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6"/>
  </p:notesMasterIdLst>
  <p:handoutMasterIdLst>
    <p:handoutMasterId r:id="rId27"/>
  </p:handoutMasterIdLst>
  <p:sldIdLst>
    <p:sldId id="256" r:id="rId3"/>
    <p:sldId id="257" r:id="rId4"/>
    <p:sldId id="258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60" r:id="rId24"/>
    <p:sldId id="26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5116" autoAdjust="0"/>
  </p:normalViewPr>
  <p:slideViewPr>
    <p:cSldViewPr snapToGrid="0" showGuides="1">
      <p:cViewPr varScale="1">
        <p:scale>
          <a:sx n="97" d="100"/>
          <a:sy n="97" d="100"/>
        </p:scale>
        <p:origin x="198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23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ru-RU" smtClean="0"/>
              <a:t>28.09.2019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ru-RU" smtClean="0"/>
              <a:t>28.09.2019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0506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101"/>
            <a:ext cx="7572375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28.09.2019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15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28.09.2019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28.09.2019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28.09.2019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7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6835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65163" y="63674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03563" y="63674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32563" y="63674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EEF14-27A1-4A3E-AD97-64A04718D4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5630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28.09.2019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7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7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101"/>
            <a:ext cx="4300538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1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685783">
              <a:buNone/>
            </a:pPr>
            <a:r>
              <a:rPr lang="ru-RU" sz="900" b="1" i="1" dirty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685783">
              <a:buNone/>
            </a:pPr>
            <a:r>
              <a:rPr lang="ru-RU" sz="900" b="0" i="1" dirty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3300" cap="all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28.09.2019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28.09.2019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28.09.2019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28.09.2019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28.09.2019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28.09.2019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  <a:p>
            <a:pPr lvl="5"/>
            <a:r>
              <a:rPr lang="ru-RU" dirty="0"/>
              <a:t>Шестой уровень</a:t>
            </a:r>
          </a:p>
          <a:p>
            <a:pPr lvl="6"/>
            <a:r>
              <a:rPr lang="ru-RU" dirty="0"/>
              <a:t>Седьмой уровень</a:t>
            </a:r>
          </a:p>
          <a:p>
            <a:pPr lvl="7"/>
            <a:r>
              <a:rPr lang="ru-RU" dirty="0"/>
              <a:t>Восьмой уровень</a:t>
            </a:r>
          </a:p>
          <a:p>
            <a:pPr lvl="8"/>
            <a:r>
              <a:rPr lang="ru-RU" dirty="0"/>
              <a:t>Девятый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8" y="6356358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ru-RU" smtClean="0"/>
              <a:pPr/>
              <a:t>28.09.2019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8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8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1350"/>
        </a:spcBef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22" userDrawn="1">
          <p15:clr>
            <a:srgbClr val="F26B43"/>
          </p15:clr>
        </p15:guide>
        <p15:guide id="2" pos="5238" userDrawn="1">
          <p15:clr>
            <a:srgbClr val="F26B43"/>
          </p15:clr>
        </p15:guide>
        <p15:guide id="3" orient="horz" pos="1008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48055" y="2576325"/>
            <a:ext cx="4741856" cy="1664768"/>
          </a:xfrm>
        </p:spPr>
        <p:txBody>
          <a:bodyPr anchor="ctr">
            <a:normAutofit/>
          </a:bodyPr>
          <a:lstStyle/>
          <a:p>
            <a:r>
              <a:rPr lang="ru-RU" b="1" dirty="0"/>
              <a:t>Схемы таблиц. Представления.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Тема 5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9" r="227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Понятие представления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4858966"/>
          </a:xfrm>
        </p:spPr>
        <p:txBody>
          <a:bodyPr>
            <a:noAutofit/>
          </a:bodyPr>
          <a:lstStyle/>
          <a:p>
            <a:r>
              <a:rPr lang="ru-RU" sz="2800" i="1" dirty="0"/>
              <a:t>Представление (</a:t>
            </a:r>
            <a:r>
              <a:rPr lang="ru-RU" sz="2800" i="1" dirty="0" err="1"/>
              <a:t>View</a:t>
            </a:r>
            <a:r>
              <a:rPr lang="ru-RU" sz="2800" i="1" dirty="0"/>
              <a:t>) — </a:t>
            </a:r>
            <a:r>
              <a:rPr lang="ru-RU" sz="2800" dirty="0"/>
              <a:t>это </a:t>
            </a:r>
            <a:r>
              <a:rPr lang="ru-RU" sz="2800" i="1" dirty="0"/>
              <a:t>SQL</a:t>
            </a:r>
            <a:r>
              <a:rPr lang="ru-RU" sz="2800" dirty="0"/>
              <a:t>-</a:t>
            </a:r>
            <a:r>
              <a:rPr lang="ru-RU" sz="2800" i="1" dirty="0"/>
              <a:t>запрос</a:t>
            </a:r>
            <a:r>
              <a:rPr lang="ru-RU" sz="2800" dirty="0"/>
              <a:t> на выборку, который </a:t>
            </a:r>
            <a:r>
              <a:rPr lang="ru-RU" sz="2800" i="1" dirty="0"/>
              <a:t>пользователь</a:t>
            </a:r>
            <a:r>
              <a:rPr lang="ru-RU" sz="2800" dirty="0"/>
              <a:t> воспринимает как некоторое </a:t>
            </a:r>
            <a:r>
              <a:rPr lang="ru-RU" sz="2800" i="1" dirty="0"/>
              <a:t>виртуальное</a:t>
            </a:r>
            <a:r>
              <a:rPr lang="ru-RU" sz="2800" dirty="0"/>
              <a:t> </a:t>
            </a:r>
            <a:r>
              <a:rPr lang="ru-RU" sz="2800" i="1" dirty="0"/>
              <a:t>отношение</a:t>
            </a:r>
            <a:r>
              <a:rPr lang="ru-RU" sz="2800" dirty="0"/>
              <a:t>. </a:t>
            </a:r>
          </a:p>
          <a:p>
            <a:r>
              <a:rPr lang="ru-RU" sz="2800" dirty="0"/>
              <a:t>Задание представлений входит в описание схемы </a:t>
            </a:r>
            <a:r>
              <a:rPr lang="ru-RU" sz="2800" i="1" dirty="0"/>
              <a:t>БД</a:t>
            </a:r>
            <a:r>
              <a:rPr lang="ru-RU" sz="2800" dirty="0"/>
              <a:t> в реляционных </a:t>
            </a:r>
            <a:r>
              <a:rPr lang="ru-RU" sz="2800" i="1" dirty="0"/>
              <a:t>СУБД</a:t>
            </a:r>
            <a:r>
              <a:rPr lang="ru-RU" sz="2800" dirty="0"/>
              <a:t>. </a:t>
            </a:r>
          </a:p>
          <a:p>
            <a:r>
              <a:rPr lang="ru-RU" sz="2800" dirty="0"/>
              <a:t>Представления позволяют </a:t>
            </a:r>
          </a:p>
          <a:p>
            <a:pPr lvl="1"/>
            <a:r>
              <a:rPr lang="ru-RU" sz="1800" dirty="0"/>
              <a:t>скрыть ненужные несущественные детали для разных пользователей, </a:t>
            </a:r>
          </a:p>
          <a:p>
            <a:pPr lvl="1"/>
            <a:r>
              <a:rPr lang="ru-RU" sz="1800" dirty="0"/>
              <a:t>модифицировать реальные структуры данных в удобном для приложений виде,</a:t>
            </a:r>
          </a:p>
          <a:p>
            <a:pPr lvl="1"/>
            <a:r>
              <a:rPr lang="ru-RU" sz="1800" dirty="0"/>
              <a:t>разграничить </a:t>
            </a:r>
            <a:r>
              <a:rPr lang="ru-RU" sz="1800" i="1" dirty="0"/>
              <a:t>права</a:t>
            </a:r>
            <a:r>
              <a:rPr lang="ru-RU" sz="1800" dirty="0"/>
              <a:t> доступа к данным и тем самым повысить защиту данных от несанкционированного доступа.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9232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Понятие представления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4927060"/>
          </a:xfrm>
        </p:spPr>
        <p:txBody>
          <a:bodyPr>
            <a:noAutofit/>
          </a:bodyPr>
          <a:lstStyle/>
          <a:p>
            <a:r>
              <a:rPr lang="ru-RU" sz="1800" dirty="0"/>
              <a:t>В отличие от реальной таблицы </a:t>
            </a:r>
            <a:r>
              <a:rPr lang="ru-RU" sz="1800" i="1" dirty="0"/>
              <a:t>представление</a:t>
            </a:r>
            <a:r>
              <a:rPr lang="ru-RU" sz="1800" dirty="0"/>
              <a:t> в том виде, как оно сконструировано, не существует в базе данных, это действительно только </a:t>
            </a:r>
            <a:r>
              <a:rPr lang="ru-RU" sz="1800" i="1" dirty="0"/>
              <a:t>виртуальное</a:t>
            </a:r>
            <a:r>
              <a:rPr lang="ru-RU" sz="1800" dirty="0"/>
              <a:t> </a:t>
            </a:r>
            <a:r>
              <a:rPr lang="ru-RU" sz="1800" i="1" dirty="0"/>
              <a:t>отношение</a:t>
            </a:r>
            <a:r>
              <a:rPr lang="ru-RU" sz="1800" dirty="0"/>
              <a:t>, хотя все данные, которые представлены в нем, действительно существуют в базе данных, но в разных отношениях. </a:t>
            </a:r>
          </a:p>
          <a:p>
            <a:r>
              <a:rPr lang="ru-RU" sz="1800" dirty="0"/>
              <a:t>Они скомпонованы для пользователя в удобном виде из </a:t>
            </a:r>
            <a:r>
              <a:rPr lang="ru-RU" sz="1800" i="1" dirty="0"/>
              <a:t>реальных таблиц</a:t>
            </a:r>
            <a:r>
              <a:rPr lang="ru-RU" sz="1800" dirty="0"/>
              <a:t> с помощью некоторого запроса. </a:t>
            </a:r>
          </a:p>
          <a:p>
            <a:r>
              <a:rPr lang="ru-RU" sz="1800" dirty="0"/>
              <a:t>Однако </a:t>
            </a:r>
            <a:r>
              <a:rPr lang="ru-RU" sz="1800" i="1" dirty="0"/>
              <a:t>пользователь</a:t>
            </a:r>
            <a:r>
              <a:rPr lang="ru-RU" sz="1800" dirty="0"/>
              <a:t> может этого не знать, он может обращаться с этим представлением как со стандартной таблицей. </a:t>
            </a:r>
          </a:p>
          <a:p>
            <a:r>
              <a:rPr lang="ru-RU" sz="1800" i="1" dirty="0"/>
              <a:t>Представление</a:t>
            </a:r>
            <a:r>
              <a:rPr lang="ru-RU" sz="1800" dirty="0"/>
              <a:t> при создании получает некоторое уникальное имя, его описание хранится в описании схемы </a:t>
            </a:r>
            <a:r>
              <a:rPr lang="ru-RU" sz="1800" i="1" dirty="0"/>
              <a:t>базы данных</a:t>
            </a:r>
            <a:r>
              <a:rPr lang="ru-RU" sz="1800" dirty="0"/>
              <a:t>, и </a:t>
            </a:r>
            <a:r>
              <a:rPr lang="ru-RU" sz="1800" i="1" dirty="0"/>
              <a:t>СУБД</a:t>
            </a:r>
            <a:r>
              <a:rPr lang="ru-RU" sz="1800" dirty="0"/>
              <a:t> в любой момент времени при обращении к этому представлению выполняет </a:t>
            </a:r>
            <a:r>
              <a:rPr lang="ru-RU" sz="1800" i="1" dirty="0"/>
              <a:t>запрос</a:t>
            </a:r>
            <a:r>
              <a:rPr lang="ru-RU" sz="1800" dirty="0"/>
              <a:t>, соответствующий его описанию, поэтому </a:t>
            </a:r>
            <a:r>
              <a:rPr lang="ru-RU" sz="1800" i="1" dirty="0"/>
              <a:t>пользователь</a:t>
            </a:r>
            <a:r>
              <a:rPr lang="ru-RU" sz="1800" dirty="0"/>
              <a:t>, работая с представлением, в каждый момент времени видит действительно реальные, актуальные на настоящий момент данные. Оно формируется как бы на лету, в момент обращения.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41768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Оператор определения представления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&lt;создание представления&gt;::= CREATE VIEW &lt;имя представления&gt; </a:t>
            </a:r>
          </a:p>
          <a:p>
            <a:pPr marL="0" indent="0">
              <a:buNone/>
            </a:pPr>
            <a:r>
              <a:rPr lang="ru-RU" sz="2400" dirty="0"/>
              <a:t>[ (&lt;список столбцов&gt;)] AS &lt;SQL-запрос&gt;</a:t>
            </a:r>
          </a:p>
          <a:p>
            <a:r>
              <a:rPr lang="ru-RU" sz="1800" dirty="0"/>
              <a:t>При необходимости в представлении можно задать новое имя для каждого столбца виртуальной таблицы. При этом надо помнить, что если указывается </a:t>
            </a:r>
            <a:r>
              <a:rPr lang="ru-RU" sz="1800" i="1" dirty="0"/>
              <a:t>список</a:t>
            </a:r>
            <a:r>
              <a:rPr lang="ru-RU" sz="1800" dirty="0"/>
              <a:t> столбцов, то он должен содержать ровно столько столбцов, сколько содержит их </a:t>
            </a:r>
            <a:r>
              <a:rPr lang="ru-RU" sz="1800" i="1" dirty="0"/>
              <a:t>SQL</a:t>
            </a:r>
            <a:r>
              <a:rPr lang="ru-RU" sz="1800" dirty="0"/>
              <a:t>-</a:t>
            </a:r>
            <a:r>
              <a:rPr lang="ru-RU" sz="1800" i="1" dirty="0"/>
              <a:t>запрос</a:t>
            </a:r>
            <a:r>
              <a:rPr lang="ru-RU" sz="1800" dirty="0"/>
              <a:t>.</a:t>
            </a:r>
          </a:p>
          <a:p>
            <a:r>
              <a:rPr lang="ru-RU" sz="1800" dirty="0"/>
              <a:t>Если </a:t>
            </a:r>
            <a:r>
              <a:rPr lang="ru-RU" sz="1800" i="1" dirty="0"/>
              <a:t>список</a:t>
            </a:r>
            <a:r>
              <a:rPr lang="ru-RU" sz="1800" dirty="0"/>
              <a:t> имен столбцов в представлении не задан, то каждый столбец представления получает имя соответствующего столбца запроса.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4288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Горизонтальное представление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Широко применяется для уменьшения объема </a:t>
            </a:r>
            <a:r>
              <a:rPr lang="ru-RU" sz="2000" i="1" dirty="0"/>
              <a:t>реальных таблиц</a:t>
            </a:r>
            <a:r>
              <a:rPr lang="ru-RU" sz="2000" dirty="0"/>
              <a:t> в обработке и ограничения доступа пользователей к закрытой для них информации. </a:t>
            </a:r>
          </a:p>
          <a:p>
            <a:r>
              <a:rPr lang="ru-RU" sz="2000" dirty="0"/>
              <a:t>Так, например, правилом хорошего тона считается, что руководитель подразделения в некоторой фирме может видеть оклады и результаты работы только своих сотрудников, в этом случае для него создается горизонтальное представление, в которое загружены строки общей таблицы сотрудников, работающих в его подразделении.</a:t>
            </a:r>
          </a:p>
        </p:txBody>
      </p:sp>
    </p:spTree>
    <p:extLst>
      <p:ext uri="{BB962C8B-B14F-4D97-AF65-F5344CB8AC3E}">
        <p14:creationId xmlns:p14="http://schemas.microsoft.com/office/powerpoint/2010/main" val="351949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горизонтального представления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6" y="1464012"/>
            <a:ext cx="7486650" cy="4829783"/>
          </a:xfrm>
        </p:spPr>
        <p:txBody>
          <a:bodyPr>
            <a:noAutofit/>
          </a:bodyPr>
          <a:lstStyle/>
          <a:p>
            <a:pPr indent="337661">
              <a:spcBef>
                <a:spcPts val="225"/>
              </a:spcBef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у нас есть таблица "Сотрудник" (EMPLOYEE) с полями "Табельный номер" (T_NUM), "ФИО" (NAME), "должность"(POSITION), "оклад"(SALARY), "надбавка"(PREMIUM), "отдел" (DEPARTMENT).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337661">
              <a:spcBef>
                <a:spcPts val="225"/>
              </a:spcBef>
              <a:spcAft>
                <a:spcPts val="45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приложения, с которым работает начальник отдела продаж, будет создано представление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CREATE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VIEW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SAL_DEPT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AS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SELECT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*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FROM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EMPLOYEE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WHERE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DEPARTMENT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=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"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Отдел продаж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"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9960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Вертикальное представление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Этот вид представления практически соответствует выполнению операции проектирования некоторого отношения на ряд столбцов. Он используется в основном для скрытия информации, которая не должна быть доступна в конкретной внешней модели.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82224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вертикального представления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337661">
              <a:spcBef>
                <a:spcPts val="225"/>
              </a:spcBef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для работника табельной службы, который учитывает присутствие сотрудников на работе, информация об окладе и надбавке должна быть закрыта. Для него можно создать следующее вертикальное представление: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CREATE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VIEW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TABEL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AS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SELECT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T_NUM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NAME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POSITION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DEPARTMENT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FROM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EMPLOYEE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00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Сгруппированные представления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Эти представления содержат запросы, которые имеют группировку. </a:t>
            </a:r>
          </a:p>
          <a:p>
            <a:r>
              <a:rPr lang="ru-RU" sz="2000" dirty="0"/>
              <a:t>Сгруппированные представления всегда должны содержать список столбцов. Они могут использовать агрегированные функции в качестве результирующих столбцов, а в дальнейшем это представление может использоваться как виртуальная таблица, например, в других запросах.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8697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сгруппированного представления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459149"/>
            <a:ext cx="7486650" cy="5107021"/>
          </a:xfrm>
        </p:spPr>
        <p:txBody>
          <a:bodyPr>
            <a:noAutofit/>
          </a:bodyPr>
          <a:lstStyle/>
          <a:p>
            <a:pPr indent="0">
              <a:spcBef>
                <a:spcPts val="225"/>
              </a:spcBef>
              <a:spcAft>
                <a:spcPts val="450"/>
              </a:spcAft>
              <a:buNone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Создадим представление, которое определяет суммарный фонд заработной платы и надбавок по каждому подразделению с указанием количества сотрудников, минимальной, максимальной и средней зарплаты и надбавки по подразделению. Такой запрос позволяет сравнить заработную плату и надбавки по всем подразделениям, и он может быть очень эффективно использован администрацией при проведении сравнительного анализа подразделений фирмы.</a:t>
            </a:r>
            <a:endParaRPr lang="ru-RU" sz="16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CREATE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VIEW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RATE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(DEPARTMENT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COUNT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_EMP,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_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SALARY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_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PREMIUM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MAX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_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SALARY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MIN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_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SALARY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AVERAGE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_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SALARY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MAX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_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PREMIUM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MIN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_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PREMIUM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AVERAGE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_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PREMIUM)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AS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SELECT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DEPARTMENT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COUNT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(*),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SALARY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PREMIUM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MAX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SALARY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MIN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SALARY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AVERAGE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SALARY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MAX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PREMIUM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MIN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PREMIUM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),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AVERAGE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PREMIUM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FROM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EMPLOYEE 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337185" indent="0">
              <a:buNone/>
            </a:pP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GROUP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BY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DEPARTMENT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92898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Объединенные представления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Базируются на многотабличных запросах. </a:t>
            </a:r>
          </a:p>
          <a:p>
            <a:r>
              <a:rPr lang="ru-RU" sz="2000" dirty="0"/>
              <a:t>Такое использование позволяет упростить разработку пользовательского интерфейса, сохранив при этом корректность схемы базы данных.</a:t>
            </a:r>
          </a:p>
        </p:txBody>
      </p:sp>
    </p:spTree>
    <p:extLst>
      <p:ext uri="{BB962C8B-B14F-4D97-AF65-F5344CB8AC3E}">
        <p14:creationId xmlns:p14="http://schemas.microsoft.com/office/powerpoint/2010/main" val="94666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Средства удаления таблиц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49076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/>
              <a:t>&lt;Удалить таблицу&gt; ::= DROP TABLE &lt;имя таблицы&gt; [CASCADE | RESTRICT]</a:t>
            </a:r>
          </a:p>
          <a:p>
            <a:r>
              <a:rPr lang="ru-RU" sz="1800" i="1" dirty="0"/>
              <a:t>Параметр</a:t>
            </a:r>
            <a:r>
              <a:rPr lang="ru-RU" sz="1800" dirty="0"/>
              <a:t> CASCADE означает, что при </a:t>
            </a:r>
            <a:r>
              <a:rPr lang="ru-RU" sz="1800" i="1" dirty="0"/>
              <a:t>удалении таблицы</a:t>
            </a:r>
            <a:r>
              <a:rPr lang="ru-RU" sz="1800" dirty="0"/>
              <a:t> одновременно удаляются и все объекты, связанные с ней. </a:t>
            </a:r>
          </a:p>
          <a:p>
            <a:r>
              <a:rPr lang="ru-RU" sz="1800" dirty="0"/>
              <a:t>Операция удаления таблицы не должна нарушать </a:t>
            </a:r>
            <a:r>
              <a:rPr lang="ru-RU" sz="1800" i="1" dirty="0"/>
              <a:t>целостность</a:t>
            </a:r>
            <a:r>
              <a:rPr lang="ru-RU" sz="1800" dirty="0"/>
              <a:t> </a:t>
            </a:r>
            <a:r>
              <a:rPr lang="ru-RU" sz="1800" i="1" dirty="0"/>
              <a:t>базы данных</a:t>
            </a:r>
            <a:r>
              <a:rPr lang="ru-RU" sz="1800" dirty="0"/>
              <a:t>, поэтому удалять таблицу, на которую имеются ссылки других таблиц, невозможно.</a:t>
            </a:r>
          </a:p>
          <a:p>
            <a:r>
              <a:rPr lang="ru-RU" sz="1800" dirty="0"/>
              <a:t>С таблицей, кроме рассмотренных ранее ограничений, могут быть связаны также объекты </a:t>
            </a:r>
            <a:r>
              <a:rPr lang="ru-RU" sz="1800" i="1" dirty="0"/>
              <a:t>типа триггеров</a:t>
            </a:r>
            <a:r>
              <a:rPr lang="ru-RU" sz="1800" dirty="0"/>
              <a:t> и представления. </a:t>
            </a:r>
          </a:p>
          <a:p>
            <a:r>
              <a:rPr lang="ru-RU" sz="1800" dirty="0"/>
              <a:t>Операция удаления объектов определяется еще правами пользователей, что связано с концепцией безопасности в базах данных. Это значит, что если вы не являетесь владельцем объекта, то вы можете не иметь прав на его удаление. И в этом случае синтаксически правильный оператор DROP TABLE не может быть выполнен системой в силу отсутствия прав на удаление связанных с удаляемой таблицей объектов. 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31378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объединенного представления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Обратимся к базе данных "Библиотека" и создадим представление, которое содержит список читателей-должников с указанием книг, которые у них на руках, и указанных в базе сроков сдачи этих книг. </a:t>
            </a:r>
          </a:p>
          <a:p>
            <a:r>
              <a:rPr lang="ru-RU" sz="2000" dirty="0"/>
              <a:t>Такое представление может понадобиться для административного приложения, которое разрабатывается для директора библиотеки или его заместителя, они должны принимать административные меры для наказания нарушителей и возврата книг в библиотеку.</a:t>
            </a:r>
          </a:p>
        </p:txBody>
      </p:sp>
    </p:spTree>
    <p:extLst>
      <p:ext uri="{BB962C8B-B14F-4D97-AF65-F5344CB8AC3E}">
        <p14:creationId xmlns:p14="http://schemas.microsoft.com/office/powerpoint/2010/main" val="83171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объединенного представления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391055"/>
            <a:ext cx="7486650" cy="5175115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ru-RU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ALTER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VIEW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DEBTORS</a:t>
            </a:r>
            <a:r>
              <a:rPr lang="ru-RU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ISBN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[Название]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[Читательский билет]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[Фамилия]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[Имя]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[Адрес]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[Домашний тел.]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[Моб. тел.]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[Дата возврата]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[Просрочено, дней]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AS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SELECT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BOOKS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.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ISBN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TITLE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READERS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.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READER_ID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READERS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.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LAST_NAME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READERS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.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FIRST_NAME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ADRES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HOME_PHONE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CELL_PHONE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DATA_OUT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</a:p>
          <a:p>
            <a:pPr indent="0">
              <a:spcBef>
                <a:spcPts val="0"/>
              </a:spcBef>
              <a:buNone/>
            </a:pPr>
            <a:r>
              <a:rPr lang="en-US" sz="2000" dirty="0" err="1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DateDiff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2000" dirty="0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DAY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EXEMPLAR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.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DATA_OUT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GetDate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())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FROM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BOOKS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EXEMPLAR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READERS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WHERE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BOOKS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.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ISBN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=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EXEMPLAR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.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ISBN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AND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EXEMPLAR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.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READER_ID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=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READERS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.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READER_ID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AND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EXEMPLAR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.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DATA_OUT 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&lt;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2000" dirty="0" err="1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GetDate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()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7497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32931" y="1315641"/>
            <a:ext cx="5829300" cy="429816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alt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Обновляемые представления</a:t>
            </a:r>
          </a:p>
        </p:txBody>
      </p:sp>
      <p:sp>
        <p:nvSpPr>
          <p:cNvPr id="60469" name="Text Box 3"/>
          <p:cNvSpPr txBox="1">
            <a:spLocks noChangeArrowheads="1"/>
          </p:cNvSpPr>
          <p:nvPr/>
        </p:nvSpPr>
        <p:spPr bwMode="auto">
          <a:xfrm>
            <a:off x="832931" y="2170738"/>
            <a:ext cx="6265069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eaLnBrk="1" hangingPunct="1"/>
            <a:r>
              <a:rPr lang="ru-RU" altLang="ru-RU" sz="2000" dirty="0">
                <a:solidFill>
                  <a:srgbClr val="0D0D11"/>
                </a:solidFill>
              </a:rPr>
              <a:t>Представление может быть обновляемым и не обновляемым. </a:t>
            </a:r>
          </a:p>
          <a:p>
            <a:pPr marL="0" indent="0" eaLnBrk="1" hangingPunct="1"/>
            <a:r>
              <a:rPr lang="ru-RU" altLang="ru-RU" sz="2000" dirty="0">
                <a:solidFill>
                  <a:srgbClr val="0D0D11"/>
                </a:solidFill>
              </a:rPr>
              <a:t>Обновляемым является представление, при обращении к которому можно обновить базовую таблицу.</a:t>
            </a:r>
            <a:endParaRPr lang="ru-RU" altLang="ru-RU" sz="2000" u="sng" dirty="0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30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840227" y="1185459"/>
            <a:ext cx="5829300" cy="536972"/>
          </a:xfrm>
        </p:spPr>
        <p:txBody>
          <a:bodyPr/>
          <a:lstStyle/>
          <a:p>
            <a:r>
              <a:rPr lang="ru-RU" altLang="ru-RU" sz="2400" dirty="0"/>
              <a:t>Обновляемые представления</a:t>
            </a:r>
          </a:p>
        </p:txBody>
      </p:sp>
      <p:sp>
        <p:nvSpPr>
          <p:cNvPr id="61443" name="Text Box 4"/>
          <p:cNvSpPr txBox="1">
            <a:spLocks noChangeArrowheads="1"/>
          </p:cNvSpPr>
          <p:nvPr/>
        </p:nvSpPr>
        <p:spPr bwMode="auto">
          <a:xfrm>
            <a:off x="856033" y="1722431"/>
            <a:ext cx="7451387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Вносимые изменения могут выйти за рамки определяющего запроса и поэтому не будут видны через представление.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Если необходимо защитить данные от такого вмешательства, то нужно в команде создания представления указать ключевые слова  </a:t>
            </a:r>
            <a:r>
              <a:rPr lang="en-US" altLang="ru-RU" sz="2000" b="1" dirty="0">
                <a:solidFill>
                  <a:srgbClr val="0D0D11"/>
                </a:solidFill>
              </a:rPr>
              <a:t>WITH CHECK OPTION</a:t>
            </a:r>
            <a:r>
              <a:rPr lang="ru-RU" altLang="ru-RU" sz="2000" dirty="0">
                <a:solidFill>
                  <a:srgbClr val="0D0D11"/>
                </a:solidFill>
              </a:rPr>
              <a:t>: тогда система отвергнет изменения, выходящие за рамки определяющего запроса.</a:t>
            </a:r>
          </a:p>
          <a:p>
            <a:pPr eaLnBrk="1" hangingPunct="1"/>
            <a:endParaRPr lang="ru-RU" altLang="ru-RU" sz="2000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sz="2000" b="1" dirty="0">
                <a:solidFill>
                  <a:srgbClr val="0D0D11"/>
                </a:solidFill>
              </a:rPr>
              <a:t>По стандарту </a:t>
            </a:r>
            <a:r>
              <a:rPr lang="en-US" altLang="ru-RU" sz="2000" b="1" dirty="0">
                <a:solidFill>
                  <a:srgbClr val="0D0D11"/>
                </a:solidFill>
              </a:rPr>
              <a:t>SQL</a:t>
            </a:r>
            <a:r>
              <a:rPr lang="ru-RU" altLang="ru-RU" sz="2000" b="1" dirty="0">
                <a:solidFill>
                  <a:srgbClr val="0D0D11"/>
                </a:solidFill>
              </a:rPr>
              <a:t>-2</a:t>
            </a:r>
            <a:r>
              <a:rPr lang="ru-RU" altLang="ru-RU" sz="2000" dirty="0">
                <a:solidFill>
                  <a:srgbClr val="0D0D11"/>
                </a:solidFill>
              </a:rPr>
              <a:t> представление не является обновляемым, если определяющий запрос:</a:t>
            </a:r>
          </a:p>
          <a:p>
            <a:pPr lvl="1" eaLnBrk="1" hangingPunct="1"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содержит ключевое слово </a:t>
            </a:r>
            <a:r>
              <a:rPr lang="en-US" altLang="ru-RU" sz="2000" i="1" dirty="0">
                <a:solidFill>
                  <a:srgbClr val="0D0D11"/>
                </a:solidFill>
              </a:rPr>
              <a:t>DISTINCT</a:t>
            </a:r>
            <a:r>
              <a:rPr lang="ru-RU" altLang="ru-RU" sz="2000" dirty="0">
                <a:solidFill>
                  <a:srgbClr val="0D0D11"/>
                </a:solidFill>
              </a:rPr>
              <a:t>;</a:t>
            </a:r>
          </a:p>
          <a:p>
            <a:pPr lvl="1" eaLnBrk="1" hangingPunct="1"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содержит множественные операции (</a:t>
            </a:r>
            <a:r>
              <a:rPr lang="en-US" altLang="ru-RU" sz="2000" i="1" dirty="0">
                <a:solidFill>
                  <a:srgbClr val="0D0D11"/>
                </a:solidFill>
              </a:rPr>
              <a:t>UNION</a:t>
            </a:r>
            <a:r>
              <a:rPr lang="en-US" altLang="ru-RU" sz="2000" dirty="0">
                <a:solidFill>
                  <a:srgbClr val="0D0D11"/>
                </a:solidFill>
              </a:rPr>
              <a:t> </a:t>
            </a:r>
            <a:r>
              <a:rPr lang="ru-RU" altLang="ru-RU" sz="2000" dirty="0">
                <a:solidFill>
                  <a:srgbClr val="0D0D11"/>
                </a:solidFill>
              </a:rPr>
              <a:t>и др.);</a:t>
            </a:r>
          </a:p>
          <a:p>
            <a:pPr lvl="1" eaLnBrk="1" hangingPunct="1"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содержит предложение </a:t>
            </a:r>
            <a:r>
              <a:rPr lang="en-US" altLang="ru-RU" sz="2000" i="1" dirty="0">
                <a:solidFill>
                  <a:srgbClr val="0D0D11"/>
                </a:solidFill>
              </a:rPr>
              <a:t>GROUP BY</a:t>
            </a:r>
            <a:r>
              <a:rPr lang="en-US" altLang="ru-RU" sz="2000" dirty="0">
                <a:solidFill>
                  <a:srgbClr val="0D0D11"/>
                </a:solidFill>
              </a:rPr>
              <a:t>;</a:t>
            </a:r>
            <a:endParaRPr lang="ru-RU" altLang="ru-RU" sz="2000" dirty="0">
              <a:solidFill>
                <a:srgbClr val="0D0D11"/>
              </a:solidFill>
            </a:endParaRPr>
          </a:p>
          <a:p>
            <a:pPr lvl="1" eaLnBrk="1" hangingPunct="1"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ссылается на другое </a:t>
            </a:r>
            <a:r>
              <a:rPr lang="ru-RU" altLang="ru-RU" sz="2000" dirty="0" err="1">
                <a:solidFill>
                  <a:srgbClr val="0D0D11"/>
                </a:solidFill>
              </a:rPr>
              <a:t>необновляемое</a:t>
            </a:r>
            <a:r>
              <a:rPr lang="ru-RU" altLang="ru-RU" sz="2000" dirty="0">
                <a:solidFill>
                  <a:srgbClr val="0D0D11"/>
                </a:solidFill>
              </a:rPr>
              <a:t> представление;</a:t>
            </a:r>
          </a:p>
          <a:p>
            <a:pPr lvl="1" eaLnBrk="1" hangingPunct="1"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содержит вычисляемые выражения в списке выбора;</a:t>
            </a:r>
          </a:p>
          <a:p>
            <a:pPr lvl="1" eaLnBrk="1" hangingPunct="1"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выбирает данные более чем из одной таблицы.</a:t>
            </a:r>
          </a:p>
        </p:txBody>
      </p:sp>
    </p:spTree>
    <p:extLst>
      <p:ext uri="{BB962C8B-B14F-4D97-AF65-F5344CB8AC3E}">
        <p14:creationId xmlns:p14="http://schemas.microsoft.com/office/powerpoint/2010/main" val="106770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Последовательность операторов удаления таблиц </a:t>
            </a:r>
            <a:br>
              <a:rPr lang="ru-RU" dirty="0"/>
            </a:br>
            <a:r>
              <a:rPr lang="ru-RU" dirty="0"/>
              <a:t>БД «Библиотека»</a:t>
            </a:r>
          </a:p>
        </p:txBody>
      </p:sp>
      <p:pic>
        <p:nvPicPr>
          <p:cNvPr id="4" name="Объект 3" descr="Реляционная схема &quot;Библиотека&quot;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1371600"/>
            <a:ext cx="6262789" cy="540857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542817" y="5080869"/>
            <a:ext cx="418289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4385" indent="-457200">
              <a:buFont typeface="+mj-lt"/>
              <a:buAutoNum type="arabicPeriod"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DROP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TABLE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EXEMPLAR 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794385" indent="-457200">
              <a:buFont typeface="+mj-lt"/>
              <a:buAutoNum type="arabicPeriod"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DROP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TABLE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RELATION_67 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794385" indent="-457200">
              <a:buFont typeface="+mj-lt"/>
              <a:buAutoNum type="arabicPeriod"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DROP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TABLE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CATALOG 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794385" indent="-457200">
              <a:buFont typeface="+mj-lt"/>
              <a:buAutoNum type="arabicPeriod"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DROP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TABLE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READERS 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marL="794385" indent="-457200">
              <a:buFont typeface="+mj-lt"/>
              <a:buAutoNum type="arabicPeriod"/>
            </a:pPr>
            <a:r>
              <a:rPr lang="ru-RU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DROP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TABLE</a:t>
            </a:r>
            <a:r>
              <a:rPr lang="ru-RU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BOOKS</a:t>
            </a:r>
            <a:endParaRPr lang="ru-RU" sz="28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85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Модификация таблиц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Для модификации таблиц используется оператор ALTER TABLE, который позволяет выполнить следующие операции изменения для схемы таблицы:</a:t>
            </a:r>
          </a:p>
          <a:p>
            <a:pPr lvl="0"/>
            <a:r>
              <a:rPr lang="ru-RU" sz="2000" dirty="0"/>
              <a:t>добавить новый столбец в уже существующую и заполненную таблицу;</a:t>
            </a:r>
          </a:p>
          <a:p>
            <a:pPr lvl="0"/>
            <a:r>
              <a:rPr lang="ru-RU" sz="2000" dirty="0"/>
              <a:t>изменить значение по умолчанию для какого-либо столбца;</a:t>
            </a:r>
          </a:p>
          <a:p>
            <a:pPr lvl="0"/>
            <a:r>
              <a:rPr lang="ru-RU" sz="2000" dirty="0"/>
              <a:t>удалить столбец из существующей таблицы;</a:t>
            </a:r>
          </a:p>
          <a:p>
            <a:pPr lvl="0"/>
            <a:r>
              <a:rPr lang="ru-RU" sz="2000" dirty="0"/>
              <a:t>добавить или удалить первичный ключ таблицы;</a:t>
            </a:r>
          </a:p>
          <a:p>
            <a:pPr lvl="0"/>
            <a:r>
              <a:rPr lang="ru-RU" sz="2000" dirty="0"/>
              <a:t>добавить или удалить новый внешний ключ таблицы;</a:t>
            </a:r>
          </a:p>
          <a:p>
            <a:pPr lvl="0"/>
            <a:r>
              <a:rPr lang="ru-RU" sz="2000" dirty="0"/>
              <a:t>добавить или удалить условие уникальности;</a:t>
            </a:r>
          </a:p>
          <a:p>
            <a:pPr lvl="0"/>
            <a:r>
              <a:rPr lang="ru-RU" sz="2000" dirty="0"/>
              <a:t>добавить или удалить условие проверки для любого столбца или для таблицы в целом.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6188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3387" y="1391055"/>
            <a:ext cx="8171234" cy="4029683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&lt;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Изменить описание таблицы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&gt;::=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ALTER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TABLE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&lt;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имя таблицы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&gt;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{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ADD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определение столбца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&gt;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ALTER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&lt;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имя столбца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&gt;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{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SET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DEFAULT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&lt;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значение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&gt;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DROP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DEFAULT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}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|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DROP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&lt;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имя столбца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&gt;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{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CASCADE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|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RESTRICT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}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|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ADD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{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&lt;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определение первичного ключа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&gt;|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&lt;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определение внешнего ключа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&gt;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|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&lt;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условие уникальности данных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&gt;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|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&lt;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условие проверки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&gt;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}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|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DROP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CONSTRAINT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имя условия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{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CASCADE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|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RESTRICT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}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}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Синтаксис оператора ALTER TABLE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8676" y="5479147"/>
            <a:ext cx="74855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dirty="0"/>
              <a:t>Одним оператором ALTER TABLE можно провести только одно из перечисленных изменений, например, за один раз можно добавить один столбец. Если требуется добавить два столбца, то необходимо применить два оператора.</a:t>
            </a:r>
          </a:p>
        </p:txBody>
      </p:sp>
    </p:spTree>
    <p:extLst>
      <p:ext uri="{BB962C8B-B14F-4D97-AF65-F5344CB8AC3E}">
        <p14:creationId xmlns:p14="http://schemas.microsoft.com/office/powerpoint/2010/main" val="61331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Операция удаления столбца связана с проверкой ссылочной целостности, и поэтому не разрешается удалять столбцы, связанные с </a:t>
            </a:r>
            <a:r>
              <a:rPr lang="ru-RU" sz="2000" i="1" dirty="0"/>
              <a:t>поддержкой ссылочной целостности</a:t>
            </a:r>
            <a:r>
              <a:rPr lang="ru-RU" sz="2000" dirty="0"/>
              <a:t> таблицы, то есть нельзя удалить столбцы </a:t>
            </a:r>
            <a:r>
              <a:rPr lang="ru-RU" sz="2000" i="1" dirty="0"/>
              <a:t>родительской таблицы</a:t>
            </a:r>
            <a:r>
              <a:rPr lang="ru-RU" sz="2000" dirty="0"/>
              <a:t>, входящие в </a:t>
            </a:r>
            <a:r>
              <a:rPr lang="ru-RU" sz="2000" i="1" dirty="0"/>
              <a:t>первичный ключ</a:t>
            </a:r>
            <a:r>
              <a:rPr lang="ru-RU" sz="2000" dirty="0"/>
              <a:t> таблицы, если на них есть ссылки в подчиненных таблицах.</a:t>
            </a:r>
          </a:p>
          <a:p>
            <a:r>
              <a:rPr lang="ru-RU" sz="2000" dirty="0"/>
              <a:t>При изменении первичного ключа таблицы следует быть внимательными. Во-первых, у исходной таблицы могут быть подчиненные, при этом </a:t>
            </a:r>
            <a:r>
              <a:rPr lang="ru-RU" sz="2000" i="1" dirty="0"/>
              <a:t>первичный ключ</a:t>
            </a:r>
            <a:r>
              <a:rPr lang="ru-RU" sz="2000" dirty="0"/>
              <a:t> исходной таблицы является внешним ключом для </a:t>
            </a:r>
            <a:r>
              <a:rPr lang="ru-RU" sz="2000" i="1" dirty="0"/>
              <a:t>подчиненных таблиц</a:t>
            </a:r>
            <a:r>
              <a:rPr lang="ru-RU" sz="2000" dirty="0"/>
              <a:t>, и просто его удалить невозможно, </a:t>
            </a:r>
            <a:r>
              <a:rPr lang="ru-RU" sz="2000" i="1" dirty="0"/>
              <a:t>СУБД</a:t>
            </a:r>
            <a:r>
              <a:rPr lang="ru-RU" sz="2000" dirty="0"/>
              <a:t> контролирует ссылочную </a:t>
            </a:r>
            <a:r>
              <a:rPr lang="ru-RU" sz="2000" i="1" dirty="0"/>
              <a:t>целостность</a:t>
            </a:r>
            <a:r>
              <a:rPr lang="ru-RU" sz="2000" dirty="0"/>
              <a:t> и не позволит выполнить операцию удаления первичного ключа таблицы, если на него имеются ссылки. </a:t>
            </a:r>
          </a:p>
        </p:txBody>
      </p:sp>
    </p:spTree>
    <p:extLst>
      <p:ext uri="{BB962C8B-B14F-4D97-AF65-F5344CB8AC3E}">
        <p14:creationId xmlns:p14="http://schemas.microsoft.com/office/powerpoint/2010/main" val="70771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Алгоритм изменения первичного ключа таблицы</a:t>
            </a:r>
          </a:p>
        </p:txBody>
      </p:sp>
      <p:pic>
        <p:nvPicPr>
          <p:cNvPr id="7" name="Рисунок 6" descr="Алгоритм изменения первичного ключа таблиц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780" y="1361872"/>
            <a:ext cx="4698458" cy="54085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397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1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4858966"/>
          </a:xfrm>
        </p:spPr>
        <p:txBody>
          <a:bodyPr>
            <a:normAutofit/>
          </a:bodyPr>
          <a:lstStyle/>
          <a:p>
            <a:pPr indent="0" algn="just">
              <a:spcBef>
                <a:spcPts val="225"/>
              </a:spcBef>
              <a:spcAft>
                <a:spcPts val="45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Чаще всего применяется операция добавления столбца. Предложение определения нового столбца в операторе ALTER TABLE имеет точно такой же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синтаксис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как и в операторе создания таблицы. 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8621" indent="-257175" algn="just">
              <a:spcBef>
                <a:spcPts val="225"/>
              </a:spcBef>
              <a:spcAft>
                <a:spcPts val="45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Добавим столбец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(образование), содержащий символьный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 данных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 заданным перечнем значений.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ALTER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TABLE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READERS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ADD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EDUCATION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varchar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30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DEFAULT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NULL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CHECK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EDUCATION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IS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NULL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OR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EDUCATION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=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"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начальное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"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OR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EDUCATION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=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"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среднее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"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OR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EDUCATION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=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"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бакалавр</a:t>
            </a: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" </a:t>
            </a:r>
            <a:r>
              <a:rPr lang="en-US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OR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EDUCATION</a:t>
            </a:r>
            <a:r>
              <a:rPr lang="ru-RU" sz="18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=</a:t>
            </a:r>
            <a:r>
              <a:rPr lang="ru-RU" sz="18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"магистр")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952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just">
              <a:spcBef>
                <a:spcPts val="225"/>
              </a:spcBef>
              <a:spcAft>
                <a:spcPts val="45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Добавим ограничение на соответствие между датами взятия и возврата книги в таблице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EXEMPLAR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Действительно, если даты введены, то требуется, чтобы дата возврата книги была бы больше на срок выдачи книги. </a:t>
            </a:r>
          </a:p>
          <a:p>
            <a:pPr indent="0" algn="just">
              <a:spcBef>
                <a:spcPts val="225"/>
              </a:spcBef>
              <a:spcAft>
                <a:spcPts val="45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Считаем, что стандартным сроком являются 2 недели. </a:t>
            </a:r>
          </a:p>
          <a:p>
            <a:pPr indent="0" algn="just">
              <a:spcBef>
                <a:spcPts val="225"/>
              </a:spcBef>
              <a:spcAft>
                <a:spcPts val="45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Теперь сформулируем оператор изменения таблицы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EXEMPLAR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ALTER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TABLE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EXEMPLAR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ADD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CONSTRAINT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CK_EXEMPLAR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CHECK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((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DATA_IN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IS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NULL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AND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DATA_OUT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IS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NULL)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OR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en-US" sz="2000" dirty="0" err="1">
                <a:solidFill>
                  <a:srgbClr val="FF00FF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DateDiff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(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day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DATA_IN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DATA_OUT</a:t>
            </a:r>
            <a:r>
              <a:rPr lang="en-US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)&lt;=</a:t>
            </a:r>
            <a:r>
              <a:rPr lang="en-US" sz="2000" dirty="0"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14</a:t>
            </a:r>
            <a:r>
              <a:rPr lang="ru-RU" sz="2000" dirty="0">
                <a:solidFill>
                  <a:srgbClr val="80808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)</a:t>
            </a:r>
            <a:r>
              <a:rPr lang="en-US" sz="2400" dirty="0">
                <a:solidFill>
                  <a:srgbClr val="00800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 /*</a:t>
            </a:r>
            <a:r>
              <a:rPr lang="ru-RU" sz="2400" dirty="0">
                <a:solidFill>
                  <a:srgbClr val="00800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Между датами 14 дней</a:t>
            </a:r>
            <a:r>
              <a:rPr lang="en-US" sz="2400" dirty="0">
                <a:solidFill>
                  <a:srgbClr val="008000"/>
                </a:solidFill>
                <a:latin typeface="Consolas" panose="020B0609020204030204" pitchFamily="49" charset="0"/>
                <a:ea typeface="DengXian" panose="03000509000000000000" pitchFamily="65" charset="-122"/>
                <a:cs typeface="Consolas" panose="020B0609020204030204" pitchFamily="49" charset="0"/>
              </a:rPr>
              <a:t>*/</a:t>
            </a:r>
            <a:endParaRPr lang="ru-RU" sz="2400" dirty="0">
              <a:latin typeface="Times New Roman" panose="02020603050405020304" pitchFamily="18" charset="0"/>
              <a:ea typeface="DengXian" panose="03000509000000000000" pitchFamily="65" charset="-122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309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cademicLiterature_16x9_TP103431361.potx" id="{2F0AAF73-AE41-486D-B6DC-0985ADE3F2EC}" vid="{EF7BD8ED-D7CC-46AA-8B96-4CA16C4A9ED2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Академическая презентация, макет с лентами и полосками (широкоэкранный формат)</Template>
  <TotalTime>0</TotalTime>
  <Words>1739</Words>
  <Application>Microsoft Office PowerPoint</Application>
  <PresentationFormat>Экран (4:3)</PresentationFormat>
  <Paragraphs>132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Consolas</vt:lpstr>
      <vt:lpstr>Euphemia</vt:lpstr>
      <vt:lpstr>Plantagenet Cherokee</vt:lpstr>
      <vt:lpstr>Times New Roman</vt:lpstr>
      <vt:lpstr>Wingdings</vt:lpstr>
      <vt:lpstr>Academic Literature 16x9</vt:lpstr>
      <vt:lpstr>Схемы таблиц. Представления.</vt:lpstr>
      <vt:lpstr>Средства удаления таблиц</vt:lpstr>
      <vt:lpstr>Последовательность операторов удаления таблиц  БД «Библиотека»</vt:lpstr>
      <vt:lpstr>Модификация таблиц</vt:lpstr>
      <vt:lpstr>Синтаксис оператора ALTER TABLE</vt:lpstr>
      <vt:lpstr>Презентация PowerPoint</vt:lpstr>
      <vt:lpstr>Алгоритм изменения первичного ключа таблицы</vt:lpstr>
      <vt:lpstr>Пример 1</vt:lpstr>
      <vt:lpstr>Пример 2</vt:lpstr>
      <vt:lpstr>Понятие представления</vt:lpstr>
      <vt:lpstr>Понятие представления</vt:lpstr>
      <vt:lpstr>Оператор определения представления </vt:lpstr>
      <vt:lpstr>Горизонтальное представление</vt:lpstr>
      <vt:lpstr>Пример горизонтального представления</vt:lpstr>
      <vt:lpstr>Вертикальное представление</vt:lpstr>
      <vt:lpstr>Пример вертикального представления</vt:lpstr>
      <vt:lpstr>Сгруппированные представления</vt:lpstr>
      <vt:lpstr>Пример сгруппированного представления</vt:lpstr>
      <vt:lpstr>Объединенные представления</vt:lpstr>
      <vt:lpstr>Пример объединенного представления</vt:lpstr>
      <vt:lpstr>Пример объединенного представления</vt:lpstr>
      <vt:lpstr>Обновляемые представления</vt:lpstr>
      <vt:lpstr>Обновляемые представления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2016-09-27T16:13:15Z</dcterms:created>
  <dcterms:modified xsi:type="dcterms:W3CDTF">2019-09-28T06:59:25Z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