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2"/>
  </p:sldMasterIdLst>
  <p:notesMasterIdLst>
    <p:notesMasterId r:id="rId20"/>
  </p:notesMasterIdLst>
  <p:handoutMasterIdLst>
    <p:handoutMasterId r:id="rId21"/>
  </p:handoutMasterIdLst>
  <p:sldIdLst>
    <p:sldId id="256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FFCC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00" autoAdjust="0"/>
  </p:normalViewPr>
  <p:slideViewPr>
    <p:cSldViewPr>
      <p:cViewPr varScale="1">
        <p:scale>
          <a:sx n="115" d="100"/>
          <a:sy n="115" d="100"/>
        </p:scale>
        <p:origin x="1242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B41C4847-CC48-4E25-999C-6BFC73FB0C9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151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C486AE59-4A32-414D-8238-B3844A9A481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3570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044" name="Номер слайда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0420735B-F4CF-4F9B-8C9C-88D1CEBEB091}" type="slidenum">
              <a:rPr lang="en-US" altLang="ru-RU" sz="1200">
                <a:latin typeface="Times" panose="02020603050405020304" pitchFamily="18" charset="0"/>
              </a:rPr>
              <a:pPr algn="r"/>
              <a:t>2</a:t>
            </a:fld>
            <a:endParaRPr lang="en-US" altLang="ru-RU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522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068" name="Номер слайда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66923556-FA35-4015-BC83-FF1C838E345C}" type="slidenum">
              <a:rPr lang="en-US" altLang="ru-RU" sz="1200">
                <a:latin typeface="Times" panose="02020603050405020304" pitchFamily="18" charset="0"/>
              </a:rPr>
              <a:pPr algn="r"/>
              <a:t>8</a:t>
            </a:fld>
            <a:endParaRPr lang="en-US" altLang="ru-RU" sz="12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98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AE4DF158-A53A-4F28-9887-7326D3DFC1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388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0FFA2-6842-49F9-978D-3B6634D15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801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0FFA2-6842-49F9-978D-3B6634D15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757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0FFA2-6842-49F9-978D-3B6634D15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976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0FFA2-6842-49F9-978D-3B6634D15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8113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0FFA2-6842-49F9-978D-3B6634D15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872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0FFA2-6842-49F9-978D-3B6634D15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765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E178-1ED7-40A2-8EAF-0014869DB7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441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89CD4-92AC-4AB0-A67D-0C60DA50D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318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B7DC0-E8BB-48F5-980F-B8B63E0DD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47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47F2-571E-42A1-AC3B-24B6783B4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36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E57C8-20AD-40F4-B31B-AA84435164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159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4509-824D-4D8D-851B-93EE6DC385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83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42FF5-F4E7-458B-9B47-14858C6FB1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87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9735F-D641-4310-90C2-C0627A510D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891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8F0D-E08D-4970-AAFC-30135CF5CA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618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D1EA0-7F86-4952-B9FB-AFFF223F43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801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060FFA2-6842-49F9-978D-3B6634D15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587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базЫ</a:t>
            </a:r>
            <a:r>
              <a:rPr lang="ru-RU" dirty="0" smtClean="0"/>
              <a:t> данных</a:t>
            </a:r>
            <a:endParaRPr lang="ru-RU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Распределенная обработка данных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964488" cy="600075"/>
          </a:xfrm>
        </p:spPr>
        <p:txBody>
          <a:bodyPr lIns="0" tIns="0" rIns="0" bIns="0" anchor="t">
            <a:normAutofit fontScale="90000"/>
          </a:bodyPr>
          <a:lstStyle/>
          <a:p>
            <a:r>
              <a:rPr lang="ru-RU" altLang="ru-RU" i="1" dirty="0" smtClean="0">
                <a:latin typeface="Verdana" panose="020B0604030504040204" pitchFamily="34" charset="0"/>
                <a:cs typeface="Arial" panose="020B0604020202020204" pitchFamily="34" charset="0"/>
              </a:rPr>
              <a:t>Прозрачность тиражирования</a:t>
            </a:r>
            <a:endParaRPr lang="ru-RU" altLang="ru-RU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Содержимое 2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543925" cy="4738464"/>
          </a:xfrm>
        </p:spPr>
        <p:txBody>
          <a:bodyPr lIns="0" tIns="0" rIns="0" bIns="0"/>
          <a:lstStyle/>
          <a:p>
            <a:pPr marL="227013" indent="-227013">
              <a:buFont typeface="Wingdings" panose="05000000000000000000" pitchFamily="2" charset="2"/>
              <a:buNone/>
            </a:pPr>
            <a:r>
              <a:rPr lang="ru-RU" altLang="ru-RU" sz="2400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Тиражирование данных </a:t>
            </a:r>
            <a:r>
              <a:rPr lang="ru-RU" altLang="ru-RU" sz="2400" dirty="0" smtClean="0">
                <a:latin typeface="Verdana" panose="020B0604030504040204" pitchFamily="34" charset="0"/>
                <a:cs typeface="Arial" panose="020B0604020202020204" pitchFamily="34" charset="0"/>
              </a:rPr>
              <a:t>- это асинхронный (в общем случае) </a:t>
            </a:r>
            <a:r>
              <a:rPr lang="ru-RU" altLang="ru-RU" sz="2400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процесс переноса изменений объектов исходной базы данных в базы, расположенные на других узлах распределенной системы</a:t>
            </a:r>
            <a:r>
              <a:rPr lang="ru-RU" altLang="ru-RU" sz="2400" dirty="0" smtClean="0">
                <a:latin typeface="Verdana" panose="020B0604030504040204" pitchFamily="34" charset="0"/>
                <a:cs typeface="Arial" panose="020B0604020202020204" pitchFamily="34" charset="0"/>
              </a:rPr>
              <a:t>. В данном контексте </a:t>
            </a:r>
            <a:r>
              <a:rPr lang="ru-RU" altLang="ru-RU" sz="2400" u="sng" dirty="0" smtClean="0">
                <a:latin typeface="Verdana" panose="020B0604030504040204" pitchFamily="34" charset="0"/>
                <a:cs typeface="Arial" panose="020B0604020202020204" pitchFamily="34" charset="0"/>
              </a:rPr>
              <a:t>прозрачность тиражирования </a:t>
            </a:r>
            <a:r>
              <a:rPr lang="ru-RU" altLang="ru-RU" sz="2400" dirty="0" smtClean="0">
                <a:latin typeface="Verdana" panose="020B0604030504040204" pitchFamily="34" charset="0"/>
                <a:cs typeface="Arial" panose="020B0604020202020204" pitchFamily="34" charset="0"/>
              </a:rPr>
              <a:t>означает </a:t>
            </a:r>
            <a:r>
              <a:rPr lang="ru-RU" altLang="ru-RU" sz="2400" u="sng" dirty="0" smtClean="0">
                <a:latin typeface="Verdana" panose="020B0604030504040204" pitchFamily="34" charset="0"/>
                <a:cs typeface="Arial" panose="020B0604020202020204" pitchFamily="34" charset="0"/>
              </a:rPr>
              <a:t>возможность переноса изменений между базами данных средствами, невидимыми пользователю распределенной системы</a:t>
            </a:r>
            <a:r>
              <a:rPr lang="ru-RU" altLang="ru-RU" sz="2400" dirty="0" smtClean="0">
                <a:latin typeface="Verdana" panose="020B0604030504040204" pitchFamily="34" charset="0"/>
                <a:cs typeface="Arial" panose="020B0604020202020204" pitchFamily="34" charset="0"/>
              </a:rPr>
              <a:t>. Данное свойство означает, что тиражирование возможно и достигается внутрисистемными средствами.</a:t>
            </a:r>
          </a:p>
          <a:p>
            <a:pPr marL="227013" indent="-227013">
              <a:buFont typeface="Wingdings" panose="05000000000000000000" pitchFamily="2" charset="2"/>
              <a:buNone/>
            </a:pPr>
            <a:endParaRPr lang="ru-RU" altLang="ru-RU" sz="28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42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ctrTitle"/>
          </p:nvPr>
        </p:nvSpPr>
        <p:spPr>
          <a:xfrm>
            <a:off x="688974" y="0"/>
            <a:ext cx="8275513" cy="941388"/>
          </a:xfrm>
        </p:spPr>
        <p:txBody>
          <a:bodyPr lIns="0" tIns="0" rIns="0" bIns="0" anchor="t">
            <a:normAutofit fontScale="90000"/>
          </a:bodyPr>
          <a:lstStyle/>
          <a:p>
            <a:r>
              <a:rPr lang="ru-RU" altLang="ru-RU" i="1" dirty="0" smtClean="0">
                <a:latin typeface="Verdana" panose="020B0604030504040204" pitchFamily="34" charset="0"/>
                <a:cs typeface="Arial" panose="020B0604020202020204" pitchFamily="34" charset="0"/>
              </a:rPr>
              <a:t>Обработка распределенных запросов</a:t>
            </a:r>
            <a:br>
              <a:rPr lang="ru-RU" altLang="ru-RU" i="1" dirty="0" smtClean="0"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ru-RU" altLang="ru-RU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0179" name="Содержимое 2"/>
          <p:cNvSpPr>
            <a:spLocks noGrp="1"/>
          </p:cNvSpPr>
          <p:nvPr>
            <p:ph type="subTitle" idx="1"/>
          </p:nvPr>
        </p:nvSpPr>
        <p:spPr>
          <a:xfrm>
            <a:off x="449137" y="1772816"/>
            <a:ext cx="8515350" cy="4896544"/>
          </a:xfrm>
        </p:spPr>
        <p:txBody>
          <a:bodyPr lIns="0" tIns="0" rIns="0" bIns="0">
            <a:normAutofit fontScale="92500"/>
          </a:bodyPr>
          <a:lstStyle/>
          <a:p>
            <a:pPr marL="0" indent="0">
              <a:buNone/>
            </a:pPr>
            <a:r>
              <a:rPr lang="ru-RU" altLang="ru-RU" sz="2400" dirty="0" smtClean="0">
                <a:latin typeface="Verdana" panose="020B0604030504040204" pitchFamily="34" charset="0"/>
                <a:cs typeface="Arial" panose="020B0604020202020204" pitchFamily="34" charset="0"/>
              </a:rPr>
              <a:t>Это свойство DDB трактуется как </a:t>
            </a:r>
            <a:r>
              <a:rPr lang="ru-RU" altLang="ru-RU" sz="2400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возможность выполнения операций выборки над распределенной базой данных</a:t>
            </a:r>
            <a:r>
              <a:rPr lang="ru-RU" altLang="ru-RU" sz="2400" dirty="0" smtClean="0">
                <a:latin typeface="Verdana" panose="020B0604030504040204" pitchFamily="34" charset="0"/>
                <a:cs typeface="Arial" panose="020B0604020202020204" pitchFamily="34" charset="0"/>
              </a:rPr>
              <a:t>, сформулированных в рамках обычного запроса на языке SQL. То есть операцию выборки из DDB можно сформулировать с помощью тех же языковых средств, что и операцию над локальной базой данных. Например,</a:t>
            </a:r>
            <a:br>
              <a:rPr lang="ru-RU" altLang="ru-RU" sz="2400" dirty="0" smtClean="0">
                <a:latin typeface="Verdana" panose="020B0604030504040204" pitchFamily="34" charset="0"/>
                <a:cs typeface="Arial" panose="020B0604020202020204" pitchFamily="34" charset="0"/>
              </a:rPr>
            </a:br>
            <a:r>
              <a:rPr lang="ru-RU" altLang="ru-RU" sz="2400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SELECT </a:t>
            </a:r>
            <a:r>
              <a:rPr lang="ru-RU" altLang="ru-RU" sz="2400" dirty="0" err="1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Имя_пост</a:t>
            </a:r>
            <a:r>
              <a:rPr lang="ru-RU" altLang="ru-RU" sz="2400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Адрес_пост</a:t>
            </a:r>
            <a:r>
              <a:rPr lang="ru-RU" altLang="ru-RU" sz="2400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Номер_заказа</a:t>
            </a:r>
            <a:r>
              <a:rPr lang="ru-RU" altLang="ru-RU" sz="2400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Дата_заказа</a:t>
            </a:r>
            <a:r>
              <a:rPr lang="ru-RU" altLang="ru-RU" sz="2400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FROM </a:t>
            </a:r>
            <a:r>
              <a:rPr lang="ru-RU" altLang="ru-RU" sz="2400" dirty="0" err="1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Поставщики@Горловка</a:t>
            </a:r>
            <a:r>
              <a:rPr lang="ru-RU" altLang="ru-RU" sz="2400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Заказы@Донецк</a:t>
            </a:r>
            <a:r>
              <a:rPr lang="ru-RU" altLang="ru-RU" sz="2400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WHERE </a:t>
            </a:r>
            <a:r>
              <a:rPr lang="ru-RU" altLang="ru-RU" sz="2400" dirty="0" err="1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Поставщики.Номер_пост</a:t>
            </a:r>
            <a:r>
              <a:rPr lang="ru-RU" altLang="ru-RU" sz="2400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= </a:t>
            </a:r>
            <a:r>
              <a:rPr lang="ru-RU" altLang="ru-RU" sz="2400" dirty="0" err="1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Заказы.Номер_заказа</a:t>
            </a:r>
            <a:r>
              <a:rPr lang="ru-RU" altLang="ru-RU" sz="2400" dirty="0" smtClean="0">
                <a:latin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altLang="ru-RU" sz="2400" dirty="0" smtClean="0"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ru-RU" altLang="ru-RU" sz="24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32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ctrTitle"/>
          </p:nvPr>
        </p:nvSpPr>
        <p:spPr>
          <a:xfrm>
            <a:off x="304800" y="0"/>
            <a:ext cx="8137525" cy="941388"/>
          </a:xfrm>
        </p:spPr>
        <p:txBody>
          <a:bodyPr lIns="0" tIns="0" rIns="0" bIns="0" anchor="t">
            <a:normAutofit fontScale="90000"/>
          </a:bodyPr>
          <a:lstStyle/>
          <a:p>
            <a:r>
              <a:rPr lang="ru-RU" altLang="ru-RU" sz="3000" i="1" dirty="0" smtClean="0">
                <a:latin typeface="Verdana" panose="020B0604030504040204" pitchFamily="34" charset="0"/>
                <a:cs typeface="Arial" panose="020B0604020202020204" pitchFamily="34" charset="0"/>
              </a:rPr>
              <a:t>Обработка распределенных транзакций</a:t>
            </a:r>
            <a:br>
              <a:rPr lang="ru-RU" altLang="ru-RU" sz="3000" i="1" dirty="0" smtClean="0"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ru-RU" altLang="ru-RU" sz="30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1203" name="TextBox 5"/>
          <p:cNvSpPr txBox="1">
            <a:spLocks noChangeArrowheads="1"/>
          </p:cNvSpPr>
          <p:nvPr/>
        </p:nvSpPr>
        <p:spPr bwMode="auto">
          <a:xfrm>
            <a:off x="304800" y="857250"/>
            <a:ext cx="849630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sz="2000" b="1" dirty="0">
                <a:latin typeface="Arial" panose="020B0604020202020204" pitchFamily="34" charset="0"/>
              </a:rPr>
              <a:t>Это качество DDB можно трактовать как 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</a:rPr>
              <a:t>возможность выполнения операций обновления распределенной базы данных (INSERT, UPDATE, DELETE), не разрушающее целостность и согласованность данных</a:t>
            </a:r>
            <a:r>
              <a:rPr lang="ru-RU" altLang="ru-RU" sz="2000" b="1" dirty="0">
                <a:latin typeface="Arial" panose="020B0604020202020204" pitchFamily="34" charset="0"/>
              </a:rPr>
              <a:t>. Эта цель достигается применением двухфазового или двухфазного протокола фиксации транзакций, ставшего фактическим стандартом обработки распределенных транзакций. Его применение гарантирует согласованное изменение данных на нескольких узлах в рамках распределенной (или, как ее еще называют, глобальной) транзакции.</a:t>
            </a:r>
            <a:br>
              <a:rPr lang="ru-RU" altLang="ru-RU" sz="2000" b="1" dirty="0">
                <a:latin typeface="Arial" panose="020B0604020202020204" pitchFamily="34" charset="0"/>
              </a:rPr>
            </a:br>
            <a:endParaRPr lang="ru-RU" altLang="ru-RU" sz="20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74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ctrTitle"/>
          </p:nvPr>
        </p:nvSpPr>
        <p:spPr>
          <a:xfrm>
            <a:off x="688975" y="0"/>
            <a:ext cx="7581900" cy="941388"/>
          </a:xfrm>
        </p:spPr>
        <p:txBody>
          <a:bodyPr lIns="0" tIns="0" rIns="0" bIns="0" anchor="t">
            <a:normAutofit fontScale="90000"/>
          </a:bodyPr>
          <a:lstStyle/>
          <a:p>
            <a:r>
              <a:rPr lang="ru-RU" altLang="ru-RU" sz="3400" i="1" smtClean="0">
                <a:latin typeface="Verdana" panose="020B0604030504040204" pitchFamily="34" charset="0"/>
                <a:cs typeface="Arial" panose="020B0604020202020204" pitchFamily="34" charset="0"/>
              </a:rPr>
              <a:t>Независимость от оборудования</a:t>
            </a:r>
            <a:br>
              <a:rPr lang="ru-RU" altLang="ru-RU" sz="3400" i="1" smtClean="0"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ru-RU" altLang="ru-RU" sz="340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2227" name="Содержимое 2"/>
          <p:cNvSpPr>
            <a:spLocks noGrp="1"/>
          </p:cNvSpPr>
          <p:nvPr>
            <p:ph type="subTitle" idx="1"/>
          </p:nvPr>
        </p:nvSpPr>
        <p:spPr>
          <a:xfrm>
            <a:off x="0" y="1700213"/>
            <a:ext cx="8982075" cy="4343400"/>
          </a:xfrm>
        </p:spPr>
        <p:txBody>
          <a:bodyPr lIns="0" tIns="0" rIns="0" bIns="0"/>
          <a:lstStyle/>
          <a:p>
            <a:pPr marL="227013" indent="-227013">
              <a:buFont typeface="Wingdings" panose="05000000000000000000" pitchFamily="2" charset="2"/>
              <a:buNone/>
            </a:pPr>
            <a:r>
              <a:rPr lang="ru-RU" altLang="ru-RU" dirty="0" smtClean="0">
                <a:latin typeface="Verdana" panose="020B0604030504040204" pitchFamily="34" charset="0"/>
                <a:cs typeface="Arial" panose="020B0604020202020204" pitchFamily="34" charset="0"/>
              </a:rPr>
              <a:t>  Это свойство означает, что в качестве узлов распределенной системы могут выступать компьютеры любых моделей и производителей - от </a:t>
            </a:r>
            <a:r>
              <a:rPr lang="ru-RU" altLang="ru-RU" dirty="0" err="1" smtClean="0">
                <a:latin typeface="Verdana" panose="020B0604030504040204" pitchFamily="34" charset="0"/>
                <a:cs typeface="Arial" panose="020B0604020202020204" pitchFamily="34" charset="0"/>
              </a:rPr>
              <a:t>мэйнфреймов</a:t>
            </a:r>
            <a:r>
              <a:rPr lang="ru-RU" altLang="ru-RU" dirty="0" smtClean="0">
                <a:latin typeface="Verdana" panose="020B0604030504040204" pitchFamily="34" charset="0"/>
                <a:cs typeface="Arial" panose="020B0604020202020204" pitchFamily="34" charset="0"/>
              </a:rPr>
              <a:t> до "персоналок".</a:t>
            </a:r>
            <a:br>
              <a:rPr lang="ru-RU" altLang="ru-RU" dirty="0" smtClean="0"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ru-RU" altLang="ru-RU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 marL="227013" indent="-227013"/>
            <a:endParaRPr lang="ru-RU" altLang="ru-RU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5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8640960" cy="914400"/>
          </a:xfrm>
        </p:spPr>
        <p:txBody>
          <a:bodyPr lIns="0" tIns="0" rIns="0" bIns="0" anchor="t">
            <a:normAutofit fontScale="90000"/>
          </a:bodyPr>
          <a:lstStyle/>
          <a:p>
            <a:r>
              <a:rPr lang="ru-RU" altLang="ru-RU" i="1" dirty="0" smtClean="0">
                <a:latin typeface="Verdana" panose="020B0604030504040204" pitchFamily="34" charset="0"/>
                <a:cs typeface="Arial" panose="020B0604020202020204" pitchFamily="34" charset="0"/>
              </a:rPr>
              <a:t>Независимость от операционных систем</a:t>
            </a:r>
            <a:endParaRPr lang="ru-RU" altLang="ru-RU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3251" name="Содержимое 2"/>
          <p:cNvSpPr>
            <a:spLocks noGrp="1"/>
          </p:cNvSpPr>
          <p:nvPr>
            <p:ph type="subTitle" idx="1"/>
          </p:nvPr>
        </p:nvSpPr>
        <p:spPr>
          <a:xfrm>
            <a:off x="539750" y="1916113"/>
            <a:ext cx="8001000" cy="4267200"/>
          </a:xfrm>
        </p:spPr>
        <p:txBody>
          <a:bodyPr lIns="0" tIns="0" rIns="0" bIns="0"/>
          <a:lstStyle/>
          <a:p>
            <a:pPr marL="227013" indent="-227013">
              <a:buFont typeface="Wingdings" panose="05000000000000000000" pitchFamily="2" charset="2"/>
              <a:buNone/>
            </a:pPr>
            <a:r>
              <a:rPr lang="ru-RU" altLang="ru-RU" smtClean="0">
                <a:latin typeface="Verdana" panose="020B0604030504040204" pitchFamily="34" charset="0"/>
                <a:cs typeface="Arial" panose="020B0604020202020204" pitchFamily="34" charset="0"/>
              </a:rPr>
              <a:t>Это качество вытекает из предыдущего и означает </a:t>
            </a:r>
            <a:r>
              <a:rPr lang="ru-RU" altLang="ru-RU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многообразие операционных систем, управляющих узлами распределенной системы</a:t>
            </a:r>
            <a:r>
              <a:rPr lang="ru-RU" altLang="ru-RU" smtClean="0">
                <a:latin typeface="Verdana" panose="020B0604030504040204" pitchFamily="34" charset="0"/>
                <a:cs typeface="Arial" panose="020B0604020202020204" pitchFamily="34" charset="0"/>
              </a:rPr>
              <a:t>. </a:t>
            </a:r>
            <a:br>
              <a:rPr lang="ru-RU" altLang="ru-RU" smtClean="0"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ru-RU" altLang="ru-RU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55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077200" cy="914400"/>
          </a:xfrm>
        </p:spPr>
        <p:txBody>
          <a:bodyPr lIns="0" tIns="0" rIns="0" bIns="0" anchor="t">
            <a:normAutofit fontScale="90000"/>
          </a:bodyPr>
          <a:lstStyle/>
          <a:p>
            <a:r>
              <a:rPr lang="ru-RU" altLang="ru-RU" i="1" dirty="0" smtClean="0">
                <a:latin typeface="Verdana" panose="020B0604030504040204" pitchFamily="34" charset="0"/>
                <a:cs typeface="Arial" panose="020B0604020202020204" pitchFamily="34" charset="0"/>
              </a:rPr>
              <a:t>Прозрачность сети</a:t>
            </a:r>
            <a:br>
              <a:rPr lang="ru-RU" altLang="ru-RU" i="1" dirty="0" smtClean="0">
                <a:latin typeface="Verdana" panose="020B0604030504040204" pitchFamily="34" charset="0"/>
                <a:cs typeface="Arial" panose="020B0604020202020204" pitchFamily="34" charset="0"/>
              </a:rPr>
            </a:br>
            <a:r>
              <a:rPr lang="ru-RU" altLang="ru-RU" i="1" dirty="0" smtClean="0"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latin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altLang="ru-RU" dirty="0" smtClean="0"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ru-RU" altLang="ru-RU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4275" name="Содержимое 2"/>
          <p:cNvSpPr>
            <a:spLocks noGrp="1"/>
          </p:cNvSpPr>
          <p:nvPr>
            <p:ph type="subTitle" idx="1"/>
          </p:nvPr>
        </p:nvSpPr>
        <p:spPr>
          <a:xfrm>
            <a:off x="190500" y="1295400"/>
            <a:ext cx="8734425" cy="4797896"/>
          </a:xfrm>
        </p:spPr>
        <p:txBody>
          <a:bodyPr lIns="0" tIns="0" rIns="0" bIns="0">
            <a:normAutofit fontScale="92500" lnSpcReduction="20000"/>
          </a:bodyPr>
          <a:lstStyle/>
          <a:p>
            <a:pPr marL="227013" indent="-227013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ru-RU" altLang="ru-RU" sz="2600" dirty="0" smtClean="0">
                <a:latin typeface="Verdana" panose="020B0604030504040204" pitchFamily="34" charset="0"/>
                <a:cs typeface="Arial" panose="020B0604020202020204" pitchFamily="34" charset="0"/>
              </a:rPr>
              <a:t>Доступ к любым базам данных может осуществляться по сети. Спектр поддерживаемых конкретной СУБД сетевых протоколов не должен быть ограничением системы с распределенными базами данных. Данное качество формулируется максимально широко - </a:t>
            </a:r>
            <a:r>
              <a:rPr lang="ru-RU" altLang="ru-RU" sz="2600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в распределенной системе возможны любые сетевые протоколы</a:t>
            </a:r>
            <a:r>
              <a:rPr lang="ru-RU" altLang="ru-RU" sz="2600" dirty="0" smtClean="0">
                <a:latin typeface="Verdana" panose="020B0604030504040204" pitchFamily="34" charset="0"/>
                <a:cs typeface="Arial" panose="020B0604020202020204" pitchFamily="34" charset="0"/>
              </a:rPr>
              <a:t>.</a:t>
            </a:r>
            <a:br>
              <a:rPr lang="ru-RU" altLang="ru-RU" sz="2600" dirty="0" smtClean="0"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ru-RU" altLang="ru-RU" sz="26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07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ctrTitle"/>
          </p:nvPr>
        </p:nvSpPr>
        <p:spPr>
          <a:xfrm>
            <a:off x="35496" y="116632"/>
            <a:ext cx="8956104" cy="914400"/>
          </a:xfrm>
        </p:spPr>
        <p:txBody>
          <a:bodyPr lIns="0" tIns="0" rIns="0" bIns="0" anchor="t">
            <a:normAutofit/>
          </a:bodyPr>
          <a:lstStyle/>
          <a:p>
            <a:r>
              <a:rPr lang="ru-RU" altLang="ru-RU" sz="3600" i="1" dirty="0" smtClean="0">
                <a:latin typeface="Verdana" panose="020B0604030504040204" pitchFamily="34" charset="0"/>
                <a:cs typeface="Arial" panose="020B0604020202020204" pitchFamily="34" charset="0"/>
              </a:rPr>
              <a:t>Независимость от баз данных</a:t>
            </a:r>
            <a:endParaRPr lang="ru-RU" altLang="ru-RU" sz="3600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5299" name="Содержимое 2"/>
          <p:cNvSpPr>
            <a:spLocks noGrp="1"/>
          </p:cNvSpPr>
          <p:nvPr>
            <p:ph type="subTitle" idx="1"/>
          </p:nvPr>
        </p:nvSpPr>
        <p:spPr>
          <a:xfrm>
            <a:off x="0" y="1031033"/>
            <a:ext cx="8991600" cy="5494312"/>
          </a:xfrm>
        </p:spPr>
        <p:txBody>
          <a:bodyPr lIns="0" tIns="0" rIns="0" bIns="0"/>
          <a:lstStyle/>
          <a:p>
            <a:pPr marL="227013" indent="-227013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ru-RU" altLang="ru-RU" dirty="0" smtClean="0"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altLang="ru-RU" sz="3400" dirty="0" smtClean="0">
                <a:latin typeface="Verdana" panose="020B0604030504040204" pitchFamily="34" charset="0"/>
                <a:cs typeface="Arial" panose="020B0604020202020204" pitchFamily="34" charset="0"/>
              </a:rPr>
              <a:t>Это качество означает, что в распределенной системе могут мирно сосуществовать </a:t>
            </a:r>
            <a:r>
              <a:rPr lang="ru-RU" altLang="ru-RU" sz="3400" dirty="0" smtClean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СУБД различных производителей, и возможны операции поиска и обновления в базах данных различных моделей и форматов</a:t>
            </a:r>
            <a:r>
              <a:rPr lang="ru-RU" altLang="ru-RU" sz="3400" dirty="0" smtClean="0">
                <a:latin typeface="Verdan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039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Box 5"/>
          <p:cNvSpPr txBox="1">
            <a:spLocks noChangeArrowheads="1"/>
          </p:cNvSpPr>
          <p:nvPr/>
        </p:nvSpPr>
        <p:spPr bwMode="auto">
          <a:xfrm>
            <a:off x="723900" y="571500"/>
            <a:ext cx="7877175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sz="2000" b="1">
                <a:latin typeface="Arial" panose="020B0604020202020204" pitchFamily="34" charset="0"/>
              </a:rPr>
              <a:t>Исходя из определения Дэйта, можно рассматривать DDB как </a:t>
            </a:r>
            <a:r>
              <a:rPr lang="ru-RU" altLang="ru-RU" sz="2000" b="1">
                <a:solidFill>
                  <a:srgbClr val="FF0000"/>
                </a:solidFill>
                <a:latin typeface="Arial" panose="020B0604020202020204" pitchFamily="34" charset="0"/>
              </a:rPr>
              <a:t>слабосвязанную сетевую структуру, узлы которой представляют собой локальные базы данных</a:t>
            </a:r>
            <a:r>
              <a:rPr lang="ru-RU" altLang="ru-RU" sz="2000" b="1">
                <a:latin typeface="Arial" panose="020B0604020202020204" pitchFamily="34" charset="0"/>
              </a:rPr>
              <a:t>. Локальные базы данных автономны, независимы и самоопределены; доступ к ним обеспечиваются СУБД, в общем случае от различных поставщиков. </a:t>
            </a:r>
            <a:r>
              <a:rPr lang="ru-RU" altLang="ru-RU" sz="2000" b="1">
                <a:solidFill>
                  <a:srgbClr val="FF0000"/>
                </a:solidFill>
                <a:latin typeface="Arial" panose="020B0604020202020204" pitchFamily="34" charset="0"/>
              </a:rPr>
              <a:t>Связи между узлами - это потоки тиражируемых данных</a:t>
            </a:r>
            <a:r>
              <a:rPr lang="ru-RU" altLang="ru-RU" sz="2000" b="1">
                <a:latin typeface="Arial" panose="020B0604020202020204" pitchFamily="34" charset="0"/>
              </a:rPr>
              <a:t>. Топология DDB варьируется в широком диапазоне - возможны варианты </a:t>
            </a:r>
            <a:r>
              <a:rPr lang="ru-RU" altLang="ru-RU" sz="2000" b="1">
                <a:solidFill>
                  <a:srgbClr val="FF0000"/>
                </a:solidFill>
                <a:latin typeface="Arial" panose="020B0604020202020204" pitchFamily="34" charset="0"/>
              </a:rPr>
              <a:t>иерархии, структур типа "звезда" </a:t>
            </a:r>
            <a:r>
              <a:rPr lang="ru-RU" altLang="ru-RU" sz="2000" b="1">
                <a:latin typeface="Arial" panose="020B0604020202020204" pitchFamily="34" charset="0"/>
              </a:rPr>
              <a:t>и т.д. В целом топология DDB определяется географией информационной системы и направленностью потоков тиражирования данных</a:t>
            </a:r>
          </a:p>
        </p:txBody>
      </p:sp>
    </p:spTree>
    <p:extLst>
      <p:ext uri="{BB962C8B-B14F-4D97-AF65-F5344CB8AC3E}">
        <p14:creationId xmlns:p14="http://schemas.microsoft.com/office/powerpoint/2010/main" val="160496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2"/>
          <p:cNvSpPr>
            <a:spLocks noGrp="1"/>
          </p:cNvSpPr>
          <p:nvPr>
            <p:ph type="ctrTitle"/>
          </p:nvPr>
        </p:nvSpPr>
        <p:spPr>
          <a:xfrm>
            <a:off x="660400" y="0"/>
            <a:ext cx="7581900" cy="593725"/>
          </a:xfrm>
        </p:spPr>
        <p:txBody>
          <a:bodyPr lIns="0" tIns="0" rIns="0" bIns="0" anchor="t"/>
          <a:lstStyle/>
          <a:p>
            <a:r>
              <a:rPr lang="ru-RU" altLang="ru-RU" sz="3000" smtClean="0">
                <a:latin typeface="Verdana" panose="020B0604030504040204" pitchFamily="34" charset="0"/>
                <a:cs typeface="Arial" panose="020B0604020202020204" pitchFamily="34" charset="0"/>
              </a:rPr>
              <a:t>Распределенные базы данных</a:t>
            </a:r>
          </a:p>
        </p:txBody>
      </p:sp>
      <p:sp>
        <p:nvSpPr>
          <p:cNvPr id="40963" name="TextBox 3"/>
          <p:cNvSpPr txBox="1">
            <a:spLocks noChangeArrowheads="1"/>
          </p:cNvSpPr>
          <p:nvPr/>
        </p:nvSpPr>
        <p:spPr bwMode="auto">
          <a:xfrm>
            <a:off x="0" y="671513"/>
            <a:ext cx="9010650" cy="564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19075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219075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219075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219075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219075" eaLnBrk="0" hangingPunct="0">
              <a:tabLst>
                <a:tab pos="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2190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2190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2190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2190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sz="2000" b="1" dirty="0">
                <a:latin typeface="Arial" panose="020B0604020202020204" pitchFamily="34" charset="0"/>
              </a:rPr>
              <a:t>Под </a:t>
            </a:r>
            <a:r>
              <a:rPr lang="ru-RU" altLang="ru-RU" sz="2000" b="1" dirty="0">
                <a:solidFill>
                  <a:schemeClr val="tx2"/>
                </a:solidFill>
                <a:latin typeface="Arial" panose="020B0604020202020204" pitchFamily="34" charset="0"/>
              </a:rPr>
              <a:t>распределенной</a:t>
            </a:r>
            <a:r>
              <a:rPr lang="ru-RU" altLang="ru-RU" sz="2000" b="1" dirty="0">
                <a:latin typeface="Arial" panose="020B0604020202020204" pitchFamily="34" charset="0"/>
              </a:rPr>
              <a:t> (</a:t>
            </a:r>
            <a:r>
              <a:rPr lang="ru-RU" altLang="ru-RU" sz="2000" b="1" dirty="0" err="1">
                <a:latin typeface="Arial" panose="020B0604020202020204" pitchFamily="34" charset="0"/>
              </a:rPr>
              <a:t>Distributed</a:t>
            </a:r>
            <a:r>
              <a:rPr lang="ru-RU" altLang="ru-RU" sz="2000" b="1" dirty="0">
                <a:latin typeface="Arial" panose="020B0604020202020204" pitchFamily="34" charset="0"/>
              </a:rPr>
              <a:t> </a:t>
            </a:r>
            <a:r>
              <a:rPr lang="ru-RU" altLang="ru-RU" sz="2000" b="1" dirty="0" err="1">
                <a:latin typeface="Arial" panose="020B0604020202020204" pitchFamily="34" charset="0"/>
              </a:rPr>
              <a:t>DataBase</a:t>
            </a:r>
            <a:r>
              <a:rPr lang="ru-RU" altLang="ru-RU" sz="2000" b="1" dirty="0">
                <a:latin typeface="Arial" panose="020B0604020202020204" pitchFamily="34" charset="0"/>
              </a:rPr>
              <a:t> - DDB) обычно подразумевают </a:t>
            </a:r>
            <a:r>
              <a:rPr lang="ru-RU" altLang="ru-RU" sz="2000" b="1" u="sng" dirty="0">
                <a:latin typeface="Arial" panose="020B0604020202020204" pitchFamily="34" charset="0"/>
              </a:rPr>
              <a:t>базу данных, включающую фрагменты из нескольких баз данных, которые располагаются на различных узлах сети компьютеров, и, возможно управляются различными СУБД</a:t>
            </a:r>
            <a:r>
              <a:rPr lang="ru-RU" altLang="ru-RU" sz="2000" b="1" dirty="0">
                <a:latin typeface="Arial" panose="020B0604020202020204" pitchFamily="34" charset="0"/>
              </a:rPr>
              <a:t>. 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sz="2000" b="1" dirty="0">
                <a:latin typeface="Arial" panose="020B0604020202020204" pitchFamily="34" charset="0"/>
              </a:rPr>
              <a:t>Распределенная база данных выглядит с точки зрения пользователей и прикладных программ </a:t>
            </a:r>
            <a:r>
              <a:rPr lang="ru-RU" altLang="ru-RU" sz="2000" b="1" dirty="0">
                <a:solidFill>
                  <a:schemeClr val="tx2"/>
                </a:solidFill>
                <a:latin typeface="Arial" panose="020B0604020202020204" pitchFamily="34" charset="0"/>
              </a:rPr>
              <a:t>как обычная локальная база данных</a:t>
            </a:r>
            <a:r>
              <a:rPr lang="ru-RU" altLang="ru-RU" sz="2000" b="1" dirty="0">
                <a:latin typeface="Arial" panose="020B0604020202020204" pitchFamily="34" charset="0"/>
              </a:rPr>
              <a:t>. В этом смысле слово "распределенная" отражает </a:t>
            </a:r>
            <a:r>
              <a:rPr lang="ru-RU" altLang="ru-RU" sz="2000" b="1" dirty="0">
                <a:solidFill>
                  <a:schemeClr val="tx2"/>
                </a:solidFill>
                <a:latin typeface="Arial" panose="020B0604020202020204" pitchFamily="34" charset="0"/>
              </a:rPr>
              <a:t>способ организации базы данных, но не внешнюю ее характеристику</a:t>
            </a:r>
            <a:r>
              <a:rPr lang="ru-RU" altLang="ru-RU" sz="2000" b="1" dirty="0">
                <a:latin typeface="Arial" panose="020B0604020202020204" pitchFamily="34" charset="0"/>
              </a:rPr>
              <a:t>. ("</a:t>
            </a:r>
            <a:r>
              <a:rPr lang="ru-RU" altLang="ru-RU" sz="2000" b="1" dirty="0" err="1">
                <a:latin typeface="Arial" panose="020B0604020202020204" pitchFamily="34" charset="0"/>
              </a:rPr>
              <a:t>распределенность</a:t>
            </a:r>
            <a:r>
              <a:rPr lang="ru-RU" altLang="ru-RU" sz="2000" b="1" dirty="0">
                <a:latin typeface="Arial" panose="020B0604020202020204" pitchFamily="34" charset="0"/>
              </a:rPr>
              <a:t>" базы данных невидима извне). </a:t>
            </a:r>
            <a:br>
              <a:rPr lang="ru-RU" altLang="ru-RU" sz="2000" b="1" dirty="0">
                <a:latin typeface="Arial" panose="020B0604020202020204" pitchFamily="34" charset="0"/>
              </a:rPr>
            </a:br>
            <a:endParaRPr lang="ru-RU" altLang="ru-RU" sz="2400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endParaRPr lang="ru-RU" altLang="ru-RU" sz="32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73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095375" y="2676525"/>
            <a:ext cx="63722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marL="119063" indent="-119063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endParaRPr lang="ru-RU" altLang="ru-RU" b="1">
              <a:latin typeface="Arial" panose="020B0604020202020204" pitchFamily="34" charset="0"/>
            </a:endParaRPr>
          </a:p>
        </p:txBody>
      </p:sp>
      <p:sp>
        <p:nvSpPr>
          <p:cNvPr id="41987" name="Заголовок 3"/>
          <p:cNvSpPr>
            <a:spLocks noGrp="1"/>
          </p:cNvSpPr>
          <p:nvPr>
            <p:ph type="ctrTitle"/>
          </p:nvPr>
        </p:nvSpPr>
        <p:spPr>
          <a:xfrm>
            <a:off x="679450" y="0"/>
            <a:ext cx="8464550" cy="941388"/>
          </a:xfrm>
        </p:spPr>
        <p:txBody>
          <a:bodyPr lIns="0" tIns="0" rIns="0" bIns="0" anchor="t">
            <a:normAutofit fontScale="90000"/>
          </a:bodyPr>
          <a:lstStyle/>
          <a:p>
            <a:r>
              <a:rPr lang="ru-RU" altLang="ru-RU" smtClean="0">
                <a:latin typeface="Verdana" panose="020B0604030504040204" pitchFamily="34" charset="0"/>
                <a:cs typeface="Arial" panose="020B0604020202020204" pitchFamily="34" charset="0"/>
              </a:rPr>
              <a:t>Определение Дэйта.</a:t>
            </a:r>
            <a:r>
              <a:rPr lang="ru-RU" altLang="ru-RU" sz="4600" smtClean="0">
                <a:latin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altLang="ru-RU" sz="4600" smtClean="0">
                <a:latin typeface="Verdana" panose="020B0604030504040204" pitchFamily="34" charset="0"/>
                <a:cs typeface="Arial" panose="020B0604020202020204" pitchFamily="34" charset="0"/>
              </a:rPr>
            </a:br>
            <a:r>
              <a:rPr lang="ru-RU" altLang="ru-RU" smtClean="0">
                <a:latin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altLang="ru-RU" smtClean="0"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ru-RU" altLang="ru-RU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1988" name="TextBox 4"/>
          <p:cNvSpPr txBox="1">
            <a:spLocks noChangeArrowheads="1"/>
          </p:cNvSpPr>
          <p:nvPr/>
        </p:nvSpPr>
        <p:spPr bwMode="auto">
          <a:xfrm>
            <a:off x="467544" y="1628800"/>
            <a:ext cx="8239125" cy="460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b="1" dirty="0">
                <a:latin typeface="Arial" panose="020B0604020202020204" pitchFamily="34" charset="0"/>
              </a:rPr>
              <a:t>Локальная автономия 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b="1" dirty="0">
                <a:latin typeface="Arial" panose="020B0604020202020204" pitchFamily="34" charset="0"/>
              </a:rPr>
              <a:t>Независимость узлов 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b="1" dirty="0">
                <a:latin typeface="Arial" panose="020B0604020202020204" pitchFamily="34" charset="0"/>
              </a:rPr>
              <a:t>Непрерывные операции 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b="1" dirty="0">
                <a:latin typeface="Arial" panose="020B0604020202020204" pitchFamily="34" charset="0"/>
              </a:rPr>
              <a:t>Прозрачность расположения 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b="1" dirty="0">
                <a:latin typeface="Arial" panose="020B0604020202020204" pitchFamily="34" charset="0"/>
              </a:rPr>
              <a:t>Прозрачная фрагментация 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b="1" dirty="0">
                <a:latin typeface="Arial" panose="020B0604020202020204" pitchFamily="34" charset="0"/>
              </a:rPr>
              <a:t>Прозрачное тиражирование 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b="1" dirty="0">
                <a:latin typeface="Arial" panose="020B0604020202020204" pitchFamily="34" charset="0"/>
              </a:rPr>
              <a:t>Обработка распределенных запросов 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b="1" dirty="0">
                <a:latin typeface="Arial" panose="020B0604020202020204" pitchFamily="34" charset="0"/>
              </a:rPr>
              <a:t>Обработка распределенных транзакций 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b="1" dirty="0">
                <a:latin typeface="Arial" panose="020B0604020202020204" pitchFamily="34" charset="0"/>
              </a:rPr>
              <a:t>Независимость от оборудования 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b="1" dirty="0">
                <a:latin typeface="Arial" panose="020B0604020202020204" pitchFamily="34" charset="0"/>
              </a:rPr>
              <a:t>Независимость от операционных систем 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b="1" dirty="0">
                <a:latin typeface="Arial" panose="020B0604020202020204" pitchFamily="34" charset="0"/>
              </a:rPr>
              <a:t>Прозрачность сети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b="1" dirty="0">
                <a:latin typeface="Arial" panose="020B0604020202020204" pitchFamily="34" charset="0"/>
              </a:rPr>
              <a:t>Независимость от баз данных </a:t>
            </a:r>
          </a:p>
        </p:txBody>
      </p:sp>
      <p:sp>
        <p:nvSpPr>
          <p:cNvPr id="41989" name="TextBox 7"/>
          <p:cNvSpPr txBox="1">
            <a:spLocks noChangeArrowheads="1"/>
          </p:cNvSpPr>
          <p:nvPr/>
        </p:nvSpPr>
        <p:spPr bwMode="auto">
          <a:xfrm>
            <a:off x="708372" y="941388"/>
            <a:ext cx="814387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b="1" dirty="0">
                <a:latin typeface="Arial" panose="020B0604020202020204" pitchFamily="34" charset="0"/>
              </a:rPr>
              <a:t>12 свойств или качеств идеальной распределенной БД</a:t>
            </a:r>
          </a:p>
        </p:txBody>
      </p:sp>
    </p:spTree>
    <p:extLst>
      <p:ext uri="{BB962C8B-B14F-4D97-AF65-F5344CB8AC3E}">
        <p14:creationId xmlns:p14="http://schemas.microsoft.com/office/powerpoint/2010/main" val="134471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98500" y="0"/>
            <a:ext cx="8445500" cy="941388"/>
          </a:xfrm>
        </p:spPr>
        <p:txBody>
          <a:bodyPr lIns="0" tIns="0" rIns="0" bIns="0" anchor="t">
            <a:normAutofit fontScale="90000"/>
          </a:bodyPr>
          <a:lstStyle/>
          <a:p>
            <a:r>
              <a:rPr lang="ru-RU" altLang="ru-RU" sz="3400" i="1" smtClean="0">
                <a:latin typeface="Verdana" panose="020B0604030504040204" pitchFamily="34" charset="0"/>
                <a:cs typeface="Arial" panose="020B0604020202020204" pitchFamily="34" charset="0"/>
              </a:rPr>
              <a:t>Локальная автономия</a:t>
            </a:r>
            <a:br>
              <a:rPr lang="ru-RU" altLang="ru-RU" sz="3400" i="1" smtClean="0"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ru-RU" altLang="ru-RU" sz="340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3011" name="TextBox 4"/>
          <p:cNvSpPr txBox="1">
            <a:spLocks noChangeArrowheads="1"/>
          </p:cNvSpPr>
          <p:nvPr/>
        </p:nvSpPr>
        <p:spPr bwMode="auto">
          <a:xfrm>
            <a:off x="161925" y="838200"/>
            <a:ext cx="8370515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sz="2000" b="1" dirty="0">
                <a:latin typeface="Arial" panose="020B0604020202020204" pitchFamily="34" charset="0"/>
              </a:rPr>
              <a:t>Это качество означает, что </a:t>
            </a:r>
            <a:r>
              <a:rPr lang="ru-RU" altLang="ru-RU" sz="2000" b="1" dirty="0">
                <a:solidFill>
                  <a:schemeClr val="tx2"/>
                </a:solidFill>
                <a:latin typeface="Arial" panose="020B0604020202020204" pitchFamily="34" charset="0"/>
              </a:rPr>
              <a:t>управление данными на каждом из узлов распределенной системы выполняется локально</a:t>
            </a:r>
            <a:r>
              <a:rPr lang="ru-RU" altLang="ru-RU" sz="2000" b="1" dirty="0">
                <a:latin typeface="Arial" panose="020B0604020202020204" pitchFamily="34" charset="0"/>
              </a:rPr>
              <a:t>. База данных, расположенная на одном из узлов, является неотъемлемым компонентом распределенной системы. Будучи фрагментом общего пространства данных, она, в то же время функционирует как полноценная локальная база данных; управление ею выполняется локально и независимо от других узлов системы.</a:t>
            </a:r>
            <a:br>
              <a:rPr lang="ru-RU" altLang="ru-RU" sz="2000" b="1" dirty="0">
                <a:latin typeface="Arial" panose="020B0604020202020204" pitchFamily="34" charset="0"/>
              </a:rPr>
            </a:br>
            <a:endParaRPr lang="ru-RU" altLang="ru-RU" sz="20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65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36600" y="0"/>
            <a:ext cx="8264525" cy="941388"/>
          </a:xfrm>
        </p:spPr>
        <p:txBody>
          <a:bodyPr lIns="0" tIns="0" rIns="0" bIns="0" anchor="t">
            <a:normAutofit fontScale="90000"/>
          </a:bodyPr>
          <a:lstStyle/>
          <a:p>
            <a:pPr eaLnBrk="1" hangingPunct="1"/>
            <a:r>
              <a:rPr lang="ru-RU" altLang="ru-RU" i="1" smtClean="0">
                <a:latin typeface="Verdana" panose="020B0604030504040204" pitchFamily="34" charset="0"/>
                <a:cs typeface="Arial" panose="020B0604020202020204" pitchFamily="34" charset="0"/>
              </a:rPr>
              <a:t>Независимость от центрального узла</a:t>
            </a:r>
            <a:r>
              <a:rPr lang="ru-RU" altLang="ru-RU" sz="4200" i="1" smtClean="0">
                <a:latin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altLang="ru-RU" sz="4200" i="1" smtClean="0">
                <a:latin typeface="Verdana" panose="020B0604030504040204" pitchFamily="34" charset="0"/>
                <a:cs typeface="Arial" panose="020B0604020202020204" pitchFamily="34" charset="0"/>
              </a:rPr>
            </a:br>
            <a:r>
              <a:rPr lang="ru-RU" altLang="ru-RU" sz="4200" smtClean="0"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4035" name="TextBox 5"/>
          <p:cNvSpPr txBox="1">
            <a:spLocks noChangeArrowheads="1"/>
          </p:cNvSpPr>
          <p:nvPr/>
        </p:nvSpPr>
        <p:spPr bwMode="auto">
          <a:xfrm>
            <a:off x="179512" y="1628800"/>
            <a:ext cx="8704263" cy="406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sz="2400" b="1" dirty="0">
                <a:latin typeface="Arial" panose="020B0604020202020204" pitchFamily="34" charset="0"/>
              </a:rPr>
              <a:t>В идеальной системе </a:t>
            </a:r>
            <a:r>
              <a:rPr lang="ru-RU" altLang="ru-RU" sz="2400" b="1" dirty="0">
                <a:solidFill>
                  <a:schemeClr val="tx2"/>
                </a:solidFill>
                <a:latin typeface="Arial" panose="020B0604020202020204" pitchFamily="34" charset="0"/>
              </a:rPr>
              <a:t>все узлы равноправны и независимы</a:t>
            </a:r>
            <a:r>
              <a:rPr lang="ru-RU" altLang="ru-RU" sz="2400" b="1" dirty="0">
                <a:latin typeface="Arial" panose="020B0604020202020204" pitchFamily="34" charset="0"/>
              </a:rPr>
              <a:t>, а расположенные на них базы являются </a:t>
            </a:r>
            <a:r>
              <a:rPr lang="ru-RU" altLang="ru-RU" sz="2400" b="1" dirty="0">
                <a:solidFill>
                  <a:schemeClr val="tx2"/>
                </a:solidFill>
                <a:latin typeface="Arial" panose="020B0604020202020204" pitchFamily="34" charset="0"/>
              </a:rPr>
              <a:t>равноправными поставщиками данных в общее пространство данных</a:t>
            </a:r>
            <a:r>
              <a:rPr lang="ru-RU" altLang="ru-RU" sz="2400" b="1" dirty="0">
                <a:latin typeface="Arial" panose="020B0604020202020204" pitchFamily="34" charset="0"/>
              </a:rPr>
              <a:t>. База данных на каждом из узлов самодостаточна - она включает полный собственный словарь данных и полностью защищена от несанкционированного доступа</a:t>
            </a:r>
            <a:r>
              <a:rPr lang="ru-RU" altLang="ru-RU" sz="3200" b="1" dirty="0"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4974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Box 21"/>
          <p:cNvSpPr txBox="1">
            <a:spLocks noChangeArrowheads="1"/>
          </p:cNvSpPr>
          <p:nvPr/>
        </p:nvSpPr>
        <p:spPr bwMode="auto">
          <a:xfrm>
            <a:off x="298450" y="980728"/>
            <a:ext cx="8439150" cy="4455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sz="2400" b="1" dirty="0">
                <a:latin typeface="Arial" panose="020B0604020202020204" pitchFamily="34" charset="0"/>
              </a:rPr>
              <a:t>Это качество можно трактовать как </a:t>
            </a:r>
            <a:r>
              <a:rPr lang="ru-RU" altLang="ru-RU" sz="2400" b="1" dirty="0">
                <a:solidFill>
                  <a:schemeClr val="tx2"/>
                </a:solidFill>
                <a:latin typeface="Arial" panose="020B0604020202020204" pitchFamily="34" charset="0"/>
              </a:rPr>
              <a:t>возможность непрерывного доступа к данным (известное "24 часа в сутки, семь дней в неделю") в рамках DDB вне зависимости от их расположения и вне зависимости от операций, выполняемых на локальных узлах</a:t>
            </a:r>
            <a:r>
              <a:rPr lang="ru-RU" altLang="ru-RU" sz="2400" b="1" dirty="0">
                <a:latin typeface="Arial" panose="020B0604020202020204" pitchFamily="34" charset="0"/>
              </a:rPr>
              <a:t>. Это качество можно выразить лозунгом "данные доступны всегда, а операции над ними выполняются непрерывно</a:t>
            </a:r>
            <a:r>
              <a:rPr lang="ru-RU" altLang="ru-RU" sz="2400" b="1" dirty="0" smtClean="0">
                <a:latin typeface="Arial" panose="020B0604020202020204" pitchFamily="34" charset="0"/>
              </a:rPr>
              <a:t>".</a:t>
            </a:r>
            <a:endParaRPr lang="ru-RU" altLang="ru-RU" b="1" dirty="0">
              <a:latin typeface="Arial" panose="020B0604020202020204" pitchFamily="34" charset="0"/>
            </a:endParaRPr>
          </a:p>
        </p:txBody>
      </p:sp>
      <p:sp>
        <p:nvSpPr>
          <p:cNvPr id="45059" name="Заголовок 2"/>
          <p:cNvSpPr>
            <a:spLocks noGrp="1"/>
          </p:cNvSpPr>
          <p:nvPr>
            <p:ph type="ctrTitle"/>
          </p:nvPr>
        </p:nvSpPr>
        <p:spPr>
          <a:xfrm>
            <a:off x="727075" y="0"/>
            <a:ext cx="7581900" cy="941388"/>
          </a:xfrm>
        </p:spPr>
        <p:txBody>
          <a:bodyPr lIns="0" tIns="0" rIns="0" bIns="0" anchor="t">
            <a:normAutofit fontScale="90000"/>
          </a:bodyPr>
          <a:lstStyle/>
          <a:p>
            <a:r>
              <a:rPr lang="ru-RU" altLang="ru-RU" i="1" smtClean="0">
                <a:latin typeface="Verdana" panose="020B0604030504040204" pitchFamily="34" charset="0"/>
                <a:cs typeface="Arial" panose="020B0604020202020204" pitchFamily="34" charset="0"/>
              </a:rPr>
              <a:t>Непрерывные операции</a:t>
            </a:r>
            <a:endParaRPr lang="ru-RU" altLang="ru-RU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63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24"/>
          <p:cNvSpPr txBox="1">
            <a:spLocks noChangeArrowheads="1"/>
          </p:cNvSpPr>
          <p:nvPr/>
        </p:nvSpPr>
        <p:spPr bwMode="auto">
          <a:xfrm>
            <a:off x="0" y="1628800"/>
            <a:ext cx="9144000" cy="4455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sz="2400" b="1" dirty="0">
                <a:latin typeface="Arial" panose="020B0604020202020204" pitchFamily="34" charset="0"/>
              </a:rPr>
              <a:t>Это свойство означает </a:t>
            </a:r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</a:rPr>
              <a:t>полную прозрачность расположения данных</a:t>
            </a:r>
            <a:r>
              <a:rPr lang="ru-RU" altLang="ru-RU" sz="2400" b="1" dirty="0">
                <a:latin typeface="Arial" panose="020B0604020202020204" pitchFamily="34" charset="0"/>
              </a:rPr>
              <a:t>. Пользователь, обращающийся к DDB, </a:t>
            </a:r>
            <a:r>
              <a:rPr lang="ru-RU" altLang="ru-RU" sz="2400" b="1" u="sng" dirty="0">
                <a:latin typeface="Arial" panose="020B0604020202020204" pitchFamily="34" charset="0"/>
              </a:rPr>
              <a:t>ничего не должен знать о реальном, физическом размещении данных в узлах информационной системы</a:t>
            </a:r>
            <a:r>
              <a:rPr lang="ru-RU" altLang="ru-RU" sz="2400" b="1" dirty="0">
                <a:latin typeface="Arial" panose="020B0604020202020204" pitchFamily="34" charset="0"/>
              </a:rPr>
              <a:t>. Все операции над данными выполняются без учета их местонахождения. Транспортировка запросов к базам данных осуществляется встроенными системными</a:t>
            </a:r>
            <a:r>
              <a:rPr lang="en-US" altLang="ru-RU" sz="2400" b="1" dirty="0">
                <a:latin typeface="Arial" panose="020B0604020202020204" pitchFamily="34" charset="0"/>
              </a:rPr>
              <a:t> </a:t>
            </a:r>
            <a:r>
              <a:rPr lang="ru-RU" altLang="ru-RU" sz="2400" b="1" dirty="0">
                <a:latin typeface="Arial" panose="020B0604020202020204" pitchFamily="34" charset="0"/>
              </a:rPr>
              <a:t>средствами</a:t>
            </a:r>
            <a:r>
              <a:rPr lang="ru-RU" altLang="ru-RU" sz="2400" b="1" dirty="0" smtClean="0">
                <a:latin typeface="Arial" panose="020B0604020202020204" pitchFamily="34" charset="0"/>
              </a:rPr>
              <a:t>.</a:t>
            </a:r>
            <a:endParaRPr lang="ru-RU" altLang="ru-RU" b="1" dirty="0">
              <a:latin typeface="Arial" panose="020B0604020202020204" pitchFamily="34" charset="0"/>
            </a:endParaRPr>
          </a:p>
        </p:txBody>
      </p:sp>
      <p:sp>
        <p:nvSpPr>
          <p:cNvPr id="46083" name="Заголовок 4"/>
          <p:cNvSpPr>
            <a:spLocks noGrp="1"/>
          </p:cNvSpPr>
          <p:nvPr>
            <p:ph type="ctrTitle"/>
          </p:nvPr>
        </p:nvSpPr>
        <p:spPr>
          <a:xfrm>
            <a:off x="323528" y="116632"/>
            <a:ext cx="8496944" cy="941388"/>
          </a:xfrm>
        </p:spPr>
        <p:txBody>
          <a:bodyPr lIns="0" tIns="0" rIns="0" bIns="0" anchor="t">
            <a:normAutofit fontScale="90000"/>
          </a:bodyPr>
          <a:lstStyle/>
          <a:p>
            <a:r>
              <a:rPr lang="ru-RU" altLang="ru-RU" i="1" dirty="0" smtClean="0">
                <a:latin typeface="Verdana" panose="020B0604030504040204" pitchFamily="34" charset="0"/>
                <a:cs typeface="Arial" panose="020B0604020202020204" pitchFamily="34" charset="0"/>
              </a:rPr>
              <a:t>Прозрачность расположения </a:t>
            </a:r>
            <a:endParaRPr lang="ru-RU" altLang="ru-RU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64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036818" cy="561975"/>
          </a:xfrm>
        </p:spPr>
        <p:txBody>
          <a:bodyPr lIns="0" tIns="0" rIns="0" bIns="0" anchor="t">
            <a:normAutofit fontScale="90000"/>
          </a:bodyPr>
          <a:lstStyle/>
          <a:p>
            <a:r>
              <a:rPr lang="ru-RU" altLang="ru-RU" i="1" dirty="0" smtClean="0">
                <a:latin typeface="Verdana" panose="020B0604030504040204" pitchFamily="34" charset="0"/>
                <a:cs typeface="Arial" panose="020B0604020202020204" pitchFamily="34" charset="0"/>
              </a:rPr>
              <a:t>Прозрачная фрагментация</a:t>
            </a:r>
            <a:br>
              <a:rPr lang="ru-RU" altLang="ru-RU" i="1" dirty="0" smtClean="0"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ru-RU" altLang="ru-RU" dirty="0" smtClean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7107" name="TextBox 2"/>
          <p:cNvSpPr txBox="1">
            <a:spLocks noChangeArrowheads="1"/>
          </p:cNvSpPr>
          <p:nvPr/>
        </p:nvSpPr>
        <p:spPr bwMode="auto">
          <a:xfrm>
            <a:off x="133350" y="779463"/>
            <a:ext cx="8686800" cy="517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sz="2000" b="1" dirty="0">
                <a:latin typeface="Arial" panose="020B0604020202020204" pitchFamily="34" charset="0"/>
              </a:rPr>
              <a:t>Это свойство трактуется как 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</a:rPr>
              <a:t>возможность распределенного (то есть на различных узлах) размещения данных, логически представляющих собой единое целое</a:t>
            </a:r>
            <a:r>
              <a:rPr lang="ru-RU" altLang="ru-RU" sz="2000" b="1" dirty="0">
                <a:latin typeface="Arial" panose="020B0604020202020204" pitchFamily="34" charset="0"/>
              </a:rPr>
              <a:t>. </a:t>
            </a:r>
            <a:endParaRPr lang="en-US" altLang="ru-RU" sz="2000" b="1" dirty="0"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sz="2000" b="1" dirty="0">
                <a:latin typeface="Arial" panose="020B0604020202020204" pitchFamily="34" charset="0"/>
              </a:rPr>
              <a:t>Существует фрагментация двух типов: </a:t>
            </a:r>
            <a:endParaRPr lang="en-US" altLang="ru-RU" sz="2000" b="1" dirty="0"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</a:rPr>
              <a:t>Горизонтальная</a:t>
            </a:r>
            <a:r>
              <a:rPr lang="en-US" altLang="ru-RU" sz="2000" b="1" dirty="0">
                <a:latin typeface="Arial" panose="020B0604020202020204" pitchFamily="34" charset="0"/>
              </a:rPr>
              <a:t> - </a:t>
            </a:r>
            <a:r>
              <a:rPr lang="ru-RU" altLang="ru-RU" sz="2000" b="1" dirty="0">
                <a:latin typeface="Arial" panose="020B0604020202020204" pitchFamily="34" charset="0"/>
              </a:rPr>
              <a:t>хранение строк одной таблицы на различных узлах (фактически, хранение строк одной логической таблицы в нескольких идентичных физических таблицах на различных узлах).</a:t>
            </a:r>
            <a:endParaRPr lang="en-US" altLang="ru-RU" sz="2000" b="1" dirty="0"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</a:rPr>
              <a:t>Вертикальная</a:t>
            </a:r>
            <a:r>
              <a:rPr lang="ru-RU" altLang="ru-RU" sz="2000" b="1" dirty="0">
                <a:latin typeface="Arial" panose="020B0604020202020204" pitchFamily="34" charset="0"/>
              </a:rPr>
              <a:t> - распределение столбцов логической таблицы по нескольким узлам. </a:t>
            </a:r>
            <a:endParaRPr lang="en-US" altLang="ru-RU" sz="20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38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ctrTitle"/>
          </p:nvPr>
        </p:nvSpPr>
        <p:spPr>
          <a:xfrm>
            <a:off x="631825" y="0"/>
            <a:ext cx="7581900" cy="419100"/>
          </a:xfrm>
        </p:spPr>
        <p:txBody>
          <a:bodyPr lIns="0" tIns="0" rIns="0" bIns="0" anchor="t">
            <a:normAutofit fontScale="90000"/>
          </a:bodyPr>
          <a:lstStyle/>
          <a:p>
            <a:r>
              <a:rPr lang="ru-RU" altLang="ru-RU" sz="2800" dirty="0" smtClean="0">
                <a:latin typeface="Verdana" panose="020B0604030504040204" pitchFamily="34" charset="0"/>
                <a:cs typeface="Arial" panose="020B0604020202020204" pitchFamily="34" charset="0"/>
              </a:rPr>
              <a:t>Пример</a:t>
            </a:r>
          </a:p>
        </p:txBody>
      </p:sp>
      <p:sp>
        <p:nvSpPr>
          <p:cNvPr id="48131" name="TextBox 2"/>
          <p:cNvSpPr txBox="1">
            <a:spLocks noChangeArrowheads="1"/>
          </p:cNvSpPr>
          <p:nvPr/>
        </p:nvSpPr>
        <p:spPr bwMode="auto">
          <a:xfrm>
            <a:off x="0" y="419100"/>
            <a:ext cx="9144000" cy="618630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b="1" dirty="0">
                <a:latin typeface="Arial" panose="020B0604020202020204" pitchFamily="34" charset="0"/>
              </a:rPr>
              <a:t>Пусть фирма имеет базы данных в разных местах. Допустим, имеется таблица 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Сотрудники (</a:t>
            </a:r>
            <a:r>
              <a:rPr lang="ru-RU" altLang="ru-RU" b="1" dirty="0" err="1">
                <a:solidFill>
                  <a:srgbClr val="FF0000"/>
                </a:solidFill>
                <a:latin typeface="Arial" panose="020B0604020202020204" pitchFamily="34" charset="0"/>
              </a:rPr>
              <a:t>Код_сотр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ru-RU" altLang="ru-RU" b="1" dirty="0" err="1">
                <a:solidFill>
                  <a:srgbClr val="FF0000"/>
                </a:solidFill>
                <a:latin typeface="Arial" panose="020B0604020202020204" pitchFamily="34" charset="0"/>
              </a:rPr>
              <a:t>ФИО_сотр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, Телефон)</a:t>
            </a:r>
            <a:r>
              <a:rPr lang="ru-RU" altLang="ru-RU" b="1" dirty="0">
                <a:latin typeface="Arial" panose="020B0604020202020204" pitchFamily="34" charset="0"/>
              </a:rPr>
              <a:t>, определенная в базе данных на узле в </a:t>
            </a:r>
            <a:r>
              <a:rPr lang="ru-RU" altLang="ru-RU" b="1" dirty="0" smtClean="0">
                <a:latin typeface="Arial" panose="020B0604020202020204" pitchFamily="34" charset="0"/>
              </a:rPr>
              <a:t>Донецке. </a:t>
            </a:r>
            <a:r>
              <a:rPr lang="ru-RU" altLang="ru-RU" b="1" dirty="0">
                <a:latin typeface="Arial" panose="020B0604020202020204" pitchFamily="34" charset="0"/>
              </a:rPr>
              <a:t>Имеется точно такая же таблица, определенная в базе данных на узле в </a:t>
            </a:r>
            <a:r>
              <a:rPr lang="ru-RU" altLang="ru-RU" b="1" dirty="0" smtClean="0">
                <a:latin typeface="Arial" panose="020B0604020202020204" pitchFamily="34" charset="0"/>
              </a:rPr>
              <a:t>Макеевке.</a:t>
            </a:r>
            <a:endParaRPr lang="ru-RU" altLang="ru-RU" b="1" dirty="0"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b="1" dirty="0">
                <a:latin typeface="Arial" panose="020B0604020202020204" pitchFamily="34" charset="0"/>
              </a:rPr>
              <a:t>Кроме того, в базе данных на узле в </a:t>
            </a:r>
            <a:r>
              <a:rPr lang="ru-RU" altLang="ru-RU" b="1" dirty="0" smtClean="0">
                <a:latin typeface="Arial" panose="020B0604020202020204" pitchFamily="34" charset="0"/>
              </a:rPr>
              <a:t>Горловке </a:t>
            </a:r>
            <a:r>
              <a:rPr lang="ru-RU" altLang="ru-RU" b="1" dirty="0">
                <a:latin typeface="Arial" panose="020B0604020202020204" pitchFamily="34" charset="0"/>
              </a:rPr>
              <a:t>определена таблица </a:t>
            </a:r>
            <a:r>
              <a:rPr lang="ru-RU" altLang="ru-RU" b="1" dirty="0" err="1">
                <a:solidFill>
                  <a:srgbClr val="FF0000"/>
                </a:solidFill>
                <a:latin typeface="Arial" panose="020B0604020202020204" pitchFamily="34" charset="0"/>
              </a:rPr>
              <a:t>Зарплата_сотрудников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 (</a:t>
            </a:r>
            <a:r>
              <a:rPr lang="ru-RU" altLang="ru-RU" b="1" dirty="0" err="1">
                <a:solidFill>
                  <a:srgbClr val="FF0000"/>
                </a:solidFill>
                <a:latin typeface="Arial" panose="020B0604020202020204" pitchFamily="34" charset="0"/>
              </a:rPr>
              <a:t>Код_сотр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ru-RU" altLang="ru-RU" b="1" dirty="0" err="1">
                <a:solidFill>
                  <a:srgbClr val="FF0000"/>
                </a:solidFill>
                <a:latin typeface="Arial" panose="020B0604020202020204" pitchFamily="34" charset="0"/>
              </a:rPr>
              <a:t>сумм_зарпл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r>
              <a:rPr lang="ru-RU" altLang="ru-RU" b="1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b="1" dirty="0">
                <a:latin typeface="Arial" panose="020B0604020202020204" pitchFamily="34" charset="0"/>
              </a:rPr>
              <a:t>Тогда запрос 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"получить информацию о сотрудниках фирмы" </a:t>
            </a:r>
            <a:r>
              <a:rPr lang="ru-RU" altLang="ru-RU" b="1" dirty="0" smtClean="0">
                <a:latin typeface="Arial" panose="020B0604020202020204" pitchFamily="34" charset="0"/>
              </a:rPr>
              <a:t>формулируется:</a:t>
            </a:r>
            <a:r>
              <a:rPr lang="ru-RU" altLang="ru-RU" b="1" dirty="0">
                <a:latin typeface="Arial" panose="020B0604020202020204" pitchFamily="34" charset="0"/>
              </a:rPr>
              <a:t/>
            </a:r>
            <a:br>
              <a:rPr lang="ru-RU" altLang="ru-RU" b="1" dirty="0">
                <a:latin typeface="Arial" panose="020B0604020202020204" pitchFamily="34" charset="0"/>
              </a:rPr>
            </a:b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SELECT * FROM </a:t>
            </a:r>
            <a:r>
              <a:rPr lang="ru-RU" altLang="ru-RU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Сотрудники@Донецк</a:t>
            </a:r>
            <a:r>
              <a:rPr lang="ru-RU" altLang="ru-RU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ru-RU" altLang="ru-RU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Сотрудники@Макеевка</a:t>
            </a:r>
            <a:r>
              <a:rPr lang="ru-RU" altLang="ru-RU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ORDER BY </a:t>
            </a:r>
            <a:r>
              <a:rPr lang="ru-RU" altLang="ru-RU" b="1" dirty="0" err="1">
                <a:solidFill>
                  <a:srgbClr val="FF0000"/>
                </a:solidFill>
                <a:latin typeface="Arial" panose="020B0604020202020204" pitchFamily="34" charset="0"/>
              </a:rPr>
              <a:t>Код_сотр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/>
            </a:r>
            <a:b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ru-RU" altLang="ru-RU" b="1" dirty="0">
                <a:latin typeface="Arial" panose="020B0604020202020204" pitchFamily="34" charset="0"/>
              </a:rPr>
              <a:t>В то же время запрос "получить информацию о заработной плате сотрудников компании" будет выглядеть следующим образом:</a:t>
            </a:r>
            <a:br>
              <a:rPr lang="ru-RU" altLang="ru-RU" b="1" dirty="0">
                <a:latin typeface="Arial" panose="020B0604020202020204" pitchFamily="34" charset="0"/>
              </a:rPr>
            </a:b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SELECT </a:t>
            </a:r>
            <a:r>
              <a:rPr lang="ru-RU" altLang="ru-RU" b="1" dirty="0" err="1">
                <a:solidFill>
                  <a:srgbClr val="FF0000"/>
                </a:solidFill>
                <a:latin typeface="Arial" panose="020B0604020202020204" pitchFamily="34" charset="0"/>
              </a:rPr>
              <a:t>Сотрудники.Код_сотр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ru-RU" altLang="ru-RU" b="1" dirty="0" err="1">
                <a:solidFill>
                  <a:srgbClr val="FF0000"/>
                </a:solidFill>
                <a:latin typeface="Arial" panose="020B0604020202020204" pitchFamily="34" charset="0"/>
              </a:rPr>
              <a:t>ФИО_сотр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ru-RU" altLang="ru-RU" b="1" dirty="0" err="1">
                <a:solidFill>
                  <a:srgbClr val="FF0000"/>
                </a:solidFill>
                <a:latin typeface="Arial" panose="020B0604020202020204" pitchFamily="34" charset="0"/>
              </a:rPr>
              <a:t>сумм_зарпл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 FROM </a:t>
            </a:r>
            <a:r>
              <a:rPr lang="ru-RU" altLang="ru-RU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Сотрудники@Донецк</a:t>
            </a:r>
            <a:r>
              <a:rPr lang="ru-RU" altLang="ru-RU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ru-RU" altLang="ru-RU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Сотрудники@Макеевка</a:t>
            </a:r>
            <a:r>
              <a:rPr lang="ru-RU" altLang="ru-RU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ru-RU" altLang="ru-RU" b="1" dirty="0" err="1">
                <a:solidFill>
                  <a:srgbClr val="FF0000"/>
                </a:solidFill>
                <a:latin typeface="Arial" panose="020B0604020202020204" pitchFamily="34" charset="0"/>
              </a:rPr>
              <a:t>Зарплата_сотрудников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ru-RU" altLang="ru-RU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@Горловка 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ORDER BY </a:t>
            </a:r>
            <a:r>
              <a:rPr lang="ru-RU" altLang="ru-RU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Код_сотр</a:t>
            </a:r>
            <a:endParaRPr lang="ru-RU" altLang="ru-RU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0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207398F-5CA5-4B53-8538-5B6A2EF113F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2016</TotalTime>
  <Words>884</Words>
  <Application>Microsoft Office PowerPoint</Application>
  <PresentationFormat>Экран (4:3)</PresentationFormat>
  <Paragraphs>53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Times</vt:lpstr>
      <vt:lpstr>Times New Roman</vt:lpstr>
      <vt:lpstr>Verdana</vt:lpstr>
      <vt:lpstr>Wingdings</vt:lpstr>
      <vt:lpstr>Небеса</vt:lpstr>
      <vt:lpstr>базЫ данных</vt:lpstr>
      <vt:lpstr>Распределенные базы данных</vt:lpstr>
      <vt:lpstr>Определение Дэйта.  </vt:lpstr>
      <vt:lpstr>Локальная автономия </vt:lpstr>
      <vt:lpstr>Независимость от центрального узла  </vt:lpstr>
      <vt:lpstr>Непрерывные операции</vt:lpstr>
      <vt:lpstr>Прозрачность расположения </vt:lpstr>
      <vt:lpstr>Прозрачная фрагментация </vt:lpstr>
      <vt:lpstr>Пример</vt:lpstr>
      <vt:lpstr>Прозрачность тиражирования</vt:lpstr>
      <vt:lpstr>Обработка распределенных запросов </vt:lpstr>
      <vt:lpstr>Обработка распределенных транзакций </vt:lpstr>
      <vt:lpstr>Независимость от оборудования </vt:lpstr>
      <vt:lpstr>Независимость от операционных систем</vt:lpstr>
      <vt:lpstr>Прозрачность сети   </vt:lpstr>
      <vt:lpstr>Независимость от баз данных</vt:lpstr>
      <vt:lpstr>Презентация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баз данных</dc:title>
  <dc:subject/>
  <dc:creator>Виталий Бондаренко</dc:creator>
  <cp:keywords/>
  <dc:description/>
  <cp:lastModifiedBy>Виталий Бондаренко</cp:lastModifiedBy>
  <cp:revision>19</cp:revision>
  <dcterms:created xsi:type="dcterms:W3CDTF">2015-10-22T03:47:59Z</dcterms:created>
  <dcterms:modified xsi:type="dcterms:W3CDTF">2017-10-15T16:42:38Z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TC062561681049</vt:lpwstr>
  </property>
</Properties>
</file>