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7">
  <p:sldMasterIdLst>
    <p:sldMasterId id="2147483648" r:id="rId2"/>
  </p:sldMasterIdLst>
  <p:notesMasterIdLst>
    <p:notesMasterId r:id="rId31"/>
  </p:notesMasterIdLst>
  <p:handoutMasterIdLst>
    <p:handoutMasterId r:id="rId32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5116" autoAdjust="0"/>
  </p:normalViewPr>
  <p:slideViewPr>
    <p:cSldViewPr snapToGrid="0" showGuides="1">
      <p:cViewPr varScale="1">
        <p:scale>
          <a:sx n="95" d="100"/>
          <a:sy n="95" d="100"/>
        </p:scale>
        <p:origin x="196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2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ru-RU" smtClean="0"/>
              <a:t>29.10.2017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ru-RU" smtClean="0"/>
              <a:t>29.10.2017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SQL действительно является языком по работе с базами данных, но в явном виде он не является языком программирования. В нем отсутствуют традиционные операторы, организующие циклы, позволяющие объявить и использовать внутренние переменные, организовать анализ некоторых условий и возможность изменения хода программы в зависимости от выполненного условия. В общем случае можно назвать SQL подъязыком, который служит исключительно для управления базами данных.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3953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Курсоры в прикладных программах часто используются для последовательного просмотра данных. Если курсор не связан с операцией группировки, то фактически каждая строка курсора соответствует строго только одной строке исходной таблицы, и в этом случае курсор удобно использовать для оперативной корректировки данных. В стандарте определены операции модификации данных, связанные с курсором.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777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Использование курсора для операций обновления значительно усложняет работу с подобным курсором со стороны СУБД, поэтому операции, связанные с позиционной модификацией, выполняются гораздо медленнее, чем операции с курсорами, которые используются только для чтения. Именно поэтому рекомендуется обязательно указывать в операторе определения курсора предложение READ ONLY, если вы не собираетесь использовать данный курсор для операций модификации. По умолчанию, если нет дополнительных указаний, СУБД создает курсор с возможностью модификации.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Курсоры — удобное средство для формирования бизнес-логики приложений, но следует помнить, что если вы открываете курсор с возможностью модификации, то СУБД блокирует все строки базовой таблицы, вошедшие в ваш курсор, и тем самым блокируется работа других пользователей с данной таблицей.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8666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SQL действительно является языком по работе с базами данных, но в явном виде он не является языком программирования. В нем отсутствуют традиционные операторы, организующие циклы, позволяющие объявить и использовать внутренние переменные, организовать анализ некоторых условий и возможность изменения хода программы в зависимости от выполненного условия. В общем случае можно назвать SQL подъязыком, который служит исключительно для управления базами данных.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3972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Следует отметить, что перечисленные этапы отличаются по числу обращений к БД и по процессорному времени, требуемому для их выполнения. Синтаксический анализ проводится очень быстро, он не требует обращения к системным каталогам БД. Семантический анализ уже требует работы с базой метаданных, то есть с системными каталогами БД, поэтому при выполнении этого этапа происходит обращение к системному каталогу и серьезная работа с ним. Этап, связанный с оптимизаций плана запроса, требует работы не только с системным каталогом, но и со статистической информацией о БД, которая характеризует текущее состояние всех отношений, используемых в запросе, их физическое расположение на страницах и сегментах внешней памяти. В силу указанных причин этап оптимизации наиболее трудоемкий и длительный в процессе выполнения запроса. Однако если не проводить этап оптимизации, то стоимость (время) выполнения неоптимизированного запроса может в несколько раз превысить стоимость оптимизированного запроса. Время, потраченное на оптимизацию запроса, с лихвой компенсирует затраты на выполнение неоптимизированного запроса.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3833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этом простом примере мы имена переменных сделали такими же, как и имена столбцов таблицы READERS, но это необязательно. Однако транслятор различает эти объекты, именно поэтому в диалекте </a:t>
            </a:r>
            <a:r>
              <a:rPr lang="ru-RU" dirty="0" err="1" smtClean="0"/>
              <a:t>Transact</a:t>
            </a:r>
            <a:r>
              <a:rPr lang="ru-RU" dirty="0" smtClean="0"/>
              <a:t> SQL принято локальные переменные предварять специальным символом @. В примере мы использовали квалифицированные имена полей, имена полей, предваряемые именем таблицы. В нашем случае это тоже необязательно, потому что запрос выбирает данные только из одной таблицы.</a:t>
            </a:r>
          </a:p>
          <a:p>
            <a:r>
              <a:rPr lang="ru-RU" dirty="0" smtClean="0"/>
              <a:t>В нашем примере базовые переменные играют разную роль. Локальная переменная @READER_ID является входной по отношению к запросу. Ей присвоено значение 4, и в запросе это значение используется для фильтрации данных, поэтому эта переменная используется в условии WHERE.</a:t>
            </a:r>
          </a:p>
          <a:p>
            <a:r>
              <a:rPr lang="ru-RU" dirty="0" smtClean="0"/>
              <a:t>Остальные базовые переменные играют роль выходных переменных, в них СУБД помещает результат выполнения запроса, помещая в них значения соответствующих полей отношения READERS, извлеченные из БД.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9198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Таким образом, определенный курсор будет создавать набор строк, содержащих перечень должников, с указанием названий книг, которые они не вернули вовремя в библиотеку.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115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INSENSITIVE -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СУБД более быстро и экономно может обрабатывать такой курсор, поэтому если для вас действительно важно рассмотреть и обработать состояние БД на некоторый конкретный момент времени, то имеет смысл создать "нечувствительный курсор".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4430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 описании курсора нет ограничений на вид оператора SELECT, который используется для создания базового набора строк, связанного с курсором. В операторе SELECT могут использоваться группировки и встроенные подзапросы и вычисляемые поля.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59683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Именно оператор открытия курсора инициирует выполнение базового запроса, соответствующего описанию курсора, заданному в операторе DECLARE … CURSOR.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03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Кроме того, в расширенном операторе перемещения допустимо переместиться сразу на заданную строку, при этом допустима как абсолютная адресация, заданием параметра ABSOLUTE, так и относительная адресация, заданием параметра RELATIVE. При относительной адресации положительное число сдвигает указатель вниз от текущей записи, отрицательное число сдвигает вверх от текущей записи.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Однако для применения расширенного оператора FETCH в соответствии со стандартом SQL2 описание курсора обязательно должно содержать ключевое слово SCROLL. Иногда такие курсоры называют в литературе прокручиваемыми курсорами.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4129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29.10.2017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15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29.10.2017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29.10.2017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29.10.2017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29.10.2017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685783">
              <a:buNone/>
            </a:pPr>
            <a:r>
              <a:rPr lang="ru-RU" sz="900" b="1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685783">
              <a:buNone/>
            </a:pPr>
            <a:r>
              <a:rPr lang="ru-RU" sz="900" b="0" i="1" dirty="0" smtClean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  <a:endParaRPr lang="ru-RU" sz="900" b="0" i="1" dirty="0">
              <a:solidFill>
                <a:schemeClr val="lt1"/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3300" cap="all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29.10.2017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29.10.2017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29.10.2017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29.10.2017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29.10.2017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ru-RU" smtClean="0"/>
              <a:t>29.10.2017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  <a:p>
            <a:pPr lvl="5"/>
            <a:r>
              <a:rPr lang="ru-RU" dirty="0" smtClean="0"/>
              <a:t>Шестой уровень</a:t>
            </a:r>
          </a:p>
          <a:p>
            <a:pPr lvl="6"/>
            <a:r>
              <a:rPr lang="ru-RU" dirty="0" smtClean="0"/>
              <a:t>Седьмой уровень</a:t>
            </a:r>
          </a:p>
          <a:p>
            <a:pPr lvl="7"/>
            <a:r>
              <a:rPr lang="ru-RU" dirty="0" smtClean="0"/>
              <a:t>Восьмой уровень</a:t>
            </a:r>
          </a:p>
          <a:p>
            <a:pPr lvl="8"/>
            <a:r>
              <a:rPr lang="ru-RU" dirty="0" smtClean="0"/>
              <a:t>Девятый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ru-RU" smtClean="0"/>
              <a:pPr/>
              <a:t>29.10.2017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13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2" userDrawn="1">
          <p15:clr>
            <a:srgbClr val="F26B43"/>
          </p15:clr>
        </p15:guide>
        <p15:guide id="2" pos="5238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248055" y="2576325"/>
            <a:ext cx="4741856" cy="1664768"/>
          </a:xfrm>
        </p:spPr>
        <p:txBody>
          <a:bodyPr anchor="ctr">
            <a:normAutofit/>
          </a:bodyPr>
          <a:lstStyle/>
          <a:p>
            <a:pPr lvl="0"/>
            <a:r>
              <a:rPr lang="ru-RU" b="1" dirty="0" smtClean="0"/>
              <a:t>ВСТРОЕННЫЙ </a:t>
            </a:r>
            <a:r>
              <a:rPr lang="en-US" b="1" dirty="0" smtClean="0"/>
              <a:t>SQL</a:t>
            </a:r>
            <a:endParaRPr lang="ru-RU" b="1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Тема 9</a:t>
            </a:r>
            <a:endParaRPr lang="ru-RU" dirty="0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9" r="227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Оператор определения курсора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indent="0">
              <a:buNone/>
            </a:pPr>
            <a:r>
              <a:rPr lang="ru-RU" altLang="ru-RU" sz="1800" dirty="0" smtClean="0"/>
              <a:t>Стандарт определяет следующий синтаксис оператора определения курсора:</a:t>
            </a:r>
          </a:p>
          <a:p>
            <a:pPr lvl="0" indent="0">
              <a:buNone/>
            </a:pPr>
            <a:endParaRPr lang="ru-RU" altLang="ru-RU" sz="1800" dirty="0" smtClean="0"/>
          </a:p>
          <a:p>
            <a:pPr lvl="0" indent="0">
              <a:buNone/>
            </a:pPr>
            <a:r>
              <a:rPr lang="ru-RU" altLang="ru-RU" sz="1800" dirty="0" smtClean="0" bmk=""/>
              <a:t>DECLARE &lt;</a:t>
            </a:r>
            <a:r>
              <a:rPr lang="ru-RU" altLang="ru-RU" sz="1800" dirty="0" err="1" smtClean="0" bmk=""/>
              <a:t>имя_курсора</a:t>
            </a:r>
            <a:r>
              <a:rPr lang="ru-RU" altLang="ru-RU" sz="1800" dirty="0" smtClean="0" bmk=""/>
              <a:t>&gt; </a:t>
            </a:r>
          </a:p>
          <a:p>
            <a:pPr lvl="0" indent="0">
              <a:buNone/>
            </a:pPr>
            <a:r>
              <a:rPr lang="ru-RU" altLang="ru-RU" sz="1800" dirty="0" smtClean="0" bmk=""/>
              <a:t>CURSOR FOR &lt;</a:t>
            </a:r>
            <a:r>
              <a:rPr lang="ru-RU" altLang="ru-RU" sz="1800" dirty="0" err="1" smtClean="0" bmk=""/>
              <a:t>спецификация_курсора</a:t>
            </a:r>
            <a:r>
              <a:rPr lang="ru-RU" altLang="ru-RU" sz="1800" dirty="0" smtClean="0" bmk=""/>
              <a:t>&gt; </a:t>
            </a:r>
          </a:p>
          <a:p>
            <a:pPr lvl="0" indent="0">
              <a:buNone/>
            </a:pPr>
            <a:r>
              <a:rPr lang="ru-RU" altLang="ru-RU" sz="1800" dirty="0" smtClean="0" bmk=""/>
              <a:t>&lt;спецификация курсора&gt;::=</a:t>
            </a:r>
            <a:r>
              <a:rPr lang="ru-RU" altLang="ru-RU" sz="1800" dirty="0" smtClean="0"/>
              <a:t> &lt;</a:t>
            </a:r>
            <a:r>
              <a:rPr lang="ru-RU" altLang="ru-RU" sz="1800" dirty="0" err="1" smtClean="0"/>
              <a:t>выражение_запроса</a:t>
            </a:r>
            <a:r>
              <a:rPr lang="ru-RU" altLang="ru-RU" sz="1800" dirty="0" smtClean="0"/>
              <a:t> SELECT&gt; </a:t>
            </a:r>
          </a:p>
          <a:p>
            <a:pPr lvl="0"/>
            <a:endParaRPr lang="ru-RU" altLang="ru-RU" sz="1800" dirty="0" smtClean="0"/>
          </a:p>
          <a:p>
            <a:pPr lvl="0"/>
            <a:r>
              <a:rPr lang="ru-RU" altLang="ru-RU" sz="1800" dirty="0" smtClean="0"/>
              <a:t>Имя курсора — это допустимый идентификатор в базовом языке программирования.</a:t>
            </a:r>
          </a:p>
          <a:p>
            <a:endParaRPr lang="ru-RU" sz="1800" dirty="0" smtClean="0"/>
          </a:p>
          <a:p>
            <a:r>
              <a:rPr lang="ru-RU" sz="1800" dirty="0" smtClean="0"/>
              <a:t>В </a:t>
            </a:r>
            <a:r>
              <a:rPr lang="ru-RU" sz="1800" dirty="0"/>
              <a:t>объявлении курсора могут быть использованы базовые переменные. Однако необходимо помнить, что на момент выполнения оператора OPEN значения всех базовых переменных, используемых в качестве входных переменных, связанных с условиями фильтрации значений в базовом запросе, должны быть уже заданы.</a:t>
            </a:r>
          </a:p>
          <a:p>
            <a:pPr lvl="0"/>
            <a:endParaRPr lang="ru-RU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8246257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Пример курсора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Определим курсор, который содержит список всех должников библиотеки. Должниками назовем читателей, которые имеют на руках хотя бы одну книгу, срок сдачи которой уже прошел.</a:t>
            </a:r>
          </a:p>
          <a:p>
            <a:endParaRPr lang="ru-RU" sz="1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28675" y="2806508"/>
            <a:ext cx="7485513" cy="2585323"/>
          </a:xfrm>
          <a:prstGeom prst="rect">
            <a:avLst/>
          </a:prstGeom>
          <a:solidFill>
            <a:srgbClr val="F4F4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DECLARE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Debtor_reader_cursor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CURSOR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READERS.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FIRST_NAME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READERS.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LAST_NAME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READERS.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ADRES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READERS.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HOME_PHON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READERS.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WORK_PHON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BOOKS.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TITLE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READERS,BOOKS,EXEMPLAR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READERS.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READER_ID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EXEMPLAR.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READER_ID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BOOKS.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ISBN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EXEMPLARE.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ISBN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EXEMPLAR.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DATA_OUT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FF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Getdate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ORDER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READERS.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FIRST_NAME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17240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Расширенное определение курсора по стандарту SQL2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>
          <a:xfrm>
            <a:off x="828675" y="1600200"/>
            <a:ext cx="7486650" cy="1195523"/>
          </a:xfrm>
        </p:spPr>
        <p:txBody>
          <a:bodyPr/>
          <a:lstStyle/>
          <a:p>
            <a:pPr marL="0" lvl="0" indent="0">
              <a:buNone/>
            </a:pPr>
            <a:r>
              <a:rPr lang="en-US" altLang="ru-RU" dirty="0" smtClean="0"/>
              <a:t>DECLARE &lt;</a:t>
            </a:r>
            <a:r>
              <a:rPr lang="ru-RU" altLang="ru-RU" dirty="0" smtClean="0"/>
              <a:t>имя</a:t>
            </a:r>
            <a:r>
              <a:rPr lang="en-US" altLang="ru-RU" dirty="0" smtClean="0"/>
              <a:t>_</a:t>
            </a:r>
            <a:r>
              <a:rPr lang="ru-RU" altLang="ru-RU" dirty="0" smtClean="0"/>
              <a:t>курсора</a:t>
            </a:r>
            <a:r>
              <a:rPr lang="en-US" altLang="ru-RU" dirty="0" smtClean="0"/>
              <a:t>&gt; [INSENSITIVE] [SCROLL] CURSORFOR </a:t>
            </a:r>
            <a:endParaRPr lang="ru-RU" altLang="ru-RU" dirty="0" smtClean="0"/>
          </a:p>
          <a:p>
            <a:pPr marL="0" lvl="0" indent="0">
              <a:buNone/>
            </a:pPr>
            <a:r>
              <a:rPr lang="en-US" altLang="ru-RU" dirty="0" smtClean="0"/>
              <a:t>&lt;</a:t>
            </a:r>
            <a:r>
              <a:rPr lang="ru-RU" altLang="ru-RU" dirty="0" smtClean="0"/>
              <a:t>оператор</a:t>
            </a:r>
            <a:r>
              <a:rPr lang="en-US" altLang="ru-RU" dirty="0" smtClean="0"/>
              <a:t> </a:t>
            </a:r>
            <a:r>
              <a:rPr lang="ru-RU" altLang="ru-RU" dirty="0" smtClean="0"/>
              <a:t>выбора</a:t>
            </a:r>
            <a:r>
              <a:rPr lang="en-US" altLang="ru-RU" dirty="0" smtClean="0"/>
              <a:t> SELECT&gt;</a:t>
            </a:r>
            <a:endParaRPr lang="ru-RU" altLang="ru-RU" dirty="0" smtClean="0"/>
          </a:p>
          <a:p>
            <a:pPr marL="0" lvl="0" indent="0">
              <a:buNone/>
            </a:pPr>
            <a:r>
              <a:rPr lang="en-US" altLang="ru-RU" dirty="0" smtClean="0"/>
              <a:t>[FOR {READ ONLY | UPDATE [OF &lt;</a:t>
            </a:r>
            <a:r>
              <a:rPr lang="ru-RU" altLang="ru-RU" dirty="0" smtClean="0"/>
              <a:t>имя</a:t>
            </a:r>
            <a:r>
              <a:rPr lang="en-US" altLang="ru-RU" dirty="0" smtClean="0"/>
              <a:t>_</a:t>
            </a:r>
            <a:r>
              <a:rPr lang="ru-RU" altLang="ru-RU" dirty="0" smtClean="0"/>
              <a:t>столбца</a:t>
            </a:r>
            <a:r>
              <a:rPr lang="en-US" altLang="ru-RU" dirty="0" smtClean="0"/>
              <a:t> 1&gt; [,...n]]}]</a:t>
            </a:r>
            <a:r>
              <a:rPr lang="ru-RU" altLang="ru-RU" dirty="0" smtClean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31131" y="2795723"/>
            <a:ext cx="72830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Параметр INSENSITIVE (нечувствительный) определяет режим создания набора строк, соответствующего определяемому курсору, при котором все изменения в исходных таблицах, произведенные после открытия курсора другими пользователями, не видны в нем. Такой набор данных нечувствителен ко всем изменениям, которые могут проводиться другими пользователями в исходных таблицах, этот тип курсора соответствует некоторому мгновенному слепку с БД.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31131" y="3886200"/>
            <a:ext cx="7283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Ключевое слово SCROLL определяет, что допустимы любые режимы перемещения по курсору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(FIRST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, LAST, PRIOR, NEXT, RELATIVE,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ABSOLUTE)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в операторе FETCH.</a:t>
            </a:r>
          </a:p>
          <a:p>
            <a:pPr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Если не указано ключевое слово SCROLL, то считается доступной только стандартное перемещение вперед: спецификация NEXT в операторе FETCH.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31131" y="4736848"/>
            <a:ext cx="72830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Спецификация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READ ONLY (только для чтения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) -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изменения и обновления исходных таблиц не будут выполняться с использованием данного курсора. Курсор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может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быть самым быстрым в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обработке. Без указания спецификации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READ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ONLY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СУБД будет считать, что вы допускаете операции модификации с базовыми таблицами, и в этом случае для обеспечения целостности БД СУБД будет гораздо медленнее обрабатывать ваши операции с курсором.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31131" y="5900943"/>
            <a:ext cx="7283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При использовании параметра UPDATE [OF &lt;имя столбца 1&gt; [,...&lt;имя столбца n&gt;]] мы задаем перечень столбцов, в которых допустимы изменения в процессе нашей работы с курсором. Такое ограничение упростит и ускорит работу СУБД. Если этот параметр не указан, то предполагается, что допустимы изменения всех столбцов курсора.</a:t>
            </a:r>
          </a:p>
        </p:txBody>
      </p:sp>
    </p:spTree>
    <p:extLst>
      <p:ext uri="{BB962C8B-B14F-4D97-AF65-F5344CB8AC3E}">
        <p14:creationId xmlns:p14="http://schemas.microsoft.com/office/powerpoint/2010/main" val="23618988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мгновенного слепка БД, дающего сведения о должниках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28676" y="1691206"/>
            <a:ext cx="7485512" cy="3170099"/>
          </a:xfrm>
          <a:prstGeom prst="rect">
            <a:avLst/>
          </a:prstGeom>
          <a:solidFill>
            <a:srgbClr val="F4F4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DECLARE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Debtor_reader_cursor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SENSITIVE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CURSOR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READERS.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FIRST_NAME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READERS.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LAST_NAME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READERS.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ADRES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endParaRPr kumimoji="0" lang="en-US" altLang="ru-RU" sz="2000" b="0" i="0" u="none" strike="noStrike" cap="none" normalizeH="0" baseline="0" dirty="0" smtClean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READERS.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HOME_PHON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READERS.</a:t>
            </a:r>
            <a:r>
              <a:rPr lang="en-US" altLang="ru-RU" sz="2000" dirty="0" smtClean="0">
                <a:solidFill>
                  <a:srgbClr val="20202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MOBILE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_PHON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BOOKS.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TITLE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ru-RU" sz="2000" b="0" i="0" u="none" strike="noStrike" cap="none" normalizeH="0" baseline="0" dirty="0" smtClean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READERS,BOOKS,EXEMPLAR </a:t>
            </a:r>
            <a:endParaRPr kumimoji="0" lang="en-US" altLang="ru-RU" sz="2000" b="0" i="0" u="none" strike="noStrike" cap="none" normalizeH="0" baseline="0" dirty="0" smtClean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READERS.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READER_ID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EXEMPLAR.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READER_ID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ru-RU" sz="2000" b="0" i="0" u="none" strike="noStrike" cap="none" normalizeH="0" baseline="0" dirty="0" smtClean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BOOKS.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ISBN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EXEMPLAR.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ISBN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ru-RU" sz="2000" b="0" i="0" u="none" strike="noStrike" cap="none" normalizeH="0" baseline="0" dirty="0" smtClean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EXEMPLAR.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DATA_OUT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ru-RU" sz="2000" dirty="0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FF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Getdate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ru-RU" sz="2000" b="0" i="0" u="none" strike="noStrike" cap="none" normalizeH="0" baseline="0" dirty="0" smtClean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ORDER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READERS.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FIRST_NAME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READ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ONLY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077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Оператор открытия курсора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>
          <a:xfrm>
            <a:off x="828675" y="1600200"/>
            <a:ext cx="7486650" cy="824948"/>
          </a:xfrm>
        </p:spPr>
        <p:txBody>
          <a:bodyPr/>
          <a:lstStyle/>
          <a:p>
            <a:pPr marL="0" lvl="0" indent="0">
              <a:buNone/>
            </a:pPr>
            <a:r>
              <a:rPr lang="ru-RU" altLang="ru-RU" dirty="0" smtClean="0"/>
              <a:t>OPEN &lt;</a:t>
            </a:r>
            <a:r>
              <a:rPr lang="ru-RU" altLang="ru-RU" dirty="0" err="1" smtClean="0"/>
              <a:t>имя_курсора</a:t>
            </a:r>
            <a:r>
              <a:rPr lang="ru-RU" altLang="ru-RU" dirty="0" smtClean="0"/>
              <a:t>&gt; </a:t>
            </a:r>
            <a:endParaRPr lang="en-US" altLang="ru-RU" dirty="0" smtClean="0"/>
          </a:p>
          <a:p>
            <a:pPr marL="0" lvl="0" indent="0">
              <a:buNone/>
            </a:pPr>
            <a:r>
              <a:rPr lang="ru-RU" altLang="ru-RU" dirty="0" smtClean="0"/>
              <a:t>[USING &lt;список базовых переменных&gt;]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28675" y="2269505"/>
            <a:ext cx="7485513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При выполнении оператора OPEN СУБД производит семантическую проверку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курсора</a:t>
            </a:r>
            <a:endParaRPr lang="en-US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менно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здесь СУБД возвращает коды ошибок прикладной программе, сообщающие ей о результатах выполнения базового запроса.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стандарту СУБД возвращает код завершения операции в специальной системной переменной SQLCODE.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При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неудачном выполнении операции открытия курсора СУБД возвращает отрицательное значение SQLCODE.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В случае удачного завершения выполнения оператора открытия курсора набор данных, сформированный в результате базового запроса, остается доступным пользователю до момента выполнения оператора закрытия курсора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.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СУБД автоматически закрывает все курсоры в случае завершения транзакции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(COMMIT)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или отката транзакции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(ROLLBACK).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156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Оператор чтения очередной строки курсора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>
          <a:xfrm>
            <a:off x="828675" y="1600200"/>
            <a:ext cx="7486650" cy="792804"/>
          </a:xfrm>
        </p:spPr>
        <p:txBody>
          <a:bodyPr/>
          <a:lstStyle/>
          <a:p>
            <a:pPr lvl="0"/>
            <a:r>
              <a:rPr lang="ru-RU" altLang="ru-RU" dirty="0" smtClean="0"/>
              <a:t>Простой оператор FETCH имеет синтаксис:</a:t>
            </a:r>
          </a:p>
          <a:p>
            <a:pPr marL="0" lvl="0" indent="0">
              <a:buNone/>
            </a:pPr>
            <a:r>
              <a:rPr lang="ru-RU" altLang="ru-RU" dirty="0" smtClean="0"/>
              <a:t>FETCH &lt;</a:t>
            </a:r>
            <a:r>
              <a:rPr lang="ru-RU" altLang="ru-RU" dirty="0" err="1" smtClean="0"/>
              <a:t>имя_курсора</a:t>
            </a:r>
            <a:r>
              <a:rPr lang="ru-RU" altLang="ru-RU" dirty="0" smtClean="0"/>
              <a:t>&gt;   INTO &lt;список переменных базового языка &gt; 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28675" y="2499441"/>
            <a:ext cx="7485513" cy="184882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171446" indent="-171446" defTabSz="685783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Char char="§"/>
            </a:pPr>
            <a:r>
              <a:rPr lang="ru-RU" altLang="ru-RU" sz="1500" dirty="0"/>
              <a:t>Расширенный оператор FETCH имеет </a:t>
            </a:r>
            <a:r>
              <a:rPr lang="ru-RU" altLang="ru-RU" sz="1500" dirty="0" smtClean="0"/>
              <a:t>синтаксис</a:t>
            </a:r>
            <a:r>
              <a:rPr lang="ru-RU" altLang="ru-RU" sz="1500" dirty="0"/>
              <a:t>:</a:t>
            </a:r>
            <a:endParaRPr lang="en-US" altLang="ru-RU" sz="1500" dirty="0"/>
          </a:p>
          <a:p>
            <a:pPr defTabSz="685783">
              <a:lnSpc>
                <a:spcPct val="90000"/>
              </a:lnSpc>
              <a:spcBef>
                <a:spcPts val="1350"/>
              </a:spcBef>
            </a:pPr>
            <a:r>
              <a:rPr lang="en-US" altLang="ru-RU" sz="1500" dirty="0"/>
              <a:t>FETCH [NEXT | PRIOR | FIRST | </a:t>
            </a:r>
            <a:r>
              <a:rPr lang="en-US" altLang="ru-RU" sz="1500" dirty="0" smtClean="0"/>
              <a:t>LAST</a:t>
            </a:r>
            <a:endParaRPr lang="ru-RU" altLang="ru-RU" sz="1500" dirty="0" smtClean="0"/>
          </a:p>
          <a:p>
            <a:pPr defTabSz="685783">
              <a:lnSpc>
                <a:spcPct val="90000"/>
              </a:lnSpc>
              <a:spcBef>
                <a:spcPts val="1350"/>
              </a:spcBef>
            </a:pPr>
            <a:r>
              <a:rPr lang="en-US" altLang="ru-RU" sz="1500" dirty="0" smtClean="0"/>
              <a:t>ABSOLUTE </a:t>
            </a:r>
            <a:r>
              <a:rPr lang="en-US" altLang="ru-RU" sz="1500" dirty="0"/>
              <a:t>{n | &lt;</a:t>
            </a:r>
            <a:r>
              <a:rPr lang="ru-RU" altLang="ru-RU" sz="1500" dirty="0"/>
              <a:t>имя</a:t>
            </a:r>
            <a:r>
              <a:rPr lang="en-US" altLang="ru-RU" sz="1500" dirty="0"/>
              <a:t>_</a:t>
            </a:r>
            <a:r>
              <a:rPr lang="ru-RU" altLang="ru-RU" sz="1500" dirty="0"/>
              <a:t>переменной</a:t>
            </a:r>
            <a:r>
              <a:rPr lang="en-US" altLang="ru-RU" sz="1500" dirty="0" smtClean="0"/>
              <a:t>&gt;}</a:t>
            </a:r>
            <a:r>
              <a:rPr lang="ru-RU" altLang="ru-RU" sz="1500" dirty="0" smtClean="0"/>
              <a:t> </a:t>
            </a:r>
            <a:r>
              <a:rPr lang="en-US" altLang="ru-RU" sz="1500" dirty="0" smtClean="0"/>
              <a:t>|</a:t>
            </a:r>
            <a:r>
              <a:rPr lang="en-US" altLang="ru-RU" sz="1500" dirty="0"/>
              <a:t>RELATIVE{n|&lt;</a:t>
            </a:r>
            <a:r>
              <a:rPr lang="ru-RU" altLang="ru-RU" sz="1500" dirty="0"/>
              <a:t>имя</a:t>
            </a:r>
            <a:r>
              <a:rPr lang="en-US" altLang="ru-RU" sz="1500" dirty="0"/>
              <a:t>_</a:t>
            </a:r>
            <a:r>
              <a:rPr lang="ru-RU" altLang="ru-RU" sz="1500" dirty="0"/>
              <a:t>переменной</a:t>
            </a:r>
            <a:r>
              <a:rPr lang="en-US" altLang="ru-RU" sz="1500" dirty="0"/>
              <a:t>&gt;}] </a:t>
            </a:r>
            <a:endParaRPr lang="ru-RU" altLang="ru-RU" sz="1500" dirty="0" smtClean="0"/>
          </a:p>
          <a:p>
            <a:pPr defTabSz="685783">
              <a:lnSpc>
                <a:spcPct val="90000"/>
              </a:lnSpc>
              <a:spcBef>
                <a:spcPts val="1350"/>
              </a:spcBef>
            </a:pPr>
            <a:r>
              <a:rPr lang="en-US" altLang="ru-RU" sz="1500" dirty="0" smtClean="0"/>
              <a:t>FROM&lt;</a:t>
            </a:r>
            <a:r>
              <a:rPr lang="ru-RU" altLang="ru-RU" sz="1500" dirty="0"/>
              <a:t>имя</a:t>
            </a:r>
            <a:r>
              <a:rPr lang="en-US" altLang="ru-RU" sz="1500" dirty="0"/>
              <a:t>_</a:t>
            </a:r>
            <a:r>
              <a:rPr lang="ru-RU" altLang="ru-RU" sz="1500" dirty="0"/>
              <a:t>курсора</a:t>
            </a:r>
            <a:r>
              <a:rPr lang="en-US" altLang="ru-RU" sz="1500" dirty="0"/>
              <a:t>&gt; </a:t>
            </a:r>
            <a:endParaRPr lang="ru-RU" altLang="ru-RU" sz="1500" dirty="0" smtClean="0"/>
          </a:p>
          <a:p>
            <a:pPr defTabSz="685783">
              <a:lnSpc>
                <a:spcPct val="90000"/>
              </a:lnSpc>
              <a:spcBef>
                <a:spcPts val="1350"/>
              </a:spcBef>
            </a:pPr>
            <a:r>
              <a:rPr lang="ru-RU" altLang="ru-RU" sz="1500" dirty="0" smtClean="0"/>
              <a:t>INTO </a:t>
            </a:r>
            <a:r>
              <a:rPr lang="ru-RU" altLang="ru-RU" sz="1500" dirty="0"/>
              <a:t>&lt;список базовых переменных&gt;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00390" y="4454701"/>
            <a:ext cx="76137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Пример оператора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извлечения очередной строки из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курсора:</a:t>
            </a:r>
            <a:endParaRPr lang="ru-RU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828675" y="4946835"/>
            <a:ext cx="7301999" cy="738664"/>
          </a:xfrm>
          <a:prstGeom prst="rect">
            <a:avLst/>
          </a:prstGeom>
          <a:solidFill>
            <a:srgbClr val="F4F4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FETCH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Debtor_reader_cursor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into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@FIRST_NAME, @LAST_NAME, @ADRES, @HOME_PHON, @</a:t>
            </a: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MOBILE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_PHON, @TITLE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6836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Оператор закрытия курсора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>
          <a:xfrm>
            <a:off x="828675" y="1600199"/>
            <a:ext cx="7486650" cy="232870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altLang="ru-RU" sz="2000" dirty="0" smtClean="0"/>
              <a:t>CLOSE &lt;</a:t>
            </a:r>
            <a:r>
              <a:rPr lang="ru-RU" altLang="ru-RU" sz="2000" dirty="0" err="1" smtClean="0"/>
              <a:t>имя_курсора</a:t>
            </a:r>
            <a:r>
              <a:rPr lang="ru-RU" altLang="ru-RU" sz="2000" dirty="0" smtClean="0"/>
              <a:t>&gt;</a:t>
            </a:r>
            <a:endParaRPr lang="en-US" altLang="ru-RU" sz="2000" dirty="0" smtClean="0"/>
          </a:p>
          <a:p>
            <a:pPr lvl="0"/>
            <a:r>
              <a:rPr lang="ru-RU" altLang="ru-RU" sz="2000" dirty="0" smtClean="0"/>
              <a:t>Оператор закрытия курсора закрывает временную таблицу, созданную оператором открытия курсора, и прекращает доступ прикладной программы к этому объекту. Единственным параметром оператора закрытия является имя курсора. Оператор закрытия может быть выполнен в любой момент после оператора открытия курсора. </a:t>
            </a:r>
            <a:endParaRPr lang="en-US" altLang="ru-RU" sz="2000" dirty="0" smtClean="0"/>
          </a:p>
          <a:p>
            <a:pPr lvl="0"/>
            <a:endParaRPr lang="ru-RU" altLang="ru-RU" sz="2000" dirty="0" smtClean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28675" y="3928904"/>
            <a:ext cx="7485513" cy="260252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marL="285750" indent="-285750" defTabSz="685783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</a:pPr>
            <a:r>
              <a:rPr lang="ru-RU" altLang="ru-RU" sz="2000" dirty="0"/>
              <a:t>В MS SQL </a:t>
            </a:r>
            <a:r>
              <a:rPr lang="ru-RU" altLang="ru-RU" sz="2000" dirty="0" err="1"/>
              <a:t>Server</a:t>
            </a:r>
            <a:r>
              <a:rPr lang="ru-RU" altLang="ru-RU" sz="2000" dirty="0"/>
              <a:t> наряду с оператором закрытия курсора используется оператор</a:t>
            </a:r>
          </a:p>
          <a:p>
            <a:pPr defTabSz="685783">
              <a:lnSpc>
                <a:spcPct val="90000"/>
              </a:lnSpc>
              <a:spcBef>
                <a:spcPts val="1350"/>
              </a:spcBef>
              <a:buFont typeface="Wingdings" panose="05000000000000000000" pitchFamily="2" charset="2"/>
              <a:buNone/>
            </a:pPr>
            <a:r>
              <a:rPr lang="ru-RU" altLang="ru-RU" sz="2000" dirty="0"/>
              <a:t>DEALLOCATE &lt;</a:t>
            </a:r>
            <a:r>
              <a:rPr lang="ru-RU" altLang="ru-RU" sz="2000" dirty="0" err="1"/>
              <a:t>имя_курсора</a:t>
            </a:r>
            <a:r>
              <a:rPr lang="ru-RU" altLang="ru-RU" sz="2000" dirty="0"/>
              <a:t>&gt; </a:t>
            </a:r>
          </a:p>
          <a:p>
            <a:pPr marL="285750" indent="-285750" defTabSz="685783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</a:pPr>
            <a:r>
              <a:rPr lang="ru-RU" altLang="ru-RU" sz="2000" dirty="0" smtClean="0"/>
              <a:t>При </a:t>
            </a:r>
            <a:r>
              <a:rPr lang="ru-RU" altLang="ru-RU" sz="2000" dirty="0"/>
              <a:t>выполнении оператора DEALLOCATE SQL </a:t>
            </a:r>
            <a:r>
              <a:rPr lang="ru-RU" altLang="ru-RU" sz="2000" dirty="0" err="1"/>
              <a:t>Server</a:t>
            </a:r>
            <a:r>
              <a:rPr lang="ru-RU" altLang="ru-RU" sz="2000" dirty="0"/>
              <a:t> освобождает разделяемую память, используемую командой описания курсора DECLARE. После выполнения этой команды невозможно выполнение команды OPEN для данного курсора.</a:t>
            </a:r>
          </a:p>
        </p:txBody>
      </p:sp>
    </p:spTree>
    <p:extLst>
      <p:ext uri="{BB962C8B-B14F-4D97-AF65-F5344CB8AC3E}">
        <p14:creationId xmlns:p14="http://schemas.microsoft.com/office/powerpoint/2010/main" val="8811923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Удаление и обновление данных с использованием курсора</a:t>
            </a:r>
            <a:endParaRPr lang="ru-RU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>
          <a:xfrm>
            <a:off x="612949" y="1600200"/>
            <a:ext cx="8159262" cy="4971422"/>
          </a:xfrm>
        </p:spPr>
        <p:txBody>
          <a:bodyPr>
            <a:no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2800" lvl="0" indent="457200"/>
            <a:r>
              <a:rPr lang="ru-RU" altLang="ru-RU" sz="1800" dirty="0" smtClean="0"/>
              <a:t>Синтаксис операции </a:t>
            </a:r>
            <a:r>
              <a:rPr lang="ru-RU" altLang="ru-RU" sz="1800" dirty="0"/>
              <a:t>удаления строки, связанной с текущим указателем </a:t>
            </a:r>
            <a:r>
              <a:rPr lang="ru-RU" altLang="ru-RU" sz="1800" dirty="0" smtClean="0"/>
              <a:t>курсора:</a:t>
            </a:r>
            <a:endParaRPr lang="ru-RU" altLang="ru-RU" sz="1800" dirty="0"/>
          </a:p>
          <a:p>
            <a:pPr lvl="0" indent="0">
              <a:buNone/>
            </a:pPr>
            <a:r>
              <a:rPr lang="en-US" altLang="ru-RU" sz="1800" dirty="0" smtClean="0"/>
              <a:t>DELETE </a:t>
            </a:r>
            <a:r>
              <a:rPr lang="en-US" altLang="ru-RU" sz="1800" dirty="0" smtClean="0"/>
              <a:t>FROM &lt;</a:t>
            </a:r>
            <a:r>
              <a:rPr lang="ru-RU" altLang="ru-RU" sz="1800" dirty="0" smtClean="0"/>
              <a:t>имя</a:t>
            </a:r>
            <a:r>
              <a:rPr lang="en-US" altLang="ru-RU" sz="1800" dirty="0" smtClean="0"/>
              <a:t>_</a:t>
            </a:r>
            <a:r>
              <a:rPr lang="ru-RU" altLang="ru-RU" sz="1800" dirty="0" smtClean="0"/>
              <a:t>таблицы</a:t>
            </a:r>
            <a:r>
              <a:rPr lang="en-US" altLang="ru-RU" sz="1800" dirty="0" smtClean="0"/>
              <a:t>&gt; WHERE CURRENT OF &lt;</a:t>
            </a:r>
            <a:r>
              <a:rPr lang="ru-RU" altLang="ru-RU" sz="1800" dirty="0" smtClean="0"/>
              <a:t>имя</a:t>
            </a:r>
            <a:r>
              <a:rPr lang="en-US" altLang="ru-RU" sz="1800" dirty="0" smtClean="0"/>
              <a:t> </a:t>
            </a:r>
            <a:r>
              <a:rPr lang="ru-RU" altLang="ru-RU" sz="1800" dirty="0" smtClean="0"/>
              <a:t>курсора</a:t>
            </a:r>
            <a:r>
              <a:rPr lang="en-US" altLang="ru-RU" sz="1800" dirty="0" smtClean="0"/>
              <a:t>&gt;</a:t>
            </a:r>
            <a:r>
              <a:rPr lang="ru-RU" altLang="ru-RU" sz="1800" dirty="0" smtClean="0"/>
              <a:t> </a:t>
            </a:r>
          </a:p>
          <a:p>
            <a:pPr lvl="0"/>
            <a:endParaRPr lang="ru-RU" altLang="ru-RU" sz="1800" dirty="0" smtClean="0"/>
          </a:p>
          <a:p>
            <a:pPr lvl="1"/>
            <a:r>
              <a:rPr lang="ru-RU" altLang="ru-RU" sz="1600" dirty="0" smtClean="0"/>
              <a:t>Если указанный в операторе курсор открыт и установлен на некоторую строку, и курсор определяет изменяемую таблицу, то текущая строка курсора удаляется, а он позиционируется перед следующей строкой. </a:t>
            </a:r>
          </a:p>
          <a:p>
            <a:pPr lvl="1"/>
            <a:r>
              <a:rPr lang="ru-RU" altLang="ru-RU" sz="1600" dirty="0" smtClean="0"/>
              <a:t>Таблица, указанная в разделе FROM оператора DELETE, должна быть таблицей, указанной в самом внешнем разделе FROM спецификации курсора.</a:t>
            </a:r>
          </a:p>
          <a:p>
            <a:pPr lvl="1"/>
            <a:r>
              <a:rPr lang="ru-RU" altLang="ru-RU" sz="1600" dirty="0" smtClean="0"/>
              <a:t>Если нам необходимо прочитать следующую строку курсора, то надо снова выполнить оператор FETCH NEXT.</a:t>
            </a:r>
          </a:p>
          <a:p>
            <a:pPr lvl="0">
              <a:spcBef>
                <a:spcPts val="1200"/>
              </a:spcBef>
            </a:pPr>
            <a:r>
              <a:rPr lang="ru-RU" altLang="ru-RU" sz="1800" dirty="0" smtClean="0"/>
              <a:t>Синтаксис операции позиционной модификации:</a:t>
            </a:r>
          </a:p>
          <a:p>
            <a:pPr lvl="0" indent="0">
              <a:buNone/>
            </a:pPr>
            <a:r>
              <a:rPr lang="ru-RU" altLang="ru-RU" sz="1800" dirty="0" smtClean="0"/>
              <a:t>UPDATE </a:t>
            </a:r>
            <a:r>
              <a:rPr lang="ru-RU" altLang="ru-RU" sz="1800" dirty="0" smtClean="0"/>
              <a:t>&lt;</a:t>
            </a:r>
            <a:r>
              <a:rPr lang="ru-RU" altLang="ru-RU" sz="1800" dirty="0" err="1" smtClean="0"/>
              <a:t>имя_таблицы</a:t>
            </a:r>
            <a:r>
              <a:rPr lang="ru-RU" altLang="ru-RU" sz="1800" dirty="0" smtClean="0"/>
              <a:t>&gt; </a:t>
            </a:r>
          </a:p>
          <a:p>
            <a:pPr lvl="0" indent="0">
              <a:buNone/>
            </a:pPr>
            <a:r>
              <a:rPr lang="ru-RU" altLang="ru-RU" sz="1800" dirty="0" smtClean="0"/>
              <a:t>SET &lt;имя_столбца1&gt;= {&lt;значение&gt; | NULL} </a:t>
            </a:r>
          </a:p>
          <a:p>
            <a:pPr lvl="0" indent="0">
              <a:buNone/>
            </a:pPr>
            <a:r>
              <a:rPr lang="ru-RU" altLang="ru-RU" sz="1800" dirty="0" smtClean="0"/>
              <a:t>[{,&lt;</a:t>
            </a:r>
            <a:r>
              <a:rPr lang="ru-RU" altLang="ru-RU" sz="1800" dirty="0" err="1" smtClean="0"/>
              <a:t>имя_столбца_N</a:t>
            </a:r>
            <a:r>
              <a:rPr lang="ru-RU" altLang="ru-RU" sz="1800" dirty="0" smtClean="0"/>
              <a:t>&gt;= {&lt;значение&gt; | NULL}}...] </a:t>
            </a:r>
          </a:p>
          <a:p>
            <a:pPr lvl="0" indent="0">
              <a:buNone/>
            </a:pPr>
            <a:r>
              <a:rPr lang="en-US" altLang="ru-RU" sz="1800" dirty="0" smtClean="0"/>
              <a:t>WHERE CURRENT OF &lt;</a:t>
            </a:r>
            <a:r>
              <a:rPr lang="ru-RU" altLang="ru-RU" sz="1800" dirty="0" smtClean="0"/>
              <a:t>имя</a:t>
            </a:r>
            <a:r>
              <a:rPr lang="en-US" altLang="ru-RU" sz="1800" dirty="0" smtClean="0"/>
              <a:t>_</a:t>
            </a:r>
            <a:r>
              <a:rPr lang="ru-RU" altLang="ru-RU" sz="1800" dirty="0" smtClean="0"/>
              <a:t>курсора</a:t>
            </a:r>
            <a:r>
              <a:rPr lang="en-US" altLang="ru-RU" sz="1800" dirty="0" smtClean="0"/>
              <a:t>&gt;</a:t>
            </a:r>
            <a:r>
              <a:rPr lang="ru-RU" altLang="ru-RU" sz="1800" dirty="0" smtClean="0"/>
              <a:t> </a:t>
            </a:r>
          </a:p>
          <a:p>
            <a:pPr lvl="1"/>
            <a:r>
              <a:rPr lang="ru-RU" altLang="ru-RU" sz="1600" dirty="0" smtClean="0"/>
              <a:t>Одним </a:t>
            </a:r>
            <a:r>
              <a:rPr lang="ru-RU" altLang="ru-RU" sz="1600" dirty="0" smtClean="0"/>
              <a:t>оператором позиционного обновления могут быть заменены несколько значений столбцов строки таблицы, соответствующей текущей позиции курсора. </a:t>
            </a:r>
          </a:p>
          <a:p>
            <a:pPr lvl="1"/>
            <a:r>
              <a:rPr lang="ru-RU" altLang="ru-RU" sz="1600" dirty="0" smtClean="0"/>
              <a:t>После выполнения операции модификации позиция курсора не изменяется.</a:t>
            </a:r>
          </a:p>
          <a:p>
            <a:pPr lvl="0"/>
            <a:endParaRPr lang="ru-RU" alt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267771415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Требования к курсору для возможности применять операторы удаления </a:t>
            </a:r>
            <a:r>
              <a:rPr lang="ru-RU" dirty="0"/>
              <a:t>и </a:t>
            </a:r>
            <a:r>
              <a:rPr lang="ru-RU" dirty="0" smtClean="0"/>
              <a:t>обновления данных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1800" dirty="0"/>
              <a:t>Запрос, связанный с курсором, должен считывать данные из одной исходной таблицы, то есть в предложении FROM запроса SELECT, связанного с определением курсора ( DECLARE CURSOR ), должна быть задана только одна таблица.</a:t>
            </a:r>
          </a:p>
          <a:p>
            <a:pPr lvl="0"/>
            <a:r>
              <a:rPr lang="ru-RU" sz="1800" dirty="0"/>
              <a:t>В запросе не может присутствовать параметр упорядочения ORDER BY. Для того чтобы сохранялось взаимно однозначное соответствие строк курсора и исходной таблицы, курсор не должен идентифицировать упорядоченный набор данных.</a:t>
            </a:r>
          </a:p>
          <a:p>
            <a:pPr lvl="0"/>
            <a:r>
              <a:rPr lang="ru-RU" sz="1800" dirty="0"/>
              <a:t>В запросе не должно присутствовать ключевое слово DISTINCT.</a:t>
            </a:r>
          </a:p>
          <a:p>
            <a:pPr lvl="0"/>
            <a:r>
              <a:rPr lang="ru-RU" sz="1800" dirty="0"/>
              <a:t>Запрос не должен содержать операций группировки, то есть в нем не должно присутствовать предложение GROUP BY или HAVING.</a:t>
            </a:r>
          </a:p>
          <a:p>
            <a:r>
              <a:rPr lang="ru-RU" sz="1800" dirty="0"/>
              <a:t>Пользователь, который хочет применить операции позиционного удаления или обновления, должен иметь соответствующие права на выполнение данных операций над базовой таблицей.</a:t>
            </a:r>
          </a:p>
        </p:txBody>
      </p:sp>
    </p:spTree>
    <p:extLst>
      <p:ext uri="{BB962C8B-B14F-4D97-AF65-F5344CB8AC3E}">
        <p14:creationId xmlns:p14="http://schemas.microsoft.com/office/powerpoint/2010/main" val="18348725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Правила сведения к минимуму блокировок при использовании курсоров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5092002"/>
          </a:xfrm>
        </p:spPr>
        <p:txBody>
          <a:bodyPr>
            <a:noAutofit/>
          </a:bodyPr>
          <a:lstStyle/>
          <a:p>
            <a:pPr lvl="0"/>
            <a:r>
              <a:rPr lang="ru-RU" sz="1800" dirty="0"/>
              <a:t>Необходимо делать транзакции как можно короче.</a:t>
            </a:r>
          </a:p>
          <a:p>
            <a:pPr lvl="0"/>
            <a:r>
              <a:rPr lang="ru-RU" sz="1800" dirty="0"/>
              <a:t>Необходимо выполнять оператор завершения COMMIT после каждого запроса и как можно скорее после изменений, сделанных программой.</a:t>
            </a:r>
          </a:p>
          <a:p>
            <a:pPr lvl="0"/>
            <a:r>
              <a:rPr lang="ru-RU" sz="1800" dirty="0"/>
              <a:t>Необходимо избегать программ, в которых осуществляется интенсивное взаимодействие с пользователем или осуществляется просмотр очень большого количества строк данных.</a:t>
            </a:r>
          </a:p>
          <a:p>
            <a:pPr lvl="0"/>
            <a:r>
              <a:rPr lang="ru-RU" sz="1800" dirty="0"/>
              <a:t>Если возможно, то лучше не применять прокручиваемые курсоры ( SCROLL ), потому что они требуют блокирования всех строк выборки, связанных с открытым курсором.</a:t>
            </a:r>
          </a:p>
          <a:p>
            <a:pPr lvl="0"/>
            <a:r>
              <a:rPr lang="ru-RU" sz="1800" dirty="0"/>
              <a:t>Использование простого последовательного курсора позволит системе разблокировать текущую строку, как только будет выполнена операция FETCH, что минимизирует блокировки других пользователей, работающих параллельно с вами и использующих те же таблицы.</a:t>
            </a:r>
          </a:p>
          <a:p>
            <a:pPr lvl="0"/>
            <a:r>
              <a:rPr lang="ru-RU" sz="1800" dirty="0"/>
              <a:t>Если возможно, определяйте курсор как READ ONLY</a:t>
            </a:r>
            <a:r>
              <a:rPr lang="ru-RU" sz="180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623337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Применение SQL в прикладных программах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Д</a:t>
            </a:r>
            <a:r>
              <a:rPr lang="ru-RU" sz="2000" dirty="0" smtClean="0"/>
              <a:t>оступ </a:t>
            </a:r>
            <a:r>
              <a:rPr lang="ru-RU" sz="2000" dirty="0"/>
              <a:t>к БД может быть </a:t>
            </a:r>
            <a:r>
              <a:rPr lang="ru-RU" sz="2000" dirty="0" smtClean="0"/>
              <a:t>осуществлен с помощью </a:t>
            </a:r>
            <a:r>
              <a:rPr lang="en-US" sz="2000" dirty="0" smtClean="0"/>
              <a:t>SQL</a:t>
            </a:r>
            <a:r>
              <a:rPr lang="ru-RU" sz="2000" dirty="0" smtClean="0"/>
              <a:t> </a:t>
            </a:r>
            <a:r>
              <a:rPr lang="ru-RU" sz="2000" dirty="0"/>
              <a:t>в двух режимах: </a:t>
            </a:r>
            <a:endParaRPr lang="ru-RU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в </a:t>
            </a:r>
            <a:r>
              <a:rPr lang="ru-RU" sz="2000" dirty="0"/>
              <a:t>интерактивном режиме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/>
              <a:t>в </a:t>
            </a:r>
            <a:r>
              <a:rPr lang="ru-RU" sz="2000" dirty="0"/>
              <a:t>режиме выполнения прикладных программ (приложений</a:t>
            </a:r>
            <a:r>
              <a:rPr lang="ru-RU" sz="2000" dirty="0" smtClean="0"/>
              <a:t>).</a:t>
            </a:r>
            <a:endParaRPr lang="en-US" sz="2000" dirty="0" smtClean="0"/>
          </a:p>
          <a:p>
            <a:pPr marL="342900" indent="-342900">
              <a:buFont typeface="+mj-lt"/>
              <a:buAutoNum type="arabicPeriod"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/>
              <a:t>Эта двойственность SQL создает ряд преимуществ:</a:t>
            </a:r>
          </a:p>
          <a:p>
            <a:pPr lvl="0"/>
            <a:r>
              <a:rPr lang="ru-RU" sz="2000" dirty="0"/>
              <a:t>Все возможности интерактивного языка запросов доступны и в прикладном программировании.</a:t>
            </a:r>
          </a:p>
          <a:p>
            <a:pPr lvl="0"/>
            <a:r>
              <a:rPr lang="ru-RU" sz="2000" dirty="0"/>
              <a:t>Можно в интерактивном режиме отладить основные алгоритмы обработки информации, которые в дальнейшем могут быть готовыми вставлены в работающие приложения.</a:t>
            </a:r>
          </a:p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822705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Курсоры клиента и сервера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199"/>
            <a:ext cx="7486650" cy="4951325"/>
          </a:xfrm>
        </p:spPr>
        <p:txBody>
          <a:bodyPr>
            <a:noAutofit/>
          </a:bodyPr>
          <a:lstStyle/>
          <a:p>
            <a:r>
              <a:rPr lang="ru-RU" sz="1800" dirty="0"/>
              <a:t>Курсор сервера создается и выполняется на сервере, данные, связанные с ним, не пересылаются на компьютер клиента. </a:t>
            </a:r>
            <a:endParaRPr lang="ru-RU" sz="1800" dirty="0" smtClean="0"/>
          </a:p>
          <a:p>
            <a:r>
              <a:rPr lang="ru-RU" sz="1800" dirty="0" smtClean="0"/>
              <a:t>Курсоры </a:t>
            </a:r>
            <a:r>
              <a:rPr lang="ru-RU" sz="1800" dirty="0"/>
              <a:t>сервера определяются обычно в хранимых процедурах или триггерах.</a:t>
            </a:r>
          </a:p>
          <a:p>
            <a:r>
              <a:rPr lang="ru-RU" sz="1800" dirty="0"/>
              <a:t>Курсоры клиента — это те курсоры, которые определяются в прикладных программах, выполняемых на клиенте. </a:t>
            </a:r>
            <a:endParaRPr lang="ru-RU" sz="1800" dirty="0" smtClean="0"/>
          </a:p>
          <a:p>
            <a:r>
              <a:rPr lang="ru-RU" sz="1800" dirty="0" smtClean="0"/>
              <a:t>Набор </a:t>
            </a:r>
            <a:r>
              <a:rPr lang="ru-RU" sz="1800" dirty="0"/>
              <a:t>строк, связанный с данным курсором, пересылается на клиент и там обрабатывается. </a:t>
            </a:r>
            <a:endParaRPr lang="ru-RU" sz="1800" dirty="0" smtClean="0"/>
          </a:p>
          <a:p>
            <a:r>
              <a:rPr lang="ru-RU" sz="1800" dirty="0" smtClean="0"/>
              <a:t>Если </a:t>
            </a:r>
            <a:r>
              <a:rPr lang="ru-RU" sz="1800" dirty="0"/>
              <a:t>с курсором связан большой набор данных, то операция пересылки набора строк, связанных с курсором, может занять значительное время и значительные ресурсы сети и клиентского компьютера.</a:t>
            </a:r>
          </a:p>
          <a:p>
            <a:r>
              <a:rPr lang="ru-RU" sz="1800" dirty="0" smtClean="0"/>
              <a:t>Курсоры </a:t>
            </a:r>
            <a:r>
              <a:rPr lang="ru-RU" sz="1800" dirty="0"/>
              <a:t>сервера более экономичны и выполняются быстрее. </a:t>
            </a:r>
            <a:r>
              <a:rPr lang="ru-RU" sz="1800" dirty="0" smtClean="0"/>
              <a:t>Поэтому рекомендуется </a:t>
            </a:r>
            <a:r>
              <a:rPr lang="ru-RU" sz="1800" dirty="0"/>
              <a:t>трансформировать логику работы </a:t>
            </a:r>
            <a:r>
              <a:rPr lang="ru-RU" sz="1800" dirty="0" smtClean="0"/>
              <a:t>приложения</a:t>
            </a:r>
            <a:r>
              <a:rPr lang="ru-RU" sz="1800" dirty="0"/>
              <a:t>, чтобы как можно чаще вместо курсоров клиента использовать курсоры сервера</a:t>
            </a:r>
            <a:r>
              <a:rPr lang="ru-RU" sz="180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034326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Процедурные </a:t>
            </a:r>
            <a:r>
              <a:rPr lang="ru-RU" dirty="0" smtClean="0"/>
              <a:t>расширения </a:t>
            </a:r>
            <a:r>
              <a:rPr lang="en-US" dirty="0" smtClean="0"/>
              <a:t>Transact-SQL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389" y="1519811"/>
            <a:ext cx="8476353" cy="5202535"/>
          </a:xfrm>
        </p:spPr>
        <p:txBody>
          <a:bodyPr>
            <a:noAutofit/>
          </a:bodyPr>
          <a:lstStyle/>
          <a:p>
            <a:r>
              <a:rPr lang="ru-RU" sz="1800" dirty="0"/>
              <a:t>Пакет (</a:t>
            </a:r>
            <a:r>
              <a:rPr lang="ru-RU" sz="1800" dirty="0" err="1"/>
              <a:t>batch</a:t>
            </a:r>
            <a:r>
              <a:rPr lang="ru-RU" sz="1800" dirty="0"/>
              <a:t>) — </a:t>
            </a:r>
            <a:r>
              <a:rPr lang="ru-RU" sz="1800" dirty="0" smtClean="0"/>
              <a:t>это</a:t>
            </a:r>
            <a:r>
              <a:rPr lang="en-US" sz="1800" dirty="0" smtClean="0"/>
              <a:t> </a:t>
            </a:r>
            <a:r>
              <a:rPr lang="ru-RU" sz="1800" dirty="0" smtClean="0"/>
              <a:t>последовательность </a:t>
            </a:r>
            <a:r>
              <a:rPr lang="ru-RU" sz="1800" dirty="0"/>
              <a:t>инструкций и процедурных расширений языка </a:t>
            </a:r>
            <a:r>
              <a:rPr lang="ru-RU" sz="1800" dirty="0" err="1"/>
              <a:t>Transact</a:t>
            </a:r>
            <a:r>
              <a:rPr lang="ru-RU" sz="1800" dirty="0"/>
              <a:t>-SQL</a:t>
            </a:r>
            <a:r>
              <a:rPr lang="ru-RU" sz="1800" dirty="0" smtClean="0"/>
              <a:t>.</a:t>
            </a:r>
            <a:endParaRPr lang="en-US" sz="1800" dirty="0" smtClean="0"/>
          </a:p>
          <a:p>
            <a:r>
              <a:rPr lang="ru-RU" sz="1800" dirty="0" smtClean="0"/>
              <a:t>Подпрограмма </a:t>
            </a:r>
            <a:r>
              <a:rPr lang="ru-RU" sz="1800" dirty="0"/>
              <a:t>(</a:t>
            </a:r>
            <a:r>
              <a:rPr lang="ru-RU" sz="1800" dirty="0" err="1"/>
              <a:t>routine</a:t>
            </a:r>
            <a:r>
              <a:rPr lang="ru-RU" sz="1800" dirty="0"/>
              <a:t>) — это хранимая процедура или определяемая </a:t>
            </a:r>
            <a:r>
              <a:rPr lang="ru-RU" sz="1800" dirty="0" smtClean="0"/>
              <a:t>пользователем </a:t>
            </a:r>
            <a:r>
              <a:rPr lang="ru-RU" sz="1800" dirty="0"/>
              <a:t>функция (ОПФ) (</a:t>
            </a:r>
            <a:r>
              <a:rPr lang="ru-RU" sz="1800" dirty="0" err="1"/>
              <a:t>User</a:t>
            </a:r>
            <a:r>
              <a:rPr lang="ru-RU" sz="1800" dirty="0"/>
              <a:t> </a:t>
            </a:r>
            <a:r>
              <a:rPr lang="ru-RU" sz="1800" dirty="0" err="1"/>
              <a:t>Defined</a:t>
            </a:r>
            <a:r>
              <a:rPr lang="ru-RU" sz="1800" dirty="0"/>
              <a:t> </a:t>
            </a:r>
            <a:r>
              <a:rPr lang="ru-RU" sz="1800" dirty="0" err="1"/>
              <a:t>Function</a:t>
            </a:r>
            <a:r>
              <a:rPr lang="ru-RU" sz="1800" dirty="0"/>
              <a:t> — UDF). </a:t>
            </a:r>
            <a:endParaRPr lang="ru-RU" sz="1800" dirty="0" smtClean="0"/>
          </a:p>
          <a:p>
            <a:r>
              <a:rPr lang="ru-RU" sz="1800" dirty="0" smtClean="0"/>
              <a:t>Количество </a:t>
            </a:r>
            <a:r>
              <a:rPr lang="ru-RU" sz="1800" dirty="0"/>
              <a:t>инструкций в пакете ограничивается допустимым размером скомпилированного пакетного объекта. </a:t>
            </a:r>
            <a:endParaRPr lang="ru-RU" sz="1800" dirty="0" smtClean="0"/>
          </a:p>
          <a:p>
            <a:r>
              <a:rPr lang="ru-RU" sz="1800" dirty="0" smtClean="0"/>
              <a:t>Преимущество </a:t>
            </a:r>
            <a:r>
              <a:rPr lang="ru-RU" sz="1800" dirty="0"/>
              <a:t>пакета над группой отдельных инструкций состоит</a:t>
            </a:r>
            <a:br>
              <a:rPr lang="ru-RU" sz="1800" dirty="0"/>
            </a:br>
            <a:r>
              <a:rPr lang="ru-RU" sz="1800" dirty="0"/>
              <a:t>в том, что одновременное исполнение всех инструкций позволяет получить значительное улучшение производительности</a:t>
            </a:r>
            <a:r>
              <a:rPr lang="ru-RU" sz="1800" dirty="0" smtClean="0"/>
              <a:t>.</a:t>
            </a:r>
          </a:p>
          <a:p>
            <a:r>
              <a:rPr lang="ru-RU" sz="1800" dirty="0" smtClean="0"/>
              <a:t>Существует </a:t>
            </a:r>
            <a:r>
              <a:rPr lang="ru-RU" sz="1800" dirty="0"/>
              <a:t>несколько ограничений на включение разных инструкций языка</a:t>
            </a:r>
            <a:br>
              <a:rPr lang="ru-RU" sz="1800" dirty="0"/>
            </a:br>
            <a:r>
              <a:rPr lang="ru-RU" sz="1800" dirty="0" err="1"/>
              <a:t>Transact</a:t>
            </a:r>
            <a:r>
              <a:rPr lang="ru-RU" sz="1800" dirty="0"/>
              <a:t>-SQL в пакет. Наиболее важным из них является то обстоятельство, что если пакет содержит инструкцию описания данных CREATE VIEW, CREATE PROCEDURE </a:t>
            </a:r>
            <a:r>
              <a:rPr lang="ru-RU" sz="1800" dirty="0" smtClean="0"/>
              <a:t>или CREATE </a:t>
            </a:r>
            <a:r>
              <a:rPr lang="ru-RU" sz="1800" dirty="0"/>
              <a:t>TRIGGER, то он не может содержать никаких других инструкций. </a:t>
            </a:r>
            <a:endParaRPr lang="ru-RU" sz="1800" dirty="0" smtClean="0"/>
          </a:p>
          <a:p>
            <a:r>
              <a:rPr lang="ru-RU" sz="1800" dirty="0"/>
              <a:t>Инструкции языка описания данных разделяются с помощью инструкции </a:t>
            </a:r>
            <a:r>
              <a:rPr lang="ru-RU" sz="1800" dirty="0" smtClean="0"/>
              <a:t>GO.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0531978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Блок </a:t>
            </a:r>
            <a:r>
              <a:rPr lang="ru-RU" dirty="0" smtClean="0"/>
              <a:t>инструкций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BEGIN</a:t>
            </a:r>
            <a:br>
              <a:rPr lang="en-US" sz="2000" dirty="0"/>
            </a:br>
            <a:r>
              <a:rPr lang="ru-RU" sz="2000" dirty="0" smtClean="0"/>
              <a:t>  </a:t>
            </a:r>
            <a:r>
              <a:rPr lang="en-US" sz="2000" dirty="0" err="1" smtClean="0"/>
              <a:t>statement_l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ru-RU" sz="2000" dirty="0" smtClean="0"/>
              <a:t>   </a:t>
            </a:r>
            <a:r>
              <a:rPr lang="en-US" sz="2000" dirty="0" smtClean="0"/>
              <a:t>statement_2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...</a:t>
            </a:r>
            <a:br>
              <a:rPr lang="en-US" sz="2000" dirty="0"/>
            </a:br>
            <a:r>
              <a:rPr lang="en-US" sz="2000" dirty="0"/>
              <a:t>END</a:t>
            </a:r>
            <a:br>
              <a:rPr lang="en-US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793053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Инструкция </a:t>
            </a:r>
            <a:r>
              <a:rPr lang="en-US" dirty="0" smtClean="0"/>
              <a:t>IF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28676" y="1558627"/>
            <a:ext cx="7485512" cy="4524315"/>
          </a:xfrm>
          <a:prstGeom prst="rect">
            <a:avLst/>
          </a:prstGeom>
          <a:solidFill>
            <a:srgbClr val="F4F4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chemeClr val="tx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Пример использования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(*)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20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works_on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20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project_no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ru-RU" sz="20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‘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ПР1</a:t>
            </a:r>
            <a:r>
              <a:rPr lang="en-US" altLang="ru-RU" sz="20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’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‘</a:t>
            </a:r>
            <a:r>
              <a:rPr lang="ru-RU" altLang="ru-RU" sz="2000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 проекте ПР1 занято от 4-х сотрудников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BEGIN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20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‘Следующие</a:t>
            </a:r>
            <a:r>
              <a:rPr kumimoji="0" lang="ru-RU" altLang="ru-RU" sz="20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сотрудники работают над проектом ПР1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20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emp_fname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emp_lname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20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employee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works_on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20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employee.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emp_no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works_on.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emp_no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20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project_no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‘ПР1'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3100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Инструкция </a:t>
            </a:r>
            <a:r>
              <a:rPr lang="en-US" dirty="0" smtClean="0"/>
              <a:t>WHILE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2871316"/>
          </a:xfrm>
        </p:spPr>
        <p:txBody>
          <a:bodyPr>
            <a:noAutofit/>
          </a:bodyPr>
          <a:lstStyle/>
          <a:p>
            <a:r>
              <a:rPr lang="ru-RU" sz="1600" dirty="0"/>
              <a:t>Инструкция WHILE выполняет одну или несколько заключенных в блок </a:t>
            </a:r>
            <a:r>
              <a:rPr lang="ru-RU" sz="1600" dirty="0" smtClean="0"/>
              <a:t>инструкций, на </a:t>
            </a:r>
            <a:r>
              <a:rPr lang="ru-RU" sz="1600" dirty="0"/>
              <a:t>протяжении времени, пока (</a:t>
            </a:r>
            <a:r>
              <a:rPr lang="ru-RU" sz="1600" dirty="0" err="1"/>
              <a:t>while</a:t>
            </a:r>
            <a:r>
              <a:rPr lang="ru-RU" sz="1600" dirty="0"/>
              <a:t>) логическое выражение возвращает </a:t>
            </a:r>
            <a:r>
              <a:rPr lang="ru-RU" sz="1600" dirty="0" smtClean="0"/>
              <a:t>значение TRUE </a:t>
            </a:r>
            <a:r>
              <a:rPr lang="ru-RU" sz="1600" dirty="0"/>
              <a:t>(истина). Иными словами, если выражение возвращает TRUE, выполняется инструкция или блок инструкций, после чего снова осуществляется проверка </a:t>
            </a:r>
            <a:r>
              <a:rPr lang="ru-RU" sz="1600" dirty="0" smtClean="0"/>
              <a:t>выражения</a:t>
            </a:r>
            <a:r>
              <a:rPr lang="ru-RU" sz="1600" dirty="0"/>
              <a:t>. Этот процесс повторяется до тех пор, пока выражение не возвратит </a:t>
            </a:r>
            <a:r>
              <a:rPr lang="ru-RU" sz="1600" dirty="0" smtClean="0"/>
              <a:t>значение FALSE </a:t>
            </a:r>
            <a:r>
              <a:rPr lang="ru-RU" sz="1600" dirty="0"/>
              <a:t>(ложь</a:t>
            </a:r>
            <a:r>
              <a:rPr lang="ru-RU" sz="1600" dirty="0" smtClean="0"/>
              <a:t>).</a:t>
            </a:r>
          </a:p>
          <a:p>
            <a:r>
              <a:rPr lang="ru-RU" sz="1600" dirty="0"/>
              <a:t>Блок внутри инструкции WHILE может содержать одну или две необязательных инструкций, применяемых для управления выполнением инструкций внутри </a:t>
            </a:r>
            <a:r>
              <a:rPr lang="ru-RU" sz="1600" dirty="0" smtClean="0"/>
              <a:t>блока: BREAK </a:t>
            </a:r>
            <a:r>
              <a:rPr lang="ru-RU" sz="1600" dirty="0"/>
              <a:t>или CONTINUE. </a:t>
            </a:r>
            <a:r>
              <a:rPr lang="ru-RU" sz="1600" dirty="0" smtClean="0"/>
              <a:t>BREAK </a:t>
            </a:r>
            <a:r>
              <a:rPr lang="ru-RU" sz="1600" dirty="0"/>
              <a:t>останавливает выполнение инструкций внутри блока и начинает исполнение инструкций, следующих сразу же после этого блока. </a:t>
            </a:r>
            <a:r>
              <a:rPr lang="ru-RU" sz="1600" dirty="0" smtClean="0"/>
              <a:t>CONTINUE </a:t>
            </a:r>
            <a:r>
              <a:rPr lang="ru-RU" sz="1600" dirty="0"/>
              <a:t>останавливает выполнение только текущей </a:t>
            </a:r>
            <a:r>
              <a:rPr lang="ru-RU" sz="1600" dirty="0" smtClean="0"/>
              <a:t>инструкции.</a:t>
            </a:r>
            <a:endParaRPr lang="ru-RU" sz="1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28675" y="4554117"/>
            <a:ext cx="7485513" cy="1754326"/>
          </a:xfrm>
          <a:prstGeom prst="rect">
            <a:avLst/>
          </a:prstGeom>
          <a:solidFill>
            <a:srgbClr val="F4F4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budget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project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500000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BEGIN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project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budget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budget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1.1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budget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project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250000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7549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Прочие процедурные </a:t>
            </a:r>
            <a:r>
              <a:rPr lang="ru-RU" dirty="0" smtClean="0"/>
              <a:t>инструкции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6" y="1499716"/>
            <a:ext cx="7486650" cy="5257800"/>
          </a:xfrm>
        </p:spPr>
        <p:txBody>
          <a:bodyPr>
            <a:noAutofit/>
          </a:bodyPr>
          <a:lstStyle/>
          <a:p>
            <a:r>
              <a:rPr lang="en-US" sz="1600" dirty="0" smtClean="0"/>
              <a:t>RETURN;</a:t>
            </a:r>
            <a:endParaRPr lang="ru-RU" sz="1600" dirty="0" smtClean="0"/>
          </a:p>
          <a:p>
            <a:pPr lvl="1"/>
            <a:r>
              <a:rPr lang="ru-RU" sz="1400" dirty="0" smtClean="0"/>
              <a:t>Останавливает выполнение </a:t>
            </a:r>
            <a:r>
              <a:rPr lang="ru-RU" sz="1400" dirty="0"/>
              <a:t>пакета и начинает исполнение первой инструкции, следующей за </a:t>
            </a:r>
            <a:r>
              <a:rPr lang="ru-RU" sz="1400" dirty="0" smtClean="0"/>
              <a:t>пакетом</a:t>
            </a:r>
            <a:endParaRPr lang="ru-RU" sz="1400" dirty="0" smtClean="0"/>
          </a:p>
          <a:p>
            <a:r>
              <a:rPr lang="en-US" sz="1600" dirty="0" smtClean="0"/>
              <a:t>GOTO;</a:t>
            </a:r>
            <a:endParaRPr lang="ru-RU" sz="1600" dirty="0" smtClean="0"/>
          </a:p>
          <a:p>
            <a:pPr lvl="1"/>
            <a:r>
              <a:rPr lang="ru-RU" sz="1400" dirty="0" smtClean="0"/>
              <a:t>передает </a:t>
            </a:r>
            <a:r>
              <a:rPr lang="ru-RU" sz="1400" dirty="0"/>
              <a:t>управление при выполнении пакета инструкции</a:t>
            </a:r>
            <a:br>
              <a:rPr lang="ru-RU" sz="1400" dirty="0"/>
            </a:br>
            <a:r>
              <a:rPr lang="ru-RU" sz="1400" dirty="0" err="1"/>
              <a:t>Transact</a:t>
            </a:r>
            <a:r>
              <a:rPr lang="ru-RU" sz="1400" dirty="0"/>
              <a:t>-SQL внутри пакета, обозначенной маркером</a:t>
            </a:r>
            <a:br>
              <a:rPr lang="ru-RU" sz="1400" dirty="0"/>
            </a:br>
            <a:endParaRPr lang="ru-RU" sz="1400" dirty="0" smtClean="0"/>
          </a:p>
          <a:p>
            <a:r>
              <a:rPr lang="en-US" sz="1600" dirty="0" smtClean="0"/>
              <a:t>RAISEERROR;</a:t>
            </a:r>
            <a:endParaRPr lang="ru-RU" sz="1600" dirty="0" smtClean="0"/>
          </a:p>
          <a:p>
            <a:pPr lvl="1"/>
            <a:r>
              <a:rPr lang="ru-RU" sz="1400" dirty="0"/>
              <a:t>выводит определенное пользователем сообщение об ошибке и устанавливает </a:t>
            </a:r>
            <a:r>
              <a:rPr lang="ru-RU" sz="1400" dirty="0" smtClean="0"/>
              <a:t>флаг системной </a:t>
            </a:r>
            <a:r>
              <a:rPr lang="ru-RU" sz="1400" dirty="0"/>
              <a:t>ошибки. Номер ошибки в определяемом пользователем сообщении должен быть больше, чем </a:t>
            </a:r>
            <a:r>
              <a:rPr lang="ru-RU" sz="1400" dirty="0" smtClean="0"/>
              <a:t>50000</a:t>
            </a:r>
            <a:r>
              <a:rPr lang="ru-RU" sz="1400" dirty="0"/>
              <a:t>, т. к. все номера ошибок меньшие или равные 50 </a:t>
            </a:r>
            <a:r>
              <a:rPr lang="ru-RU" sz="1400" dirty="0" smtClean="0"/>
              <a:t>000 определены </a:t>
            </a:r>
            <a:r>
              <a:rPr lang="ru-RU" sz="1400" dirty="0"/>
              <a:t>системой и зарезервированы компонентом </a:t>
            </a:r>
            <a:r>
              <a:rPr lang="ru-RU" sz="1400" dirty="0" err="1"/>
              <a:t>Database</a:t>
            </a:r>
            <a:r>
              <a:rPr lang="ru-RU" sz="1400" dirty="0"/>
              <a:t> </a:t>
            </a:r>
            <a:r>
              <a:rPr lang="ru-RU" sz="1400" dirty="0" err="1"/>
              <a:t>Engine</a:t>
            </a:r>
            <a:r>
              <a:rPr lang="ru-RU" sz="1400" dirty="0"/>
              <a:t>. </a:t>
            </a:r>
            <a:r>
              <a:rPr lang="ru-RU" sz="1400" dirty="0" smtClean="0"/>
              <a:t>Значения номеров </a:t>
            </a:r>
            <a:r>
              <a:rPr lang="ru-RU" sz="1400" dirty="0"/>
              <a:t>ошибок сохраняются в глобальной переменной @@</a:t>
            </a:r>
            <a:r>
              <a:rPr lang="ru-RU" sz="1400" dirty="0" err="1"/>
              <a:t>error</a:t>
            </a:r>
            <a:r>
              <a:rPr lang="ru-RU" sz="1400" dirty="0"/>
              <a:t>.</a:t>
            </a:r>
            <a:br>
              <a:rPr lang="ru-RU" sz="1400" dirty="0"/>
            </a:br>
            <a:endParaRPr lang="ru-RU" sz="1400" dirty="0"/>
          </a:p>
          <a:p>
            <a:r>
              <a:rPr lang="en-US" sz="1600" dirty="0" smtClean="0"/>
              <a:t>WAITFOR.</a:t>
            </a:r>
            <a:endParaRPr lang="ru-RU" sz="1600" dirty="0" smtClean="0"/>
          </a:p>
          <a:p>
            <a:pPr lvl="1"/>
            <a:r>
              <a:rPr lang="en-US" sz="1400" dirty="0"/>
              <a:t>WAITFOR {DELAY 'time' | TIME 'time' | TIMEOUT 'timeout'}</a:t>
            </a:r>
            <a:br>
              <a:rPr lang="en-US" sz="1400" dirty="0"/>
            </a:br>
            <a:endParaRPr lang="ru-RU" sz="1400" dirty="0" smtClean="0"/>
          </a:p>
          <a:p>
            <a:pPr lvl="1"/>
            <a:r>
              <a:rPr lang="ru-RU" sz="1400" dirty="0" smtClean="0"/>
              <a:t>определяет </a:t>
            </a:r>
            <a:r>
              <a:rPr lang="ru-RU" sz="1400" dirty="0"/>
              <a:t>или период времени (с параметром DELAY) </a:t>
            </a:r>
            <a:r>
              <a:rPr lang="ru-RU" sz="1400" dirty="0" smtClean="0"/>
              <a:t>или определенное </a:t>
            </a:r>
            <a:r>
              <a:rPr lang="ru-RU" sz="1400" dirty="0"/>
              <a:t>время (с параметром TIME), на протяжении или до которого, соответственно, система должна ожидать, прежде чем исполнять следующую </a:t>
            </a:r>
            <a:r>
              <a:rPr lang="ru-RU" sz="1400" dirty="0" smtClean="0"/>
              <a:t>инструкцию пакета</a:t>
            </a:r>
            <a:r>
              <a:rPr lang="ru-RU" sz="1400" dirty="0" smtClean="0"/>
              <a:t>.</a:t>
            </a:r>
            <a:r>
              <a:rPr lang="en-US" sz="1400" dirty="0"/>
              <a:t/>
            </a:r>
            <a:br>
              <a:rPr lang="en-US" sz="1400" dirty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629627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Обработка исключений</a:t>
            </a:r>
            <a:br>
              <a:rPr lang="ru-RU" dirty="0"/>
            </a:br>
            <a:r>
              <a:rPr lang="ru-RU" dirty="0"/>
              <a:t>с помощью инструкций TRY, CATCH и THROW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dirty="0"/>
              <a:t>Исключением (</a:t>
            </a:r>
            <a:r>
              <a:rPr lang="ru-RU" sz="1800" dirty="0" err="1"/>
              <a:t>exception</a:t>
            </a:r>
            <a:r>
              <a:rPr lang="ru-RU" sz="1800" dirty="0"/>
              <a:t>) называется проблема (обычно ошибка), которая не позволяет продолжать выполнение программы. Выполняющаяся программа не </a:t>
            </a:r>
            <a:r>
              <a:rPr lang="ru-RU" sz="1800" dirty="0" smtClean="0"/>
              <a:t>может продолжать </a:t>
            </a:r>
            <a:r>
              <a:rPr lang="ru-RU" sz="1800" dirty="0"/>
              <a:t>исполнение по причине недостаточности информации, </a:t>
            </a:r>
            <a:r>
              <a:rPr lang="ru-RU" sz="1800" dirty="0" smtClean="0"/>
              <a:t>необходимой для </a:t>
            </a:r>
            <a:r>
              <a:rPr lang="ru-RU" sz="1800" dirty="0"/>
              <a:t>обработки ошибки в данной части программы. Поэтому задача </a:t>
            </a:r>
            <a:r>
              <a:rPr lang="ru-RU" sz="1800" dirty="0" smtClean="0"/>
              <a:t>обработки ошибки </a:t>
            </a:r>
            <a:r>
              <a:rPr lang="ru-RU" sz="1800" dirty="0"/>
              <a:t>передается другой части программы</a:t>
            </a:r>
            <a:r>
              <a:rPr lang="ru-RU" sz="1800" dirty="0" smtClean="0"/>
              <a:t>.</a:t>
            </a:r>
          </a:p>
          <a:p>
            <a:r>
              <a:rPr lang="ru-RU" sz="1800" dirty="0"/>
              <a:t>Роль инструкции TRY заключается в перехвате исключения. Если </a:t>
            </a:r>
            <a:r>
              <a:rPr lang="ru-RU" sz="1800" dirty="0" smtClean="0"/>
              <a:t>в </a:t>
            </a:r>
            <a:r>
              <a:rPr lang="ru-RU" sz="1800" dirty="0"/>
              <a:t>блоке TRY </a:t>
            </a:r>
            <a:r>
              <a:rPr lang="ru-RU" sz="1800" dirty="0" smtClean="0"/>
              <a:t>возникает исключение</a:t>
            </a:r>
            <a:r>
              <a:rPr lang="ru-RU" sz="1800" dirty="0"/>
              <a:t>, компонент системы, называющийся обработчиком исключений, доставляет это исключение для обработки другой части программы. </a:t>
            </a:r>
            <a:endParaRPr lang="ru-RU" sz="1800" dirty="0" smtClean="0"/>
          </a:p>
          <a:p>
            <a:r>
              <a:rPr lang="ru-RU" sz="1800" dirty="0" smtClean="0"/>
              <a:t>Эта </a:t>
            </a:r>
            <a:r>
              <a:rPr lang="ru-RU" sz="1800" dirty="0"/>
              <a:t>часть программы обозначается ключевым словом CATCH и поэтому называется блоком CATCH</a:t>
            </a:r>
            <a:r>
              <a:rPr lang="ru-RU" sz="1800" dirty="0" smtClean="0"/>
              <a:t>.</a:t>
            </a:r>
          </a:p>
          <a:p>
            <a:r>
              <a:rPr lang="ru-RU" sz="1800" dirty="0"/>
              <a:t>В SQL </a:t>
            </a:r>
            <a:r>
              <a:rPr lang="ru-RU" sz="1800" dirty="0" err="1"/>
              <a:t>Server</a:t>
            </a:r>
            <a:r>
              <a:rPr lang="ru-RU" sz="1800" dirty="0"/>
              <a:t> 2012 добавлена </a:t>
            </a:r>
            <a:r>
              <a:rPr lang="ru-RU" sz="1800" dirty="0" smtClean="0"/>
              <a:t>инструкция THROW. </a:t>
            </a:r>
            <a:r>
              <a:rPr lang="ru-RU" sz="1800" dirty="0"/>
              <a:t>Эта инструкция позволяет вызвать исключение, которое улавливается в блоке обработки исключений.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012099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Применение инструкций TRY, CATCH и THROW для обработки </a:t>
            </a:r>
            <a:r>
              <a:rPr lang="ru-RU" dirty="0" smtClean="0"/>
              <a:t>исключений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28675" y="1399126"/>
            <a:ext cx="7485513" cy="3539430"/>
          </a:xfrm>
          <a:prstGeom prst="rect">
            <a:avLst/>
          </a:prstGeom>
          <a:solidFill>
            <a:srgbClr val="F4F4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BEGIN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16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BEGIN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TRANSACTION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16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into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employee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Ann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Smith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16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into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employee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ru-RU" altLang="ru-RU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Matthew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Jones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--ошибка ссылочной целостности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16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into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employee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ru-RU" altLang="ru-RU" sz="16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John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Barrimore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16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COMMIT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TRANSACTION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16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Transaction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committed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BEGIN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CATCH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16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ROLLBACK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16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Transaction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rolled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back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16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THROW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CATCH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1790" y="4938556"/>
            <a:ext cx="82597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TT2AEEo00"/>
              </a:rPr>
              <a:t>После успешного </a:t>
            </a:r>
            <a:r>
              <a:rPr lang="ru-RU" sz="1400" dirty="0">
                <a:solidFill>
                  <a:srgbClr val="000000"/>
                </a:solidFill>
                <a:latin typeface="TT2AEEo00"/>
              </a:rPr>
              <a:t>выполнения первой инструкции </a:t>
            </a:r>
            <a:r>
              <a:rPr lang="ru-RU" sz="1050" dirty="0">
                <a:solidFill>
                  <a:srgbClr val="000000"/>
                </a:solidFill>
                <a:latin typeface="TT2AF9o00"/>
              </a:rPr>
              <a:t>INSERT </a:t>
            </a:r>
            <a:r>
              <a:rPr lang="ru-RU" sz="1400" dirty="0">
                <a:solidFill>
                  <a:srgbClr val="000000"/>
                </a:solidFill>
                <a:latin typeface="TT2AEEo00"/>
              </a:rPr>
              <a:t>попытка исполнения второй инструкции вызывает ошибку нарушения ссылочной целостности. </a:t>
            </a:r>
            <a:endParaRPr lang="ru-RU" sz="1400" dirty="0" smtClean="0">
              <a:solidFill>
                <a:srgbClr val="000000"/>
              </a:solidFill>
              <a:latin typeface="TT2AEEo0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TT2AEEo00"/>
              </a:rPr>
              <a:t>Так </a:t>
            </a:r>
            <a:r>
              <a:rPr lang="ru-RU" sz="1400" dirty="0">
                <a:solidFill>
                  <a:srgbClr val="000000"/>
                </a:solidFill>
                <a:latin typeface="TT2AEEo00"/>
              </a:rPr>
              <a:t>как все </a:t>
            </a:r>
            <a:r>
              <a:rPr lang="ru-RU" sz="1400" dirty="0" smtClean="0">
                <a:solidFill>
                  <a:srgbClr val="000000"/>
                </a:solidFill>
                <a:latin typeface="TT2AEEo00"/>
              </a:rPr>
              <a:t>три инструкции </a:t>
            </a:r>
            <a:r>
              <a:rPr lang="ru-RU" sz="1400" dirty="0">
                <a:solidFill>
                  <a:srgbClr val="000000"/>
                </a:solidFill>
                <a:latin typeface="TT2AEEo00"/>
              </a:rPr>
              <a:t>заключены в блок </a:t>
            </a:r>
            <a:r>
              <a:rPr lang="ru-RU" sz="1050" dirty="0">
                <a:solidFill>
                  <a:srgbClr val="000000"/>
                </a:solidFill>
                <a:latin typeface="TT2AF9o00"/>
              </a:rPr>
              <a:t>TRY</a:t>
            </a:r>
            <a:r>
              <a:rPr lang="ru-RU" sz="1400" dirty="0">
                <a:solidFill>
                  <a:srgbClr val="000000"/>
                </a:solidFill>
                <a:latin typeface="TT2AEEo00"/>
              </a:rPr>
              <a:t>, возникает исключение для всего блока и обработчик исключений начинает исполнение блока </a:t>
            </a:r>
            <a:r>
              <a:rPr lang="ru-RU" sz="1050" dirty="0">
                <a:solidFill>
                  <a:srgbClr val="000000"/>
                </a:solidFill>
                <a:latin typeface="TT2AF9o00"/>
              </a:rPr>
              <a:t>CATCH</a:t>
            </a:r>
            <a:r>
              <a:rPr lang="ru-RU" sz="1400" dirty="0">
                <a:solidFill>
                  <a:srgbClr val="000000"/>
                </a:solidFill>
                <a:latin typeface="TT2AEEo00"/>
              </a:rPr>
              <a:t>. </a:t>
            </a:r>
            <a:endParaRPr lang="ru-RU" sz="1400" dirty="0" smtClean="0">
              <a:solidFill>
                <a:srgbClr val="000000"/>
              </a:solidFill>
              <a:latin typeface="TT2AEEo0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TT2AEEo00"/>
              </a:rPr>
              <a:t>Выполнение </a:t>
            </a:r>
            <a:r>
              <a:rPr lang="ru-RU" sz="1400" dirty="0">
                <a:solidFill>
                  <a:srgbClr val="000000"/>
                </a:solidFill>
                <a:latin typeface="TT2AEEo00"/>
              </a:rPr>
              <a:t>кода в </a:t>
            </a:r>
            <a:r>
              <a:rPr lang="ru-RU" sz="1400" dirty="0" smtClean="0">
                <a:solidFill>
                  <a:srgbClr val="000000"/>
                </a:solidFill>
                <a:latin typeface="TT2AEEo00"/>
              </a:rPr>
              <a:t>этом блоке </a:t>
            </a:r>
            <a:r>
              <a:rPr lang="ru-RU" sz="1400" dirty="0">
                <a:solidFill>
                  <a:srgbClr val="000000"/>
                </a:solidFill>
                <a:latin typeface="TT2AEEo00"/>
              </a:rPr>
              <a:t>осуществляет откат исполнения всех инструкций в блоке </a:t>
            </a:r>
            <a:r>
              <a:rPr lang="ru-RU" sz="1050" dirty="0">
                <a:solidFill>
                  <a:srgbClr val="000000"/>
                </a:solidFill>
                <a:latin typeface="TT2AF9o00"/>
              </a:rPr>
              <a:t>TRY </a:t>
            </a:r>
            <a:r>
              <a:rPr lang="ru-RU" sz="1400" dirty="0">
                <a:solidFill>
                  <a:srgbClr val="000000"/>
                </a:solidFill>
                <a:latin typeface="TT2AEEo00"/>
              </a:rPr>
              <a:t>и выводит соответствующее сообщение. </a:t>
            </a:r>
            <a:endParaRPr lang="ru-RU" sz="1400" dirty="0" smtClean="0">
              <a:solidFill>
                <a:srgbClr val="000000"/>
              </a:solidFill>
              <a:latin typeface="TT2AEEo0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0000"/>
                </a:solidFill>
                <a:latin typeface="TT2AEEo00"/>
              </a:rPr>
              <a:t>После </a:t>
            </a:r>
            <a:r>
              <a:rPr lang="ru-RU" sz="1400" dirty="0">
                <a:solidFill>
                  <a:srgbClr val="000000"/>
                </a:solidFill>
                <a:latin typeface="TT2AEEo00"/>
              </a:rPr>
              <a:t>этого инструкция </a:t>
            </a:r>
            <a:r>
              <a:rPr lang="ru-RU" sz="1050" dirty="0">
                <a:solidFill>
                  <a:srgbClr val="000000"/>
                </a:solidFill>
                <a:latin typeface="TT2AF9o00"/>
              </a:rPr>
              <a:t>THROW </a:t>
            </a:r>
            <a:r>
              <a:rPr lang="ru-RU" sz="1400" dirty="0">
                <a:solidFill>
                  <a:srgbClr val="000000"/>
                </a:solidFill>
                <a:latin typeface="TT2AEEo00"/>
              </a:rPr>
              <a:t>возвращает управление исполнением вызывающему объекту. Вследствие всего этого содержимое </a:t>
            </a:r>
            <a:r>
              <a:rPr lang="ru-RU" sz="1400" dirty="0" smtClean="0">
                <a:solidFill>
                  <a:srgbClr val="000000"/>
                </a:solidFill>
                <a:latin typeface="TT2AEEo00"/>
              </a:rPr>
              <a:t>таблицы </a:t>
            </a:r>
            <a:r>
              <a:rPr lang="en-US" sz="1400" dirty="0">
                <a:solidFill>
                  <a:srgbClr val="000000"/>
                </a:solidFill>
                <a:latin typeface="TT2AEEo00"/>
              </a:rPr>
              <a:t>employee </a:t>
            </a:r>
            <a:r>
              <a:rPr lang="ru-RU" sz="1400" dirty="0">
                <a:solidFill>
                  <a:srgbClr val="000000"/>
                </a:solidFill>
                <a:latin typeface="TT2AEEo00"/>
              </a:rPr>
              <a:t>не будет изменено</a:t>
            </a:r>
            <a:r>
              <a:rPr lang="ru-RU" sz="1400" dirty="0" smtClean="0">
                <a:solidFill>
                  <a:srgbClr val="000000"/>
                </a:solidFill>
                <a:latin typeface="TT2AEEo00"/>
              </a:rPr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6111333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hurches teachers needed teachers for sunday school discipleship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287" y="1080074"/>
            <a:ext cx="5110466" cy="4248987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Спасибо за внимание!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93505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Применение SQL в прикладных программах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28676" y="1539909"/>
            <a:ext cx="7486650" cy="50216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Существуют два способа применения SQL в прикладных программах:</a:t>
            </a:r>
          </a:p>
          <a:p>
            <a:pPr lvl="0"/>
            <a:r>
              <a:rPr lang="ru-RU" sz="2400" b="1" i="1" dirty="0"/>
              <a:t>Встроенный SQL</a:t>
            </a:r>
            <a:r>
              <a:rPr lang="ru-RU" sz="2400" b="1" dirty="0"/>
              <a:t>. </a:t>
            </a:r>
            <a:r>
              <a:rPr lang="ru-RU" sz="2000" dirty="0"/>
              <a:t>При таком подходе операторы SQL встраиваются непосредственно в исходный текст программы на базовом языке. При компиляции программы со встроенными операторами SQL используется специальный препроцессор SQL, который преобразует исходный текст в исполняемую программу.</a:t>
            </a:r>
          </a:p>
          <a:p>
            <a:pPr lvl="0"/>
            <a:r>
              <a:rPr lang="ru-RU" sz="2400" b="1" i="1" dirty="0"/>
              <a:t>Интерфейс программирования приложений (API </a:t>
            </a:r>
            <a:r>
              <a:rPr lang="ru-RU" sz="2400" b="1" i="1" dirty="0" err="1"/>
              <a:t>application</a:t>
            </a:r>
            <a:r>
              <a:rPr lang="ru-RU" sz="2400" b="1" i="1" dirty="0"/>
              <a:t> </a:t>
            </a:r>
            <a:r>
              <a:rPr lang="ru-RU" sz="2400" b="1" i="1" dirty="0" err="1"/>
              <a:t>program</a:t>
            </a:r>
            <a:r>
              <a:rPr lang="ru-RU" sz="2400" b="1" i="1" dirty="0"/>
              <a:t> </a:t>
            </a:r>
            <a:r>
              <a:rPr lang="ru-RU" sz="2400" b="1" i="1" dirty="0" err="1"/>
              <a:t>interface</a:t>
            </a:r>
            <a:r>
              <a:rPr lang="ru-RU" sz="2400" b="1" i="1" dirty="0"/>
              <a:t>)</a:t>
            </a:r>
            <a:r>
              <a:rPr lang="ru-RU" sz="2400" b="1" dirty="0"/>
              <a:t>. </a:t>
            </a:r>
            <a:r>
              <a:rPr lang="ru-RU" sz="2000" dirty="0"/>
              <a:t>При использовании данного метода прикладная программа взаимодействует с СУБД путем применения специальных функций. Вызывая эти функции, программа передает СУБД операторы SQL и получает обратно результаты запросов. В этом случае не требуется специализированный препроцессор.</a:t>
            </a:r>
          </a:p>
          <a:p>
            <a:pPr marL="342900" indent="-342900">
              <a:buFont typeface="+mj-lt"/>
              <a:buAutoNum type="arabicPeriod"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967743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Процесс выполнения операторов SQL 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2055" y="1822066"/>
            <a:ext cx="3657600" cy="40862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868916" y="1457341"/>
            <a:ext cx="39571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5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На первом этапе выполняется синтаксический анализ оператора SQL. На этом этапе проверяется корректность записи SQL-оператора в соответствии с правилами синтаксиса.</a:t>
            </a:r>
            <a:endParaRPr lang="ru-RU" sz="12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8915" y="2411448"/>
            <a:ext cx="415158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На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втором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этапе проверяется корректность параметров оператора SQL: имен отношений, имен полей данных, привилегий пользователя по работе с указанными объектами. Здесь обнаруживаются семантические ошибки.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68914" y="3580999"/>
            <a:ext cx="415158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На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третьем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этапе проводится оптимизация запроса. СУБД проводит разделение целостного запроса на ряд минимальных операций и оптимизирует последовательность их выполнения с точки зрения стоимости выполнения запроса. На этом этапе строится несколько планов выполнения запроса и выбирается из них один — оптимальный для данного состояния БД.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68913" y="5385071"/>
            <a:ext cx="41515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На четвертом этапе СУБД генерирует двоичную версию оптимального плана запроса, подготовленного на этапе 3.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57297" y="6161980"/>
            <a:ext cx="51632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На пятом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этапе СУБД реализует (выполняет) разработанный план, тем самым выполняя оператор SQL.</a:t>
            </a:r>
          </a:p>
        </p:txBody>
      </p:sp>
    </p:spTree>
    <p:extLst>
      <p:ext uri="{BB962C8B-B14F-4D97-AF65-F5344CB8AC3E}">
        <p14:creationId xmlns:p14="http://schemas.microsoft.com/office/powerpoint/2010/main" val="40090760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Особенности встроенного SQL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199"/>
            <a:ext cx="7486650" cy="49513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Этапы выполнения операторов SQL одни и те же как в интерактивном режиме, так и внутри приложений. Однако при работе с готовым приложением многие этапы СУБД может выполнить заранее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r>
              <a:rPr lang="ru-RU" sz="1600" dirty="0"/>
              <a:t>При объединении операторов SQL c базовым языком программирования должны соблюдаться следующие принципы: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/>
              <a:t>Операторы SQL включаются непосредственно в текст программы на исходном языке программирования. Исходная программа поступает на вход препроцессора SQL, который компилирует операторы SQL.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/>
              <a:t>Встроенные операторы SQL могут ссылаться на переменные базового языка программирования.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/>
              <a:t>Встроенные операторы SQL получают результаты SQL-запросов с помощью переменных базового языка программирования.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/>
              <a:t>Для присвоения неопределенных значений (</a:t>
            </a:r>
            <a:r>
              <a:rPr lang="ru-RU" sz="1600" b="1" dirty="0"/>
              <a:t>NULL</a:t>
            </a:r>
            <a:r>
              <a:rPr lang="ru-RU" sz="1600" dirty="0"/>
              <a:t>) атрибутам отношений БД используются специальные функции.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/>
              <a:t>Для обеспечения построчной обработки результатов запросов во встроенный SQL добавляются несколько новых операторов, которые отсутствуют в интерактивном SQL.</a:t>
            </a:r>
          </a:p>
          <a:p>
            <a:pPr marL="0" indent="0"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6679198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Использование </a:t>
            </a:r>
            <a:r>
              <a:rPr lang="en-US" dirty="0" smtClean="0"/>
              <a:t>Select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Встроенный оператор SELECT должен создавать структуры данных, которые согласуются с базовыми языками программирования. Во встроенном SQL запросы делятся на 2 типа: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800" dirty="0"/>
              <a:t>Однострочные запросы, где ожидаемые результаты соответствуют одной строке данных. Эта строка может содержать значения нескольких столбцов.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800" dirty="0"/>
              <a:t>Многострочные запросы, результатом которых является получение целого набора строк. При этом приложение должно иметь возможность проработать все полученные строки. Значит, должен существовать механизм, который поддерживает просмотр и обработку полученного набора строк.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1094022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Локальные </a:t>
            </a:r>
            <a:r>
              <a:rPr lang="ru-RU" dirty="0" smtClean="0"/>
              <a:t>переменные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Все локальные переменные пакета объявляются, используя инструкцию DECLARE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Определение переменной состоит </a:t>
            </a:r>
            <a:r>
              <a:rPr lang="ru-RU" sz="2000" dirty="0"/>
              <a:t>из имени переменной и ее типа данных. </a:t>
            </a:r>
            <a:endParaRPr lang="ru-RU" sz="2000" dirty="0" smtClean="0"/>
          </a:p>
          <a:p>
            <a:r>
              <a:rPr lang="ru-RU" sz="2000" dirty="0" smtClean="0"/>
              <a:t>Имена </a:t>
            </a:r>
            <a:r>
              <a:rPr lang="ru-RU" sz="2000" dirty="0"/>
              <a:t>локальных </a:t>
            </a:r>
            <a:r>
              <a:rPr lang="ru-RU" sz="2000" dirty="0" smtClean="0"/>
              <a:t>переменных в </a:t>
            </a:r>
            <a:r>
              <a:rPr lang="ru-RU" sz="2000" dirty="0"/>
              <a:t>пакете всегда начинаются с префикса @. </a:t>
            </a:r>
            <a:endParaRPr lang="ru-RU" sz="2000" dirty="0" smtClean="0"/>
          </a:p>
          <a:p>
            <a:r>
              <a:rPr lang="ru-RU" sz="2000" dirty="0" smtClean="0"/>
              <a:t>Присвоение </a:t>
            </a:r>
            <a:r>
              <a:rPr lang="ru-RU" sz="2000" dirty="0"/>
              <a:t>значений локальной переменной осуществляется</a:t>
            </a:r>
            <a:r>
              <a:rPr lang="ru-RU" sz="2000" dirty="0" smtClean="0"/>
              <a:t>:</a:t>
            </a:r>
          </a:p>
          <a:p>
            <a:pPr lvl="1"/>
            <a:r>
              <a:rPr lang="ru-RU" sz="1800" dirty="0" smtClean="0"/>
              <a:t>используя </a:t>
            </a:r>
            <a:r>
              <a:rPr lang="ru-RU" sz="1800" dirty="0"/>
              <a:t>специальную форму инструкции SELECT</a:t>
            </a:r>
            <a:r>
              <a:rPr lang="ru-RU" sz="1800" dirty="0" smtClean="0"/>
              <a:t>;</a:t>
            </a:r>
          </a:p>
          <a:p>
            <a:pPr lvl="1"/>
            <a:r>
              <a:rPr lang="ru-RU" sz="1800" dirty="0" smtClean="0"/>
              <a:t>используя </a:t>
            </a:r>
            <a:r>
              <a:rPr lang="ru-RU" sz="1800" dirty="0"/>
              <a:t>инструкцию SET</a:t>
            </a:r>
            <a:r>
              <a:rPr lang="ru-RU" sz="1800" dirty="0" smtClean="0"/>
              <a:t>;</a:t>
            </a:r>
          </a:p>
          <a:p>
            <a:pPr lvl="1"/>
            <a:r>
              <a:rPr lang="ru-RU" sz="1800" dirty="0" smtClean="0"/>
              <a:t>непосредственно </a:t>
            </a:r>
            <a:r>
              <a:rPr lang="ru-RU" sz="1800" dirty="0"/>
              <a:t>в инструкции DECLARE посредством знака = </a:t>
            </a:r>
            <a:r>
              <a:rPr lang="ru-RU" sz="1800" dirty="0" smtClean="0"/>
              <a:t>(пример,@</a:t>
            </a:r>
            <a:r>
              <a:rPr lang="ru-RU" sz="1800" dirty="0" err="1" smtClean="0"/>
              <a:t>budget</a:t>
            </a:r>
            <a:r>
              <a:rPr lang="ru-RU" sz="1800" dirty="0" smtClean="0"/>
              <a:t> </a:t>
            </a:r>
            <a:r>
              <a:rPr lang="ru-RU" sz="1800" dirty="0"/>
              <a:t>MONEY = 1500</a:t>
            </a:r>
            <a:r>
              <a:rPr lang="ru-RU" sz="1800" dirty="0" smtClean="0"/>
              <a:t>).</a:t>
            </a:r>
          </a:p>
          <a:p>
            <a:pPr marL="342891" lvl="1" indent="0">
              <a:buNone/>
            </a:pP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805857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Однострочные запросы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38" y="2315304"/>
            <a:ext cx="7486650" cy="335604"/>
          </a:xfrm>
        </p:spPr>
        <p:txBody>
          <a:bodyPr/>
          <a:lstStyle/>
          <a:p>
            <a:r>
              <a:rPr lang="ru-RU" dirty="0" smtClean="0"/>
              <a:t>Пример</a:t>
            </a:r>
          </a:p>
          <a:p>
            <a:endParaRPr lang="ru-RU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27538" y="2556277"/>
            <a:ext cx="7485513" cy="1815882"/>
          </a:xfrm>
          <a:prstGeom prst="rect">
            <a:avLst/>
          </a:prstGeom>
          <a:solidFill>
            <a:srgbClr val="F4F4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TABLE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READERS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READER_ID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Smallint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PRIMARY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FIRST_NAME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LAST_NAME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ADRES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HOME_PHON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ru-RU" sz="14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MOBILE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_PHON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BIRTH_DAY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CHECK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FF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DateDiff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year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14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BIRTH_DAY</a:t>
            </a:r>
            <a:r>
              <a:rPr lang="en-US" altLang="ru-RU" sz="14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ru-RU" altLang="ru-RU" sz="1400" dirty="0" smtClean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FF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GetDate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17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827538" y="4361867"/>
            <a:ext cx="7485513" cy="2462213"/>
          </a:xfrm>
          <a:prstGeom prst="rect">
            <a:avLst/>
          </a:prstGeom>
          <a:solidFill>
            <a:srgbClr val="F4F4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DECLARE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@READER_ID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DECLARE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@FIRS_NAME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@LAST_NAME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@ADRES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50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DECLARE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@HOME_PHON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,@W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K_PHON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12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80808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/* зададим уникальный номер читательского билета */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@READER_ID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/* выполним запрос и поместим полученные сведения в определенные ранее переменные */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READERS.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FIRST_NAME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READERS.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LAST_NAME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READERS.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ADRES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READERS.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HOME_PHON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READERS.</a:t>
            </a:r>
            <a:r>
              <a:rPr lang="en-US" altLang="ru-RU" sz="1400" dirty="0" smtClean="0">
                <a:solidFill>
                  <a:srgbClr val="20202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MOBILE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_PHON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INTO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@FIRS_NAME, @LAST_NAME, @ADRES, @HOME_PHON,@W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K_PHON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READERS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WHERE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READERS.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READER_ID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@READER_ID</a:t>
            </a:r>
            <a:r>
              <a:rPr kumimoji="0" lang="ru-RU" alt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27538" y="1427592"/>
            <a:ext cx="6115873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  <a:ea typeface="Times New Roman" panose="02020603050405020304" pitchFamily="18" charset="0"/>
                <a:cs typeface="Courier New" panose="02070309020205020404" pitchFamily="49" charset="0"/>
              </a:rPr>
              <a:t>SELECT [{ALL | DISTINCT}]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  <a:ea typeface="Times New Roman" panose="02020603050405020304" pitchFamily="18" charset="0"/>
                <a:cs typeface="Courier New" panose="02070309020205020404" pitchFamily="49" charset="0"/>
              </a:rPr>
              <a:t> &lt;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  <a:ea typeface="Times New Roman" panose="02020603050405020304" pitchFamily="18" charset="0"/>
                <a:cs typeface="Courier New" panose="02070309020205020404" pitchFamily="49" charset="0"/>
              </a:rPr>
              <a:t>список возвращаемых столбцов&gt;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  <a:ea typeface="Times New Roman" panose="02020603050405020304" pitchFamily="18" charset="0"/>
                <a:cs typeface="Courier New" panose="02070309020205020404" pitchFamily="49" charset="0"/>
              </a:rPr>
              <a:t>INTO &lt;список переменных базового языка&gt;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  <a:ea typeface="Times New Roman" panose="02020603050405020304" pitchFamily="18" charset="0"/>
                <a:cs typeface="Courier New" panose="02070309020205020404" pitchFamily="49" charset="0"/>
              </a:rPr>
              <a:t>FROM &lt;список исходных таблиц&gt;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  <a:ea typeface="Times New Roman" panose="02020603050405020304" pitchFamily="18" charset="0"/>
                <a:cs typeface="Courier New" panose="02070309020205020404" pitchFamily="49" charset="0"/>
              </a:rPr>
              <a:t>[WHERE &lt;условия соединения и поиска&gt;]</a:t>
            </a:r>
            <a:r>
              <a:rPr kumimoji="0" lang="ru-RU" altLang="ru-RU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220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Операторы, связанные с многострочными запросами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789" y="1419330"/>
            <a:ext cx="8611437" cy="457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Для реализации многострочных запросов </a:t>
            </a:r>
            <a:r>
              <a:rPr lang="ru-RU" sz="1600" dirty="0" smtClean="0"/>
              <a:t>понятие </a:t>
            </a:r>
            <a:r>
              <a:rPr lang="ru-RU" sz="1600" dirty="0"/>
              <a:t>курсора или указателя набора записей. Для работы с курсором добавляется несколько новых операторов SQL</a:t>
            </a:r>
            <a:r>
              <a:rPr lang="ru-RU" sz="1600" dirty="0" smtClean="0"/>
              <a:t>:</a:t>
            </a:r>
          </a:p>
          <a:p>
            <a:pPr lvl="0"/>
            <a:r>
              <a:rPr lang="ru-RU" sz="1600" dirty="0"/>
              <a:t>Оператор </a:t>
            </a:r>
            <a:r>
              <a:rPr lang="ru-RU" sz="1600" b="1" dirty="0"/>
              <a:t>DECLARE CURSOR </a:t>
            </a:r>
            <a:r>
              <a:rPr lang="ru-RU" sz="1600" dirty="0"/>
              <a:t>— определяет выполняемый запрос, задает имя курсора и связывает результаты запроса с заданным курсором. Этот оператор не является исполняемым для запроса, он только определяет структуру будущего множества записей и связывает ее с уникальным именем курсора. Этот оператор подобен операторам описания данных в языках программирования.</a:t>
            </a:r>
          </a:p>
          <a:p>
            <a:pPr lvl="0"/>
            <a:r>
              <a:rPr lang="ru-RU" sz="1600" dirty="0"/>
              <a:t>Оператор </a:t>
            </a:r>
            <a:r>
              <a:rPr lang="ru-RU" sz="1600" b="1" dirty="0"/>
              <a:t>OPEN</a:t>
            </a:r>
            <a:r>
              <a:rPr lang="ru-RU" sz="1600" dirty="0"/>
              <a:t> дает команду СУБД выполнить описанный запрос, создать виртуальный набор строк, который соответствует заданному запросу. Оператор OPEN устанавливает указатель записей (курсор) перед первой строкой виртуального набора строк результата.</a:t>
            </a:r>
          </a:p>
          <a:p>
            <a:pPr lvl="0"/>
            <a:r>
              <a:rPr lang="ru-RU" sz="1600" dirty="0"/>
              <a:t>Оператор </a:t>
            </a:r>
            <a:r>
              <a:rPr lang="ru-RU" sz="1600" b="1" dirty="0"/>
              <a:t>FETCH</a:t>
            </a:r>
            <a:r>
              <a:rPr lang="ru-RU" sz="1600" dirty="0"/>
              <a:t> продвигает указатель записей на следующую позицию в виртуальном наборе записей. В большинстве коммерческих СУБД оператор перемещения FETCH реализует более широкие функции перемещения, он позволяет перемещать указатель на произвольную запись, вперед и назад, допускает как абсолютную адресацию, так и относительную адресацию, позволяет установить курсор на первую или последнюю запись виртуального набора.</a:t>
            </a:r>
          </a:p>
          <a:p>
            <a:pPr lvl="0"/>
            <a:r>
              <a:rPr lang="ru-RU" sz="1600" dirty="0"/>
              <a:t>Оператор </a:t>
            </a:r>
            <a:r>
              <a:rPr lang="ru-RU" sz="1600" b="1" dirty="0"/>
              <a:t>CLOSE</a:t>
            </a:r>
            <a:r>
              <a:rPr lang="ru-RU" sz="1600" dirty="0"/>
              <a:t> закрывает курсор и прекращает доступ к виртуальному набору записей. Он фактически ликвидирует связь между курсором и результатом выполнения базового запроса. Однако в коммерческих СУБД оператор CLOSE не всегда означает уничтожение виртуального набора записей. </a:t>
            </a:r>
          </a:p>
        </p:txBody>
      </p:sp>
    </p:spTree>
    <p:extLst>
      <p:ext uri="{BB962C8B-B14F-4D97-AF65-F5344CB8AC3E}">
        <p14:creationId xmlns:p14="http://schemas.microsoft.com/office/powerpoint/2010/main" val="156374928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cademicLiterature_16x9_TP103431361.potx" id="{2F0AAF73-AE41-486D-B6DC-0985ADE3F2EC}" vid="{EF7BD8ED-D7CC-46AA-8B96-4CA16C4A9ED2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Академическая презентация, макет с лентами и полосками (широкоэкранный формат)</Template>
  <TotalTime>0</TotalTime>
  <Words>3677</Words>
  <Application>Microsoft Office PowerPoint</Application>
  <PresentationFormat>Экран (4:3)</PresentationFormat>
  <Paragraphs>260</Paragraphs>
  <Slides>28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40" baseType="lpstr">
      <vt:lpstr>SimSun</vt:lpstr>
      <vt:lpstr>Arial</vt:lpstr>
      <vt:lpstr>Arial Unicode MS</vt:lpstr>
      <vt:lpstr>Courier New</vt:lpstr>
      <vt:lpstr>Euphemia</vt:lpstr>
      <vt:lpstr>Plantagenet Cherokee</vt:lpstr>
      <vt:lpstr>Tahoma</vt:lpstr>
      <vt:lpstr>Times New Roman</vt:lpstr>
      <vt:lpstr>TT2AEEo00</vt:lpstr>
      <vt:lpstr>TT2AF9o00</vt:lpstr>
      <vt:lpstr>Wingdings</vt:lpstr>
      <vt:lpstr>Academic Literature 16x9</vt:lpstr>
      <vt:lpstr>ВСТРОЕННЫЙ SQL</vt:lpstr>
      <vt:lpstr>Применение SQL в прикладных программах</vt:lpstr>
      <vt:lpstr>Применение SQL в прикладных программах</vt:lpstr>
      <vt:lpstr>Процесс выполнения операторов SQL </vt:lpstr>
      <vt:lpstr>Особенности встроенного SQL</vt:lpstr>
      <vt:lpstr>Использование Select</vt:lpstr>
      <vt:lpstr>Локальные переменные</vt:lpstr>
      <vt:lpstr>Однострочные запросы</vt:lpstr>
      <vt:lpstr>Операторы, связанные с многострочными запросами</vt:lpstr>
      <vt:lpstr>Оператор определения курсора</vt:lpstr>
      <vt:lpstr>Пример курсора</vt:lpstr>
      <vt:lpstr>Расширенное определение курсора по стандарту SQL2</vt:lpstr>
      <vt:lpstr>Пример мгновенного слепка БД, дающего сведения о должниках</vt:lpstr>
      <vt:lpstr>Оператор открытия курсора</vt:lpstr>
      <vt:lpstr>Оператор чтения очередной строки курсора</vt:lpstr>
      <vt:lpstr>Оператор закрытия курсора</vt:lpstr>
      <vt:lpstr>Удаление и обновление данных с использованием курсора</vt:lpstr>
      <vt:lpstr>Требования к курсору для возможности применять операторы удаления и обновления данных</vt:lpstr>
      <vt:lpstr>Правила сведения к минимуму блокировок при использовании курсоров</vt:lpstr>
      <vt:lpstr>Курсоры клиента и сервера</vt:lpstr>
      <vt:lpstr>Процедурные расширения Transact-SQL</vt:lpstr>
      <vt:lpstr>Блок инструкций</vt:lpstr>
      <vt:lpstr>Инструкция IF</vt:lpstr>
      <vt:lpstr>Инструкция WHILE</vt:lpstr>
      <vt:lpstr>Прочие процедурные инструкции</vt:lpstr>
      <vt:lpstr>Обработка исключений с помощью инструкций TRY, CATCH и THROW</vt:lpstr>
      <vt:lpstr>Применение инструкций TRY, CATCH и THROW для обработки исключений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2016-09-27T16:13:15Z</dcterms:created>
  <dcterms:modified xsi:type="dcterms:W3CDTF">2017-10-29T14:28:01Z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