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10">
  <p:sldMasterIdLst>
    <p:sldMasterId id="2147483648" r:id="rId2"/>
  </p:sldMasterIdLst>
  <p:notesMasterIdLst>
    <p:notesMasterId r:id="rId38"/>
  </p:notesMasterIdLst>
  <p:handoutMasterIdLst>
    <p:handoutMasterId r:id="rId39"/>
  </p:handoutMasterIdLst>
  <p:sldIdLst>
    <p:sldId id="256" r:id="rId3"/>
    <p:sldId id="257" r:id="rId4"/>
    <p:sldId id="314" r:id="rId5"/>
    <p:sldId id="285" r:id="rId6"/>
    <p:sldId id="286" r:id="rId7"/>
    <p:sldId id="287" r:id="rId8"/>
    <p:sldId id="313" r:id="rId9"/>
    <p:sldId id="288" r:id="rId10"/>
    <p:sldId id="312" r:id="rId11"/>
    <p:sldId id="309" r:id="rId12"/>
    <p:sldId id="311" r:id="rId13"/>
    <p:sldId id="310" r:id="rId14"/>
    <p:sldId id="289" r:id="rId15"/>
    <p:sldId id="290" r:id="rId16"/>
    <p:sldId id="291" r:id="rId17"/>
    <p:sldId id="292" r:id="rId18"/>
    <p:sldId id="315" r:id="rId19"/>
    <p:sldId id="293" r:id="rId20"/>
    <p:sldId id="294" r:id="rId21"/>
    <p:sldId id="295" r:id="rId22"/>
    <p:sldId id="296" r:id="rId23"/>
    <p:sldId id="297" r:id="rId24"/>
    <p:sldId id="298" r:id="rId25"/>
    <p:sldId id="299" r:id="rId26"/>
    <p:sldId id="300" r:id="rId27"/>
    <p:sldId id="301" r:id="rId28"/>
    <p:sldId id="302" r:id="rId29"/>
    <p:sldId id="316" r:id="rId30"/>
    <p:sldId id="303" r:id="rId31"/>
    <p:sldId id="304" r:id="rId32"/>
    <p:sldId id="305" r:id="rId33"/>
    <p:sldId id="306" r:id="rId34"/>
    <p:sldId id="307" r:id="rId35"/>
    <p:sldId id="308" r:id="rId36"/>
    <p:sldId id="284"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8" autoAdjust="0"/>
    <p:restoredTop sz="88359" autoAdjust="0"/>
  </p:normalViewPr>
  <p:slideViewPr>
    <p:cSldViewPr snapToGrid="0" showGuides="1">
      <p:cViewPr varScale="1">
        <p:scale>
          <a:sx n="111" d="100"/>
          <a:sy n="111" d="100"/>
        </p:scale>
        <p:origin x="1664" y="20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76" d="100"/>
          <a:sy n="76" d="100"/>
        </p:scale>
        <p:origin x="123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ru-RU" smtClean="0"/>
              <a:t>30.11.2019</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lang="ru-RU" smtClean="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ru-RU" smtClean="0"/>
              <a:t>30.11.2019</a:t>
            </a:fld>
            <a:endParaRPr lang="ru-RU" dirty="0"/>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lang="ru-RU" smtClean="0"/>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a:t>
            </a:fld>
            <a:endParaRPr lang="ru-RU" dirty="0"/>
          </a:p>
        </p:txBody>
      </p:sp>
    </p:spTree>
    <p:extLst>
      <p:ext uri="{BB962C8B-B14F-4D97-AF65-F5344CB8AC3E}">
        <p14:creationId xmlns:p14="http://schemas.microsoft.com/office/powerpoint/2010/main" val="2323953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этом запросе оператором </a:t>
            </a:r>
            <a:r>
              <a:rPr lang="ru-RU" sz="1200" b="1" kern="1200" dirty="0">
                <a:solidFill>
                  <a:schemeClr val="tx1"/>
                </a:solidFill>
                <a:effectLst/>
                <a:latin typeface="+mn-lt"/>
                <a:ea typeface="+mn-ea"/>
                <a:cs typeface="+mn-cs"/>
              </a:rPr>
              <a:t>AND</a:t>
            </a:r>
            <a:r>
              <a:rPr lang="ru-RU" sz="1200" kern="1200" dirty="0">
                <a:solidFill>
                  <a:schemeClr val="tx1"/>
                </a:solidFill>
                <a:effectLst/>
                <a:latin typeface="+mn-lt"/>
                <a:ea typeface="+mn-ea"/>
                <a:cs typeface="+mn-cs"/>
              </a:rPr>
              <a:t> соединены два условия, поэтому для обоих столбцов в этих условиях следует создать составной </a:t>
            </a:r>
            <a:r>
              <a:rPr lang="ru-RU" sz="1200" kern="1200" dirty="0" err="1">
                <a:solidFill>
                  <a:schemeClr val="tx1"/>
                </a:solidFill>
                <a:effectLst/>
                <a:latin typeface="+mn-lt"/>
                <a:ea typeface="+mn-ea"/>
                <a:cs typeface="+mn-cs"/>
              </a:rPr>
              <a:t>некластеризованный</a:t>
            </a:r>
            <a:r>
              <a:rPr lang="ru-RU" sz="1200" kern="1200" dirty="0">
                <a:solidFill>
                  <a:schemeClr val="tx1"/>
                </a:solidFill>
                <a:effectLst/>
                <a:latin typeface="+mn-lt"/>
                <a:ea typeface="+mn-ea"/>
                <a:cs typeface="+mn-cs"/>
              </a:rPr>
              <a:t> индекс. </a:t>
            </a:r>
          </a:p>
        </p:txBody>
      </p:sp>
      <p:sp>
        <p:nvSpPr>
          <p:cNvPr id="4" name="Номер слайда 3"/>
          <p:cNvSpPr>
            <a:spLocks noGrp="1"/>
          </p:cNvSpPr>
          <p:nvPr>
            <p:ph type="sldNum" sz="quarter" idx="10"/>
          </p:nvPr>
        </p:nvSpPr>
        <p:spPr/>
        <p:txBody>
          <a:bodyPr/>
          <a:lstStyle/>
          <a:p>
            <a:fld id="{0A3C37BE-C303-496D-B5CD-85F2937540FC}" type="slidenum">
              <a:rPr lang="ru-RU" smtClean="0"/>
              <a:t>27</a:t>
            </a:fld>
            <a:endParaRPr lang="ru-RU" dirty="0"/>
          </a:p>
        </p:txBody>
      </p:sp>
    </p:spTree>
    <p:extLst>
      <p:ext uri="{BB962C8B-B14F-4D97-AF65-F5344CB8AC3E}">
        <p14:creationId xmlns:p14="http://schemas.microsoft.com/office/powerpoint/2010/main" val="327933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этом запросе оператором </a:t>
            </a:r>
            <a:r>
              <a:rPr lang="ru-RU" sz="1200" b="1" kern="1200" dirty="0">
                <a:solidFill>
                  <a:schemeClr val="tx1"/>
                </a:solidFill>
                <a:effectLst/>
                <a:latin typeface="+mn-lt"/>
                <a:ea typeface="+mn-ea"/>
                <a:cs typeface="+mn-cs"/>
              </a:rPr>
              <a:t>AND</a:t>
            </a:r>
            <a:r>
              <a:rPr lang="ru-RU" sz="1200" kern="1200" dirty="0">
                <a:solidFill>
                  <a:schemeClr val="tx1"/>
                </a:solidFill>
                <a:effectLst/>
                <a:latin typeface="+mn-lt"/>
                <a:ea typeface="+mn-ea"/>
                <a:cs typeface="+mn-cs"/>
              </a:rPr>
              <a:t> соединены два условия, поэтому для обоих столбцов в этих условиях следует создать составной </a:t>
            </a:r>
            <a:r>
              <a:rPr lang="ru-RU" sz="1200" kern="1200" dirty="0" err="1">
                <a:solidFill>
                  <a:schemeClr val="tx1"/>
                </a:solidFill>
                <a:effectLst/>
                <a:latin typeface="+mn-lt"/>
                <a:ea typeface="+mn-ea"/>
                <a:cs typeface="+mn-cs"/>
              </a:rPr>
              <a:t>некластеризованный</a:t>
            </a:r>
            <a:r>
              <a:rPr lang="ru-RU" sz="1200" kern="1200" dirty="0">
                <a:solidFill>
                  <a:schemeClr val="tx1"/>
                </a:solidFill>
                <a:effectLst/>
                <a:latin typeface="+mn-lt"/>
                <a:ea typeface="+mn-ea"/>
                <a:cs typeface="+mn-cs"/>
              </a:rPr>
              <a:t> индекс. </a:t>
            </a:r>
          </a:p>
        </p:txBody>
      </p:sp>
      <p:sp>
        <p:nvSpPr>
          <p:cNvPr id="4" name="Номер слайда 3"/>
          <p:cNvSpPr>
            <a:spLocks noGrp="1"/>
          </p:cNvSpPr>
          <p:nvPr>
            <p:ph type="sldNum" sz="quarter" idx="10"/>
          </p:nvPr>
        </p:nvSpPr>
        <p:spPr/>
        <p:txBody>
          <a:bodyPr/>
          <a:lstStyle/>
          <a:p>
            <a:fld id="{0A3C37BE-C303-496D-B5CD-85F2937540FC}" type="slidenum">
              <a:rPr lang="ru-RU" smtClean="0"/>
              <a:t>28</a:t>
            </a:fld>
            <a:endParaRPr lang="ru-RU" dirty="0"/>
          </a:p>
        </p:txBody>
      </p:sp>
    </p:spTree>
    <p:extLst>
      <p:ext uri="{BB962C8B-B14F-4D97-AF65-F5344CB8AC3E}">
        <p14:creationId xmlns:p14="http://schemas.microsoft.com/office/powerpoint/2010/main" val="790328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Таблица </a:t>
            </a:r>
            <a:r>
              <a:rPr lang="ru-RU" sz="1200" b="1" kern="1200" dirty="0" err="1">
                <a:solidFill>
                  <a:schemeClr val="tx1"/>
                </a:solidFill>
                <a:effectLst/>
                <a:latin typeface="+mn-lt"/>
                <a:ea typeface="+mn-ea"/>
                <a:cs typeface="+mn-cs"/>
              </a:rPr>
              <a:t>orders</a:t>
            </a:r>
            <a:r>
              <a:rPr lang="ru-RU" sz="1200" kern="1200" dirty="0">
                <a:solidFill>
                  <a:schemeClr val="tx1"/>
                </a:solidFill>
                <a:effectLst/>
                <a:latin typeface="+mn-lt"/>
                <a:ea typeface="+mn-ea"/>
                <a:cs typeface="+mn-cs"/>
              </a:rPr>
              <a:t> в примере имеет два виртуальных вычисляемых столбца: </a:t>
            </a:r>
            <a:r>
              <a:rPr lang="ru-RU" sz="1200" b="1" kern="1200" dirty="0" err="1">
                <a:solidFill>
                  <a:schemeClr val="tx1"/>
                </a:solidFill>
                <a:effectLst/>
                <a:latin typeface="+mn-lt"/>
                <a:ea typeface="+mn-ea"/>
                <a:cs typeface="+mn-cs"/>
              </a:rPr>
              <a:t>total</a:t>
            </a:r>
            <a:r>
              <a:rPr lang="ru-RU" sz="1200" kern="1200" dirty="0">
                <a:solidFill>
                  <a:schemeClr val="tx1"/>
                </a:solidFill>
                <a:effectLst/>
                <a:latin typeface="+mn-lt"/>
                <a:ea typeface="+mn-ea"/>
                <a:cs typeface="+mn-cs"/>
              </a:rPr>
              <a:t> и </a:t>
            </a:r>
            <a:r>
              <a:rPr lang="ru-RU" sz="1200" b="1" kern="1200" dirty="0" err="1">
                <a:solidFill>
                  <a:schemeClr val="tx1"/>
                </a:solidFill>
                <a:effectLst/>
                <a:latin typeface="+mn-lt"/>
                <a:ea typeface="+mn-ea"/>
                <a:cs typeface="+mn-cs"/>
              </a:rPr>
              <a:t>shippeddate</a:t>
            </a:r>
            <a:r>
              <a:rPr lang="ru-RU" sz="1200" kern="1200" dirty="0">
                <a:solidFill>
                  <a:schemeClr val="tx1"/>
                </a:solidFill>
                <a:effectLst/>
                <a:latin typeface="+mn-lt"/>
                <a:ea typeface="+mn-ea"/>
                <a:cs typeface="+mn-cs"/>
              </a:rPr>
              <a:t>. Столбец </a:t>
            </a:r>
            <a:r>
              <a:rPr lang="ru-RU" sz="1200" b="1" kern="1200" dirty="0" err="1">
                <a:solidFill>
                  <a:schemeClr val="tx1"/>
                </a:solidFill>
                <a:effectLst/>
                <a:latin typeface="+mn-lt"/>
                <a:ea typeface="+mn-ea"/>
                <a:cs typeface="+mn-cs"/>
              </a:rPr>
              <a:t>total</a:t>
            </a:r>
            <a:r>
              <a:rPr lang="ru-RU" sz="1200" kern="1200" dirty="0">
                <a:solidFill>
                  <a:schemeClr val="tx1"/>
                </a:solidFill>
                <a:effectLst/>
                <a:latin typeface="+mn-lt"/>
                <a:ea typeface="+mn-ea"/>
                <a:cs typeface="+mn-cs"/>
              </a:rPr>
              <a:t> вычисляется с использованием двух других столбцов, </a:t>
            </a:r>
            <a:r>
              <a:rPr lang="ru-RU" sz="1200" b="1" kern="1200" dirty="0" err="1">
                <a:solidFill>
                  <a:schemeClr val="tx1"/>
                </a:solidFill>
                <a:effectLst/>
                <a:latin typeface="+mn-lt"/>
                <a:ea typeface="+mn-ea"/>
                <a:cs typeface="+mn-cs"/>
              </a:rPr>
              <a:t>price</a:t>
            </a:r>
            <a:r>
              <a:rPr lang="ru-RU" sz="1200" kern="1200" dirty="0">
                <a:solidFill>
                  <a:schemeClr val="tx1"/>
                </a:solidFill>
                <a:effectLst/>
                <a:latin typeface="+mn-lt"/>
                <a:ea typeface="+mn-ea"/>
                <a:cs typeface="+mn-cs"/>
              </a:rPr>
              <a:t> и </a:t>
            </a:r>
            <a:r>
              <a:rPr lang="ru-RU" sz="1200" b="1" kern="1200" dirty="0" err="1">
                <a:solidFill>
                  <a:schemeClr val="tx1"/>
                </a:solidFill>
                <a:effectLst/>
                <a:latin typeface="+mn-lt"/>
                <a:ea typeface="+mn-ea"/>
                <a:cs typeface="+mn-cs"/>
              </a:rPr>
              <a:t>quantity</a:t>
            </a:r>
            <a:r>
              <a:rPr lang="ru-RU" sz="1200" kern="1200" dirty="0">
                <a:solidFill>
                  <a:schemeClr val="tx1"/>
                </a:solidFill>
                <a:effectLst/>
                <a:latin typeface="+mn-lt"/>
                <a:ea typeface="+mn-ea"/>
                <a:cs typeface="+mn-cs"/>
              </a:rPr>
              <a:t>, а столбец </a:t>
            </a:r>
            <a:r>
              <a:rPr lang="ru-RU" sz="1200" b="1" kern="1200" dirty="0" err="1">
                <a:solidFill>
                  <a:schemeClr val="tx1"/>
                </a:solidFill>
                <a:effectLst/>
                <a:latin typeface="+mn-lt"/>
                <a:ea typeface="+mn-ea"/>
                <a:cs typeface="+mn-cs"/>
              </a:rPr>
              <a:t>shippeddate</a:t>
            </a:r>
            <a:r>
              <a:rPr lang="ru-RU" sz="1200" kern="1200" dirty="0">
                <a:solidFill>
                  <a:schemeClr val="tx1"/>
                </a:solidFill>
                <a:effectLst/>
                <a:latin typeface="+mn-lt"/>
                <a:ea typeface="+mn-ea"/>
                <a:cs typeface="+mn-cs"/>
              </a:rPr>
              <a:t> вычисляется при использовании функции </a:t>
            </a:r>
            <a:r>
              <a:rPr lang="ru-RU" sz="1200" b="1" kern="1200" dirty="0">
                <a:solidFill>
                  <a:schemeClr val="tx1"/>
                </a:solidFill>
                <a:effectLst/>
                <a:latin typeface="+mn-lt"/>
                <a:ea typeface="+mn-ea"/>
                <a:cs typeface="+mn-cs"/>
              </a:rPr>
              <a:t>DATEADD</a:t>
            </a:r>
            <a:r>
              <a:rPr lang="ru-RU" sz="1200" kern="1200" dirty="0">
                <a:solidFill>
                  <a:schemeClr val="tx1"/>
                </a:solidFill>
                <a:effectLst/>
                <a:latin typeface="+mn-lt"/>
                <a:ea typeface="+mn-ea"/>
                <a:cs typeface="+mn-cs"/>
              </a:rPr>
              <a:t> и столбца </a:t>
            </a:r>
            <a:r>
              <a:rPr lang="ru-RU" sz="1200" b="1" kern="1200" dirty="0" err="1">
                <a:solidFill>
                  <a:schemeClr val="tx1"/>
                </a:solidFill>
                <a:effectLst/>
                <a:latin typeface="+mn-lt"/>
                <a:ea typeface="+mn-ea"/>
                <a:cs typeface="+mn-cs"/>
              </a:rPr>
              <a:t>orderdate</a:t>
            </a:r>
            <a:r>
              <a:rPr lang="ru-RU" sz="1200" kern="1200" dirty="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32</a:t>
            </a:fld>
            <a:endParaRPr lang="ru-RU" dirty="0"/>
          </a:p>
        </p:txBody>
      </p:sp>
    </p:spTree>
    <p:extLst>
      <p:ext uri="{BB962C8B-B14F-4D97-AF65-F5344CB8AC3E}">
        <p14:creationId xmlns:p14="http://schemas.microsoft.com/office/powerpoint/2010/main" val="1857434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После выполнения инструкции </a:t>
            </a:r>
            <a:r>
              <a:rPr lang="ru-RU" sz="1200" b="1" kern="1200" dirty="0">
                <a:solidFill>
                  <a:schemeClr val="tx1"/>
                </a:solidFill>
                <a:effectLst/>
                <a:latin typeface="+mn-lt"/>
                <a:ea typeface="+mn-ea"/>
                <a:cs typeface="+mn-cs"/>
              </a:rPr>
              <a:t>CREATE INDEX</a:t>
            </a:r>
            <a:r>
              <a:rPr lang="ru-RU" sz="1200" kern="1200" dirty="0">
                <a:solidFill>
                  <a:schemeClr val="tx1"/>
                </a:solidFill>
                <a:effectLst/>
                <a:latin typeface="+mn-lt"/>
                <a:ea typeface="+mn-ea"/>
                <a:cs typeface="+mn-cs"/>
              </a:rPr>
              <a:t> вычисляемый столбец </a:t>
            </a:r>
            <a:r>
              <a:rPr lang="ru-RU" sz="1200" b="1" kern="1200" dirty="0" err="1">
                <a:solidFill>
                  <a:schemeClr val="tx1"/>
                </a:solidFill>
                <a:effectLst/>
                <a:latin typeface="+mn-lt"/>
                <a:ea typeface="+mn-ea"/>
                <a:cs typeface="+mn-cs"/>
              </a:rPr>
              <a:t>total</a:t>
            </a:r>
            <a:r>
              <a:rPr lang="ru-RU" sz="1200" kern="1200" dirty="0">
                <a:solidFill>
                  <a:schemeClr val="tx1"/>
                </a:solidFill>
                <a:effectLst/>
                <a:latin typeface="+mn-lt"/>
                <a:ea typeface="+mn-ea"/>
                <a:cs typeface="+mn-cs"/>
              </a:rPr>
              <a:t> будет присутствовать в таблице физически. Это означает, что все обновления базовых столбцов вычисляемого столбца будут вызывать его обновление. </a:t>
            </a:r>
          </a:p>
        </p:txBody>
      </p:sp>
      <p:sp>
        <p:nvSpPr>
          <p:cNvPr id="4" name="Номер слайда 3"/>
          <p:cNvSpPr>
            <a:spLocks noGrp="1"/>
          </p:cNvSpPr>
          <p:nvPr>
            <p:ph type="sldNum" sz="quarter" idx="10"/>
          </p:nvPr>
        </p:nvSpPr>
        <p:spPr/>
        <p:txBody>
          <a:bodyPr/>
          <a:lstStyle/>
          <a:p>
            <a:fld id="{0A3C37BE-C303-496D-B5CD-85F2937540FC}" type="slidenum">
              <a:rPr lang="ru-RU" smtClean="0"/>
              <a:t>33</a:t>
            </a:fld>
            <a:endParaRPr lang="ru-RU" dirty="0"/>
          </a:p>
        </p:txBody>
      </p:sp>
    </p:spTree>
    <p:extLst>
      <p:ext uri="{BB962C8B-B14F-4D97-AF65-F5344CB8AC3E}">
        <p14:creationId xmlns:p14="http://schemas.microsoft.com/office/powerpoint/2010/main" val="3920508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3</a:t>
            </a:fld>
            <a:endParaRPr lang="ru-RU" dirty="0"/>
          </a:p>
        </p:txBody>
      </p:sp>
    </p:spTree>
    <p:extLst>
      <p:ext uri="{BB962C8B-B14F-4D97-AF65-F5344CB8AC3E}">
        <p14:creationId xmlns:p14="http://schemas.microsoft.com/office/powerpoint/2010/main" val="2305471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err="1">
                <a:solidFill>
                  <a:schemeClr val="tx1"/>
                </a:solidFill>
                <a:effectLst/>
                <a:latin typeface="+mn-lt"/>
                <a:ea typeface="+mn-ea"/>
                <a:cs typeface="+mn-cs"/>
              </a:rPr>
              <a:t>Кластеризованный</a:t>
            </a:r>
            <a:r>
              <a:rPr lang="ru-RU" sz="1200" kern="1200" dirty="0">
                <a:solidFill>
                  <a:schemeClr val="tx1"/>
                </a:solidFill>
                <a:effectLst/>
                <a:latin typeface="+mn-lt"/>
                <a:ea typeface="+mn-ea"/>
                <a:cs typeface="+mn-cs"/>
              </a:rPr>
              <a:t> индекс создается по умолчанию для каждой таблицы, для которой с помощью ограничения первичного ключа определен первичный ключ. Кроме этого, каждый </a:t>
            </a:r>
            <a:r>
              <a:rPr lang="ru-RU" sz="1200" kern="1200" dirty="0" err="1">
                <a:solidFill>
                  <a:schemeClr val="tx1"/>
                </a:solidFill>
                <a:effectLst/>
                <a:latin typeface="+mn-lt"/>
                <a:ea typeface="+mn-ea"/>
                <a:cs typeface="+mn-cs"/>
              </a:rPr>
              <a:t>кластеризованный</a:t>
            </a:r>
            <a:r>
              <a:rPr lang="ru-RU" sz="1200" kern="1200" dirty="0">
                <a:solidFill>
                  <a:schemeClr val="tx1"/>
                </a:solidFill>
                <a:effectLst/>
                <a:latin typeface="+mn-lt"/>
                <a:ea typeface="+mn-ea"/>
                <a:cs typeface="+mn-cs"/>
              </a:rPr>
              <a:t> индекс однозначен по умолчанию, т. е. в столбце, для которого определен </a:t>
            </a:r>
            <a:r>
              <a:rPr lang="ru-RU" sz="1200" kern="1200" dirty="0" err="1">
                <a:solidFill>
                  <a:schemeClr val="tx1"/>
                </a:solidFill>
                <a:effectLst/>
                <a:latin typeface="+mn-lt"/>
                <a:ea typeface="+mn-ea"/>
                <a:cs typeface="+mn-cs"/>
              </a:rPr>
              <a:t>кластеризованный</a:t>
            </a:r>
            <a:r>
              <a:rPr lang="ru-RU" sz="1200" kern="1200" dirty="0">
                <a:solidFill>
                  <a:schemeClr val="tx1"/>
                </a:solidFill>
                <a:effectLst/>
                <a:latin typeface="+mn-lt"/>
                <a:ea typeface="+mn-ea"/>
                <a:cs typeface="+mn-cs"/>
              </a:rPr>
              <a:t> индекс, каждое значение данных может встречаться только один раз. Если </a:t>
            </a:r>
            <a:r>
              <a:rPr lang="ru-RU" sz="1200" kern="1200" dirty="0" err="1">
                <a:solidFill>
                  <a:schemeClr val="tx1"/>
                </a:solidFill>
                <a:effectLst/>
                <a:latin typeface="+mn-lt"/>
                <a:ea typeface="+mn-ea"/>
                <a:cs typeface="+mn-cs"/>
              </a:rPr>
              <a:t>кластеризованный</a:t>
            </a:r>
            <a:r>
              <a:rPr lang="ru-RU" sz="1200" kern="1200" dirty="0">
                <a:solidFill>
                  <a:schemeClr val="tx1"/>
                </a:solidFill>
                <a:effectLst/>
                <a:latin typeface="+mn-lt"/>
                <a:ea typeface="+mn-ea"/>
                <a:cs typeface="+mn-cs"/>
              </a:rPr>
              <a:t> индекс создается для столбца, содержащего повторяющиеся значения, система баз данных принудительно обеспечивает однозначность, добавляя четырехбайтовый идентификатор к строкам, содержащим дубликаты значений. </a:t>
            </a:r>
          </a:p>
          <a:p>
            <a:r>
              <a:rPr lang="ru-RU" sz="1200" kern="1200" dirty="0" err="1">
                <a:solidFill>
                  <a:schemeClr val="tx1"/>
                </a:solidFill>
                <a:effectLst/>
                <a:latin typeface="+mn-lt"/>
                <a:ea typeface="+mn-ea"/>
                <a:cs typeface="+mn-cs"/>
              </a:rPr>
              <a:t>Кластеризованные</a:t>
            </a:r>
            <a:r>
              <a:rPr lang="ru-RU" sz="1200" kern="1200" dirty="0">
                <a:solidFill>
                  <a:schemeClr val="tx1"/>
                </a:solidFill>
                <a:effectLst/>
                <a:latin typeface="+mn-lt"/>
                <a:ea typeface="+mn-ea"/>
                <a:cs typeface="+mn-cs"/>
              </a:rPr>
              <a:t> индексы обеспечивают очень быстрый доступ к данным, когда запрос осуществляет поиск в диапазоне значений</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a:t>
            </a:fld>
            <a:endParaRPr lang="ru-RU" dirty="0"/>
          </a:p>
        </p:txBody>
      </p:sp>
    </p:spTree>
    <p:extLst>
      <p:ext uri="{BB962C8B-B14F-4D97-AF65-F5344CB8AC3E}">
        <p14:creationId xmlns:p14="http://schemas.microsoft.com/office/powerpoint/2010/main" val="3482414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(Согласно терминологии SQL </a:t>
            </a:r>
            <a:r>
              <a:rPr lang="ru-RU" dirty="0" err="1"/>
              <a:t>Server</a:t>
            </a:r>
            <a:r>
              <a:rPr lang="ru-RU" dirty="0"/>
              <a:t>, кучей называется таблица без </a:t>
            </a:r>
            <a:r>
              <a:rPr lang="ru-RU" dirty="0" err="1"/>
              <a:t>кластеризованного</a:t>
            </a:r>
            <a:r>
              <a:rPr lang="ru-RU" dirty="0"/>
              <a:t> индекса.) </a:t>
            </a:r>
          </a:p>
        </p:txBody>
      </p:sp>
      <p:sp>
        <p:nvSpPr>
          <p:cNvPr id="4" name="Номер слайда 3"/>
          <p:cNvSpPr>
            <a:spLocks noGrp="1"/>
          </p:cNvSpPr>
          <p:nvPr>
            <p:ph type="sldNum" sz="quarter" idx="10"/>
          </p:nvPr>
        </p:nvSpPr>
        <p:spPr/>
        <p:txBody>
          <a:bodyPr/>
          <a:lstStyle/>
          <a:p>
            <a:fld id="{0A3C37BE-C303-496D-B5CD-85F2937540FC}" type="slidenum">
              <a:rPr lang="ru-RU" smtClean="0"/>
              <a:t>8</a:t>
            </a:fld>
            <a:endParaRPr lang="ru-RU" dirty="0"/>
          </a:p>
        </p:txBody>
      </p:sp>
    </p:spTree>
    <p:extLst>
      <p:ext uri="{BB962C8B-B14F-4D97-AF65-F5344CB8AC3E}">
        <p14:creationId xmlns:p14="http://schemas.microsoft.com/office/powerpoint/2010/main" val="2857163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(Согласно терминологии SQL </a:t>
            </a:r>
            <a:r>
              <a:rPr lang="ru-RU" dirty="0" err="1"/>
              <a:t>Server</a:t>
            </a:r>
            <a:r>
              <a:rPr lang="ru-RU" dirty="0"/>
              <a:t>, кучей называется таблица без </a:t>
            </a:r>
            <a:r>
              <a:rPr lang="ru-RU" dirty="0" err="1"/>
              <a:t>кластеризованного</a:t>
            </a:r>
            <a:r>
              <a:rPr lang="ru-RU" dirty="0"/>
              <a:t> индекса.) </a:t>
            </a:r>
          </a:p>
        </p:txBody>
      </p:sp>
      <p:sp>
        <p:nvSpPr>
          <p:cNvPr id="4" name="Номер слайда 3"/>
          <p:cNvSpPr>
            <a:spLocks noGrp="1"/>
          </p:cNvSpPr>
          <p:nvPr>
            <p:ph type="sldNum" sz="quarter" idx="10"/>
          </p:nvPr>
        </p:nvSpPr>
        <p:spPr/>
        <p:txBody>
          <a:bodyPr/>
          <a:lstStyle/>
          <a:p>
            <a:fld id="{0A3C37BE-C303-496D-B5CD-85F2937540FC}" type="slidenum">
              <a:rPr lang="ru-RU" smtClean="0"/>
              <a:t>9</a:t>
            </a:fld>
            <a:endParaRPr lang="ru-RU" dirty="0"/>
          </a:p>
        </p:txBody>
      </p:sp>
    </p:spTree>
    <p:extLst>
      <p:ext uri="{BB962C8B-B14F-4D97-AF65-F5344CB8AC3E}">
        <p14:creationId xmlns:p14="http://schemas.microsoft.com/office/powerpoint/2010/main" val="3797031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Индекс можно создать для одного или больше столбцов одной таблицы, обозначаемой параметром </a:t>
            </a:r>
            <a:r>
              <a:rPr lang="ru-RU" sz="1200" b="1" kern="1200" dirty="0" err="1">
                <a:solidFill>
                  <a:schemeClr val="tx1"/>
                </a:solidFill>
                <a:effectLst/>
                <a:latin typeface="+mn-lt"/>
                <a:ea typeface="+mn-ea"/>
                <a:cs typeface="+mn-cs"/>
              </a:rPr>
              <a:t>table_name</a:t>
            </a:r>
            <a:r>
              <a:rPr lang="ru-RU" sz="1200" kern="1200" dirty="0">
                <a:solidFill>
                  <a:schemeClr val="tx1"/>
                </a:solidFill>
                <a:effectLst/>
                <a:latin typeface="+mn-lt"/>
                <a:ea typeface="+mn-ea"/>
                <a:cs typeface="+mn-cs"/>
              </a:rPr>
              <a:t>. Столбец, для которого создается индекс, указывается параметром </a:t>
            </a:r>
            <a:r>
              <a:rPr lang="ru-RU" sz="1200" b="1" kern="1200" dirty="0">
                <a:solidFill>
                  <a:schemeClr val="tx1"/>
                </a:solidFill>
                <a:effectLst/>
                <a:latin typeface="+mn-lt"/>
                <a:ea typeface="+mn-ea"/>
                <a:cs typeface="+mn-cs"/>
              </a:rPr>
              <a:t>column1</a:t>
            </a:r>
            <a:r>
              <a:rPr lang="ru-RU" sz="1200" kern="1200" dirty="0">
                <a:solidFill>
                  <a:schemeClr val="tx1"/>
                </a:solidFill>
                <a:effectLst/>
                <a:latin typeface="+mn-lt"/>
                <a:ea typeface="+mn-ea"/>
                <a:cs typeface="+mn-cs"/>
              </a:rPr>
              <a:t>. Числовой суффикс этого параметра указывает на то, что индекс можно создать для нескольких столбцов таблицы. Компонент </a:t>
            </a:r>
            <a:r>
              <a:rPr lang="ru-RU" sz="1200" kern="1200" dirty="0" err="1">
                <a:solidFill>
                  <a:schemeClr val="tx1"/>
                </a:solidFill>
                <a:effectLst/>
                <a:latin typeface="+mn-lt"/>
                <a:ea typeface="+mn-ea"/>
                <a:cs typeface="+mn-cs"/>
              </a:rPr>
              <a:t>Database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Engine</a:t>
            </a:r>
            <a:r>
              <a:rPr lang="ru-RU" sz="1200" kern="1200" dirty="0">
                <a:solidFill>
                  <a:schemeClr val="tx1"/>
                </a:solidFill>
                <a:effectLst/>
                <a:latin typeface="+mn-lt"/>
                <a:ea typeface="+mn-ea"/>
                <a:cs typeface="+mn-cs"/>
              </a:rPr>
              <a:t> также поддерживает создание индексов для представлений. </a:t>
            </a:r>
          </a:p>
          <a:p>
            <a:r>
              <a:rPr lang="ru-RU" sz="1200" kern="1200" dirty="0">
                <a:solidFill>
                  <a:schemeClr val="tx1"/>
                </a:solidFill>
                <a:effectLst/>
                <a:latin typeface="+mn-lt"/>
                <a:ea typeface="+mn-ea"/>
                <a:cs typeface="+mn-cs"/>
              </a:rPr>
              <a:t>Можно проиндексировать любой столбец таблицы. </a:t>
            </a:r>
          </a:p>
          <a:p>
            <a:r>
              <a:rPr lang="ru-RU" sz="1200" kern="1200" dirty="0">
                <a:solidFill>
                  <a:schemeClr val="tx1"/>
                </a:solidFill>
                <a:effectLst/>
                <a:latin typeface="+mn-lt"/>
                <a:ea typeface="+mn-ea"/>
                <a:cs typeface="+mn-cs"/>
              </a:rPr>
              <a:t>Индекс может быть простым или составным. Простой индекс создается по одному столбцу, а составной индекс — по нескольким столбцам.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13</a:t>
            </a:fld>
            <a:endParaRPr lang="ru-RU" dirty="0"/>
          </a:p>
        </p:txBody>
      </p:sp>
    </p:spTree>
    <p:extLst>
      <p:ext uri="{BB962C8B-B14F-4D97-AF65-F5344CB8AC3E}">
        <p14:creationId xmlns:p14="http://schemas.microsoft.com/office/powerpoint/2010/main" val="3529259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течение жизненного цикла индекса он может подвергнуться фрагментации, вследствие чего процесс хранения данных в страницах индекса станет неэффективным. Существует два типа фрагментации индекса: внутренняя фрагментация и внешняя фрагментация. Внутренняя фрагментация определяет объем данных, хранящихся в каждой странице, а внешняя фрагментация возникает при нарушении логического порядка страниц. </a:t>
            </a:r>
          </a:p>
        </p:txBody>
      </p:sp>
      <p:sp>
        <p:nvSpPr>
          <p:cNvPr id="4" name="Номер слайда 3"/>
          <p:cNvSpPr>
            <a:spLocks noGrp="1"/>
          </p:cNvSpPr>
          <p:nvPr>
            <p:ph type="sldNum" sz="quarter" idx="10"/>
          </p:nvPr>
        </p:nvSpPr>
        <p:spPr/>
        <p:txBody>
          <a:bodyPr/>
          <a:lstStyle/>
          <a:p>
            <a:fld id="{0A3C37BE-C303-496D-B5CD-85F2937540FC}" type="slidenum">
              <a:rPr lang="ru-RU" smtClean="0"/>
              <a:t>19</a:t>
            </a:fld>
            <a:endParaRPr lang="ru-RU" dirty="0"/>
          </a:p>
        </p:txBody>
      </p:sp>
    </p:spTree>
    <p:extLst>
      <p:ext uri="{BB962C8B-B14F-4D97-AF65-F5344CB8AC3E}">
        <p14:creationId xmlns:p14="http://schemas.microsoft.com/office/powerpoint/2010/main" val="1861312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Компонент </a:t>
            </a:r>
            <a:r>
              <a:rPr lang="ru-RU" sz="1200" kern="1200" dirty="0" err="1">
                <a:solidFill>
                  <a:schemeClr val="tx1"/>
                </a:solidFill>
                <a:effectLst/>
                <a:latin typeface="+mn-lt"/>
                <a:ea typeface="+mn-ea"/>
                <a:cs typeface="+mn-cs"/>
              </a:rPr>
              <a:t>Database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Engine</a:t>
            </a:r>
            <a:r>
              <a:rPr lang="ru-RU" sz="1200" kern="1200" dirty="0">
                <a:solidFill>
                  <a:schemeClr val="tx1"/>
                </a:solidFill>
                <a:effectLst/>
                <a:latin typeface="+mn-lt"/>
                <a:ea typeface="+mn-ea"/>
                <a:cs typeface="+mn-cs"/>
              </a:rPr>
              <a:t> является одной из немногих систем баз данных, которые поддерживают инструкцию </a:t>
            </a:r>
            <a:r>
              <a:rPr lang="ru-RU" sz="1200" b="1" kern="1200" dirty="0">
                <a:solidFill>
                  <a:schemeClr val="tx1"/>
                </a:solidFill>
                <a:effectLst/>
                <a:latin typeface="+mn-lt"/>
                <a:ea typeface="+mn-ea"/>
                <a:cs typeface="+mn-cs"/>
              </a:rPr>
              <a:t>ALTER INDEX</a:t>
            </a:r>
            <a:r>
              <a:rPr lang="ru-RU" sz="1200" kern="1200" dirty="0">
                <a:solidFill>
                  <a:schemeClr val="tx1"/>
                </a:solidFill>
                <a:effectLst/>
                <a:latin typeface="+mn-lt"/>
                <a:ea typeface="+mn-ea"/>
                <a:cs typeface="+mn-cs"/>
              </a:rPr>
              <a:t>. Эту инструкцию можно использовать для выполнения операций по обслуживанию индекса.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21</a:t>
            </a:fld>
            <a:endParaRPr lang="ru-RU" dirty="0"/>
          </a:p>
        </p:txBody>
      </p:sp>
    </p:spTree>
    <p:extLst>
      <p:ext uri="{BB962C8B-B14F-4D97-AF65-F5344CB8AC3E}">
        <p14:creationId xmlns:p14="http://schemas.microsoft.com/office/powerpoint/2010/main" val="270494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Параметр DROP_EXISTING более мощный, чем параметр REBUILD, поскольку он более гибкий и предоставляет несколько опций, таких как изменение столбцов, составляющих индекс, и изменение </a:t>
            </a:r>
            <a:r>
              <a:rPr lang="ru-RU" sz="1200" kern="1200" dirty="0" err="1">
                <a:solidFill>
                  <a:schemeClr val="tx1"/>
                </a:solidFill>
                <a:effectLst/>
                <a:latin typeface="+mn-lt"/>
                <a:ea typeface="+mn-ea"/>
                <a:cs typeface="+mn-cs"/>
              </a:rPr>
              <a:t>некластеризованного</a:t>
            </a:r>
            <a:r>
              <a:rPr lang="ru-RU" sz="1200" kern="1200" dirty="0">
                <a:solidFill>
                  <a:schemeClr val="tx1"/>
                </a:solidFill>
                <a:effectLst/>
                <a:latin typeface="+mn-lt"/>
                <a:ea typeface="+mn-ea"/>
                <a:cs typeface="+mn-cs"/>
              </a:rPr>
              <a:t> индекса в </a:t>
            </a:r>
            <a:r>
              <a:rPr lang="ru-RU" sz="1200" kern="1200" dirty="0" err="1">
                <a:solidFill>
                  <a:schemeClr val="tx1"/>
                </a:solidFill>
                <a:effectLst/>
                <a:latin typeface="+mn-lt"/>
                <a:ea typeface="+mn-ea"/>
                <a:cs typeface="+mn-cs"/>
              </a:rPr>
              <a:t>кластеризованный</a:t>
            </a:r>
            <a:r>
              <a:rPr lang="ru-RU" sz="1200" kern="1200" dirty="0">
                <a:solidFill>
                  <a:schemeClr val="tx1"/>
                </a:solidFill>
                <a:effectLst/>
                <a:latin typeface="+mn-lt"/>
                <a:ea typeface="+mn-ea"/>
                <a:cs typeface="+mn-cs"/>
              </a:rPr>
              <a:t>.</a:t>
            </a:r>
          </a:p>
        </p:txBody>
      </p:sp>
      <p:sp>
        <p:nvSpPr>
          <p:cNvPr id="4" name="Номер слайда 3"/>
          <p:cNvSpPr>
            <a:spLocks noGrp="1"/>
          </p:cNvSpPr>
          <p:nvPr>
            <p:ph type="sldNum" sz="quarter" idx="10"/>
          </p:nvPr>
        </p:nvSpPr>
        <p:spPr/>
        <p:txBody>
          <a:bodyPr/>
          <a:lstStyle/>
          <a:p>
            <a:fld id="{0A3C37BE-C303-496D-B5CD-85F2937540FC}" type="slidenum">
              <a:rPr lang="ru-RU" smtClean="0"/>
              <a:t>22</a:t>
            </a:fld>
            <a:endParaRPr lang="ru-RU" dirty="0"/>
          </a:p>
        </p:txBody>
      </p:sp>
    </p:spTree>
    <p:extLst>
      <p:ext uri="{BB962C8B-B14F-4D97-AF65-F5344CB8AC3E}">
        <p14:creationId xmlns:p14="http://schemas.microsoft.com/office/powerpoint/2010/main" val="402745581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30.11.2019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402B9795-92DC-40DC-A1CA-9A4B349D7824}" type="datetimeFigureOut">
              <a:rPr lang="ru-RU" smtClean="0"/>
              <a:pPr/>
              <a:t>30.11.2019</a:t>
            </a:fld>
            <a:endParaRPr lang="ru-RU" dirty="0"/>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ru-RU" dirty="0"/>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0FF54DE5-C571-48E8-A5BC-B369434E2F44}" type="slidenum">
              <a:rPr lang="ru-RU" smtClean="0"/>
              <a:pPr/>
              <a:t>‹#›</a:t>
            </a:fld>
            <a:endParaRPr lang="ru-RU" dirty="0"/>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2" userDrawn="1">
          <p15:clr>
            <a:srgbClr val="F26B43"/>
          </p15:clr>
        </p15:guide>
        <p15:guide id="2" pos="5238" userDrawn="1">
          <p15:clr>
            <a:srgbClr val="F26B43"/>
          </p15:clr>
        </p15:guide>
        <p15:guide id="3" orient="horz" pos="1008"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248055" y="2576325"/>
            <a:ext cx="4741856" cy="1664768"/>
          </a:xfrm>
        </p:spPr>
        <p:txBody>
          <a:bodyPr anchor="ctr">
            <a:normAutofit/>
          </a:bodyPr>
          <a:lstStyle/>
          <a:p>
            <a:pPr lvl="0"/>
            <a:r>
              <a:rPr lang="ru-RU" b="1" dirty="0"/>
              <a:t>Индексы</a:t>
            </a:r>
          </a:p>
        </p:txBody>
      </p:sp>
      <p:sp>
        <p:nvSpPr>
          <p:cNvPr id="7" name="Подзаголовок 6"/>
          <p:cNvSpPr>
            <a:spLocks noGrp="1"/>
          </p:cNvSpPr>
          <p:nvPr>
            <p:ph type="subTitle" idx="1"/>
          </p:nvPr>
        </p:nvSpPr>
        <p:spPr/>
        <p:txBody>
          <a:bodyPr/>
          <a:lstStyle/>
          <a:p>
            <a:r>
              <a:rPr lang="ru-RU" dirty="0"/>
              <a:t>Тема 11</a:t>
            </a:r>
          </a:p>
        </p:txBody>
      </p:sp>
      <p:pic>
        <p:nvPicPr>
          <p:cNvPr id="8" name="Рисунок 7" descr="indexes are modeled after textbook indexes then made more efficient"/>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174" r="15174"/>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Типы индексов</a:t>
            </a:r>
          </a:p>
        </p:txBody>
      </p:sp>
      <p:sp>
        <p:nvSpPr>
          <p:cNvPr id="3" name="Объект 2"/>
          <p:cNvSpPr>
            <a:spLocks noGrp="1"/>
          </p:cNvSpPr>
          <p:nvPr>
            <p:ph idx="1"/>
          </p:nvPr>
        </p:nvSpPr>
        <p:spPr/>
        <p:txBody>
          <a:bodyPr>
            <a:normAutofit/>
          </a:bodyPr>
          <a:lstStyle/>
          <a:p>
            <a:pPr marL="0" indent="0">
              <a:buNone/>
            </a:pPr>
            <a:r>
              <a:rPr lang="ru-RU" sz="2000" dirty="0"/>
              <a:t>В дополнение к тому, что индекс может быть либо </a:t>
            </a:r>
            <a:r>
              <a:rPr lang="ru-RU" sz="2000" dirty="0" err="1"/>
              <a:t>кластеризованным</a:t>
            </a:r>
            <a:r>
              <a:rPr lang="ru-RU" sz="2000" dirty="0"/>
              <a:t>, либо </a:t>
            </a:r>
            <a:r>
              <a:rPr lang="ru-RU" sz="2000" dirty="0" err="1"/>
              <a:t>некластеризованным</a:t>
            </a:r>
            <a:r>
              <a:rPr lang="ru-RU" sz="2000" dirty="0"/>
              <a:t>, возможно его дополнительно сконфигурировать как </a:t>
            </a:r>
          </a:p>
          <a:p>
            <a:r>
              <a:rPr lang="ru-RU" sz="2000" dirty="0"/>
              <a:t>составной индекс, </a:t>
            </a:r>
          </a:p>
          <a:p>
            <a:r>
              <a:rPr lang="ru-RU" sz="2000" dirty="0"/>
              <a:t>уникальный индекс,</a:t>
            </a:r>
          </a:p>
          <a:p>
            <a:r>
              <a:rPr lang="ru-RU" sz="2000" dirty="0"/>
              <a:t>покрывающий индекс.</a:t>
            </a:r>
          </a:p>
        </p:txBody>
      </p:sp>
    </p:spTree>
    <p:extLst>
      <p:ext uri="{BB962C8B-B14F-4D97-AF65-F5344CB8AC3E}">
        <p14:creationId xmlns:p14="http://schemas.microsoft.com/office/powerpoint/2010/main" val="2813331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a:t>Составной</a:t>
            </a:r>
            <a:r>
              <a:rPr lang="ru-RU" dirty="0"/>
              <a:t> и покрывающий индексы</a:t>
            </a:r>
          </a:p>
        </p:txBody>
      </p:sp>
      <p:sp>
        <p:nvSpPr>
          <p:cNvPr id="3" name="Объект 2"/>
          <p:cNvSpPr>
            <a:spLocks noGrp="1"/>
          </p:cNvSpPr>
          <p:nvPr>
            <p:ph idx="1"/>
          </p:nvPr>
        </p:nvSpPr>
        <p:spPr/>
        <p:txBody>
          <a:bodyPr>
            <a:normAutofit/>
          </a:bodyPr>
          <a:lstStyle/>
          <a:p>
            <a:r>
              <a:rPr lang="ru-RU" sz="2000" b="1" dirty="0"/>
              <a:t>Составной</a:t>
            </a:r>
            <a:r>
              <a:rPr lang="ru-RU" sz="2000" dirty="0"/>
              <a:t> индекс может содержать более одного столбца. </a:t>
            </a:r>
          </a:p>
          <a:p>
            <a:pPr lvl="1"/>
            <a:r>
              <a:rPr lang="ru-RU" sz="2000" dirty="0"/>
              <a:t>Можно включить до 16 столбцов в индекс, но их общая длина ограничена 900 байтами. </a:t>
            </a:r>
          </a:p>
          <a:p>
            <a:pPr lvl="1"/>
            <a:r>
              <a:rPr lang="ru-RU" sz="2000" dirty="0"/>
              <a:t>Как </a:t>
            </a:r>
            <a:r>
              <a:rPr lang="ru-RU" sz="2000" dirty="0" err="1"/>
              <a:t>кластеризованный</a:t>
            </a:r>
            <a:r>
              <a:rPr lang="ru-RU" sz="2000" dirty="0"/>
              <a:t>, так и </a:t>
            </a:r>
            <a:r>
              <a:rPr lang="ru-RU" sz="2000" dirty="0" err="1"/>
              <a:t>некластеризованный</a:t>
            </a:r>
            <a:r>
              <a:rPr lang="ru-RU" sz="2000" dirty="0"/>
              <a:t> индексы могут быть составными.</a:t>
            </a:r>
          </a:p>
          <a:p>
            <a:r>
              <a:rPr lang="ru-RU" sz="2000" b="1" dirty="0"/>
              <a:t>Покрывающий</a:t>
            </a:r>
            <a:r>
              <a:rPr lang="ru-RU" sz="2000" dirty="0"/>
              <a:t> индекс позволяет конкретному запросу сразу получить все необходимые данные с листьев индекса без дополнительных обращений к записям самой таблицы.</a:t>
            </a:r>
          </a:p>
        </p:txBody>
      </p:sp>
    </p:spTree>
    <p:extLst>
      <p:ext uri="{BB962C8B-B14F-4D97-AF65-F5344CB8AC3E}">
        <p14:creationId xmlns:p14="http://schemas.microsoft.com/office/powerpoint/2010/main" val="2035714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Уникальный индекс</a:t>
            </a:r>
            <a:endParaRPr lang="ru-RU" dirty="0"/>
          </a:p>
        </p:txBody>
      </p:sp>
      <p:sp>
        <p:nvSpPr>
          <p:cNvPr id="3" name="Объект 2"/>
          <p:cNvSpPr>
            <a:spLocks noGrp="1"/>
          </p:cNvSpPr>
          <p:nvPr>
            <p:ph idx="1"/>
          </p:nvPr>
        </p:nvSpPr>
        <p:spPr/>
        <p:txBody>
          <a:bodyPr>
            <a:normAutofit/>
          </a:bodyPr>
          <a:lstStyle/>
          <a:p>
            <a:r>
              <a:rPr lang="ru-RU" sz="2000" dirty="0"/>
              <a:t>Обеспечивает уникальность каждого значения в индексируемом столбце. </a:t>
            </a:r>
          </a:p>
          <a:p>
            <a:r>
              <a:rPr lang="ru-RU" sz="2000" dirty="0"/>
              <a:t>Если индекс составной, то уникальность распространяется на все столбцы индекса, но не на каждый отдельный столбец. </a:t>
            </a:r>
          </a:p>
          <a:p>
            <a:pPr lvl="1"/>
            <a:r>
              <a:rPr lang="ru-RU" sz="1800" dirty="0"/>
              <a:t>К примеру, если создать уникальных индекс на столбцах ИМЯ и ФАМИЛИЯ, то полное имя должно быть уникально, но отдельно возможны дубли в имени или фамилии.</a:t>
            </a:r>
          </a:p>
          <a:p>
            <a:r>
              <a:rPr lang="ru-RU" sz="2000" dirty="0"/>
              <a:t>Уникальный индекс автоматически создается когда вы определяете ограничения столбца: первичный ключ или ограничение на уникальность значений</a:t>
            </a:r>
          </a:p>
        </p:txBody>
      </p:sp>
    </p:spTree>
    <p:extLst>
      <p:ext uri="{BB962C8B-B14F-4D97-AF65-F5344CB8AC3E}">
        <p14:creationId xmlns:p14="http://schemas.microsoft.com/office/powerpoint/2010/main" val="59110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Создание индексов </a:t>
            </a:r>
            <a:endParaRPr lang="ru-RU" dirty="0"/>
          </a:p>
        </p:txBody>
      </p:sp>
      <p:sp>
        <p:nvSpPr>
          <p:cNvPr id="3" name="Объект 2"/>
          <p:cNvSpPr>
            <a:spLocks noGrp="1"/>
          </p:cNvSpPr>
          <p:nvPr>
            <p:ph idx="1"/>
          </p:nvPr>
        </p:nvSpPr>
        <p:spPr>
          <a:xfrm>
            <a:off x="828675" y="1600200"/>
            <a:ext cx="7486650" cy="2760785"/>
          </a:xfrm>
        </p:spPr>
        <p:txBody>
          <a:bodyPr>
            <a:normAutofit fontScale="77500" lnSpcReduction="20000"/>
          </a:bodyPr>
          <a:lstStyle/>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CREATE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UNIQUE</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CLUSTERED</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NONCLUSTERED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INDEX</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index_name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table_name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column1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ASC</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DESC</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[IN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CLUDE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colunm_name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WITH</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FILLFACTOR</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n</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PAD_</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IN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DEX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OFF</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DROP_EXIST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IN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G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OFF</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S</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OR</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T_</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IN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_TEMPDB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OFF</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IGN</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OR</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E_DUP_KEY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OFF</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ALL</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OW_ROW_LOCKS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OFF</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ALL</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OW_PAGE_LOCKS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OFF</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STATISTICS_N</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OR</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ECOMPUTE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OFF</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ONL</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IN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E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OFF</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file_group</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"default"</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758757" y="4253981"/>
            <a:ext cx="7555431" cy="2385268"/>
          </a:xfrm>
          <a:prstGeom prst="rect">
            <a:avLst/>
          </a:prstGeom>
        </p:spPr>
        <p:txBody>
          <a:bodyPr wrap="square">
            <a:spAutoFit/>
          </a:bodyPr>
          <a:lstStyle/>
          <a:p>
            <a:pPr marL="285750" indent="-285750" algn="just">
              <a:spcBef>
                <a:spcPts val="600"/>
              </a:spcBef>
              <a:spcAft>
                <a:spcPts val="0"/>
              </a:spcAft>
              <a:buFont typeface="Arial" panose="020B0604020202020204" pitchFamily="34" charset="0"/>
              <a:buChar char="•"/>
            </a:pP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Параметр </a:t>
            </a:r>
            <a:r>
              <a:rPr lang="ru-RU" sz="1400" b="1" dirty="0">
                <a:solidFill>
                  <a:srgbClr val="000000"/>
                </a:solidFill>
                <a:latin typeface="Courier New" panose="02070309020205020404" pitchFamily="49" charset="0"/>
                <a:ea typeface="Calibri" panose="020F0502020204030204" pitchFamily="34" charset="0"/>
                <a:cs typeface="Times New Roman" panose="02020603050405020304" pitchFamily="18" charset="0"/>
              </a:rPr>
              <a:t>UNIQUE</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указывает, что проиндексированный столбец может содержать только однозначные (т. е. неповторяющиеся) значения. В однозначном составном индексе однозначной должна быть комбинация значений всех столбцов каждой строки. Если ключевое слово </a:t>
            </a:r>
            <a:r>
              <a:rPr lang="ru-RU" sz="1400" b="1" dirty="0">
                <a:solidFill>
                  <a:srgbClr val="000000"/>
                </a:solidFill>
                <a:latin typeface="Courier New" panose="02070309020205020404" pitchFamily="49" charset="0"/>
                <a:ea typeface="Calibri" panose="020F0502020204030204" pitchFamily="34" charset="0"/>
                <a:cs typeface="Times New Roman" panose="02020603050405020304" pitchFamily="18" charset="0"/>
              </a:rPr>
              <a:t>UNIQUE</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не указывается, то повторяющиеся значения в проиндексированном столбце (столбцах) разрешаются. </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Bef>
                <a:spcPts val="600"/>
              </a:spcBef>
              <a:spcAft>
                <a:spcPts val="0"/>
              </a:spcAft>
              <a:buFont typeface="Arial" panose="020B0604020202020204" pitchFamily="34" charset="0"/>
              <a:buChar char="•"/>
            </a:pP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Параметр </a:t>
            </a:r>
            <a:r>
              <a:rPr lang="ru-RU" sz="1400" b="1" dirty="0">
                <a:solidFill>
                  <a:srgbClr val="000000"/>
                </a:solidFill>
                <a:latin typeface="Courier New" panose="02070309020205020404" pitchFamily="49" charset="0"/>
                <a:ea typeface="Calibri" panose="020F0502020204030204" pitchFamily="34" charset="0"/>
                <a:cs typeface="Times New Roman" panose="02020603050405020304" pitchFamily="18" charset="0"/>
              </a:rPr>
              <a:t>CLUSTERED</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задает </a:t>
            </a:r>
            <a:r>
              <a:rPr lang="ru-RU"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кластеризованный</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индекс, а параметр </a:t>
            </a:r>
            <a:r>
              <a:rPr lang="ru-RU" sz="1400" b="1" dirty="0">
                <a:solidFill>
                  <a:srgbClr val="000000"/>
                </a:solidFill>
                <a:latin typeface="Courier New" panose="02070309020205020404" pitchFamily="49" charset="0"/>
                <a:ea typeface="Calibri" panose="020F0502020204030204" pitchFamily="34" charset="0"/>
                <a:cs typeface="Times New Roman" panose="02020603050405020304" pitchFamily="18" charset="0"/>
              </a:rPr>
              <a:t>NONCLUSTED</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(применяется по умолчанию) указывает, что индекс не изменяет порядок строк в таблице. Компонент </a:t>
            </a:r>
            <a:r>
              <a:rPr lang="ru-RU"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Database</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Engine</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разрешает для таблицы максимум 249 </a:t>
            </a:r>
            <a:r>
              <a:rPr lang="ru-RU"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некластеризованных</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индексов. </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383958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Параметр </a:t>
            </a:r>
            <a:r>
              <a:rPr lang="en-US" dirty="0"/>
              <a:t>Include</a:t>
            </a:r>
            <a:r>
              <a:rPr lang="ru-RU" dirty="0"/>
              <a:t> создания индекса</a:t>
            </a:r>
          </a:p>
        </p:txBody>
      </p:sp>
      <p:sp>
        <p:nvSpPr>
          <p:cNvPr id="3" name="Объект 2"/>
          <p:cNvSpPr>
            <a:spLocks noGrp="1"/>
          </p:cNvSpPr>
          <p:nvPr>
            <p:ph idx="1"/>
          </p:nvPr>
        </p:nvSpPr>
        <p:spPr>
          <a:xfrm>
            <a:off x="828675" y="1600199"/>
            <a:ext cx="7486650" cy="4738955"/>
          </a:xfrm>
        </p:spPr>
        <p:txBody>
          <a:bodyPr>
            <a:noAutofit/>
          </a:bodyPr>
          <a:lstStyle/>
          <a:p>
            <a:r>
              <a:rPr lang="ru-RU" sz="1800" dirty="0"/>
              <a:t>Параметр </a:t>
            </a:r>
            <a:r>
              <a:rPr lang="ru-RU" sz="1800" b="1" dirty="0"/>
              <a:t>INCLUDE</a:t>
            </a:r>
            <a:r>
              <a:rPr lang="ru-RU" sz="1800" dirty="0"/>
              <a:t> позволяет указать </a:t>
            </a:r>
            <a:r>
              <a:rPr lang="ru-RU" sz="1800" dirty="0" err="1"/>
              <a:t>неключевые</a:t>
            </a:r>
            <a:r>
              <a:rPr lang="ru-RU" sz="1800" dirty="0"/>
              <a:t> столбцы, которые добавляются к страницам листьев </a:t>
            </a:r>
            <a:r>
              <a:rPr lang="ru-RU" sz="1800" dirty="0" err="1"/>
              <a:t>некластеризованного</a:t>
            </a:r>
            <a:r>
              <a:rPr lang="ru-RU" sz="1800" dirty="0"/>
              <a:t> индекса. </a:t>
            </a:r>
            <a:endParaRPr lang="en-US" sz="1800" dirty="0"/>
          </a:p>
          <a:p>
            <a:r>
              <a:rPr lang="ru-RU" sz="1800" dirty="0"/>
              <a:t>Имена столбцов в списке </a:t>
            </a:r>
            <a:r>
              <a:rPr lang="ru-RU" sz="1800" b="1" dirty="0"/>
              <a:t>INLCUDE</a:t>
            </a:r>
            <a:r>
              <a:rPr lang="ru-RU" sz="1800" dirty="0"/>
              <a:t> не должны повторяться, и столбец нельзя использовать одновременно как ключевой и </a:t>
            </a:r>
            <a:r>
              <a:rPr lang="ru-RU" sz="1800" dirty="0" err="1"/>
              <a:t>неключевой</a:t>
            </a:r>
            <a:r>
              <a:rPr lang="ru-RU" sz="1800" dirty="0"/>
              <a:t>. </a:t>
            </a:r>
            <a:endParaRPr lang="en-US" sz="1800" dirty="0"/>
          </a:p>
          <a:p>
            <a:r>
              <a:rPr lang="ru-RU" sz="1800" dirty="0"/>
              <a:t>Если все столбцы запроса включены в индекс, то можно получить значительное повышение производительности, т. к. оптимизатор запросов может определить местонахождение всех значений столбцов по страницам индекса, не обращаясь к данным в таблице. </a:t>
            </a:r>
            <a:endParaRPr lang="en-US" sz="1800" dirty="0"/>
          </a:p>
          <a:p>
            <a:r>
              <a:rPr lang="ru-RU" sz="1800" dirty="0"/>
              <a:t>Такая возможность называется покрывающим индексом или покрывающим запросом. </a:t>
            </a:r>
            <a:endParaRPr lang="en-US" sz="1800" dirty="0"/>
          </a:p>
          <a:p>
            <a:r>
              <a:rPr lang="ru-RU" sz="1800" dirty="0"/>
              <a:t>Включение в страницы листьев </a:t>
            </a:r>
            <a:r>
              <a:rPr lang="ru-RU" sz="1800" dirty="0" err="1"/>
              <a:t>некластеризованного</a:t>
            </a:r>
            <a:r>
              <a:rPr lang="ru-RU" sz="1800" dirty="0"/>
              <a:t> индекса дополнительных </a:t>
            </a:r>
            <a:r>
              <a:rPr lang="ru-RU" sz="1800" dirty="0" err="1"/>
              <a:t>неключевых</a:t>
            </a:r>
            <a:r>
              <a:rPr lang="ru-RU" sz="1800" dirty="0"/>
              <a:t> столбцов позволит получить больше покрывающих запросов, при этом их производительность будет значительно повышена. </a:t>
            </a:r>
          </a:p>
          <a:p>
            <a:endParaRPr lang="ru-RU" sz="1800" dirty="0"/>
          </a:p>
        </p:txBody>
      </p:sp>
    </p:spTree>
    <p:extLst>
      <p:ext uri="{BB962C8B-B14F-4D97-AF65-F5344CB8AC3E}">
        <p14:creationId xmlns:p14="http://schemas.microsoft.com/office/powerpoint/2010/main" val="1833320406"/>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Параметр </a:t>
            </a:r>
            <a:r>
              <a:rPr lang="en-US" dirty="0" err="1"/>
              <a:t>Filefactor</a:t>
            </a:r>
            <a:r>
              <a:rPr lang="en-US" dirty="0"/>
              <a:t> </a:t>
            </a:r>
            <a:r>
              <a:rPr lang="ru-RU" dirty="0"/>
              <a:t>и </a:t>
            </a:r>
            <a:r>
              <a:rPr lang="en-US" dirty="0"/>
              <a:t>Pad</a:t>
            </a:r>
            <a:r>
              <a:rPr lang="ru-RU" dirty="0"/>
              <a:t>_</a:t>
            </a:r>
            <a:r>
              <a:rPr lang="en-US" dirty="0"/>
              <a:t>index</a:t>
            </a:r>
            <a:r>
              <a:rPr lang="ru-RU" dirty="0"/>
              <a:t> создания индекса</a:t>
            </a:r>
          </a:p>
        </p:txBody>
      </p:sp>
      <p:sp>
        <p:nvSpPr>
          <p:cNvPr id="3" name="Объект 2"/>
          <p:cNvSpPr>
            <a:spLocks noGrp="1"/>
          </p:cNvSpPr>
          <p:nvPr>
            <p:ph idx="1"/>
          </p:nvPr>
        </p:nvSpPr>
        <p:spPr>
          <a:xfrm>
            <a:off x="828675" y="1397286"/>
            <a:ext cx="7486650" cy="5301466"/>
          </a:xfrm>
        </p:spPr>
        <p:txBody>
          <a:bodyPr>
            <a:normAutofit/>
          </a:bodyPr>
          <a:lstStyle/>
          <a:p>
            <a:r>
              <a:rPr lang="ru-RU" dirty="0"/>
              <a:t>Параметр</a:t>
            </a:r>
            <a:r>
              <a:rPr lang="ru-RU" b="1" dirty="0"/>
              <a:t> FILEFACTOR=n</a:t>
            </a:r>
            <a:r>
              <a:rPr lang="ru-RU" dirty="0"/>
              <a:t> задает заполнение в процентах каждой страницы индекса во время его создания. Значение параметра </a:t>
            </a:r>
            <a:r>
              <a:rPr lang="ru-RU" b="1" dirty="0"/>
              <a:t>FILEFACTOR</a:t>
            </a:r>
            <a:r>
              <a:rPr lang="ru-RU" dirty="0"/>
              <a:t> можно установить в диапазоне от 1 до 100. </a:t>
            </a:r>
            <a:endParaRPr lang="en-US" dirty="0"/>
          </a:p>
          <a:p>
            <a:r>
              <a:rPr lang="ru-RU" dirty="0"/>
              <a:t>При значении </a:t>
            </a:r>
            <a:r>
              <a:rPr lang="ru-RU" b="1" dirty="0"/>
              <a:t>n=100</a:t>
            </a:r>
            <a:r>
              <a:rPr lang="ru-RU" dirty="0"/>
              <a:t> каждая страница индекса заполняется на 100%, т. е. существующая страница листа так же, как страница, не относящаяся  к листу, не будет иметь свободного места для вставки новых строк. Поэтому это значение рекомендуется применять только для статических таблиц. </a:t>
            </a:r>
            <a:endParaRPr lang="en-US" dirty="0"/>
          </a:p>
          <a:p>
            <a:r>
              <a:rPr lang="ru-RU" dirty="0"/>
              <a:t>Значение по умолчанию, </a:t>
            </a:r>
            <a:r>
              <a:rPr lang="ru-RU" b="1" dirty="0"/>
              <a:t>n=0</a:t>
            </a:r>
            <a:r>
              <a:rPr lang="ru-RU" dirty="0"/>
              <a:t>, означает, что страницы листьев индекса заполняются полностью, а каждая из промежуточных страниц содержит свободное место для одной записи.</a:t>
            </a:r>
            <a:endParaRPr lang="en-US" dirty="0"/>
          </a:p>
          <a:p>
            <a:r>
              <a:rPr lang="ru-RU" dirty="0"/>
              <a:t>При значении параметра </a:t>
            </a:r>
            <a:r>
              <a:rPr lang="ru-RU" b="1" dirty="0"/>
              <a:t>FILEFACTOR</a:t>
            </a:r>
            <a:r>
              <a:rPr lang="ru-RU" dirty="0"/>
              <a:t> между </a:t>
            </a:r>
            <a:r>
              <a:rPr lang="ru-RU" b="1" dirty="0"/>
              <a:t>1</a:t>
            </a:r>
            <a:r>
              <a:rPr lang="ru-RU" dirty="0"/>
              <a:t> и </a:t>
            </a:r>
            <a:r>
              <a:rPr lang="ru-RU" b="1" dirty="0"/>
              <a:t>99</a:t>
            </a:r>
            <a:r>
              <a:rPr lang="ru-RU" dirty="0"/>
              <a:t> страницы листьев создаваемой структуры индекса будут содержать свободное место. Чем больше значение </a:t>
            </a:r>
            <a:r>
              <a:rPr lang="ru-RU" b="1" dirty="0"/>
              <a:t>n</a:t>
            </a:r>
            <a:r>
              <a:rPr lang="ru-RU" dirty="0"/>
              <a:t>, тем меньше свободного места в страницах листьев индекса. Значение </a:t>
            </a:r>
            <a:r>
              <a:rPr lang="ru-RU" b="1" dirty="0"/>
              <a:t>n=60</a:t>
            </a:r>
            <a:r>
              <a:rPr lang="ru-RU" dirty="0"/>
              <a:t> считается разумным для таблиц, данные которых подвергаются довольно частым изменениям. </a:t>
            </a:r>
          </a:p>
          <a:p>
            <a:r>
              <a:rPr lang="ru-RU" dirty="0"/>
              <a:t>После создания индекса в процессе его использования значение FILEFACTOR не поддерживается. Для восстановления исходного значения параметра FILEFACTOR применяется инструкция ALTER INDEX</a:t>
            </a:r>
            <a:r>
              <a:rPr lang="en-US" dirty="0"/>
              <a:t>.</a:t>
            </a:r>
          </a:p>
          <a:p>
            <a:r>
              <a:rPr lang="ru-RU" dirty="0"/>
              <a:t>Параметр </a:t>
            </a:r>
            <a:r>
              <a:rPr lang="ru-RU" b="1" dirty="0"/>
              <a:t>PAD_INDEX</a:t>
            </a:r>
            <a:r>
              <a:rPr lang="ru-RU" dirty="0"/>
              <a:t> указывает, что значение параметра </a:t>
            </a:r>
            <a:r>
              <a:rPr lang="ru-RU" b="1" dirty="0"/>
              <a:t>FILEFACTOR</a:t>
            </a:r>
            <a:r>
              <a:rPr lang="ru-RU" dirty="0"/>
              <a:t> применяется как к страницам индекса, так и к страницам данных в индексе. </a:t>
            </a:r>
          </a:p>
        </p:txBody>
      </p:sp>
    </p:spTree>
    <p:extLst>
      <p:ext uri="{BB962C8B-B14F-4D97-AF65-F5344CB8AC3E}">
        <p14:creationId xmlns:p14="http://schemas.microsoft.com/office/powerpoint/2010/main" val="111138003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93158" y="1001949"/>
            <a:ext cx="8393987" cy="5707075"/>
          </a:xfrm>
        </p:spPr>
        <p:txBody>
          <a:bodyPr>
            <a:noAutofit/>
          </a:bodyPr>
          <a:lstStyle/>
          <a:p>
            <a:r>
              <a:rPr lang="ru-RU" sz="1800" dirty="0"/>
              <a:t>Параметр </a:t>
            </a:r>
            <a:r>
              <a:rPr lang="ru-RU" sz="1800" b="1" dirty="0"/>
              <a:t>DROP_EXISTING</a:t>
            </a:r>
            <a:r>
              <a:rPr lang="ru-RU" sz="1800" dirty="0"/>
              <a:t> позволяет повысить производительность при воспроизведении </a:t>
            </a:r>
            <a:r>
              <a:rPr lang="ru-RU" sz="1800" dirty="0" err="1"/>
              <a:t>кластеризованного</a:t>
            </a:r>
            <a:r>
              <a:rPr lang="ru-RU" sz="1800" dirty="0"/>
              <a:t> индекса для таблицы, которая также имеет </a:t>
            </a:r>
            <a:r>
              <a:rPr lang="ru-RU" sz="1800" dirty="0" err="1"/>
              <a:t>некластеризованный</a:t>
            </a:r>
            <a:r>
              <a:rPr lang="ru-RU" sz="1800" dirty="0"/>
              <a:t> индекс. </a:t>
            </a:r>
          </a:p>
          <a:p>
            <a:r>
              <a:rPr lang="ru-RU" sz="1800" dirty="0"/>
              <a:t>Параметр </a:t>
            </a:r>
            <a:r>
              <a:rPr lang="ru-RU" sz="1800" b="1" dirty="0"/>
              <a:t>SORT_IN_TEMPDB</a:t>
            </a:r>
            <a:r>
              <a:rPr lang="ru-RU" sz="1800" dirty="0"/>
              <a:t> применяется для помещения в системную базу данных </a:t>
            </a:r>
            <a:r>
              <a:rPr lang="ru-RU" sz="1800" b="1" dirty="0" err="1"/>
              <a:t>tempdb</a:t>
            </a:r>
            <a:r>
              <a:rPr lang="ru-RU" sz="1800" dirty="0"/>
              <a:t> данных промежуточных операций сортировки, применяющихся при создании индекса. Это может повысить производительность, если база данных </a:t>
            </a:r>
            <a:r>
              <a:rPr lang="ru-RU" sz="1800" b="1" dirty="0" err="1"/>
              <a:t>tempdb</a:t>
            </a:r>
            <a:r>
              <a:rPr lang="ru-RU" sz="1800" dirty="0"/>
              <a:t> размещена на другом диске, чем данные. </a:t>
            </a:r>
          </a:p>
          <a:p>
            <a:r>
              <a:rPr lang="ru-RU" sz="1800" dirty="0"/>
              <a:t>Параметр </a:t>
            </a:r>
            <a:r>
              <a:rPr lang="ru-RU" sz="1800" b="1" dirty="0"/>
              <a:t>IGNORE_DUP_KEY</a:t>
            </a:r>
            <a:r>
              <a:rPr lang="ru-RU" sz="1800" dirty="0"/>
              <a:t> разрешает системе игнорировать попытку вставки повторяющихся значений в индексированные столбцы. Этот параметр следует применять только для того, чтобы избежать прекращения выполнения длительной транзакции, когда инструкции </a:t>
            </a:r>
            <a:r>
              <a:rPr lang="ru-RU" sz="1800" b="1" dirty="0"/>
              <a:t>INSERT</a:t>
            </a:r>
            <a:r>
              <a:rPr lang="ru-RU" sz="1800" dirty="0"/>
              <a:t> вставляет дубликат данных в индексированный столбец. Если этот параметр активирован, то при попытке инструкции </a:t>
            </a:r>
            <a:r>
              <a:rPr lang="ru-RU" sz="1800" b="1" dirty="0"/>
              <a:t>INSERT</a:t>
            </a:r>
            <a:r>
              <a:rPr lang="ru-RU" sz="1800" dirty="0"/>
              <a:t> вставить в таблицу строки, нарушающие однозначность индекса, система базы данных вместо аварийного завершения выполнения всей инструкции просто выдает предупреждение. При этом компонент </a:t>
            </a:r>
            <a:r>
              <a:rPr lang="ru-RU" sz="1800" dirty="0" err="1"/>
              <a:t>Database</a:t>
            </a:r>
            <a:r>
              <a:rPr lang="ru-RU" sz="1800" dirty="0"/>
              <a:t> </a:t>
            </a:r>
            <a:r>
              <a:rPr lang="ru-RU" sz="1800" dirty="0" err="1"/>
              <a:t>Engine</a:t>
            </a:r>
            <a:r>
              <a:rPr lang="ru-RU" sz="1800" dirty="0"/>
              <a:t> не вставляет строки с дубликатами значений ключа, а просто игнорирует их и добавляет правильные строки. Если же этот параметр не установлен, то выполнение всей инструкции будет </a:t>
            </a:r>
            <a:r>
              <a:rPr lang="ru-RU" sz="1800" dirty="0" err="1"/>
              <a:t>аварийно</a:t>
            </a:r>
            <a:r>
              <a:rPr lang="ru-RU" sz="1800" dirty="0"/>
              <a:t> завершено. </a:t>
            </a:r>
          </a:p>
        </p:txBody>
      </p:sp>
    </p:spTree>
    <p:extLst>
      <p:ext uri="{BB962C8B-B14F-4D97-AF65-F5344CB8AC3E}">
        <p14:creationId xmlns:p14="http://schemas.microsoft.com/office/powerpoint/2010/main" val="3346352239"/>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93158" y="1040860"/>
            <a:ext cx="8393987" cy="5668164"/>
          </a:xfrm>
        </p:spPr>
        <p:txBody>
          <a:bodyPr>
            <a:normAutofit/>
          </a:bodyPr>
          <a:lstStyle/>
          <a:p>
            <a:r>
              <a:rPr lang="ru-RU" sz="1800" dirty="0"/>
              <a:t>Когда параметр </a:t>
            </a:r>
            <a:r>
              <a:rPr lang="ru-RU" sz="1800" b="1" dirty="0"/>
              <a:t>ALLOW_ROW_LOCKS</a:t>
            </a:r>
            <a:r>
              <a:rPr lang="ru-RU" sz="1800" dirty="0"/>
              <a:t> активирован (имеет значение </a:t>
            </a:r>
            <a:r>
              <a:rPr lang="ru-RU" sz="1800" b="1" dirty="0"/>
              <a:t>ON</a:t>
            </a:r>
            <a:r>
              <a:rPr lang="ru-RU" sz="1800" dirty="0"/>
              <a:t>), </a:t>
            </a:r>
            <a:r>
              <a:rPr lang="ru-RU" sz="1800"/>
              <a:t>система применяет </a:t>
            </a:r>
            <a:r>
              <a:rPr lang="ru-RU" sz="1800" dirty="0"/>
              <a:t>блокировку строк. Подобным образом, когда активирован параметр </a:t>
            </a:r>
            <a:r>
              <a:rPr lang="ru-RU" sz="1800" b="1" dirty="0"/>
              <a:t>ALLOW_PAGE_LOCKS</a:t>
            </a:r>
            <a:r>
              <a:rPr lang="ru-RU" sz="1800" dirty="0"/>
              <a:t>, система применяет блокировку страниц. </a:t>
            </a:r>
          </a:p>
          <a:p>
            <a:r>
              <a:rPr lang="ru-RU" sz="1800" dirty="0"/>
              <a:t>Параметр </a:t>
            </a:r>
            <a:r>
              <a:rPr lang="ru-RU" sz="1800" b="1" dirty="0"/>
              <a:t>STATISTICS_NORECOMPUTE</a:t>
            </a:r>
            <a:r>
              <a:rPr lang="ru-RU" sz="1800" dirty="0"/>
              <a:t> определяет состояние автоматического перерасчета статистики указанного индекса. </a:t>
            </a:r>
          </a:p>
          <a:p>
            <a:r>
              <a:rPr lang="ru-RU" sz="1800" dirty="0"/>
              <a:t>Активированный параметр </a:t>
            </a:r>
            <a:r>
              <a:rPr lang="ru-RU" sz="1800" b="1" dirty="0"/>
              <a:t>ONLINE</a:t>
            </a:r>
            <a:r>
              <a:rPr lang="ru-RU" sz="1800" dirty="0"/>
              <a:t> позволяет создавать, пересоздавать (</a:t>
            </a:r>
            <a:r>
              <a:rPr lang="ru-RU" sz="1800" dirty="0" err="1"/>
              <a:t>rebuild</a:t>
            </a:r>
            <a:r>
              <a:rPr lang="ru-RU" sz="1800" dirty="0"/>
              <a:t>) и удалять индекс в диалоговом режиме. Данный параметр позволяет в процессе изменения индекса одновременно изменять данные основной таблицы или </a:t>
            </a:r>
            <a:r>
              <a:rPr lang="ru-RU" sz="1800" dirty="0" err="1"/>
              <a:t>кластеризованного</a:t>
            </a:r>
            <a:r>
              <a:rPr lang="ru-RU" sz="1800" dirty="0"/>
              <a:t> индекса и любых связанных индексов. Например, в процессе пересоздания </a:t>
            </a:r>
            <a:r>
              <a:rPr lang="ru-RU" sz="1800" dirty="0" err="1"/>
              <a:t>кластеризованного</a:t>
            </a:r>
            <a:r>
              <a:rPr lang="ru-RU" sz="1800" dirty="0"/>
              <a:t> индекса можно продолжать обновлять его данные и выполнять запросы по этим данным. </a:t>
            </a:r>
          </a:p>
          <a:p>
            <a:endParaRPr lang="ru-RU" sz="1800" dirty="0"/>
          </a:p>
        </p:txBody>
      </p:sp>
    </p:spTree>
    <p:extLst>
      <p:ext uri="{BB962C8B-B14F-4D97-AF65-F5344CB8AC3E}">
        <p14:creationId xmlns:p14="http://schemas.microsoft.com/office/powerpoint/2010/main" val="2719480252"/>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Примеры создания индексов</a:t>
            </a:r>
          </a:p>
        </p:txBody>
      </p:sp>
      <p:sp>
        <p:nvSpPr>
          <p:cNvPr id="3" name="Объект 2"/>
          <p:cNvSpPr>
            <a:spLocks noGrp="1"/>
          </p:cNvSpPr>
          <p:nvPr>
            <p:ph idx="1"/>
          </p:nvPr>
        </p:nvSpPr>
        <p:spPr/>
        <p:txBody>
          <a:bodyPr>
            <a:normAutofit/>
          </a:bodyPr>
          <a:lstStyle/>
          <a:p>
            <a:pPr indent="450215" algn="just">
              <a:spcBef>
                <a:spcPts val="60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
            </a:r>
            <a:r>
              <a:rPr lang="ru-RU"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оздание</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некластеризованного</a:t>
            </a: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индекса.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USE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library;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CREATE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INDEX</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i_title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books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title</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gn="just">
              <a:spcBef>
                <a:spcPts val="600"/>
              </a:spcBef>
              <a:spcAft>
                <a:spcPts val="0"/>
              </a:spcAft>
              <a:buNone/>
            </a:pPr>
            <a:r>
              <a:rPr lang="en-US" sz="1400" b="1" dirty="0">
                <a:solidFill>
                  <a:srgbClr val="000000"/>
                </a:solidFill>
                <a:latin typeface="Courier New" panose="02070309020205020404" pitchFamily="49" charset="0"/>
                <a:ea typeface="Calibri" panose="020F0502020204030204" pitchFamily="34" charset="0"/>
                <a:cs typeface="Times New Roman" panose="02020603050405020304" pitchFamily="18" charset="0"/>
              </a:rPr>
              <a:t> </a:t>
            </a:r>
          </a:p>
          <a:p>
            <a:pPr indent="450215" algn="just">
              <a:spcBef>
                <a:spcPts val="600"/>
              </a:spcBef>
              <a:spcAft>
                <a:spcPts val="600"/>
              </a:spcAft>
            </a:pP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Создание однозначного составного индекса.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USE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lirary</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CREATE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UNIQUE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INDEX</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i_title_author</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books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title, author</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WITH</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FILLFACTOR</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80</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gn="just">
              <a:spcBef>
                <a:spcPts val="600"/>
              </a:spcBef>
              <a:buNone/>
            </a:pPr>
            <a:r>
              <a:rPr lang="ru-RU"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примере 2 значения в каждом столбце должны быть однозначными. При создании индекса заполняется 80% пространства каждой страницы листьев индекса. </a:t>
            </a:r>
            <a:endParaRPr lang="ru-RU" sz="1800" dirty="0">
              <a:latin typeface="Times New Roman" panose="02020603050405020304" pitchFamily="18" charset="0"/>
              <a:ea typeface="Calibri" panose="020F0502020204030204" pitchFamily="34" charset="0"/>
              <a:cs typeface="Times New Roman" panose="02020603050405020304" pitchFamily="18" charset="0"/>
            </a:endParaRPr>
          </a:p>
          <a:p>
            <a:r>
              <a:rPr lang="ru-RU" dirty="0"/>
              <a:t>Создание однозначного индекса для столбца невозможно, если этот столбец содержит повторяющиеся значения. Такой индекс можно создать лишь в том случае, если каждое значение (включая значение </a:t>
            </a:r>
            <a:r>
              <a:rPr lang="ru-RU" b="1" dirty="0"/>
              <a:t>NULL</a:t>
            </a:r>
            <a:r>
              <a:rPr lang="ru-RU" dirty="0"/>
              <a:t>) встречается в столбце только один раз. Кроме этого, любая попытка вставить или изменить существующее значение данных в столбец, включенный в существующий уникальный индекс, будет отвергнута системой в случае дублирования значения. </a:t>
            </a:r>
          </a:p>
        </p:txBody>
      </p:sp>
    </p:spTree>
    <p:extLst>
      <p:ext uri="{BB962C8B-B14F-4D97-AF65-F5344CB8AC3E}">
        <p14:creationId xmlns:p14="http://schemas.microsoft.com/office/powerpoint/2010/main" val="381211097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Получение информации о фрагментации индекса</a:t>
            </a:r>
          </a:p>
        </p:txBody>
      </p:sp>
      <p:sp>
        <p:nvSpPr>
          <p:cNvPr id="5" name="Объект 4"/>
          <p:cNvSpPr>
            <a:spLocks noGrp="1"/>
          </p:cNvSpPr>
          <p:nvPr>
            <p:ph idx="1"/>
          </p:nvPr>
        </p:nvSpPr>
        <p:spPr>
          <a:xfrm>
            <a:off x="359922" y="1439694"/>
            <a:ext cx="8638163" cy="5233480"/>
          </a:xfrm>
        </p:spPr>
        <p:txBody>
          <a:bodyPr>
            <a:noAutofit/>
          </a:bodyPr>
          <a:lstStyle/>
          <a:p>
            <a:r>
              <a:rPr lang="ru-RU" sz="1600" dirty="0"/>
              <a:t>Для получения информации о внутренней фрагментации индекса применяется динамическое административное представление (ДАП) </a:t>
            </a:r>
            <a:r>
              <a:rPr lang="ru-RU" sz="1600" b="1" dirty="0" err="1"/>
              <a:t>sys.dm_db_index</a:t>
            </a:r>
            <a:r>
              <a:rPr lang="ru-RU" sz="1600" b="1" dirty="0"/>
              <a:t>_ </a:t>
            </a:r>
            <a:r>
              <a:rPr lang="ru-RU" sz="1600" b="1" dirty="0" err="1"/>
              <a:t>physical_stats</a:t>
            </a:r>
            <a:r>
              <a:rPr lang="ru-RU" sz="1600" dirty="0"/>
              <a:t>. Это ДАП (DMV) возвращает информацию об объеме и фрагментации данных и индексов указанной страницы. Для каждой страницы возвращается одна строка для каждого уровня B</a:t>
            </a:r>
            <a:r>
              <a:rPr lang="ru-RU" sz="1600" baseline="30000" dirty="0"/>
              <a:t>+</a:t>
            </a:r>
            <a:r>
              <a:rPr lang="ru-RU" sz="1600" dirty="0"/>
              <a:t>-дерева. </a:t>
            </a:r>
            <a:endParaRPr lang="en-US" sz="1600" dirty="0"/>
          </a:p>
          <a:p>
            <a:pPr marL="0" indent="0">
              <a:buNone/>
            </a:pP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DECLARE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FF00FF"/>
                </a:solidFill>
                <a:latin typeface="Courier New" panose="02070309020205020404" pitchFamily="49" charset="0"/>
                <a:ea typeface="Times New Roman" panose="02020603050405020304" pitchFamily="18" charset="0"/>
                <a:cs typeface="Times New Roman" panose="02020603050405020304" pitchFamily="18" charset="0"/>
              </a:rPr>
              <a:t>db_id</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1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DECLARE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tab_id</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1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DECLARE</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ind_id</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1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SET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FF00FF"/>
                </a:solidFill>
                <a:latin typeface="Courier New" panose="02070309020205020404" pitchFamily="49" charset="0"/>
                <a:ea typeface="Times New Roman" panose="02020603050405020304" pitchFamily="18" charset="0"/>
                <a:cs typeface="Times New Roman" panose="02020603050405020304" pitchFamily="18" charset="0"/>
              </a:rPr>
              <a:t>db_id</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FF00FF"/>
                </a:solidFill>
                <a:latin typeface="Courier New" panose="02070309020205020404" pitchFamily="49" charset="0"/>
                <a:ea typeface="Times New Roman" panose="02020603050405020304" pitchFamily="18" charset="0"/>
                <a:cs typeface="Times New Roman" panose="02020603050405020304" pitchFamily="18" charset="0"/>
              </a:rPr>
              <a:t>DB_ID</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'library'</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1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SET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tab_id</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FF00FF"/>
                </a:solidFill>
                <a:latin typeface="Courier New" panose="02070309020205020404" pitchFamily="49" charset="0"/>
                <a:ea typeface="Times New Roman" panose="02020603050405020304" pitchFamily="18" charset="0"/>
                <a:cs typeface="Times New Roman" panose="02020603050405020304" pitchFamily="18" charset="0"/>
              </a:rPr>
              <a:t>OBJECT_ID</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'books'</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1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SELECT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avg_fragmentation_in_percent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avg_page_space_used_in_percent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1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FROM</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sys.</a:t>
            </a:r>
            <a:r>
              <a:rPr lang="en-US" sz="1600" dirty="0" err="1">
                <a:solidFill>
                  <a:srgbClr val="202020"/>
                </a:solidFill>
                <a:latin typeface="Courier New" panose="02070309020205020404" pitchFamily="49" charset="0"/>
                <a:ea typeface="Times New Roman" panose="02020603050405020304" pitchFamily="18" charset="0"/>
                <a:cs typeface="Times New Roman" panose="02020603050405020304" pitchFamily="18" charset="0"/>
              </a:rPr>
              <a:t>dm_db_index_physical_stats</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1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FF00FF"/>
                </a:solidFill>
                <a:latin typeface="Courier New" panose="02070309020205020404" pitchFamily="49" charset="0"/>
                <a:ea typeface="Times New Roman" panose="02020603050405020304" pitchFamily="18" charset="0"/>
                <a:cs typeface="Times New Roman" panose="02020603050405020304" pitchFamily="18" charset="0"/>
              </a:rPr>
              <a:t>db_id</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tab_id</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NULL</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NULL</a:t>
            </a:r>
            <a:r>
              <a:rPr lang="en-US" sz="16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NULL)</a:t>
            </a:r>
          </a:p>
          <a:p>
            <a:pPr lvl="1"/>
            <a:r>
              <a:rPr lang="ru-RU" sz="1400" dirty="0"/>
              <a:t>Первые три параметра определяют идентификаторы текущей базы данных, таблицы и индекса соответственно. Четвертый параметр задает идентификатор раздела, а последний определяет уровень сканирования, применяемый для получения статистической информации. (Значение по умолчанию для определенного параметра можно указать посредством значения </a:t>
            </a:r>
            <a:r>
              <a:rPr lang="ru-RU" sz="1400" b="1" dirty="0"/>
              <a:t>NULL</a:t>
            </a:r>
            <a:r>
              <a:rPr lang="ru-RU" sz="1400" dirty="0"/>
              <a:t>.) </a:t>
            </a:r>
          </a:p>
          <a:p>
            <a:pPr lvl="1"/>
            <a:r>
              <a:rPr lang="ru-RU" sz="1400" dirty="0"/>
              <a:t>В  </a:t>
            </a:r>
            <a:r>
              <a:rPr lang="ru-RU" sz="1400" b="1" dirty="0" err="1"/>
              <a:t>avg_fragmentation_in_percent</a:t>
            </a:r>
            <a:r>
              <a:rPr lang="ru-RU" sz="1400" dirty="0"/>
              <a:t> указывается средний уровень фрагментации в процентах</a:t>
            </a:r>
            <a:endParaRPr lang="en-US" sz="1400" dirty="0"/>
          </a:p>
          <a:p>
            <a:pPr lvl="1"/>
            <a:r>
              <a:rPr lang="ru-RU" sz="1400" dirty="0"/>
              <a:t>В</a:t>
            </a:r>
            <a:r>
              <a:rPr lang="en-US" sz="1400" dirty="0"/>
              <a:t> </a:t>
            </a:r>
            <a:r>
              <a:rPr lang="ru-RU" sz="1400" b="1" dirty="0" err="1"/>
              <a:t>avg</a:t>
            </a:r>
            <a:r>
              <a:rPr lang="ru-RU" sz="1400" b="1" dirty="0"/>
              <a:t>_ </a:t>
            </a:r>
            <a:r>
              <a:rPr lang="ru-RU" sz="1400" b="1" dirty="0" err="1"/>
              <a:t>page_space_used_in_percent</a:t>
            </a:r>
            <a:r>
              <a:rPr lang="ru-RU" sz="1400" dirty="0"/>
              <a:t> определяется  объем занятого пространства в процентах. </a:t>
            </a:r>
          </a:p>
        </p:txBody>
      </p:sp>
    </p:spTree>
    <p:extLst>
      <p:ext uri="{BB962C8B-B14F-4D97-AF65-F5344CB8AC3E}">
        <p14:creationId xmlns:p14="http://schemas.microsoft.com/office/powerpoint/2010/main" val="151661007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Общие сведения</a:t>
            </a:r>
          </a:p>
        </p:txBody>
      </p:sp>
      <p:sp>
        <p:nvSpPr>
          <p:cNvPr id="6" name="Объект 5"/>
          <p:cNvSpPr>
            <a:spLocks noGrp="1"/>
          </p:cNvSpPr>
          <p:nvPr>
            <p:ph idx="1"/>
          </p:nvPr>
        </p:nvSpPr>
        <p:spPr>
          <a:xfrm>
            <a:off x="828675" y="1600200"/>
            <a:ext cx="7486650" cy="5024336"/>
          </a:xfrm>
        </p:spPr>
        <p:txBody>
          <a:bodyPr>
            <a:normAutofit/>
          </a:bodyPr>
          <a:lstStyle/>
          <a:p>
            <a:r>
              <a:rPr lang="ru-RU" sz="2000" dirty="0"/>
              <a:t>Индекс представляет собой отдельную физическую структуру данных, которая позволяет получать быстрый доступ к одной или нескольким строкам данных. </a:t>
            </a:r>
            <a:endParaRPr lang="en-US" sz="2000" dirty="0"/>
          </a:p>
          <a:p>
            <a:r>
              <a:rPr lang="ru-RU" sz="2000" dirty="0"/>
              <a:t>Правильная настройка индексов является ключевым аспектом улучшения производительности запросов.</a:t>
            </a:r>
            <a:endParaRPr lang="en-US" sz="2000" dirty="0"/>
          </a:p>
          <a:p>
            <a:r>
              <a:rPr lang="ru-RU" sz="2000" dirty="0"/>
              <a:t>Если для таблицы отсутствует подходящий индекс, для выборки строк система использует метод сканирования таблицы. </a:t>
            </a:r>
          </a:p>
          <a:p>
            <a:pPr lvl="1"/>
            <a:r>
              <a:rPr lang="ru-RU" sz="1800" dirty="0"/>
              <a:t>Выражение сканирование таблицы означает, что система последовательно извлекает и исследует каждую строку таблицы (от первой до последней), и помещает строку в результирующий набор, если для нее удовлетворяется условие поиска в предложении </a:t>
            </a:r>
            <a:r>
              <a:rPr lang="ru-RU" sz="1800" b="1" dirty="0"/>
              <a:t>WHERE</a:t>
            </a:r>
            <a:r>
              <a:rPr lang="ru-RU" sz="1800" dirty="0"/>
              <a:t>. Таким образом, все строки извлекаются в соответствии с их физическим расположением в памяти. Этот метод менее эффективен, чем доступ с использованием индексов. </a:t>
            </a:r>
          </a:p>
        </p:txBody>
      </p:sp>
    </p:spTree>
    <p:extLst>
      <p:ext uri="{BB962C8B-B14F-4D97-AF65-F5344CB8AC3E}">
        <p14:creationId xmlns:p14="http://schemas.microsoft.com/office/powerpoint/2010/main" val="4182270515"/>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Редактирование информации индекса</a:t>
            </a:r>
          </a:p>
        </p:txBody>
      </p:sp>
      <p:sp>
        <p:nvSpPr>
          <p:cNvPr id="3" name="Объект 2"/>
          <p:cNvSpPr>
            <a:spLocks noGrp="1"/>
          </p:cNvSpPr>
          <p:nvPr>
            <p:ph idx="1"/>
          </p:nvPr>
        </p:nvSpPr>
        <p:spPr/>
        <p:txBody>
          <a:bodyPr/>
          <a:lstStyle/>
          <a:p>
            <a:pPr marL="0" indent="0">
              <a:buNone/>
            </a:pPr>
            <a:r>
              <a:rPr lang="ru-RU" dirty="0"/>
              <a:t>После ознакомления с информацией о фрагментации индекса эту и другую информацию индекса можно редактировать с помощью следующих системных средств: </a:t>
            </a:r>
          </a:p>
          <a:p>
            <a:pPr lvl="0"/>
            <a:r>
              <a:rPr lang="ru-RU" dirty="0"/>
              <a:t>представления каталога </a:t>
            </a:r>
            <a:r>
              <a:rPr lang="ru-RU" b="1" dirty="0" err="1"/>
              <a:t>sys.indexes</a:t>
            </a:r>
            <a:r>
              <a:rPr lang="ru-RU" dirty="0"/>
              <a:t>; </a:t>
            </a:r>
          </a:p>
          <a:p>
            <a:pPr lvl="0"/>
            <a:r>
              <a:rPr lang="ru-RU" dirty="0"/>
              <a:t>представления каталога</a:t>
            </a:r>
            <a:r>
              <a:rPr lang="ru-RU" b="1" dirty="0"/>
              <a:t> </a:t>
            </a:r>
            <a:r>
              <a:rPr lang="ru-RU" b="1" dirty="0" err="1"/>
              <a:t>sys.index_columns</a:t>
            </a:r>
            <a:r>
              <a:rPr lang="ru-RU" dirty="0"/>
              <a:t>; </a:t>
            </a:r>
          </a:p>
          <a:p>
            <a:pPr lvl="0"/>
            <a:r>
              <a:rPr lang="ru-RU" dirty="0"/>
              <a:t>системной процедуры </a:t>
            </a:r>
            <a:r>
              <a:rPr lang="ru-RU" b="1" dirty="0" err="1"/>
              <a:t>sp_helpindex</a:t>
            </a:r>
            <a:r>
              <a:rPr lang="ru-RU" dirty="0"/>
              <a:t>; </a:t>
            </a:r>
          </a:p>
          <a:p>
            <a:pPr lvl="0"/>
            <a:r>
              <a:rPr lang="ru-RU" dirty="0"/>
              <a:t>функции свойств </a:t>
            </a:r>
            <a:r>
              <a:rPr lang="ru-RU" b="1" dirty="0"/>
              <a:t>OBJECTPROPERTY</a:t>
            </a:r>
            <a:r>
              <a:rPr lang="ru-RU" dirty="0"/>
              <a:t>; </a:t>
            </a:r>
          </a:p>
          <a:p>
            <a:pPr lvl="0"/>
            <a:r>
              <a:rPr lang="ru-RU" dirty="0"/>
              <a:t>среды управления</a:t>
            </a:r>
            <a:r>
              <a:rPr lang="en-US" dirty="0"/>
              <a:t> Management Studio </a:t>
            </a:r>
            <a:r>
              <a:rPr lang="ru-RU" dirty="0"/>
              <a:t>сервера</a:t>
            </a:r>
            <a:r>
              <a:rPr lang="en-US" dirty="0"/>
              <a:t> SQL Server; </a:t>
            </a:r>
            <a:endParaRPr lang="ru-RU" dirty="0"/>
          </a:p>
          <a:p>
            <a:pPr lvl="0"/>
            <a:r>
              <a:rPr lang="ru-RU" dirty="0"/>
              <a:t>динамического административного представления (ДАП) </a:t>
            </a:r>
            <a:r>
              <a:rPr lang="ru-RU" b="1" dirty="0" err="1"/>
              <a:t>sys.dm_db_index_usage_stats</a:t>
            </a:r>
            <a:r>
              <a:rPr lang="ru-RU" dirty="0"/>
              <a:t>; </a:t>
            </a:r>
          </a:p>
          <a:p>
            <a:pPr lvl="0"/>
            <a:r>
              <a:rPr lang="ru-RU" dirty="0"/>
              <a:t>динамического административного представления (ДАП) </a:t>
            </a:r>
            <a:r>
              <a:rPr lang="ru-RU" b="1" dirty="0" err="1"/>
              <a:t>sys.dm_db_missing_index_details</a:t>
            </a:r>
            <a:r>
              <a:rPr lang="ru-RU" dirty="0"/>
              <a:t>. </a:t>
            </a:r>
          </a:p>
          <a:p>
            <a:endParaRPr lang="ru-RU" dirty="0"/>
          </a:p>
        </p:txBody>
      </p:sp>
      <p:sp>
        <p:nvSpPr>
          <p:cNvPr id="8" name="Прямоугольная выноска 7"/>
          <p:cNvSpPr/>
          <p:nvPr/>
        </p:nvSpPr>
        <p:spPr>
          <a:xfrm>
            <a:off x="5000323" y="1472664"/>
            <a:ext cx="3994484" cy="3128211"/>
          </a:xfrm>
          <a:prstGeom prst="wedgeRectCallout">
            <a:avLst>
              <a:gd name="adj1" fmla="val -64930"/>
              <a:gd name="adj2" fmla="val -15654"/>
            </a:avLst>
          </a:prstGeom>
        </p:spPr>
        <p:style>
          <a:lnRef idx="1">
            <a:schemeClr val="accent5"/>
          </a:lnRef>
          <a:fillRef idx="1002">
            <a:schemeClr val="lt2"/>
          </a:fillRef>
          <a:effectRef idx="1">
            <a:schemeClr val="accent5"/>
          </a:effectRef>
          <a:fontRef idx="minor">
            <a:schemeClr val="dk1"/>
          </a:fontRef>
        </p:style>
        <p:txBody>
          <a:bodyPr rtlCol="0" anchor="ctr"/>
          <a:lstStyle/>
          <a:p>
            <a:r>
              <a:rPr lang="ru-RU" sz="1400" dirty="0"/>
              <a:t>Представление каталога </a:t>
            </a:r>
            <a:r>
              <a:rPr lang="ru-RU" sz="1400" dirty="0" err="1"/>
              <a:t>sys.indexes</a:t>
            </a:r>
            <a:r>
              <a:rPr lang="ru-RU" sz="1400" dirty="0"/>
              <a:t> содержит строку для каждого индекса и строку для каждой таблицы без </a:t>
            </a:r>
            <a:r>
              <a:rPr lang="ru-RU" sz="1400" dirty="0" err="1"/>
              <a:t>кластеризованного</a:t>
            </a:r>
            <a:r>
              <a:rPr lang="ru-RU" sz="1400" dirty="0"/>
              <a:t> индекса. </a:t>
            </a:r>
          </a:p>
          <a:p>
            <a:r>
              <a:rPr lang="ru-RU" sz="1400" dirty="0"/>
              <a:t>Наиболее важными столбцами этого представления каталога являются столбцы </a:t>
            </a:r>
            <a:r>
              <a:rPr lang="ru-RU" sz="1400" dirty="0" err="1"/>
              <a:t>object_id</a:t>
            </a:r>
            <a:r>
              <a:rPr lang="ru-RU" sz="1400" dirty="0"/>
              <a:t>, </a:t>
            </a:r>
            <a:r>
              <a:rPr lang="ru-RU" sz="1400" dirty="0" err="1"/>
              <a:t>name</a:t>
            </a:r>
            <a:r>
              <a:rPr lang="ru-RU" sz="1400" dirty="0"/>
              <a:t> и </a:t>
            </a:r>
            <a:r>
              <a:rPr lang="ru-RU" sz="1400" dirty="0" err="1"/>
              <a:t>index_id</a:t>
            </a:r>
            <a:r>
              <a:rPr lang="ru-RU" sz="1400" dirty="0"/>
              <a:t>.</a:t>
            </a:r>
          </a:p>
          <a:p>
            <a:pPr marL="285750" indent="-285750">
              <a:buFont typeface="Arial" panose="020B0604020202020204" pitchFamily="34" charset="0"/>
              <a:buChar char="•"/>
            </a:pPr>
            <a:r>
              <a:rPr lang="ru-RU" sz="1400" dirty="0"/>
              <a:t>Столбец </a:t>
            </a:r>
            <a:r>
              <a:rPr lang="ru-RU" sz="1400" dirty="0" err="1"/>
              <a:t>object_id</a:t>
            </a:r>
            <a:r>
              <a:rPr lang="ru-RU" sz="1400" dirty="0"/>
              <a:t> содержит имя объекта базы данных, которой принадлежит индекс, </a:t>
            </a:r>
          </a:p>
          <a:p>
            <a:pPr marL="285750" indent="-285750">
              <a:buFont typeface="Arial" panose="020B0604020202020204" pitchFamily="34" charset="0"/>
              <a:buChar char="•"/>
            </a:pPr>
            <a:r>
              <a:rPr lang="ru-RU" sz="1400" dirty="0"/>
              <a:t>столбцы </a:t>
            </a:r>
            <a:r>
              <a:rPr lang="ru-RU" sz="1400" dirty="0" err="1"/>
              <a:t>name</a:t>
            </a:r>
            <a:r>
              <a:rPr lang="ru-RU" sz="1400" dirty="0"/>
              <a:t> и </a:t>
            </a:r>
            <a:r>
              <a:rPr lang="ru-RU" sz="1400" dirty="0" err="1"/>
              <a:t>index_id</a:t>
            </a:r>
            <a:r>
              <a:rPr lang="ru-RU" sz="1400" dirty="0"/>
              <a:t> содержат имя и идентификатор этого индекса соответственно. </a:t>
            </a:r>
          </a:p>
        </p:txBody>
      </p:sp>
      <p:sp>
        <p:nvSpPr>
          <p:cNvPr id="11" name="Прямоугольная выноска 10"/>
          <p:cNvSpPr/>
          <p:nvPr/>
        </p:nvSpPr>
        <p:spPr>
          <a:xfrm>
            <a:off x="5000323" y="2930002"/>
            <a:ext cx="3994484" cy="2112748"/>
          </a:xfrm>
          <a:prstGeom prst="wedgeRectCallout">
            <a:avLst>
              <a:gd name="adj1" fmla="val -57218"/>
              <a:gd name="adj2" fmla="val -48365"/>
            </a:avLst>
          </a:prstGeom>
        </p:spPr>
        <p:style>
          <a:lnRef idx="1">
            <a:schemeClr val="accent5"/>
          </a:lnRef>
          <a:fillRef idx="1002">
            <a:schemeClr val="lt2"/>
          </a:fillRef>
          <a:effectRef idx="1">
            <a:schemeClr val="accent5"/>
          </a:effectRef>
          <a:fontRef idx="minor">
            <a:schemeClr val="dk1"/>
          </a:fontRef>
        </p:style>
        <p:txBody>
          <a:bodyPr rtlCol="0" anchor="ctr"/>
          <a:lstStyle/>
          <a:p>
            <a:r>
              <a:rPr lang="ru-RU" sz="1400" dirty="0"/>
              <a:t>Представление каталога </a:t>
            </a:r>
            <a:r>
              <a:rPr lang="ru-RU" sz="1400" dirty="0" err="1"/>
              <a:t>sys.index_columns</a:t>
            </a:r>
            <a:r>
              <a:rPr lang="ru-RU" sz="1400" dirty="0"/>
              <a:t> содержит строку для каждого столбца, являющегося частью индекса или кучи. </a:t>
            </a:r>
          </a:p>
          <a:p>
            <a:r>
              <a:rPr lang="ru-RU" sz="1400" dirty="0"/>
              <a:t>Эту информацию можно использовать совместно с информацией, полученной посредством представления каталога </a:t>
            </a:r>
            <a:r>
              <a:rPr lang="ru-RU" sz="1400" dirty="0" err="1"/>
              <a:t>sys.indexes</a:t>
            </a:r>
            <a:r>
              <a:rPr lang="ru-RU" sz="1400" dirty="0"/>
              <a:t>, для получения дополнительных сведений о свойствах указанного индекса. </a:t>
            </a:r>
          </a:p>
        </p:txBody>
      </p:sp>
      <p:sp>
        <p:nvSpPr>
          <p:cNvPr id="12" name="Прямоугольная выноска 11"/>
          <p:cNvSpPr/>
          <p:nvPr/>
        </p:nvSpPr>
        <p:spPr>
          <a:xfrm>
            <a:off x="5000323" y="2929687"/>
            <a:ext cx="3994484" cy="2113063"/>
          </a:xfrm>
          <a:prstGeom prst="wedgeRectCallout">
            <a:avLst>
              <a:gd name="adj1" fmla="val -67581"/>
              <a:gd name="adj2" fmla="val -33708"/>
            </a:avLst>
          </a:prstGeom>
        </p:spPr>
        <p:style>
          <a:lnRef idx="1">
            <a:schemeClr val="accent5"/>
          </a:lnRef>
          <a:fillRef idx="1002">
            <a:schemeClr val="lt2"/>
          </a:fillRef>
          <a:effectRef idx="1">
            <a:schemeClr val="accent5"/>
          </a:effectRef>
          <a:fontRef idx="minor">
            <a:schemeClr val="dk1"/>
          </a:fontRef>
        </p:style>
        <p:txBody>
          <a:bodyPr rtlCol="0" anchor="ctr"/>
          <a:lstStyle/>
          <a:p>
            <a:r>
              <a:rPr lang="ru-RU" sz="1400" dirty="0"/>
              <a:t>Системная процедура </a:t>
            </a:r>
            <a:r>
              <a:rPr lang="ru-RU" sz="1400" dirty="0" err="1"/>
              <a:t>sp_helpindex</a:t>
            </a:r>
            <a:r>
              <a:rPr lang="ru-RU" sz="1400" dirty="0"/>
              <a:t> возвращает данные об индексах таблицы, а также статистическую информацию для столбцов. </a:t>
            </a:r>
          </a:p>
          <a:p>
            <a:r>
              <a:rPr lang="ru-RU" sz="1400" dirty="0"/>
              <a:t>Эта процедура имеет следующий синтаксис: </a:t>
            </a:r>
            <a:r>
              <a:rPr lang="ru-RU" sz="1400" dirty="0" err="1"/>
              <a:t>sp_helpindex</a:t>
            </a:r>
            <a:r>
              <a:rPr lang="ru-RU" sz="1400" dirty="0"/>
              <a:t> [@</a:t>
            </a:r>
            <a:r>
              <a:rPr lang="ru-RU" sz="1400" dirty="0" err="1"/>
              <a:t>db_object</a:t>
            </a:r>
            <a:r>
              <a:rPr lang="ru-RU" sz="1400" dirty="0"/>
              <a:t> = ] '</a:t>
            </a:r>
            <a:r>
              <a:rPr lang="ru-RU" sz="1400" dirty="0" err="1"/>
              <a:t>name</a:t>
            </a:r>
            <a:r>
              <a:rPr lang="ru-RU" sz="1400" dirty="0"/>
              <a:t>' </a:t>
            </a:r>
          </a:p>
          <a:p>
            <a:r>
              <a:rPr lang="ru-RU" sz="1400" dirty="0"/>
              <a:t>Здесь переменная @</a:t>
            </a:r>
            <a:r>
              <a:rPr lang="ru-RU" sz="1400" dirty="0" err="1"/>
              <a:t>db_object</a:t>
            </a:r>
            <a:r>
              <a:rPr lang="ru-RU" sz="1400" dirty="0"/>
              <a:t> представляет имя таблицы. </a:t>
            </a:r>
          </a:p>
        </p:txBody>
      </p:sp>
      <p:sp>
        <p:nvSpPr>
          <p:cNvPr id="13" name="Прямоугольная выноска 12"/>
          <p:cNvSpPr/>
          <p:nvPr/>
        </p:nvSpPr>
        <p:spPr>
          <a:xfrm>
            <a:off x="5000323" y="3356725"/>
            <a:ext cx="3994484" cy="2113063"/>
          </a:xfrm>
          <a:prstGeom prst="wedgeRectCallout">
            <a:avLst>
              <a:gd name="adj1" fmla="val -64689"/>
              <a:gd name="adj2" fmla="val -34164"/>
            </a:avLst>
          </a:prstGeom>
        </p:spPr>
        <p:style>
          <a:lnRef idx="1">
            <a:schemeClr val="accent5"/>
          </a:lnRef>
          <a:fillRef idx="1002">
            <a:schemeClr val="lt2"/>
          </a:fillRef>
          <a:effectRef idx="1">
            <a:schemeClr val="accent5"/>
          </a:effectRef>
          <a:fontRef idx="minor">
            <a:schemeClr val="dk1"/>
          </a:fontRef>
        </p:style>
        <p:txBody>
          <a:bodyPr rtlCol="0" anchor="ctr"/>
          <a:lstStyle/>
          <a:p>
            <a:r>
              <a:rPr lang="ru-RU" sz="1400" dirty="0"/>
              <a:t>Применительно к индексам, функция свойств OBJECTPROPERTY имеет два свойства: </a:t>
            </a:r>
            <a:r>
              <a:rPr lang="ru-RU" sz="1400" dirty="0" err="1"/>
              <a:t>IsIndexed</a:t>
            </a:r>
            <a:r>
              <a:rPr lang="ru-RU" sz="1400" dirty="0"/>
              <a:t> и </a:t>
            </a:r>
            <a:r>
              <a:rPr lang="ru-RU" sz="1400" dirty="0" err="1"/>
              <a:t>IsIndexable</a:t>
            </a:r>
            <a:r>
              <a:rPr lang="ru-RU" sz="1400" dirty="0"/>
              <a:t>. </a:t>
            </a:r>
          </a:p>
          <a:p>
            <a:r>
              <a:rPr lang="ru-RU" sz="1400" dirty="0"/>
              <a:t>Первое свойство предоставляет сведения о наличии индекса у таблицы или представления, </a:t>
            </a:r>
          </a:p>
          <a:p>
            <a:r>
              <a:rPr lang="ru-RU" sz="1400" dirty="0"/>
              <a:t>второе указывает, поддается ли таблица или представление индексированию. </a:t>
            </a:r>
          </a:p>
        </p:txBody>
      </p:sp>
      <p:sp>
        <p:nvSpPr>
          <p:cNvPr id="14" name="Прямоугольная выноска 13"/>
          <p:cNvSpPr/>
          <p:nvPr/>
        </p:nvSpPr>
        <p:spPr>
          <a:xfrm>
            <a:off x="3561348" y="4301488"/>
            <a:ext cx="5337207" cy="2184937"/>
          </a:xfrm>
          <a:prstGeom prst="wedgeRectCallout">
            <a:avLst>
              <a:gd name="adj1" fmla="val -86601"/>
              <a:gd name="adj2" fmla="val -54967"/>
            </a:avLst>
          </a:prstGeom>
        </p:spPr>
        <p:style>
          <a:lnRef idx="1">
            <a:schemeClr val="accent5"/>
          </a:lnRef>
          <a:fillRef idx="1002">
            <a:schemeClr val="lt2"/>
          </a:fillRef>
          <a:effectRef idx="1">
            <a:schemeClr val="accent5"/>
          </a:effectRef>
          <a:fontRef idx="minor">
            <a:schemeClr val="dk1"/>
          </a:fontRef>
        </p:style>
        <p:txBody>
          <a:bodyPr rtlCol="0" anchor="ctr"/>
          <a:lstStyle/>
          <a:p>
            <a:r>
              <a:rPr lang="ru-RU" sz="1400" dirty="0"/>
              <a:t>Для редактирования информации существующего индекса с помощью среды SQL </a:t>
            </a:r>
            <a:r>
              <a:rPr lang="ru-RU" sz="1400" dirty="0" err="1"/>
              <a:t>Server</a:t>
            </a:r>
            <a:r>
              <a:rPr lang="ru-RU" sz="1400" dirty="0"/>
              <a:t> </a:t>
            </a:r>
            <a:r>
              <a:rPr lang="ru-RU" sz="1400" dirty="0" err="1"/>
              <a:t>Management</a:t>
            </a:r>
            <a:r>
              <a:rPr lang="ru-RU" sz="1400" dirty="0"/>
              <a:t> </a:t>
            </a:r>
            <a:r>
              <a:rPr lang="ru-RU" sz="1400" dirty="0" err="1"/>
              <a:t>Studio</a:t>
            </a:r>
            <a:r>
              <a:rPr lang="ru-RU" sz="1400" dirty="0"/>
              <a:t> выберите требуемую базу данных в папке </a:t>
            </a:r>
            <a:r>
              <a:rPr lang="ru-RU" sz="1400" dirty="0" err="1"/>
              <a:t>Databases</a:t>
            </a:r>
            <a:r>
              <a:rPr lang="ru-RU" sz="1400" dirty="0"/>
              <a:t> (базы данных), разверните узел </a:t>
            </a:r>
            <a:r>
              <a:rPr lang="ru-RU" sz="1400" dirty="0" err="1"/>
              <a:t>Tables</a:t>
            </a:r>
            <a:r>
              <a:rPr lang="ru-RU" sz="1400" dirty="0"/>
              <a:t> (таблицы), в этом узле разверните требуемую таблицу и ее папку </a:t>
            </a:r>
            <a:r>
              <a:rPr lang="ru-RU" sz="1400" dirty="0" err="1"/>
              <a:t>Indexes</a:t>
            </a:r>
            <a:r>
              <a:rPr lang="ru-RU" sz="1400" dirty="0"/>
              <a:t> (индексы). В папке таблицы отобразится список всех существующих индексов для данной таблицы. Двойной щелчок мышью по индексу откроет диалоговое окно </a:t>
            </a:r>
            <a:r>
              <a:rPr lang="ru-RU" sz="1400" dirty="0" err="1"/>
              <a:t>Index</a:t>
            </a:r>
            <a:r>
              <a:rPr lang="ru-RU" sz="1400" dirty="0"/>
              <a:t> </a:t>
            </a:r>
            <a:r>
              <a:rPr lang="ru-RU" sz="1400" dirty="0" err="1"/>
              <a:t>Properties</a:t>
            </a:r>
            <a:r>
              <a:rPr lang="ru-RU" sz="1400" dirty="0"/>
              <a:t> со свойствами этого индекса. (Создать новый индекс или удалить существующий можно также с помощью среды </a:t>
            </a:r>
            <a:r>
              <a:rPr lang="ru-RU" sz="1400" dirty="0" err="1"/>
              <a:t>Management</a:t>
            </a:r>
            <a:r>
              <a:rPr lang="ru-RU" sz="1400" dirty="0"/>
              <a:t> </a:t>
            </a:r>
            <a:r>
              <a:rPr lang="ru-RU" sz="1400" dirty="0" err="1"/>
              <a:t>Studio</a:t>
            </a:r>
            <a:r>
              <a:rPr lang="ru-RU" sz="1400" dirty="0"/>
              <a:t>.) </a:t>
            </a:r>
          </a:p>
        </p:txBody>
      </p:sp>
      <p:sp>
        <p:nvSpPr>
          <p:cNvPr id="15" name="Прямоугольная выноска 14"/>
          <p:cNvSpPr/>
          <p:nvPr/>
        </p:nvSpPr>
        <p:spPr>
          <a:xfrm>
            <a:off x="3888607" y="1969999"/>
            <a:ext cx="5058074" cy="2331489"/>
          </a:xfrm>
          <a:prstGeom prst="wedgeRectCallout">
            <a:avLst>
              <a:gd name="adj1" fmla="val -77658"/>
              <a:gd name="adj2" fmla="val 65169"/>
            </a:avLst>
          </a:prstGeom>
        </p:spPr>
        <p:style>
          <a:lnRef idx="1">
            <a:schemeClr val="accent5"/>
          </a:lnRef>
          <a:fillRef idx="1002">
            <a:schemeClr val="lt2"/>
          </a:fillRef>
          <a:effectRef idx="1">
            <a:schemeClr val="accent5"/>
          </a:effectRef>
          <a:fontRef idx="minor">
            <a:schemeClr val="dk1"/>
          </a:fontRef>
        </p:style>
        <p:txBody>
          <a:bodyPr rtlCol="0" anchor="ctr"/>
          <a:lstStyle/>
          <a:p>
            <a:r>
              <a:rPr lang="ru-RU" sz="1400" dirty="0"/>
              <a:t>Представление </a:t>
            </a:r>
            <a:r>
              <a:rPr lang="ru-RU" sz="1400" dirty="0" err="1"/>
              <a:t>sys.dm_db_index_usage_stats</a:t>
            </a:r>
            <a:r>
              <a:rPr lang="ru-RU" sz="1400" dirty="0"/>
              <a:t> возвращает подсчет разных типов операций с индексами и время последнего выполнения каждого типа операции. Каждая отдельная операция поиска, просмотра или обновления по указанному индексу при исполнении одного запроса считается использованием индекса и увеличивает на единицу значение соответствующего счетчика в этом ДАП (DMV). Таким образом можно получить общую информацию о частоте использования индекса, чтобы на ее основе определить, какие индексы используются больше, а какие  меньше. </a:t>
            </a:r>
          </a:p>
        </p:txBody>
      </p:sp>
      <p:sp>
        <p:nvSpPr>
          <p:cNvPr id="16" name="Прямоугольная выноска 15"/>
          <p:cNvSpPr/>
          <p:nvPr/>
        </p:nvSpPr>
        <p:spPr>
          <a:xfrm>
            <a:off x="3864544" y="3282738"/>
            <a:ext cx="5058074" cy="1647175"/>
          </a:xfrm>
          <a:prstGeom prst="wedgeRectCallout">
            <a:avLst>
              <a:gd name="adj1" fmla="val -77658"/>
              <a:gd name="adj2" fmla="val 65169"/>
            </a:avLst>
          </a:prstGeom>
        </p:spPr>
        <p:style>
          <a:lnRef idx="1">
            <a:schemeClr val="accent5"/>
          </a:lnRef>
          <a:fillRef idx="1002">
            <a:schemeClr val="lt2"/>
          </a:fillRef>
          <a:effectRef idx="1">
            <a:schemeClr val="accent5"/>
          </a:effectRef>
          <a:fontRef idx="minor">
            <a:schemeClr val="dk1"/>
          </a:fontRef>
        </p:style>
        <p:txBody>
          <a:bodyPr rtlCol="0" anchor="ctr"/>
          <a:lstStyle/>
          <a:p>
            <a:r>
              <a:rPr lang="ru-RU" sz="1400" dirty="0"/>
              <a:t>Представление </a:t>
            </a:r>
            <a:r>
              <a:rPr lang="ru-RU" sz="1400" dirty="0" err="1"/>
              <a:t>sys.dm_db_missing_index_details</a:t>
            </a:r>
            <a:r>
              <a:rPr lang="ru-RU" sz="1400" dirty="0"/>
              <a:t> возвращает подробную информацию о столбцах таблицы, для которых отсутствуют индексы. Наиболее важными столбцами этого ДАП являются столбцы </a:t>
            </a:r>
            <a:r>
              <a:rPr lang="ru-RU" sz="1400" dirty="0" err="1"/>
              <a:t>index_handle</a:t>
            </a:r>
            <a:r>
              <a:rPr lang="ru-RU" sz="1400" dirty="0"/>
              <a:t> и </a:t>
            </a:r>
            <a:r>
              <a:rPr lang="ru-RU" sz="1400" dirty="0" err="1"/>
              <a:t>object_id</a:t>
            </a:r>
            <a:r>
              <a:rPr lang="ru-RU" sz="1400" dirty="0"/>
              <a:t>. Значение в первом столбце определяет конкретный отсутствующий индекс, а во втором — таблицу, в которой отсутствует индекс. </a:t>
            </a:r>
          </a:p>
        </p:txBody>
      </p:sp>
    </p:spTree>
    <p:extLst>
      <p:ext uri="{BB962C8B-B14F-4D97-AF65-F5344CB8AC3E}">
        <p14:creationId xmlns:p14="http://schemas.microsoft.com/office/powerpoint/2010/main" val="4891242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 presetClass="exit" presetSubtype="0" fill="hold" grpId="1"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 presetClass="exit" presetSubtype="0" fill="hold" grpId="1" nodeType="withEffect">
                                  <p:stCondLst>
                                    <p:cond delay="0"/>
                                  </p:stCondLst>
                                  <p:childTnLst>
                                    <p:set>
                                      <p:cBhvr>
                                        <p:cTn id="21" dur="1" fill="hold">
                                          <p:stCondLst>
                                            <p:cond delay="0"/>
                                          </p:stCondLst>
                                        </p:cTn>
                                        <p:tgtEl>
                                          <p:spTgt spid="11"/>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 presetClass="exit" presetSubtype="0" fill="hold" grpId="1" nodeType="withEffect">
                                  <p:stCondLst>
                                    <p:cond delay="0"/>
                                  </p:stCondLst>
                                  <p:childTnLst>
                                    <p:set>
                                      <p:cBhvr>
                                        <p:cTn id="28" dur="1" fill="hold">
                                          <p:stCondLst>
                                            <p:cond delay="0"/>
                                          </p:stCondLst>
                                        </p:cTn>
                                        <p:tgtEl>
                                          <p:spTgt spid="1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 presetClass="exit" presetSubtype="0" fill="hold" grpId="1" nodeType="withEffect">
                                  <p:stCondLst>
                                    <p:cond delay="0"/>
                                  </p:stCondLst>
                                  <p:childTnLst>
                                    <p:set>
                                      <p:cBhvr>
                                        <p:cTn id="35" dur="1" fill="hold">
                                          <p:stCondLst>
                                            <p:cond delay="0"/>
                                          </p:stCondLst>
                                        </p:cTn>
                                        <p:tgtEl>
                                          <p:spTgt spid="1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 presetClass="exit" presetSubtype="0" fill="hold" grpId="1" nodeType="withEffect">
                                  <p:stCondLst>
                                    <p:cond delay="0"/>
                                  </p:stCondLst>
                                  <p:childTnLst>
                                    <p:set>
                                      <p:cBhvr>
                                        <p:cTn id="42" dur="1" fill="hold">
                                          <p:stCondLst>
                                            <p:cond delay="0"/>
                                          </p:stCondLst>
                                        </p:cTn>
                                        <p:tgtEl>
                                          <p:spTgt spid="1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par>
                                <p:cTn id="48" presetID="1" presetClass="exit" presetSubtype="0" fill="hold" grpId="1" nodeType="withEffect">
                                  <p:stCondLst>
                                    <p:cond delay="0"/>
                                  </p:stCondLst>
                                  <p:childTnLst>
                                    <p:set>
                                      <p:cBhvr>
                                        <p:cTn id="49" dur="1" fill="hold">
                                          <p:stCondLst>
                                            <p:cond delay="0"/>
                                          </p:stCondLst>
                                        </p:cTn>
                                        <p:tgtEl>
                                          <p:spTgt spid="15"/>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16"/>
                                        </p:tgtEl>
                                      </p:cBhvr>
                                    </p:animEffect>
                                    <p:set>
                                      <p:cBhvr>
                                        <p:cTn id="5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Изменение индексов</a:t>
            </a:r>
          </a:p>
        </p:txBody>
      </p:sp>
      <p:sp>
        <p:nvSpPr>
          <p:cNvPr id="5" name="Объект 4"/>
          <p:cNvSpPr>
            <a:spLocks noGrp="1"/>
          </p:cNvSpPr>
          <p:nvPr>
            <p:ph idx="1"/>
          </p:nvPr>
        </p:nvSpPr>
        <p:spPr/>
        <p:txBody>
          <a:bodyPr>
            <a:noAutofit/>
          </a:bodyPr>
          <a:lstStyle/>
          <a:p>
            <a:pPr marL="0" indent="0">
              <a:buNone/>
            </a:pPr>
            <a:r>
              <a:rPr lang="ru-RU" sz="1800" dirty="0"/>
              <a:t>Синтаксис инструкции </a:t>
            </a:r>
          </a:p>
          <a:p>
            <a:r>
              <a:rPr lang="ru-RU" sz="1800" b="1" dirty="0"/>
              <a:t>ALTER INDEX </a:t>
            </a:r>
            <a:r>
              <a:rPr lang="ru-RU" sz="1800" dirty="0"/>
              <a:t>очень сходен с синтаксисом инструкции </a:t>
            </a:r>
            <a:r>
              <a:rPr lang="ru-RU" sz="1800" b="1" dirty="0"/>
              <a:t>CREATE INDEX</a:t>
            </a:r>
            <a:r>
              <a:rPr lang="ru-RU" sz="1800" dirty="0"/>
              <a:t>. Эта инструкция позволяет изменять значения параметров </a:t>
            </a:r>
            <a:r>
              <a:rPr lang="ru-RU" sz="1800" b="1" dirty="0"/>
              <a:t>ALLOW_ROW_LOCKS</a:t>
            </a:r>
            <a:r>
              <a:rPr lang="ru-RU" sz="1800" dirty="0"/>
              <a:t>, </a:t>
            </a:r>
            <a:r>
              <a:rPr lang="ru-RU" sz="1800" b="1" dirty="0"/>
              <a:t>ALLOW_PAGE_LOCKS</a:t>
            </a:r>
            <a:r>
              <a:rPr lang="ru-RU" sz="1800" dirty="0"/>
              <a:t>, </a:t>
            </a:r>
            <a:r>
              <a:rPr lang="ru-RU" sz="1800" b="1" dirty="0"/>
              <a:t>IGNORE_DUP_KEY</a:t>
            </a:r>
            <a:r>
              <a:rPr lang="ru-RU" sz="1800" dirty="0"/>
              <a:t> и </a:t>
            </a:r>
            <a:r>
              <a:rPr lang="ru-RU" sz="1800" b="1" dirty="0"/>
              <a:t>STATISTICS_NORECOMPUTE</a:t>
            </a:r>
            <a:r>
              <a:rPr lang="ru-RU" sz="1800" dirty="0"/>
              <a:t>, которые рассмотрены в инструкции </a:t>
            </a:r>
            <a:r>
              <a:rPr lang="ru-RU" sz="1800" b="1" dirty="0"/>
              <a:t>CREATE INDEX</a:t>
            </a:r>
            <a:r>
              <a:rPr lang="ru-RU" sz="1800" dirty="0"/>
              <a:t>. </a:t>
            </a:r>
          </a:p>
          <a:p>
            <a:pPr marL="0" indent="0">
              <a:buNone/>
            </a:pPr>
            <a:r>
              <a:rPr lang="ru-RU" sz="1800" dirty="0"/>
              <a:t>Кроме вышеперечисленных параметров, инструкция </a:t>
            </a:r>
            <a:r>
              <a:rPr lang="ru-RU" sz="1800" b="1" dirty="0"/>
              <a:t>ALTER INDEX </a:t>
            </a:r>
            <a:r>
              <a:rPr lang="ru-RU" sz="1800" dirty="0"/>
              <a:t>поддерживает три другие параметра: </a:t>
            </a:r>
          </a:p>
          <a:p>
            <a:pPr lvl="0"/>
            <a:r>
              <a:rPr lang="ru-RU" sz="1800" dirty="0"/>
              <a:t> параметр </a:t>
            </a:r>
            <a:r>
              <a:rPr lang="ru-RU" sz="1800" b="1" dirty="0"/>
              <a:t>REBUILD</a:t>
            </a:r>
            <a:r>
              <a:rPr lang="ru-RU" sz="1800" dirty="0"/>
              <a:t>, используемый для пересоздания индекса; </a:t>
            </a:r>
          </a:p>
          <a:p>
            <a:pPr lvl="0"/>
            <a:r>
              <a:rPr lang="ru-RU" sz="1800" dirty="0"/>
              <a:t> параметр </a:t>
            </a:r>
            <a:r>
              <a:rPr lang="ru-RU" sz="1800" b="1" dirty="0"/>
              <a:t>REORGANIZE</a:t>
            </a:r>
            <a:r>
              <a:rPr lang="ru-RU" sz="1800" dirty="0"/>
              <a:t>, используемый для реорганизации страниц </a:t>
            </a:r>
            <a:r>
              <a:rPr lang="ru-RU" sz="1800"/>
              <a:t>листьев индекса</a:t>
            </a:r>
            <a:r>
              <a:rPr lang="ru-RU" sz="1800" dirty="0"/>
              <a:t>; </a:t>
            </a:r>
          </a:p>
          <a:p>
            <a:pPr lvl="0"/>
            <a:r>
              <a:rPr lang="ru-RU" sz="1800" dirty="0"/>
              <a:t> параметр </a:t>
            </a:r>
            <a:r>
              <a:rPr lang="ru-RU" sz="1800" b="1" dirty="0"/>
              <a:t>DISABLE</a:t>
            </a:r>
            <a:r>
              <a:rPr lang="ru-RU" sz="1800" dirty="0"/>
              <a:t>, используемый для отключения индекса. </a:t>
            </a:r>
          </a:p>
          <a:p>
            <a:endParaRPr lang="ru-RU" sz="1800" dirty="0"/>
          </a:p>
        </p:txBody>
      </p:sp>
    </p:spTree>
    <p:extLst>
      <p:ext uri="{BB962C8B-B14F-4D97-AF65-F5344CB8AC3E}">
        <p14:creationId xmlns:p14="http://schemas.microsoft.com/office/powerpoint/2010/main" val="3312858619"/>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Изменение индексов. Пересоздание индекса </a:t>
            </a:r>
          </a:p>
        </p:txBody>
      </p:sp>
      <p:sp>
        <p:nvSpPr>
          <p:cNvPr id="3" name="Объект 2"/>
          <p:cNvSpPr>
            <a:spLocks noGrp="1"/>
          </p:cNvSpPr>
          <p:nvPr>
            <p:ph idx="1"/>
          </p:nvPr>
        </p:nvSpPr>
        <p:spPr/>
        <p:txBody>
          <a:bodyPr/>
          <a:lstStyle/>
          <a:p>
            <a:r>
              <a:rPr lang="ru-RU" dirty="0"/>
              <a:t>При любом изменении данных, используя инструкции </a:t>
            </a:r>
            <a:r>
              <a:rPr lang="ru-RU" b="1" dirty="0"/>
              <a:t>INSERT</a:t>
            </a:r>
            <a:r>
              <a:rPr lang="ru-RU" dirty="0"/>
              <a:t>, </a:t>
            </a:r>
            <a:r>
              <a:rPr lang="ru-RU" b="1" dirty="0"/>
              <a:t>UPDATE</a:t>
            </a:r>
            <a:r>
              <a:rPr lang="ru-RU" dirty="0"/>
              <a:t> или </a:t>
            </a:r>
            <a:r>
              <a:rPr lang="ru-RU" b="1" dirty="0"/>
              <a:t>DELETE</a:t>
            </a:r>
            <a:r>
              <a:rPr lang="ru-RU" dirty="0"/>
              <a:t>, возможна фрагментация данных. </a:t>
            </a:r>
          </a:p>
          <a:p>
            <a:r>
              <a:rPr lang="ru-RU" dirty="0"/>
              <a:t>Если эти данные проиндексированы, то также возможна фрагментация индекса, когда информация индекса оказывается разбросанной по разным физическим страницам. </a:t>
            </a:r>
          </a:p>
          <a:p>
            <a:r>
              <a:rPr lang="ru-RU" dirty="0"/>
              <a:t>В результате фрагментации данных индекса компонент </a:t>
            </a:r>
            <a:r>
              <a:rPr lang="ru-RU" dirty="0" err="1"/>
              <a:t>Database</a:t>
            </a:r>
            <a:r>
              <a:rPr lang="ru-RU" dirty="0"/>
              <a:t> </a:t>
            </a:r>
            <a:r>
              <a:rPr lang="ru-RU" dirty="0" err="1"/>
              <a:t>Engine</a:t>
            </a:r>
            <a:r>
              <a:rPr lang="ru-RU" dirty="0"/>
              <a:t> может быть вынужден выполнять дополнительные операции чтения данных, что понижает общую производительность системы. </a:t>
            </a:r>
          </a:p>
          <a:p>
            <a:r>
              <a:rPr lang="ru-RU" dirty="0"/>
              <a:t>В таком случае требуется пересоздать (</a:t>
            </a:r>
            <a:r>
              <a:rPr lang="ru-RU" dirty="0" err="1"/>
              <a:t>rebuild</a:t>
            </a:r>
            <a:r>
              <a:rPr lang="ru-RU" dirty="0"/>
              <a:t>) все фрагментированные индексы.  </a:t>
            </a:r>
          </a:p>
          <a:p>
            <a:pPr marL="0" indent="0">
              <a:buNone/>
            </a:pPr>
            <a:r>
              <a:rPr lang="ru-RU" dirty="0"/>
              <a:t>Это можно сделать двумя способами: </a:t>
            </a:r>
          </a:p>
          <a:p>
            <a:pPr marL="342900" lvl="0" indent="-342900">
              <a:buFont typeface="+mj-lt"/>
              <a:buAutoNum type="arabicPeriod"/>
            </a:pPr>
            <a:r>
              <a:rPr lang="ru-RU" dirty="0"/>
              <a:t> посредством параметра </a:t>
            </a:r>
            <a:r>
              <a:rPr lang="ru-RU" b="1" dirty="0"/>
              <a:t>REBUILD</a:t>
            </a:r>
            <a:r>
              <a:rPr lang="ru-RU" dirty="0"/>
              <a:t> инструкции </a:t>
            </a:r>
            <a:r>
              <a:rPr lang="ru-RU" b="1" dirty="0"/>
              <a:t>ALTER INDEX</a:t>
            </a:r>
            <a:r>
              <a:rPr lang="ru-RU" dirty="0"/>
              <a:t>; </a:t>
            </a:r>
          </a:p>
          <a:p>
            <a:pPr marL="342900" lvl="0" indent="-342900">
              <a:buFont typeface="+mj-lt"/>
              <a:buAutoNum type="arabicPeriod"/>
            </a:pPr>
            <a:r>
              <a:rPr lang="ru-RU" dirty="0"/>
              <a:t> посредством параметра</a:t>
            </a:r>
            <a:r>
              <a:rPr lang="ru-RU" b="1" dirty="0"/>
              <a:t> DROP_EXISTING</a:t>
            </a:r>
            <a:r>
              <a:rPr lang="ru-RU" dirty="0"/>
              <a:t> инструкции </a:t>
            </a:r>
            <a:r>
              <a:rPr lang="ru-RU" b="1" dirty="0"/>
              <a:t>CREATE INDEX</a:t>
            </a:r>
            <a:r>
              <a:rPr lang="ru-RU" dirty="0"/>
              <a:t>. </a:t>
            </a:r>
          </a:p>
          <a:p>
            <a:endParaRPr lang="ru-RU" dirty="0"/>
          </a:p>
        </p:txBody>
      </p:sp>
      <p:sp>
        <p:nvSpPr>
          <p:cNvPr id="5" name="Прямоугольная выноска 4"/>
          <p:cNvSpPr/>
          <p:nvPr/>
        </p:nvSpPr>
        <p:spPr>
          <a:xfrm>
            <a:off x="2498103" y="707012"/>
            <a:ext cx="6336383" cy="3753134"/>
          </a:xfrm>
          <a:prstGeom prst="wedgeRectCallout">
            <a:avLst>
              <a:gd name="adj1" fmla="val -30411"/>
              <a:gd name="adj2" fmla="val 62653"/>
            </a:avLst>
          </a:prstGeom>
        </p:spPr>
        <p:style>
          <a:lnRef idx="1">
            <a:schemeClr val="accent5"/>
          </a:lnRef>
          <a:fillRef idx="1002">
            <a:schemeClr val="lt2"/>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ru-RU" sz="1400" dirty="0"/>
              <a:t>Параметр DROP_EXISTING инструкции CREATE INDEX позволяет повысить производительность при пересоздании </a:t>
            </a:r>
            <a:r>
              <a:rPr lang="ru-RU" sz="1400" dirty="0" err="1"/>
              <a:t>кластеризованного</a:t>
            </a:r>
            <a:r>
              <a:rPr lang="ru-RU" sz="1400" dirty="0"/>
              <a:t> индекса таблицы, которая также имеет </a:t>
            </a:r>
            <a:r>
              <a:rPr lang="ru-RU" sz="1400" dirty="0" err="1"/>
              <a:t>некластеризованные</a:t>
            </a:r>
            <a:r>
              <a:rPr lang="ru-RU" sz="1400" dirty="0"/>
              <a:t> индексы. </a:t>
            </a:r>
          </a:p>
          <a:p>
            <a:pPr marL="285750" indent="-285750">
              <a:buFont typeface="Arial" panose="020B0604020202020204" pitchFamily="34" charset="0"/>
              <a:buChar char="•"/>
            </a:pPr>
            <a:r>
              <a:rPr lang="ru-RU" sz="1400" dirty="0"/>
              <a:t>Он указывает, что существующий </a:t>
            </a:r>
            <a:r>
              <a:rPr lang="ru-RU" sz="1400" dirty="0" err="1"/>
              <a:t>кластеризованный</a:t>
            </a:r>
            <a:r>
              <a:rPr lang="ru-RU" sz="1400" dirty="0"/>
              <a:t> или </a:t>
            </a:r>
            <a:r>
              <a:rPr lang="ru-RU" sz="1400" dirty="0" err="1"/>
              <a:t>некластеризованный</a:t>
            </a:r>
            <a:r>
              <a:rPr lang="ru-RU" sz="1400" dirty="0"/>
              <a:t> индекс нужно удалить и создать заново указанный индекс. </a:t>
            </a:r>
          </a:p>
          <a:p>
            <a:pPr marL="285750" indent="-285750">
              <a:buFont typeface="Arial" panose="020B0604020202020204" pitchFamily="34" charset="0"/>
              <a:buChar char="•"/>
            </a:pPr>
            <a:r>
              <a:rPr lang="ru-RU" sz="1400" dirty="0"/>
              <a:t>Как упоминалось ранее, каждый </a:t>
            </a:r>
            <a:r>
              <a:rPr lang="ru-RU" sz="1400" dirty="0" err="1"/>
              <a:t>некластеризованный</a:t>
            </a:r>
            <a:r>
              <a:rPr lang="ru-RU" sz="1400" dirty="0"/>
              <a:t> индекс в </a:t>
            </a:r>
            <a:r>
              <a:rPr lang="ru-RU" sz="1400" dirty="0" err="1"/>
              <a:t>кластеризованной</a:t>
            </a:r>
            <a:r>
              <a:rPr lang="ru-RU" sz="1400" dirty="0"/>
              <a:t> таблице содержит в своих листьях дерева соответствующие значения </a:t>
            </a:r>
            <a:r>
              <a:rPr lang="ru-RU" sz="1400" dirty="0" err="1"/>
              <a:t>кластеризованного</a:t>
            </a:r>
            <a:r>
              <a:rPr lang="ru-RU" sz="1400" dirty="0"/>
              <a:t> индекса таблицы. </a:t>
            </a:r>
          </a:p>
          <a:p>
            <a:pPr marL="285750" indent="-285750">
              <a:buFont typeface="Arial" panose="020B0604020202020204" pitchFamily="34" charset="0"/>
              <a:buChar char="•"/>
            </a:pPr>
            <a:r>
              <a:rPr lang="ru-RU" sz="1400" dirty="0"/>
              <a:t>По этой причине при удалении </a:t>
            </a:r>
            <a:r>
              <a:rPr lang="ru-RU" sz="1400" dirty="0" err="1"/>
              <a:t>кластеризованного</a:t>
            </a:r>
            <a:r>
              <a:rPr lang="ru-RU" sz="1400" dirty="0"/>
              <a:t> индекса таблицы требуется создать вновь все ее </a:t>
            </a:r>
            <a:r>
              <a:rPr lang="ru-RU" sz="1400" dirty="0" err="1"/>
              <a:t>некластеризованные</a:t>
            </a:r>
            <a:r>
              <a:rPr lang="ru-RU" sz="1400" dirty="0"/>
              <a:t> индексы. </a:t>
            </a:r>
          </a:p>
          <a:p>
            <a:pPr marL="285750" indent="-285750">
              <a:buFont typeface="Arial" panose="020B0604020202020204" pitchFamily="34" charset="0"/>
              <a:buChar char="•"/>
            </a:pPr>
            <a:r>
              <a:rPr lang="ru-RU" sz="1400" dirty="0"/>
              <a:t>Использование параметра DROP_EXISTING позволяет избежать повторного пересоздания </a:t>
            </a:r>
            <a:r>
              <a:rPr lang="ru-RU" sz="1400" dirty="0" err="1"/>
              <a:t>некластеризованных</a:t>
            </a:r>
            <a:r>
              <a:rPr lang="ru-RU" sz="1400" dirty="0"/>
              <a:t> индексов. </a:t>
            </a:r>
          </a:p>
        </p:txBody>
      </p:sp>
      <p:sp>
        <p:nvSpPr>
          <p:cNvPr id="4" name="Прямоугольная выноска 3"/>
          <p:cNvSpPr/>
          <p:nvPr/>
        </p:nvSpPr>
        <p:spPr>
          <a:xfrm>
            <a:off x="3880107" y="2583579"/>
            <a:ext cx="4954379" cy="1526837"/>
          </a:xfrm>
          <a:prstGeom prst="wedgeRectCallout">
            <a:avLst>
              <a:gd name="adj1" fmla="val -49589"/>
              <a:gd name="adj2" fmla="val 82474"/>
            </a:avLst>
          </a:prstGeom>
        </p:spPr>
        <p:style>
          <a:lnRef idx="1">
            <a:schemeClr val="accent5"/>
          </a:lnRef>
          <a:fillRef idx="1002">
            <a:schemeClr val="lt2"/>
          </a:fillRef>
          <a:effectRef idx="1">
            <a:schemeClr val="accent5"/>
          </a:effectRef>
          <a:fontRef idx="minor">
            <a:schemeClr val="dk1"/>
          </a:fontRef>
        </p:style>
        <p:txBody>
          <a:bodyPr rtlCol="0" anchor="ctr"/>
          <a:lstStyle/>
          <a:p>
            <a:r>
              <a:rPr lang="ru-RU" sz="1400" dirty="0"/>
              <a:t>Параметр REBUILD применяется для пересоздания индексов. Если для этого параметра вместо имени индекса указать ALL, будут вновь созданы все индексы таблицы. (Разрешив динамическое пересоздание индексов, не нужно будет удалять и создавать их заново.) </a:t>
            </a:r>
          </a:p>
        </p:txBody>
      </p:sp>
    </p:spTree>
    <p:extLst>
      <p:ext uri="{BB962C8B-B14F-4D97-AF65-F5344CB8AC3E}">
        <p14:creationId xmlns:p14="http://schemas.microsoft.com/office/powerpoint/2010/main" val="4704300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xit" presetSubtype="0" fill="hold" grpId="1" nodeType="with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4" grpId="0" animBg="1"/>
      <p:bldP spid="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Изменение индексов. Реорганизация страниц листьев индекса</a:t>
            </a:r>
          </a:p>
        </p:txBody>
      </p:sp>
      <p:sp>
        <p:nvSpPr>
          <p:cNvPr id="3" name="Объект 2"/>
          <p:cNvSpPr>
            <a:spLocks noGrp="1"/>
          </p:cNvSpPr>
          <p:nvPr>
            <p:ph idx="1"/>
          </p:nvPr>
        </p:nvSpPr>
        <p:spPr/>
        <p:txBody>
          <a:bodyPr>
            <a:normAutofit/>
          </a:bodyPr>
          <a:lstStyle/>
          <a:p>
            <a:r>
              <a:rPr lang="ru-RU" sz="1800" dirty="0"/>
              <a:t>Параметр </a:t>
            </a:r>
            <a:r>
              <a:rPr lang="ru-RU" sz="1800" b="1" dirty="0"/>
              <a:t>REORGANIZE</a:t>
            </a:r>
            <a:r>
              <a:rPr lang="ru-RU" sz="1800" dirty="0"/>
              <a:t> инструкции </a:t>
            </a:r>
            <a:r>
              <a:rPr lang="ru-RU" sz="1800" b="1" dirty="0"/>
              <a:t>ALTER INDEX</a:t>
            </a:r>
            <a:r>
              <a:rPr lang="ru-RU" sz="1800" dirty="0"/>
              <a:t> задает реорганизацию страниц листьев указанного индекса, чтобы физический порядок страниц совпадал с их логическим порядком — слева направо. </a:t>
            </a:r>
          </a:p>
          <a:p>
            <a:r>
              <a:rPr lang="ru-RU" sz="1800" dirty="0"/>
              <a:t>Это удаляет определенный объем фрагментации индекса, повышая его производительность. </a:t>
            </a:r>
          </a:p>
          <a:p>
            <a:endParaRPr lang="ru-RU" sz="1800" dirty="0"/>
          </a:p>
        </p:txBody>
      </p:sp>
    </p:spTree>
    <p:extLst>
      <p:ext uri="{BB962C8B-B14F-4D97-AF65-F5344CB8AC3E}">
        <p14:creationId xmlns:p14="http://schemas.microsoft.com/office/powerpoint/2010/main" val="600515982"/>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Изменение индексов. Отключение индекса </a:t>
            </a:r>
          </a:p>
        </p:txBody>
      </p:sp>
      <p:sp>
        <p:nvSpPr>
          <p:cNvPr id="5" name="Объект 4"/>
          <p:cNvSpPr>
            <a:spLocks noGrp="1"/>
          </p:cNvSpPr>
          <p:nvPr>
            <p:ph idx="1"/>
          </p:nvPr>
        </p:nvSpPr>
        <p:spPr/>
        <p:txBody>
          <a:bodyPr>
            <a:normAutofit/>
          </a:bodyPr>
          <a:lstStyle/>
          <a:p>
            <a:r>
              <a:rPr lang="ru-RU" sz="1800" dirty="0"/>
              <a:t>Параметр </a:t>
            </a:r>
            <a:r>
              <a:rPr lang="ru-RU" sz="1800" b="1" dirty="0"/>
              <a:t>DISABLE</a:t>
            </a:r>
            <a:r>
              <a:rPr lang="ru-RU" sz="1800" dirty="0"/>
              <a:t> отключает указанный индекс. </a:t>
            </a:r>
          </a:p>
          <a:p>
            <a:r>
              <a:rPr lang="ru-RU" sz="1800" dirty="0"/>
              <a:t>Отключенный индекс недоступен для применения, пока он не будет снова включен. </a:t>
            </a:r>
          </a:p>
          <a:p>
            <a:r>
              <a:rPr lang="ru-RU" sz="1800" dirty="0"/>
              <a:t>Отключенный индекс не изменяется при внесении изменений в соответствующие данные. По этой причине, чтобы снова использовать отключенный индекс, его нужно полностью создать вновь. </a:t>
            </a:r>
          </a:p>
          <a:p>
            <a:r>
              <a:rPr lang="ru-RU" sz="1800" dirty="0"/>
              <a:t>Для включения отключенного индекса применяется параметр </a:t>
            </a:r>
            <a:r>
              <a:rPr lang="ru-RU" sz="1800" b="1" dirty="0"/>
              <a:t>REBUILD</a:t>
            </a:r>
            <a:r>
              <a:rPr lang="ru-RU" sz="1800" dirty="0"/>
              <a:t> инструкции </a:t>
            </a:r>
            <a:r>
              <a:rPr lang="ru-RU" sz="1800" b="1" dirty="0"/>
              <a:t>ALTER</a:t>
            </a:r>
            <a:r>
              <a:rPr lang="ru-RU" sz="1800" dirty="0"/>
              <a:t> </a:t>
            </a:r>
            <a:r>
              <a:rPr lang="ru-RU" sz="1800" b="1" dirty="0"/>
              <a:t>TABLE</a:t>
            </a:r>
            <a:r>
              <a:rPr lang="ru-RU" sz="1800" dirty="0"/>
              <a:t>. </a:t>
            </a:r>
          </a:p>
          <a:p>
            <a:r>
              <a:rPr lang="ru-RU" sz="1800" dirty="0"/>
              <a:t>При отключенном </a:t>
            </a:r>
            <a:r>
              <a:rPr lang="ru-RU" sz="1800" dirty="0" err="1"/>
              <a:t>кластеризованном</a:t>
            </a:r>
            <a:r>
              <a:rPr lang="ru-RU" sz="1800" dirty="0"/>
              <a:t> индексе таблицы данные этой таблицы будут недоступны, так как все страницы данных таблицы с </a:t>
            </a:r>
            <a:r>
              <a:rPr lang="ru-RU" sz="1800" dirty="0" err="1"/>
              <a:t>кластеризованным</a:t>
            </a:r>
            <a:r>
              <a:rPr lang="ru-RU" sz="1800" dirty="0"/>
              <a:t> индексом хранятся в его листьях дерева.</a:t>
            </a:r>
          </a:p>
          <a:p>
            <a:endParaRPr lang="ru-RU" sz="1800" dirty="0"/>
          </a:p>
        </p:txBody>
      </p:sp>
    </p:spTree>
    <p:extLst>
      <p:ext uri="{BB962C8B-B14F-4D97-AF65-F5344CB8AC3E}">
        <p14:creationId xmlns:p14="http://schemas.microsoft.com/office/powerpoint/2010/main" val="98374098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Удаление и переименование индексов </a:t>
            </a:r>
          </a:p>
        </p:txBody>
      </p:sp>
      <p:sp>
        <p:nvSpPr>
          <p:cNvPr id="5" name="Объект 4"/>
          <p:cNvSpPr>
            <a:spLocks noGrp="1"/>
          </p:cNvSpPr>
          <p:nvPr>
            <p:ph idx="1"/>
          </p:nvPr>
        </p:nvSpPr>
        <p:spPr>
          <a:xfrm>
            <a:off x="828675" y="1400783"/>
            <a:ext cx="7486650" cy="5175115"/>
          </a:xfrm>
        </p:spPr>
        <p:txBody>
          <a:bodyPr>
            <a:noAutofit/>
          </a:bodyPr>
          <a:lstStyle/>
          <a:p>
            <a:r>
              <a:rPr lang="ru-RU" sz="1800" dirty="0"/>
              <a:t>Для удаления индексов в текущей базе данных применяется инструкция </a:t>
            </a:r>
            <a:r>
              <a:rPr lang="ru-RU" sz="1800" b="1" dirty="0"/>
              <a:t>DROP INDEX</a:t>
            </a:r>
            <a:r>
              <a:rPr lang="ru-RU" sz="1800" dirty="0"/>
              <a:t>. </a:t>
            </a:r>
          </a:p>
          <a:p>
            <a:r>
              <a:rPr lang="ru-RU" sz="1800" dirty="0"/>
              <a:t>Удаление </a:t>
            </a:r>
            <a:r>
              <a:rPr lang="ru-RU" sz="1800" dirty="0" err="1"/>
              <a:t>кластеризованного</a:t>
            </a:r>
            <a:r>
              <a:rPr lang="ru-RU" sz="1800" dirty="0"/>
              <a:t> индекса таблицы может быть очень ресурсоемкой операцией, т. к. потребуется пересоздать все </a:t>
            </a:r>
            <a:r>
              <a:rPr lang="ru-RU" sz="1800" dirty="0" err="1"/>
              <a:t>некластеризованные</a:t>
            </a:r>
            <a:r>
              <a:rPr lang="ru-RU" sz="1800" dirty="0"/>
              <a:t> индексы. (Все </a:t>
            </a:r>
            <a:r>
              <a:rPr lang="ru-RU" sz="1800" dirty="0" err="1"/>
              <a:t>некластеризованные</a:t>
            </a:r>
            <a:r>
              <a:rPr lang="ru-RU" sz="1800" dirty="0"/>
              <a:t> индексы используют ключ индекса </a:t>
            </a:r>
            <a:r>
              <a:rPr lang="ru-RU" sz="1800" dirty="0" err="1"/>
              <a:t>кластеризованного</a:t>
            </a:r>
            <a:r>
              <a:rPr lang="ru-RU" sz="1800" dirty="0"/>
              <a:t> индекса, как указатель в своих страницах листьев.)</a:t>
            </a:r>
          </a:p>
          <a:p>
            <a:r>
              <a:rPr lang="ru-RU" sz="1800" dirty="0"/>
              <a:t>Инструкцию DROP INDEX нельзя использовать для удаления индексов, которые создаются неявно системой для ограничений целостности, таких индексов, как PRIMARY KEY и UNIQUE. Чтобы удалить такие индексы, нужно удалить соответствующее ограничение.</a:t>
            </a:r>
          </a:p>
          <a:p>
            <a:r>
              <a:rPr lang="ru-RU" sz="1800" dirty="0"/>
              <a:t>Индексы можно переименовывать с помощью системной процедуры </a:t>
            </a:r>
            <a:r>
              <a:rPr lang="ru-RU" sz="1800" b="1" dirty="0" err="1"/>
              <a:t>sp_rename</a:t>
            </a:r>
            <a:r>
              <a:rPr lang="ru-RU" sz="1800" dirty="0"/>
              <a:t>. </a:t>
            </a:r>
          </a:p>
          <a:p>
            <a:r>
              <a:rPr lang="ru-RU" sz="1800" dirty="0"/>
              <a:t>Пример:</a:t>
            </a:r>
          </a:p>
          <a:p>
            <a:pPr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USE</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library; </a:t>
            </a:r>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pPr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DROP</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INDEX</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i_title</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books; </a:t>
            </a:r>
            <a:endPar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endParaRPr>
          </a:p>
          <a:p>
            <a:pPr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800" dirty="0"/>
          </a:p>
        </p:txBody>
      </p:sp>
    </p:spTree>
    <p:extLst>
      <p:ext uri="{BB962C8B-B14F-4D97-AF65-F5344CB8AC3E}">
        <p14:creationId xmlns:p14="http://schemas.microsoft.com/office/powerpoint/2010/main" val="9852817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500"/>
                                        <p:tgtEl>
                                          <p:spTgt spid="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5" end="5"/>
                                            </p:txEl>
                                          </p:spTgt>
                                        </p:tgtEl>
                                        <p:attrNameLst>
                                          <p:attrName>style.visibility</p:attrName>
                                        </p:attrNameLst>
                                      </p:cBhvr>
                                      <p:to>
                                        <p:strVal val="visible"/>
                                      </p:to>
                                    </p:set>
                                    <p:animEffect transition="in" filter="fade">
                                      <p:cBhvr>
                                        <p:cTn id="10" dur="500"/>
                                        <p:tgtEl>
                                          <p:spTgt spid="5">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Effect transition="in" filter="fade">
                                      <p:cBhvr>
                                        <p:cTn id="13"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Рекомендации по созданию  и использованию индексов </a:t>
            </a:r>
          </a:p>
        </p:txBody>
      </p:sp>
      <p:sp>
        <p:nvSpPr>
          <p:cNvPr id="5" name="Объект 4"/>
          <p:cNvSpPr>
            <a:spLocks noGrp="1"/>
          </p:cNvSpPr>
          <p:nvPr>
            <p:ph idx="1"/>
          </p:nvPr>
        </p:nvSpPr>
        <p:spPr/>
        <p:txBody>
          <a:bodyPr>
            <a:normAutofit/>
          </a:bodyPr>
          <a:lstStyle/>
          <a:p>
            <a:r>
              <a:rPr lang="ru-RU" sz="1600" dirty="0"/>
              <a:t>Хотя компонент </a:t>
            </a:r>
            <a:r>
              <a:rPr lang="ru-RU" sz="1600" dirty="0" err="1"/>
              <a:t>Database</a:t>
            </a:r>
            <a:r>
              <a:rPr lang="ru-RU" sz="1600" dirty="0"/>
              <a:t> </a:t>
            </a:r>
            <a:r>
              <a:rPr lang="ru-RU" sz="1600" dirty="0" err="1"/>
              <a:t>Engine</a:t>
            </a:r>
            <a:r>
              <a:rPr lang="ru-RU" sz="1600" dirty="0"/>
              <a:t> не накладывает никаких практических ограничений на количество индексов, по некоторым причинам это количество следует ограничивать: </a:t>
            </a:r>
          </a:p>
          <a:p>
            <a:pPr marL="342900" indent="-342900">
              <a:buFont typeface="+mj-lt"/>
              <a:buAutoNum type="arabicPeriod"/>
            </a:pPr>
            <a:r>
              <a:rPr lang="ru-RU" sz="1600" dirty="0"/>
              <a:t>Каждый индекс занимает определенный объем дискового пространства, следовательно, существует вероятность того, что общее количество страниц индекса базы данных может превысить количество страниц данных в базе. </a:t>
            </a:r>
          </a:p>
          <a:p>
            <a:pPr marL="342900" indent="-342900">
              <a:buFont typeface="+mj-lt"/>
              <a:buAutoNum type="arabicPeriod"/>
            </a:pPr>
            <a:r>
              <a:rPr lang="ru-RU" sz="1600" dirty="0"/>
              <a:t>В отличие от получения выгоды при использовании индекса для выборки данных, вставка и удаление данных такой выгоды не предоставляют по причине необходимости обслуживания индекса. Чем больше индексов имеет таблица, тем больший требуется объем работы по их реорганизации. Общим правилом будет разумно выбирать индексы для частых запросов, а затем оценивать их использование. </a:t>
            </a:r>
          </a:p>
          <a:p>
            <a:r>
              <a:rPr lang="ru-RU" sz="1600" dirty="0"/>
              <a:t>В конечном итоге эффективность использования индексов зависит от способа использования базы данных на практике и типа наиболее часто выполняемых запросов. Индексирование столбца, который никогда не будет использоваться, не принесет никакой пользы.</a:t>
            </a:r>
          </a:p>
          <a:p>
            <a:endParaRPr lang="ru-RU" sz="1600" dirty="0"/>
          </a:p>
        </p:txBody>
      </p:sp>
    </p:spTree>
    <p:extLst>
      <p:ext uri="{BB962C8B-B14F-4D97-AF65-F5344CB8AC3E}">
        <p14:creationId xmlns:p14="http://schemas.microsoft.com/office/powerpoint/2010/main" val="2085973755"/>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Индексы и условия предложения WHERE</a:t>
            </a:r>
          </a:p>
        </p:txBody>
      </p:sp>
      <p:sp>
        <p:nvSpPr>
          <p:cNvPr id="5" name="Объект 4"/>
          <p:cNvSpPr>
            <a:spLocks noGrp="1"/>
          </p:cNvSpPr>
          <p:nvPr>
            <p:ph idx="1"/>
          </p:nvPr>
        </p:nvSpPr>
        <p:spPr>
          <a:xfrm>
            <a:off x="828676" y="1629383"/>
            <a:ext cx="7486650" cy="5083404"/>
          </a:xfrm>
        </p:spPr>
        <p:txBody>
          <a:bodyPr>
            <a:normAutofit/>
          </a:bodyPr>
          <a:lstStyle/>
          <a:p>
            <a:r>
              <a:rPr lang="ru-RU" sz="1800" dirty="0"/>
              <a:t>Если предложение </a:t>
            </a:r>
            <a:r>
              <a:rPr lang="ru-RU" sz="1800" b="1" dirty="0"/>
              <a:t>WHERE</a:t>
            </a:r>
            <a:r>
              <a:rPr lang="ru-RU" sz="1800" dirty="0"/>
              <a:t> инструкции </a:t>
            </a:r>
            <a:r>
              <a:rPr lang="ru-RU" sz="1800" b="1" dirty="0"/>
              <a:t>SELECT</a:t>
            </a:r>
            <a:r>
              <a:rPr lang="ru-RU" sz="1800" dirty="0"/>
              <a:t> содержит условие поиска с одним столбцом, то для этого столбца следует создать индекс. Это особенно рекомендуется при высокой селективности условия. </a:t>
            </a:r>
          </a:p>
          <a:p>
            <a:pPr lvl="2"/>
            <a:r>
              <a:rPr lang="ru-RU" sz="1200" dirty="0"/>
              <a:t>Под селективностью (</a:t>
            </a:r>
            <a:r>
              <a:rPr lang="ru-RU" sz="1200" dirty="0" err="1"/>
              <a:t>selectivity</a:t>
            </a:r>
            <a:r>
              <a:rPr lang="ru-RU" sz="1200" dirty="0"/>
              <a:t>) условия имеется в виду соотношение количества строк, удовлетворяющих условию, к общему количеству строк в таблице. Высокой селективности соответствует меньшему значению этого соотношения. Обработка поиска с использованием индексированного столбца будет наиболее успешной при селективности условия, не превышающей 5%. </a:t>
            </a:r>
          </a:p>
          <a:p>
            <a:r>
              <a:rPr lang="ru-RU" sz="1800" dirty="0"/>
              <a:t>Столбец не следует индексировать при постоянном уровне селективности условия 80% или более. В таком случае для страниц индекса потребуются дополнительные операции ввода/вывода, которые уменьшат любую экономию времени, достигаемую за счет использования индексов. В этом случае быстрее выполнять поиск сканированием таблицы, что и будет обычно выбрано оптимизатором запросов, делая индекс бесполезным. </a:t>
            </a:r>
          </a:p>
        </p:txBody>
      </p:sp>
    </p:spTree>
    <p:extLst>
      <p:ext uri="{BB962C8B-B14F-4D97-AF65-F5344CB8AC3E}">
        <p14:creationId xmlns:p14="http://schemas.microsoft.com/office/powerpoint/2010/main" val="20306190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Индексы и условия предложения WHERE</a:t>
            </a:r>
          </a:p>
        </p:txBody>
      </p:sp>
      <p:sp>
        <p:nvSpPr>
          <p:cNvPr id="5" name="Объект 4"/>
          <p:cNvSpPr>
            <a:spLocks noGrp="1"/>
          </p:cNvSpPr>
          <p:nvPr>
            <p:ph idx="1"/>
          </p:nvPr>
        </p:nvSpPr>
        <p:spPr>
          <a:xfrm>
            <a:off x="828675" y="1600200"/>
            <a:ext cx="7486650" cy="5083404"/>
          </a:xfrm>
        </p:spPr>
        <p:txBody>
          <a:bodyPr>
            <a:normAutofit/>
          </a:bodyPr>
          <a:lstStyle/>
          <a:p>
            <a:r>
              <a:rPr lang="ru-RU" sz="1800" dirty="0"/>
              <a:t>Если условие поиска часто используемого запроса содержит операторы </a:t>
            </a:r>
            <a:r>
              <a:rPr lang="ru-RU" sz="1800" b="1" dirty="0"/>
              <a:t>AND</a:t>
            </a:r>
            <a:r>
              <a:rPr lang="ru-RU" sz="1800" dirty="0"/>
              <a:t>, лучше всего будет создать составной индекс по всем столбцам таблицы, указанным в предложении </a:t>
            </a:r>
            <a:r>
              <a:rPr lang="ru-RU" sz="1800" b="1" dirty="0"/>
              <a:t>WHERE</a:t>
            </a:r>
            <a:r>
              <a:rPr lang="ru-RU" sz="1800" dirty="0"/>
              <a:t> инструкции </a:t>
            </a:r>
            <a:r>
              <a:rPr lang="ru-RU" sz="1800" b="1" dirty="0"/>
              <a:t>SELECT</a:t>
            </a:r>
            <a:r>
              <a:rPr lang="ru-RU" sz="1800" dirty="0"/>
              <a:t>. </a:t>
            </a:r>
          </a:p>
          <a:p>
            <a:r>
              <a:rPr lang="ru-RU" sz="1800" dirty="0"/>
              <a:t>Пример: </a:t>
            </a: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USE</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library;</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CREATE</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INDEX</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i_exp</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exemplar</a:t>
            </a:r>
            <a:r>
              <a:rPr lang="en-US"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isbn</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date_in</a:t>
            </a:r>
            <a:r>
              <a:rPr lang="en-US"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SELECT</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isbn</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in_date</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present</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FROM</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exemplar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0" indent="0">
              <a:spcBef>
                <a:spcPts val="0"/>
              </a:spcBef>
              <a:buNone/>
            </a:pPr>
            <a:r>
              <a:rPr lang="en-US" sz="1800" dirty="0">
                <a:solidFill>
                  <a:srgbClr val="0F0F0F"/>
                </a:solidFill>
                <a:latin typeface="Courier New" panose="02070309020205020404" pitchFamily="49" charset="0"/>
                <a:ea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rPr>
              <a:t>WHERE</a:t>
            </a:r>
            <a:r>
              <a:rPr lang="en-US" sz="1800" dirty="0">
                <a:solidFill>
                  <a:srgbClr val="0F0F0F"/>
                </a:solidFill>
                <a:latin typeface="Courier New" panose="02070309020205020404" pitchFamily="49" charset="0"/>
                <a:ea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rPr>
              <a:t>isbn</a:t>
            </a:r>
            <a:r>
              <a:rPr lang="en-US" sz="1800" dirty="0">
                <a:solidFill>
                  <a:srgbClr val="0F0F0F"/>
                </a:solidFill>
                <a:latin typeface="Courier New" panose="02070309020205020404" pitchFamily="49" charset="0"/>
                <a:ea typeface="Times New Roman" panose="02020603050405020304" pitchFamily="18" charset="0"/>
              </a:rPr>
              <a:t> </a:t>
            </a:r>
            <a:r>
              <a:rPr lang="en-US" sz="1800" dirty="0">
                <a:solidFill>
                  <a:srgbClr val="808080"/>
                </a:solidFill>
                <a:latin typeface="Courier New" panose="02070309020205020404" pitchFamily="49" charset="0"/>
                <a:ea typeface="Times New Roman" panose="02020603050405020304" pitchFamily="18" charset="0"/>
              </a:rPr>
              <a:t>=</a:t>
            </a:r>
            <a:r>
              <a:rPr lang="en-US" sz="1800" dirty="0">
                <a:solidFill>
                  <a:srgbClr val="0F0F0F"/>
                </a:solidFill>
                <a:latin typeface="Courier New" panose="02070309020205020404" pitchFamily="49" charset="0"/>
                <a:ea typeface="Times New Roman" panose="02020603050405020304" pitchFamily="18" charset="0"/>
              </a:rPr>
              <a:t> </a:t>
            </a:r>
            <a:r>
              <a:rPr lang="en-US" sz="1800" dirty="0">
                <a:solidFill>
                  <a:srgbClr val="000000"/>
                </a:solidFill>
                <a:latin typeface="Courier New" panose="02070309020205020404" pitchFamily="49" charset="0"/>
                <a:ea typeface="Times New Roman" panose="02020603050405020304" pitchFamily="18" charset="0"/>
              </a:rPr>
              <a:t>29346</a:t>
            </a:r>
            <a:r>
              <a:rPr lang="en-US" sz="1800" dirty="0">
                <a:solidFill>
                  <a:srgbClr val="0F0F0F"/>
                </a:solidFill>
                <a:latin typeface="Courier New" panose="02070309020205020404" pitchFamily="49" charset="0"/>
                <a:ea typeface="Times New Roman" panose="02020603050405020304" pitchFamily="18" charset="0"/>
              </a:rPr>
              <a:t> </a:t>
            </a:r>
            <a:r>
              <a:rPr lang="en-US" sz="1800" dirty="0">
                <a:solidFill>
                  <a:srgbClr val="808080"/>
                </a:solidFill>
                <a:latin typeface="Courier New" panose="02070309020205020404" pitchFamily="49" charset="0"/>
                <a:ea typeface="Times New Roman" panose="02020603050405020304" pitchFamily="18" charset="0"/>
              </a:rPr>
              <a:t>AND</a:t>
            </a:r>
            <a:r>
              <a:rPr lang="en-US" sz="1800" dirty="0">
                <a:solidFill>
                  <a:srgbClr val="0F0F0F"/>
                </a:solidFill>
                <a:latin typeface="Courier New" panose="02070309020205020404" pitchFamily="49" charset="0"/>
                <a:ea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rPr>
              <a:t>date_in</a:t>
            </a:r>
            <a:r>
              <a:rPr lang="en-US" sz="1800" dirty="0">
                <a:solidFill>
                  <a:srgbClr val="808080"/>
                </a:solidFill>
                <a:latin typeface="Courier New" panose="02070309020205020404" pitchFamily="49" charset="0"/>
                <a:ea typeface="Times New Roman" panose="02020603050405020304" pitchFamily="18" charset="0"/>
              </a:rPr>
              <a:t>=</a:t>
            </a:r>
            <a:r>
              <a:rPr lang="en-US" sz="1800" dirty="0">
                <a:solidFill>
                  <a:srgbClr val="FF0000"/>
                </a:solidFill>
                <a:latin typeface="Courier New" panose="02070309020205020404" pitchFamily="49" charset="0"/>
                <a:ea typeface="Times New Roman" panose="02020603050405020304" pitchFamily="18" charset="0"/>
              </a:rPr>
              <a:t>'1.4.2016'</a:t>
            </a:r>
            <a:r>
              <a:rPr lang="en-US" sz="1800" dirty="0">
                <a:solidFill>
                  <a:srgbClr val="0F0F0F"/>
                </a:solidFill>
                <a:latin typeface="Courier New" panose="02070309020205020404" pitchFamily="49" charset="0"/>
                <a:ea typeface="Times New Roman" panose="02020603050405020304" pitchFamily="18" charset="0"/>
              </a:rPr>
              <a:t>;</a:t>
            </a:r>
            <a:endParaRPr lang="ru-RU" sz="1600" dirty="0"/>
          </a:p>
        </p:txBody>
      </p:sp>
    </p:spTree>
    <p:extLst>
      <p:ext uri="{BB962C8B-B14F-4D97-AF65-F5344CB8AC3E}">
        <p14:creationId xmlns:p14="http://schemas.microsoft.com/office/powerpoint/2010/main" val="21503400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additive="base">
                                        <p:cTn id="12"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 calcmode="lin" valueType="num">
                                      <p:cBhvr additive="base">
                                        <p:cTn id="1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 calcmode="lin" valueType="num">
                                      <p:cBhvr additive="base">
                                        <p:cTn id="2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 calcmode="lin" valueType="num">
                                      <p:cBhvr additive="base">
                                        <p:cTn id="24"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 calcmode="lin" valueType="num">
                                      <p:cBhvr additive="base">
                                        <p:cTn id="28"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 calcmode="lin" valueType="num">
                                      <p:cBhvr additive="base">
                                        <p:cTn id="32"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Индексы и оператор соединения </a:t>
            </a:r>
          </a:p>
        </p:txBody>
      </p:sp>
      <p:sp>
        <p:nvSpPr>
          <p:cNvPr id="5" name="Объект 4"/>
          <p:cNvSpPr>
            <a:spLocks noGrp="1"/>
          </p:cNvSpPr>
          <p:nvPr>
            <p:ph idx="1"/>
          </p:nvPr>
        </p:nvSpPr>
        <p:spPr>
          <a:xfrm>
            <a:off x="828674" y="1468877"/>
            <a:ext cx="7751121" cy="5243208"/>
          </a:xfrm>
        </p:spPr>
        <p:txBody>
          <a:bodyPr>
            <a:noAutofit/>
          </a:bodyPr>
          <a:lstStyle/>
          <a:p>
            <a:pPr>
              <a:spcBef>
                <a:spcPts val="600"/>
              </a:spcBef>
            </a:pPr>
            <a:r>
              <a:rPr lang="ru-RU" sz="1800" dirty="0"/>
              <a:t>В случае операции соединения рекомендуется создавать индекс для каждого соединяемого столбца. </a:t>
            </a:r>
          </a:p>
          <a:p>
            <a:pPr>
              <a:spcBef>
                <a:spcPts val="600"/>
              </a:spcBef>
            </a:pPr>
            <a:r>
              <a:rPr lang="ru-RU" sz="1800" dirty="0"/>
              <a:t>Соединяемые столбцы часто представляют первичный ключ одной из таблицы и соответствующий внешний ключ другой таблицы. </a:t>
            </a:r>
          </a:p>
          <a:p>
            <a:pPr>
              <a:spcBef>
                <a:spcPts val="600"/>
              </a:spcBef>
            </a:pPr>
            <a:r>
              <a:rPr lang="ru-RU" sz="1800" dirty="0"/>
              <a:t>Если указываются ограничения для обеспечения целостности </a:t>
            </a:r>
            <a:r>
              <a:rPr lang="ru-RU" sz="1800" b="1" dirty="0"/>
              <a:t>PRIMARY KEY</a:t>
            </a:r>
            <a:r>
              <a:rPr lang="ru-RU" sz="1800" dirty="0"/>
              <a:t> и </a:t>
            </a:r>
            <a:r>
              <a:rPr lang="ru-RU" sz="1800" b="1" dirty="0"/>
              <a:t>FOREIGN</a:t>
            </a:r>
            <a:r>
              <a:rPr lang="ru-RU" sz="1800" dirty="0"/>
              <a:t> </a:t>
            </a:r>
            <a:r>
              <a:rPr lang="ru-RU" sz="1800" b="1" dirty="0"/>
              <a:t>KEY</a:t>
            </a:r>
            <a:r>
              <a:rPr lang="ru-RU" sz="1800" dirty="0"/>
              <a:t> для соответствующих соединяемых столбцов, следует создать только </a:t>
            </a:r>
            <a:r>
              <a:rPr lang="ru-RU" sz="1800" dirty="0" err="1"/>
              <a:t>некластеризованный</a:t>
            </a:r>
            <a:r>
              <a:rPr lang="ru-RU" sz="1800" dirty="0"/>
              <a:t> индекс для столбца внешнего ключа, т. к. система неявно создаст </a:t>
            </a:r>
            <a:r>
              <a:rPr lang="ru-RU" sz="1800" dirty="0" err="1"/>
              <a:t>кластеризованный</a:t>
            </a:r>
            <a:r>
              <a:rPr lang="ru-RU" sz="1800" dirty="0"/>
              <a:t> индекс для столбца первичного ключа. </a:t>
            </a:r>
          </a:p>
          <a:p>
            <a:pPr>
              <a:spcBef>
                <a:spcPts val="600"/>
              </a:spcBef>
            </a:pPr>
            <a:r>
              <a:rPr lang="ru-RU" sz="1800" dirty="0"/>
              <a:t>Пример:</a:t>
            </a: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USE</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library;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SELECT</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isbn</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readers.</a:t>
            </a:r>
            <a:r>
              <a:rPr lang="en-US" sz="1800" dirty="0">
                <a:solidFill>
                  <a:srgbClr val="202020"/>
                </a:solidFill>
                <a:latin typeface="Courier New" panose="02070309020205020404" pitchFamily="49" charset="0"/>
                <a:ea typeface="Times New Roman" panose="02020603050405020304" pitchFamily="18" charset="0"/>
                <a:cs typeface="Times New Roman" panose="02020603050405020304" pitchFamily="18" charset="0"/>
              </a:rPr>
              <a:t>name</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FROM</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exemplar, readers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WHERE</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exemplar.</a:t>
            </a:r>
            <a:r>
              <a:rPr lang="en-US" sz="1800" dirty="0" err="1">
                <a:solidFill>
                  <a:srgbClr val="202020"/>
                </a:solidFill>
                <a:latin typeface="Courier New" panose="02070309020205020404" pitchFamily="49" charset="0"/>
                <a:ea typeface="Times New Roman" panose="02020603050405020304" pitchFamily="18" charset="0"/>
                <a:cs typeface="Times New Roman" panose="02020603050405020304" pitchFamily="18" charset="0"/>
              </a:rPr>
              <a:t>num_reader</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readers.</a:t>
            </a:r>
            <a:r>
              <a:rPr lang="en-US" sz="1800" dirty="0" err="1">
                <a:solidFill>
                  <a:srgbClr val="202020"/>
                </a:solidFill>
                <a:latin typeface="Courier New" panose="02070309020205020404" pitchFamily="49" charset="0"/>
                <a:ea typeface="Times New Roman" panose="02020603050405020304" pitchFamily="18" charset="0"/>
                <a:cs typeface="Times New Roman" panose="02020603050405020304" pitchFamily="18" charset="0"/>
              </a:rPr>
              <a:t>num_reader</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AND</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date_in</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'10.5.2016'</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600" dirty="0"/>
          </a:p>
          <a:p>
            <a:pPr marL="0" indent="0">
              <a:spcBef>
                <a:spcPts val="600"/>
              </a:spcBef>
              <a:buNone/>
            </a:pPr>
            <a:r>
              <a:rPr lang="ru-RU" sz="1800" dirty="0"/>
              <a:t>рекомендуется создать два отдельных индекса для столбца </a:t>
            </a:r>
            <a:r>
              <a:rPr lang="ru-RU" sz="1800" b="1" dirty="0" err="1"/>
              <a:t>num_reader</a:t>
            </a:r>
            <a:r>
              <a:rPr lang="ru-RU" sz="1800" dirty="0"/>
              <a:t> как в таблице </a:t>
            </a:r>
            <a:r>
              <a:rPr lang="en-US" sz="1800" b="1" dirty="0"/>
              <a:t>exemplar</a:t>
            </a:r>
            <a:r>
              <a:rPr lang="ru-RU" sz="1800" dirty="0"/>
              <a:t>, так и в таблице </a:t>
            </a:r>
            <a:r>
              <a:rPr lang="en-US" sz="1800" b="1" dirty="0"/>
              <a:t>readers</a:t>
            </a:r>
            <a:r>
              <a:rPr lang="ru-RU" sz="1800" dirty="0"/>
              <a:t>. Кроме этого, следует создать дополнительный индекс для столбца </a:t>
            </a:r>
            <a:r>
              <a:rPr lang="ru-RU" sz="1800" b="1" dirty="0" err="1"/>
              <a:t>date</a:t>
            </a:r>
            <a:r>
              <a:rPr lang="ru-RU" sz="1800" b="1" dirty="0"/>
              <a:t>_</a:t>
            </a:r>
            <a:r>
              <a:rPr lang="en-US" sz="1800" b="1" dirty="0"/>
              <a:t>in</a:t>
            </a:r>
            <a:r>
              <a:rPr lang="ru-RU" sz="1800" dirty="0"/>
              <a:t>.</a:t>
            </a:r>
          </a:p>
        </p:txBody>
      </p:sp>
    </p:spTree>
    <p:extLst>
      <p:ext uri="{BB962C8B-B14F-4D97-AF65-F5344CB8AC3E}">
        <p14:creationId xmlns:p14="http://schemas.microsoft.com/office/powerpoint/2010/main" val="19422518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anim calcmode="lin" valueType="num">
                                      <p:cBhvr additive="base">
                                        <p:cTn id="1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anim calcmode="lin" valueType="num">
                                      <p:cBhvr additive="base">
                                        <p:cTn id="1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anim calcmode="lin" valueType="num">
                                      <p:cBhvr additive="base">
                                        <p:cTn id="2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 calcmode="lin" valueType="num">
                                      <p:cBhvr additive="base">
                                        <p:cTn id="27"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8" end="8"/>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anim calcmode="lin" valueType="num">
                                      <p:cBhvr additive="base">
                                        <p:cTn id="3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Общие сведения</a:t>
            </a:r>
          </a:p>
        </p:txBody>
      </p:sp>
      <p:sp>
        <p:nvSpPr>
          <p:cNvPr id="6" name="Объект 5"/>
          <p:cNvSpPr>
            <a:spLocks noGrp="1"/>
          </p:cNvSpPr>
          <p:nvPr>
            <p:ph idx="1"/>
          </p:nvPr>
        </p:nvSpPr>
        <p:spPr>
          <a:xfrm>
            <a:off x="828675" y="1600200"/>
            <a:ext cx="7486650" cy="5024336"/>
          </a:xfrm>
        </p:spPr>
        <p:txBody>
          <a:bodyPr>
            <a:normAutofit/>
          </a:bodyPr>
          <a:lstStyle/>
          <a:p>
            <a:r>
              <a:rPr lang="ru-RU" sz="2000" dirty="0"/>
              <a:t>Индексы сохраняются в дополнительных структурах базы данных, называющихся страницами индексов. </a:t>
            </a:r>
          </a:p>
          <a:p>
            <a:r>
              <a:rPr lang="ru-RU" sz="2000" dirty="0"/>
              <a:t>Для каждой индексируемой строки имеется элемент индекса (</a:t>
            </a:r>
            <a:r>
              <a:rPr lang="ru-RU" sz="2000" dirty="0" err="1"/>
              <a:t>index</a:t>
            </a:r>
            <a:r>
              <a:rPr lang="ru-RU" sz="2000" dirty="0"/>
              <a:t> </a:t>
            </a:r>
            <a:r>
              <a:rPr lang="ru-RU" sz="2000" dirty="0" err="1"/>
              <a:t>entry</a:t>
            </a:r>
            <a:r>
              <a:rPr lang="ru-RU" sz="2000" dirty="0"/>
              <a:t>), который сохраняется на странице индексов. Каждый элемент индекса состоит из ключа индекса и указателя.</a:t>
            </a:r>
          </a:p>
          <a:p>
            <a:r>
              <a:rPr lang="ru-RU" sz="2000" dirty="0"/>
              <a:t>Количество элементов индекса на каждой странице индексов намного больше, чем количество строк в странице данных. </a:t>
            </a:r>
          </a:p>
          <a:p>
            <a:r>
              <a:rPr lang="ru-RU" sz="2000" dirty="0"/>
              <a:t>Количество операций ввода/вывода, требуемых для прохода по страницам индексов, значительно меньше, чем количество операций ввода/вывода, требуемых для прохода по соответствующим страницам данных. </a:t>
            </a:r>
            <a:endParaRPr lang="ru-RU" sz="2800" dirty="0"/>
          </a:p>
        </p:txBody>
      </p:sp>
    </p:spTree>
    <p:extLst>
      <p:ext uri="{BB962C8B-B14F-4D97-AF65-F5344CB8AC3E}">
        <p14:creationId xmlns:p14="http://schemas.microsoft.com/office/powerpoint/2010/main" val="3843342721"/>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Покрывающий индекс</a:t>
            </a:r>
          </a:p>
        </p:txBody>
      </p:sp>
      <p:sp>
        <p:nvSpPr>
          <p:cNvPr id="5" name="Объект 4"/>
          <p:cNvSpPr>
            <a:spLocks noGrp="1"/>
          </p:cNvSpPr>
          <p:nvPr>
            <p:ph idx="1"/>
          </p:nvPr>
        </p:nvSpPr>
        <p:spPr>
          <a:xfrm>
            <a:off x="828675" y="1429967"/>
            <a:ext cx="7819214" cy="5214024"/>
          </a:xfrm>
        </p:spPr>
        <p:txBody>
          <a:bodyPr>
            <a:noAutofit/>
          </a:bodyPr>
          <a:lstStyle/>
          <a:p>
            <a:pPr>
              <a:spcBef>
                <a:spcPts val="600"/>
              </a:spcBef>
            </a:pPr>
            <a:r>
              <a:rPr lang="ru-RU" sz="1800" dirty="0"/>
              <a:t>Включение всех столбцов запроса в индекс может значительно повысить производительность запроса.</a:t>
            </a:r>
          </a:p>
          <a:p>
            <a:pPr>
              <a:spcBef>
                <a:spcPts val="600"/>
              </a:spcBef>
            </a:pPr>
            <a:r>
              <a:rPr lang="ru-RU" sz="1800" dirty="0"/>
              <a:t>Пример:</a:t>
            </a: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CREATE</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INDEX</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i</a:t>
            </a:r>
            <a:r>
              <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_</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address</a:t>
            </a:r>
            <a:r>
              <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_</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zip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ON</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Person.</a:t>
            </a:r>
            <a:r>
              <a:rPr lang="en-US" sz="1800" dirty="0" err="1">
                <a:solidFill>
                  <a:srgbClr val="202020"/>
                </a:solidFill>
                <a:latin typeface="Courier New" panose="02070309020205020404" pitchFamily="49" charset="0"/>
                <a:ea typeface="Times New Roman" panose="02020603050405020304" pitchFamily="18" charset="0"/>
                <a:cs typeface="Times New Roman" panose="02020603050405020304" pitchFamily="18" charset="0"/>
              </a:rPr>
              <a:t>Address</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PostalCode</a:t>
            </a:r>
            <a:r>
              <a:rPr lang="en-US"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)IN</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CLUDE </a:t>
            </a:r>
            <a:r>
              <a:rPr lang="en-US"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City, Street</a:t>
            </a:r>
            <a:r>
              <a:rPr lang="en-US"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GO </a:t>
            </a:r>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SELECT</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City, Street </a:t>
            </a:r>
            <a:r>
              <a:rPr lang="en-US"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FROM</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Person.</a:t>
            </a:r>
            <a:r>
              <a:rPr lang="en-US" sz="1800" dirty="0" err="1">
                <a:solidFill>
                  <a:srgbClr val="202020"/>
                </a:solidFill>
                <a:latin typeface="Courier New" panose="02070309020205020404" pitchFamily="49" charset="0"/>
                <a:ea typeface="Times New Roman" panose="02020603050405020304" pitchFamily="18" charset="0"/>
                <a:cs typeface="Times New Roman" panose="02020603050405020304" pitchFamily="18" charset="0"/>
              </a:rPr>
              <a:t>Address</a:t>
            </a:r>
            <a:r>
              <a:rPr lang="en-US"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endParaRPr>
          </a:p>
          <a:p>
            <a:pPr indent="0">
              <a:spcBef>
                <a:spcPts val="60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ru-RU" sz="18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WHERE</a:t>
            </a:r>
            <a:r>
              <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ru-RU" sz="18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PostalCode</a:t>
            </a:r>
            <a:r>
              <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ru-RU" sz="18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ru-RU" sz="1800"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83000</a:t>
            </a:r>
            <a:r>
              <a:rPr lang="ru-RU" sz="18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p>
          <a:p>
            <a:pPr>
              <a:spcBef>
                <a:spcPts val="600"/>
              </a:spcBef>
            </a:pPr>
            <a:r>
              <a:rPr lang="ru-RU" sz="1800" dirty="0"/>
              <a:t>Инструкция </a:t>
            </a:r>
            <a:r>
              <a:rPr lang="ru-RU" sz="1800" b="1" dirty="0"/>
              <a:t>SELECT</a:t>
            </a:r>
            <a:r>
              <a:rPr lang="ru-RU" sz="1800" dirty="0"/>
              <a:t> в конце примера показывает запрос, покрываемый индексом. Для этого запроса системе нет необходимости выполнять поиск данных в страницах данных, поскольку оптимизатор запросов может найти все значения столбцов в страницах листьев </a:t>
            </a:r>
            <a:r>
              <a:rPr lang="ru-RU" sz="1800" dirty="0" err="1"/>
              <a:t>некластеризованного</a:t>
            </a:r>
            <a:r>
              <a:rPr lang="ru-RU" sz="1800" dirty="0"/>
              <a:t> индекса.</a:t>
            </a:r>
          </a:p>
          <a:p>
            <a:pPr>
              <a:spcBef>
                <a:spcPts val="600"/>
              </a:spcBef>
            </a:pPr>
            <a:r>
              <a:rPr lang="ru-RU" sz="1800" dirty="0"/>
              <a:t> Покрывающие индексы рекомендуется применять по той причине, что страницы индексов обычно содержат намного больше записей, чем соответствующие страницы данных. </a:t>
            </a:r>
          </a:p>
          <a:p>
            <a:pPr>
              <a:spcBef>
                <a:spcPts val="600"/>
              </a:spcBef>
            </a:pPr>
            <a:r>
              <a:rPr lang="ru-RU" sz="1800" dirty="0"/>
              <a:t>Кроме этого, для того чтобы использовать этот метод, фильтруемые столбцы должны быть первыми ключевыми столбцами в индексе.</a:t>
            </a:r>
          </a:p>
        </p:txBody>
      </p:sp>
    </p:spTree>
    <p:extLst>
      <p:ext uri="{BB962C8B-B14F-4D97-AF65-F5344CB8AC3E}">
        <p14:creationId xmlns:p14="http://schemas.microsoft.com/office/powerpoint/2010/main" val="1022504012"/>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Специальные типы индексов </a:t>
            </a:r>
          </a:p>
        </p:txBody>
      </p:sp>
      <p:sp>
        <p:nvSpPr>
          <p:cNvPr id="5" name="Объект 4"/>
          <p:cNvSpPr>
            <a:spLocks noGrp="1"/>
          </p:cNvSpPr>
          <p:nvPr>
            <p:ph idx="1"/>
          </p:nvPr>
        </p:nvSpPr>
        <p:spPr/>
        <p:txBody>
          <a:bodyPr>
            <a:normAutofit/>
          </a:bodyPr>
          <a:lstStyle/>
          <a:p>
            <a:pPr marL="0" indent="0">
              <a:buNone/>
            </a:pPr>
            <a:r>
              <a:rPr lang="ru-RU" sz="1800" dirty="0"/>
              <a:t>Компонент </a:t>
            </a:r>
            <a:r>
              <a:rPr lang="ru-RU" sz="1800" dirty="0" err="1"/>
              <a:t>Database</a:t>
            </a:r>
            <a:r>
              <a:rPr lang="ru-RU" sz="1800" dirty="0"/>
              <a:t> </a:t>
            </a:r>
            <a:r>
              <a:rPr lang="ru-RU" sz="1800" dirty="0" err="1"/>
              <a:t>Engine</a:t>
            </a:r>
            <a:r>
              <a:rPr lang="ru-RU" sz="1800" dirty="0"/>
              <a:t> позволяет создавать следующие специальные типы индексов: </a:t>
            </a:r>
          </a:p>
          <a:p>
            <a:pPr lvl="0"/>
            <a:r>
              <a:rPr lang="ru-RU" sz="1800" dirty="0"/>
              <a:t>индексированные представления; </a:t>
            </a:r>
          </a:p>
          <a:p>
            <a:pPr lvl="0"/>
            <a:r>
              <a:rPr lang="ru-RU" sz="1800" dirty="0"/>
              <a:t>фильтруемые индексы; </a:t>
            </a:r>
          </a:p>
          <a:p>
            <a:pPr lvl="0"/>
            <a:r>
              <a:rPr lang="ru-RU" sz="1800" dirty="0"/>
              <a:t>индексы для вычисляемых столбцов; </a:t>
            </a:r>
          </a:p>
          <a:p>
            <a:pPr lvl="0"/>
            <a:r>
              <a:rPr lang="ru-RU" sz="1800" dirty="0"/>
              <a:t>секционированные индексы; </a:t>
            </a:r>
          </a:p>
          <a:p>
            <a:pPr lvl="0"/>
            <a:r>
              <a:rPr lang="ru-RU" sz="1800" dirty="0"/>
              <a:t>индексы сохранения столбца; </a:t>
            </a:r>
          </a:p>
          <a:p>
            <a:pPr lvl="0"/>
            <a:r>
              <a:rPr lang="ru-RU" sz="1800" dirty="0"/>
              <a:t>XML-индексы; </a:t>
            </a:r>
          </a:p>
          <a:p>
            <a:pPr lvl="0"/>
            <a:r>
              <a:rPr lang="ru-RU" sz="1800" dirty="0"/>
              <a:t>полнотекстовые индексы. </a:t>
            </a:r>
          </a:p>
          <a:p>
            <a:endParaRPr lang="ru-RU" sz="1800" dirty="0"/>
          </a:p>
        </p:txBody>
      </p:sp>
    </p:spTree>
    <p:extLst>
      <p:ext uri="{BB962C8B-B14F-4D97-AF65-F5344CB8AC3E}">
        <p14:creationId xmlns:p14="http://schemas.microsoft.com/office/powerpoint/2010/main" val="555821715"/>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Виртуальные вычисляемые столбцы</a:t>
            </a:r>
          </a:p>
        </p:txBody>
      </p:sp>
      <p:sp>
        <p:nvSpPr>
          <p:cNvPr id="3" name="Объект 2"/>
          <p:cNvSpPr>
            <a:spLocks noGrp="1"/>
          </p:cNvSpPr>
          <p:nvPr>
            <p:ph idx="1"/>
          </p:nvPr>
        </p:nvSpPr>
        <p:spPr/>
        <p:txBody>
          <a:bodyPr>
            <a:normAutofit/>
          </a:bodyPr>
          <a:lstStyle/>
          <a:p>
            <a:r>
              <a:rPr lang="ru-RU" sz="1800" dirty="0"/>
              <a:t>Вычисляемый столбец, который не имеет соответствующего </a:t>
            </a:r>
            <a:r>
              <a:rPr lang="ru-RU" sz="1800" dirty="0" err="1"/>
              <a:t>кластеризованного</a:t>
            </a:r>
            <a:r>
              <a:rPr lang="ru-RU" sz="1800" dirty="0"/>
              <a:t> индекса, является логическим, т. е. он физически на жестком диске не хранится. Таким образом, он вычисляется при каждом обращении к строке.</a:t>
            </a:r>
          </a:p>
          <a:p>
            <a:r>
              <a:rPr lang="ru-RU" sz="1800" dirty="0"/>
              <a:t>Пример:</a:t>
            </a: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CREATE</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TABLE</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orders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20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orderid</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INT</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NOT</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NULL</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price </a:t>
            </a:r>
            <a:r>
              <a:rPr lang="en-US" sz="20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MONEY</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NOT</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NULL</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quantity </a:t>
            </a:r>
            <a:r>
              <a:rPr lang="en-US" sz="20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INT</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NOT</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NULL</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orderdate</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DATETIME</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NOT</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NULL</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total </a:t>
            </a:r>
            <a:r>
              <a:rPr lang="en-US" sz="20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AS</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price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quantity,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shippeddate</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AS</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FF00FF"/>
                </a:solidFill>
                <a:latin typeface="Courier New" panose="02070309020205020404" pitchFamily="49" charset="0"/>
                <a:ea typeface="Times New Roman" panose="02020603050405020304" pitchFamily="18" charset="0"/>
                <a:cs typeface="Times New Roman" panose="02020603050405020304" pitchFamily="18" charset="0"/>
              </a:rPr>
              <a:t>DATEADD</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en-US" sz="2000" dirty="0">
                <a:solidFill>
                  <a:srgbClr val="0000FF"/>
                </a:solidFill>
                <a:latin typeface="Courier New" panose="02070309020205020404" pitchFamily="49" charset="0"/>
                <a:ea typeface="Times New Roman" panose="02020603050405020304" pitchFamily="18" charset="0"/>
                <a:cs typeface="Times New Roman" panose="02020603050405020304" pitchFamily="18" charset="0"/>
              </a:rPr>
              <a:t>DAY</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7</a:t>
            </a: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en-US" sz="2000" dirty="0" err="1">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orderdate</a:t>
            </a:r>
            <a:r>
              <a:rPr lang="en-US"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0">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 </a:t>
            </a:r>
            <a:r>
              <a:rPr lang="ru-RU" sz="2000" dirty="0">
                <a:solidFill>
                  <a:srgbClr val="808080"/>
                </a:solidFill>
                <a:latin typeface="Courier New" panose="02070309020205020404" pitchFamily="49" charset="0"/>
                <a:ea typeface="Times New Roman" panose="02020603050405020304" pitchFamily="18" charset="0"/>
                <a:cs typeface="Times New Roman" panose="02020603050405020304" pitchFamily="18" charset="0"/>
              </a:rPr>
              <a:t>)</a:t>
            </a:r>
            <a:r>
              <a:rPr lang="ru-RU" sz="2000" dirty="0">
                <a:solidFill>
                  <a:srgbClr val="0F0F0F"/>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800" dirty="0"/>
          </a:p>
        </p:txBody>
      </p:sp>
    </p:spTree>
    <p:extLst>
      <p:ext uri="{BB962C8B-B14F-4D97-AF65-F5344CB8AC3E}">
        <p14:creationId xmlns:p14="http://schemas.microsoft.com/office/powerpoint/2010/main" val="36532284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Постоянные вычисляемые столбцы </a:t>
            </a:r>
          </a:p>
        </p:txBody>
      </p:sp>
      <p:sp>
        <p:nvSpPr>
          <p:cNvPr id="5" name="Объект 4"/>
          <p:cNvSpPr>
            <a:spLocks noGrp="1"/>
          </p:cNvSpPr>
          <p:nvPr>
            <p:ph idx="1"/>
          </p:nvPr>
        </p:nvSpPr>
        <p:spPr>
          <a:xfrm>
            <a:off x="828675" y="1468877"/>
            <a:ext cx="7486650" cy="5224153"/>
          </a:xfrm>
        </p:spPr>
        <p:txBody>
          <a:bodyPr>
            <a:noAutofit/>
          </a:bodyPr>
          <a:lstStyle/>
          <a:p>
            <a:r>
              <a:rPr lang="ru-RU" sz="1600" dirty="0"/>
              <a:t>Компонент </a:t>
            </a:r>
            <a:r>
              <a:rPr lang="ru-RU" sz="1600" dirty="0" err="1"/>
              <a:t>Database</a:t>
            </a:r>
            <a:r>
              <a:rPr lang="ru-RU" sz="1600" dirty="0"/>
              <a:t> </a:t>
            </a:r>
            <a:r>
              <a:rPr lang="ru-RU" sz="1600" dirty="0" err="1"/>
              <a:t>Engine</a:t>
            </a:r>
            <a:r>
              <a:rPr lang="ru-RU" sz="1600" dirty="0"/>
              <a:t> позволяет создавать индексы для детерминированных вычисляемых столбцов, где базовые столбцы имеют точные типы данных. </a:t>
            </a:r>
          </a:p>
          <a:p>
            <a:pPr marL="342891" lvl="1" indent="0">
              <a:buNone/>
            </a:pPr>
            <a:r>
              <a:rPr lang="ru-RU" sz="1400" dirty="0"/>
              <a:t>Вычисляемый столбец называется детерминированным, если всегда возвращаются одни и те же значения для одних и тех же данных таблицы.</a:t>
            </a:r>
          </a:p>
          <a:p>
            <a:r>
              <a:rPr lang="ru-RU" sz="1600" dirty="0"/>
              <a:t>Индексированный вычисляемый столбец может быть создан только в том случае, если следующим параметрам инструкции </a:t>
            </a:r>
            <a:r>
              <a:rPr lang="ru-RU" sz="1600" b="1" dirty="0"/>
              <a:t>SET</a:t>
            </a:r>
            <a:r>
              <a:rPr lang="ru-RU" sz="1600" dirty="0"/>
              <a:t> присвоено значение </a:t>
            </a:r>
            <a:r>
              <a:rPr lang="ru-RU" sz="1600" b="1" dirty="0"/>
              <a:t>ON</a:t>
            </a:r>
            <a:r>
              <a:rPr lang="ru-RU" sz="1600" dirty="0"/>
              <a:t> (эти параметры обеспечивают детерминированность столбца): </a:t>
            </a:r>
          </a:p>
          <a:p>
            <a:pPr lvl="1">
              <a:spcBef>
                <a:spcPts val="0"/>
              </a:spcBef>
            </a:pPr>
            <a:r>
              <a:rPr lang="ru-RU" sz="1400" dirty="0"/>
              <a:t> </a:t>
            </a:r>
            <a:r>
              <a:rPr lang="en-US" sz="1400" dirty="0"/>
              <a:t>QUOTED_IDENTIFIER; </a:t>
            </a:r>
            <a:endParaRPr lang="ru-RU" sz="1400" dirty="0"/>
          </a:p>
          <a:p>
            <a:pPr lvl="1">
              <a:spcBef>
                <a:spcPts val="0"/>
              </a:spcBef>
            </a:pPr>
            <a:r>
              <a:rPr lang="en-US" sz="1400" dirty="0"/>
              <a:t> CONCAT_NULL_YIELDS_NULL; </a:t>
            </a:r>
            <a:endParaRPr lang="ru-RU" sz="1400" dirty="0"/>
          </a:p>
          <a:p>
            <a:pPr lvl="1">
              <a:spcBef>
                <a:spcPts val="0"/>
              </a:spcBef>
            </a:pPr>
            <a:r>
              <a:rPr lang="en-US" sz="1400" dirty="0"/>
              <a:t> ANSI_NULLS; </a:t>
            </a:r>
            <a:endParaRPr lang="ru-RU" sz="1400" dirty="0"/>
          </a:p>
          <a:p>
            <a:pPr lvl="1">
              <a:spcBef>
                <a:spcPts val="0"/>
              </a:spcBef>
            </a:pPr>
            <a:r>
              <a:rPr lang="en-US" sz="1400" dirty="0"/>
              <a:t> ANSI_PADDING; </a:t>
            </a:r>
            <a:endParaRPr lang="ru-RU" sz="1400" dirty="0"/>
          </a:p>
          <a:p>
            <a:pPr lvl="1">
              <a:spcBef>
                <a:spcPts val="0"/>
              </a:spcBef>
            </a:pPr>
            <a:r>
              <a:rPr lang="en-US" sz="1400" dirty="0"/>
              <a:t> ANSI_WARNINGS. </a:t>
            </a:r>
            <a:endParaRPr lang="ru-RU" sz="1400" dirty="0"/>
          </a:p>
          <a:p>
            <a:pPr lvl="1">
              <a:spcBef>
                <a:spcPts val="0"/>
              </a:spcBef>
            </a:pPr>
            <a:r>
              <a:rPr lang="ru-RU" sz="1400" dirty="0"/>
              <a:t>Параметру </a:t>
            </a:r>
            <a:r>
              <a:rPr lang="ru-RU" sz="1400" b="1" dirty="0"/>
              <a:t>NUMERIC_ROUNDABORT</a:t>
            </a:r>
            <a:r>
              <a:rPr lang="ru-RU" sz="1400" dirty="0"/>
              <a:t> нужно присвоить значение </a:t>
            </a:r>
            <a:r>
              <a:rPr lang="ru-RU" sz="1400" b="1" dirty="0"/>
              <a:t>OFF</a:t>
            </a:r>
            <a:r>
              <a:rPr lang="ru-RU" sz="1400" dirty="0"/>
              <a:t>. </a:t>
            </a:r>
          </a:p>
          <a:p>
            <a:r>
              <a:rPr lang="ru-RU" sz="1600" dirty="0"/>
              <a:t>Если для вычисляемого столбца создать </a:t>
            </a:r>
            <a:r>
              <a:rPr lang="ru-RU" sz="1600" dirty="0" err="1"/>
              <a:t>кластеризованный</a:t>
            </a:r>
            <a:r>
              <a:rPr lang="ru-RU" sz="1600" dirty="0"/>
              <a:t> индекс, то значения столбца будут существовать физически в соответствующих строках таблицы, поскольку страницы листьев </a:t>
            </a:r>
            <a:r>
              <a:rPr lang="ru-RU" sz="1600" dirty="0" err="1"/>
              <a:t>кластеризованного</a:t>
            </a:r>
            <a:r>
              <a:rPr lang="ru-RU" sz="1600" dirty="0"/>
              <a:t> индекса содержат строки данных. </a:t>
            </a:r>
          </a:p>
          <a:p>
            <a:r>
              <a:rPr lang="ru-RU" sz="1600" dirty="0"/>
              <a:t>Пример показывает создание </a:t>
            </a:r>
            <a:r>
              <a:rPr lang="ru-RU" sz="1600" dirty="0" err="1"/>
              <a:t>кластеризованного</a:t>
            </a:r>
            <a:r>
              <a:rPr lang="ru-RU" sz="1600" dirty="0"/>
              <a:t> индекса для вычисляемого столбца </a:t>
            </a:r>
            <a:r>
              <a:rPr lang="ru-RU" sz="1600" b="1" dirty="0" err="1"/>
              <a:t>total</a:t>
            </a:r>
            <a:endParaRPr lang="ru-RU" sz="1600" b="1" dirty="0"/>
          </a:p>
          <a:p>
            <a:pPr marL="0" indent="0">
              <a:spcBef>
                <a:spcPts val="600"/>
              </a:spcBef>
              <a:buNone/>
            </a:pPr>
            <a:r>
              <a:rPr lang="ru-RU" sz="1800" dirty="0">
                <a:solidFill>
                  <a:srgbClr val="0000FF"/>
                </a:solidFill>
                <a:latin typeface="Courier New" panose="02070309020205020404" pitchFamily="49" charset="0"/>
                <a:ea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rPr>
              <a:t>CREATE</a:t>
            </a:r>
            <a:r>
              <a:rPr lang="en-US" sz="1800" dirty="0">
                <a:solidFill>
                  <a:srgbClr val="0F0F0F"/>
                </a:solidFill>
                <a:latin typeface="Courier New" panose="02070309020205020404" pitchFamily="49" charset="0"/>
                <a:ea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rPr>
              <a:t>CLUSTERED</a:t>
            </a:r>
            <a:r>
              <a:rPr lang="en-US" sz="1800" dirty="0">
                <a:solidFill>
                  <a:srgbClr val="0F0F0F"/>
                </a:solidFill>
                <a:latin typeface="Courier New" panose="02070309020205020404" pitchFamily="49" charset="0"/>
                <a:ea typeface="Times New Roman" panose="02020603050405020304" pitchFamily="18" charset="0"/>
              </a:rPr>
              <a:t> </a:t>
            </a:r>
            <a:r>
              <a:rPr lang="en-US" sz="1800" dirty="0">
                <a:solidFill>
                  <a:srgbClr val="0000FF"/>
                </a:solidFill>
                <a:latin typeface="Courier New" panose="02070309020205020404" pitchFamily="49" charset="0"/>
                <a:ea typeface="Times New Roman" panose="02020603050405020304" pitchFamily="18" charset="0"/>
              </a:rPr>
              <a:t>INDEX</a:t>
            </a:r>
            <a:r>
              <a:rPr lang="en-US" sz="1800" dirty="0">
                <a:solidFill>
                  <a:srgbClr val="0F0F0F"/>
                </a:solidFill>
                <a:latin typeface="Courier New" panose="02070309020205020404" pitchFamily="49" charset="0"/>
                <a:ea typeface="Times New Roman" panose="02020603050405020304" pitchFamily="18" charset="0"/>
              </a:rPr>
              <a:t> i1 </a:t>
            </a:r>
            <a:r>
              <a:rPr lang="en-US" sz="1800" dirty="0">
                <a:solidFill>
                  <a:srgbClr val="0000FF"/>
                </a:solidFill>
                <a:latin typeface="Courier New" panose="02070309020205020404" pitchFamily="49" charset="0"/>
                <a:ea typeface="Times New Roman" panose="02020603050405020304" pitchFamily="18" charset="0"/>
              </a:rPr>
              <a:t>ON</a:t>
            </a:r>
            <a:r>
              <a:rPr lang="en-US" sz="1800" dirty="0">
                <a:solidFill>
                  <a:srgbClr val="0F0F0F"/>
                </a:solidFill>
                <a:latin typeface="Courier New" panose="02070309020205020404" pitchFamily="49" charset="0"/>
                <a:ea typeface="Times New Roman" panose="02020603050405020304" pitchFamily="18" charset="0"/>
              </a:rPr>
              <a:t> orders </a:t>
            </a:r>
            <a:r>
              <a:rPr lang="en-US" sz="1800" dirty="0">
                <a:solidFill>
                  <a:srgbClr val="808080"/>
                </a:solidFill>
                <a:latin typeface="Courier New" panose="02070309020205020404" pitchFamily="49" charset="0"/>
                <a:ea typeface="Times New Roman" panose="02020603050405020304" pitchFamily="18" charset="0"/>
              </a:rPr>
              <a:t>(</a:t>
            </a:r>
            <a:r>
              <a:rPr lang="en-US" sz="1800" dirty="0">
                <a:solidFill>
                  <a:srgbClr val="0F0F0F"/>
                </a:solidFill>
                <a:latin typeface="Courier New" panose="02070309020205020404" pitchFamily="49" charset="0"/>
                <a:ea typeface="Times New Roman" panose="02020603050405020304" pitchFamily="18" charset="0"/>
              </a:rPr>
              <a:t>total</a:t>
            </a:r>
            <a:r>
              <a:rPr lang="en-US" sz="1800" dirty="0">
                <a:solidFill>
                  <a:srgbClr val="808080"/>
                </a:solidFill>
                <a:latin typeface="Courier New" panose="02070309020205020404" pitchFamily="49" charset="0"/>
                <a:ea typeface="Times New Roman" panose="02020603050405020304" pitchFamily="18" charset="0"/>
              </a:rPr>
              <a:t>)</a:t>
            </a:r>
            <a:r>
              <a:rPr lang="en-US" sz="1800" dirty="0">
                <a:solidFill>
                  <a:srgbClr val="0F0F0F"/>
                </a:solidFill>
                <a:latin typeface="Courier New" panose="02070309020205020404" pitchFamily="49" charset="0"/>
                <a:ea typeface="Times New Roman" panose="02020603050405020304" pitchFamily="18" charset="0"/>
              </a:rPr>
              <a:t>;</a:t>
            </a:r>
            <a:endParaRPr lang="ru-RU" sz="1600" dirty="0"/>
          </a:p>
        </p:txBody>
      </p:sp>
    </p:spTree>
    <p:extLst>
      <p:ext uri="{BB962C8B-B14F-4D97-AF65-F5344CB8AC3E}">
        <p14:creationId xmlns:p14="http://schemas.microsoft.com/office/powerpoint/2010/main" val="4722206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0" end="10"/>
                                            </p:txEl>
                                          </p:spTgt>
                                        </p:tgtEl>
                                        <p:attrNameLst>
                                          <p:attrName>style.visibility</p:attrName>
                                        </p:attrNameLst>
                                      </p:cBhvr>
                                      <p:to>
                                        <p:strVal val="visible"/>
                                      </p:to>
                                    </p:set>
                                    <p:anim calcmode="lin" valueType="num">
                                      <p:cBhvr additive="base">
                                        <p:cTn id="7"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0" end="1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1" end="11"/>
                                            </p:txEl>
                                          </p:spTgt>
                                        </p:tgtEl>
                                        <p:attrNameLst>
                                          <p:attrName>style.visibility</p:attrName>
                                        </p:attrNameLst>
                                      </p:cBhvr>
                                      <p:to>
                                        <p:strVal val="visible"/>
                                      </p:to>
                                    </p:set>
                                    <p:anim calcmode="lin" valueType="num">
                                      <p:cBhvr additive="base">
                                        <p:cTn id="11"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Выводы</a:t>
            </a:r>
          </a:p>
        </p:txBody>
      </p:sp>
      <p:sp>
        <p:nvSpPr>
          <p:cNvPr id="5" name="Объект 4"/>
          <p:cNvSpPr>
            <a:spLocks noGrp="1"/>
          </p:cNvSpPr>
          <p:nvPr>
            <p:ph idx="1"/>
          </p:nvPr>
        </p:nvSpPr>
        <p:spPr>
          <a:xfrm>
            <a:off x="612844" y="1361872"/>
            <a:ext cx="8132322" cy="5368866"/>
          </a:xfrm>
        </p:spPr>
        <p:txBody>
          <a:bodyPr>
            <a:noAutofit/>
          </a:bodyPr>
          <a:lstStyle/>
          <a:p>
            <a:r>
              <a:rPr lang="ru-RU" sz="1800" dirty="0"/>
              <a:t>Индексы применяются для того, чтобы обеспечить более эффективный доступ к данным. </a:t>
            </a:r>
          </a:p>
          <a:p>
            <a:r>
              <a:rPr lang="ru-RU" sz="1800" dirty="0"/>
              <a:t>Они могут оказывать влияние не только на производительность инструкции </a:t>
            </a:r>
            <a:r>
              <a:rPr lang="ru-RU" sz="1800" b="1" dirty="0"/>
              <a:t>SELECT</a:t>
            </a:r>
            <a:r>
              <a:rPr lang="ru-RU" sz="1800" dirty="0"/>
              <a:t>, но также на производительность инструкций </a:t>
            </a:r>
            <a:r>
              <a:rPr lang="ru-RU" sz="1800" b="1" dirty="0"/>
              <a:t>INSERT</a:t>
            </a:r>
            <a:r>
              <a:rPr lang="ru-RU" sz="1800" dirty="0"/>
              <a:t>, </a:t>
            </a:r>
            <a:r>
              <a:rPr lang="ru-RU" sz="1800" b="1" dirty="0"/>
              <a:t>UPDATE</a:t>
            </a:r>
            <a:r>
              <a:rPr lang="ru-RU" sz="1800" dirty="0"/>
              <a:t> и </a:t>
            </a:r>
            <a:r>
              <a:rPr lang="ru-RU" sz="1800" b="1" dirty="0"/>
              <a:t>DELETE</a:t>
            </a:r>
            <a:r>
              <a:rPr lang="ru-RU" sz="1800" dirty="0"/>
              <a:t>. </a:t>
            </a:r>
          </a:p>
          <a:p>
            <a:r>
              <a:rPr lang="ru-RU" sz="1800" dirty="0"/>
              <a:t>Существуют </a:t>
            </a:r>
            <a:r>
              <a:rPr lang="ru-RU" sz="1800" dirty="0" err="1"/>
              <a:t>кластеризованные</a:t>
            </a:r>
            <a:r>
              <a:rPr lang="ru-RU" sz="1800" dirty="0"/>
              <a:t> и </a:t>
            </a:r>
            <a:r>
              <a:rPr lang="ru-RU" sz="1800" dirty="0" err="1"/>
              <a:t>некластеризованные</a:t>
            </a:r>
            <a:r>
              <a:rPr lang="ru-RU" sz="1800" dirty="0"/>
              <a:t>, однозначные и неоднозначные, а также простые и составные индексы. </a:t>
            </a:r>
          </a:p>
          <a:p>
            <a:r>
              <a:rPr lang="ru-RU" sz="1800" dirty="0" err="1"/>
              <a:t>Кластеризованный</a:t>
            </a:r>
            <a:r>
              <a:rPr lang="ru-RU" sz="1800" dirty="0"/>
              <a:t> индекс физически сортирует строки таблицы в порядке указанного столбца (или столбцов). </a:t>
            </a:r>
          </a:p>
          <a:p>
            <a:r>
              <a:rPr lang="ru-RU" sz="1800" dirty="0"/>
              <a:t>Уникальный (однозначный) индекс указывает, что каждое значение может встречаться в таблице только один раз. </a:t>
            </a:r>
          </a:p>
          <a:p>
            <a:r>
              <a:rPr lang="ru-RU" sz="1800" dirty="0"/>
              <a:t>Составной индекс создается по нескольким столбцам. </a:t>
            </a:r>
          </a:p>
          <a:p>
            <a:pPr marL="0" indent="0">
              <a:buNone/>
            </a:pPr>
            <a:r>
              <a:rPr lang="ru-RU" sz="1600" dirty="0"/>
              <a:t>Прекрасным средством, относящимся к индексам, является </a:t>
            </a:r>
            <a:r>
              <a:rPr lang="ru-RU" sz="1600" dirty="0" err="1"/>
              <a:t>Database</a:t>
            </a:r>
            <a:r>
              <a:rPr lang="ru-RU" sz="1600" dirty="0"/>
              <a:t> </a:t>
            </a:r>
            <a:r>
              <a:rPr lang="ru-RU" sz="1600" dirty="0" err="1"/>
              <a:t>Engine</a:t>
            </a:r>
            <a:r>
              <a:rPr lang="ru-RU" sz="1600" dirty="0"/>
              <a:t> </a:t>
            </a:r>
            <a:r>
              <a:rPr lang="ru-RU" sz="1600" dirty="0" err="1"/>
              <a:t>Tuning</a:t>
            </a:r>
            <a:r>
              <a:rPr lang="ru-RU" sz="1600" dirty="0"/>
              <a:t> </a:t>
            </a:r>
            <a:r>
              <a:rPr lang="ru-RU" sz="1600" dirty="0" err="1"/>
              <a:t>Advisor</a:t>
            </a:r>
            <a:r>
              <a:rPr lang="ru-RU" sz="1600" dirty="0"/>
              <a:t> (DTA), который, среди прочего, анализирует образчик действительной загруженности (предоставляемой либо пользователем с помощью файла сценария, либо приложением SQL </a:t>
            </a:r>
            <a:r>
              <a:rPr lang="ru-RU" sz="1600" dirty="0" err="1"/>
              <a:t>Server</a:t>
            </a:r>
            <a:r>
              <a:rPr lang="ru-RU" sz="1600" dirty="0"/>
              <a:t> </a:t>
            </a:r>
            <a:r>
              <a:rPr lang="ru-RU" sz="1600" dirty="0" err="1"/>
              <a:t>Profiler</a:t>
            </a:r>
            <a:r>
              <a:rPr lang="ru-RU" sz="1600" dirty="0"/>
              <a:t> посредством записанного файла трассировки) и рекомендует, какие индексы следует добавить или удалить на основе данной загруженности.</a:t>
            </a:r>
          </a:p>
        </p:txBody>
      </p:sp>
    </p:spTree>
    <p:extLst>
      <p:ext uri="{BB962C8B-B14F-4D97-AF65-F5344CB8AC3E}">
        <p14:creationId xmlns:p14="http://schemas.microsoft.com/office/powerpoint/2010/main" val="26482980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1000"/>
                                        <p:tgtEl>
                                          <p:spTgt spid="5">
                                            <p:txEl>
                                              <p:pRg st="6" end="6"/>
                                            </p:txEl>
                                          </p:spTgt>
                                        </p:tgtEl>
                                      </p:cBhvr>
                                    </p:animEffect>
                                    <p:anim calcmode="lin" valueType="num">
                                      <p:cBhvr>
                                        <p:cTn id="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Test Prep Season From a Student’s Perspectiv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4650" y="1133476"/>
            <a:ext cx="6076950" cy="4557712"/>
          </a:xfrm>
          <a:prstGeom prst="rect">
            <a:avLst/>
          </a:prstGeom>
        </p:spPr>
      </p:pic>
      <p:sp>
        <p:nvSpPr>
          <p:cNvPr id="5" name="Подзаголовок 4"/>
          <p:cNvSpPr>
            <a:spLocks noGrp="1"/>
          </p:cNvSpPr>
          <p:nvPr>
            <p:ph type="subTitle" idx="1"/>
          </p:nvPr>
        </p:nvSpPr>
        <p:spPr>
          <a:xfrm>
            <a:off x="152400" y="3330691"/>
            <a:ext cx="7572376" cy="955565"/>
          </a:xfrm>
        </p:spPr>
        <p:txBody>
          <a:bodyPr>
            <a:normAutofit fontScale="92500" lnSpcReduction="10000"/>
          </a:bodyPr>
          <a:lstStyle/>
          <a:p>
            <a:r>
              <a:rPr lang="ru-RU" sz="2400" dirty="0"/>
              <a:t>Спасибо за внимание!</a:t>
            </a:r>
          </a:p>
          <a:p>
            <a:endParaRPr lang="ru-RU" sz="2400" dirty="0"/>
          </a:p>
          <a:p>
            <a:r>
              <a:rPr lang="ru-RU" sz="2400" dirty="0"/>
              <a:t>Вопросы?</a:t>
            </a:r>
          </a:p>
        </p:txBody>
      </p:sp>
    </p:spTree>
    <p:extLst>
      <p:ext uri="{BB962C8B-B14F-4D97-AF65-F5344CB8AC3E}">
        <p14:creationId xmlns:p14="http://schemas.microsoft.com/office/powerpoint/2010/main" val="1293505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0573"/>
          <p:cNvPicPr/>
          <p:nvPr/>
        </p:nvPicPr>
        <p:blipFill>
          <a:blip r:embed="rId2"/>
          <a:stretch>
            <a:fillRect/>
          </a:stretch>
        </p:blipFill>
        <p:spPr>
          <a:xfrm>
            <a:off x="4340151" y="3339953"/>
            <a:ext cx="3853718" cy="3356562"/>
          </a:xfrm>
          <a:prstGeom prst="rect">
            <a:avLst/>
          </a:prstGeom>
        </p:spPr>
      </p:pic>
      <p:sp>
        <p:nvSpPr>
          <p:cNvPr id="2" name="Заголовок 1"/>
          <p:cNvSpPr>
            <a:spLocks noGrp="1"/>
          </p:cNvSpPr>
          <p:nvPr>
            <p:ph type="title"/>
          </p:nvPr>
        </p:nvSpPr>
        <p:spPr/>
        <p:txBody>
          <a:bodyPr/>
          <a:lstStyle/>
          <a:p>
            <a:r>
              <a:rPr lang="ru-RU" dirty="0"/>
              <a:t>Структура B+-дерева индексов</a:t>
            </a:r>
          </a:p>
        </p:txBody>
      </p:sp>
      <p:sp>
        <p:nvSpPr>
          <p:cNvPr id="3" name="Объект 2"/>
          <p:cNvSpPr>
            <a:spLocks noGrp="1"/>
          </p:cNvSpPr>
          <p:nvPr>
            <p:ph idx="1"/>
          </p:nvPr>
        </p:nvSpPr>
        <p:spPr/>
        <p:txBody>
          <a:bodyPr>
            <a:normAutofit/>
          </a:bodyPr>
          <a:lstStyle/>
          <a:p>
            <a:r>
              <a:rPr lang="ru-RU" sz="1800" dirty="0"/>
              <a:t>Индексы компонента </a:t>
            </a:r>
            <a:r>
              <a:rPr lang="ru-RU" sz="1800" dirty="0" err="1"/>
              <a:t>Database</a:t>
            </a:r>
            <a:r>
              <a:rPr lang="ru-RU" sz="1800" dirty="0"/>
              <a:t> </a:t>
            </a:r>
            <a:r>
              <a:rPr lang="ru-RU" sz="1800" dirty="0" err="1"/>
              <a:t>Engine</a:t>
            </a:r>
            <a:r>
              <a:rPr lang="ru-RU" sz="1800" dirty="0"/>
              <a:t> создаются, используя структуру данных сбалансированного дерева B+. </a:t>
            </a:r>
          </a:p>
          <a:p>
            <a:r>
              <a:rPr lang="ru-RU" sz="1800" dirty="0"/>
              <a:t>B+-дерево имеет древовидную структуру, в которой все самые нижние узлы (листья) находятся на расстоянии одинакового количества уровней от вершины (корневого узла) дерева. Это свойство поддерживается даже тогда, когда в индексированный столбец добавляются или удаляются данные.</a:t>
            </a:r>
          </a:p>
        </p:txBody>
      </p:sp>
    </p:spTree>
    <p:extLst>
      <p:ext uri="{BB962C8B-B14F-4D97-AF65-F5344CB8AC3E}">
        <p14:creationId xmlns:p14="http://schemas.microsoft.com/office/powerpoint/2010/main" val="292731949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p:nvPr/>
        </p:nvPicPr>
        <p:blipFill>
          <a:blip r:embed="rId3"/>
          <a:stretch>
            <a:fillRect/>
          </a:stretch>
        </p:blipFill>
        <p:spPr>
          <a:xfrm>
            <a:off x="1601218" y="3776748"/>
            <a:ext cx="5940425" cy="2541905"/>
          </a:xfrm>
          <a:prstGeom prst="rect">
            <a:avLst/>
          </a:prstGeom>
        </p:spPr>
      </p:pic>
      <p:sp>
        <p:nvSpPr>
          <p:cNvPr id="2" name="Заголовок 1"/>
          <p:cNvSpPr>
            <a:spLocks noGrp="1"/>
          </p:cNvSpPr>
          <p:nvPr>
            <p:ph type="title"/>
          </p:nvPr>
        </p:nvSpPr>
        <p:spPr/>
        <p:txBody>
          <a:bodyPr/>
          <a:lstStyle/>
          <a:p>
            <a:r>
              <a:rPr lang="ru-RU" dirty="0" err="1"/>
              <a:t>Кластеризованные</a:t>
            </a:r>
            <a:r>
              <a:rPr lang="ru-RU" dirty="0"/>
              <a:t> индексы </a:t>
            </a:r>
          </a:p>
        </p:txBody>
      </p:sp>
      <p:sp>
        <p:nvSpPr>
          <p:cNvPr id="7" name="Объект 6"/>
          <p:cNvSpPr>
            <a:spLocks noGrp="1"/>
          </p:cNvSpPr>
          <p:nvPr>
            <p:ph idx="1"/>
          </p:nvPr>
        </p:nvSpPr>
        <p:spPr>
          <a:xfrm>
            <a:off x="828675" y="1319616"/>
            <a:ext cx="7486650" cy="4852584"/>
          </a:xfrm>
        </p:spPr>
        <p:txBody>
          <a:bodyPr>
            <a:normAutofit/>
          </a:bodyPr>
          <a:lstStyle/>
          <a:p>
            <a:r>
              <a:rPr lang="ru-RU" sz="1600" dirty="0" err="1"/>
              <a:t>Кластеризованный</a:t>
            </a:r>
            <a:r>
              <a:rPr lang="ru-RU" sz="1600" dirty="0"/>
              <a:t> индекс определяет физический порядок данных в таблице. </a:t>
            </a:r>
          </a:p>
          <a:p>
            <a:r>
              <a:rPr lang="ru-RU" sz="1600" dirty="0"/>
              <a:t>Компонент </a:t>
            </a:r>
            <a:r>
              <a:rPr lang="ru-RU" sz="1600" dirty="0" err="1"/>
              <a:t>Database</a:t>
            </a:r>
            <a:r>
              <a:rPr lang="ru-RU" sz="1600" dirty="0"/>
              <a:t> </a:t>
            </a:r>
            <a:r>
              <a:rPr lang="ru-RU" sz="1600" dirty="0" err="1"/>
              <a:t>Engine</a:t>
            </a:r>
            <a:r>
              <a:rPr lang="ru-RU" sz="1600" dirty="0"/>
              <a:t> позволяет создавать для таблицы лишь один </a:t>
            </a:r>
            <a:r>
              <a:rPr lang="ru-RU" sz="1600" dirty="0" err="1"/>
              <a:t>кластеризованный</a:t>
            </a:r>
            <a:r>
              <a:rPr lang="ru-RU" sz="1600" dirty="0"/>
              <a:t> индекс, т. к. строки таблицы нельзя упорядочить физически более чем  одним способом. </a:t>
            </a:r>
          </a:p>
          <a:p>
            <a:r>
              <a:rPr lang="ru-RU" sz="1600" dirty="0"/>
              <a:t>Поиск с использованием </a:t>
            </a:r>
            <a:r>
              <a:rPr lang="ru-RU" sz="1600" dirty="0" err="1"/>
              <a:t>кластеризованного</a:t>
            </a:r>
            <a:r>
              <a:rPr lang="ru-RU" sz="1600" dirty="0"/>
              <a:t> индекса выполняется от корневого узла B</a:t>
            </a:r>
            <a:r>
              <a:rPr lang="ru-RU" sz="1600" baseline="30000" dirty="0"/>
              <a:t>+</a:t>
            </a:r>
            <a:r>
              <a:rPr lang="ru-RU" sz="1600" dirty="0"/>
              <a:t>-дерева по направлению к листьям дерева, которые связаны между собой в двунаправленный связанный список (</a:t>
            </a:r>
            <a:r>
              <a:rPr lang="ru-RU" sz="1600" dirty="0" err="1"/>
              <a:t>doubly</a:t>
            </a:r>
            <a:r>
              <a:rPr lang="ru-RU" sz="1600" dirty="0"/>
              <a:t> </a:t>
            </a:r>
            <a:r>
              <a:rPr lang="ru-RU" sz="1600" dirty="0" err="1"/>
              <a:t>linked</a:t>
            </a:r>
            <a:r>
              <a:rPr lang="ru-RU" sz="1600" dirty="0"/>
              <a:t> </a:t>
            </a:r>
            <a:r>
              <a:rPr lang="ru-RU" sz="1600" dirty="0" err="1"/>
              <a:t>list</a:t>
            </a:r>
            <a:r>
              <a:rPr lang="ru-RU" sz="1600" dirty="0"/>
              <a:t>), называющийся цепочкой страниц (</a:t>
            </a:r>
            <a:r>
              <a:rPr lang="ru-RU" sz="1600" dirty="0" err="1"/>
              <a:t>page</a:t>
            </a:r>
            <a:r>
              <a:rPr lang="ru-RU" sz="1600" dirty="0"/>
              <a:t> </a:t>
            </a:r>
            <a:r>
              <a:rPr lang="ru-RU" sz="1600" dirty="0" err="1"/>
              <a:t>chain</a:t>
            </a:r>
            <a:r>
              <a:rPr lang="ru-RU" sz="1600" dirty="0"/>
              <a:t>). </a:t>
            </a:r>
          </a:p>
        </p:txBody>
      </p:sp>
      <p:sp>
        <p:nvSpPr>
          <p:cNvPr id="9" name="Прямоугольник 8"/>
          <p:cNvSpPr/>
          <p:nvPr/>
        </p:nvSpPr>
        <p:spPr>
          <a:xfrm>
            <a:off x="2285431" y="6465107"/>
            <a:ext cx="4572000" cy="268262"/>
          </a:xfrm>
          <a:prstGeom prst="rect">
            <a:avLst/>
          </a:prstGeom>
        </p:spPr>
        <p:txBody>
          <a:bodyPr vert="horz" lIns="0" tIns="45720" rIns="0" bIns="45720" rtlCol="0">
            <a:normAutofit lnSpcReduction="10000"/>
          </a:bodyPr>
          <a:lstStyle/>
          <a:p>
            <a:pPr algn="ctr" defTabSz="685783">
              <a:lnSpc>
                <a:spcPct val="90000"/>
              </a:lnSpc>
              <a:spcBef>
                <a:spcPts val="1350"/>
              </a:spcBef>
            </a:pPr>
            <a:r>
              <a:rPr lang="ru-RU" sz="1400" dirty="0"/>
              <a:t>Физическая структура </a:t>
            </a:r>
            <a:r>
              <a:rPr lang="ru-RU" sz="1400" dirty="0" err="1"/>
              <a:t>кластеризованных</a:t>
            </a:r>
            <a:r>
              <a:rPr lang="ru-RU" sz="1400" dirty="0"/>
              <a:t> индексов</a:t>
            </a:r>
          </a:p>
        </p:txBody>
      </p:sp>
    </p:spTree>
    <p:extLst>
      <p:ext uri="{BB962C8B-B14F-4D97-AF65-F5344CB8AC3E}">
        <p14:creationId xmlns:p14="http://schemas.microsoft.com/office/powerpoint/2010/main" val="131911270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Некластеризованные</a:t>
            </a:r>
            <a:r>
              <a:rPr lang="ru-RU" dirty="0"/>
              <a:t> индексы </a:t>
            </a:r>
          </a:p>
        </p:txBody>
      </p:sp>
      <p:sp>
        <p:nvSpPr>
          <p:cNvPr id="5" name="Объект 4"/>
          <p:cNvSpPr>
            <a:spLocks noGrp="1"/>
          </p:cNvSpPr>
          <p:nvPr>
            <p:ph idx="1"/>
          </p:nvPr>
        </p:nvSpPr>
        <p:spPr/>
        <p:txBody>
          <a:bodyPr>
            <a:normAutofit/>
          </a:bodyPr>
          <a:lstStyle/>
          <a:p>
            <a:r>
              <a:rPr lang="ru-RU" sz="2000" dirty="0"/>
              <a:t>Структура </a:t>
            </a:r>
            <a:r>
              <a:rPr lang="ru-RU" sz="2000" dirty="0" err="1"/>
              <a:t>некластеризованного</a:t>
            </a:r>
            <a:r>
              <a:rPr lang="ru-RU" sz="2000" dirty="0"/>
              <a:t> индекса точно такая же, как и </a:t>
            </a:r>
            <a:r>
              <a:rPr lang="ru-RU" sz="2000" dirty="0" err="1"/>
              <a:t>кластеризованного</a:t>
            </a:r>
            <a:r>
              <a:rPr lang="ru-RU" sz="2000" dirty="0"/>
              <a:t>, но с двумя важными отличиями: </a:t>
            </a:r>
          </a:p>
          <a:p>
            <a:pPr marL="685791" lvl="1" indent="-342900">
              <a:buFont typeface="+mj-lt"/>
              <a:buAutoNum type="arabicPeriod"/>
            </a:pPr>
            <a:r>
              <a:rPr lang="ru-RU" sz="1800" dirty="0" err="1"/>
              <a:t>некластеризованный</a:t>
            </a:r>
            <a:r>
              <a:rPr lang="ru-RU" sz="1800" dirty="0"/>
              <a:t> индекс не изменяет физическое упорядочивание строк таблицы; </a:t>
            </a:r>
          </a:p>
          <a:p>
            <a:pPr marL="685791" lvl="1" indent="-342900">
              <a:buFont typeface="+mj-lt"/>
              <a:buAutoNum type="arabicPeriod"/>
            </a:pPr>
            <a:r>
              <a:rPr lang="ru-RU" sz="1800" dirty="0"/>
              <a:t>страницы листьев </a:t>
            </a:r>
            <a:r>
              <a:rPr lang="ru-RU" sz="1800" dirty="0" err="1"/>
              <a:t>некластеризованного</a:t>
            </a:r>
            <a:r>
              <a:rPr lang="ru-RU" sz="1800" dirty="0"/>
              <a:t> индекса состоят из ключей индекса и закладок. </a:t>
            </a:r>
          </a:p>
          <a:p>
            <a:r>
              <a:rPr lang="ru-RU" sz="2000" dirty="0"/>
              <a:t>Если для таблицы определить один или более </a:t>
            </a:r>
            <a:r>
              <a:rPr lang="ru-RU" sz="2000" dirty="0" err="1"/>
              <a:t>некластеризованных</a:t>
            </a:r>
            <a:r>
              <a:rPr lang="ru-RU" sz="2000" dirty="0"/>
              <a:t> индексов, физический порядок строк этой таблицы не будет изменен. </a:t>
            </a:r>
          </a:p>
          <a:p>
            <a:r>
              <a:rPr lang="ru-RU" sz="2000" dirty="0"/>
              <a:t>Для каждого </a:t>
            </a:r>
            <a:r>
              <a:rPr lang="ru-RU" sz="2000" dirty="0" err="1"/>
              <a:t>некластеризованного</a:t>
            </a:r>
            <a:r>
              <a:rPr lang="ru-RU" sz="2000" dirty="0"/>
              <a:t> индекса компонент </a:t>
            </a:r>
            <a:r>
              <a:rPr lang="ru-RU" sz="2000" dirty="0" err="1"/>
              <a:t>Database</a:t>
            </a:r>
            <a:r>
              <a:rPr lang="ru-RU" sz="2000" dirty="0"/>
              <a:t> </a:t>
            </a:r>
            <a:r>
              <a:rPr lang="ru-RU" sz="2000" dirty="0" err="1"/>
              <a:t>Engine</a:t>
            </a:r>
            <a:r>
              <a:rPr lang="ru-RU" sz="2000" dirty="0"/>
              <a:t> создает дополнительную индексную структуру, которая сохраняется в индексных страницах.</a:t>
            </a:r>
          </a:p>
        </p:txBody>
      </p:sp>
    </p:spTree>
    <p:extLst>
      <p:ext uri="{BB962C8B-B14F-4D97-AF65-F5344CB8AC3E}">
        <p14:creationId xmlns:p14="http://schemas.microsoft.com/office/powerpoint/2010/main" val="109510032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Некластеризованные</a:t>
            </a:r>
            <a:r>
              <a:rPr lang="ru-RU" dirty="0"/>
              <a:t> индексы </a:t>
            </a:r>
          </a:p>
        </p:txBody>
      </p:sp>
      <p:pic>
        <p:nvPicPr>
          <p:cNvPr id="6" name="Рисунок 5"/>
          <p:cNvPicPr/>
          <p:nvPr/>
        </p:nvPicPr>
        <p:blipFill>
          <a:blip r:embed="rId2"/>
          <a:stretch>
            <a:fillRect/>
          </a:stretch>
        </p:blipFill>
        <p:spPr>
          <a:xfrm>
            <a:off x="904672" y="1686757"/>
            <a:ext cx="7140101" cy="3566179"/>
          </a:xfrm>
          <a:prstGeom prst="rect">
            <a:avLst/>
          </a:prstGeom>
        </p:spPr>
      </p:pic>
      <p:sp>
        <p:nvSpPr>
          <p:cNvPr id="7" name="Прямоугольник 6"/>
          <p:cNvSpPr/>
          <p:nvPr/>
        </p:nvSpPr>
        <p:spPr>
          <a:xfrm>
            <a:off x="828676" y="5766008"/>
            <a:ext cx="7485512" cy="523220"/>
          </a:xfrm>
          <a:prstGeom prst="rect">
            <a:avLst/>
          </a:prstGeom>
        </p:spPr>
        <p:txBody>
          <a:bodyPr wrap="square">
            <a:spAutoFit/>
          </a:bodyPr>
          <a:lstStyle/>
          <a:p>
            <a:r>
              <a:rPr lang="ru-RU" sz="1400" dirty="0">
                <a:solidFill>
                  <a:srgbClr val="000000"/>
                </a:solidFill>
                <a:latin typeface="Times New Roman" panose="02020603050405020304" pitchFamily="18" charset="0"/>
                <a:ea typeface="Calibri" panose="020F0502020204030204" pitchFamily="34" charset="0"/>
              </a:rPr>
              <a:t>Локатор строки = Идентификатор строки (RID) или указатель на журнал </a:t>
            </a:r>
            <a:r>
              <a:rPr lang="ru-RU" sz="1400" dirty="0" err="1">
                <a:solidFill>
                  <a:srgbClr val="000000"/>
                </a:solidFill>
                <a:latin typeface="Times New Roman" panose="02020603050405020304" pitchFamily="18" charset="0"/>
                <a:ea typeface="Calibri" panose="020F0502020204030204" pitchFamily="34" charset="0"/>
              </a:rPr>
              <a:t>кластеризованного</a:t>
            </a:r>
            <a:r>
              <a:rPr lang="ru-RU" sz="1400" dirty="0">
                <a:solidFill>
                  <a:srgbClr val="000000"/>
                </a:solidFill>
                <a:latin typeface="Times New Roman" panose="02020603050405020304" pitchFamily="18" charset="0"/>
                <a:ea typeface="Calibri" panose="020F0502020204030204" pitchFamily="34" charset="0"/>
              </a:rPr>
              <a:t> индекса</a:t>
            </a:r>
            <a:endParaRPr lang="ru-RU" sz="3200" dirty="0"/>
          </a:p>
        </p:txBody>
      </p:sp>
    </p:spTree>
    <p:extLst>
      <p:ext uri="{BB962C8B-B14F-4D97-AF65-F5344CB8AC3E}">
        <p14:creationId xmlns:p14="http://schemas.microsoft.com/office/powerpoint/2010/main" val="373678714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Некластеризованные индексы </a:t>
            </a:r>
            <a:endParaRPr lang="ru-RU" dirty="0"/>
          </a:p>
        </p:txBody>
      </p:sp>
      <p:sp>
        <p:nvSpPr>
          <p:cNvPr id="3" name="Объект 2"/>
          <p:cNvSpPr>
            <a:spLocks noGrp="1"/>
          </p:cNvSpPr>
          <p:nvPr>
            <p:ph idx="1"/>
          </p:nvPr>
        </p:nvSpPr>
        <p:spPr/>
        <p:txBody>
          <a:bodyPr>
            <a:normAutofit/>
          </a:bodyPr>
          <a:lstStyle/>
          <a:p>
            <a:r>
              <a:rPr lang="ru-RU" sz="2000" dirty="0"/>
              <a:t>Закладка в </a:t>
            </a:r>
            <a:r>
              <a:rPr lang="ru-RU" sz="2000" dirty="0" err="1"/>
              <a:t>некластеризованном</a:t>
            </a:r>
            <a:r>
              <a:rPr lang="ru-RU" sz="2000" dirty="0"/>
              <a:t> индексе указывает, где находится строка, соответствующая ключу индекса. Составляющая закладки ключа индекса может быть двух видов, в зависимости от того, является ли таблица </a:t>
            </a:r>
            <a:r>
              <a:rPr lang="ru-RU" sz="2000" dirty="0" err="1"/>
              <a:t>кластеризованной</a:t>
            </a:r>
            <a:r>
              <a:rPr lang="ru-RU" sz="2000" dirty="0"/>
              <a:t> таблицей или кучей (</a:t>
            </a:r>
            <a:r>
              <a:rPr lang="ru-RU" sz="2000" dirty="0" err="1"/>
              <a:t>heap</a:t>
            </a:r>
            <a:r>
              <a:rPr lang="ru-RU" sz="2000" dirty="0"/>
              <a:t>). </a:t>
            </a:r>
          </a:p>
          <a:p>
            <a:r>
              <a:rPr lang="ru-RU" sz="2000" dirty="0"/>
              <a:t>Если существует </a:t>
            </a:r>
            <a:r>
              <a:rPr lang="ru-RU" sz="2000" dirty="0" err="1"/>
              <a:t>кластеризованный</a:t>
            </a:r>
            <a:r>
              <a:rPr lang="ru-RU" sz="2000" dirty="0"/>
              <a:t> индекс, то закладка </a:t>
            </a:r>
            <a:r>
              <a:rPr lang="ru-RU" sz="2000" dirty="0" err="1"/>
              <a:t>некластеризованного</a:t>
            </a:r>
            <a:r>
              <a:rPr lang="ru-RU" sz="2000" dirty="0"/>
              <a:t> индекса показывает B+-дерево </a:t>
            </a:r>
            <a:r>
              <a:rPr lang="ru-RU" sz="2000" dirty="0" err="1"/>
              <a:t>кластеризованного</a:t>
            </a:r>
            <a:r>
              <a:rPr lang="ru-RU" sz="2000" dirty="0"/>
              <a:t> индекса таблицы. </a:t>
            </a:r>
          </a:p>
          <a:p>
            <a:r>
              <a:rPr lang="ru-RU" sz="2000" dirty="0"/>
              <a:t>Если таблица не имеет </a:t>
            </a:r>
            <a:r>
              <a:rPr lang="ru-RU" sz="2000" dirty="0" err="1"/>
              <a:t>кластеризованного</a:t>
            </a:r>
            <a:r>
              <a:rPr lang="ru-RU" sz="2000" dirty="0"/>
              <a:t> индекса, закладка идентична идентификатору строки (RID — </a:t>
            </a:r>
            <a:r>
              <a:rPr lang="ru-RU" sz="2000" dirty="0" err="1"/>
              <a:t>Row</a:t>
            </a:r>
            <a:r>
              <a:rPr lang="ru-RU" sz="2000" dirty="0"/>
              <a:t> </a:t>
            </a:r>
            <a:r>
              <a:rPr lang="ru-RU" sz="2000" dirty="0" err="1"/>
              <a:t>Identifier</a:t>
            </a:r>
            <a:r>
              <a:rPr lang="ru-RU" sz="2000" dirty="0"/>
              <a:t>), состоящего из трех частей: адреса файла, в котором хранится таблица, адреса физического блока (страницы), в котором хранится строка, и смещения строки в странице. </a:t>
            </a:r>
          </a:p>
        </p:txBody>
      </p:sp>
    </p:spTree>
    <p:extLst>
      <p:ext uri="{BB962C8B-B14F-4D97-AF65-F5344CB8AC3E}">
        <p14:creationId xmlns:p14="http://schemas.microsoft.com/office/powerpoint/2010/main" val="165481711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Некластеризованные индексы </a:t>
            </a:r>
            <a:endParaRPr lang="ru-RU" dirty="0"/>
          </a:p>
        </p:txBody>
      </p:sp>
      <p:sp>
        <p:nvSpPr>
          <p:cNvPr id="3" name="Объект 2"/>
          <p:cNvSpPr>
            <a:spLocks noGrp="1"/>
          </p:cNvSpPr>
          <p:nvPr>
            <p:ph idx="1"/>
          </p:nvPr>
        </p:nvSpPr>
        <p:spPr>
          <a:xfrm>
            <a:off x="828675" y="1600200"/>
            <a:ext cx="7485513" cy="4985426"/>
          </a:xfrm>
        </p:spPr>
        <p:txBody>
          <a:bodyPr>
            <a:noAutofit/>
          </a:bodyPr>
          <a:lstStyle/>
          <a:p>
            <a:r>
              <a:rPr lang="ru-RU" sz="2000" dirty="0"/>
              <a:t>Поиск данных с использованием </a:t>
            </a:r>
            <a:r>
              <a:rPr lang="ru-RU" sz="2000" dirty="0" err="1"/>
              <a:t>некластеризованного</a:t>
            </a:r>
            <a:r>
              <a:rPr lang="ru-RU" sz="2000" dirty="0"/>
              <a:t> индекса можно осуществлять двумя разными способами, в зависимости от типа таблицы: </a:t>
            </a:r>
          </a:p>
          <a:p>
            <a:pPr marL="342900" lvl="0" indent="-342900">
              <a:buFont typeface="+mj-lt"/>
              <a:buAutoNum type="arabicPeriod"/>
            </a:pPr>
            <a:r>
              <a:rPr lang="ru-RU" sz="2000" dirty="0"/>
              <a:t>куча — прохождение при поиске по структуре </a:t>
            </a:r>
            <a:r>
              <a:rPr lang="ru-RU" sz="2000" dirty="0" err="1"/>
              <a:t>некластеризованного</a:t>
            </a:r>
            <a:r>
              <a:rPr lang="ru-RU" sz="2000" dirty="0"/>
              <a:t> индекса, после чего строка извлекается, используя идентификатор строки; </a:t>
            </a:r>
          </a:p>
          <a:p>
            <a:pPr marL="342900" lvl="0" indent="-342900">
              <a:buFont typeface="+mj-lt"/>
              <a:buAutoNum type="arabicPeriod"/>
            </a:pPr>
            <a:r>
              <a:rPr lang="ru-RU" sz="2000" dirty="0" err="1"/>
              <a:t>кластеризованная</a:t>
            </a:r>
            <a:r>
              <a:rPr lang="ru-RU" sz="2000" dirty="0"/>
              <a:t> таблица — прохождение при поиске по структуре </a:t>
            </a:r>
            <a:r>
              <a:rPr lang="ru-RU" sz="2000" dirty="0" err="1"/>
              <a:t>некластеризованного</a:t>
            </a:r>
            <a:r>
              <a:rPr lang="ru-RU" sz="2000" dirty="0"/>
              <a:t> индекса, после чего следует прохождение по соответствующему </a:t>
            </a:r>
            <a:r>
              <a:rPr lang="ru-RU" sz="2000" dirty="0" err="1"/>
              <a:t>кластеризованному</a:t>
            </a:r>
            <a:r>
              <a:rPr lang="ru-RU" sz="2000" dirty="0"/>
              <a:t> индексу. </a:t>
            </a:r>
          </a:p>
          <a:p>
            <a:r>
              <a:rPr lang="ru-RU" sz="2000" dirty="0"/>
              <a:t>В обоих случаях количество операций ввода/вывода довольно велико, поэтому следует подходить к проектированию </a:t>
            </a:r>
            <a:r>
              <a:rPr lang="ru-RU" sz="2000" dirty="0" err="1"/>
              <a:t>некластеризованного</a:t>
            </a:r>
            <a:r>
              <a:rPr lang="ru-RU" sz="2000" dirty="0"/>
              <a:t> индекса с осторожностью, и применять его только в том случае, если есть уверенность, что его использование существенно повысит производительность. </a:t>
            </a:r>
          </a:p>
        </p:txBody>
      </p:sp>
    </p:spTree>
    <p:extLst>
      <p:ext uri="{BB962C8B-B14F-4D97-AF65-F5344CB8AC3E}">
        <p14:creationId xmlns:p14="http://schemas.microsoft.com/office/powerpoint/2010/main" val="2401627098"/>
      </p:ext>
    </p:extLst>
  </p:cSld>
  <p:clrMapOvr>
    <a:masterClrMapping/>
  </p:clrMapOvr>
  <p:transition spd="slow">
    <p:push dir="u"/>
  </p:transition>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cademicLiterature_16x9_TP103431361.potx" id="{2F0AAF73-AE41-486D-B6DC-0985ADE3F2EC}" vid="{EF7BD8ED-D7CC-46AA-8B96-4CA16C4A9ED2}"/>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Академическая презентация, макет с лентами и полосками (широкоэкранный формат)</Template>
  <TotalTime>0</TotalTime>
  <Words>4577</Words>
  <Application>Microsoft Macintosh PowerPoint</Application>
  <PresentationFormat>Экран (4:3)</PresentationFormat>
  <Paragraphs>285</Paragraphs>
  <Slides>35</Slides>
  <Notes>13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35</vt:i4>
      </vt:variant>
    </vt:vector>
  </HeadingPairs>
  <TitlesOfParts>
    <vt:vector size="43" baseType="lpstr">
      <vt:lpstr>Arial</vt:lpstr>
      <vt:lpstr>Calibri</vt:lpstr>
      <vt:lpstr>Courier New</vt:lpstr>
      <vt:lpstr>Euphemia</vt:lpstr>
      <vt:lpstr>Plantagenet Cherokee</vt:lpstr>
      <vt:lpstr>Times New Roman</vt:lpstr>
      <vt:lpstr>Wingdings</vt:lpstr>
      <vt:lpstr>Academic Literature 16x9</vt:lpstr>
      <vt:lpstr>Индексы</vt:lpstr>
      <vt:lpstr>Общие сведения</vt:lpstr>
      <vt:lpstr>Общие сведения</vt:lpstr>
      <vt:lpstr>Структура B+-дерева индексов</vt:lpstr>
      <vt:lpstr>Кластеризованные индексы </vt:lpstr>
      <vt:lpstr>Некластеризованные индексы </vt:lpstr>
      <vt:lpstr>Некластеризованные индексы </vt:lpstr>
      <vt:lpstr>Некластеризованные индексы </vt:lpstr>
      <vt:lpstr>Некластеризованные индексы </vt:lpstr>
      <vt:lpstr>Типы индексов</vt:lpstr>
      <vt:lpstr>Составной и покрывающий индексы</vt:lpstr>
      <vt:lpstr>Уникальный индекс</vt:lpstr>
      <vt:lpstr>Создание индексов </vt:lpstr>
      <vt:lpstr>Параметр Include создания индекса</vt:lpstr>
      <vt:lpstr>Параметр Filefactor и Pad_index создания индекса</vt:lpstr>
      <vt:lpstr>Презентация PowerPoint</vt:lpstr>
      <vt:lpstr>Презентация PowerPoint</vt:lpstr>
      <vt:lpstr>Примеры создания индексов</vt:lpstr>
      <vt:lpstr>Получение информации о фрагментации индекса</vt:lpstr>
      <vt:lpstr>Редактирование информации индекса</vt:lpstr>
      <vt:lpstr>Изменение индексов</vt:lpstr>
      <vt:lpstr>Изменение индексов. Пересоздание индекса </vt:lpstr>
      <vt:lpstr>Изменение индексов. Реорганизация страниц листьев индекса</vt:lpstr>
      <vt:lpstr>Изменение индексов. Отключение индекса </vt:lpstr>
      <vt:lpstr>Удаление и переименование индексов </vt:lpstr>
      <vt:lpstr>Рекомендации по созданию  и использованию индексов </vt:lpstr>
      <vt:lpstr>Индексы и условия предложения WHERE</vt:lpstr>
      <vt:lpstr>Индексы и условия предложения WHERE</vt:lpstr>
      <vt:lpstr>Индексы и оператор соединения </vt:lpstr>
      <vt:lpstr>Покрывающий индекс</vt:lpstr>
      <vt:lpstr>Специальные типы индексов </vt:lpstr>
      <vt:lpstr>Виртуальные вычисляемые столбцы</vt:lpstr>
      <vt:lpstr>Постоянные вычисляемые столбцы </vt:lpstr>
      <vt:lpstr>Выводы</vt:lpstr>
      <vt:lpstr>Презентация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2016-09-27T16:13:15Z</dcterms:created>
  <dcterms:modified xsi:type="dcterms:W3CDTF">2019-11-30T16:45:05Z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TC034313809991</vt:lpwstr>
  </property>
</Properties>
</file>