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bookmarkIdSeed="10">
  <p:sldMasterIdLst>
    <p:sldMasterId id="2147483648" r:id="rId2"/>
  </p:sldMasterIdLst>
  <p:notesMasterIdLst>
    <p:notesMasterId r:id="rId58"/>
  </p:notesMasterIdLst>
  <p:handoutMasterIdLst>
    <p:handoutMasterId r:id="rId59"/>
  </p:handoutMasterIdLst>
  <p:sldIdLst>
    <p:sldId id="256" r:id="rId3"/>
    <p:sldId id="257" r:id="rId4"/>
    <p:sldId id="258" r:id="rId5"/>
    <p:sldId id="259" r:id="rId6"/>
    <p:sldId id="260" r:id="rId7"/>
    <p:sldId id="261" r:id="rId8"/>
    <p:sldId id="263" r:id="rId9"/>
    <p:sldId id="262" r:id="rId10"/>
    <p:sldId id="264" r:id="rId11"/>
    <p:sldId id="266" r:id="rId12"/>
    <p:sldId id="267" r:id="rId13"/>
    <p:sldId id="265" r:id="rId14"/>
    <p:sldId id="268" r:id="rId15"/>
    <p:sldId id="307" r:id="rId16"/>
    <p:sldId id="275" r:id="rId17"/>
    <p:sldId id="269" r:id="rId18"/>
    <p:sldId id="270" r:id="rId19"/>
    <p:sldId id="308" r:id="rId20"/>
    <p:sldId id="272" r:id="rId21"/>
    <p:sldId id="309" r:id="rId22"/>
    <p:sldId id="276" r:id="rId23"/>
    <p:sldId id="310" r:id="rId24"/>
    <p:sldId id="278" r:id="rId25"/>
    <p:sldId id="279" r:id="rId26"/>
    <p:sldId id="277" r:id="rId27"/>
    <p:sldId id="280" r:id="rId28"/>
    <p:sldId id="311" r:id="rId29"/>
    <p:sldId id="281" r:id="rId30"/>
    <p:sldId id="282" r:id="rId31"/>
    <p:sldId id="283" r:id="rId32"/>
    <p:sldId id="312" r:id="rId33"/>
    <p:sldId id="285" r:id="rId34"/>
    <p:sldId id="284" r:id="rId35"/>
    <p:sldId id="286" r:id="rId36"/>
    <p:sldId id="287" r:id="rId37"/>
    <p:sldId id="288" r:id="rId38"/>
    <p:sldId id="289" r:id="rId39"/>
    <p:sldId id="313" r:id="rId40"/>
    <p:sldId id="290" r:id="rId41"/>
    <p:sldId id="291" r:id="rId42"/>
    <p:sldId id="292" r:id="rId43"/>
    <p:sldId id="293" r:id="rId44"/>
    <p:sldId id="294" r:id="rId45"/>
    <p:sldId id="295" r:id="rId46"/>
    <p:sldId id="296" r:id="rId47"/>
    <p:sldId id="297" r:id="rId48"/>
    <p:sldId id="298" r:id="rId49"/>
    <p:sldId id="300" r:id="rId50"/>
    <p:sldId id="301" r:id="rId51"/>
    <p:sldId id="302" r:id="rId52"/>
    <p:sldId id="303" r:id="rId53"/>
    <p:sldId id="304" r:id="rId54"/>
    <p:sldId id="299" r:id="rId55"/>
    <p:sldId id="306" r:id="rId56"/>
    <p:sldId id="305" r:id="rId5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Светлый стиль 2 — акцент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58" autoAdjust="0"/>
    <p:restoredTop sz="89988" autoAdjust="0"/>
  </p:normalViewPr>
  <p:slideViewPr>
    <p:cSldViewPr snapToGrid="0" showGuides="1">
      <p:cViewPr varScale="1">
        <p:scale>
          <a:sx n="127" d="100"/>
          <a:sy n="127" d="100"/>
        </p:scale>
        <p:origin x="1184" y="184"/>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notesViewPr>
    <p:cSldViewPr snapToGrid="0" showGuides="1">
      <p:cViewPr varScale="1">
        <p:scale>
          <a:sx n="76" d="100"/>
          <a:sy n="76" d="100"/>
        </p:scale>
        <p:origin x="1230"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notesMaster" Target="notesMasters/notesMaster1.xml"/><Relationship Id="rId5" Type="http://schemas.openxmlformats.org/officeDocument/2006/relationships/slide" Target="slides/slide3.xml"/><Relationship Id="rId61" Type="http://schemas.openxmlformats.org/officeDocument/2006/relationships/viewProps" Target="viewProps.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handoutMaster" Target="handoutMasters/handoutMaster1.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3CEAAF3-9831-450B-8D59-2C09DB96C8FC}" type="datetimeFigureOut">
              <a:rPr lang="ru-RU" smtClean="0"/>
              <a:t>08.12.2019</a:t>
            </a:fld>
            <a:endParaRPr lang="ru-RU" dirty="0"/>
          </a:p>
        </p:txBody>
      </p:sp>
      <p:sp>
        <p:nvSpPr>
          <p:cNvPr id="4" name="Нижний колонтитул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dirty="0"/>
          </a:p>
        </p:txBody>
      </p:sp>
      <p:sp>
        <p:nvSpPr>
          <p:cNvPr id="5" name="Номер слайда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6834459-7356-44BF-850D-8B30C4FB3B6B}" type="slidenum">
              <a:rPr lang="ru-RU" smtClean="0"/>
              <a:t>‹#›</a:t>
            </a:fld>
            <a:endParaRPr lang="ru-RU" dirty="0"/>
          </a:p>
        </p:txBody>
      </p:sp>
    </p:spTree>
    <p:extLst>
      <p:ext uri="{BB962C8B-B14F-4D97-AF65-F5344CB8AC3E}">
        <p14:creationId xmlns:p14="http://schemas.microsoft.com/office/powerpoint/2010/main" val="24690165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dirty="0"/>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50CD79-FC16-4410-AB61-17F26E6D3BC8}" type="datetimeFigureOut">
              <a:rPr lang="ru-RU" smtClean="0"/>
              <a:t>08.12.2019</a:t>
            </a:fld>
            <a:endParaRPr lang="ru-RU" dirty="0"/>
          </a:p>
        </p:txBody>
      </p:sp>
      <p:sp>
        <p:nvSpPr>
          <p:cNvPr id="4" name="Образ слайда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ru-RU" dirty="0"/>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dirty="0"/>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A3C37BE-C303-496D-B5CD-85F2937540FC}" type="slidenum">
              <a:rPr lang="ru-RU" smtClean="0"/>
              <a:t>‹#›</a:t>
            </a:fld>
            <a:endParaRPr lang="ru-RU" dirty="0"/>
          </a:p>
        </p:txBody>
      </p:sp>
    </p:spTree>
    <p:extLst>
      <p:ext uri="{BB962C8B-B14F-4D97-AF65-F5344CB8AC3E}">
        <p14:creationId xmlns:p14="http://schemas.microsoft.com/office/powerpoint/2010/main" val="3350842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Примеры</a:t>
            </a:r>
            <a:r>
              <a:rPr lang="ru-RU" baseline="0" dirty="0"/>
              <a:t> – поступление новых книг, заказ на </a:t>
            </a:r>
            <a:r>
              <a:rPr lang="ru-RU" baseline="0"/>
              <a:t>сборку компьютера.</a:t>
            </a:r>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2</a:t>
            </a:fld>
            <a:endParaRPr lang="ru-RU" dirty="0"/>
          </a:p>
        </p:txBody>
      </p:sp>
    </p:spTree>
    <p:extLst>
      <p:ext uri="{BB962C8B-B14F-4D97-AF65-F5344CB8AC3E}">
        <p14:creationId xmlns:p14="http://schemas.microsoft.com/office/powerpoint/2010/main" val="23239535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2"/>
          <p:cNvSpPr>
            <a:spLocks noGrp="1" noRot="1" noChangeAspect="1" noChangeArrowheads="1" noTextEdit="1"/>
          </p:cNvSpPr>
          <p:nvPr>
            <p:ph type="sldImg"/>
          </p:nvPr>
        </p:nvSpPr>
        <p:spPr>
          <a:ln/>
        </p:spPr>
      </p:sp>
      <p:sp>
        <p:nvSpPr>
          <p:cNvPr id="88067" name="Rectangle 3"/>
          <p:cNvSpPr>
            <a:spLocks noGrp="1" noChangeArrowheads="1"/>
          </p:cNvSpPr>
          <p:nvPr>
            <p:ph type="body" idx="1"/>
          </p:nvPr>
        </p:nvSpPr>
        <p:spPr/>
        <p:txBody>
          <a:bodyPr/>
          <a:lstStyle/>
          <a:p>
            <a:endParaRPr lang="ru-RU" altLang="ru-RU"/>
          </a:p>
        </p:txBody>
      </p:sp>
    </p:spTree>
    <p:extLst>
      <p:ext uri="{BB962C8B-B14F-4D97-AF65-F5344CB8AC3E}">
        <p14:creationId xmlns:p14="http://schemas.microsoft.com/office/powerpoint/2010/main" val="28840160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К числу основных проблем восстановления после мягкого сбоя относится то, что одна логическая операция изменения базы данных может изменять несколько физических блоков базы данных, например, страницу данных и несколько страниц индексов. Страницы базы данных буферизуются в оперативной памяти и выталкиваются независимо. Несмотря на применение протокола WAL, после мягкого сбоя набор страниц внешней памяти базы данных может оказаться несогласованным, то есть часть страниц внешней памяти соответствует объекту до изменения, часть — после изменения. К такому состоянию объекта неприменимы операции логического уровня.</a:t>
            </a:r>
          </a:p>
          <a:p>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25</a:t>
            </a:fld>
            <a:endParaRPr lang="ru-RU" dirty="0"/>
          </a:p>
        </p:txBody>
      </p:sp>
    </p:spTree>
    <p:extLst>
      <p:ext uri="{BB962C8B-B14F-4D97-AF65-F5344CB8AC3E}">
        <p14:creationId xmlns:p14="http://schemas.microsoft.com/office/powerpoint/2010/main" val="18749259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a:solidFill>
                  <a:schemeClr val="tx1"/>
                </a:solidFill>
                <a:effectLst/>
                <a:latin typeface="+mn-lt"/>
                <a:ea typeface="+mn-ea"/>
                <a:cs typeface="+mn-cs"/>
              </a:rPr>
              <a:t>В контексте базы данных теневой механизм используется следующим образом. Периодически выполняются операции установления точки физической согласованности базы данных (</a:t>
            </a:r>
            <a:r>
              <a:rPr lang="ru-RU" sz="1200" i="1" kern="1200" dirty="0" err="1">
                <a:solidFill>
                  <a:schemeClr val="tx1"/>
                </a:solidFill>
                <a:effectLst/>
                <a:latin typeface="+mn-lt"/>
                <a:ea typeface="+mn-ea"/>
                <a:cs typeface="+mn-cs"/>
              </a:rPr>
              <a:t>checkpoints</a:t>
            </a:r>
            <a:r>
              <a:rPr lang="ru-RU" sz="1200" kern="1200" dirty="0">
                <a:solidFill>
                  <a:schemeClr val="tx1"/>
                </a:solidFill>
                <a:effectLst/>
                <a:latin typeface="+mn-lt"/>
                <a:ea typeface="+mn-ea"/>
                <a:cs typeface="+mn-cs"/>
              </a:rPr>
              <a:t>). Для этого все логические операции завершаются, все буферы оперативной памяти, содержимое которых не соответствует содержимому соответствующих страниц внешней памяти, выталкиваются. Теневая таблица отображения файлов базы данных заменяется на текущую (правильнее сказать, текущая таблица отображения записывается на место теневой).</a:t>
            </a:r>
          </a:p>
          <a:p>
            <a:r>
              <a:rPr lang="ru-RU" sz="1200" kern="1200" dirty="0">
                <a:solidFill>
                  <a:schemeClr val="tx1"/>
                </a:solidFill>
                <a:effectLst/>
                <a:latin typeface="+mn-lt"/>
                <a:ea typeface="+mn-ea"/>
                <a:cs typeface="+mn-cs"/>
              </a:rPr>
              <a:t>Восстановление к </a:t>
            </a:r>
            <a:r>
              <a:rPr lang="ru-RU" sz="1200" i="1" kern="1200" dirty="0" err="1">
                <a:solidFill>
                  <a:schemeClr val="tx1"/>
                </a:solidFill>
                <a:effectLst/>
                <a:latin typeface="+mn-lt"/>
                <a:ea typeface="+mn-ea"/>
                <a:cs typeface="+mn-cs"/>
              </a:rPr>
              <a:t>tpc</a:t>
            </a:r>
            <a:r>
              <a:rPr lang="ru-RU" sz="1200" kern="1200" dirty="0">
                <a:solidFill>
                  <a:schemeClr val="tx1"/>
                </a:solidFill>
                <a:effectLst/>
                <a:latin typeface="+mn-lt"/>
                <a:ea typeface="+mn-ea"/>
                <a:cs typeface="+mn-cs"/>
              </a:rPr>
              <a:t> происходит мгновенно: текущая таблица отображения заменяется на теневую (при восстановлении просто считывается теневая таблица отображения). Все проблемы восстановления решаются, но за счет слишком большого перерасхода внешней памяти. В пределе может потребоваться вдвое больше внешней памяти, чем реально нужно для хранения базы данных. Теневой механизм — это надежное, но слишком грубое средство. Обеспечивается согласованное состояние внешней памяти в один общий для всех объектов момент времени. На самом деле достаточно иметь совокупность согласованных наборов страниц, каждому из которых может соответствовать свои временные отсчеты.</a:t>
            </a:r>
          </a:p>
          <a:p>
            <a:r>
              <a:rPr lang="ru-RU" sz="1200" kern="1200" dirty="0">
                <a:solidFill>
                  <a:schemeClr val="tx1"/>
                </a:solidFill>
                <a:effectLst/>
                <a:latin typeface="+mn-lt"/>
                <a:ea typeface="+mn-ea"/>
                <a:cs typeface="+mn-cs"/>
              </a:rPr>
              <a:t>Для выполнения такого более слабого требования наряду с логической журнализацией операций изменения базы данных производится </a:t>
            </a:r>
            <a:r>
              <a:rPr lang="ru-RU" sz="1200" i="1" kern="1200" dirty="0">
                <a:solidFill>
                  <a:schemeClr val="tx1"/>
                </a:solidFill>
                <a:effectLst/>
                <a:latin typeface="+mn-lt"/>
                <a:ea typeface="+mn-ea"/>
                <a:cs typeface="+mn-cs"/>
              </a:rPr>
              <a:t>журнализация</a:t>
            </a:r>
            <a:r>
              <a:rPr lang="ru-RU" sz="1200" kern="1200" dirty="0">
                <a:solidFill>
                  <a:schemeClr val="tx1"/>
                </a:solidFill>
                <a:effectLst/>
                <a:latin typeface="+mn-lt"/>
                <a:ea typeface="+mn-ea"/>
                <a:cs typeface="+mn-cs"/>
              </a:rPr>
              <a:t> постраничных изменений. Первый этап восстановления после мягкого сбоя состоит в постраничном откате </a:t>
            </a:r>
            <a:r>
              <a:rPr lang="ru-RU" sz="1200" kern="1200" dirty="0" err="1">
                <a:solidFill>
                  <a:schemeClr val="tx1"/>
                </a:solidFill>
                <a:effectLst/>
                <a:latin typeface="+mn-lt"/>
                <a:ea typeface="+mn-ea"/>
                <a:cs typeface="+mn-cs"/>
              </a:rPr>
              <a:t>незакончившихся</a:t>
            </a:r>
            <a:r>
              <a:rPr lang="ru-RU" sz="1200" kern="1200" dirty="0">
                <a:solidFill>
                  <a:schemeClr val="tx1"/>
                </a:solidFill>
                <a:effectLst/>
                <a:latin typeface="+mn-lt"/>
                <a:ea typeface="+mn-ea"/>
                <a:cs typeface="+mn-cs"/>
              </a:rPr>
              <a:t> логических операций. Подобно тому как это делается с логическими записями по отношению к транзакциям, последней записью о постраничных изменениях от одной логической операции является запись о конце операции.</a:t>
            </a:r>
          </a:p>
          <a:p>
            <a:r>
              <a:rPr lang="ru-RU" sz="1200" kern="1200" dirty="0">
                <a:solidFill>
                  <a:schemeClr val="tx1"/>
                </a:solidFill>
                <a:effectLst/>
                <a:latin typeface="+mn-lt"/>
                <a:ea typeface="+mn-ea"/>
                <a:cs typeface="+mn-cs"/>
              </a:rPr>
              <a:t>В этом подходе имеются два метода решения проблемы. При использовании первого метода поддерживается общий журнал логических и страничных операций. Естественно, наличие двух видов записей, интерпретируемых абсолютно по-разному, усложняет структуру журнала. Кроме того, записи о постраничных изменениях, актуальность которых носит локальный характер, существенно (и не очень осмысленно) увеличивают журнал.</a:t>
            </a:r>
          </a:p>
          <a:p>
            <a:r>
              <a:rPr lang="ru-RU" sz="1200" kern="1200" dirty="0">
                <a:solidFill>
                  <a:schemeClr val="tx1"/>
                </a:solidFill>
                <a:effectLst/>
                <a:latin typeface="+mn-lt"/>
                <a:ea typeface="+mn-ea"/>
                <a:cs typeface="+mn-cs"/>
              </a:rPr>
              <a:t>Поэтому все более популярным становится поддержание отдельного (короткого) журнала постраничных изменений. </a:t>
            </a:r>
          </a:p>
          <a:p>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28</a:t>
            </a:fld>
            <a:endParaRPr lang="ru-RU" dirty="0"/>
          </a:p>
        </p:txBody>
      </p:sp>
    </p:spTree>
    <p:extLst>
      <p:ext uri="{BB962C8B-B14F-4D97-AF65-F5344CB8AC3E}">
        <p14:creationId xmlns:p14="http://schemas.microsoft.com/office/powerpoint/2010/main" val="25930879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2"/>
          <p:cNvSpPr>
            <a:spLocks noGrp="1" noRot="1" noChangeAspect="1" noChangeArrowheads="1" noTextEdit="1"/>
          </p:cNvSpPr>
          <p:nvPr>
            <p:ph type="sldImg"/>
          </p:nvPr>
        </p:nvSpPr>
        <p:spPr>
          <a:ln/>
        </p:spPr>
      </p:sp>
      <p:sp>
        <p:nvSpPr>
          <p:cNvPr id="89091" name="Rectangle 3"/>
          <p:cNvSpPr>
            <a:spLocks noGrp="1" noChangeArrowheads="1"/>
          </p:cNvSpPr>
          <p:nvPr>
            <p:ph type="body" idx="1"/>
          </p:nvPr>
        </p:nvSpPr>
        <p:spPr/>
        <p:txBody>
          <a:bodyPr/>
          <a:lstStyle/>
          <a:p>
            <a:endParaRPr lang="ru-RU" altLang="ru-RU"/>
          </a:p>
        </p:txBody>
      </p:sp>
    </p:spTree>
    <p:extLst>
      <p:ext uri="{BB962C8B-B14F-4D97-AF65-F5344CB8AC3E}">
        <p14:creationId xmlns:p14="http://schemas.microsoft.com/office/powerpoint/2010/main" val="22371120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a:solidFill>
                  <a:schemeClr val="tx1"/>
                </a:solidFill>
                <a:effectLst/>
                <a:latin typeface="+mn-lt"/>
                <a:ea typeface="+mn-ea"/>
                <a:cs typeface="+mn-cs"/>
              </a:rPr>
              <a:t>Эта ситуация может возникать, если две транзакции одновременно изменяют одну и ту же запись в БД. Например, работают два оператора на приеме заказов, первый оператор принял заказ на 30 мониторов. Когда он запрашивал склад, то там числилось 40 мониторов, и он, получив подтверждение от клиента, выставил счет и оформил продажу 30 мониторов из 40. Параллельно с ним работает второй оператор, который принимает заказ на 20 таких же мониторов (ну уж очень хорошая модель и дешево) и, в свою </a:t>
            </a:r>
            <a:r>
              <a:rPr lang="ru-RU" sz="1200" i="1" kern="1200" dirty="0">
                <a:solidFill>
                  <a:schemeClr val="tx1"/>
                </a:solidFill>
                <a:effectLst/>
                <a:latin typeface="+mn-lt"/>
                <a:ea typeface="+mn-ea"/>
                <a:cs typeface="+mn-cs"/>
              </a:rPr>
              <a:t>очередь запросив</a:t>
            </a:r>
            <a:r>
              <a:rPr lang="ru-RU" sz="1200" kern="1200" dirty="0">
                <a:solidFill>
                  <a:schemeClr val="tx1"/>
                </a:solidFill>
                <a:effectLst/>
                <a:latin typeface="+mn-lt"/>
                <a:ea typeface="+mn-ea"/>
                <a:cs typeface="+mn-cs"/>
              </a:rPr>
              <a:t> состояние склада и получив исходно ту же цифру 40, он успешно оформляет заказ для своего клиента. Заканчивая работу с данным заказом, он выполняет команду </a:t>
            </a:r>
            <a:r>
              <a:rPr lang="ru-RU" sz="1200" b="1" kern="1200" dirty="0">
                <a:solidFill>
                  <a:schemeClr val="tx1"/>
                </a:solidFill>
                <a:effectLst/>
                <a:latin typeface="+mn-lt"/>
                <a:ea typeface="+mn-ea"/>
                <a:cs typeface="+mn-cs"/>
              </a:rPr>
              <a:t>Обновить </a:t>
            </a:r>
            <a:r>
              <a:rPr lang="ru-RU" sz="1200" kern="1200" dirty="0">
                <a:solidFill>
                  <a:schemeClr val="tx1"/>
                </a:solidFill>
                <a:effectLst/>
                <a:latin typeface="+mn-lt"/>
                <a:ea typeface="+mn-ea"/>
                <a:cs typeface="+mn-cs"/>
              </a:rPr>
              <a:t>( UPDATE ), которая заносит 20 как остаток любимых мониторов на складе. Но после этого, наконец, любезно попрощавшись со своим клиентом и заверив его в скорейшей доставке заказанных мониторов, заканчивает работу со своим заказом первый оператор и также выполняет команду </a:t>
            </a:r>
            <a:r>
              <a:rPr lang="ru-RU" sz="1200" b="1" kern="1200" dirty="0">
                <a:solidFill>
                  <a:schemeClr val="tx1"/>
                </a:solidFill>
                <a:effectLst/>
                <a:latin typeface="+mn-lt"/>
                <a:ea typeface="+mn-ea"/>
                <a:cs typeface="+mn-cs"/>
              </a:rPr>
              <a:t>Обновить </a:t>
            </a:r>
            <a:r>
              <a:rPr lang="ru-RU" sz="1200" kern="1200" dirty="0">
                <a:solidFill>
                  <a:schemeClr val="tx1"/>
                </a:solidFill>
                <a:effectLst/>
                <a:latin typeface="+mn-lt"/>
                <a:ea typeface="+mn-ea"/>
                <a:cs typeface="+mn-cs"/>
              </a:rPr>
              <a:t>и заносит 10 как остаток тех же мониторов на складе. Каждый из них доволен своей работой, но мы-то знаем, что произошло. Прежде всего, они продали 50 мониторов из наличествующих 40 штук, и далее на складе еще числится 10 подобных мониторов. БД теперь находится в несогласованном состоянии, а у фирмы возникли серьезные проблемы. Изменения, сделанные вторым оператором, были проигнорированы программой выполнения заказа, с которой работал первый оператор</a:t>
            </a:r>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33</a:t>
            </a:fld>
            <a:endParaRPr lang="ru-RU" dirty="0"/>
          </a:p>
        </p:txBody>
      </p:sp>
    </p:spTree>
    <p:extLst>
      <p:ext uri="{BB962C8B-B14F-4D97-AF65-F5344CB8AC3E}">
        <p14:creationId xmlns:p14="http://schemas.microsoft.com/office/powerpoint/2010/main" val="32464059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Самым простым было бы последовательное выполнение транзакций, но такой план не оптимален по времени, существуют более гибкие методы управления параллельным доступом к </a:t>
            </a:r>
            <a:r>
              <a:rPr lang="ru-RU" sz="1200" i="1" kern="1200" dirty="0">
                <a:solidFill>
                  <a:schemeClr val="tx1"/>
                </a:solidFill>
                <a:effectLst/>
                <a:latin typeface="+mn-lt"/>
                <a:ea typeface="+mn-ea"/>
                <a:cs typeface="+mn-cs"/>
              </a:rPr>
              <a:t>БД</a:t>
            </a:r>
            <a:r>
              <a:rPr lang="ru-RU" sz="1200" kern="1200" dirty="0">
                <a:solidFill>
                  <a:schemeClr val="tx1"/>
                </a:solidFill>
                <a:effectLst/>
                <a:latin typeface="+mn-lt"/>
                <a:ea typeface="+mn-ea"/>
                <a:cs typeface="+mn-cs"/>
              </a:rPr>
              <a:t>. Наиболее распространенным механизмом, который используется коммерческими </a:t>
            </a:r>
            <a:r>
              <a:rPr lang="ru-RU" sz="1200" i="1" kern="1200" dirty="0">
                <a:solidFill>
                  <a:schemeClr val="tx1"/>
                </a:solidFill>
                <a:effectLst/>
                <a:latin typeface="+mn-lt"/>
                <a:ea typeface="+mn-ea"/>
                <a:cs typeface="+mn-cs"/>
              </a:rPr>
              <a:t>СУБД</a:t>
            </a:r>
            <a:r>
              <a:rPr lang="ru-RU" sz="1200" kern="1200" dirty="0">
                <a:solidFill>
                  <a:schemeClr val="tx1"/>
                </a:solidFill>
                <a:effectLst/>
                <a:latin typeface="+mn-lt"/>
                <a:ea typeface="+mn-ea"/>
                <a:cs typeface="+mn-cs"/>
              </a:rPr>
              <a:t> для реализации на практике </a:t>
            </a:r>
            <a:r>
              <a:rPr lang="ru-RU" sz="1200" kern="1200" dirty="0" err="1">
                <a:solidFill>
                  <a:schemeClr val="tx1"/>
                </a:solidFill>
                <a:effectLst/>
                <a:latin typeface="+mn-lt"/>
                <a:ea typeface="+mn-ea"/>
                <a:cs typeface="+mn-cs"/>
              </a:rPr>
              <a:t>сериализации</a:t>
            </a:r>
            <a:r>
              <a:rPr lang="ru-RU" sz="1200" kern="1200" dirty="0">
                <a:solidFill>
                  <a:schemeClr val="tx1"/>
                </a:solidFill>
                <a:effectLst/>
                <a:latin typeface="+mn-lt"/>
                <a:ea typeface="+mn-ea"/>
                <a:cs typeface="+mn-cs"/>
              </a:rPr>
              <a:t> транзакций является механизм блокировок. Самый простой вариант — это </a:t>
            </a:r>
            <a:r>
              <a:rPr lang="ru-RU" sz="1200" i="1" kern="1200" dirty="0">
                <a:solidFill>
                  <a:schemeClr val="tx1"/>
                </a:solidFill>
                <a:effectLst/>
                <a:latin typeface="+mn-lt"/>
                <a:ea typeface="+mn-ea"/>
                <a:cs typeface="+mn-cs"/>
              </a:rPr>
              <a:t>блокировка</a:t>
            </a:r>
            <a:r>
              <a:rPr lang="ru-RU" sz="1200" kern="1200" dirty="0">
                <a:solidFill>
                  <a:schemeClr val="tx1"/>
                </a:solidFill>
                <a:effectLst/>
                <a:latin typeface="+mn-lt"/>
                <a:ea typeface="+mn-ea"/>
                <a:cs typeface="+mn-cs"/>
              </a:rPr>
              <a:t> объекта на все время действия транзакции. Подобный пример рассмотрен на рис. Здесь две транзакции, названные условно А и В, работают с тремя таблицами: Т1, Т2 и Т3. В момент начала работы с любым объектом этот </a:t>
            </a:r>
            <a:r>
              <a:rPr lang="ru-RU" sz="1200" i="1" kern="1200" dirty="0">
                <a:solidFill>
                  <a:schemeClr val="tx1"/>
                </a:solidFill>
                <a:effectLst/>
                <a:latin typeface="+mn-lt"/>
                <a:ea typeface="+mn-ea"/>
                <a:cs typeface="+mn-cs"/>
              </a:rPr>
              <a:t>объект</a:t>
            </a:r>
            <a:r>
              <a:rPr lang="ru-RU" sz="1200" kern="1200" dirty="0">
                <a:solidFill>
                  <a:schemeClr val="tx1"/>
                </a:solidFill>
                <a:effectLst/>
                <a:latin typeface="+mn-lt"/>
                <a:ea typeface="+mn-ea"/>
                <a:cs typeface="+mn-cs"/>
              </a:rPr>
              <a:t> блокируется транзакцией, которая с ним начала работу, и он становится недоступным всем другим транзакциям до окончания транзакции, заблокировавшей ("захватившей") данный </a:t>
            </a:r>
            <a:r>
              <a:rPr lang="ru-RU" sz="1200" i="1" kern="1200" dirty="0">
                <a:solidFill>
                  <a:schemeClr val="tx1"/>
                </a:solidFill>
                <a:effectLst/>
                <a:latin typeface="+mn-lt"/>
                <a:ea typeface="+mn-ea"/>
                <a:cs typeface="+mn-cs"/>
              </a:rPr>
              <a:t>объект</a:t>
            </a:r>
            <a:r>
              <a:rPr lang="ru-RU" sz="1200" kern="1200" dirty="0">
                <a:solidFill>
                  <a:schemeClr val="tx1"/>
                </a:solidFill>
                <a:effectLst/>
                <a:latin typeface="+mn-lt"/>
                <a:ea typeface="+mn-ea"/>
                <a:cs typeface="+mn-cs"/>
              </a:rPr>
              <a:t>. После окончания транзакции все заблокированные ею объекты </a:t>
            </a:r>
            <a:r>
              <a:rPr lang="ru-RU" sz="1200" kern="1200" dirty="0" err="1">
                <a:solidFill>
                  <a:schemeClr val="tx1"/>
                </a:solidFill>
                <a:effectLst/>
                <a:latin typeface="+mn-lt"/>
                <a:ea typeface="+mn-ea"/>
                <a:cs typeface="+mn-cs"/>
              </a:rPr>
              <a:t>разблокируются</a:t>
            </a:r>
            <a:r>
              <a:rPr lang="ru-RU" sz="1200" kern="1200" dirty="0">
                <a:solidFill>
                  <a:schemeClr val="tx1"/>
                </a:solidFill>
                <a:effectLst/>
                <a:latin typeface="+mn-lt"/>
                <a:ea typeface="+mn-ea"/>
                <a:cs typeface="+mn-cs"/>
              </a:rPr>
              <a:t> и становятся доступными другим транзакциям. Если </a:t>
            </a:r>
            <a:r>
              <a:rPr lang="ru-RU" sz="1200" i="1" kern="1200" dirty="0">
                <a:solidFill>
                  <a:schemeClr val="tx1"/>
                </a:solidFill>
                <a:effectLst/>
                <a:latin typeface="+mn-lt"/>
                <a:ea typeface="+mn-ea"/>
                <a:cs typeface="+mn-cs"/>
              </a:rPr>
              <a:t>транзакция</a:t>
            </a:r>
            <a:r>
              <a:rPr lang="ru-RU" sz="1200" kern="1200" dirty="0">
                <a:solidFill>
                  <a:schemeClr val="tx1"/>
                </a:solidFill>
                <a:effectLst/>
                <a:latin typeface="+mn-lt"/>
                <a:ea typeface="+mn-ea"/>
                <a:cs typeface="+mn-cs"/>
              </a:rPr>
              <a:t> обращается к заблокированному объекту, то она остается в состоянии ожидания до момента разблокировки этого объекта, после чего она может продолжать обработку данного объекта. Поэтому </a:t>
            </a:r>
            <a:r>
              <a:rPr lang="ru-RU" sz="1200" i="1" kern="1200" dirty="0">
                <a:solidFill>
                  <a:schemeClr val="tx1"/>
                </a:solidFill>
                <a:effectLst/>
                <a:latin typeface="+mn-lt"/>
                <a:ea typeface="+mn-ea"/>
                <a:cs typeface="+mn-cs"/>
              </a:rPr>
              <a:t>транзакция</a:t>
            </a:r>
            <a:r>
              <a:rPr lang="ru-RU" sz="1200" kern="1200" dirty="0">
                <a:solidFill>
                  <a:schemeClr val="tx1"/>
                </a:solidFill>
                <a:effectLst/>
                <a:latin typeface="+mn-lt"/>
                <a:ea typeface="+mn-ea"/>
                <a:cs typeface="+mn-cs"/>
              </a:rPr>
              <a:t> В ожидает разблокировки таблицы Т2 транзакцией А. Над прямоугольниками стоит условное </a:t>
            </a:r>
            <a:r>
              <a:rPr lang="ru-RU" sz="1200" i="1" kern="1200" dirty="0">
                <a:solidFill>
                  <a:schemeClr val="tx1"/>
                </a:solidFill>
                <a:effectLst/>
                <a:latin typeface="+mn-lt"/>
                <a:ea typeface="+mn-ea"/>
                <a:cs typeface="+mn-cs"/>
              </a:rPr>
              <a:t>время вы</a:t>
            </a:r>
            <a:r>
              <a:rPr lang="ru-RU" sz="1200" kern="1200" dirty="0">
                <a:solidFill>
                  <a:schemeClr val="tx1"/>
                </a:solidFill>
                <a:effectLst/>
                <a:latin typeface="+mn-lt"/>
                <a:ea typeface="+mn-ea"/>
                <a:cs typeface="+mn-cs"/>
              </a:rPr>
              <a:t>по</a:t>
            </a:r>
            <a:r>
              <a:rPr lang="ru-RU" sz="1200" i="1" kern="1200" dirty="0">
                <a:solidFill>
                  <a:schemeClr val="tx1"/>
                </a:solidFill>
                <a:effectLst/>
                <a:latin typeface="+mn-lt"/>
                <a:ea typeface="+mn-ea"/>
                <a:cs typeface="+mn-cs"/>
              </a:rPr>
              <a:t>лнения</a:t>
            </a:r>
            <a:r>
              <a:rPr lang="ru-RU" sz="1200" kern="1200" dirty="0">
                <a:solidFill>
                  <a:schemeClr val="tx1"/>
                </a:solidFill>
                <a:effectLst/>
                <a:latin typeface="+mn-lt"/>
                <a:ea typeface="+mn-ea"/>
                <a:cs typeface="+mn-cs"/>
              </a:rPr>
              <a:t> операций.</a:t>
            </a:r>
          </a:p>
          <a:p>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39</a:t>
            </a:fld>
            <a:endParaRPr lang="ru-RU" dirty="0"/>
          </a:p>
        </p:txBody>
      </p:sp>
    </p:spTree>
    <p:extLst>
      <p:ext uri="{BB962C8B-B14F-4D97-AF65-F5344CB8AC3E}">
        <p14:creationId xmlns:p14="http://schemas.microsoft.com/office/powerpoint/2010/main" val="39123903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В общем случае на момент выполнения </a:t>
            </a:r>
            <a:r>
              <a:rPr lang="ru-RU" sz="1200" i="1" kern="1200" dirty="0">
                <a:solidFill>
                  <a:schemeClr val="tx1"/>
                </a:solidFill>
                <a:effectLst/>
                <a:latin typeface="+mn-lt"/>
                <a:ea typeface="+mn-ea"/>
                <a:cs typeface="+mn-cs"/>
              </a:rPr>
              <a:t>транзакция</a:t>
            </a:r>
            <a:r>
              <a:rPr lang="ru-RU" sz="1200" kern="1200" dirty="0">
                <a:solidFill>
                  <a:schemeClr val="tx1"/>
                </a:solidFill>
                <a:effectLst/>
                <a:latin typeface="+mn-lt"/>
                <a:ea typeface="+mn-ea"/>
                <a:cs typeface="+mn-cs"/>
              </a:rPr>
              <a:t> получает как бы монопольный </a:t>
            </a:r>
            <a:r>
              <a:rPr lang="ru-RU" sz="1200" i="1" kern="1200" dirty="0">
                <a:solidFill>
                  <a:schemeClr val="tx1"/>
                </a:solidFill>
                <a:effectLst/>
                <a:latin typeface="+mn-lt"/>
                <a:ea typeface="+mn-ea"/>
                <a:cs typeface="+mn-cs"/>
              </a:rPr>
              <a:t>доступ</a:t>
            </a:r>
            <a:r>
              <a:rPr lang="ru-RU" sz="1200" kern="1200" dirty="0">
                <a:solidFill>
                  <a:schemeClr val="tx1"/>
                </a:solidFill>
                <a:effectLst/>
                <a:latin typeface="+mn-lt"/>
                <a:ea typeface="+mn-ea"/>
                <a:cs typeface="+mn-cs"/>
              </a:rPr>
              <a:t> к объектам </a:t>
            </a:r>
            <a:r>
              <a:rPr lang="ru-RU" sz="1200" i="1" kern="1200" dirty="0">
                <a:solidFill>
                  <a:schemeClr val="tx1"/>
                </a:solidFill>
                <a:effectLst/>
                <a:latin typeface="+mn-lt"/>
                <a:ea typeface="+mn-ea"/>
                <a:cs typeface="+mn-cs"/>
              </a:rPr>
              <a:t>БД</a:t>
            </a:r>
            <a:r>
              <a:rPr lang="ru-RU" sz="1200" kern="1200" dirty="0">
                <a:solidFill>
                  <a:schemeClr val="tx1"/>
                </a:solidFill>
                <a:effectLst/>
                <a:latin typeface="+mn-lt"/>
                <a:ea typeface="+mn-ea"/>
                <a:cs typeface="+mn-cs"/>
              </a:rPr>
              <a:t>, с которыми она работает. В этом случае другие транзакции не получают доступа к объектам </a:t>
            </a:r>
            <a:r>
              <a:rPr lang="ru-RU" sz="1200" i="1" kern="1200" dirty="0">
                <a:solidFill>
                  <a:schemeClr val="tx1"/>
                </a:solidFill>
                <a:effectLst/>
                <a:latin typeface="+mn-lt"/>
                <a:ea typeface="+mn-ea"/>
                <a:cs typeface="+mn-cs"/>
              </a:rPr>
              <a:t>БД</a:t>
            </a:r>
            <a:r>
              <a:rPr lang="ru-RU" sz="1200" kern="1200" dirty="0">
                <a:solidFill>
                  <a:schemeClr val="tx1"/>
                </a:solidFill>
                <a:effectLst/>
                <a:latin typeface="+mn-lt"/>
                <a:ea typeface="+mn-ea"/>
                <a:cs typeface="+mn-cs"/>
              </a:rPr>
              <a:t> до момента окончания транзакции. Такой механизм действительно ликвидирует все перечисленные ранее проблемы: пропавшие изменения, неподтвержденные данные, несогласованные данные, строки-фантомы. Однако такая </a:t>
            </a:r>
            <a:r>
              <a:rPr lang="ru-RU" sz="1200" i="1" kern="1200" dirty="0">
                <a:solidFill>
                  <a:schemeClr val="tx1"/>
                </a:solidFill>
                <a:effectLst/>
                <a:latin typeface="+mn-lt"/>
                <a:ea typeface="+mn-ea"/>
                <a:cs typeface="+mn-cs"/>
              </a:rPr>
              <a:t>блокировка</a:t>
            </a:r>
            <a:r>
              <a:rPr lang="ru-RU" sz="1200" kern="1200" dirty="0">
                <a:solidFill>
                  <a:schemeClr val="tx1"/>
                </a:solidFill>
                <a:effectLst/>
                <a:latin typeface="+mn-lt"/>
                <a:ea typeface="+mn-ea"/>
                <a:cs typeface="+mn-cs"/>
              </a:rPr>
              <a:t> создает новые проблемы — задержку выполнения транзакций из-за блокировок.</a:t>
            </a:r>
          </a:p>
          <a:p>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40</a:t>
            </a:fld>
            <a:endParaRPr lang="ru-RU" dirty="0"/>
          </a:p>
        </p:txBody>
      </p:sp>
    </p:spTree>
    <p:extLst>
      <p:ext uri="{BB962C8B-B14F-4D97-AF65-F5344CB8AC3E}">
        <p14:creationId xmlns:p14="http://schemas.microsoft.com/office/powerpoint/2010/main" val="95184133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a:solidFill>
                  <a:schemeClr val="tx1"/>
                </a:solidFill>
                <a:effectLst/>
                <a:latin typeface="+mn-lt"/>
                <a:ea typeface="+mn-ea"/>
                <a:cs typeface="+mn-cs"/>
              </a:rPr>
              <a:t>Практические методы </a:t>
            </a:r>
            <a:r>
              <a:rPr lang="ru-RU" sz="1200" kern="1200" dirty="0" err="1">
                <a:solidFill>
                  <a:schemeClr val="tx1"/>
                </a:solidFill>
                <a:effectLst/>
                <a:latin typeface="+mn-lt"/>
                <a:ea typeface="+mn-ea"/>
                <a:cs typeface="+mn-cs"/>
              </a:rPr>
              <a:t>сериализации</a:t>
            </a:r>
            <a:r>
              <a:rPr lang="ru-RU" sz="1200" kern="1200" dirty="0">
                <a:solidFill>
                  <a:schemeClr val="tx1"/>
                </a:solidFill>
                <a:effectLst/>
                <a:latin typeface="+mn-lt"/>
                <a:ea typeface="+mn-ea"/>
                <a:cs typeface="+mn-cs"/>
              </a:rPr>
              <a:t> транзакций основываются на учете этих конфликтов.</a:t>
            </a:r>
          </a:p>
          <a:p>
            <a:r>
              <a:rPr lang="ru-RU" sz="1200" kern="1200" dirty="0">
                <a:solidFill>
                  <a:schemeClr val="tx1"/>
                </a:solidFill>
                <a:effectLst/>
                <a:latin typeface="+mn-lt"/>
                <a:ea typeface="+mn-ea"/>
                <a:cs typeface="+mn-cs"/>
              </a:rPr>
              <a:t>Блокировки, называемые также синхронизационными захватами объектов, могут быть применены к разному типу объектов. Наибольшим объектом блокировки может быть вся </a:t>
            </a:r>
            <a:r>
              <a:rPr lang="ru-RU" sz="1200" i="1" kern="1200" dirty="0">
                <a:solidFill>
                  <a:schemeClr val="tx1"/>
                </a:solidFill>
                <a:effectLst/>
                <a:latin typeface="+mn-lt"/>
                <a:ea typeface="+mn-ea"/>
                <a:cs typeface="+mn-cs"/>
              </a:rPr>
              <a:t>БД</a:t>
            </a:r>
            <a:r>
              <a:rPr lang="ru-RU" sz="1200" kern="1200" dirty="0">
                <a:solidFill>
                  <a:schemeClr val="tx1"/>
                </a:solidFill>
                <a:effectLst/>
                <a:latin typeface="+mn-lt"/>
                <a:ea typeface="+mn-ea"/>
                <a:cs typeface="+mn-cs"/>
              </a:rPr>
              <a:t>, однако этот вид блокировки сделает </a:t>
            </a:r>
            <a:r>
              <a:rPr lang="ru-RU" sz="1200" i="1" kern="1200" dirty="0">
                <a:solidFill>
                  <a:schemeClr val="tx1"/>
                </a:solidFill>
                <a:effectLst/>
                <a:latin typeface="+mn-lt"/>
                <a:ea typeface="+mn-ea"/>
                <a:cs typeface="+mn-cs"/>
              </a:rPr>
              <a:t>БД</a:t>
            </a:r>
            <a:r>
              <a:rPr lang="ru-RU" sz="1200" kern="1200" dirty="0">
                <a:solidFill>
                  <a:schemeClr val="tx1"/>
                </a:solidFill>
                <a:effectLst/>
                <a:latin typeface="+mn-lt"/>
                <a:ea typeface="+mn-ea"/>
                <a:cs typeface="+mn-cs"/>
              </a:rPr>
              <a:t> недоступной для всех приложений, которые работают с данной </a:t>
            </a:r>
            <a:r>
              <a:rPr lang="ru-RU" sz="1200" i="1" kern="1200" dirty="0">
                <a:solidFill>
                  <a:schemeClr val="tx1"/>
                </a:solidFill>
                <a:effectLst/>
                <a:latin typeface="+mn-lt"/>
                <a:ea typeface="+mn-ea"/>
                <a:cs typeface="+mn-cs"/>
              </a:rPr>
              <a:t>БД</a:t>
            </a:r>
            <a:r>
              <a:rPr lang="ru-RU" sz="1200" kern="1200" dirty="0">
                <a:solidFill>
                  <a:schemeClr val="tx1"/>
                </a:solidFill>
                <a:effectLst/>
                <a:latin typeface="+mn-lt"/>
                <a:ea typeface="+mn-ea"/>
                <a:cs typeface="+mn-cs"/>
              </a:rPr>
              <a:t>. Следующий </a:t>
            </a:r>
            <a:r>
              <a:rPr lang="ru-RU" sz="1200" i="1" kern="1200" dirty="0">
                <a:solidFill>
                  <a:schemeClr val="tx1"/>
                </a:solidFill>
                <a:effectLst/>
                <a:latin typeface="+mn-lt"/>
                <a:ea typeface="+mn-ea"/>
                <a:cs typeface="+mn-cs"/>
              </a:rPr>
              <a:t>тип объекта </a:t>
            </a:r>
            <a:r>
              <a:rPr lang="ru-RU" sz="1200" kern="1200" dirty="0">
                <a:solidFill>
                  <a:schemeClr val="tx1"/>
                </a:solidFill>
                <a:effectLst/>
                <a:latin typeface="+mn-lt"/>
                <a:ea typeface="+mn-ea"/>
                <a:cs typeface="+mn-cs"/>
              </a:rPr>
              <a:t>блокировки — это таблицы. </a:t>
            </a:r>
            <a:r>
              <a:rPr lang="ru-RU" sz="1200" i="1" kern="1200" dirty="0">
                <a:solidFill>
                  <a:schemeClr val="tx1"/>
                </a:solidFill>
                <a:effectLst/>
                <a:latin typeface="+mn-lt"/>
                <a:ea typeface="+mn-ea"/>
                <a:cs typeface="+mn-cs"/>
              </a:rPr>
              <a:t>Транзакция</a:t>
            </a:r>
            <a:r>
              <a:rPr lang="ru-RU" sz="1200" kern="1200" dirty="0">
                <a:solidFill>
                  <a:schemeClr val="tx1"/>
                </a:solidFill>
                <a:effectLst/>
                <a:latin typeface="+mn-lt"/>
                <a:ea typeface="+mn-ea"/>
                <a:cs typeface="+mn-cs"/>
              </a:rPr>
              <a:t>, которая работает с таблицей, блокирует ее на все </a:t>
            </a:r>
            <a:r>
              <a:rPr lang="ru-RU" sz="1200" i="1" kern="1200" dirty="0">
                <a:solidFill>
                  <a:schemeClr val="tx1"/>
                </a:solidFill>
                <a:effectLst/>
                <a:latin typeface="+mn-lt"/>
                <a:ea typeface="+mn-ea"/>
                <a:cs typeface="+mn-cs"/>
              </a:rPr>
              <a:t>время вы</a:t>
            </a:r>
            <a:r>
              <a:rPr lang="ru-RU" sz="1200" kern="1200" dirty="0">
                <a:solidFill>
                  <a:schemeClr val="tx1"/>
                </a:solidFill>
                <a:effectLst/>
                <a:latin typeface="+mn-lt"/>
                <a:ea typeface="+mn-ea"/>
                <a:cs typeface="+mn-cs"/>
              </a:rPr>
              <a:t>по</a:t>
            </a:r>
            <a:r>
              <a:rPr lang="ru-RU" sz="1200" i="1" kern="1200" dirty="0">
                <a:solidFill>
                  <a:schemeClr val="tx1"/>
                </a:solidFill>
                <a:effectLst/>
                <a:latin typeface="+mn-lt"/>
                <a:ea typeface="+mn-ea"/>
                <a:cs typeface="+mn-cs"/>
              </a:rPr>
              <a:t>лнения</a:t>
            </a:r>
            <a:r>
              <a:rPr lang="ru-RU" sz="1200" kern="1200" dirty="0">
                <a:solidFill>
                  <a:schemeClr val="tx1"/>
                </a:solidFill>
                <a:effectLst/>
                <a:latin typeface="+mn-lt"/>
                <a:ea typeface="+mn-ea"/>
                <a:cs typeface="+mn-cs"/>
              </a:rPr>
              <a:t> транзакции. Этот вид блокировки предпочтительнее предыдущего, потому что позволяет параллельно выполнять транзакции, которые работают с другими таблицами.</a:t>
            </a:r>
          </a:p>
          <a:p>
            <a:r>
              <a:rPr lang="ru-RU" sz="1200" kern="1200" dirty="0">
                <a:solidFill>
                  <a:schemeClr val="tx1"/>
                </a:solidFill>
                <a:effectLst/>
                <a:latin typeface="+mn-lt"/>
                <a:ea typeface="+mn-ea"/>
                <a:cs typeface="+mn-cs"/>
              </a:rPr>
              <a:t>В ряде </a:t>
            </a:r>
            <a:r>
              <a:rPr lang="ru-RU" sz="1200" i="1" kern="1200" dirty="0">
                <a:solidFill>
                  <a:schemeClr val="tx1"/>
                </a:solidFill>
                <a:effectLst/>
                <a:latin typeface="+mn-lt"/>
                <a:ea typeface="+mn-ea"/>
                <a:cs typeface="+mn-cs"/>
              </a:rPr>
              <a:t>СУБД</a:t>
            </a:r>
            <a:r>
              <a:rPr lang="ru-RU" sz="1200" kern="1200" dirty="0">
                <a:solidFill>
                  <a:schemeClr val="tx1"/>
                </a:solidFill>
                <a:effectLst/>
                <a:latin typeface="+mn-lt"/>
                <a:ea typeface="+mn-ea"/>
                <a:cs typeface="+mn-cs"/>
              </a:rPr>
              <a:t> реализована </a:t>
            </a:r>
            <a:r>
              <a:rPr lang="ru-RU" sz="1200" i="1" kern="1200" dirty="0">
                <a:solidFill>
                  <a:schemeClr val="tx1"/>
                </a:solidFill>
                <a:effectLst/>
                <a:latin typeface="+mn-lt"/>
                <a:ea typeface="+mn-ea"/>
                <a:cs typeface="+mn-cs"/>
              </a:rPr>
              <a:t>блокировка</a:t>
            </a:r>
            <a:r>
              <a:rPr lang="ru-RU" sz="1200" kern="1200" dirty="0">
                <a:solidFill>
                  <a:schemeClr val="tx1"/>
                </a:solidFill>
                <a:effectLst/>
                <a:latin typeface="+mn-lt"/>
                <a:ea typeface="+mn-ea"/>
                <a:cs typeface="+mn-cs"/>
              </a:rPr>
              <a:t> на уровне страниц. В этом случае </a:t>
            </a:r>
            <a:r>
              <a:rPr lang="ru-RU" sz="1200" i="1" kern="1200" dirty="0">
                <a:solidFill>
                  <a:schemeClr val="tx1"/>
                </a:solidFill>
                <a:effectLst/>
                <a:latin typeface="+mn-lt"/>
                <a:ea typeface="+mn-ea"/>
                <a:cs typeface="+mn-cs"/>
              </a:rPr>
              <a:t>СУБД</a:t>
            </a:r>
            <a:r>
              <a:rPr lang="ru-RU" sz="1200" kern="1200" dirty="0">
                <a:solidFill>
                  <a:schemeClr val="tx1"/>
                </a:solidFill>
                <a:effectLst/>
                <a:latin typeface="+mn-lt"/>
                <a:ea typeface="+mn-ea"/>
                <a:cs typeface="+mn-cs"/>
              </a:rPr>
              <a:t> блокирует только отдельные страницы на диске, когда </a:t>
            </a:r>
            <a:r>
              <a:rPr lang="ru-RU" sz="1200" i="1" kern="1200" dirty="0">
                <a:solidFill>
                  <a:schemeClr val="tx1"/>
                </a:solidFill>
                <a:effectLst/>
                <a:latin typeface="+mn-lt"/>
                <a:ea typeface="+mn-ea"/>
                <a:cs typeface="+mn-cs"/>
              </a:rPr>
              <a:t>транзакция</a:t>
            </a:r>
            <a:r>
              <a:rPr lang="ru-RU" sz="1200" kern="1200" dirty="0">
                <a:solidFill>
                  <a:schemeClr val="tx1"/>
                </a:solidFill>
                <a:effectLst/>
                <a:latin typeface="+mn-lt"/>
                <a:ea typeface="+mn-ea"/>
                <a:cs typeface="+mn-cs"/>
              </a:rPr>
              <a:t> обращается к ним. Этот вид блокировки еще более мягок и позволяет разным транзакциям работать даже с одной и той же таблицей, если они обращаются к разным страницам данных.</a:t>
            </a:r>
          </a:p>
          <a:p>
            <a:r>
              <a:rPr lang="ru-RU" sz="1200" kern="1200" dirty="0">
                <a:solidFill>
                  <a:schemeClr val="tx1"/>
                </a:solidFill>
                <a:effectLst/>
                <a:latin typeface="+mn-lt"/>
                <a:ea typeface="+mn-ea"/>
                <a:cs typeface="+mn-cs"/>
              </a:rPr>
              <a:t>Также возможна </a:t>
            </a:r>
            <a:r>
              <a:rPr lang="ru-RU" sz="1200" i="1" kern="1200" dirty="0">
                <a:solidFill>
                  <a:schemeClr val="tx1"/>
                </a:solidFill>
                <a:effectLst/>
                <a:latin typeface="+mn-lt"/>
                <a:ea typeface="+mn-ea"/>
                <a:cs typeface="+mn-cs"/>
              </a:rPr>
              <a:t>блокировка на уровне строк</a:t>
            </a:r>
            <a:r>
              <a:rPr lang="ru-RU" sz="1200" kern="1200" dirty="0">
                <a:solidFill>
                  <a:schemeClr val="tx1"/>
                </a:solidFill>
                <a:effectLst/>
                <a:latin typeface="+mn-lt"/>
                <a:ea typeface="+mn-ea"/>
                <a:cs typeface="+mn-cs"/>
              </a:rPr>
              <a:t>, такой механизм блокировки требует дополнительных затрат на поддержку этого вида блокировки.</a:t>
            </a:r>
          </a:p>
          <a:p>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41</a:t>
            </a:fld>
            <a:endParaRPr lang="ru-RU" dirty="0"/>
          </a:p>
        </p:txBody>
      </p:sp>
    </p:spTree>
    <p:extLst>
      <p:ext uri="{BB962C8B-B14F-4D97-AF65-F5344CB8AC3E}">
        <p14:creationId xmlns:p14="http://schemas.microsoft.com/office/powerpoint/2010/main" val="5213794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a:solidFill>
                  <a:schemeClr val="tx1"/>
                </a:solidFill>
                <a:effectLst/>
                <a:latin typeface="+mn-lt"/>
                <a:ea typeface="+mn-ea"/>
                <a:cs typeface="+mn-cs"/>
              </a:rPr>
              <a:t>Захваты объектов несколькими транзакциями по чтению совместимы, то есть нескольким транзакциям допускается читать один и тот же </a:t>
            </a:r>
            <a:r>
              <a:rPr lang="ru-RU" sz="1200" i="1" kern="1200" dirty="0">
                <a:solidFill>
                  <a:schemeClr val="tx1"/>
                </a:solidFill>
                <a:effectLst/>
                <a:latin typeface="+mn-lt"/>
                <a:ea typeface="+mn-ea"/>
                <a:cs typeface="+mn-cs"/>
              </a:rPr>
              <a:t>объект</a:t>
            </a:r>
            <a:r>
              <a:rPr lang="ru-RU" sz="1200" kern="1200" dirty="0">
                <a:solidFill>
                  <a:schemeClr val="tx1"/>
                </a:solidFill>
                <a:effectLst/>
                <a:latin typeface="+mn-lt"/>
                <a:ea typeface="+mn-ea"/>
                <a:cs typeface="+mn-cs"/>
              </a:rPr>
              <a:t>, </a:t>
            </a:r>
            <a:r>
              <a:rPr lang="ru-RU" sz="1200" i="1" kern="1200" dirty="0">
                <a:solidFill>
                  <a:schemeClr val="tx1"/>
                </a:solidFill>
                <a:effectLst/>
                <a:latin typeface="+mn-lt"/>
                <a:ea typeface="+mn-ea"/>
                <a:cs typeface="+mn-cs"/>
              </a:rPr>
              <a:t>захват</a:t>
            </a:r>
            <a:r>
              <a:rPr lang="ru-RU" sz="1200" kern="1200" dirty="0">
                <a:solidFill>
                  <a:schemeClr val="tx1"/>
                </a:solidFill>
                <a:effectLst/>
                <a:latin typeface="+mn-lt"/>
                <a:ea typeface="+mn-ea"/>
                <a:cs typeface="+mn-cs"/>
              </a:rPr>
              <a:t> объекта одной транзакцией по чтению не совместим с захватом другой транзакцией того же объекта по записи, и захваты одного объекта разными транзакциями по записи не совместимы. </a:t>
            </a:r>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42</a:t>
            </a:fld>
            <a:endParaRPr lang="ru-RU" dirty="0"/>
          </a:p>
        </p:txBody>
      </p:sp>
    </p:spTree>
    <p:extLst>
      <p:ext uri="{BB962C8B-B14F-4D97-AF65-F5344CB8AC3E}">
        <p14:creationId xmlns:p14="http://schemas.microsoft.com/office/powerpoint/2010/main" val="37260501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приведен ранее рассмотренный пример с выполнением транзакций 1 и 2, но с учетом разных типов блокировки. На рисунке видно, что, применив нежесткую блокировку к таблице 2 со стороны транзакции 1, мы обеспечили существенное уменьшение времени выполнения транзакции 2. Теперь </a:t>
            </a:r>
            <a:r>
              <a:rPr lang="ru-RU" sz="1200" i="1" kern="1200" dirty="0">
                <a:solidFill>
                  <a:schemeClr val="tx1"/>
                </a:solidFill>
                <a:effectLst/>
                <a:latin typeface="+mn-lt"/>
                <a:ea typeface="+mn-ea"/>
                <a:cs typeface="+mn-cs"/>
              </a:rPr>
              <a:t>транзакция</a:t>
            </a:r>
            <a:r>
              <a:rPr lang="ru-RU" sz="1200" kern="1200" dirty="0">
                <a:solidFill>
                  <a:schemeClr val="tx1"/>
                </a:solidFill>
                <a:effectLst/>
                <a:latin typeface="+mn-lt"/>
                <a:ea typeface="+mn-ea"/>
                <a:cs typeface="+mn-cs"/>
              </a:rPr>
              <a:t> 2 не ждет окончания транзакции 1, и поэтому завершает свою работу намного раньше.</a:t>
            </a:r>
          </a:p>
          <a:p>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43</a:t>
            </a:fld>
            <a:endParaRPr lang="ru-RU" dirty="0"/>
          </a:p>
        </p:txBody>
      </p:sp>
    </p:spTree>
    <p:extLst>
      <p:ext uri="{BB962C8B-B14F-4D97-AF65-F5344CB8AC3E}">
        <p14:creationId xmlns:p14="http://schemas.microsoft.com/office/powerpoint/2010/main" val="35672289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p:cNvSpPr>
            <a:spLocks noGrp="1" noRot="1" noChangeAspect="1" noChangeArrowheads="1" noTextEdit="1"/>
          </p:cNvSpPr>
          <p:nvPr>
            <p:ph type="sldImg"/>
          </p:nvPr>
        </p:nvSpPr>
        <p:spPr>
          <a:ln/>
        </p:spPr>
      </p:sp>
      <p:sp>
        <p:nvSpPr>
          <p:cNvPr id="83971" name="Rectangle 3"/>
          <p:cNvSpPr>
            <a:spLocks noGrp="1" noChangeArrowheads="1"/>
          </p:cNvSpPr>
          <p:nvPr>
            <p:ph type="body" idx="1"/>
          </p:nvPr>
        </p:nvSpPr>
        <p:spPr/>
        <p:txBody>
          <a:bodyPr/>
          <a:lstStyle/>
          <a:p>
            <a:endParaRPr lang="ru-RU" altLang="ru-RU"/>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a:solidFill>
                  <a:schemeClr val="tx1"/>
                </a:solidFill>
                <a:effectLst/>
                <a:latin typeface="+mn-lt"/>
                <a:ea typeface="+mn-ea"/>
                <a:cs typeface="+mn-cs"/>
              </a:rPr>
              <a:t>К сожалению, применения разных типов блокировок приводит к проблеме тупиков. </a:t>
            </a:r>
          </a:p>
          <a:p>
            <a:r>
              <a:rPr lang="ru-RU" sz="1200" kern="1200" dirty="0">
                <a:solidFill>
                  <a:schemeClr val="tx1"/>
                </a:solidFill>
                <a:effectLst/>
                <a:latin typeface="+mn-lt"/>
                <a:ea typeface="+mn-ea"/>
                <a:cs typeface="+mn-cs"/>
              </a:rPr>
              <a:t>рассмотрим пример. </a:t>
            </a:r>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44</a:t>
            </a:fld>
            <a:endParaRPr lang="ru-RU" dirty="0"/>
          </a:p>
        </p:txBody>
      </p:sp>
    </p:spTree>
    <p:extLst>
      <p:ext uri="{BB962C8B-B14F-4D97-AF65-F5344CB8AC3E}">
        <p14:creationId xmlns:p14="http://schemas.microsoft.com/office/powerpoint/2010/main" val="32179486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Ситуации могут быть гораздо более сложными. Количество взаимно заблокированных транзакций может оказаться гораздо больше. Эту ситуацию каждая из транзакций обнаружить самостоятельно не может. Ее должна разрешить </a:t>
            </a:r>
            <a:r>
              <a:rPr lang="ru-RU" sz="1200" i="1" kern="1200" dirty="0">
                <a:solidFill>
                  <a:schemeClr val="tx1"/>
                </a:solidFill>
                <a:effectLst/>
                <a:latin typeface="+mn-lt"/>
                <a:ea typeface="+mn-ea"/>
                <a:cs typeface="+mn-cs"/>
              </a:rPr>
              <a:t>СУБД</a:t>
            </a:r>
            <a:r>
              <a:rPr lang="ru-RU" sz="1200" kern="1200" dirty="0">
                <a:solidFill>
                  <a:schemeClr val="tx1"/>
                </a:solidFill>
                <a:effectLst/>
                <a:latin typeface="+mn-lt"/>
                <a:ea typeface="+mn-ea"/>
                <a:cs typeface="+mn-cs"/>
              </a:rPr>
              <a:t>. И действительно, в большинстве коммерческих </a:t>
            </a:r>
            <a:r>
              <a:rPr lang="ru-RU" sz="1200" i="1" kern="1200" dirty="0">
                <a:solidFill>
                  <a:schemeClr val="tx1"/>
                </a:solidFill>
                <a:effectLst/>
                <a:latin typeface="+mn-lt"/>
                <a:ea typeface="+mn-ea"/>
                <a:cs typeface="+mn-cs"/>
              </a:rPr>
              <a:t>СУБД</a:t>
            </a:r>
            <a:r>
              <a:rPr lang="ru-RU" sz="1200" kern="1200" dirty="0">
                <a:solidFill>
                  <a:schemeClr val="tx1"/>
                </a:solidFill>
                <a:effectLst/>
                <a:latin typeface="+mn-lt"/>
                <a:ea typeface="+mn-ea"/>
                <a:cs typeface="+mn-cs"/>
              </a:rPr>
              <a:t> существует механизм обнаружения таких </a:t>
            </a:r>
            <a:r>
              <a:rPr lang="ru-RU" sz="1200" i="1" kern="1200" dirty="0">
                <a:solidFill>
                  <a:schemeClr val="tx1"/>
                </a:solidFill>
                <a:effectLst/>
                <a:latin typeface="+mn-lt"/>
                <a:ea typeface="+mn-ea"/>
                <a:cs typeface="+mn-cs"/>
              </a:rPr>
              <a:t>тупиковых ситуаций</a:t>
            </a:r>
            <a:r>
              <a:rPr lang="ru-RU" sz="1200" kern="1200" dirty="0">
                <a:solidFill>
                  <a:schemeClr val="tx1"/>
                </a:solidFill>
                <a:effectLst/>
                <a:latin typeface="+mn-lt"/>
                <a:ea typeface="+mn-ea"/>
                <a:cs typeface="+mn-cs"/>
              </a:rPr>
              <a:t>.</a:t>
            </a:r>
          </a:p>
          <a:p>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45</a:t>
            </a:fld>
            <a:endParaRPr lang="ru-RU" dirty="0"/>
          </a:p>
        </p:txBody>
      </p:sp>
    </p:spTree>
    <p:extLst>
      <p:ext uri="{BB962C8B-B14F-4D97-AF65-F5344CB8AC3E}">
        <p14:creationId xmlns:p14="http://schemas.microsoft.com/office/powerpoint/2010/main" val="16823220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dirty="0"/>
              <a:t>Естественно, такое насильственное устранение тупиковых </a:t>
            </a:r>
            <a:r>
              <a:rPr lang="ru-RU" dirty="0" err="1"/>
              <a:t>ситуа-ций</a:t>
            </a:r>
            <a:r>
              <a:rPr lang="ru-RU" dirty="0"/>
              <a:t> является нарушением принципа изолированности пользователей.</a:t>
            </a:r>
          </a:p>
          <a:p>
            <a:r>
              <a:rPr lang="ru-RU" dirty="0"/>
              <a:t>Заметим, что в централизованных системах стоимость построения графа ожидания сравнительно невелика, но она становится слишком большой в по-настоящему распределенных СУБД, в которых транзакции могут выполняться в разных узлах сети. Поэтому в таких системах обычно используются другие методы </a:t>
            </a:r>
            <a:r>
              <a:rPr lang="ru-RU" dirty="0" err="1"/>
              <a:t>сериализации</a:t>
            </a:r>
            <a:r>
              <a:rPr lang="ru-RU" dirty="0"/>
              <a:t> транзакций.</a:t>
            </a:r>
          </a:p>
          <a:p>
            <a:r>
              <a:rPr lang="ru-RU" dirty="0"/>
              <a:t>Для обеспечения </a:t>
            </a:r>
            <a:r>
              <a:rPr lang="ru-RU" dirty="0" err="1"/>
              <a:t>сериализации</a:t>
            </a:r>
            <a:r>
              <a:rPr lang="ru-RU" dirty="0"/>
              <a:t> транзакций синхронизационные за-хваты объектов, произведенные по инициативе транзакции, можно снимать только при ее завершении. Это требование порождает двухфазный </a:t>
            </a:r>
            <a:r>
              <a:rPr lang="ru-RU" dirty="0" err="1"/>
              <a:t>прото</a:t>
            </a:r>
            <a:r>
              <a:rPr lang="ru-RU" dirty="0"/>
              <a:t>-кол синхронизационных захватов — 2PL(</a:t>
            </a:r>
            <a:r>
              <a:rPr lang="ru-RU" dirty="0" err="1"/>
              <a:t>two</a:t>
            </a:r>
            <a:r>
              <a:rPr lang="ru-RU" dirty="0"/>
              <a:t> </a:t>
            </a:r>
            <a:r>
              <a:rPr lang="ru-RU" dirty="0" err="1"/>
              <a:t>phase</a:t>
            </a:r>
            <a:r>
              <a:rPr lang="ru-RU" dirty="0"/>
              <a:t> </a:t>
            </a:r>
            <a:r>
              <a:rPr lang="ru-RU" dirty="0" err="1"/>
              <a:t>lock</a:t>
            </a:r>
            <a:r>
              <a:rPr lang="ru-RU" dirty="0"/>
              <a:t>) или 2PC (</a:t>
            </a:r>
            <a:r>
              <a:rPr lang="ru-RU" dirty="0" err="1"/>
              <a:t>two</a:t>
            </a:r>
            <a:r>
              <a:rPr lang="ru-RU" dirty="0"/>
              <a:t> </a:t>
            </a:r>
            <a:r>
              <a:rPr lang="ru-RU" dirty="0" err="1"/>
              <a:t>phase</a:t>
            </a:r>
            <a:r>
              <a:rPr lang="ru-RU" dirty="0"/>
              <a:t> </a:t>
            </a:r>
            <a:r>
              <a:rPr lang="ru-RU" dirty="0" err="1"/>
              <a:t>commit</a:t>
            </a:r>
            <a:r>
              <a:rPr lang="ru-RU" dirty="0"/>
              <a:t>). В соответствии с этим протоколом </a:t>
            </a:r>
            <a:r>
              <a:rPr lang="ru-RU" dirty="0" err="1"/>
              <a:t>выполне-ние</a:t>
            </a:r>
            <a:r>
              <a:rPr lang="ru-RU" dirty="0"/>
              <a:t> транзакции разбивается на две фазы:</a:t>
            </a:r>
          </a:p>
          <a:p>
            <a:r>
              <a:rPr lang="ru-RU" dirty="0"/>
              <a:t>•	первая фаза транзакции — накопление захватов;</a:t>
            </a:r>
          </a:p>
          <a:p>
            <a:r>
              <a:rPr lang="ru-RU" dirty="0"/>
              <a:t>•	вторая фаза (фиксация или откат) — освобождение захватов.</a:t>
            </a:r>
          </a:p>
          <a:p>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46</a:t>
            </a:fld>
            <a:endParaRPr lang="ru-RU" dirty="0"/>
          </a:p>
        </p:txBody>
      </p:sp>
    </p:spTree>
    <p:extLst>
      <p:ext uri="{BB962C8B-B14F-4D97-AF65-F5344CB8AC3E}">
        <p14:creationId xmlns:p14="http://schemas.microsoft.com/office/powerpoint/2010/main" val="36828274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Конечно, у блокировки таблицы есть тот недостаток, что все остальные транзакции должны ждать окончания обновления таблицы. Но режим пакетного обновления одной таблицы работает достаточно быстро, и общая </a:t>
            </a:r>
            <a:r>
              <a:rPr lang="ru-RU" sz="1200" i="1" kern="1200" dirty="0">
                <a:solidFill>
                  <a:schemeClr val="tx1"/>
                </a:solidFill>
                <a:effectLst/>
                <a:latin typeface="+mn-lt"/>
                <a:ea typeface="+mn-ea"/>
                <a:cs typeface="+mn-cs"/>
              </a:rPr>
              <a:t>производительность</a:t>
            </a:r>
            <a:r>
              <a:rPr lang="ru-RU" sz="1200" kern="1200" dirty="0">
                <a:solidFill>
                  <a:schemeClr val="tx1"/>
                </a:solidFill>
                <a:effectLst/>
                <a:latin typeface="+mn-lt"/>
                <a:ea typeface="+mn-ea"/>
                <a:cs typeface="+mn-cs"/>
              </a:rPr>
              <a:t> выполнения </a:t>
            </a:r>
            <a:r>
              <a:rPr lang="ru-RU" sz="1200" i="1" kern="1200" dirty="0">
                <a:solidFill>
                  <a:schemeClr val="tx1"/>
                </a:solidFill>
                <a:effectLst/>
                <a:latin typeface="+mn-lt"/>
                <a:ea typeface="+mn-ea"/>
                <a:cs typeface="+mn-cs"/>
              </a:rPr>
              <a:t>множества</a:t>
            </a:r>
            <a:r>
              <a:rPr lang="ru-RU" sz="1200" kern="1200" dirty="0">
                <a:solidFill>
                  <a:schemeClr val="tx1"/>
                </a:solidFill>
                <a:effectLst/>
                <a:latin typeface="+mn-lt"/>
                <a:ea typeface="+mn-ea"/>
                <a:cs typeface="+mn-cs"/>
              </a:rPr>
              <a:t> транзакций может даже повыситься в этом случае.</a:t>
            </a:r>
          </a:p>
          <a:p>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47</a:t>
            </a:fld>
            <a:endParaRPr lang="ru-RU" dirty="0"/>
          </a:p>
        </p:txBody>
      </p:sp>
    </p:spTree>
    <p:extLst>
      <p:ext uri="{BB962C8B-B14F-4D97-AF65-F5344CB8AC3E}">
        <p14:creationId xmlns:p14="http://schemas.microsoft.com/office/powerpoint/2010/main" val="121890900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Rot="1" noChangeAspect="1" noChangeArrowheads="1" noTextEdit="1"/>
          </p:cNvSpPr>
          <p:nvPr>
            <p:ph type="sldImg"/>
          </p:nvPr>
        </p:nvSpPr>
        <p:spPr>
          <a:ln/>
        </p:spPr>
      </p:sp>
      <p:sp>
        <p:nvSpPr>
          <p:cNvPr id="96259" name="Rectangle 3"/>
          <p:cNvSpPr>
            <a:spLocks noGrp="1" noChangeArrowheads="1"/>
          </p:cNvSpPr>
          <p:nvPr>
            <p:ph type="body" idx="1"/>
          </p:nvPr>
        </p:nvSpPr>
        <p:spPr/>
        <p:txBody>
          <a:bodyPr/>
          <a:lstStyle/>
          <a:p>
            <a:r>
              <a:rPr lang="ru-RU" sz="1200" kern="1200" dirty="0">
                <a:solidFill>
                  <a:schemeClr val="tx1"/>
                </a:solidFill>
                <a:effectLst/>
                <a:latin typeface="+mn-lt"/>
                <a:ea typeface="+mn-ea"/>
                <a:cs typeface="+mn-cs"/>
              </a:rPr>
              <a:t>К недостаткам метода временных меток относятся потенциально более частые откаты транзакций, чем в случае использования синхронизационных захватов. Это связано с тем, что конфликтность транзакций определяется более грубо. Кроме того, в распределенных системах не очень просто вырабатывать глобальные временные метки с отношением полного порядка (это отдельная большая наука).</a:t>
            </a:r>
          </a:p>
          <a:p>
            <a:r>
              <a:rPr lang="ru-RU" sz="1200" kern="1200" dirty="0">
                <a:solidFill>
                  <a:schemeClr val="tx1"/>
                </a:solidFill>
                <a:effectLst/>
                <a:latin typeface="+mn-lt"/>
                <a:ea typeface="+mn-ea"/>
                <a:cs typeface="+mn-cs"/>
              </a:rPr>
              <a:t>Но в распределенных системах эти недостатки окупаются тем, что не нужно распознавать тупики, а построение графа ожидания в распределенных системах стоит очень дорого.</a:t>
            </a:r>
          </a:p>
          <a:p>
            <a:endParaRPr lang="ru-RU" altLang="ru-RU" dirty="0"/>
          </a:p>
        </p:txBody>
      </p:sp>
    </p:spTree>
    <p:extLst>
      <p:ext uri="{BB962C8B-B14F-4D97-AF65-F5344CB8AC3E}">
        <p14:creationId xmlns:p14="http://schemas.microsoft.com/office/powerpoint/2010/main" val="11640361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В первых версиях коммерческих </a:t>
            </a:r>
            <a:r>
              <a:rPr lang="ru-RU" sz="1200" i="1" kern="1200" dirty="0">
                <a:solidFill>
                  <a:schemeClr val="tx1"/>
                </a:solidFill>
                <a:effectLst/>
                <a:latin typeface="+mn-lt"/>
                <a:ea typeface="+mn-ea"/>
                <a:cs typeface="+mn-cs"/>
              </a:rPr>
              <a:t>СУБД</a:t>
            </a:r>
            <a:r>
              <a:rPr lang="ru-RU" sz="1200" kern="1200" dirty="0">
                <a:solidFill>
                  <a:schemeClr val="tx1"/>
                </a:solidFill>
                <a:effectLst/>
                <a:latin typeface="+mn-lt"/>
                <a:ea typeface="+mn-ea"/>
                <a:cs typeface="+mn-cs"/>
              </a:rPr>
              <a:t> была реализована модель транзакций ANSI/ISO. В дальнейшем в </a:t>
            </a:r>
            <a:r>
              <a:rPr lang="ru-RU" sz="1200" i="1" kern="1200" dirty="0">
                <a:solidFill>
                  <a:schemeClr val="tx1"/>
                </a:solidFill>
                <a:effectLst/>
                <a:latin typeface="+mn-lt"/>
                <a:ea typeface="+mn-ea"/>
                <a:cs typeface="+mn-cs"/>
              </a:rPr>
              <a:t>СУБД</a:t>
            </a:r>
            <a:r>
              <a:rPr lang="ru-RU" sz="1200" kern="1200" dirty="0">
                <a:solidFill>
                  <a:schemeClr val="tx1"/>
                </a:solidFill>
                <a:effectLst/>
                <a:latin typeface="+mn-lt"/>
                <a:ea typeface="+mn-ea"/>
                <a:cs typeface="+mn-cs"/>
              </a:rPr>
              <a:t> SYBASE была реализована </a:t>
            </a:r>
            <a:r>
              <a:rPr lang="ru-RU" sz="1200" i="1" kern="1200" dirty="0">
                <a:solidFill>
                  <a:schemeClr val="tx1"/>
                </a:solidFill>
                <a:effectLst/>
                <a:latin typeface="+mn-lt"/>
                <a:ea typeface="+mn-ea"/>
                <a:cs typeface="+mn-cs"/>
              </a:rPr>
              <a:t>расширенная модель</a:t>
            </a:r>
            <a:r>
              <a:rPr lang="ru-RU" sz="1200" kern="1200" dirty="0">
                <a:solidFill>
                  <a:schemeClr val="tx1"/>
                </a:solidFill>
                <a:effectLst/>
                <a:latin typeface="+mn-lt"/>
                <a:ea typeface="+mn-ea"/>
                <a:cs typeface="+mn-cs"/>
              </a:rPr>
              <a:t> транзакций, которая включает еще ряд дополнительных операций. В модели SYBASE используются следующие четыре оператора:</a:t>
            </a:r>
          </a:p>
          <a:p>
            <a:pPr marL="0" marR="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Точки сохранения позволяют устанавливать маркеры внутри транзакции таким образом, чтобы имелась возможность отмены только части работы, проделанной в транзакции. Целесообразно использовать точки сохранения в длинных и сложных транзакциях, чтобы обеспечить возможность </a:t>
            </a:r>
            <a:r>
              <a:rPr lang="ru-RU" sz="1200" i="1" kern="1200" dirty="0">
                <a:solidFill>
                  <a:schemeClr val="tx1"/>
                </a:solidFill>
                <a:effectLst/>
                <a:latin typeface="+mn-lt"/>
                <a:ea typeface="+mn-ea"/>
                <a:cs typeface="+mn-cs"/>
              </a:rPr>
              <a:t>отмены изменения</a:t>
            </a:r>
            <a:r>
              <a:rPr lang="ru-RU" sz="1200" kern="1200" dirty="0">
                <a:solidFill>
                  <a:schemeClr val="tx1"/>
                </a:solidFill>
                <a:effectLst/>
                <a:latin typeface="+mn-lt"/>
                <a:ea typeface="+mn-ea"/>
                <a:cs typeface="+mn-cs"/>
              </a:rPr>
              <a:t> для определенных операторов. Однако это обусловливает дополнительные </a:t>
            </a:r>
            <a:r>
              <a:rPr lang="ru-RU" sz="1200" i="1" kern="1200" dirty="0">
                <a:solidFill>
                  <a:schemeClr val="tx1"/>
                </a:solidFill>
                <a:effectLst/>
                <a:latin typeface="+mn-lt"/>
                <a:ea typeface="+mn-ea"/>
                <a:cs typeface="+mn-cs"/>
              </a:rPr>
              <a:t>затраты</a:t>
            </a:r>
            <a:r>
              <a:rPr lang="ru-RU" sz="1200" kern="1200" dirty="0">
                <a:solidFill>
                  <a:schemeClr val="tx1"/>
                </a:solidFill>
                <a:effectLst/>
                <a:latin typeface="+mn-lt"/>
                <a:ea typeface="+mn-ea"/>
                <a:cs typeface="+mn-cs"/>
              </a:rPr>
              <a:t> ресурсов системы — оператор выполняет работу, а изменения затем отменяются; обычно усовершенствования в логике обработки могут оказаться более оптимальным решением.</a:t>
            </a:r>
          </a:p>
          <a:p>
            <a:pPr marL="0" marR="0" indent="0" algn="l" defTabSz="914400" rtl="0" eaLnBrk="1" fontAlgn="auto" latinLnBrk="0" hangingPunct="1">
              <a:lnSpc>
                <a:spcPct val="100000"/>
              </a:lnSpc>
              <a:spcBef>
                <a:spcPts val="0"/>
              </a:spcBef>
              <a:spcAft>
                <a:spcPts val="0"/>
              </a:spcAft>
              <a:buClrTx/>
              <a:buSzTx/>
              <a:buFontTx/>
              <a:buNone/>
              <a:tabLst/>
              <a:defRPr/>
            </a:pPr>
            <a:endParaRPr lang="ru-RU"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0A3C37BE-C303-496D-B5CD-85F2937540FC}" type="slidenum">
              <a:rPr lang="ru-RU" smtClean="0"/>
              <a:t>9</a:t>
            </a:fld>
            <a:endParaRPr lang="ru-RU" dirty="0"/>
          </a:p>
        </p:txBody>
      </p:sp>
    </p:spTree>
    <p:extLst>
      <p:ext uri="{BB962C8B-B14F-4D97-AF65-F5344CB8AC3E}">
        <p14:creationId xmlns:p14="http://schemas.microsoft.com/office/powerpoint/2010/main" val="402764360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i="1" dirty="0"/>
              <a:t>Транзакция</a:t>
            </a:r>
            <a:r>
              <a:rPr lang="ru-RU" sz="1200" dirty="0"/>
              <a:t> начинается явным оператором начала транзакции, который имеет в нашей схеме номер 1. Далее идет оператор 2, который является оператором поиска и не меняет текущее состояние </a:t>
            </a:r>
            <a:r>
              <a:rPr lang="ru-RU" sz="1200" i="1" dirty="0"/>
              <a:t>БД</a:t>
            </a:r>
            <a:r>
              <a:rPr lang="ru-RU" sz="1200" dirty="0"/>
              <a:t>, а следующие за ним </a:t>
            </a:r>
            <a:r>
              <a:rPr lang="ru-RU" sz="1200" i="1" dirty="0"/>
              <a:t>операторы</a:t>
            </a:r>
            <a:r>
              <a:rPr lang="ru-RU" sz="1200" dirty="0"/>
              <a:t> 3 и 4 переводят базу данных уже в новое состояние. Оператор 5 сохраняет это новое промежуточное состояние </a:t>
            </a:r>
            <a:r>
              <a:rPr lang="ru-RU" sz="1200" i="1" dirty="0"/>
              <a:t>БД</a:t>
            </a:r>
            <a:r>
              <a:rPr lang="ru-RU" sz="1200" dirty="0"/>
              <a:t> и помечает его как промежуточное состояние в точке А. Далее следуют </a:t>
            </a:r>
            <a:r>
              <a:rPr lang="ru-RU" sz="1200" i="1" dirty="0"/>
              <a:t>операторы</a:t>
            </a:r>
            <a:r>
              <a:rPr lang="ru-RU" sz="1200" dirty="0"/>
              <a:t> 6 и 7, которые переводят базу данных в новое состояние. А оператор 8 сохраняет это состояние как промежуточное состояние в точке В. Оператор 9 выполняет ввод новых данных, а оператор 10 проводит некоторую проверку условия 1; если условие 1 выполнено, то выполняется оператор 11, который проводит </a:t>
            </a:r>
            <a:r>
              <a:rPr lang="ru-RU" sz="1200" i="1" dirty="0"/>
              <a:t>откат</a:t>
            </a:r>
            <a:r>
              <a:rPr lang="ru-RU" sz="1200" dirty="0"/>
              <a:t> транзакции в промежуточное состояние В. Это означает, что последствия действий оператора 9 как бы стираются и </a:t>
            </a:r>
            <a:r>
              <a:rPr lang="ru-RU" sz="1200" i="1" dirty="0"/>
              <a:t>база данных</a:t>
            </a:r>
            <a:r>
              <a:rPr lang="ru-RU" sz="1200" dirty="0"/>
              <a:t> снова возвращается в промежуточное состояние В, хотя после выполнения оператора 9 она уже находилась в новом состоянии. И после отката транзакции вместо оператора 9, который выполнялся раньше из состояния В </a:t>
            </a:r>
            <a:r>
              <a:rPr lang="ru-RU" sz="1200" i="1" dirty="0"/>
              <a:t>БД</a:t>
            </a:r>
            <a:r>
              <a:rPr lang="ru-RU" sz="1200" dirty="0"/>
              <a:t>, выполняется оператор 13 ввода новых данных, и далее управление передается оператору 14. Оператор 14 снова проверяет условие, но уже некоторое новое условие 2; если условие выполнено, то управление передается оператору 15, который выполняет </a:t>
            </a:r>
            <a:r>
              <a:rPr lang="ru-RU" sz="1200" i="1" dirty="0"/>
              <a:t>откат</a:t>
            </a:r>
            <a:r>
              <a:rPr lang="ru-RU" sz="1200" dirty="0"/>
              <a:t> транзакции в промежуточное состояние А, то есть все </a:t>
            </a:r>
            <a:r>
              <a:rPr lang="ru-RU" sz="1200" i="1" dirty="0"/>
              <a:t>операторы</a:t>
            </a:r>
            <a:r>
              <a:rPr lang="ru-RU" sz="1200" dirty="0"/>
              <a:t>, которые изменяли </a:t>
            </a:r>
            <a:r>
              <a:rPr lang="ru-RU" sz="1200" i="1" dirty="0"/>
              <a:t>БД</a:t>
            </a:r>
            <a:r>
              <a:rPr lang="ru-RU" sz="1200" dirty="0"/>
              <a:t>, начиная с 6 и заканчивая 13, считаются невыполненными, то есть результаты их выполнения исчезли и мы снова находимся в состоянии А, как после выполнения оператора 4. Далее управление передается оператору 17, который обновляет содержимое </a:t>
            </a:r>
            <a:r>
              <a:rPr lang="ru-RU" sz="1200" i="1" dirty="0"/>
              <a:t>БД</a:t>
            </a:r>
            <a:r>
              <a:rPr lang="ru-RU" sz="1200" dirty="0"/>
              <a:t>, после этого управление передается оператору 18, который связан с проверкой условия 3. Проверка заканчивается либо передачей управления оператору 20, который фиксирует транзакцию, и </a:t>
            </a:r>
            <a:r>
              <a:rPr lang="ru-RU" sz="1200" i="1" dirty="0"/>
              <a:t>БД</a:t>
            </a:r>
            <a:r>
              <a:rPr lang="ru-RU" sz="1200" dirty="0"/>
              <a:t> переходит в новое устойчивое состояние, и изменить его в рамках текущей транзакции невозможно. Либо, если управление передано оператору 19, то </a:t>
            </a:r>
            <a:r>
              <a:rPr lang="ru-RU" sz="1200" i="1" dirty="0"/>
              <a:t>транзакция</a:t>
            </a:r>
            <a:r>
              <a:rPr lang="ru-RU" sz="1200" dirty="0"/>
              <a:t> откатывается к началу и </a:t>
            </a:r>
            <a:r>
              <a:rPr lang="ru-RU" sz="1200" i="1" dirty="0"/>
              <a:t>БД</a:t>
            </a:r>
            <a:r>
              <a:rPr lang="ru-RU" sz="1200" dirty="0"/>
              <a:t> возвращается в свое начальное состояние, а все промежуточные состояния здесь уже проверены, и выполнить операцию отката в эти промежуточные состояния после выполнения оператора 19 невозможно.</a:t>
            </a:r>
          </a:p>
          <a:p>
            <a:pPr marL="0" marR="0" indent="0" algn="l" defTabSz="914400" rtl="0" eaLnBrk="1" fontAlgn="auto" latinLnBrk="0" hangingPunct="1">
              <a:lnSpc>
                <a:spcPct val="100000"/>
              </a:lnSpc>
              <a:spcBef>
                <a:spcPts val="0"/>
              </a:spcBef>
              <a:spcAft>
                <a:spcPts val="0"/>
              </a:spcAft>
              <a:buClrTx/>
              <a:buSzTx/>
              <a:buFontTx/>
              <a:buNone/>
              <a:tabLst/>
              <a:defRPr/>
            </a:pPr>
            <a:endParaRPr lang="ru-RU" sz="1200" kern="1200" dirty="0">
              <a:solidFill>
                <a:schemeClr val="tx1"/>
              </a:solidFill>
              <a:effectLst/>
              <a:latin typeface="+mn-lt"/>
              <a:ea typeface="+mn-ea"/>
              <a:cs typeface="+mn-cs"/>
            </a:endParaRPr>
          </a:p>
        </p:txBody>
      </p:sp>
      <p:sp>
        <p:nvSpPr>
          <p:cNvPr id="4" name="Номер слайда 3"/>
          <p:cNvSpPr>
            <a:spLocks noGrp="1"/>
          </p:cNvSpPr>
          <p:nvPr>
            <p:ph type="sldNum" sz="quarter" idx="10"/>
          </p:nvPr>
        </p:nvSpPr>
        <p:spPr/>
        <p:txBody>
          <a:bodyPr/>
          <a:lstStyle/>
          <a:p>
            <a:fld id="{0A3C37BE-C303-496D-B5CD-85F2937540FC}" type="slidenum">
              <a:rPr lang="ru-RU" smtClean="0"/>
              <a:t>10</a:t>
            </a:fld>
            <a:endParaRPr lang="ru-RU" dirty="0"/>
          </a:p>
        </p:txBody>
      </p:sp>
    </p:spTree>
    <p:extLst>
      <p:ext uri="{BB962C8B-B14F-4D97-AF65-F5344CB8AC3E}">
        <p14:creationId xmlns:p14="http://schemas.microsoft.com/office/powerpoint/2010/main" val="19199175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2"/>
          <p:cNvSpPr>
            <a:spLocks noGrp="1" noRot="1" noChangeAspect="1" noChangeArrowheads="1" noTextEdit="1"/>
          </p:cNvSpPr>
          <p:nvPr>
            <p:ph type="sldImg"/>
          </p:nvPr>
        </p:nvSpPr>
        <p:spPr>
          <a:ln/>
        </p:spPr>
      </p:sp>
      <p:sp>
        <p:nvSpPr>
          <p:cNvPr id="84995" name="Rectangle 3"/>
          <p:cNvSpPr>
            <a:spLocks noGrp="1" noChangeArrowheads="1"/>
          </p:cNvSpPr>
          <p:nvPr>
            <p:ph type="body" idx="1"/>
          </p:nvPr>
        </p:nvSpPr>
        <p:spPr/>
        <p:txBody>
          <a:bodyPr/>
          <a:lstStyle/>
          <a:p>
            <a:endParaRPr lang="ru-RU" alt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a:solidFill>
                  <a:schemeClr val="tx1"/>
                </a:solidFill>
                <a:effectLst/>
                <a:latin typeface="+mn-lt"/>
                <a:ea typeface="+mn-ea"/>
                <a:cs typeface="+mn-cs"/>
              </a:rPr>
              <a:t>Во всех трех случаях основой восстановления является избыточное </a:t>
            </a:r>
            <a:r>
              <a:rPr lang="ru-RU" sz="1200" i="1" kern="1200" dirty="0">
                <a:solidFill>
                  <a:schemeClr val="tx1"/>
                </a:solidFill>
                <a:effectLst/>
                <a:latin typeface="+mn-lt"/>
                <a:ea typeface="+mn-ea"/>
                <a:cs typeface="+mn-cs"/>
              </a:rPr>
              <a:t>хранение данных</a:t>
            </a:r>
            <a:r>
              <a:rPr lang="ru-RU" sz="1200" kern="1200" dirty="0">
                <a:solidFill>
                  <a:schemeClr val="tx1"/>
                </a:solidFill>
                <a:effectLst/>
                <a:latin typeface="+mn-lt"/>
                <a:ea typeface="+mn-ea"/>
                <a:cs typeface="+mn-cs"/>
              </a:rPr>
              <a:t>. Эти избыточные данные хранятся в журнале, содержащем последовательность записей об изменении </a:t>
            </a:r>
            <a:r>
              <a:rPr lang="ru-RU" sz="1200" i="1" kern="1200" dirty="0">
                <a:solidFill>
                  <a:schemeClr val="tx1"/>
                </a:solidFill>
                <a:effectLst/>
                <a:latin typeface="+mn-lt"/>
                <a:ea typeface="+mn-ea"/>
                <a:cs typeface="+mn-cs"/>
              </a:rPr>
              <a:t>базы данных</a:t>
            </a:r>
            <a:r>
              <a:rPr lang="ru-RU" sz="1200" kern="1200" dirty="0">
                <a:solidFill>
                  <a:schemeClr val="tx1"/>
                </a:solidFill>
                <a:effectLst/>
                <a:latin typeface="+mn-lt"/>
                <a:ea typeface="+mn-ea"/>
                <a:cs typeface="+mn-cs"/>
              </a:rPr>
              <a:t>.</a:t>
            </a:r>
          </a:p>
          <a:p>
            <a:r>
              <a:rPr lang="ru-RU" sz="1200" kern="1200" dirty="0">
                <a:solidFill>
                  <a:schemeClr val="tx1"/>
                </a:solidFill>
                <a:effectLst/>
                <a:latin typeface="+mn-lt"/>
                <a:ea typeface="+mn-ea"/>
                <a:cs typeface="+mn-cs"/>
              </a:rPr>
              <a:t>Возможны два основных варианта ведения журнальной информации. В первом варианте для каждой транзакции поддерживается отдельный локальный </a:t>
            </a:r>
            <a:r>
              <a:rPr lang="ru-RU" sz="1200" i="1" kern="1200" dirty="0">
                <a:solidFill>
                  <a:schemeClr val="tx1"/>
                </a:solidFill>
                <a:effectLst/>
                <a:latin typeface="+mn-lt"/>
                <a:ea typeface="+mn-ea"/>
                <a:cs typeface="+mn-cs"/>
              </a:rPr>
              <a:t>журнал изменений</a:t>
            </a:r>
            <a:r>
              <a:rPr lang="ru-RU" sz="1200" kern="1200" dirty="0">
                <a:solidFill>
                  <a:schemeClr val="tx1"/>
                </a:solidFill>
                <a:effectLst/>
                <a:latin typeface="+mn-lt"/>
                <a:ea typeface="+mn-ea"/>
                <a:cs typeface="+mn-cs"/>
              </a:rPr>
              <a:t> </a:t>
            </a:r>
            <a:r>
              <a:rPr lang="ru-RU" sz="1200" i="1" kern="1200" dirty="0">
                <a:solidFill>
                  <a:schemeClr val="tx1"/>
                </a:solidFill>
                <a:effectLst/>
                <a:latin typeface="+mn-lt"/>
                <a:ea typeface="+mn-ea"/>
                <a:cs typeface="+mn-cs"/>
              </a:rPr>
              <a:t>базы данных</a:t>
            </a:r>
            <a:r>
              <a:rPr lang="ru-RU" sz="1200" kern="1200" dirty="0">
                <a:solidFill>
                  <a:schemeClr val="tx1"/>
                </a:solidFill>
                <a:effectLst/>
                <a:latin typeface="+mn-lt"/>
                <a:ea typeface="+mn-ea"/>
                <a:cs typeface="+mn-cs"/>
              </a:rPr>
              <a:t> этой транзакцией. Такие журналы называются локальными журналами. Они используются для индивидуальных откатов транзакций и могут поддерживаться в оперативной (правильнее сказать, в виртуальной) памяти. Кроме того, поддерживается общий </a:t>
            </a:r>
            <a:r>
              <a:rPr lang="ru-RU" sz="1200" i="1" kern="1200" dirty="0">
                <a:solidFill>
                  <a:schemeClr val="tx1"/>
                </a:solidFill>
                <a:effectLst/>
                <a:latin typeface="+mn-lt"/>
                <a:ea typeface="+mn-ea"/>
                <a:cs typeface="+mn-cs"/>
              </a:rPr>
              <a:t>журнал изменений</a:t>
            </a:r>
            <a:r>
              <a:rPr lang="ru-RU" sz="1200" kern="1200" dirty="0">
                <a:solidFill>
                  <a:schemeClr val="tx1"/>
                </a:solidFill>
                <a:effectLst/>
                <a:latin typeface="+mn-lt"/>
                <a:ea typeface="+mn-ea"/>
                <a:cs typeface="+mn-cs"/>
              </a:rPr>
              <a:t> </a:t>
            </a:r>
            <a:r>
              <a:rPr lang="ru-RU" sz="1200" i="1" kern="1200" dirty="0">
                <a:solidFill>
                  <a:schemeClr val="tx1"/>
                </a:solidFill>
                <a:effectLst/>
                <a:latin typeface="+mn-lt"/>
                <a:ea typeface="+mn-ea"/>
                <a:cs typeface="+mn-cs"/>
              </a:rPr>
              <a:t>базы данных</a:t>
            </a:r>
            <a:r>
              <a:rPr lang="ru-RU" sz="1200" kern="1200" dirty="0">
                <a:solidFill>
                  <a:schemeClr val="tx1"/>
                </a:solidFill>
                <a:effectLst/>
                <a:latin typeface="+mn-lt"/>
                <a:ea typeface="+mn-ea"/>
                <a:cs typeface="+mn-cs"/>
              </a:rPr>
              <a:t>, используемый для восстановления состояния </a:t>
            </a:r>
            <a:r>
              <a:rPr lang="ru-RU" sz="1200" i="1" kern="1200" dirty="0">
                <a:solidFill>
                  <a:schemeClr val="tx1"/>
                </a:solidFill>
                <a:effectLst/>
                <a:latin typeface="+mn-lt"/>
                <a:ea typeface="+mn-ea"/>
                <a:cs typeface="+mn-cs"/>
              </a:rPr>
              <a:t>базы данных</a:t>
            </a:r>
            <a:r>
              <a:rPr lang="ru-RU" sz="1200" kern="1200" dirty="0">
                <a:solidFill>
                  <a:schemeClr val="tx1"/>
                </a:solidFill>
                <a:effectLst/>
                <a:latin typeface="+mn-lt"/>
                <a:ea typeface="+mn-ea"/>
                <a:cs typeface="+mn-cs"/>
              </a:rPr>
              <a:t> после мягких и жестких сбоев.</a:t>
            </a:r>
          </a:p>
          <a:p>
            <a:r>
              <a:rPr lang="ru-RU" sz="1200" kern="1200" dirty="0">
                <a:solidFill>
                  <a:schemeClr val="tx1"/>
                </a:solidFill>
                <a:effectLst/>
                <a:latin typeface="+mn-lt"/>
                <a:ea typeface="+mn-ea"/>
                <a:cs typeface="+mn-cs"/>
              </a:rPr>
              <a:t>Этот подход позволяет быстро выполнять индивидуальные откаты транзакций, но приводит к дублированию информации в локальных и общем журналах. Поэтому чаще используется второй вариант — поддержание только общего </a:t>
            </a:r>
            <a:r>
              <a:rPr lang="ru-RU" sz="1200" i="1" kern="1200" dirty="0">
                <a:solidFill>
                  <a:schemeClr val="tx1"/>
                </a:solidFill>
                <a:effectLst/>
                <a:latin typeface="+mn-lt"/>
                <a:ea typeface="+mn-ea"/>
                <a:cs typeface="+mn-cs"/>
              </a:rPr>
              <a:t>журнала изменений</a:t>
            </a:r>
            <a:r>
              <a:rPr lang="ru-RU" sz="1200" kern="1200" dirty="0">
                <a:solidFill>
                  <a:schemeClr val="tx1"/>
                </a:solidFill>
                <a:effectLst/>
                <a:latin typeface="+mn-lt"/>
                <a:ea typeface="+mn-ea"/>
                <a:cs typeface="+mn-cs"/>
              </a:rPr>
              <a:t> </a:t>
            </a:r>
            <a:r>
              <a:rPr lang="ru-RU" sz="1200" i="1" kern="1200" dirty="0">
                <a:solidFill>
                  <a:schemeClr val="tx1"/>
                </a:solidFill>
                <a:effectLst/>
                <a:latin typeface="+mn-lt"/>
                <a:ea typeface="+mn-ea"/>
                <a:cs typeface="+mn-cs"/>
              </a:rPr>
              <a:t>базы данных</a:t>
            </a:r>
            <a:r>
              <a:rPr lang="ru-RU" sz="1200" kern="1200" dirty="0">
                <a:solidFill>
                  <a:schemeClr val="tx1"/>
                </a:solidFill>
                <a:effectLst/>
                <a:latin typeface="+mn-lt"/>
                <a:ea typeface="+mn-ea"/>
                <a:cs typeface="+mn-cs"/>
              </a:rPr>
              <a:t>, который используется и при выполнении индивидуальных откатов. Далее мы рассматриваем именно этот вариант.</a:t>
            </a:r>
          </a:p>
          <a:p>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13</a:t>
            </a:fld>
            <a:endParaRPr lang="ru-RU" dirty="0"/>
          </a:p>
        </p:txBody>
      </p:sp>
    </p:spTree>
    <p:extLst>
      <p:ext uri="{BB962C8B-B14F-4D97-AF65-F5344CB8AC3E}">
        <p14:creationId xmlns:p14="http://schemas.microsoft.com/office/powerpoint/2010/main" val="42743758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ru-RU" sz="1200" kern="1200" dirty="0">
                <a:solidFill>
                  <a:schemeClr val="tx1"/>
                </a:solidFill>
                <a:effectLst/>
                <a:latin typeface="+mn-lt"/>
                <a:ea typeface="+mn-ea"/>
                <a:cs typeface="+mn-cs"/>
              </a:rPr>
              <a:t>Во всех трех случаях основой восстановления является избыточное </a:t>
            </a:r>
            <a:r>
              <a:rPr lang="ru-RU" sz="1200" i="1" kern="1200" dirty="0">
                <a:solidFill>
                  <a:schemeClr val="tx1"/>
                </a:solidFill>
                <a:effectLst/>
                <a:latin typeface="+mn-lt"/>
                <a:ea typeface="+mn-ea"/>
                <a:cs typeface="+mn-cs"/>
              </a:rPr>
              <a:t>хранение данных</a:t>
            </a:r>
            <a:r>
              <a:rPr lang="ru-RU" sz="1200" kern="1200" dirty="0">
                <a:solidFill>
                  <a:schemeClr val="tx1"/>
                </a:solidFill>
                <a:effectLst/>
                <a:latin typeface="+mn-lt"/>
                <a:ea typeface="+mn-ea"/>
                <a:cs typeface="+mn-cs"/>
              </a:rPr>
              <a:t>. Эти избыточные данные хранятся в журнале, содержащем последовательность записей об изменении </a:t>
            </a:r>
            <a:r>
              <a:rPr lang="ru-RU" sz="1200" i="1" kern="1200" dirty="0">
                <a:solidFill>
                  <a:schemeClr val="tx1"/>
                </a:solidFill>
                <a:effectLst/>
                <a:latin typeface="+mn-lt"/>
                <a:ea typeface="+mn-ea"/>
                <a:cs typeface="+mn-cs"/>
              </a:rPr>
              <a:t>базы данных</a:t>
            </a:r>
            <a:r>
              <a:rPr lang="ru-RU" sz="1200" kern="1200" dirty="0">
                <a:solidFill>
                  <a:schemeClr val="tx1"/>
                </a:solidFill>
                <a:effectLst/>
                <a:latin typeface="+mn-lt"/>
                <a:ea typeface="+mn-ea"/>
                <a:cs typeface="+mn-cs"/>
              </a:rPr>
              <a:t>.</a:t>
            </a:r>
          </a:p>
          <a:p>
            <a:r>
              <a:rPr lang="ru-RU" sz="1200" kern="1200" dirty="0">
                <a:solidFill>
                  <a:schemeClr val="tx1"/>
                </a:solidFill>
                <a:effectLst/>
                <a:latin typeface="+mn-lt"/>
                <a:ea typeface="+mn-ea"/>
                <a:cs typeface="+mn-cs"/>
              </a:rPr>
              <a:t>Возможны два основных варианта ведения журнальной информации. В первом варианте для каждой транзакции поддерживается отдельный локальный </a:t>
            </a:r>
            <a:r>
              <a:rPr lang="ru-RU" sz="1200" i="1" kern="1200" dirty="0">
                <a:solidFill>
                  <a:schemeClr val="tx1"/>
                </a:solidFill>
                <a:effectLst/>
                <a:latin typeface="+mn-lt"/>
                <a:ea typeface="+mn-ea"/>
                <a:cs typeface="+mn-cs"/>
              </a:rPr>
              <a:t>журнал изменений</a:t>
            </a:r>
            <a:r>
              <a:rPr lang="ru-RU" sz="1200" kern="1200" dirty="0">
                <a:solidFill>
                  <a:schemeClr val="tx1"/>
                </a:solidFill>
                <a:effectLst/>
                <a:latin typeface="+mn-lt"/>
                <a:ea typeface="+mn-ea"/>
                <a:cs typeface="+mn-cs"/>
              </a:rPr>
              <a:t> </a:t>
            </a:r>
            <a:r>
              <a:rPr lang="ru-RU" sz="1200" i="1" kern="1200" dirty="0">
                <a:solidFill>
                  <a:schemeClr val="tx1"/>
                </a:solidFill>
                <a:effectLst/>
                <a:latin typeface="+mn-lt"/>
                <a:ea typeface="+mn-ea"/>
                <a:cs typeface="+mn-cs"/>
              </a:rPr>
              <a:t>базы данных</a:t>
            </a:r>
            <a:r>
              <a:rPr lang="ru-RU" sz="1200" kern="1200" dirty="0">
                <a:solidFill>
                  <a:schemeClr val="tx1"/>
                </a:solidFill>
                <a:effectLst/>
                <a:latin typeface="+mn-lt"/>
                <a:ea typeface="+mn-ea"/>
                <a:cs typeface="+mn-cs"/>
              </a:rPr>
              <a:t> этой транзакцией. Такие журналы называются локальными журналами. Они используются для индивидуальных откатов транзакций и могут поддерживаться в оперативной (правильнее сказать, в виртуальной) памяти. Кроме того, поддерживается общий </a:t>
            </a:r>
            <a:r>
              <a:rPr lang="ru-RU" sz="1200" i="1" kern="1200" dirty="0">
                <a:solidFill>
                  <a:schemeClr val="tx1"/>
                </a:solidFill>
                <a:effectLst/>
                <a:latin typeface="+mn-lt"/>
                <a:ea typeface="+mn-ea"/>
                <a:cs typeface="+mn-cs"/>
              </a:rPr>
              <a:t>журнал изменений</a:t>
            </a:r>
            <a:r>
              <a:rPr lang="ru-RU" sz="1200" kern="1200" dirty="0">
                <a:solidFill>
                  <a:schemeClr val="tx1"/>
                </a:solidFill>
                <a:effectLst/>
                <a:latin typeface="+mn-lt"/>
                <a:ea typeface="+mn-ea"/>
                <a:cs typeface="+mn-cs"/>
              </a:rPr>
              <a:t> </a:t>
            </a:r>
            <a:r>
              <a:rPr lang="ru-RU" sz="1200" i="1" kern="1200" dirty="0">
                <a:solidFill>
                  <a:schemeClr val="tx1"/>
                </a:solidFill>
                <a:effectLst/>
                <a:latin typeface="+mn-lt"/>
                <a:ea typeface="+mn-ea"/>
                <a:cs typeface="+mn-cs"/>
              </a:rPr>
              <a:t>базы данных</a:t>
            </a:r>
            <a:r>
              <a:rPr lang="ru-RU" sz="1200" kern="1200" dirty="0">
                <a:solidFill>
                  <a:schemeClr val="tx1"/>
                </a:solidFill>
                <a:effectLst/>
                <a:latin typeface="+mn-lt"/>
                <a:ea typeface="+mn-ea"/>
                <a:cs typeface="+mn-cs"/>
              </a:rPr>
              <a:t>, используемый для восстановления состояния </a:t>
            </a:r>
            <a:r>
              <a:rPr lang="ru-RU" sz="1200" i="1" kern="1200" dirty="0">
                <a:solidFill>
                  <a:schemeClr val="tx1"/>
                </a:solidFill>
                <a:effectLst/>
                <a:latin typeface="+mn-lt"/>
                <a:ea typeface="+mn-ea"/>
                <a:cs typeface="+mn-cs"/>
              </a:rPr>
              <a:t>базы данных</a:t>
            </a:r>
            <a:r>
              <a:rPr lang="ru-RU" sz="1200" kern="1200" dirty="0">
                <a:solidFill>
                  <a:schemeClr val="tx1"/>
                </a:solidFill>
                <a:effectLst/>
                <a:latin typeface="+mn-lt"/>
                <a:ea typeface="+mn-ea"/>
                <a:cs typeface="+mn-cs"/>
              </a:rPr>
              <a:t> после мягких и жестких сбоев.</a:t>
            </a:r>
          </a:p>
          <a:p>
            <a:r>
              <a:rPr lang="ru-RU" sz="1200" kern="1200" dirty="0">
                <a:solidFill>
                  <a:schemeClr val="tx1"/>
                </a:solidFill>
                <a:effectLst/>
                <a:latin typeface="+mn-lt"/>
                <a:ea typeface="+mn-ea"/>
                <a:cs typeface="+mn-cs"/>
              </a:rPr>
              <a:t>Этот подход позволяет быстро выполнять индивидуальные откаты транзакций, но приводит к дублированию информации в локальных и общем журналах. Поэтому чаще используется второй вариант — поддержание только общего </a:t>
            </a:r>
            <a:r>
              <a:rPr lang="ru-RU" sz="1200" i="1" kern="1200" dirty="0">
                <a:solidFill>
                  <a:schemeClr val="tx1"/>
                </a:solidFill>
                <a:effectLst/>
                <a:latin typeface="+mn-lt"/>
                <a:ea typeface="+mn-ea"/>
                <a:cs typeface="+mn-cs"/>
              </a:rPr>
              <a:t>журнала изменений</a:t>
            </a:r>
            <a:r>
              <a:rPr lang="ru-RU" sz="1200" kern="1200" dirty="0">
                <a:solidFill>
                  <a:schemeClr val="tx1"/>
                </a:solidFill>
                <a:effectLst/>
                <a:latin typeface="+mn-lt"/>
                <a:ea typeface="+mn-ea"/>
                <a:cs typeface="+mn-cs"/>
              </a:rPr>
              <a:t> </a:t>
            </a:r>
            <a:r>
              <a:rPr lang="ru-RU" sz="1200" i="1" kern="1200" dirty="0">
                <a:solidFill>
                  <a:schemeClr val="tx1"/>
                </a:solidFill>
                <a:effectLst/>
                <a:latin typeface="+mn-lt"/>
                <a:ea typeface="+mn-ea"/>
                <a:cs typeface="+mn-cs"/>
              </a:rPr>
              <a:t>базы данных</a:t>
            </a:r>
            <a:r>
              <a:rPr lang="ru-RU" sz="1200" kern="1200" dirty="0">
                <a:solidFill>
                  <a:schemeClr val="tx1"/>
                </a:solidFill>
                <a:effectLst/>
                <a:latin typeface="+mn-lt"/>
                <a:ea typeface="+mn-ea"/>
                <a:cs typeface="+mn-cs"/>
              </a:rPr>
              <a:t>, который используется и при выполнении индивидуальных откатов. Далее мы рассматриваем именно этот вариант.</a:t>
            </a:r>
          </a:p>
          <a:p>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t>14</a:t>
            </a:fld>
            <a:endParaRPr lang="ru-RU" dirty="0"/>
          </a:p>
        </p:txBody>
      </p:sp>
    </p:spTree>
    <p:extLst>
      <p:ext uri="{BB962C8B-B14F-4D97-AF65-F5344CB8AC3E}">
        <p14:creationId xmlns:p14="http://schemas.microsoft.com/office/powerpoint/2010/main" val="2708016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i="1" kern="1200" dirty="0">
                <a:solidFill>
                  <a:schemeClr val="tx1"/>
                </a:solidFill>
                <a:effectLst/>
                <a:latin typeface="+mn-lt"/>
                <a:ea typeface="+mn-ea"/>
                <a:cs typeface="+mn-cs"/>
              </a:rPr>
              <a:t>Журнализация</a:t>
            </a:r>
            <a:r>
              <a:rPr lang="ru-RU" sz="1200" kern="1200" dirty="0">
                <a:solidFill>
                  <a:schemeClr val="tx1"/>
                </a:solidFill>
                <a:effectLst/>
                <a:latin typeface="+mn-lt"/>
                <a:ea typeface="+mn-ea"/>
                <a:cs typeface="+mn-cs"/>
              </a:rPr>
              <a:t> изменений тесно связана не только с управлением транзакциями, но и с буферизацией страниц </a:t>
            </a:r>
            <a:r>
              <a:rPr lang="ru-RU" sz="1200" i="1" kern="1200" dirty="0">
                <a:solidFill>
                  <a:schemeClr val="tx1"/>
                </a:solidFill>
                <a:effectLst/>
                <a:latin typeface="+mn-lt"/>
                <a:ea typeface="+mn-ea"/>
                <a:cs typeface="+mn-cs"/>
              </a:rPr>
              <a:t>базы данных</a:t>
            </a:r>
            <a:r>
              <a:rPr lang="ru-RU" sz="1200" kern="1200" dirty="0">
                <a:solidFill>
                  <a:schemeClr val="tx1"/>
                </a:solidFill>
                <a:effectLst/>
                <a:latin typeface="+mn-lt"/>
                <a:ea typeface="+mn-ea"/>
                <a:cs typeface="+mn-cs"/>
              </a:rPr>
              <a:t> в оперативной памяти.</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a:t>
            </a:r>
          </a:p>
          <a:p>
            <a:pPr indent="0" algn="l">
              <a:spcBef>
                <a:spcPts val="600"/>
              </a:spcBef>
              <a:spcAft>
                <a:spcPts val="0"/>
              </a:spcAft>
            </a:pPr>
            <a:r>
              <a:rPr lang="ru-RU" sz="1200" dirty="0">
                <a:solidFill>
                  <a:srgbClr val="000000"/>
                </a:solidFill>
                <a:latin typeface="Times New Roman" panose="02020603050405020304" pitchFamily="18" charset="0"/>
                <a:ea typeface="Times New Roman" panose="02020603050405020304" pitchFamily="18" charset="0"/>
              </a:rPr>
              <a:t>Другими словами, если во внешней памяти </a:t>
            </a:r>
            <a:r>
              <a:rPr lang="ru-RU" sz="1200" i="1" dirty="0">
                <a:solidFill>
                  <a:srgbClr val="000000"/>
                </a:solidFill>
                <a:latin typeface="Times New Roman" panose="02020603050405020304" pitchFamily="18" charset="0"/>
                <a:ea typeface="Times New Roman" panose="02020603050405020304" pitchFamily="18" charset="0"/>
              </a:rPr>
              <a:t>базы данных</a:t>
            </a:r>
            <a:r>
              <a:rPr lang="ru-RU" sz="1200" dirty="0">
                <a:solidFill>
                  <a:srgbClr val="000000"/>
                </a:solidFill>
                <a:latin typeface="Times New Roman" panose="02020603050405020304" pitchFamily="18" charset="0"/>
                <a:ea typeface="Times New Roman" panose="02020603050405020304" pitchFamily="18" charset="0"/>
              </a:rPr>
              <a:t> находится некоторый </a:t>
            </a:r>
            <a:r>
              <a:rPr lang="ru-RU" sz="1200" i="1" dirty="0">
                <a:solidFill>
                  <a:srgbClr val="000000"/>
                </a:solidFill>
                <a:latin typeface="Times New Roman" panose="02020603050405020304" pitchFamily="18" charset="0"/>
                <a:ea typeface="Times New Roman" panose="02020603050405020304" pitchFamily="18" charset="0"/>
              </a:rPr>
              <a:t>объект</a:t>
            </a:r>
            <a:r>
              <a:rPr lang="ru-RU" sz="1200" dirty="0">
                <a:solidFill>
                  <a:srgbClr val="000000"/>
                </a:solidFill>
                <a:latin typeface="Times New Roman" panose="02020603050405020304" pitchFamily="18" charset="0"/>
                <a:ea typeface="Times New Roman" panose="02020603050405020304" pitchFamily="18" charset="0"/>
              </a:rPr>
              <a:t> </a:t>
            </a:r>
            <a:r>
              <a:rPr lang="ru-RU" sz="1200" i="1" dirty="0">
                <a:solidFill>
                  <a:srgbClr val="000000"/>
                </a:solidFill>
                <a:latin typeface="Times New Roman" panose="02020603050405020304" pitchFamily="18" charset="0"/>
                <a:ea typeface="Times New Roman" panose="02020603050405020304" pitchFamily="18" charset="0"/>
              </a:rPr>
              <a:t>базы данных</a:t>
            </a:r>
            <a:r>
              <a:rPr lang="ru-RU" sz="1200" dirty="0">
                <a:solidFill>
                  <a:srgbClr val="000000"/>
                </a:solidFill>
                <a:latin typeface="Times New Roman" panose="02020603050405020304" pitchFamily="18" charset="0"/>
                <a:ea typeface="Times New Roman" panose="02020603050405020304" pitchFamily="18" charset="0"/>
              </a:rPr>
              <a:t>, по отношению к которому выполнена операция модификации, то во внешней памяти журнала обязательно находится </a:t>
            </a:r>
            <a:r>
              <a:rPr lang="ru-RU" sz="1200" i="1" dirty="0">
                <a:solidFill>
                  <a:srgbClr val="000000"/>
                </a:solidFill>
                <a:latin typeface="Times New Roman" panose="02020603050405020304" pitchFamily="18" charset="0"/>
                <a:ea typeface="Times New Roman" panose="02020603050405020304" pitchFamily="18" charset="0"/>
              </a:rPr>
              <a:t>запись</a:t>
            </a:r>
            <a:r>
              <a:rPr lang="ru-RU" sz="1200" dirty="0">
                <a:solidFill>
                  <a:srgbClr val="000000"/>
                </a:solidFill>
                <a:latin typeface="Times New Roman" panose="02020603050405020304" pitchFamily="18" charset="0"/>
                <a:ea typeface="Times New Roman" panose="02020603050405020304" pitchFamily="18" charset="0"/>
              </a:rPr>
              <a:t>, соответствующая этой </a:t>
            </a:r>
            <a:r>
              <a:rPr lang="ru-RU" sz="1200" i="1" dirty="0">
                <a:solidFill>
                  <a:srgbClr val="000000"/>
                </a:solidFill>
                <a:latin typeface="Times New Roman" panose="02020603050405020304" pitchFamily="18" charset="0"/>
                <a:ea typeface="Times New Roman" panose="02020603050405020304" pitchFamily="18" charset="0"/>
              </a:rPr>
              <a:t>операции</a:t>
            </a:r>
            <a:r>
              <a:rPr lang="ru-RU" sz="1200" dirty="0">
                <a:solidFill>
                  <a:srgbClr val="000000"/>
                </a:solidFill>
                <a:latin typeface="Times New Roman" panose="02020603050405020304" pitchFamily="18" charset="0"/>
                <a:ea typeface="Times New Roman" panose="02020603050405020304" pitchFamily="18" charset="0"/>
              </a:rPr>
              <a:t>. Обратное неверно, то есть если во внешней памяти журнале содержится </a:t>
            </a:r>
            <a:r>
              <a:rPr lang="ru-RU" sz="1200" i="1" dirty="0">
                <a:solidFill>
                  <a:srgbClr val="000000"/>
                </a:solidFill>
                <a:latin typeface="Times New Roman" panose="02020603050405020304" pitchFamily="18" charset="0"/>
                <a:ea typeface="Times New Roman" panose="02020603050405020304" pitchFamily="18" charset="0"/>
              </a:rPr>
              <a:t>запись</a:t>
            </a:r>
            <a:r>
              <a:rPr lang="ru-RU" sz="1200" dirty="0">
                <a:solidFill>
                  <a:srgbClr val="000000"/>
                </a:solidFill>
                <a:latin typeface="Times New Roman" panose="02020603050405020304" pitchFamily="18" charset="0"/>
                <a:ea typeface="Times New Roman" panose="02020603050405020304" pitchFamily="18" charset="0"/>
              </a:rPr>
              <a:t> о некоторой </a:t>
            </a:r>
            <a:r>
              <a:rPr lang="ru-RU" sz="1200" i="1" dirty="0">
                <a:solidFill>
                  <a:srgbClr val="000000"/>
                </a:solidFill>
                <a:latin typeface="Times New Roman" panose="02020603050405020304" pitchFamily="18" charset="0"/>
                <a:ea typeface="Times New Roman" panose="02020603050405020304" pitchFamily="18" charset="0"/>
              </a:rPr>
              <a:t>операции</a:t>
            </a:r>
            <a:r>
              <a:rPr lang="ru-RU" sz="1200" dirty="0">
                <a:solidFill>
                  <a:srgbClr val="000000"/>
                </a:solidFill>
                <a:latin typeface="Times New Roman" panose="02020603050405020304" pitchFamily="18" charset="0"/>
                <a:ea typeface="Times New Roman" panose="02020603050405020304" pitchFamily="18" charset="0"/>
              </a:rPr>
              <a:t> изменения объекта </a:t>
            </a:r>
            <a:r>
              <a:rPr lang="ru-RU" sz="1200" i="1" dirty="0">
                <a:solidFill>
                  <a:srgbClr val="000000"/>
                </a:solidFill>
                <a:latin typeface="Times New Roman" panose="02020603050405020304" pitchFamily="18" charset="0"/>
                <a:ea typeface="Times New Roman" panose="02020603050405020304" pitchFamily="18" charset="0"/>
              </a:rPr>
              <a:t>базы данных</a:t>
            </a:r>
            <a:r>
              <a:rPr lang="ru-RU" sz="1200" dirty="0">
                <a:solidFill>
                  <a:srgbClr val="000000"/>
                </a:solidFill>
                <a:latin typeface="Times New Roman" panose="02020603050405020304" pitchFamily="18" charset="0"/>
                <a:ea typeface="Times New Roman" panose="02020603050405020304" pitchFamily="18" charset="0"/>
              </a:rPr>
              <a:t>, то сам измененный </a:t>
            </a:r>
            <a:r>
              <a:rPr lang="ru-RU" sz="1200" i="1" dirty="0">
                <a:solidFill>
                  <a:srgbClr val="000000"/>
                </a:solidFill>
                <a:latin typeface="Times New Roman" panose="02020603050405020304" pitchFamily="18" charset="0"/>
                <a:ea typeface="Times New Roman" panose="02020603050405020304" pitchFamily="18" charset="0"/>
              </a:rPr>
              <a:t>объект</a:t>
            </a:r>
            <a:r>
              <a:rPr lang="ru-RU" sz="1200" dirty="0">
                <a:solidFill>
                  <a:srgbClr val="000000"/>
                </a:solidFill>
                <a:latin typeface="Times New Roman" panose="02020603050405020304" pitchFamily="18" charset="0"/>
                <a:ea typeface="Times New Roman" panose="02020603050405020304" pitchFamily="18" charset="0"/>
              </a:rPr>
              <a:t> может отсутствовать во внешней памяти </a:t>
            </a:r>
            <a:r>
              <a:rPr lang="ru-RU" sz="1200" i="1" dirty="0">
                <a:solidFill>
                  <a:srgbClr val="000000"/>
                </a:solidFill>
                <a:latin typeface="Times New Roman" panose="02020603050405020304" pitchFamily="18" charset="0"/>
                <a:ea typeface="Times New Roman" panose="02020603050405020304" pitchFamily="18" charset="0"/>
              </a:rPr>
              <a:t>базы данных</a:t>
            </a:r>
            <a:r>
              <a:rPr lang="ru-RU" sz="1200" dirty="0">
                <a:solidFill>
                  <a:srgbClr val="000000"/>
                </a:solidFill>
                <a:latin typeface="Times New Roman" panose="02020603050405020304" pitchFamily="18" charset="0"/>
                <a:ea typeface="Times New Roman" panose="02020603050405020304" pitchFamily="18" charset="0"/>
              </a:rPr>
              <a:t>.</a:t>
            </a:r>
            <a:endParaRPr lang="ru-RU" sz="1100" dirty="0">
              <a:latin typeface="Times New Roman" panose="02020603050405020304" pitchFamily="18" charset="0"/>
              <a:ea typeface="Times New Roman" panose="02020603050405020304" pitchFamily="18" charset="0"/>
            </a:endParaRPr>
          </a:p>
          <a:p>
            <a:pPr indent="0" algn="l">
              <a:spcBef>
                <a:spcPts val="600"/>
              </a:spcBef>
              <a:spcAft>
                <a:spcPts val="0"/>
              </a:spcAft>
            </a:pPr>
            <a:r>
              <a:rPr lang="ru-RU" sz="1200" dirty="0">
                <a:solidFill>
                  <a:srgbClr val="000000"/>
                </a:solidFill>
                <a:latin typeface="Times New Roman" panose="02020603050405020304" pitchFamily="18" charset="0"/>
                <a:ea typeface="Times New Roman" panose="02020603050405020304" pitchFamily="18" charset="0"/>
              </a:rPr>
              <a:t>Дополнительное условие на выталкивание буферов накладывается тем требованием, что каждая успешно завершившаяся </a:t>
            </a:r>
            <a:r>
              <a:rPr lang="ru-RU" sz="1200" i="1" dirty="0">
                <a:solidFill>
                  <a:srgbClr val="000000"/>
                </a:solidFill>
                <a:latin typeface="Times New Roman" panose="02020603050405020304" pitchFamily="18" charset="0"/>
                <a:ea typeface="Times New Roman" panose="02020603050405020304" pitchFamily="18" charset="0"/>
              </a:rPr>
              <a:t>транзакция</a:t>
            </a:r>
            <a:r>
              <a:rPr lang="ru-RU" sz="1200" dirty="0">
                <a:solidFill>
                  <a:srgbClr val="000000"/>
                </a:solidFill>
                <a:latin typeface="Times New Roman" panose="02020603050405020304" pitchFamily="18" charset="0"/>
                <a:ea typeface="Times New Roman" panose="02020603050405020304" pitchFamily="18" charset="0"/>
              </a:rPr>
              <a:t> должна быть реально зафиксирована во внешней памяти. Какой бы сбой не произошел, система должна быть в состоянии восстановить состояние </a:t>
            </a:r>
            <a:r>
              <a:rPr lang="ru-RU" sz="1200" i="1" dirty="0">
                <a:solidFill>
                  <a:srgbClr val="000000"/>
                </a:solidFill>
                <a:latin typeface="Times New Roman" panose="02020603050405020304" pitchFamily="18" charset="0"/>
                <a:ea typeface="Times New Roman" panose="02020603050405020304" pitchFamily="18" charset="0"/>
              </a:rPr>
              <a:t>базы данных</a:t>
            </a:r>
            <a:r>
              <a:rPr lang="ru-RU" sz="1200" dirty="0">
                <a:solidFill>
                  <a:srgbClr val="000000"/>
                </a:solidFill>
                <a:latin typeface="Times New Roman" panose="02020603050405020304" pitchFamily="18" charset="0"/>
                <a:ea typeface="Times New Roman" panose="02020603050405020304" pitchFamily="18" charset="0"/>
              </a:rPr>
              <a:t>, содержащее результаты всех зафиксированных к моменту сбоя транзакций.</a:t>
            </a:r>
            <a:endParaRPr lang="ru-RU" sz="1100" dirty="0">
              <a:latin typeface="Times New Roman" panose="02020603050405020304" pitchFamily="18" charset="0"/>
              <a:ea typeface="Times New Roman" panose="02020603050405020304" pitchFamily="18" charset="0"/>
            </a:endParaRPr>
          </a:p>
          <a:p>
            <a:pPr indent="0" algn="l">
              <a:spcBef>
                <a:spcPts val="600"/>
              </a:spcBef>
              <a:spcAft>
                <a:spcPts val="0"/>
              </a:spcAft>
            </a:pPr>
            <a:r>
              <a:rPr lang="ru-RU" sz="1200" dirty="0">
                <a:solidFill>
                  <a:srgbClr val="000000"/>
                </a:solidFill>
                <a:latin typeface="Times New Roman" panose="02020603050405020304" pitchFamily="18" charset="0"/>
                <a:ea typeface="Times New Roman" panose="02020603050405020304" pitchFamily="18" charset="0"/>
              </a:rPr>
              <a:t>Простым решением было бы выталкивание буфера журнала, за которым следует массовое выталкивание буферов страниц </a:t>
            </a:r>
            <a:r>
              <a:rPr lang="ru-RU" sz="1200" i="1" dirty="0">
                <a:solidFill>
                  <a:srgbClr val="000000"/>
                </a:solidFill>
                <a:latin typeface="Times New Roman" panose="02020603050405020304" pitchFamily="18" charset="0"/>
                <a:ea typeface="Times New Roman" panose="02020603050405020304" pitchFamily="18" charset="0"/>
              </a:rPr>
              <a:t>базы данных</a:t>
            </a:r>
            <a:r>
              <a:rPr lang="ru-RU" sz="1200" dirty="0">
                <a:solidFill>
                  <a:srgbClr val="000000"/>
                </a:solidFill>
                <a:latin typeface="Times New Roman" panose="02020603050405020304" pitchFamily="18" charset="0"/>
                <a:ea typeface="Times New Roman" panose="02020603050405020304" pitchFamily="18" charset="0"/>
              </a:rPr>
              <a:t>, изменявшихся данной транзакцией. Довольно часто так и делают, но это вызывает существенные накладные </a:t>
            </a:r>
            <a:r>
              <a:rPr lang="ru-RU" sz="1200" i="1" dirty="0">
                <a:solidFill>
                  <a:srgbClr val="000000"/>
                </a:solidFill>
                <a:latin typeface="Times New Roman" panose="02020603050405020304" pitchFamily="18" charset="0"/>
                <a:ea typeface="Times New Roman" panose="02020603050405020304" pitchFamily="18" charset="0"/>
              </a:rPr>
              <a:t>расходы</a:t>
            </a:r>
            <a:r>
              <a:rPr lang="ru-RU" sz="1200" dirty="0">
                <a:solidFill>
                  <a:srgbClr val="000000"/>
                </a:solidFill>
                <a:latin typeface="Times New Roman" panose="02020603050405020304" pitchFamily="18" charset="0"/>
                <a:ea typeface="Times New Roman" panose="02020603050405020304" pitchFamily="18" charset="0"/>
              </a:rPr>
              <a:t> при выполнении </a:t>
            </a:r>
            <a:r>
              <a:rPr lang="ru-RU" sz="1200" i="1" dirty="0">
                <a:solidFill>
                  <a:srgbClr val="000000"/>
                </a:solidFill>
                <a:latin typeface="Times New Roman" panose="02020603050405020304" pitchFamily="18" charset="0"/>
                <a:ea typeface="Times New Roman" panose="02020603050405020304" pitchFamily="18" charset="0"/>
              </a:rPr>
              <a:t>операции</a:t>
            </a:r>
            <a:r>
              <a:rPr lang="ru-RU" sz="1200" dirty="0">
                <a:solidFill>
                  <a:srgbClr val="000000"/>
                </a:solidFill>
                <a:latin typeface="Times New Roman" panose="02020603050405020304" pitchFamily="18" charset="0"/>
                <a:ea typeface="Times New Roman" panose="02020603050405020304" pitchFamily="18" charset="0"/>
              </a:rPr>
              <a:t> </a:t>
            </a:r>
            <a:r>
              <a:rPr lang="ru-RU" sz="1200" i="1" dirty="0">
                <a:solidFill>
                  <a:srgbClr val="000000"/>
                </a:solidFill>
                <a:latin typeface="Times New Roman" panose="02020603050405020304" pitchFamily="18" charset="0"/>
                <a:ea typeface="Times New Roman" panose="02020603050405020304" pitchFamily="18" charset="0"/>
              </a:rPr>
              <a:t>фиксации транзакции</a:t>
            </a:r>
            <a:r>
              <a:rPr lang="ru-RU" sz="1200" dirty="0">
                <a:solidFill>
                  <a:srgbClr val="000000"/>
                </a:solidFill>
                <a:latin typeface="Times New Roman" panose="02020603050405020304" pitchFamily="18" charset="0"/>
                <a:ea typeface="Times New Roman" panose="02020603050405020304" pitchFamily="18" charset="0"/>
              </a:rPr>
              <a:t>.</a:t>
            </a:r>
            <a:endParaRPr lang="ru-RU" sz="1100" dirty="0">
              <a:latin typeface="Times New Roman" panose="02020603050405020304" pitchFamily="18" charset="0"/>
              <a:ea typeface="Times New Roman" panose="02020603050405020304" pitchFamily="18" charset="0"/>
            </a:endParaRPr>
          </a:p>
          <a:p>
            <a:pPr indent="0" algn="l">
              <a:spcBef>
                <a:spcPts val="600"/>
              </a:spcBef>
              <a:spcAft>
                <a:spcPts val="0"/>
              </a:spcAft>
            </a:pPr>
            <a:r>
              <a:rPr lang="ru-RU" sz="1200" dirty="0">
                <a:solidFill>
                  <a:srgbClr val="000000"/>
                </a:solidFill>
                <a:latin typeface="Times New Roman" panose="02020603050405020304" pitchFamily="18" charset="0"/>
                <a:ea typeface="Times New Roman" panose="02020603050405020304" pitchFamily="18" charset="0"/>
              </a:rPr>
              <a:t>Оказывается, что минимальным требованием, гарантирующим возможность восстановления последнего согласованного состояния </a:t>
            </a:r>
            <a:r>
              <a:rPr lang="ru-RU" sz="1200" i="1" dirty="0">
                <a:solidFill>
                  <a:srgbClr val="000000"/>
                </a:solidFill>
                <a:latin typeface="Times New Roman" panose="02020603050405020304" pitchFamily="18" charset="0"/>
                <a:ea typeface="Times New Roman" panose="02020603050405020304" pitchFamily="18" charset="0"/>
              </a:rPr>
              <a:t>базы данных</a:t>
            </a:r>
            <a:r>
              <a:rPr lang="ru-RU" sz="1200" dirty="0">
                <a:solidFill>
                  <a:srgbClr val="000000"/>
                </a:solidFill>
                <a:latin typeface="Times New Roman" panose="02020603050405020304" pitchFamily="18" charset="0"/>
                <a:ea typeface="Times New Roman" panose="02020603050405020304" pitchFamily="18" charset="0"/>
              </a:rPr>
              <a:t>, является выталкивание при </a:t>
            </a:r>
            <a:r>
              <a:rPr lang="ru-RU" sz="1200" i="1" dirty="0">
                <a:solidFill>
                  <a:srgbClr val="000000"/>
                </a:solidFill>
                <a:latin typeface="Times New Roman" panose="02020603050405020304" pitchFamily="18" charset="0"/>
                <a:ea typeface="Times New Roman" panose="02020603050405020304" pitchFamily="18" charset="0"/>
              </a:rPr>
              <a:t>фиксации транзакции</a:t>
            </a:r>
            <a:r>
              <a:rPr lang="ru-RU" sz="1200" dirty="0">
                <a:solidFill>
                  <a:srgbClr val="000000"/>
                </a:solidFill>
                <a:latin typeface="Times New Roman" panose="02020603050405020304" pitchFamily="18" charset="0"/>
                <a:ea typeface="Times New Roman" panose="02020603050405020304" pitchFamily="18" charset="0"/>
              </a:rPr>
              <a:t> во внешнюю </a:t>
            </a:r>
            <a:r>
              <a:rPr lang="ru-RU" sz="1200" i="1" dirty="0">
                <a:solidFill>
                  <a:srgbClr val="000000"/>
                </a:solidFill>
                <a:latin typeface="Times New Roman" panose="02020603050405020304" pitchFamily="18" charset="0"/>
                <a:ea typeface="Times New Roman" panose="02020603050405020304" pitchFamily="18" charset="0"/>
              </a:rPr>
              <a:t>память</a:t>
            </a:r>
            <a:r>
              <a:rPr lang="ru-RU" sz="1200" dirty="0">
                <a:solidFill>
                  <a:srgbClr val="000000"/>
                </a:solidFill>
                <a:latin typeface="Times New Roman" panose="02020603050405020304" pitchFamily="18" charset="0"/>
                <a:ea typeface="Times New Roman" panose="02020603050405020304" pitchFamily="18" charset="0"/>
              </a:rPr>
              <a:t> журнала всех записей об изменении </a:t>
            </a:r>
            <a:r>
              <a:rPr lang="ru-RU" sz="1200" i="1" dirty="0">
                <a:solidFill>
                  <a:srgbClr val="000000"/>
                </a:solidFill>
                <a:latin typeface="Times New Roman" panose="02020603050405020304" pitchFamily="18" charset="0"/>
                <a:ea typeface="Times New Roman" panose="02020603050405020304" pitchFamily="18" charset="0"/>
              </a:rPr>
              <a:t>базы данных</a:t>
            </a:r>
            <a:r>
              <a:rPr lang="ru-RU" sz="1200" dirty="0">
                <a:solidFill>
                  <a:srgbClr val="000000"/>
                </a:solidFill>
                <a:latin typeface="Times New Roman" panose="02020603050405020304" pitchFamily="18" charset="0"/>
                <a:ea typeface="Times New Roman" panose="02020603050405020304" pitchFamily="18" charset="0"/>
              </a:rPr>
              <a:t> этой транзакцией. При этом последней записью в журнал, производимой от имени данной транзакции, является специальная </a:t>
            </a:r>
            <a:r>
              <a:rPr lang="ru-RU" sz="1200" i="1" dirty="0">
                <a:solidFill>
                  <a:srgbClr val="000000"/>
                </a:solidFill>
                <a:latin typeface="Times New Roman" panose="02020603050405020304" pitchFamily="18" charset="0"/>
                <a:ea typeface="Times New Roman" panose="02020603050405020304" pitchFamily="18" charset="0"/>
              </a:rPr>
              <a:t>запись</a:t>
            </a:r>
            <a:r>
              <a:rPr lang="ru-RU" sz="1200" dirty="0">
                <a:solidFill>
                  <a:srgbClr val="000000"/>
                </a:solidFill>
                <a:latin typeface="Times New Roman" panose="02020603050405020304" pitchFamily="18" charset="0"/>
                <a:ea typeface="Times New Roman" panose="02020603050405020304" pitchFamily="18" charset="0"/>
              </a:rPr>
              <a:t> о конце транзакции.</a:t>
            </a:r>
            <a:endParaRPr lang="ru-RU" sz="1100" dirty="0">
              <a:latin typeface="Times New Roman" panose="02020603050405020304" pitchFamily="18" charset="0"/>
              <a:ea typeface="Times New Roman" panose="02020603050405020304" pitchFamily="18" charset="0"/>
            </a:endParaRPr>
          </a:p>
          <a:p>
            <a:pPr indent="0" algn="l">
              <a:spcBef>
                <a:spcPts val="600"/>
              </a:spcBef>
              <a:spcAft>
                <a:spcPts val="0"/>
              </a:spcAft>
            </a:pPr>
            <a:r>
              <a:rPr lang="ru-RU" sz="1200" dirty="0">
                <a:solidFill>
                  <a:srgbClr val="000000"/>
                </a:solidFill>
                <a:latin typeface="Times New Roman" panose="02020603050405020304" pitchFamily="18" charset="0"/>
                <a:ea typeface="Times New Roman" panose="02020603050405020304" pitchFamily="18" charset="0"/>
              </a:rPr>
              <a:t>Рассмотрим теперь, как можно выполнять </a:t>
            </a:r>
            <a:r>
              <a:rPr lang="ru-RU" sz="1200" i="1" dirty="0">
                <a:solidFill>
                  <a:srgbClr val="000000"/>
                </a:solidFill>
                <a:latin typeface="Times New Roman" panose="02020603050405020304" pitchFamily="18" charset="0"/>
                <a:ea typeface="Times New Roman" panose="02020603050405020304" pitchFamily="18" charset="0"/>
              </a:rPr>
              <a:t>операции</a:t>
            </a:r>
            <a:r>
              <a:rPr lang="ru-RU" sz="1200" dirty="0">
                <a:solidFill>
                  <a:srgbClr val="000000"/>
                </a:solidFill>
                <a:latin typeface="Times New Roman" panose="02020603050405020304" pitchFamily="18" charset="0"/>
                <a:ea typeface="Times New Roman" panose="02020603050405020304" pitchFamily="18" charset="0"/>
              </a:rPr>
              <a:t> восстановления </a:t>
            </a:r>
            <a:r>
              <a:rPr lang="ru-RU" sz="1200" i="1" dirty="0">
                <a:solidFill>
                  <a:srgbClr val="000000"/>
                </a:solidFill>
                <a:latin typeface="Times New Roman" panose="02020603050405020304" pitchFamily="18" charset="0"/>
                <a:ea typeface="Times New Roman" panose="02020603050405020304" pitchFamily="18" charset="0"/>
              </a:rPr>
              <a:t>базы данных</a:t>
            </a:r>
            <a:r>
              <a:rPr lang="ru-RU" sz="1200" dirty="0">
                <a:solidFill>
                  <a:srgbClr val="000000"/>
                </a:solidFill>
                <a:latin typeface="Times New Roman" panose="02020603050405020304" pitchFamily="18" charset="0"/>
                <a:ea typeface="Times New Roman" panose="02020603050405020304" pitchFamily="18" charset="0"/>
              </a:rPr>
              <a:t> в различных ситуациях, если в системе поддерживается общий для всех транзакций журнал с общей буферизацией записей, поддерживаемый в соответствии с протоколом WAL.</a:t>
            </a:r>
            <a:endParaRPr lang="ru-RU" sz="1100" dirty="0">
              <a:effectLst/>
              <a:latin typeface="Times New Roman" panose="02020603050405020304" pitchFamily="18" charset="0"/>
              <a:ea typeface="Times New Roman" panose="02020603050405020304" pitchFamily="18" charset="0"/>
            </a:endParaRPr>
          </a:p>
        </p:txBody>
      </p:sp>
      <p:sp>
        <p:nvSpPr>
          <p:cNvPr id="4" name="Номер слайда 3"/>
          <p:cNvSpPr>
            <a:spLocks noGrp="1"/>
          </p:cNvSpPr>
          <p:nvPr>
            <p:ph type="sldNum" sz="quarter" idx="10"/>
          </p:nvPr>
        </p:nvSpPr>
        <p:spPr/>
        <p:txBody>
          <a:bodyPr/>
          <a:lstStyle/>
          <a:p>
            <a:fld id="{0A3C37BE-C303-496D-B5CD-85F2937540FC}" type="slidenum">
              <a:rPr lang="ru-RU" smtClean="0"/>
              <a:t>21</a:t>
            </a:fld>
            <a:endParaRPr lang="ru-RU" dirty="0"/>
          </a:p>
        </p:txBody>
      </p:sp>
    </p:spTree>
    <p:extLst>
      <p:ext uri="{BB962C8B-B14F-4D97-AF65-F5344CB8AC3E}">
        <p14:creationId xmlns:p14="http://schemas.microsoft.com/office/powerpoint/2010/main" val="1106691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ru-RU" sz="1200" i="1" kern="1200" dirty="0">
                <a:solidFill>
                  <a:schemeClr val="tx1"/>
                </a:solidFill>
                <a:effectLst/>
                <a:latin typeface="+mn-lt"/>
                <a:ea typeface="+mn-ea"/>
                <a:cs typeface="+mn-cs"/>
              </a:rPr>
              <a:t>Журнализация</a:t>
            </a:r>
            <a:r>
              <a:rPr lang="ru-RU" sz="1200" kern="1200" dirty="0">
                <a:solidFill>
                  <a:schemeClr val="tx1"/>
                </a:solidFill>
                <a:effectLst/>
                <a:latin typeface="+mn-lt"/>
                <a:ea typeface="+mn-ea"/>
                <a:cs typeface="+mn-cs"/>
              </a:rPr>
              <a:t> изменений тесно связана не только с управлением транзакциями, но и с буферизацией страниц </a:t>
            </a:r>
            <a:r>
              <a:rPr lang="ru-RU" sz="1200" i="1" kern="1200" dirty="0">
                <a:solidFill>
                  <a:schemeClr val="tx1"/>
                </a:solidFill>
                <a:effectLst/>
                <a:latin typeface="+mn-lt"/>
                <a:ea typeface="+mn-ea"/>
                <a:cs typeface="+mn-cs"/>
              </a:rPr>
              <a:t>базы данных</a:t>
            </a:r>
            <a:r>
              <a:rPr lang="ru-RU" sz="1200" kern="1200" dirty="0">
                <a:solidFill>
                  <a:schemeClr val="tx1"/>
                </a:solidFill>
                <a:effectLst/>
                <a:latin typeface="+mn-lt"/>
                <a:ea typeface="+mn-ea"/>
                <a:cs typeface="+mn-cs"/>
              </a:rPr>
              <a:t> в оперативной памяти.</a:t>
            </a:r>
          </a:p>
          <a:p>
            <a:pPr marL="0" marR="0" lvl="0" indent="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a:t>
            </a:r>
          </a:p>
          <a:p>
            <a:pPr indent="0" algn="l">
              <a:spcBef>
                <a:spcPts val="600"/>
              </a:spcBef>
              <a:spcAft>
                <a:spcPts val="0"/>
              </a:spcAft>
            </a:pPr>
            <a:r>
              <a:rPr lang="ru-RU" sz="1200" dirty="0">
                <a:solidFill>
                  <a:srgbClr val="000000"/>
                </a:solidFill>
                <a:latin typeface="Times New Roman" panose="02020603050405020304" pitchFamily="18" charset="0"/>
                <a:ea typeface="Times New Roman" panose="02020603050405020304" pitchFamily="18" charset="0"/>
              </a:rPr>
              <a:t>Другими словами, если во внешней памяти </a:t>
            </a:r>
            <a:r>
              <a:rPr lang="ru-RU" sz="1200" i="1" dirty="0">
                <a:solidFill>
                  <a:srgbClr val="000000"/>
                </a:solidFill>
                <a:latin typeface="Times New Roman" panose="02020603050405020304" pitchFamily="18" charset="0"/>
                <a:ea typeface="Times New Roman" panose="02020603050405020304" pitchFamily="18" charset="0"/>
              </a:rPr>
              <a:t>базы данных</a:t>
            </a:r>
            <a:r>
              <a:rPr lang="ru-RU" sz="1200" dirty="0">
                <a:solidFill>
                  <a:srgbClr val="000000"/>
                </a:solidFill>
                <a:latin typeface="Times New Roman" panose="02020603050405020304" pitchFamily="18" charset="0"/>
                <a:ea typeface="Times New Roman" panose="02020603050405020304" pitchFamily="18" charset="0"/>
              </a:rPr>
              <a:t> находится некоторый </a:t>
            </a:r>
            <a:r>
              <a:rPr lang="ru-RU" sz="1200" i="1" dirty="0">
                <a:solidFill>
                  <a:srgbClr val="000000"/>
                </a:solidFill>
                <a:latin typeface="Times New Roman" panose="02020603050405020304" pitchFamily="18" charset="0"/>
                <a:ea typeface="Times New Roman" panose="02020603050405020304" pitchFamily="18" charset="0"/>
              </a:rPr>
              <a:t>объект</a:t>
            </a:r>
            <a:r>
              <a:rPr lang="ru-RU" sz="1200" dirty="0">
                <a:solidFill>
                  <a:srgbClr val="000000"/>
                </a:solidFill>
                <a:latin typeface="Times New Roman" panose="02020603050405020304" pitchFamily="18" charset="0"/>
                <a:ea typeface="Times New Roman" panose="02020603050405020304" pitchFamily="18" charset="0"/>
              </a:rPr>
              <a:t> </a:t>
            </a:r>
            <a:r>
              <a:rPr lang="ru-RU" sz="1200" i="1" dirty="0">
                <a:solidFill>
                  <a:srgbClr val="000000"/>
                </a:solidFill>
                <a:latin typeface="Times New Roman" panose="02020603050405020304" pitchFamily="18" charset="0"/>
                <a:ea typeface="Times New Roman" panose="02020603050405020304" pitchFamily="18" charset="0"/>
              </a:rPr>
              <a:t>базы данных</a:t>
            </a:r>
            <a:r>
              <a:rPr lang="ru-RU" sz="1200" dirty="0">
                <a:solidFill>
                  <a:srgbClr val="000000"/>
                </a:solidFill>
                <a:latin typeface="Times New Roman" panose="02020603050405020304" pitchFamily="18" charset="0"/>
                <a:ea typeface="Times New Roman" panose="02020603050405020304" pitchFamily="18" charset="0"/>
              </a:rPr>
              <a:t>, по отношению к которому выполнена операция модификации, то во внешней памяти журнала обязательно находится </a:t>
            </a:r>
            <a:r>
              <a:rPr lang="ru-RU" sz="1200" i="1" dirty="0">
                <a:solidFill>
                  <a:srgbClr val="000000"/>
                </a:solidFill>
                <a:latin typeface="Times New Roman" panose="02020603050405020304" pitchFamily="18" charset="0"/>
                <a:ea typeface="Times New Roman" panose="02020603050405020304" pitchFamily="18" charset="0"/>
              </a:rPr>
              <a:t>запись</a:t>
            </a:r>
            <a:r>
              <a:rPr lang="ru-RU" sz="1200" dirty="0">
                <a:solidFill>
                  <a:srgbClr val="000000"/>
                </a:solidFill>
                <a:latin typeface="Times New Roman" panose="02020603050405020304" pitchFamily="18" charset="0"/>
                <a:ea typeface="Times New Roman" panose="02020603050405020304" pitchFamily="18" charset="0"/>
              </a:rPr>
              <a:t>, соответствующая этой </a:t>
            </a:r>
            <a:r>
              <a:rPr lang="ru-RU" sz="1200" i="1" dirty="0">
                <a:solidFill>
                  <a:srgbClr val="000000"/>
                </a:solidFill>
                <a:latin typeface="Times New Roman" panose="02020603050405020304" pitchFamily="18" charset="0"/>
                <a:ea typeface="Times New Roman" panose="02020603050405020304" pitchFamily="18" charset="0"/>
              </a:rPr>
              <a:t>операции</a:t>
            </a:r>
            <a:r>
              <a:rPr lang="ru-RU" sz="1200" dirty="0">
                <a:solidFill>
                  <a:srgbClr val="000000"/>
                </a:solidFill>
                <a:latin typeface="Times New Roman" panose="02020603050405020304" pitchFamily="18" charset="0"/>
                <a:ea typeface="Times New Roman" panose="02020603050405020304" pitchFamily="18" charset="0"/>
              </a:rPr>
              <a:t>. Обратное неверно, то есть если во внешней памяти журнале содержится </a:t>
            </a:r>
            <a:r>
              <a:rPr lang="ru-RU" sz="1200" i="1" dirty="0">
                <a:solidFill>
                  <a:srgbClr val="000000"/>
                </a:solidFill>
                <a:latin typeface="Times New Roman" panose="02020603050405020304" pitchFamily="18" charset="0"/>
                <a:ea typeface="Times New Roman" panose="02020603050405020304" pitchFamily="18" charset="0"/>
              </a:rPr>
              <a:t>запись</a:t>
            </a:r>
            <a:r>
              <a:rPr lang="ru-RU" sz="1200" dirty="0">
                <a:solidFill>
                  <a:srgbClr val="000000"/>
                </a:solidFill>
                <a:latin typeface="Times New Roman" panose="02020603050405020304" pitchFamily="18" charset="0"/>
                <a:ea typeface="Times New Roman" panose="02020603050405020304" pitchFamily="18" charset="0"/>
              </a:rPr>
              <a:t> о некоторой </a:t>
            </a:r>
            <a:r>
              <a:rPr lang="ru-RU" sz="1200" i="1" dirty="0">
                <a:solidFill>
                  <a:srgbClr val="000000"/>
                </a:solidFill>
                <a:latin typeface="Times New Roman" panose="02020603050405020304" pitchFamily="18" charset="0"/>
                <a:ea typeface="Times New Roman" panose="02020603050405020304" pitchFamily="18" charset="0"/>
              </a:rPr>
              <a:t>операции</a:t>
            </a:r>
            <a:r>
              <a:rPr lang="ru-RU" sz="1200" dirty="0">
                <a:solidFill>
                  <a:srgbClr val="000000"/>
                </a:solidFill>
                <a:latin typeface="Times New Roman" panose="02020603050405020304" pitchFamily="18" charset="0"/>
                <a:ea typeface="Times New Roman" panose="02020603050405020304" pitchFamily="18" charset="0"/>
              </a:rPr>
              <a:t> изменения объекта </a:t>
            </a:r>
            <a:r>
              <a:rPr lang="ru-RU" sz="1200" i="1" dirty="0">
                <a:solidFill>
                  <a:srgbClr val="000000"/>
                </a:solidFill>
                <a:latin typeface="Times New Roman" panose="02020603050405020304" pitchFamily="18" charset="0"/>
                <a:ea typeface="Times New Roman" panose="02020603050405020304" pitchFamily="18" charset="0"/>
              </a:rPr>
              <a:t>базы данных</a:t>
            </a:r>
            <a:r>
              <a:rPr lang="ru-RU" sz="1200" dirty="0">
                <a:solidFill>
                  <a:srgbClr val="000000"/>
                </a:solidFill>
                <a:latin typeface="Times New Roman" panose="02020603050405020304" pitchFamily="18" charset="0"/>
                <a:ea typeface="Times New Roman" panose="02020603050405020304" pitchFamily="18" charset="0"/>
              </a:rPr>
              <a:t>, то сам измененный </a:t>
            </a:r>
            <a:r>
              <a:rPr lang="ru-RU" sz="1200" i="1" dirty="0">
                <a:solidFill>
                  <a:srgbClr val="000000"/>
                </a:solidFill>
                <a:latin typeface="Times New Roman" panose="02020603050405020304" pitchFamily="18" charset="0"/>
                <a:ea typeface="Times New Roman" panose="02020603050405020304" pitchFamily="18" charset="0"/>
              </a:rPr>
              <a:t>объект</a:t>
            </a:r>
            <a:r>
              <a:rPr lang="ru-RU" sz="1200" dirty="0">
                <a:solidFill>
                  <a:srgbClr val="000000"/>
                </a:solidFill>
                <a:latin typeface="Times New Roman" panose="02020603050405020304" pitchFamily="18" charset="0"/>
                <a:ea typeface="Times New Roman" panose="02020603050405020304" pitchFamily="18" charset="0"/>
              </a:rPr>
              <a:t> может отсутствовать во внешней памяти </a:t>
            </a:r>
            <a:r>
              <a:rPr lang="ru-RU" sz="1200" i="1" dirty="0">
                <a:solidFill>
                  <a:srgbClr val="000000"/>
                </a:solidFill>
                <a:latin typeface="Times New Roman" panose="02020603050405020304" pitchFamily="18" charset="0"/>
                <a:ea typeface="Times New Roman" panose="02020603050405020304" pitchFamily="18" charset="0"/>
              </a:rPr>
              <a:t>базы данных</a:t>
            </a:r>
            <a:r>
              <a:rPr lang="ru-RU" sz="1200" dirty="0">
                <a:solidFill>
                  <a:srgbClr val="000000"/>
                </a:solidFill>
                <a:latin typeface="Times New Roman" panose="02020603050405020304" pitchFamily="18" charset="0"/>
                <a:ea typeface="Times New Roman" panose="02020603050405020304" pitchFamily="18" charset="0"/>
              </a:rPr>
              <a:t>.</a:t>
            </a:r>
            <a:endParaRPr lang="ru-RU" sz="1100" dirty="0">
              <a:latin typeface="Times New Roman" panose="02020603050405020304" pitchFamily="18" charset="0"/>
              <a:ea typeface="Times New Roman" panose="02020603050405020304" pitchFamily="18" charset="0"/>
            </a:endParaRPr>
          </a:p>
          <a:p>
            <a:pPr indent="0" algn="l">
              <a:spcBef>
                <a:spcPts val="600"/>
              </a:spcBef>
              <a:spcAft>
                <a:spcPts val="0"/>
              </a:spcAft>
            </a:pPr>
            <a:r>
              <a:rPr lang="ru-RU" sz="1200" dirty="0">
                <a:solidFill>
                  <a:srgbClr val="000000"/>
                </a:solidFill>
                <a:latin typeface="Times New Roman" panose="02020603050405020304" pitchFamily="18" charset="0"/>
                <a:ea typeface="Times New Roman" panose="02020603050405020304" pitchFamily="18" charset="0"/>
              </a:rPr>
              <a:t>Дополнительное условие на выталкивание буферов накладывается тем требованием, что каждая успешно завершившаяся </a:t>
            </a:r>
            <a:r>
              <a:rPr lang="ru-RU" sz="1200" i="1" dirty="0">
                <a:solidFill>
                  <a:srgbClr val="000000"/>
                </a:solidFill>
                <a:latin typeface="Times New Roman" panose="02020603050405020304" pitchFamily="18" charset="0"/>
                <a:ea typeface="Times New Roman" panose="02020603050405020304" pitchFamily="18" charset="0"/>
              </a:rPr>
              <a:t>транзакция</a:t>
            </a:r>
            <a:r>
              <a:rPr lang="ru-RU" sz="1200" dirty="0">
                <a:solidFill>
                  <a:srgbClr val="000000"/>
                </a:solidFill>
                <a:latin typeface="Times New Roman" panose="02020603050405020304" pitchFamily="18" charset="0"/>
                <a:ea typeface="Times New Roman" panose="02020603050405020304" pitchFamily="18" charset="0"/>
              </a:rPr>
              <a:t> должна быть реально зафиксирована во внешней памяти. Какой бы сбой не произошел, система должна быть в состоянии восстановить состояние </a:t>
            </a:r>
            <a:r>
              <a:rPr lang="ru-RU" sz="1200" i="1" dirty="0">
                <a:solidFill>
                  <a:srgbClr val="000000"/>
                </a:solidFill>
                <a:latin typeface="Times New Roman" panose="02020603050405020304" pitchFamily="18" charset="0"/>
                <a:ea typeface="Times New Roman" panose="02020603050405020304" pitchFamily="18" charset="0"/>
              </a:rPr>
              <a:t>базы данных</a:t>
            </a:r>
            <a:r>
              <a:rPr lang="ru-RU" sz="1200" dirty="0">
                <a:solidFill>
                  <a:srgbClr val="000000"/>
                </a:solidFill>
                <a:latin typeface="Times New Roman" panose="02020603050405020304" pitchFamily="18" charset="0"/>
                <a:ea typeface="Times New Roman" panose="02020603050405020304" pitchFamily="18" charset="0"/>
              </a:rPr>
              <a:t>, содержащее результаты всех зафиксированных к моменту сбоя транзакций.</a:t>
            </a:r>
            <a:endParaRPr lang="ru-RU" sz="1100" dirty="0">
              <a:latin typeface="Times New Roman" panose="02020603050405020304" pitchFamily="18" charset="0"/>
              <a:ea typeface="Times New Roman" panose="02020603050405020304" pitchFamily="18" charset="0"/>
            </a:endParaRPr>
          </a:p>
          <a:p>
            <a:pPr indent="0" algn="l">
              <a:spcBef>
                <a:spcPts val="600"/>
              </a:spcBef>
              <a:spcAft>
                <a:spcPts val="0"/>
              </a:spcAft>
            </a:pPr>
            <a:r>
              <a:rPr lang="ru-RU" sz="1200" dirty="0">
                <a:solidFill>
                  <a:srgbClr val="000000"/>
                </a:solidFill>
                <a:latin typeface="Times New Roman" panose="02020603050405020304" pitchFamily="18" charset="0"/>
                <a:ea typeface="Times New Roman" panose="02020603050405020304" pitchFamily="18" charset="0"/>
              </a:rPr>
              <a:t>Простым решением было бы выталкивание буфера журнала, за которым следует массовое выталкивание буферов страниц </a:t>
            </a:r>
            <a:r>
              <a:rPr lang="ru-RU" sz="1200" i="1" dirty="0">
                <a:solidFill>
                  <a:srgbClr val="000000"/>
                </a:solidFill>
                <a:latin typeface="Times New Roman" panose="02020603050405020304" pitchFamily="18" charset="0"/>
                <a:ea typeface="Times New Roman" panose="02020603050405020304" pitchFamily="18" charset="0"/>
              </a:rPr>
              <a:t>базы данных</a:t>
            </a:r>
            <a:r>
              <a:rPr lang="ru-RU" sz="1200" dirty="0">
                <a:solidFill>
                  <a:srgbClr val="000000"/>
                </a:solidFill>
                <a:latin typeface="Times New Roman" panose="02020603050405020304" pitchFamily="18" charset="0"/>
                <a:ea typeface="Times New Roman" panose="02020603050405020304" pitchFamily="18" charset="0"/>
              </a:rPr>
              <a:t>, изменявшихся данной транзакцией. Довольно часто так и делают, но это вызывает существенные накладные </a:t>
            </a:r>
            <a:r>
              <a:rPr lang="ru-RU" sz="1200" i="1" dirty="0">
                <a:solidFill>
                  <a:srgbClr val="000000"/>
                </a:solidFill>
                <a:latin typeface="Times New Roman" panose="02020603050405020304" pitchFamily="18" charset="0"/>
                <a:ea typeface="Times New Roman" panose="02020603050405020304" pitchFamily="18" charset="0"/>
              </a:rPr>
              <a:t>расходы</a:t>
            </a:r>
            <a:r>
              <a:rPr lang="ru-RU" sz="1200" dirty="0">
                <a:solidFill>
                  <a:srgbClr val="000000"/>
                </a:solidFill>
                <a:latin typeface="Times New Roman" panose="02020603050405020304" pitchFamily="18" charset="0"/>
                <a:ea typeface="Times New Roman" panose="02020603050405020304" pitchFamily="18" charset="0"/>
              </a:rPr>
              <a:t> при выполнении </a:t>
            </a:r>
            <a:r>
              <a:rPr lang="ru-RU" sz="1200" i="1" dirty="0">
                <a:solidFill>
                  <a:srgbClr val="000000"/>
                </a:solidFill>
                <a:latin typeface="Times New Roman" panose="02020603050405020304" pitchFamily="18" charset="0"/>
                <a:ea typeface="Times New Roman" panose="02020603050405020304" pitchFamily="18" charset="0"/>
              </a:rPr>
              <a:t>операции</a:t>
            </a:r>
            <a:r>
              <a:rPr lang="ru-RU" sz="1200" dirty="0">
                <a:solidFill>
                  <a:srgbClr val="000000"/>
                </a:solidFill>
                <a:latin typeface="Times New Roman" panose="02020603050405020304" pitchFamily="18" charset="0"/>
                <a:ea typeface="Times New Roman" panose="02020603050405020304" pitchFamily="18" charset="0"/>
              </a:rPr>
              <a:t> </a:t>
            </a:r>
            <a:r>
              <a:rPr lang="ru-RU" sz="1200" i="1" dirty="0">
                <a:solidFill>
                  <a:srgbClr val="000000"/>
                </a:solidFill>
                <a:latin typeface="Times New Roman" panose="02020603050405020304" pitchFamily="18" charset="0"/>
                <a:ea typeface="Times New Roman" panose="02020603050405020304" pitchFamily="18" charset="0"/>
              </a:rPr>
              <a:t>фиксации транзакции</a:t>
            </a:r>
            <a:r>
              <a:rPr lang="ru-RU" sz="1200" dirty="0">
                <a:solidFill>
                  <a:srgbClr val="000000"/>
                </a:solidFill>
                <a:latin typeface="Times New Roman" panose="02020603050405020304" pitchFamily="18" charset="0"/>
                <a:ea typeface="Times New Roman" panose="02020603050405020304" pitchFamily="18" charset="0"/>
              </a:rPr>
              <a:t>.</a:t>
            </a:r>
            <a:endParaRPr lang="ru-RU" sz="1100" dirty="0">
              <a:latin typeface="Times New Roman" panose="02020603050405020304" pitchFamily="18" charset="0"/>
              <a:ea typeface="Times New Roman" panose="02020603050405020304" pitchFamily="18" charset="0"/>
            </a:endParaRPr>
          </a:p>
          <a:p>
            <a:pPr indent="0" algn="l">
              <a:spcBef>
                <a:spcPts val="600"/>
              </a:spcBef>
              <a:spcAft>
                <a:spcPts val="0"/>
              </a:spcAft>
            </a:pPr>
            <a:r>
              <a:rPr lang="ru-RU" sz="1200" dirty="0">
                <a:solidFill>
                  <a:srgbClr val="000000"/>
                </a:solidFill>
                <a:latin typeface="Times New Roman" panose="02020603050405020304" pitchFamily="18" charset="0"/>
                <a:ea typeface="Times New Roman" panose="02020603050405020304" pitchFamily="18" charset="0"/>
              </a:rPr>
              <a:t>Оказывается, что минимальным требованием, гарантирующим возможность восстановления последнего согласованного состояния </a:t>
            </a:r>
            <a:r>
              <a:rPr lang="ru-RU" sz="1200" i="1" dirty="0">
                <a:solidFill>
                  <a:srgbClr val="000000"/>
                </a:solidFill>
                <a:latin typeface="Times New Roman" panose="02020603050405020304" pitchFamily="18" charset="0"/>
                <a:ea typeface="Times New Roman" panose="02020603050405020304" pitchFamily="18" charset="0"/>
              </a:rPr>
              <a:t>базы данных</a:t>
            </a:r>
            <a:r>
              <a:rPr lang="ru-RU" sz="1200" dirty="0">
                <a:solidFill>
                  <a:srgbClr val="000000"/>
                </a:solidFill>
                <a:latin typeface="Times New Roman" panose="02020603050405020304" pitchFamily="18" charset="0"/>
                <a:ea typeface="Times New Roman" panose="02020603050405020304" pitchFamily="18" charset="0"/>
              </a:rPr>
              <a:t>, является выталкивание при </a:t>
            </a:r>
            <a:r>
              <a:rPr lang="ru-RU" sz="1200" i="1" dirty="0">
                <a:solidFill>
                  <a:srgbClr val="000000"/>
                </a:solidFill>
                <a:latin typeface="Times New Roman" panose="02020603050405020304" pitchFamily="18" charset="0"/>
                <a:ea typeface="Times New Roman" panose="02020603050405020304" pitchFamily="18" charset="0"/>
              </a:rPr>
              <a:t>фиксации транзакции</a:t>
            </a:r>
            <a:r>
              <a:rPr lang="ru-RU" sz="1200" dirty="0">
                <a:solidFill>
                  <a:srgbClr val="000000"/>
                </a:solidFill>
                <a:latin typeface="Times New Roman" panose="02020603050405020304" pitchFamily="18" charset="0"/>
                <a:ea typeface="Times New Roman" panose="02020603050405020304" pitchFamily="18" charset="0"/>
              </a:rPr>
              <a:t> во внешнюю </a:t>
            </a:r>
            <a:r>
              <a:rPr lang="ru-RU" sz="1200" i="1" dirty="0">
                <a:solidFill>
                  <a:srgbClr val="000000"/>
                </a:solidFill>
                <a:latin typeface="Times New Roman" panose="02020603050405020304" pitchFamily="18" charset="0"/>
                <a:ea typeface="Times New Roman" panose="02020603050405020304" pitchFamily="18" charset="0"/>
              </a:rPr>
              <a:t>память</a:t>
            </a:r>
            <a:r>
              <a:rPr lang="ru-RU" sz="1200" dirty="0">
                <a:solidFill>
                  <a:srgbClr val="000000"/>
                </a:solidFill>
                <a:latin typeface="Times New Roman" panose="02020603050405020304" pitchFamily="18" charset="0"/>
                <a:ea typeface="Times New Roman" panose="02020603050405020304" pitchFamily="18" charset="0"/>
              </a:rPr>
              <a:t> журнала всех записей об изменении </a:t>
            </a:r>
            <a:r>
              <a:rPr lang="ru-RU" sz="1200" i="1" dirty="0">
                <a:solidFill>
                  <a:srgbClr val="000000"/>
                </a:solidFill>
                <a:latin typeface="Times New Roman" panose="02020603050405020304" pitchFamily="18" charset="0"/>
                <a:ea typeface="Times New Roman" panose="02020603050405020304" pitchFamily="18" charset="0"/>
              </a:rPr>
              <a:t>базы данных</a:t>
            </a:r>
            <a:r>
              <a:rPr lang="ru-RU" sz="1200" dirty="0">
                <a:solidFill>
                  <a:srgbClr val="000000"/>
                </a:solidFill>
                <a:latin typeface="Times New Roman" panose="02020603050405020304" pitchFamily="18" charset="0"/>
                <a:ea typeface="Times New Roman" panose="02020603050405020304" pitchFamily="18" charset="0"/>
              </a:rPr>
              <a:t> этой транзакцией. При этом последней записью в журнал, производимой от имени данной транзакции, является специальная </a:t>
            </a:r>
            <a:r>
              <a:rPr lang="ru-RU" sz="1200" i="1" dirty="0">
                <a:solidFill>
                  <a:srgbClr val="000000"/>
                </a:solidFill>
                <a:latin typeface="Times New Roman" panose="02020603050405020304" pitchFamily="18" charset="0"/>
                <a:ea typeface="Times New Roman" panose="02020603050405020304" pitchFamily="18" charset="0"/>
              </a:rPr>
              <a:t>запись</a:t>
            </a:r>
            <a:r>
              <a:rPr lang="ru-RU" sz="1200" dirty="0">
                <a:solidFill>
                  <a:srgbClr val="000000"/>
                </a:solidFill>
                <a:latin typeface="Times New Roman" panose="02020603050405020304" pitchFamily="18" charset="0"/>
                <a:ea typeface="Times New Roman" panose="02020603050405020304" pitchFamily="18" charset="0"/>
              </a:rPr>
              <a:t> о конце транзакции.</a:t>
            </a:r>
            <a:endParaRPr lang="ru-RU" sz="1100" dirty="0">
              <a:latin typeface="Times New Roman" panose="02020603050405020304" pitchFamily="18" charset="0"/>
              <a:ea typeface="Times New Roman" panose="02020603050405020304" pitchFamily="18" charset="0"/>
            </a:endParaRPr>
          </a:p>
          <a:p>
            <a:pPr indent="0" algn="l">
              <a:spcBef>
                <a:spcPts val="600"/>
              </a:spcBef>
              <a:spcAft>
                <a:spcPts val="0"/>
              </a:spcAft>
            </a:pPr>
            <a:r>
              <a:rPr lang="ru-RU" sz="1200" dirty="0">
                <a:solidFill>
                  <a:srgbClr val="000000"/>
                </a:solidFill>
                <a:latin typeface="Times New Roman" panose="02020603050405020304" pitchFamily="18" charset="0"/>
                <a:ea typeface="Times New Roman" panose="02020603050405020304" pitchFamily="18" charset="0"/>
              </a:rPr>
              <a:t>Рассмотрим теперь, как можно выполнять </a:t>
            </a:r>
            <a:r>
              <a:rPr lang="ru-RU" sz="1200" i="1" dirty="0">
                <a:solidFill>
                  <a:srgbClr val="000000"/>
                </a:solidFill>
                <a:latin typeface="Times New Roman" panose="02020603050405020304" pitchFamily="18" charset="0"/>
                <a:ea typeface="Times New Roman" panose="02020603050405020304" pitchFamily="18" charset="0"/>
              </a:rPr>
              <a:t>операции</a:t>
            </a:r>
            <a:r>
              <a:rPr lang="ru-RU" sz="1200" dirty="0">
                <a:solidFill>
                  <a:srgbClr val="000000"/>
                </a:solidFill>
                <a:latin typeface="Times New Roman" panose="02020603050405020304" pitchFamily="18" charset="0"/>
                <a:ea typeface="Times New Roman" panose="02020603050405020304" pitchFamily="18" charset="0"/>
              </a:rPr>
              <a:t> восстановления </a:t>
            </a:r>
            <a:r>
              <a:rPr lang="ru-RU" sz="1200" i="1" dirty="0">
                <a:solidFill>
                  <a:srgbClr val="000000"/>
                </a:solidFill>
                <a:latin typeface="Times New Roman" panose="02020603050405020304" pitchFamily="18" charset="0"/>
                <a:ea typeface="Times New Roman" panose="02020603050405020304" pitchFamily="18" charset="0"/>
              </a:rPr>
              <a:t>базы данных</a:t>
            </a:r>
            <a:r>
              <a:rPr lang="ru-RU" sz="1200" dirty="0">
                <a:solidFill>
                  <a:srgbClr val="000000"/>
                </a:solidFill>
                <a:latin typeface="Times New Roman" panose="02020603050405020304" pitchFamily="18" charset="0"/>
                <a:ea typeface="Times New Roman" panose="02020603050405020304" pitchFamily="18" charset="0"/>
              </a:rPr>
              <a:t> в различных ситуациях, если в системе поддерживается общий для всех транзакций журнал с общей буферизацией записей, поддерживаемый в соответствии с протоколом WAL.</a:t>
            </a:r>
            <a:endParaRPr lang="ru-RU" sz="1100" dirty="0">
              <a:effectLst/>
              <a:latin typeface="Times New Roman" panose="02020603050405020304" pitchFamily="18" charset="0"/>
              <a:ea typeface="Times New Roman" panose="02020603050405020304" pitchFamily="18" charset="0"/>
            </a:endParaRPr>
          </a:p>
        </p:txBody>
      </p:sp>
      <p:sp>
        <p:nvSpPr>
          <p:cNvPr id="4" name="Номер слайда 3"/>
          <p:cNvSpPr>
            <a:spLocks noGrp="1"/>
          </p:cNvSpPr>
          <p:nvPr>
            <p:ph type="sldNum" sz="quarter" idx="10"/>
          </p:nvPr>
        </p:nvSpPr>
        <p:spPr/>
        <p:txBody>
          <a:bodyPr/>
          <a:lstStyle/>
          <a:p>
            <a:fld id="{0A3C37BE-C303-496D-B5CD-85F2937540FC}" type="slidenum">
              <a:rPr lang="ru-RU" smtClean="0"/>
              <a:t>22</a:t>
            </a:fld>
            <a:endParaRPr lang="ru-RU" dirty="0"/>
          </a:p>
        </p:txBody>
      </p:sp>
    </p:spTree>
    <p:extLst>
      <p:ext uri="{BB962C8B-B14F-4D97-AF65-F5344CB8AC3E}">
        <p14:creationId xmlns:p14="http://schemas.microsoft.com/office/powerpoint/2010/main" val="101395209"/>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Прямоугольник 6"/>
          <p:cNvSpPr/>
          <p:nvPr/>
        </p:nvSpPr>
        <p:spPr>
          <a:xfrm>
            <a:off x="0" y="5778124"/>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sp>
        <p:nvSpPr>
          <p:cNvPr id="8" name="Прямоугольник 7"/>
          <p:cNvSpPr/>
          <p:nvPr/>
        </p:nvSpPr>
        <p:spPr>
          <a:xfrm>
            <a:off x="0" y="0"/>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sp>
        <p:nvSpPr>
          <p:cNvPr id="2" name="Заголовок 1"/>
          <p:cNvSpPr>
            <a:spLocks noGrp="1"/>
          </p:cNvSpPr>
          <p:nvPr>
            <p:ph type="ctrTitle"/>
          </p:nvPr>
        </p:nvSpPr>
        <p:spPr>
          <a:xfrm>
            <a:off x="828677" y="2292101"/>
            <a:ext cx="7572375" cy="2219691"/>
          </a:xfrm>
        </p:spPr>
        <p:txBody>
          <a:bodyPr anchor="ctr">
            <a:normAutofit/>
          </a:bodyPr>
          <a:lstStyle>
            <a:lvl1pPr algn="l">
              <a:defRPr sz="3300" cap="all" baseline="0"/>
            </a:lvl1pPr>
          </a:lstStyle>
          <a:p>
            <a:r>
              <a:rPr lang="ru-RU"/>
              <a:t>Образец заголовка</a:t>
            </a:r>
            <a:endParaRPr lang="ru-RU" dirty="0"/>
          </a:p>
        </p:txBody>
      </p:sp>
      <p:sp>
        <p:nvSpPr>
          <p:cNvPr id="3" name="Подзаголовок 2"/>
          <p:cNvSpPr>
            <a:spLocks noGrp="1"/>
          </p:cNvSpPr>
          <p:nvPr>
            <p:ph type="subTitle" idx="1"/>
          </p:nvPr>
        </p:nvSpPr>
        <p:spPr>
          <a:xfrm>
            <a:off x="828675" y="4511791"/>
            <a:ext cx="7572376" cy="955565"/>
          </a:xfrm>
        </p:spPr>
        <p:txBody>
          <a:bodyPr>
            <a:normAutofit/>
          </a:bodyPr>
          <a:lstStyle>
            <a:lvl1pPr marL="0" indent="0" algn="l">
              <a:spcBef>
                <a:spcPts val="0"/>
              </a:spcBef>
              <a:buNone/>
              <a:defRPr sz="135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ru-RU"/>
              <a:t>Образец подзаголовка</a:t>
            </a:r>
            <a:endParaRPr lang="ru-RU" dirty="0"/>
          </a:p>
        </p:txBody>
      </p:sp>
      <p:sp>
        <p:nvSpPr>
          <p:cNvPr id="4" name="Дата 3"/>
          <p:cNvSpPr>
            <a:spLocks noGrp="1"/>
          </p:cNvSpPr>
          <p:nvPr>
            <p:ph type="dt" sz="half" idx="10"/>
          </p:nvPr>
        </p:nvSpPr>
        <p:spPr/>
        <p:txBody>
          <a:bodyPr/>
          <a:lstStyle/>
          <a:p>
            <a:fld id="{402B9795-92DC-40DC-A1CA-9A4B349D7824}" type="datetimeFigureOut">
              <a:rPr lang="ru-RU" smtClean="0"/>
              <a:t>08.12.2019</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0FF54DE5-C571-48E8-A5BC-B369434E2F44}" type="slidenum">
              <a:rPr lang="ru-RU" smtClean="0"/>
              <a:t>‹#›</a:t>
            </a:fld>
            <a:endParaRPr lang="ru-RU" dirty="0"/>
          </a:p>
        </p:txBody>
      </p:sp>
      <p:pic>
        <p:nvPicPr>
          <p:cNvPr id="11" name="Рисунок 10"/>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993335" y="0"/>
            <a:ext cx="1310643" cy="2292094"/>
          </a:xfrm>
          <a:prstGeom prst="rect">
            <a:avLst/>
          </a:prstGeom>
        </p:spPr>
      </p:pic>
    </p:spTree>
    <p:extLst>
      <p:ext uri="{BB962C8B-B14F-4D97-AF65-F5344CB8AC3E}">
        <p14:creationId xmlns:p14="http://schemas.microsoft.com/office/powerpoint/2010/main" val="1659756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chor="b"/>
          <a:lstStyle>
            <a:lvl1pPr>
              <a:defRPr sz="2400"/>
            </a:lvl1pPr>
          </a:lstStyle>
          <a:p>
            <a:r>
              <a:rPr lang="ru-RU"/>
              <a:t>Образец заголовка</a:t>
            </a:r>
            <a:endParaRPr lang="ru-RU" dirty="0"/>
          </a:p>
        </p:txBody>
      </p:sp>
      <p:sp>
        <p:nvSpPr>
          <p:cNvPr id="3" name="Рисунок 2"/>
          <p:cNvSpPr>
            <a:spLocks noGrp="1"/>
          </p:cNvSpPr>
          <p:nvPr>
            <p:ph type="pic" idx="1"/>
          </p:nvPr>
        </p:nvSpPr>
        <p:spPr>
          <a:xfrm>
            <a:off x="3491003" y="1600201"/>
            <a:ext cx="4823184" cy="4572001"/>
          </a:xfrm>
        </p:spPr>
        <p:txBody>
          <a:bodyPr tIns="1188720">
            <a:normAutofit/>
          </a:bodyPr>
          <a:lstStyle>
            <a:lvl1pPr marL="0" indent="0" algn="ctr">
              <a:buNone/>
              <a:defRPr sz="1500"/>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r>
              <a:rPr lang="ru-RU"/>
              <a:t>Вставка рисунка</a:t>
            </a:r>
            <a:endParaRPr lang="ru-RU" dirty="0"/>
          </a:p>
        </p:txBody>
      </p:sp>
      <p:sp>
        <p:nvSpPr>
          <p:cNvPr id="4" name="Текст 3"/>
          <p:cNvSpPr>
            <a:spLocks noGrp="1"/>
          </p:cNvSpPr>
          <p:nvPr>
            <p:ph type="body" sz="half" idx="2"/>
          </p:nvPr>
        </p:nvSpPr>
        <p:spPr>
          <a:xfrm>
            <a:off x="828677" y="1600200"/>
            <a:ext cx="2547747" cy="4572000"/>
          </a:xfrm>
        </p:spPr>
        <p:txBody>
          <a:bodyPr>
            <a:normAutofit/>
          </a:bodyPr>
          <a:lstStyle>
            <a:lvl1pPr marL="0" indent="0">
              <a:spcBef>
                <a:spcPts val="900"/>
              </a:spcBef>
              <a:buNone/>
              <a:defRPr sz="1350"/>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ru-RU"/>
              <a:t>Образец текста</a:t>
            </a:r>
          </a:p>
        </p:txBody>
      </p:sp>
      <p:sp>
        <p:nvSpPr>
          <p:cNvPr id="5" name="Дата 4"/>
          <p:cNvSpPr>
            <a:spLocks noGrp="1"/>
          </p:cNvSpPr>
          <p:nvPr>
            <p:ph type="dt" sz="half" idx="10"/>
          </p:nvPr>
        </p:nvSpPr>
        <p:spPr/>
        <p:txBody>
          <a:bodyPr/>
          <a:lstStyle/>
          <a:p>
            <a:fld id="{402B9795-92DC-40DC-A1CA-9A4B349D7824}" type="datetimeFigureOut">
              <a:rPr lang="ru-RU" smtClean="0"/>
              <a:t>08.12.2019</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0FF54DE5-C571-48E8-A5BC-B369434E2F44}" type="slidenum">
              <a:rPr lang="ru-RU" smtClean="0"/>
              <a:t>‹#›</a:t>
            </a:fld>
            <a:endParaRPr lang="ru-RU" dirty="0"/>
          </a:p>
        </p:txBody>
      </p:sp>
    </p:spTree>
    <p:extLst>
      <p:ext uri="{BB962C8B-B14F-4D97-AF65-F5344CB8AC3E}">
        <p14:creationId xmlns:p14="http://schemas.microsoft.com/office/powerpoint/2010/main" val="7696370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dirty="0"/>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4" name="Дата 3"/>
          <p:cNvSpPr>
            <a:spLocks noGrp="1"/>
          </p:cNvSpPr>
          <p:nvPr>
            <p:ph type="dt" sz="half" idx="10"/>
          </p:nvPr>
        </p:nvSpPr>
        <p:spPr/>
        <p:txBody>
          <a:bodyPr/>
          <a:lstStyle/>
          <a:p>
            <a:fld id="{402B9795-92DC-40DC-A1CA-9A4B349D7824}" type="datetimeFigureOut">
              <a:rPr lang="ru-RU" smtClean="0"/>
              <a:t>08.12.2019</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0FF54DE5-C571-48E8-A5BC-B369434E2F44}" type="slidenum">
              <a:rPr lang="ru-RU" smtClean="0"/>
              <a:t>‹#›</a:t>
            </a:fld>
            <a:endParaRPr lang="ru-RU" dirty="0"/>
          </a:p>
        </p:txBody>
      </p:sp>
    </p:spTree>
    <p:extLst>
      <p:ext uri="{BB962C8B-B14F-4D97-AF65-F5344CB8AC3E}">
        <p14:creationId xmlns:p14="http://schemas.microsoft.com/office/powerpoint/2010/main" val="2012076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029451" y="365125"/>
            <a:ext cx="1285875" cy="5811838"/>
          </a:xfrm>
        </p:spPr>
        <p:txBody>
          <a:bodyPr vert="eaVert"/>
          <a:lstStyle/>
          <a:p>
            <a:r>
              <a:rPr lang="ru-RU"/>
              <a:t>Образец заголовка</a:t>
            </a:r>
            <a:endParaRPr lang="ru-RU" dirty="0"/>
          </a:p>
        </p:txBody>
      </p:sp>
      <p:sp>
        <p:nvSpPr>
          <p:cNvPr id="3" name="Вертикальный текст 2"/>
          <p:cNvSpPr>
            <a:spLocks noGrp="1"/>
          </p:cNvSpPr>
          <p:nvPr>
            <p:ph type="body" orient="vert" idx="1"/>
          </p:nvPr>
        </p:nvSpPr>
        <p:spPr>
          <a:xfrm>
            <a:off x="828675" y="365125"/>
            <a:ext cx="6074172"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4" name="Дата 3"/>
          <p:cNvSpPr>
            <a:spLocks noGrp="1"/>
          </p:cNvSpPr>
          <p:nvPr>
            <p:ph type="dt" sz="half" idx="10"/>
          </p:nvPr>
        </p:nvSpPr>
        <p:spPr/>
        <p:txBody>
          <a:bodyPr/>
          <a:lstStyle/>
          <a:p>
            <a:fld id="{402B9795-92DC-40DC-A1CA-9A4B349D7824}" type="datetimeFigureOut">
              <a:rPr lang="ru-RU" smtClean="0"/>
              <a:t>08.12.2019</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0FF54DE5-C571-48E8-A5BC-B369434E2F44}" type="slidenum">
              <a:rPr lang="ru-RU" smtClean="0"/>
              <a:t>‹#›</a:t>
            </a:fld>
            <a:endParaRPr lang="ru-RU" dirty="0"/>
          </a:p>
        </p:txBody>
      </p:sp>
      <p:grpSp>
        <p:nvGrpSpPr>
          <p:cNvPr id="7" name="Группа 6"/>
          <p:cNvGrpSpPr/>
          <p:nvPr/>
        </p:nvGrpSpPr>
        <p:grpSpPr>
          <a:xfrm rot="5400000">
            <a:off x="4181447" y="3239397"/>
            <a:ext cx="5632704" cy="63302"/>
            <a:chOff x="1073150" y="1219201"/>
            <a:chExt cx="10058400" cy="63125"/>
          </a:xfrm>
        </p:grpSpPr>
        <p:cxnSp>
          <p:nvCxnSpPr>
            <p:cNvPr id="8" name="Прямая соединительная линия 7"/>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9" name="Прямая соединительная линия 8"/>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45927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dirty="0"/>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4" name="Дата 3"/>
          <p:cNvSpPr>
            <a:spLocks noGrp="1"/>
          </p:cNvSpPr>
          <p:nvPr>
            <p:ph type="dt" sz="half" idx="10"/>
          </p:nvPr>
        </p:nvSpPr>
        <p:spPr/>
        <p:txBody>
          <a:bodyPr/>
          <a:lstStyle/>
          <a:p>
            <a:fld id="{402B9795-92DC-40DC-A1CA-9A4B349D7824}" type="datetimeFigureOut">
              <a:rPr lang="ru-RU" smtClean="0"/>
              <a:t>08.12.2019</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0FF54DE5-C571-48E8-A5BC-B369434E2F44}" type="slidenum">
              <a:rPr lang="ru-RU" smtClean="0"/>
              <a:t>‹#›</a:t>
            </a:fld>
            <a:endParaRPr lang="ru-RU" dirty="0"/>
          </a:p>
        </p:txBody>
      </p:sp>
    </p:spTree>
    <p:extLst>
      <p:ext uri="{BB962C8B-B14F-4D97-AF65-F5344CB8AC3E}">
        <p14:creationId xmlns:p14="http://schemas.microsoft.com/office/powerpoint/2010/main" val="3786876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Титульный слайд с рисунком">
    <p:spTree>
      <p:nvGrpSpPr>
        <p:cNvPr id="1" name=""/>
        <p:cNvGrpSpPr/>
        <p:nvPr/>
      </p:nvGrpSpPr>
      <p:grpSpPr>
        <a:xfrm>
          <a:off x="0" y="0"/>
          <a:ext cx="0" cy="0"/>
          <a:chOff x="0" y="0"/>
          <a:chExt cx="0" cy="0"/>
        </a:xfrm>
      </p:grpSpPr>
      <p:grpSp>
        <p:nvGrpSpPr>
          <p:cNvPr id="13" name="Группа 12"/>
          <p:cNvGrpSpPr/>
          <p:nvPr/>
        </p:nvGrpSpPr>
        <p:grpSpPr>
          <a:xfrm rot="10800000">
            <a:off x="0" y="5645517"/>
            <a:ext cx="9144000" cy="63125"/>
            <a:chOff x="507492" y="1501519"/>
            <a:chExt cx="8129016" cy="63125"/>
          </a:xfrm>
        </p:grpSpPr>
        <p:cxnSp>
          <p:nvCxnSpPr>
            <p:cNvPr id="17" name="Прямая соединительная линия 16"/>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Прямая соединительная линия 17"/>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nvGrpSpPr>
          <p:cNvPr id="14" name="Группа 13"/>
          <p:cNvGrpSpPr/>
          <p:nvPr/>
        </p:nvGrpSpPr>
        <p:grpSpPr>
          <a:xfrm>
            <a:off x="0" y="1143007"/>
            <a:ext cx="9144000" cy="63125"/>
            <a:chOff x="507492" y="1501519"/>
            <a:chExt cx="8129016" cy="63125"/>
          </a:xfrm>
        </p:grpSpPr>
        <p:cxnSp>
          <p:nvCxnSpPr>
            <p:cNvPr id="15" name="Прямая соединительная линия 14"/>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6" name="Прямая соединительная линия 15"/>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7" name="Прямоугольник 6"/>
          <p:cNvSpPr/>
          <p:nvPr/>
        </p:nvSpPr>
        <p:spPr>
          <a:xfrm>
            <a:off x="0" y="5778124"/>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sp>
        <p:nvSpPr>
          <p:cNvPr id="8" name="Прямоугольник 7"/>
          <p:cNvSpPr/>
          <p:nvPr/>
        </p:nvSpPr>
        <p:spPr>
          <a:xfrm>
            <a:off x="0" y="0"/>
            <a:ext cx="9144000" cy="107987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sp>
        <p:nvSpPr>
          <p:cNvPr id="2" name="Заголовок 1"/>
          <p:cNvSpPr>
            <a:spLocks noGrp="1"/>
          </p:cNvSpPr>
          <p:nvPr>
            <p:ph type="ctrTitle"/>
          </p:nvPr>
        </p:nvSpPr>
        <p:spPr>
          <a:xfrm>
            <a:off x="828675" y="2292101"/>
            <a:ext cx="4300538" cy="2219691"/>
          </a:xfrm>
        </p:spPr>
        <p:txBody>
          <a:bodyPr anchor="ctr">
            <a:normAutofit/>
          </a:bodyPr>
          <a:lstStyle>
            <a:lvl1pPr algn="l">
              <a:defRPr sz="3300" cap="all" baseline="0"/>
            </a:lvl1pPr>
          </a:lstStyle>
          <a:p>
            <a:r>
              <a:rPr lang="ru-RU"/>
              <a:t>Образец заголовка</a:t>
            </a:r>
            <a:endParaRPr lang="ru-RU" dirty="0"/>
          </a:p>
        </p:txBody>
      </p:sp>
      <p:sp>
        <p:nvSpPr>
          <p:cNvPr id="3" name="Подзаголовок 2"/>
          <p:cNvSpPr>
            <a:spLocks noGrp="1"/>
          </p:cNvSpPr>
          <p:nvPr>
            <p:ph type="subTitle" idx="1"/>
          </p:nvPr>
        </p:nvSpPr>
        <p:spPr>
          <a:xfrm>
            <a:off x="828675" y="4511791"/>
            <a:ext cx="4300538" cy="955565"/>
          </a:xfrm>
        </p:spPr>
        <p:txBody>
          <a:bodyPr>
            <a:normAutofit/>
          </a:bodyPr>
          <a:lstStyle>
            <a:lvl1pPr marL="0" indent="0" algn="l">
              <a:spcBef>
                <a:spcPts val="0"/>
              </a:spcBef>
              <a:buNone/>
              <a:defRPr sz="1350"/>
            </a:lvl1pPr>
            <a:lvl2pPr marL="342892" indent="0" algn="ctr">
              <a:buNone/>
              <a:defRPr sz="1500"/>
            </a:lvl2pPr>
            <a:lvl3pPr marL="685783" indent="0" algn="ctr">
              <a:buNone/>
              <a:defRPr sz="1350"/>
            </a:lvl3pPr>
            <a:lvl4pPr marL="1028675" indent="0" algn="ctr">
              <a:buNone/>
              <a:defRPr sz="1200"/>
            </a:lvl4pPr>
            <a:lvl5pPr marL="1371566" indent="0" algn="ctr">
              <a:buNone/>
              <a:defRPr sz="1200"/>
            </a:lvl5pPr>
            <a:lvl6pPr marL="1714457" indent="0" algn="ctr">
              <a:buNone/>
              <a:defRPr sz="1200"/>
            </a:lvl6pPr>
            <a:lvl7pPr marL="2057348" indent="0" algn="ctr">
              <a:buNone/>
              <a:defRPr sz="1200"/>
            </a:lvl7pPr>
            <a:lvl8pPr marL="2400240" indent="0" algn="ctr">
              <a:buNone/>
              <a:defRPr sz="1200"/>
            </a:lvl8pPr>
            <a:lvl9pPr marL="2743132" indent="0" algn="ctr">
              <a:buNone/>
              <a:defRPr sz="1200"/>
            </a:lvl9pPr>
          </a:lstStyle>
          <a:p>
            <a:r>
              <a:rPr lang="ru-RU"/>
              <a:t>Образец подзаголовка</a:t>
            </a:r>
            <a:endParaRPr lang="ru-RU" dirty="0"/>
          </a:p>
        </p:txBody>
      </p:sp>
      <p:pic>
        <p:nvPicPr>
          <p:cNvPr id="10" name="Рисунок 9"/>
          <p:cNvPicPr>
            <a:picLocks noChangeAspect="1"/>
          </p:cNvPicPr>
          <p:nvPr/>
        </p:nvPicPr>
        <p:blipFill rotWithShape="1">
          <a:blip r:embed="rId2" cstate="print">
            <a:duotone>
              <a:schemeClr val="accent2">
                <a:shade val="45000"/>
                <a:satMod val="135000"/>
              </a:schemeClr>
              <a:prstClr val="white"/>
            </a:duotone>
            <a:extLst>
              <a:ext uri="{BEBA8EAE-BF5A-486C-A8C5-ECC9F3942E4B}">
                <a14:imgProps xmlns:a14="http://schemas.microsoft.com/office/drawing/2010/main">
                  <a14:imgLayer r:embed="rId3">
                    <a14:imgEffect>
                      <a14:saturation sat="30000"/>
                    </a14:imgEffect>
                  </a14:imgLayer>
                </a14:imgProps>
              </a:ext>
              <a:ext uri="{28A0092B-C50C-407E-A947-70E740481C1C}">
                <a14:useLocalDpi xmlns:a14="http://schemas.microsoft.com/office/drawing/2010/main" val="0"/>
              </a:ext>
            </a:extLst>
          </a:blip>
          <a:srcRect/>
          <a:stretch/>
        </p:blipFill>
        <p:spPr>
          <a:xfrm>
            <a:off x="994412" y="0"/>
            <a:ext cx="1310643" cy="2292094"/>
          </a:xfrm>
          <a:prstGeom prst="rect">
            <a:avLst/>
          </a:prstGeom>
        </p:spPr>
      </p:pic>
      <p:sp>
        <p:nvSpPr>
          <p:cNvPr id="11" name="Рисунок 10"/>
          <p:cNvSpPr>
            <a:spLocks noGrp="1"/>
          </p:cNvSpPr>
          <p:nvPr>
            <p:ph type="pic" sz="quarter" idx="13"/>
          </p:nvPr>
        </p:nvSpPr>
        <p:spPr>
          <a:xfrm>
            <a:off x="5235801" y="1310656"/>
            <a:ext cx="3908203" cy="4208604"/>
          </a:xfrm>
          <a:solidFill>
            <a:schemeClr val="tx1">
              <a:lumMod val="20000"/>
              <a:lumOff val="80000"/>
            </a:schemeClr>
          </a:solidFill>
        </p:spPr>
        <p:txBody>
          <a:bodyPr tIns="1005840"/>
          <a:lstStyle>
            <a:lvl1pPr marL="0" indent="0" algn="ctr">
              <a:buNone/>
              <a:defRPr/>
            </a:lvl1pPr>
          </a:lstStyle>
          <a:p>
            <a:r>
              <a:rPr lang="ru-RU"/>
              <a:t>Вставка рисунка</a:t>
            </a:r>
            <a:endParaRPr lang="ru-RU" dirty="0"/>
          </a:p>
        </p:txBody>
      </p:sp>
      <p:sp>
        <p:nvSpPr>
          <p:cNvPr id="19" name="Инструкции"/>
          <p:cNvSpPr/>
          <p:nvPr/>
        </p:nvSpPr>
        <p:spPr>
          <a:xfrm>
            <a:off x="9258300" y="0"/>
            <a:ext cx="971550" cy="6858000"/>
          </a:xfrm>
          <a:prstGeom prst="roundRect">
            <a:avLst>
              <a:gd name="adj" fmla="val 9717"/>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t" anchorCtr="0" forceAA="0" compatLnSpc="1">
            <a:prstTxWarp prst="textNoShape">
              <a:avLst/>
            </a:prstTxWarp>
            <a:noAutofit/>
          </a:bodyPr>
          <a:lstStyle/>
          <a:p>
            <a:pPr algn="l" defTabSz="685783">
              <a:buNone/>
            </a:pPr>
            <a:r>
              <a:rPr lang="ru-RU" sz="900" b="1" i="1" dirty="0">
                <a:solidFill>
                  <a:schemeClr val="lt1"/>
                </a:solidFill>
                <a:latin typeface="Arial"/>
                <a:ea typeface="+mn-ea"/>
                <a:cs typeface="Arial"/>
              </a:rPr>
              <a:t>ПРИМЕЧАНИЕ.</a:t>
            </a:r>
          </a:p>
          <a:p>
            <a:pPr algn="l" defTabSz="685783">
              <a:buNone/>
            </a:pPr>
            <a:r>
              <a:rPr lang="ru-RU" sz="900" b="0" i="1" dirty="0">
                <a:solidFill>
                  <a:schemeClr val="lt1"/>
                </a:solidFill>
                <a:latin typeface="Arial"/>
                <a:ea typeface="+mn-ea"/>
                <a:cs typeface="Arial"/>
              </a:rPr>
              <a:t>Чтобы изменить изображение на этом слайде, выделите рисунок и удалите его. Затем щелкните значок "Рисунки" в заполнителе и вставьте свое изображение.</a:t>
            </a:r>
          </a:p>
        </p:txBody>
      </p:sp>
    </p:spTree>
    <p:extLst>
      <p:ext uri="{BB962C8B-B14F-4D97-AF65-F5344CB8AC3E}">
        <p14:creationId xmlns:p14="http://schemas.microsoft.com/office/powerpoint/2010/main" val="26739436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grpSp>
        <p:nvGrpSpPr>
          <p:cNvPr id="8" name="Группа 7"/>
          <p:cNvGrpSpPr/>
          <p:nvPr/>
        </p:nvGrpSpPr>
        <p:grpSpPr>
          <a:xfrm>
            <a:off x="0" y="2514605"/>
            <a:ext cx="9144000" cy="3194035"/>
            <a:chOff x="647402" y="2514600"/>
            <a:chExt cx="10838688" cy="3194035"/>
          </a:xfrm>
        </p:grpSpPr>
        <p:grpSp>
          <p:nvGrpSpPr>
            <p:cNvPr id="9" name="Группа 8"/>
            <p:cNvGrpSpPr/>
            <p:nvPr/>
          </p:nvGrpSpPr>
          <p:grpSpPr>
            <a:xfrm>
              <a:off x="647402" y="2514600"/>
              <a:ext cx="10838688" cy="63125"/>
              <a:chOff x="507492" y="1501519"/>
              <a:chExt cx="8129016" cy="63125"/>
            </a:xfrm>
          </p:grpSpPr>
          <p:cxnSp>
            <p:nvCxnSpPr>
              <p:cNvPr id="14" name="Прямая соединительная линия 13"/>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5" name="Прямая соединительная линия 14"/>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10" name="Прямоугольник 9"/>
            <p:cNvSpPr/>
            <p:nvPr/>
          </p:nvSpPr>
          <p:spPr>
            <a:xfrm>
              <a:off x="647402" y="2640850"/>
              <a:ext cx="10838688" cy="294153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350" dirty="0"/>
            </a:p>
          </p:txBody>
        </p:sp>
        <p:grpSp>
          <p:nvGrpSpPr>
            <p:cNvPr id="11" name="Группа 10"/>
            <p:cNvGrpSpPr/>
            <p:nvPr/>
          </p:nvGrpSpPr>
          <p:grpSpPr>
            <a:xfrm rot="10800000">
              <a:off x="647402" y="5645510"/>
              <a:ext cx="10838688" cy="63125"/>
              <a:chOff x="507492" y="1501519"/>
              <a:chExt cx="8129016" cy="63125"/>
            </a:xfrm>
          </p:grpSpPr>
          <p:cxnSp>
            <p:nvCxnSpPr>
              <p:cNvPr id="12" name="Прямая соединительная линия 11"/>
              <p:cNvCxnSpPr/>
              <p:nvPr/>
            </p:nvCxnSpPr>
            <p:spPr>
              <a:xfrm>
                <a:off x="507492" y="1564644"/>
                <a:ext cx="8129016"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507492" y="1501519"/>
                <a:ext cx="8129016"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grpSp>
      <p:sp>
        <p:nvSpPr>
          <p:cNvPr id="2" name="Заголовок 1"/>
          <p:cNvSpPr>
            <a:spLocks noGrp="1"/>
          </p:cNvSpPr>
          <p:nvPr>
            <p:ph type="title"/>
          </p:nvPr>
        </p:nvSpPr>
        <p:spPr>
          <a:xfrm>
            <a:off x="828676" y="2971806"/>
            <a:ext cx="7553324" cy="1684150"/>
          </a:xfrm>
        </p:spPr>
        <p:txBody>
          <a:bodyPr anchor="ctr">
            <a:normAutofit/>
          </a:bodyPr>
          <a:lstStyle>
            <a:lvl1pPr>
              <a:defRPr sz="3300" cap="all" baseline="0">
                <a:solidFill>
                  <a:schemeClr val="bg1"/>
                </a:solidFill>
              </a:defRPr>
            </a:lvl1pPr>
          </a:lstStyle>
          <a:p>
            <a:r>
              <a:rPr lang="ru-RU"/>
              <a:t>Образец заголовка</a:t>
            </a:r>
            <a:endParaRPr lang="ru-RU" dirty="0"/>
          </a:p>
        </p:txBody>
      </p:sp>
      <p:sp>
        <p:nvSpPr>
          <p:cNvPr id="3" name="Текст 2"/>
          <p:cNvSpPr>
            <a:spLocks noGrp="1"/>
          </p:cNvSpPr>
          <p:nvPr>
            <p:ph type="body" idx="1"/>
          </p:nvPr>
        </p:nvSpPr>
        <p:spPr>
          <a:xfrm>
            <a:off x="828676" y="4655956"/>
            <a:ext cx="7553324" cy="509750"/>
          </a:xfrm>
        </p:spPr>
        <p:txBody>
          <a:bodyPr>
            <a:normAutofit/>
          </a:bodyPr>
          <a:lstStyle>
            <a:lvl1pPr marL="0" indent="0">
              <a:spcBef>
                <a:spcPts val="0"/>
              </a:spcBef>
              <a:buNone/>
              <a:defRPr sz="1200">
                <a:solidFill>
                  <a:schemeClr val="bg1"/>
                </a:solidFill>
              </a:defRPr>
            </a:lvl1pPr>
            <a:lvl2pPr marL="342892" indent="0">
              <a:buNone/>
              <a:defRPr sz="1500">
                <a:solidFill>
                  <a:schemeClr val="tx1">
                    <a:tint val="75000"/>
                  </a:schemeClr>
                </a:solidFill>
              </a:defRPr>
            </a:lvl2pPr>
            <a:lvl3pPr marL="685783" indent="0">
              <a:buNone/>
              <a:defRPr sz="1350">
                <a:solidFill>
                  <a:schemeClr val="tx1">
                    <a:tint val="75000"/>
                  </a:schemeClr>
                </a:solidFill>
              </a:defRPr>
            </a:lvl3pPr>
            <a:lvl4pPr marL="1028675" indent="0">
              <a:buNone/>
              <a:defRPr sz="1200">
                <a:solidFill>
                  <a:schemeClr val="tx1">
                    <a:tint val="75000"/>
                  </a:schemeClr>
                </a:solidFill>
              </a:defRPr>
            </a:lvl4pPr>
            <a:lvl5pPr marL="1371566" indent="0">
              <a:buNone/>
              <a:defRPr sz="1200">
                <a:solidFill>
                  <a:schemeClr val="tx1">
                    <a:tint val="75000"/>
                  </a:schemeClr>
                </a:solidFill>
              </a:defRPr>
            </a:lvl5pPr>
            <a:lvl6pPr marL="1714457" indent="0">
              <a:buNone/>
              <a:defRPr sz="1200">
                <a:solidFill>
                  <a:schemeClr val="tx1">
                    <a:tint val="75000"/>
                  </a:schemeClr>
                </a:solidFill>
              </a:defRPr>
            </a:lvl6pPr>
            <a:lvl7pPr marL="2057348" indent="0">
              <a:buNone/>
              <a:defRPr sz="1200">
                <a:solidFill>
                  <a:schemeClr val="tx1">
                    <a:tint val="75000"/>
                  </a:schemeClr>
                </a:solidFill>
              </a:defRPr>
            </a:lvl7pPr>
            <a:lvl8pPr marL="2400240" indent="0">
              <a:buNone/>
              <a:defRPr sz="1200">
                <a:solidFill>
                  <a:schemeClr val="tx1">
                    <a:tint val="75000"/>
                  </a:schemeClr>
                </a:solidFill>
              </a:defRPr>
            </a:lvl8pPr>
            <a:lvl9pPr marL="2743132" indent="0">
              <a:buNone/>
              <a:defRPr sz="12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402B9795-92DC-40DC-A1CA-9A4B349D7824}" type="datetimeFigureOut">
              <a:rPr lang="ru-RU" smtClean="0"/>
              <a:t>08.12.2019</a:t>
            </a:fld>
            <a:endParaRPr lang="ru-RU" dirty="0"/>
          </a:p>
        </p:txBody>
      </p:sp>
      <p:sp>
        <p:nvSpPr>
          <p:cNvPr id="5" name="Нижний колонтитул 4"/>
          <p:cNvSpPr>
            <a:spLocks noGrp="1"/>
          </p:cNvSpPr>
          <p:nvPr>
            <p:ph type="ftr" sz="quarter" idx="11"/>
          </p:nvPr>
        </p:nvSpPr>
        <p:spPr/>
        <p:txBody>
          <a:bodyPr/>
          <a:lstStyle/>
          <a:p>
            <a:endParaRPr lang="ru-RU" dirty="0"/>
          </a:p>
        </p:txBody>
      </p:sp>
      <p:sp>
        <p:nvSpPr>
          <p:cNvPr id="6" name="Номер слайда 5"/>
          <p:cNvSpPr>
            <a:spLocks noGrp="1"/>
          </p:cNvSpPr>
          <p:nvPr>
            <p:ph type="sldNum" sz="quarter" idx="12"/>
          </p:nvPr>
        </p:nvSpPr>
        <p:spPr/>
        <p:txBody>
          <a:bodyPr/>
          <a:lstStyle/>
          <a:p>
            <a:fld id="{0FF54DE5-C571-48E8-A5BC-B369434E2F44}" type="slidenum">
              <a:rPr lang="ru-RU" smtClean="0"/>
              <a:t>‹#›</a:t>
            </a:fld>
            <a:endParaRPr lang="ru-RU" dirty="0"/>
          </a:p>
        </p:txBody>
      </p:sp>
      <p:pic>
        <p:nvPicPr>
          <p:cNvPr id="7" name="Рисунок 6"/>
          <p:cNvPicPr>
            <a:picLocks noChangeAspect="1"/>
          </p:cNvPicPr>
          <p:nvPr/>
        </p:nvPicPr>
        <p:blipFill>
          <a:blip r:embed="rId2"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994411" y="0"/>
            <a:ext cx="1337391" cy="2971806"/>
          </a:xfrm>
          <a:prstGeom prst="rect">
            <a:avLst/>
          </a:prstGeom>
        </p:spPr>
      </p:pic>
    </p:spTree>
    <p:extLst>
      <p:ext uri="{BB962C8B-B14F-4D97-AF65-F5344CB8AC3E}">
        <p14:creationId xmlns:p14="http://schemas.microsoft.com/office/powerpoint/2010/main" val="3602678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dirty="0"/>
          </a:p>
        </p:txBody>
      </p:sp>
      <p:sp>
        <p:nvSpPr>
          <p:cNvPr id="3" name="Объект 2"/>
          <p:cNvSpPr>
            <a:spLocks noGrp="1"/>
          </p:cNvSpPr>
          <p:nvPr>
            <p:ph sz="half" idx="1"/>
          </p:nvPr>
        </p:nvSpPr>
        <p:spPr>
          <a:xfrm>
            <a:off x="828677" y="1600202"/>
            <a:ext cx="3686175" cy="4571999"/>
          </a:xfrm>
        </p:spPr>
        <p:txBody>
          <a:bodyPr/>
          <a:lstStyle>
            <a:lvl5pPr>
              <a:defRPr/>
            </a:lvl5pPr>
            <a:lvl6pPr>
              <a:defRPr/>
            </a:lvl6pPr>
            <a:lvl7pPr>
              <a:defRPr/>
            </a:lvl7pPr>
            <a:lvl8pPr>
              <a:defRPr/>
            </a:lvl8pPr>
            <a:lvl9pPr>
              <a:defRPr/>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4" name="Объект 3"/>
          <p:cNvSpPr>
            <a:spLocks noGrp="1"/>
          </p:cNvSpPr>
          <p:nvPr>
            <p:ph sz="half" idx="2"/>
          </p:nvPr>
        </p:nvSpPr>
        <p:spPr>
          <a:xfrm>
            <a:off x="4629152" y="1600202"/>
            <a:ext cx="3686175" cy="4571999"/>
          </a:xfrm>
        </p:spPr>
        <p:txBody>
          <a:bodyPr/>
          <a:lstStyle>
            <a:lvl5pPr>
              <a:defRPr/>
            </a:lvl5pPr>
            <a:lvl6pPr>
              <a:defRPr/>
            </a:lvl6pPr>
            <a:lvl7pPr>
              <a:defRPr/>
            </a:lvl7pPr>
            <a:lvl8pPr>
              <a:defRPr/>
            </a:lvl8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5" name="Дата 4"/>
          <p:cNvSpPr>
            <a:spLocks noGrp="1"/>
          </p:cNvSpPr>
          <p:nvPr>
            <p:ph type="dt" sz="half" idx="10"/>
          </p:nvPr>
        </p:nvSpPr>
        <p:spPr/>
        <p:txBody>
          <a:bodyPr/>
          <a:lstStyle/>
          <a:p>
            <a:fld id="{402B9795-92DC-40DC-A1CA-9A4B349D7824}" type="datetimeFigureOut">
              <a:rPr lang="ru-RU" smtClean="0"/>
              <a:t>08.12.2019</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0FF54DE5-C571-48E8-A5BC-B369434E2F44}" type="slidenum">
              <a:rPr lang="ru-RU" smtClean="0"/>
              <a:t>‹#›</a:t>
            </a:fld>
            <a:endParaRPr lang="ru-RU" dirty="0"/>
          </a:p>
        </p:txBody>
      </p:sp>
    </p:spTree>
    <p:extLst>
      <p:ext uri="{BB962C8B-B14F-4D97-AF65-F5344CB8AC3E}">
        <p14:creationId xmlns:p14="http://schemas.microsoft.com/office/powerpoint/2010/main" val="35277910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dirty="0"/>
          </a:p>
        </p:txBody>
      </p:sp>
      <p:sp>
        <p:nvSpPr>
          <p:cNvPr id="3" name="Текст 2"/>
          <p:cNvSpPr>
            <a:spLocks noGrp="1"/>
          </p:cNvSpPr>
          <p:nvPr>
            <p:ph type="body" idx="1"/>
          </p:nvPr>
        </p:nvSpPr>
        <p:spPr>
          <a:xfrm>
            <a:off x="828675" y="1600200"/>
            <a:ext cx="3689604" cy="823912"/>
          </a:xfrm>
        </p:spPr>
        <p:txBody>
          <a:bodyPr anchor="b"/>
          <a:lstStyle>
            <a:lvl1pPr marL="0" indent="0">
              <a:spcBef>
                <a:spcPts val="0"/>
              </a:spcBef>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ru-RU"/>
              <a:t>Образец текста</a:t>
            </a:r>
          </a:p>
        </p:txBody>
      </p:sp>
      <p:sp>
        <p:nvSpPr>
          <p:cNvPr id="4" name="Объект 3"/>
          <p:cNvSpPr>
            <a:spLocks noGrp="1"/>
          </p:cNvSpPr>
          <p:nvPr>
            <p:ph sz="half" idx="2"/>
          </p:nvPr>
        </p:nvSpPr>
        <p:spPr>
          <a:xfrm>
            <a:off x="828675" y="2424112"/>
            <a:ext cx="3689604" cy="37480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5" name="Текст 4"/>
          <p:cNvSpPr>
            <a:spLocks noGrp="1"/>
          </p:cNvSpPr>
          <p:nvPr>
            <p:ph type="body" sz="quarter" idx="3"/>
          </p:nvPr>
        </p:nvSpPr>
        <p:spPr>
          <a:xfrm>
            <a:off x="4624583" y="1600200"/>
            <a:ext cx="3689604" cy="823912"/>
          </a:xfrm>
        </p:spPr>
        <p:txBody>
          <a:bodyPr anchor="b"/>
          <a:lstStyle>
            <a:lvl1pPr marL="0" indent="0">
              <a:spcBef>
                <a:spcPts val="0"/>
              </a:spcBef>
              <a:buNone/>
              <a:defRPr sz="1800" b="1"/>
            </a:lvl1pPr>
            <a:lvl2pPr marL="342892" indent="0">
              <a:buNone/>
              <a:defRPr sz="1500" b="1"/>
            </a:lvl2pPr>
            <a:lvl3pPr marL="685783" indent="0">
              <a:buNone/>
              <a:defRPr sz="1350" b="1"/>
            </a:lvl3pPr>
            <a:lvl4pPr marL="1028675" indent="0">
              <a:buNone/>
              <a:defRPr sz="1200" b="1"/>
            </a:lvl4pPr>
            <a:lvl5pPr marL="1371566" indent="0">
              <a:buNone/>
              <a:defRPr sz="1200" b="1"/>
            </a:lvl5pPr>
            <a:lvl6pPr marL="1714457" indent="0">
              <a:buNone/>
              <a:defRPr sz="1200" b="1"/>
            </a:lvl6pPr>
            <a:lvl7pPr marL="2057348" indent="0">
              <a:buNone/>
              <a:defRPr sz="1200" b="1"/>
            </a:lvl7pPr>
            <a:lvl8pPr marL="2400240" indent="0">
              <a:buNone/>
              <a:defRPr sz="1200" b="1"/>
            </a:lvl8pPr>
            <a:lvl9pPr marL="2743132" indent="0">
              <a:buNone/>
              <a:defRPr sz="1200" b="1"/>
            </a:lvl9pPr>
          </a:lstStyle>
          <a:p>
            <a:pPr lvl="0"/>
            <a:r>
              <a:rPr lang="ru-RU"/>
              <a:t>Образец текста</a:t>
            </a:r>
          </a:p>
        </p:txBody>
      </p:sp>
      <p:sp>
        <p:nvSpPr>
          <p:cNvPr id="6" name="Объект 5"/>
          <p:cNvSpPr>
            <a:spLocks noGrp="1"/>
          </p:cNvSpPr>
          <p:nvPr>
            <p:ph sz="quarter" idx="4"/>
          </p:nvPr>
        </p:nvSpPr>
        <p:spPr>
          <a:xfrm>
            <a:off x="4624583" y="2424112"/>
            <a:ext cx="3689604" cy="37480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7" name="Дата 6"/>
          <p:cNvSpPr>
            <a:spLocks noGrp="1"/>
          </p:cNvSpPr>
          <p:nvPr>
            <p:ph type="dt" sz="half" idx="10"/>
          </p:nvPr>
        </p:nvSpPr>
        <p:spPr/>
        <p:txBody>
          <a:bodyPr/>
          <a:lstStyle/>
          <a:p>
            <a:fld id="{402B9795-92DC-40DC-A1CA-9A4B349D7824}" type="datetimeFigureOut">
              <a:rPr lang="ru-RU" smtClean="0"/>
              <a:t>08.12.2019</a:t>
            </a:fld>
            <a:endParaRPr lang="ru-RU" dirty="0"/>
          </a:p>
        </p:txBody>
      </p:sp>
      <p:sp>
        <p:nvSpPr>
          <p:cNvPr id="8" name="Нижний колонтитул 7"/>
          <p:cNvSpPr>
            <a:spLocks noGrp="1"/>
          </p:cNvSpPr>
          <p:nvPr>
            <p:ph type="ftr" sz="quarter" idx="11"/>
          </p:nvPr>
        </p:nvSpPr>
        <p:spPr/>
        <p:txBody>
          <a:bodyPr/>
          <a:lstStyle/>
          <a:p>
            <a:endParaRPr lang="ru-RU" dirty="0"/>
          </a:p>
        </p:txBody>
      </p:sp>
      <p:sp>
        <p:nvSpPr>
          <p:cNvPr id="9" name="Номер слайда 8"/>
          <p:cNvSpPr>
            <a:spLocks noGrp="1"/>
          </p:cNvSpPr>
          <p:nvPr>
            <p:ph type="sldNum" sz="quarter" idx="12"/>
          </p:nvPr>
        </p:nvSpPr>
        <p:spPr/>
        <p:txBody>
          <a:bodyPr/>
          <a:lstStyle/>
          <a:p>
            <a:fld id="{0FF54DE5-C571-48E8-A5BC-B369434E2F44}" type="slidenum">
              <a:rPr lang="ru-RU" smtClean="0"/>
              <a:t>‹#›</a:t>
            </a:fld>
            <a:endParaRPr lang="ru-RU" dirty="0"/>
          </a:p>
        </p:txBody>
      </p:sp>
    </p:spTree>
    <p:extLst>
      <p:ext uri="{BB962C8B-B14F-4D97-AF65-F5344CB8AC3E}">
        <p14:creationId xmlns:p14="http://schemas.microsoft.com/office/powerpoint/2010/main" val="39710161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endParaRPr lang="ru-RU" dirty="0"/>
          </a:p>
        </p:txBody>
      </p:sp>
      <p:sp>
        <p:nvSpPr>
          <p:cNvPr id="3" name="Дата 2"/>
          <p:cNvSpPr>
            <a:spLocks noGrp="1"/>
          </p:cNvSpPr>
          <p:nvPr>
            <p:ph type="dt" sz="half" idx="10"/>
          </p:nvPr>
        </p:nvSpPr>
        <p:spPr/>
        <p:txBody>
          <a:bodyPr/>
          <a:lstStyle/>
          <a:p>
            <a:fld id="{402B9795-92DC-40DC-A1CA-9A4B349D7824}" type="datetimeFigureOut">
              <a:rPr lang="ru-RU" smtClean="0"/>
              <a:t>08.12.2019</a:t>
            </a:fld>
            <a:endParaRPr lang="ru-RU" dirty="0"/>
          </a:p>
        </p:txBody>
      </p:sp>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0FF54DE5-C571-48E8-A5BC-B369434E2F44}" type="slidenum">
              <a:rPr lang="ru-RU" smtClean="0"/>
              <a:t>‹#›</a:t>
            </a:fld>
            <a:endParaRPr lang="ru-RU" dirty="0"/>
          </a:p>
        </p:txBody>
      </p:sp>
    </p:spTree>
    <p:extLst>
      <p:ext uri="{BB962C8B-B14F-4D97-AF65-F5344CB8AC3E}">
        <p14:creationId xmlns:p14="http://schemas.microsoft.com/office/powerpoint/2010/main" val="17581115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02B9795-92DC-40DC-A1CA-9A4B349D7824}" type="datetimeFigureOut">
              <a:rPr lang="ru-RU" smtClean="0"/>
              <a:t>08.12.2019</a:t>
            </a:fld>
            <a:endParaRPr lang="ru-RU" dirty="0"/>
          </a:p>
        </p:txBody>
      </p:sp>
      <p:sp>
        <p:nvSpPr>
          <p:cNvPr id="3" name="Нижний колонтитул 2"/>
          <p:cNvSpPr>
            <a:spLocks noGrp="1"/>
          </p:cNvSpPr>
          <p:nvPr>
            <p:ph type="ftr" sz="quarter" idx="11"/>
          </p:nvPr>
        </p:nvSpPr>
        <p:spPr/>
        <p:txBody>
          <a:bodyPr/>
          <a:lstStyle/>
          <a:p>
            <a:endParaRPr lang="ru-RU" dirty="0"/>
          </a:p>
        </p:txBody>
      </p:sp>
      <p:sp>
        <p:nvSpPr>
          <p:cNvPr id="4" name="Номер слайда 3"/>
          <p:cNvSpPr>
            <a:spLocks noGrp="1"/>
          </p:cNvSpPr>
          <p:nvPr>
            <p:ph type="sldNum" sz="quarter" idx="12"/>
          </p:nvPr>
        </p:nvSpPr>
        <p:spPr/>
        <p:txBody>
          <a:bodyPr/>
          <a:lstStyle/>
          <a:p>
            <a:fld id="{0FF54DE5-C571-48E8-A5BC-B369434E2F44}" type="slidenum">
              <a:rPr lang="ru-RU" smtClean="0"/>
              <a:t>‹#›</a:t>
            </a:fld>
            <a:endParaRPr lang="ru-RU" dirty="0"/>
          </a:p>
        </p:txBody>
      </p:sp>
    </p:spTree>
    <p:extLst>
      <p:ext uri="{BB962C8B-B14F-4D97-AF65-F5344CB8AC3E}">
        <p14:creationId xmlns:p14="http://schemas.microsoft.com/office/powerpoint/2010/main" val="302416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chor="b"/>
          <a:lstStyle>
            <a:lvl1pPr>
              <a:defRPr sz="2400"/>
            </a:lvl1pPr>
          </a:lstStyle>
          <a:p>
            <a:r>
              <a:rPr lang="ru-RU"/>
              <a:t>Образец заголовка</a:t>
            </a:r>
            <a:endParaRPr lang="ru-RU" dirty="0"/>
          </a:p>
        </p:txBody>
      </p:sp>
      <p:sp>
        <p:nvSpPr>
          <p:cNvPr id="3" name="Объект 2"/>
          <p:cNvSpPr>
            <a:spLocks noGrp="1"/>
          </p:cNvSpPr>
          <p:nvPr>
            <p:ph idx="1"/>
          </p:nvPr>
        </p:nvSpPr>
        <p:spPr>
          <a:xfrm>
            <a:off x="4231388" y="1600201"/>
            <a:ext cx="4083939" cy="4572001"/>
          </a:xfrm>
        </p:spPr>
        <p:txBody>
          <a:bodyPr>
            <a:normAutofit/>
          </a:bodyPr>
          <a:lstStyle>
            <a:lvl1pPr>
              <a:defRPr sz="1500"/>
            </a:lvl1pPr>
            <a:lvl2pPr>
              <a:defRPr sz="1200"/>
            </a:lvl2pPr>
            <a:lvl3pPr>
              <a:defRPr sz="1200"/>
            </a:lvl3pPr>
            <a:lvl4pPr>
              <a:defRPr sz="1050"/>
            </a:lvl4pPr>
            <a:lvl5pPr>
              <a:defRPr sz="1050"/>
            </a:lvl5pPr>
            <a:lvl6pPr>
              <a:defRPr sz="1050"/>
            </a:lvl6pPr>
            <a:lvl7pPr>
              <a:defRPr sz="1050"/>
            </a:lvl7pPr>
            <a:lvl8pPr>
              <a:defRPr sz="1050"/>
            </a:lvl8pPr>
            <a:lvl9pPr>
              <a:defRPr sz="105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ru-RU" dirty="0"/>
          </a:p>
        </p:txBody>
      </p:sp>
      <p:sp>
        <p:nvSpPr>
          <p:cNvPr id="4" name="Текст 3"/>
          <p:cNvSpPr>
            <a:spLocks noGrp="1"/>
          </p:cNvSpPr>
          <p:nvPr>
            <p:ph type="body" sz="half" idx="2"/>
          </p:nvPr>
        </p:nvSpPr>
        <p:spPr>
          <a:xfrm>
            <a:off x="828677" y="1600200"/>
            <a:ext cx="3288411" cy="4572000"/>
          </a:xfrm>
        </p:spPr>
        <p:txBody>
          <a:bodyPr>
            <a:normAutofit/>
          </a:bodyPr>
          <a:lstStyle>
            <a:lvl1pPr marL="0" indent="0">
              <a:spcBef>
                <a:spcPts val="900"/>
              </a:spcBef>
              <a:buNone/>
              <a:defRPr sz="1350"/>
            </a:lvl1pPr>
            <a:lvl2pPr marL="342892" indent="0">
              <a:buNone/>
              <a:defRPr sz="1050"/>
            </a:lvl2pPr>
            <a:lvl3pPr marL="685783" indent="0">
              <a:buNone/>
              <a:defRPr sz="900"/>
            </a:lvl3pPr>
            <a:lvl4pPr marL="1028675" indent="0">
              <a:buNone/>
              <a:defRPr sz="750"/>
            </a:lvl4pPr>
            <a:lvl5pPr marL="1371566" indent="0">
              <a:buNone/>
              <a:defRPr sz="750"/>
            </a:lvl5pPr>
            <a:lvl6pPr marL="1714457" indent="0">
              <a:buNone/>
              <a:defRPr sz="750"/>
            </a:lvl6pPr>
            <a:lvl7pPr marL="2057348" indent="0">
              <a:buNone/>
              <a:defRPr sz="750"/>
            </a:lvl7pPr>
            <a:lvl8pPr marL="2400240" indent="0">
              <a:buNone/>
              <a:defRPr sz="750"/>
            </a:lvl8pPr>
            <a:lvl9pPr marL="2743132" indent="0">
              <a:buNone/>
              <a:defRPr sz="750"/>
            </a:lvl9pPr>
          </a:lstStyle>
          <a:p>
            <a:pPr lvl="0"/>
            <a:r>
              <a:rPr lang="ru-RU"/>
              <a:t>Образец текста</a:t>
            </a:r>
          </a:p>
        </p:txBody>
      </p:sp>
      <p:sp>
        <p:nvSpPr>
          <p:cNvPr id="5" name="Дата 4"/>
          <p:cNvSpPr>
            <a:spLocks noGrp="1"/>
          </p:cNvSpPr>
          <p:nvPr>
            <p:ph type="dt" sz="half" idx="10"/>
          </p:nvPr>
        </p:nvSpPr>
        <p:spPr/>
        <p:txBody>
          <a:bodyPr/>
          <a:lstStyle/>
          <a:p>
            <a:fld id="{402B9795-92DC-40DC-A1CA-9A4B349D7824}" type="datetimeFigureOut">
              <a:rPr lang="ru-RU" smtClean="0"/>
              <a:t>08.12.2019</a:t>
            </a:fld>
            <a:endParaRPr lang="ru-RU" dirty="0"/>
          </a:p>
        </p:txBody>
      </p:sp>
      <p:sp>
        <p:nvSpPr>
          <p:cNvPr id="6" name="Нижний колонтитул 5"/>
          <p:cNvSpPr>
            <a:spLocks noGrp="1"/>
          </p:cNvSpPr>
          <p:nvPr>
            <p:ph type="ftr" sz="quarter" idx="11"/>
          </p:nvPr>
        </p:nvSpPr>
        <p:spPr/>
        <p:txBody>
          <a:bodyPr/>
          <a:lstStyle/>
          <a:p>
            <a:endParaRPr lang="ru-RU" dirty="0"/>
          </a:p>
        </p:txBody>
      </p:sp>
      <p:sp>
        <p:nvSpPr>
          <p:cNvPr id="7" name="Номер слайда 6"/>
          <p:cNvSpPr>
            <a:spLocks noGrp="1"/>
          </p:cNvSpPr>
          <p:nvPr>
            <p:ph type="sldNum" sz="quarter" idx="12"/>
          </p:nvPr>
        </p:nvSpPr>
        <p:spPr/>
        <p:txBody>
          <a:bodyPr/>
          <a:lstStyle/>
          <a:p>
            <a:fld id="{0FF54DE5-C571-48E8-A5BC-B369434E2F44}" type="slidenum">
              <a:rPr lang="ru-RU" smtClean="0"/>
              <a:t>‹#›</a:t>
            </a:fld>
            <a:endParaRPr lang="ru-RU" dirty="0"/>
          </a:p>
        </p:txBody>
      </p:sp>
    </p:spTree>
    <p:extLst>
      <p:ext uri="{BB962C8B-B14F-4D97-AF65-F5344CB8AC3E}">
        <p14:creationId xmlns:p14="http://schemas.microsoft.com/office/powerpoint/2010/main" val="3769764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28676" y="76200"/>
            <a:ext cx="7485512" cy="1096962"/>
          </a:xfrm>
          <a:prstGeom prst="rect">
            <a:avLst/>
          </a:prstGeom>
        </p:spPr>
        <p:txBody>
          <a:bodyPr vert="horz" lIns="0" tIns="45720" rIns="0" bIns="45720" rtlCol="0" anchor="b">
            <a:normAutofit/>
          </a:bodyPr>
          <a:lstStyle/>
          <a:p>
            <a:r>
              <a:rPr lang="ru-RU" dirty="0"/>
              <a:t>Образец заголовка</a:t>
            </a:r>
          </a:p>
        </p:txBody>
      </p:sp>
      <p:sp>
        <p:nvSpPr>
          <p:cNvPr id="3" name="Текст 2"/>
          <p:cNvSpPr>
            <a:spLocks noGrp="1"/>
          </p:cNvSpPr>
          <p:nvPr>
            <p:ph type="body" idx="1"/>
          </p:nvPr>
        </p:nvSpPr>
        <p:spPr>
          <a:xfrm>
            <a:off x="828675" y="1600200"/>
            <a:ext cx="7486650" cy="4572000"/>
          </a:xfrm>
          <a:prstGeom prst="rect">
            <a:avLst/>
          </a:prstGeom>
        </p:spPr>
        <p:txBody>
          <a:bodyPr vert="horz" lIns="0" tIns="45720" rIns="0" bIns="45720" rtlCol="0">
            <a:norm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a:p>
            <a:pPr lvl="5"/>
            <a:r>
              <a:rPr lang="ru-RU" dirty="0"/>
              <a:t>Шестой уровень</a:t>
            </a:r>
          </a:p>
          <a:p>
            <a:pPr lvl="6"/>
            <a:r>
              <a:rPr lang="ru-RU" dirty="0"/>
              <a:t>Седьмой уровень</a:t>
            </a:r>
          </a:p>
          <a:p>
            <a:pPr lvl="7"/>
            <a:r>
              <a:rPr lang="ru-RU" dirty="0"/>
              <a:t>Восьмой уровень</a:t>
            </a:r>
          </a:p>
          <a:p>
            <a:pPr lvl="8"/>
            <a:r>
              <a:rPr lang="ru-RU" dirty="0"/>
              <a:t>Девятый уровень</a:t>
            </a:r>
          </a:p>
        </p:txBody>
      </p:sp>
      <p:sp>
        <p:nvSpPr>
          <p:cNvPr id="4" name="Дата 3"/>
          <p:cNvSpPr>
            <a:spLocks noGrp="1"/>
          </p:cNvSpPr>
          <p:nvPr>
            <p:ph type="dt" sz="half" idx="2"/>
          </p:nvPr>
        </p:nvSpPr>
        <p:spPr>
          <a:xfrm>
            <a:off x="828678" y="6356358"/>
            <a:ext cx="1372169" cy="365125"/>
          </a:xfrm>
          <a:prstGeom prst="rect">
            <a:avLst/>
          </a:prstGeom>
        </p:spPr>
        <p:txBody>
          <a:bodyPr vert="horz" lIns="0" tIns="45720" rIns="0" bIns="45720" rtlCol="0" anchor="ctr"/>
          <a:lstStyle>
            <a:lvl1pPr algn="l">
              <a:defRPr sz="900">
                <a:solidFill>
                  <a:schemeClr val="tx1">
                    <a:lumMod val="60000"/>
                    <a:lumOff val="40000"/>
                  </a:schemeClr>
                </a:solidFill>
              </a:defRPr>
            </a:lvl1pPr>
          </a:lstStyle>
          <a:p>
            <a:fld id="{402B9795-92DC-40DC-A1CA-9A4B349D7824}" type="datetimeFigureOut">
              <a:rPr lang="ru-RU" smtClean="0"/>
              <a:pPr/>
              <a:t>08.12.2019</a:t>
            </a:fld>
            <a:endParaRPr lang="ru-RU" dirty="0"/>
          </a:p>
        </p:txBody>
      </p:sp>
      <p:sp>
        <p:nvSpPr>
          <p:cNvPr id="5" name="Нижний колонтитул 4"/>
          <p:cNvSpPr>
            <a:spLocks noGrp="1"/>
          </p:cNvSpPr>
          <p:nvPr>
            <p:ph type="ftr" sz="quarter" idx="3"/>
          </p:nvPr>
        </p:nvSpPr>
        <p:spPr>
          <a:xfrm>
            <a:off x="2200846" y="6356350"/>
            <a:ext cx="4742312" cy="365126"/>
          </a:xfrm>
          <a:prstGeom prst="rect">
            <a:avLst/>
          </a:prstGeom>
        </p:spPr>
        <p:txBody>
          <a:bodyPr vert="horz" lIns="0" tIns="45720" rIns="0" bIns="45720" rtlCol="0" anchor="ctr"/>
          <a:lstStyle>
            <a:lvl1pPr algn="ctr">
              <a:defRPr sz="900">
                <a:solidFill>
                  <a:schemeClr val="tx1">
                    <a:lumMod val="60000"/>
                    <a:lumOff val="40000"/>
                  </a:schemeClr>
                </a:solidFill>
              </a:defRPr>
            </a:lvl1pPr>
          </a:lstStyle>
          <a:p>
            <a:endParaRPr lang="ru-RU" dirty="0"/>
          </a:p>
        </p:txBody>
      </p:sp>
      <p:sp>
        <p:nvSpPr>
          <p:cNvPr id="6" name="Номер слайда 5"/>
          <p:cNvSpPr>
            <a:spLocks noGrp="1"/>
          </p:cNvSpPr>
          <p:nvPr>
            <p:ph type="sldNum" sz="quarter" idx="4"/>
          </p:nvPr>
        </p:nvSpPr>
        <p:spPr>
          <a:xfrm>
            <a:off x="6942587" y="6356358"/>
            <a:ext cx="1371600" cy="365125"/>
          </a:xfrm>
          <a:prstGeom prst="rect">
            <a:avLst/>
          </a:prstGeom>
        </p:spPr>
        <p:txBody>
          <a:bodyPr vert="horz" lIns="0" tIns="45720" rIns="0" bIns="45720" rtlCol="0" anchor="ctr"/>
          <a:lstStyle>
            <a:lvl1pPr algn="r">
              <a:defRPr sz="900">
                <a:solidFill>
                  <a:schemeClr val="tx1">
                    <a:lumMod val="60000"/>
                    <a:lumOff val="40000"/>
                  </a:schemeClr>
                </a:solidFill>
              </a:defRPr>
            </a:lvl1pPr>
          </a:lstStyle>
          <a:p>
            <a:fld id="{0FF54DE5-C571-48E8-A5BC-B369434E2F44}" type="slidenum">
              <a:rPr lang="ru-RU" smtClean="0"/>
              <a:pPr/>
              <a:t>‹#›</a:t>
            </a:fld>
            <a:endParaRPr lang="ru-RU" dirty="0"/>
          </a:p>
        </p:txBody>
      </p:sp>
      <p:grpSp>
        <p:nvGrpSpPr>
          <p:cNvPr id="15" name="Группа 14"/>
          <p:cNvGrpSpPr/>
          <p:nvPr/>
        </p:nvGrpSpPr>
        <p:grpSpPr>
          <a:xfrm>
            <a:off x="827532" y="1219208"/>
            <a:ext cx="7488936" cy="84403"/>
            <a:chOff x="1073150" y="1219201"/>
            <a:chExt cx="10058400" cy="63125"/>
          </a:xfrm>
        </p:grpSpPr>
        <p:cxnSp>
          <p:nvCxnSpPr>
            <p:cNvPr id="13" name="Прямая соединительная линия 12"/>
            <p:cNvCxnSpPr/>
            <p:nvPr/>
          </p:nvCxnSpPr>
          <p:spPr>
            <a:xfrm rot="10800000">
              <a:off x="1073150" y="1219201"/>
              <a:ext cx="10058400" cy="0"/>
            </a:xfrm>
            <a:prstGeom prst="line">
              <a:avLst/>
            </a:prstGeom>
            <a:ln w="381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4" name="Прямая соединительная линия 13"/>
            <p:cNvCxnSpPr/>
            <p:nvPr/>
          </p:nvCxnSpPr>
          <p:spPr>
            <a:xfrm rot="10800000">
              <a:off x="1073150" y="1282326"/>
              <a:ext cx="10058400" cy="0"/>
            </a:xfrm>
            <a:prstGeom prst="line">
              <a:avLst/>
            </a:prstGeom>
            <a:ln w="12700" cap="flat">
              <a:solidFill>
                <a:schemeClr val="tx1"/>
              </a:solidFill>
              <a:miter lim="800000"/>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462510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685783" rtl="0" eaLnBrk="1" latinLnBrk="0" hangingPunct="1">
        <a:lnSpc>
          <a:spcPct val="90000"/>
        </a:lnSpc>
        <a:spcBef>
          <a:spcPct val="0"/>
        </a:spcBef>
        <a:buNone/>
        <a:defRPr sz="21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1350"/>
        </a:spcBef>
        <a:buFont typeface="Wingdings" panose="05000000000000000000" pitchFamily="2" charset="2"/>
        <a:buChar char="§"/>
        <a:defRPr sz="1500" kern="1200">
          <a:solidFill>
            <a:schemeClr val="tx1"/>
          </a:solidFill>
          <a:latin typeface="+mn-lt"/>
          <a:ea typeface="+mn-ea"/>
          <a:cs typeface="+mn-cs"/>
        </a:defRPr>
      </a:lvl1pPr>
      <a:lvl2pPr marL="514337" indent="-171446" algn="l" defTabSz="685783" rtl="0" eaLnBrk="1" latinLnBrk="0" hangingPunct="1">
        <a:lnSpc>
          <a:spcPct val="90000"/>
        </a:lnSpc>
        <a:spcBef>
          <a:spcPts val="450"/>
        </a:spcBef>
        <a:buFont typeface="Wingdings" panose="05000000000000000000" pitchFamily="2" charset="2"/>
        <a:buChar char="§"/>
        <a:defRPr sz="1200" kern="1200">
          <a:solidFill>
            <a:schemeClr val="tx1"/>
          </a:solidFill>
          <a:latin typeface="+mn-lt"/>
          <a:ea typeface="+mn-ea"/>
          <a:cs typeface="+mn-cs"/>
        </a:defRPr>
      </a:lvl2pPr>
      <a:lvl3pPr marL="857228" indent="-171446" algn="l" defTabSz="685783" rtl="0" eaLnBrk="1" latinLnBrk="0" hangingPunct="1">
        <a:lnSpc>
          <a:spcPct val="90000"/>
        </a:lnSpc>
        <a:spcBef>
          <a:spcPts val="450"/>
        </a:spcBef>
        <a:buFont typeface="Wingdings" panose="05000000000000000000" pitchFamily="2" charset="2"/>
        <a:buChar char="§"/>
        <a:defRPr sz="1050" kern="1200">
          <a:solidFill>
            <a:schemeClr val="tx1"/>
          </a:solidFill>
          <a:latin typeface="+mn-lt"/>
          <a:ea typeface="+mn-ea"/>
          <a:cs typeface="+mn-cs"/>
        </a:defRPr>
      </a:lvl3pPr>
      <a:lvl4pPr marL="1200120" indent="-171446" algn="l" defTabSz="685783" rtl="0" eaLnBrk="1" latinLnBrk="0" hangingPunct="1">
        <a:lnSpc>
          <a:spcPct val="90000"/>
        </a:lnSpc>
        <a:spcBef>
          <a:spcPts val="450"/>
        </a:spcBef>
        <a:buFont typeface="Wingdings" panose="05000000000000000000" pitchFamily="2" charset="2"/>
        <a:buChar char="§"/>
        <a:defRPr sz="1050" kern="1200">
          <a:solidFill>
            <a:schemeClr val="tx1"/>
          </a:solidFill>
          <a:latin typeface="+mn-lt"/>
          <a:ea typeface="+mn-ea"/>
          <a:cs typeface="+mn-cs"/>
        </a:defRPr>
      </a:lvl4pPr>
      <a:lvl5pPr marL="1543012" indent="-171446" algn="l" defTabSz="685783" rtl="0" eaLnBrk="1" latinLnBrk="0" hangingPunct="1">
        <a:lnSpc>
          <a:spcPct val="90000"/>
        </a:lnSpc>
        <a:spcBef>
          <a:spcPts val="450"/>
        </a:spcBef>
        <a:buFont typeface="Wingdings" panose="05000000000000000000" pitchFamily="2" charset="2"/>
        <a:buChar char="§"/>
        <a:defRPr sz="10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Wingdings" panose="05000000000000000000" pitchFamily="2" charset="2"/>
        <a:buChar char="§"/>
        <a:defRPr sz="10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Wingdings" panose="05000000000000000000" pitchFamily="2" charset="2"/>
        <a:buChar char="§"/>
        <a:defRPr sz="10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Wingdings" panose="05000000000000000000" pitchFamily="2" charset="2"/>
        <a:buChar char="§"/>
        <a:defRPr sz="10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Wingdings" panose="05000000000000000000" pitchFamily="2" charset="2"/>
        <a:buChar char="§"/>
        <a:defRPr sz="1050" kern="1200">
          <a:solidFill>
            <a:schemeClr val="tx1"/>
          </a:solidFill>
          <a:latin typeface="+mn-lt"/>
          <a:ea typeface="+mn-ea"/>
          <a:cs typeface="+mn-cs"/>
        </a:defRPr>
      </a:lvl9pPr>
    </p:bodyStyle>
    <p:otherStyle>
      <a:defPPr>
        <a:defRPr/>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522" userDrawn="1">
          <p15:clr>
            <a:srgbClr val="F26B43"/>
          </p15:clr>
        </p15:guide>
        <p15:guide id="2" pos="5238" userDrawn="1">
          <p15:clr>
            <a:srgbClr val="F26B43"/>
          </p15:clr>
        </p15:guide>
        <p15:guide id="3" orient="horz" pos="1008" userDrawn="1">
          <p15:clr>
            <a:srgbClr val="F26B43"/>
          </p15:clr>
        </p15:guide>
        <p15:guide id="4" orient="horz" pos="388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4.wmf"/><Relationship Id="rId4" Type="http://schemas.openxmlformats.org/officeDocument/2006/relationships/oleObject" Target="../embeddings/oleObject1.bin"/></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Заголовок 5"/>
          <p:cNvSpPr>
            <a:spLocks noGrp="1"/>
          </p:cNvSpPr>
          <p:nvPr>
            <p:ph type="ctrTitle"/>
          </p:nvPr>
        </p:nvSpPr>
        <p:spPr>
          <a:xfrm>
            <a:off x="248055" y="2576325"/>
            <a:ext cx="4741856" cy="1664768"/>
          </a:xfrm>
        </p:spPr>
        <p:txBody>
          <a:bodyPr anchor="ctr">
            <a:normAutofit/>
          </a:bodyPr>
          <a:lstStyle/>
          <a:p>
            <a:pPr lvl="0"/>
            <a:r>
              <a:rPr lang="ru-RU" dirty="0" err="1"/>
              <a:t>транзакциИ</a:t>
            </a:r>
            <a:endParaRPr lang="ru-RU" b="1" dirty="0"/>
          </a:p>
        </p:txBody>
      </p:sp>
      <p:sp>
        <p:nvSpPr>
          <p:cNvPr id="7" name="Подзаголовок 6"/>
          <p:cNvSpPr>
            <a:spLocks noGrp="1"/>
          </p:cNvSpPr>
          <p:nvPr>
            <p:ph type="subTitle" idx="1"/>
          </p:nvPr>
        </p:nvSpPr>
        <p:spPr/>
        <p:txBody>
          <a:bodyPr/>
          <a:lstStyle/>
          <a:p>
            <a:r>
              <a:rPr lang="ru-RU" dirty="0"/>
              <a:t>Тема 1</a:t>
            </a:r>
            <a:r>
              <a:rPr lang="en-US" dirty="0"/>
              <a:t>2</a:t>
            </a:r>
            <a:endParaRPr lang="ru-RU" dirty="0"/>
          </a:p>
        </p:txBody>
      </p:sp>
      <p:pic>
        <p:nvPicPr>
          <p:cNvPr id="3" name="Рисунок 2" descr="Transformational Change Model"/>
          <p:cNvPicPr>
            <a:picLocks noGrp="1" noChangeAspect="1"/>
          </p:cNvPicPr>
          <p:nvPr>
            <p:ph type="pic" sz="quarter" idx="13"/>
          </p:nvPr>
        </p:nvPicPr>
        <p:blipFill>
          <a:blip r:embed="rId2">
            <a:extLst>
              <a:ext uri="{28A0092B-C50C-407E-A947-70E740481C1C}">
                <a14:useLocalDpi xmlns:a14="http://schemas.microsoft.com/office/drawing/2010/main" val="0"/>
              </a:ext>
            </a:extLst>
          </a:blip>
          <a:srcRect l="32651" r="32651"/>
          <a:stretch>
            <a:fillRect/>
          </a:stretch>
        </p:blipFill>
        <p:spPr/>
      </p:pic>
    </p:spTree>
    <p:extLst>
      <p:ext uri="{BB962C8B-B14F-4D97-AF65-F5344CB8AC3E}">
        <p14:creationId xmlns:p14="http://schemas.microsoft.com/office/powerpoint/2010/main" val="16521339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descr="Примеры выполнения транзакций в расширенной модели"/>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478163" y="1344304"/>
            <a:ext cx="4127361" cy="5390866"/>
          </a:xfrm>
          <a:prstGeom prst="rect">
            <a:avLst/>
          </a:prstGeom>
          <a:noFill/>
          <a:ln>
            <a:noFill/>
          </a:ln>
        </p:spPr>
      </p:pic>
      <p:sp>
        <p:nvSpPr>
          <p:cNvPr id="2" name="Заголовок 1"/>
          <p:cNvSpPr>
            <a:spLocks noGrp="1"/>
          </p:cNvSpPr>
          <p:nvPr>
            <p:ph type="title"/>
          </p:nvPr>
        </p:nvSpPr>
        <p:spPr/>
        <p:txBody>
          <a:bodyPr/>
          <a:lstStyle/>
          <a:p>
            <a:r>
              <a:rPr lang="ru-RU" dirty="0"/>
              <a:t>Примеры выполнения транзакций в расширенной модели</a:t>
            </a:r>
          </a:p>
        </p:txBody>
      </p:sp>
    </p:spTree>
    <p:extLst>
      <p:ext uri="{BB962C8B-B14F-4D97-AF65-F5344CB8AC3E}">
        <p14:creationId xmlns:p14="http://schemas.microsoft.com/office/powerpoint/2010/main" val="2881042988"/>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Прямоугольник 3"/>
          <p:cNvSpPr/>
          <p:nvPr/>
        </p:nvSpPr>
        <p:spPr>
          <a:xfrm>
            <a:off x="150125" y="180668"/>
            <a:ext cx="8898341" cy="6740307"/>
          </a:xfrm>
          <a:prstGeom prst="rect">
            <a:avLst/>
          </a:prstGeom>
        </p:spPr>
        <p:txBody>
          <a:bodyPr wrap="square">
            <a:spAutoFit/>
          </a:bodyPr>
          <a:lstStyle/>
          <a:p>
            <a:r>
              <a:rPr lang="ru-RU" sz="1600" i="1" dirty="0"/>
              <a:t>Транзакция</a:t>
            </a:r>
            <a:r>
              <a:rPr lang="ru-RU" sz="1600" dirty="0"/>
              <a:t> начинается явным оператором начала транзакции, который имеет в нашей схеме номер 1. Далее идет оператор 2, который является оператором поиска и не меняет текущее состояние </a:t>
            </a:r>
            <a:r>
              <a:rPr lang="ru-RU" sz="1600" i="1" dirty="0"/>
              <a:t>БД</a:t>
            </a:r>
            <a:r>
              <a:rPr lang="ru-RU" sz="1600" dirty="0"/>
              <a:t>, а следующие за ним </a:t>
            </a:r>
            <a:r>
              <a:rPr lang="ru-RU" sz="1600" i="1" dirty="0"/>
              <a:t>операторы</a:t>
            </a:r>
            <a:r>
              <a:rPr lang="ru-RU" sz="1600" dirty="0"/>
              <a:t> 3 и 4 переводят базу данных уже в новое состояние. Оператор 5 сохраняет это новое промежуточное состояние </a:t>
            </a:r>
            <a:r>
              <a:rPr lang="ru-RU" sz="1600" i="1" dirty="0"/>
              <a:t>БД</a:t>
            </a:r>
            <a:r>
              <a:rPr lang="ru-RU" sz="1600" dirty="0"/>
              <a:t> и помечает его как промежуточное состояние в точке А. Далее следуют </a:t>
            </a:r>
            <a:r>
              <a:rPr lang="ru-RU" sz="1600" i="1" dirty="0"/>
              <a:t>операторы</a:t>
            </a:r>
            <a:r>
              <a:rPr lang="ru-RU" sz="1600" dirty="0"/>
              <a:t> 6 и 7, которые переводят базу данных в новое состояние. А оператор 8 сохраняет это состояние как промежуточное состояние в точке В. Оператор 9 выполняет ввод новых данных, а оператор 10 проводит некоторую проверку условия 1; если условие 1 выполнено, то выполняется оператор 11, который проводит </a:t>
            </a:r>
            <a:r>
              <a:rPr lang="ru-RU" sz="1600" i="1" dirty="0"/>
              <a:t>откат</a:t>
            </a:r>
            <a:r>
              <a:rPr lang="ru-RU" sz="1600" dirty="0"/>
              <a:t> транзакции в промежуточное состояние В. Это означает, что последствия действий оператора 9 как бы стираются и </a:t>
            </a:r>
            <a:r>
              <a:rPr lang="ru-RU" sz="1600" i="1" dirty="0"/>
              <a:t>база данных</a:t>
            </a:r>
            <a:r>
              <a:rPr lang="ru-RU" sz="1600" dirty="0"/>
              <a:t> снова возвращается в промежуточное состояние В, хотя после выполнения оператора 9 она уже находилась в новом состоянии. И после отката транзакции вместо оператора 9, который выполнялся раньше из состояния В </a:t>
            </a:r>
            <a:r>
              <a:rPr lang="ru-RU" sz="1600" i="1" dirty="0"/>
              <a:t>БД</a:t>
            </a:r>
            <a:r>
              <a:rPr lang="ru-RU" sz="1600" dirty="0"/>
              <a:t>, выполняется оператор 13 ввода новых данных, и далее управление передается оператору 14. Оператор 14 снова проверяет условие, но уже некоторое новое условие 2; если условие выполнено, то управление передается оператору 15, который выполняет </a:t>
            </a:r>
            <a:r>
              <a:rPr lang="ru-RU" sz="1600" i="1" dirty="0"/>
              <a:t>откат</a:t>
            </a:r>
            <a:r>
              <a:rPr lang="ru-RU" sz="1600" dirty="0"/>
              <a:t> транзакции в промежуточное состояние А, то есть все </a:t>
            </a:r>
            <a:r>
              <a:rPr lang="ru-RU" sz="1600" i="1" dirty="0"/>
              <a:t>операторы</a:t>
            </a:r>
            <a:r>
              <a:rPr lang="ru-RU" sz="1600" dirty="0"/>
              <a:t>, которые изменяли </a:t>
            </a:r>
            <a:r>
              <a:rPr lang="ru-RU" sz="1600" i="1" dirty="0"/>
              <a:t>БД</a:t>
            </a:r>
            <a:r>
              <a:rPr lang="ru-RU" sz="1600" dirty="0"/>
              <a:t>, начиная с 6 и заканчивая 13, считаются невыполненными, то есть результаты их выполнения исчезли и мы снова находимся в состоянии А, как после выполнения оператора 4. Далее управление передается оператору 17, который обновляет содержимое </a:t>
            </a:r>
            <a:r>
              <a:rPr lang="ru-RU" sz="1600" i="1" dirty="0"/>
              <a:t>БД</a:t>
            </a:r>
            <a:r>
              <a:rPr lang="ru-RU" sz="1600" dirty="0"/>
              <a:t>, после этого управление передается оператору 18, который связан с проверкой условия 3. Проверка заканчивается либо передачей управления оператору 20, который фиксирует транзакцию, и </a:t>
            </a:r>
            <a:r>
              <a:rPr lang="ru-RU" sz="1600" i="1" dirty="0"/>
              <a:t>БД</a:t>
            </a:r>
            <a:r>
              <a:rPr lang="ru-RU" sz="1600" dirty="0"/>
              <a:t> переходит в новое устойчивое состояние, и изменить его в рамках текущей транзакции невозможно. Либо, если управление передано оператору 19, то </a:t>
            </a:r>
            <a:r>
              <a:rPr lang="ru-RU" sz="1600" i="1" dirty="0"/>
              <a:t>транзакция</a:t>
            </a:r>
            <a:r>
              <a:rPr lang="ru-RU" sz="1600" dirty="0"/>
              <a:t> откатывается к началу и </a:t>
            </a:r>
            <a:r>
              <a:rPr lang="ru-RU" sz="1600" i="1" dirty="0"/>
              <a:t>БД</a:t>
            </a:r>
            <a:r>
              <a:rPr lang="ru-RU" sz="1600" dirty="0"/>
              <a:t> возвращается в свое начальное состояние, а все промежуточные состояния здесь уже проверены, и выполнить операцию отката в эти промежуточные состояния после выполнения оператора 19 невозможно.</a:t>
            </a:r>
          </a:p>
        </p:txBody>
      </p:sp>
    </p:spTree>
    <p:extLst>
      <p:ext uri="{BB962C8B-B14F-4D97-AF65-F5344CB8AC3E}">
        <p14:creationId xmlns:p14="http://schemas.microsoft.com/office/powerpoint/2010/main" val="145626667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xit"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r>
              <a:rPr lang="ru-RU" altLang="ru-RU" dirty="0"/>
              <a:t>Механизмы обеспечения работы транзакций</a:t>
            </a:r>
          </a:p>
        </p:txBody>
      </p:sp>
      <p:sp>
        <p:nvSpPr>
          <p:cNvPr id="3" name="Объект 2"/>
          <p:cNvSpPr>
            <a:spLocks noGrp="1"/>
          </p:cNvSpPr>
          <p:nvPr>
            <p:ph idx="1"/>
          </p:nvPr>
        </p:nvSpPr>
        <p:spPr>
          <a:xfrm>
            <a:off x="828675" y="1600199"/>
            <a:ext cx="7486650" cy="5064552"/>
          </a:xfrm>
        </p:spPr>
        <p:txBody>
          <a:bodyPr>
            <a:normAutofit/>
          </a:bodyPr>
          <a:lstStyle/>
          <a:p>
            <a:r>
              <a:rPr lang="ru-RU" altLang="ru-RU" b="1" dirty="0"/>
              <a:t>Сегмент отката</a:t>
            </a:r>
            <a:r>
              <a:rPr lang="ru-RU" altLang="ru-RU" dirty="0"/>
              <a:t> (</a:t>
            </a:r>
            <a:r>
              <a:rPr lang="en-US" altLang="ru-RU" dirty="0"/>
              <a:t>rollback segment</a:t>
            </a:r>
            <a:r>
              <a:rPr lang="ru-RU" altLang="ru-RU" dirty="0"/>
              <a:t>, RBS) – это специальная область памяти на диске, в которую записывается информация обо всех текущих (незавершённых) изменениях. Данные в RBS хранятся до тех пор, пока транзакция, изменяющая эти данные, не будет завершена. Потом они могут быть перезаписаны данными более поздних транзакций.</a:t>
            </a:r>
          </a:p>
          <a:p>
            <a:r>
              <a:rPr lang="ru-RU" altLang="ru-RU" dirty="0"/>
              <a:t>Для сохранения сведений о транзакциях СУБД ведёт журнал транзакций. </a:t>
            </a:r>
          </a:p>
          <a:p>
            <a:r>
              <a:rPr lang="ru-RU" altLang="ru-RU" b="1" dirty="0"/>
              <a:t>Журнал транзакций </a:t>
            </a:r>
            <a:r>
              <a:rPr lang="ru-RU" altLang="ru-RU" dirty="0"/>
              <a:t>– это часть БД, в которую поступают данные обо всех изменениях всех объектов БД. Журнал недоступен пользователям СУБД и поддерживается особо тщательно (иногда ведутся две копии журнала, хранимые на разных физических носителях). Форма записи в журнал изменений зависит от СУБД. Но обычно там фиксируется следующее:</a:t>
            </a:r>
          </a:p>
          <a:p>
            <a:pPr lvl="1">
              <a:buFont typeface="Wingdings" pitchFamily="2" charset="2"/>
              <a:buChar char="Ø"/>
            </a:pPr>
            <a:r>
              <a:rPr lang="en-US" altLang="ru-RU" dirty="0"/>
              <a:t> </a:t>
            </a:r>
            <a:r>
              <a:rPr lang="ru-RU" altLang="ru-RU" sz="1600" dirty="0"/>
              <a:t>номер транзакции (номера присваиваются автоматически по возрастанию);</a:t>
            </a:r>
          </a:p>
          <a:p>
            <a:pPr lvl="1">
              <a:buFont typeface="Wingdings" pitchFamily="2" charset="2"/>
              <a:buChar char="Ø"/>
            </a:pPr>
            <a:r>
              <a:rPr lang="en-US" altLang="ru-RU" sz="1600" dirty="0"/>
              <a:t> </a:t>
            </a:r>
            <a:r>
              <a:rPr lang="ru-RU" altLang="ru-RU" sz="1600" dirty="0"/>
              <a:t>состояние транзакции (завершена фиксацией или откатом, не завершена, находится в состоянии ожидания);</a:t>
            </a:r>
          </a:p>
          <a:p>
            <a:pPr lvl="1">
              <a:buFont typeface="Wingdings" pitchFamily="2" charset="2"/>
              <a:buChar char="Ø"/>
            </a:pPr>
            <a:r>
              <a:rPr lang="en-US" altLang="ru-RU" sz="1600" dirty="0"/>
              <a:t> </a:t>
            </a:r>
            <a:r>
              <a:rPr lang="ru-RU" altLang="ru-RU" sz="1600" dirty="0"/>
              <a:t>точки сохранения (явные и неявные);</a:t>
            </a:r>
          </a:p>
          <a:p>
            <a:pPr lvl="1">
              <a:buFont typeface="Wingdings" pitchFamily="2" charset="2"/>
              <a:buChar char="Ø"/>
            </a:pPr>
            <a:r>
              <a:rPr lang="en-US" altLang="ru-RU" sz="1600" dirty="0"/>
              <a:t> </a:t>
            </a:r>
            <a:r>
              <a:rPr lang="ru-RU" altLang="ru-RU" sz="1600" dirty="0"/>
              <a:t>команды, составляющие транзакцию, и проч.</a:t>
            </a:r>
          </a:p>
          <a:p>
            <a:pPr marL="342891" lvl="1" indent="0">
              <a:buNone/>
            </a:pPr>
            <a:r>
              <a:rPr lang="ru-RU" sz="1600" dirty="0"/>
              <a:t>Однако назначение журнала транзакций гораздо шире. Он предназначен для обеспечения надежного хранения данных в </a:t>
            </a:r>
            <a:r>
              <a:rPr lang="ru-RU" sz="1600" i="1" dirty="0"/>
              <a:t>БД</a:t>
            </a:r>
            <a:r>
              <a:rPr lang="ru-RU" sz="1600" dirty="0"/>
              <a:t>.</a:t>
            </a:r>
          </a:p>
          <a:p>
            <a:pPr lvl="1">
              <a:buFont typeface="Wingdings" pitchFamily="2" charset="2"/>
              <a:buChar char="Ø"/>
            </a:pPr>
            <a:endParaRPr lang="ru-RU" altLang="ru-RU" sz="1600" dirty="0"/>
          </a:p>
        </p:txBody>
      </p:sp>
    </p:spTree>
    <p:extLst>
      <p:ext uri="{BB962C8B-B14F-4D97-AF65-F5344CB8AC3E}">
        <p14:creationId xmlns:p14="http://schemas.microsoft.com/office/powerpoint/2010/main" val="451493356"/>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Журнал транзакций</a:t>
            </a:r>
          </a:p>
        </p:txBody>
      </p:sp>
      <p:sp>
        <p:nvSpPr>
          <p:cNvPr id="5" name="Объект 4"/>
          <p:cNvSpPr>
            <a:spLocks noGrp="1"/>
          </p:cNvSpPr>
          <p:nvPr>
            <p:ph idx="1"/>
          </p:nvPr>
        </p:nvSpPr>
        <p:spPr/>
        <p:txBody>
          <a:bodyPr>
            <a:noAutofit/>
          </a:bodyPr>
          <a:lstStyle/>
          <a:p>
            <a:pPr marL="0" indent="0">
              <a:buNone/>
            </a:pPr>
            <a:r>
              <a:rPr lang="ru-RU" sz="2000" dirty="0"/>
              <a:t>Возможны следующие ситуации, при которых требуется производить восстановление состояния </a:t>
            </a:r>
            <a:r>
              <a:rPr lang="ru-RU" sz="2000" i="1" dirty="0"/>
              <a:t>базы данных</a:t>
            </a:r>
            <a:r>
              <a:rPr lang="ru-RU" sz="2000" dirty="0"/>
              <a:t>:</a:t>
            </a:r>
          </a:p>
          <a:p>
            <a:pPr fontAlgn="auto">
              <a:spcAft>
                <a:spcPts val="0"/>
              </a:spcAft>
              <a:defRPr/>
            </a:pPr>
            <a:r>
              <a:rPr lang="ru-RU" sz="2000" dirty="0"/>
              <a:t>Индивидуальный откат транзакции. Этот откат должен быть применен в следующих случаях: </a:t>
            </a:r>
          </a:p>
          <a:p>
            <a:pPr lvl="1" fontAlgn="auto">
              <a:spcAft>
                <a:spcPts val="0"/>
              </a:spcAft>
              <a:defRPr/>
            </a:pPr>
            <a:r>
              <a:rPr lang="ru-RU" sz="1800" dirty="0"/>
              <a:t>стандартной ситуацией отката транзакции является ее явное завершение оператором ROLLBACK; </a:t>
            </a:r>
          </a:p>
          <a:p>
            <a:pPr lvl="1" fontAlgn="auto">
              <a:spcAft>
                <a:spcPts val="0"/>
              </a:spcAft>
              <a:defRPr/>
            </a:pPr>
            <a:r>
              <a:rPr lang="ru-RU" sz="1800" dirty="0"/>
              <a:t>аварийное завершение работы прикладной программы, которое логически эквивалентно выполнению оператора ROLLBACK, но физически имеет иной механизм выполнения; </a:t>
            </a:r>
          </a:p>
          <a:p>
            <a:pPr lvl="1" fontAlgn="auto">
              <a:spcAft>
                <a:spcPts val="0"/>
              </a:spcAft>
              <a:defRPr/>
            </a:pPr>
            <a:r>
              <a:rPr lang="ru-RU" sz="1800" dirty="0"/>
              <a:t>принудительный откат транзакции в случае взаимной блокировки при параллельном выполнении транзакций. В подобном случае для выхода из тупика данная транзакция может быть выбрана в качестве "жертвы" и принудительно прекращено ее выполнение ядром СУБД. </a:t>
            </a:r>
          </a:p>
        </p:txBody>
      </p:sp>
    </p:spTree>
    <p:extLst>
      <p:ext uri="{BB962C8B-B14F-4D97-AF65-F5344CB8AC3E}">
        <p14:creationId xmlns:p14="http://schemas.microsoft.com/office/powerpoint/2010/main" val="2796006758"/>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Журнал транзакций</a:t>
            </a:r>
          </a:p>
        </p:txBody>
      </p:sp>
      <p:sp>
        <p:nvSpPr>
          <p:cNvPr id="5" name="Объект 4"/>
          <p:cNvSpPr>
            <a:spLocks noGrp="1"/>
          </p:cNvSpPr>
          <p:nvPr>
            <p:ph idx="1"/>
          </p:nvPr>
        </p:nvSpPr>
        <p:spPr/>
        <p:txBody>
          <a:bodyPr>
            <a:normAutofit/>
          </a:bodyPr>
          <a:lstStyle/>
          <a:p>
            <a:pPr fontAlgn="auto">
              <a:spcAft>
                <a:spcPts val="0"/>
              </a:spcAft>
              <a:defRPr/>
            </a:pPr>
            <a:r>
              <a:rPr lang="ru-RU" sz="2000" dirty="0"/>
              <a:t>Восстановление после внезапной потери содержимого оперативной памяти (мягкий сбой): </a:t>
            </a:r>
          </a:p>
          <a:p>
            <a:pPr lvl="1" fontAlgn="auto">
              <a:spcAft>
                <a:spcPts val="0"/>
              </a:spcAft>
              <a:defRPr/>
            </a:pPr>
            <a:r>
              <a:rPr lang="ru-RU" sz="1800" dirty="0"/>
              <a:t>при аварийном выключении электрического питания; </a:t>
            </a:r>
          </a:p>
          <a:p>
            <a:pPr lvl="1" fontAlgn="auto">
              <a:spcAft>
                <a:spcPts val="0"/>
              </a:spcAft>
              <a:defRPr/>
            </a:pPr>
            <a:r>
              <a:rPr lang="ru-RU" sz="1800" dirty="0"/>
              <a:t>при возникновении неустранимого сбоя процессора и т. д. Потеря той части базы данных, которая к моменту сбоя содержалась в буферах оперативной памяти. </a:t>
            </a:r>
          </a:p>
          <a:p>
            <a:pPr fontAlgn="auto">
              <a:spcAft>
                <a:spcPts val="0"/>
              </a:spcAft>
              <a:defRPr/>
            </a:pPr>
            <a:r>
              <a:rPr lang="ru-RU" sz="2000" dirty="0"/>
              <a:t>Восстановление после поломки основного внешнего носителя базы данных (жесткий сбой). Основой восстановления является архивная копия и журнал изменений базы данных.</a:t>
            </a:r>
          </a:p>
          <a:p>
            <a:endParaRPr lang="ru-RU" sz="2000" dirty="0"/>
          </a:p>
        </p:txBody>
      </p:sp>
    </p:spTree>
    <p:extLst>
      <p:ext uri="{BB962C8B-B14F-4D97-AF65-F5344CB8AC3E}">
        <p14:creationId xmlns:p14="http://schemas.microsoft.com/office/powerpoint/2010/main" val="1817774299"/>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Журнал транзакций</a:t>
            </a:r>
            <a:endParaRPr lang="ru-RU" dirty="0"/>
          </a:p>
        </p:txBody>
      </p:sp>
      <p:pic>
        <p:nvPicPr>
          <p:cNvPr id="4" name="Объект 3" descr="Журнал транзакций"/>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741251" y="1327892"/>
            <a:ext cx="5640086" cy="3904675"/>
          </a:xfrm>
        </p:spPr>
      </p:pic>
      <p:sp>
        <p:nvSpPr>
          <p:cNvPr id="5" name="Прямоугольник 4"/>
          <p:cNvSpPr/>
          <p:nvPr/>
        </p:nvSpPr>
        <p:spPr>
          <a:xfrm>
            <a:off x="183965" y="5232567"/>
            <a:ext cx="8745166" cy="1600438"/>
          </a:xfrm>
          <a:prstGeom prst="rect">
            <a:avLst/>
          </a:prstGeom>
        </p:spPr>
        <p:txBody>
          <a:bodyPr wrap="square">
            <a:spAutoFit/>
          </a:bodyPr>
          <a:lstStyle/>
          <a:p>
            <a:pPr algn="just">
              <a:spcAft>
                <a:spcPts val="0"/>
              </a:spcAft>
            </a:pPr>
            <a:r>
              <a:rPr lang="ru-RU" sz="1400" dirty="0">
                <a:solidFill>
                  <a:srgbClr val="000000"/>
                </a:solidFill>
                <a:latin typeface="Times New Roman" panose="02020603050405020304" pitchFamily="18" charset="0"/>
                <a:ea typeface="Times New Roman" panose="02020603050405020304" pitchFamily="18" charset="0"/>
              </a:rPr>
              <a:t>Общая структура журнала условно может быть представлена в виде некоторого по</a:t>
            </a:r>
            <a:r>
              <a:rPr lang="ru-RU" sz="1400" i="1" dirty="0">
                <a:solidFill>
                  <a:srgbClr val="000000"/>
                </a:solidFill>
                <a:latin typeface="Times New Roman" panose="02020603050405020304" pitchFamily="18" charset="0"/>
                <a:ea typeface="Times New Roman" panose="02020603050405020304" pitchFamily="18" charset="0"/>
              </a:rPr>
              <a:t>следовательного файла</a:t>
            </a:r>
            <a:r>
              <a:rPr lang="ru-RU" sz="1400" dirty="0">
                <a:solidFill>
                  <a:srgbClr val="000000"/>
                </a:solidFill>
                <a:latin typeface="Times New Roman" panose="02020603050405020304" pitchFamily="18" charset="0"/>
                <a:ea typeface="Times New Roman" panose="02020603050405020304" pitchFamily="18" charset="0"/>
              </a:rPr>
              <a:t>, в котором фиксируется каждое изменение </a:t>
            </a:r>
            <a:r>
              <a:rPr lang="ru-RU" sz="1400" i="1" dirty="0">
                <a:solidFill>
                  <a:srgbClr val="000000"/>
                </a:solidFill>
                <a:latin typeface="Times New Roman" panose="02020603050405020304" pitchFamily="18" charset="0"/>
                <a:ea typeface="Times New Roman" panose="02020603050405020304" pitchFamily="18" charset="0"/>
              </a:rPr>
              <a:t>БД</a:t>
            </a:r>
            <a:r>
              <a:rPr lang="ru-RU" sz="1400" dirty="0">
                <a:solidFill>
                  <a:srgbClr val="000000"/>
                </a:solidFill>
                <a:latin typeface="Times New Roman" panose="02020603050405020304" pitchFamily="18" charset="0"/>
                <a:ea typeface="Times New Roman" panose="02020603050405020304" pitchFamily="18" charset="0"/>
              </a:rPr>
              <a:t>, которое происходит в ходе выполнения транзакции. Все транзакции имеют свои внутренние номера, поэтому в едином журнале транзакций фиксируются все изменения, проводимые всеми транзакциями.</a:t>
            </a:r>
            <a:endParaRPr lang="ru-RU" sz="1200" dirty="0">
              <a:latin typeface="Times New Roman" panose="02020603050405020304" pitchFamily="18" charset="0"/>
              <a:ea typeface="Times New Roman" panose="02020603050405020304" pitchFamily="18" charset="0"/>
            </a:endParaRPr>
          </a:p>
          <a:p>
            <a:r>
              <a:rPr lang="ru-RU" sz="1400" dirty="0">
                <a:solidFill>
                  <a:srgbClr val="000000"/>
                </a:solidFill>
                <a:latin typeface="Times New Roman" panose="02020603050405020304" pitchFamily="18" charset="0"/>
                <a:ea typeface="Times New Roman" panose="02020603050405020304" pitchFamily="18" charset="0"/>
              </a:rPr>
              <a:t>Каждая </a:t>
            </a:r>
            <a:r>
              <a:rPr lang="ru-RU" sz="1400" i="1" dirty="0">
                <a:solidFill>
                  <a:srgbClr val="000000"/>
                </a:solidFill>
                <a:latin typeface="Times New Roman" panose="02020603050405020304" pitchFamily="18" charset="0"/>
                <a:ea typeface="Times New Roman" panose="02020603050405020304" pitchFamily="18" charset="0"/>
              </a:rPr>
              <a:t>запись</a:t>
            </a:r>
            <a:r>
              <a:rPr lang="ru-RU" sz="1400" dirty="0">
                <a:solidFill>
                  <a:srgbClr val="000000"/>
                </a:solidFill>
                <a:latin typeface="Times New Roman" panose="02020603050405020304" pitchFamily="18" charset="0"/>
                <a:ea typeface="Times New Roman" panose="02020603050405020304" pitchFamily="18" charset="0"/>
              </a:rPr>
              <a:t> в журнале транзакций помечается номером транзакции, к которой она относится, и значениями атрибутов, которые она меняет. Кроме того, для каждой транзакции в журнале фиксируется </a:t>
            </a:r>
            <a:r>
              <a:rPr lang="ru-RU" sz="1400" i="1" dirty="0">
                <a:solidFill>
                  <a:srgbClr val="000000"/>
                </a:solidFill>
                <a:latin typeface="Times New Roman" panose="02020603050405020304" pitchFamily="18" charset="0"/>
                <a:ea typeface="Times New Roman" panose="02020603050405020304" pitchFamily="18" charset="0"/>
              </a:rPr>
              <a:t>команда</a:t>
            </a:r>
            <a:r>
              <a:rPr lang="ru-RU" sz="1400" dirty="0">
                <a:solidFill>
                  <a:srgbClr val="000000"/>
                </a:solidFill>
                <a:latin typeface="Times New Roman" panose="02020603050405020304" pitchFamily="18" charset="0"/>
                <a:ea typeface="Times New Roman" panose="02020603050405020304" pitchFamily="18" charset="0"/>
              </a:rPr>
              <a:t> начала и завершения транзакции </a:t>
            </a:r>
            <a:endParaRPr lang="ru-RU" sz="1400" dirty="0"/>
          </a:p>
        </p:txBody>
      </p:sp>
    </p:spTree>
    <p:extLst>
      <p:ext uri="{BB962C8B-B14F-4D97-AF65-F5344CB8AC3E}">
        <p14:creationId xmlns:p14="http://schemas.microsoft.com/office/powerpoint/2010/main" val="3618297224"/>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Варианты ведения журнала транзакций</a:t>
            </a:r>
          </a:p>
        </p:txBody>
      </p:sp>
      <p:sp>
        <p:nvSpPr>
          <p:cNvPr id="5" name="Объект 4"/>
          <p:cNvSpPr>
            <a:spLocks noGrp="1"/>
          </p:cNvSpPr>
          <p:nvPr>
            <p:ph idx="1"/>
          </p:nvPr>
        </p:nvSpPr>
        <p:spPr>
          <a:xfrm>
            <a:off x="828676" y="1743958"/>
            <a:ext cx="7486650" cy="1053445"/>
          </a:xfrm>
        </p:spPr>
        <p:txBody>
          <a:bodyPr>
            <a:normAutofit/>
          </a:bodyPr>
          <a:lstStyle/>
          <a:p>
            <a:r>
              <a:rPr lang="ru-RU" altLang="ru-RU" sz="2000" dirty="0"/>
              <a:t>Протокол с отложенными обновлениями </a:t>
            </a:r>
          </a:p>
          <a:p>
            <a:r>
              <a:rPr lang="ru-RU" altLang="ru-RU" sz="2000" dirty="0"/>
              <a:t>Протокол с немедленными обновлениями</a:t>
            </a:r>
            <a:endParaRPr lang="ru-RU" sz="2000" dirty="0"/>
          </a:p>
        </p:txBody>
      </p:sp>
    </p:spTree>
    <p:extLst>
      <p:ext uri="{BB962C8B-B14F-4D97-AF65-F5344CB8AC3E}">
        <p14:creationId xmlns:p14="http://schemas.microsoft.com/office/powerpoint/2010/main" val="891939231"/>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ormAutofit/>
          </a:bodyPr>
          <a:lstStyle/>
          <a:p>
            <a:pPr fontAlgn="auto">
              <a:spcAft>
                <a:spcPts val="0"/>
              </a:spcAft>
              <a:defRPr/>
            </a:pPr>
            <a:r>
              <a:rPr lang="ru-RU" dirty="0"/>
              <a:t>Ведение журнала по принципу отложенных изменений</a:t>
            </a:r>
          </a:p>
        </p:txBody>
      </p:sp>
      <p:sp>
        <p:nvSpPr>
          <p:cNvPr id="3" name="Содержимое 2"/>
          <p:cNvSpPr>
            <a:spLocks noGrp="1"/>
          </p:cNvSpPr>
          <p:nvPr>
            <p:ph idx="1"/>
          </p:nvPr>
        </p:nvSpPr>
        <p:spPr>
          <a:xfrm>
            <a:off x="828675" y="1600199"/>
            <a:ext cx="7486650" cy="5139965"/>
          </a:xfrm>
        </p:spPr>
        <p:txBody>
          <a:bodyPr rtlCol="0">
            <a:normAutofit/>
          </a:bodyPr>
          <a:lstStyle/>
          <a:p>
            <a:pPr marL="342900" lvl="0" indent="-342900" algn="just">
              <a:spcBef>
                <a:spcPts val="600"/>
              </a:spcBef>
              <a:spcAft>
                <a:spcPts val="0"/>
              </a:spcAft>
              <a:buFont typeface="+mj-lt"/>
              <a:buAutoNum type="arabicPeriod"/>
              <a:tabLst>
                <a:tab pos="457200" algn="l"/>
              </a:tabLst>
            </a:pPr>
            <a:r>
              <a:rPr lang="ru-RU" sz="2000" dirty="0">
                <a:solidFill>
                  <a:srgbClr val="000000"/>
                </a:solidFill>
                <a:latin typeface="Times New Roman" panose="02020603050405020304" pitchFamily="18" charset="0"/>
                <a:ea typeface="Times New Roman" panose="02020603050405020304" pitchFamily="18" charset="0"/>
              </a:rPr>
              <a:t>Когда транзакция </a:t>
            </a:r>
            <a:r>
              <a:rPr lang="ru-RU" sz="2000" dirty="0">
                <a:solidFill>
                  <a:srgbClr val="8B0000"/>
                </a:solidFill>
                <a:latin typeface="Times New Roman" panose="02020603050405020304" pitchFamily="18" charset="0"/>
                <a:ea typeface="Times New Roman" panose="02020603050405020304" pitchFamily="18" charset="0"/>
              </a:rPr>
              <a:t>Т1 </a:t>
            </a:r>
            <a:r>
              <a:rPr lang="ru-RU" sz="2000" dirty="0">
                <a:solidFill>
                  <a:srgbClr val="000000"/>
                </a:solidFill>
                <a:latin typeface="Times New Roman" panose="02020603050405020304" pitchFamily="18" charset="0"/>
                <a:ea typeface="Times New Roman" panose="02020603050405020304" pitchFamily="18" charset="0"/>
              </a:rPr>
              <a:t>начинается, в протокол заносится запись </a:t>
            </a:r>
            <a:r>
              <a:rPr lang="ru-RU" sz="2000" dirty="0">
                <a:solidFill>
                  <a:srgbClr val="8B0000"/>
                </a:solidFill>
                <a:latin typeface="Times New Roman" panose="02020603050405020304" pitchFamily="18" charset="0"/>
                <a:ea typeface="Times New Roman" panose="02020603050405020304" pitchFamily="18" charset="0"/>
              </a:rPr>
              <a:t>&lt;Т1 </a:t>
            </a:r>
            <a:r>
              <a:rPr lang="ru-RU" sz="2000" dirty="0" err="1">
                <a:solidFill>
                  <a:srgbClr val="8B0000"/>
                </a:solidFill>
                <a:latin typeface="Times New Roman" panose="02020603050405020304" pitchFamily="18" charset="0"/>
                <a:ea typeface="Times New Roman" panose="02020603050405020304" pitchFamily="18" charset="0"/>
              </a:rPr>
              <a:t>Begin</a:t>
            </a:r>
            <a:r>
              <a:rPr lang="ru-RU" sz="2000" dirty="0">
                <a:solidFill>
                  <a:srgbClr val="8B0000"/>
                </a:solidFill>
                <a:latin typeface="Times New Roman" panose="02020603050405020304" pitchFamily="18" charset="0"/>
                <a:ea typeface="Times New Roman" panose="02020603050405020304" pitchFamily="18" charset="0"/>
              </a:rPr>
              <a:t> </a:t>
            </a:r>
            <a:r>
              <a:rPr lang="ru-RU" sz="2000" dirty="0" err="1">
                <a:solidFill>
                  <a:srgbClr val="8B0000"/>
                </a:solidFill>
                <a:latin typeface="Times New Roman" panose="02020603050405020304" pitchFamily="18" charset="0"/>
                <a:ea typeface="Times New Roman" panose="02020603050405020304" pitchFamily="18" charset="0"/>
              </a:rPr>
              <a:t>transaction</a:t>
            </a:r>
            <a:r>
              <a:rPr lang="ru-RU" sz="2000" dirty="0">
                <a:solidFill>
                  <a:srgbClr val="8B0000"/>
                </a:solidFill>
                <a:latin typeface="Times New Roman" panose="02020603050405020304" pitchFamily="18" charset="0"/>
                <a:ea typeface="Times New Roman" panose="02020603050405020304" pitchFamily="18" charset="0"/>
              </a:rPr>
              <a:t>&gt;</a:t>
            </a:r>
            <a:endParaRPr lang="ru-RU" sz="1800" dirty="0">
              <a:latin typeface="Times New Roman" panose="02020603050405020304" pitchFamily="18" charset="0"/>
              <a:ea typeface="Times New Roman" panose="02020603050405020304" pitchFamily="18" charset="0"/>
            </a:endParaRPr>
          </a:p>
          <a:p>
            <a:pPr marL="342900" lvl="0" indent="-342900" algn="just">
              <a:spcBef>
                <a:spcPts val="600"/>
              </a:spcBef>
              <a:spcAft>
                <a:spcPts val="0"/>
              </a:spcAft>
              <a:buFont typeface="+mj-lt"/>
              <a:buAutoNum type="arabicPeriod"/>
              <a:tabLst>
                <a:tab pos="457200" algn="l"/>
              </a:tabLst>
            </a:pPr>
            <a:r>
              <a:rPr lang="ru-RU" sz="2000" dirty="0">
                <a:solidFill>
                  <a:srgbClr val="000000"/>
                </a:solidFill>
                <a:latin typeface="Times New Roman" panose="02020603050405020304" pitchFamily="18" charset="0"/>
                <a:ea typeface="Times New Roman" panose="02020603050405020304" pitchFamily="18" charset="0"/>
              </a:rPr>
              <a:t>На протяжении выполнения транзакции в протоколе для каждой изменяемой записи записывается новое значение: </a:t>
            </a:r>
            <a:r>
              <a:rPr lang="ru-RU" sz="2000" dirty="0">
                <a:solidFill>
                  <a:srgbClr val="8B0000"/>
                </a:solidFill>
                <a:latin typeface="Times New Roman" panose="02020603050405020304" pitchFamily="18" charset="0"/>
                <a:ea typeface="Times New Roman" panose="02020603050405020304" pitchFamily="18" charset="0"/>
              </a:rPr>
              <a:t>&lt;T1,ID_RECORD, атрибут, новое значение … &gt;</a:t>
            </a:r>
            <a:r>
              <a:rPr lang="ru-RU" sz="2000" dirty="0">
                <a:solidFill>
                  <a:srgbClr val="000000"/>
                </a:solidFill>
                <a:latin typeface="Times New Roman" panose="02020603050405020304" pitchFamily="18" charset="0"/>
                <a:ea typeface="Times New Roman" panose="02020603050405020304" pitchFamily="18" charset="0"/>
              </a:rPr>
              <a:t>. Здесь </a:t>
            </a:r>
            <a:r>
              <a:rPr lang="ru-RU" sz="2000" dirty="0">
                <a:solidFill>
                  <a:srgbClr val="8B0000"/>
                </a:solidFill>
                <a:latin typeface="Times New Roman" panose="02020603050405020304" pitchFamily="18" charset="0"/>
                <a:ea typeface="Times New Roman" panose="02020603050405020304" pitchFamily="18" charset="0"/>
              </a:rPr>
              <a:t>ID_RECORD </a:t>
            </a:r>
            <a:r>
              <a:rPr lang="ru-RU" sz="2000" dirty="0">
                <a:solidFill>
                  <a:srgbClr val="000000"/>
                </a:solidFill>
                <a:latin typeface="Times New Roman" panose="02020603050405020304" pitchFamily="18" charset="0"/>
                <a:ea typeface="Times New Roman" panose="02020603050405020304" pitchFamily="18" charset="0"/>
              </a:rPr>
              <a:t>— уникальный номер записи.</a:t>
            </a:r>
            <a:endParaRPr lang="ru-RU" sz="1800" dirty="0">
              <a:latin typeface="Times New Roman" panose="02020603050405020304" pitchFamily="18" charset="0"/>
              <a:ea typeface="Times New Roman" panose="02020603050405020304" pitchFamily="18" charset="0"/>
            </a:endParaRPr>
          </a:p>
          <a:p>
            <a:pPr marL="342900" lvl="0" indent="-342900" algn="just">
              <a:spcBef>
                <a:spcPts val="600"/>
              </a:spcBef>
              <a:spcAft>
                <a:spcPts val="0"/>
              </a:spcAft>
              <a:buFont typeface="+mj-lt"/>
              <a:buAutoNum type="arabicPeriod"/>
              <a:tabLst>
                <a:tab pos="457200" algn="l"/>
              </a:tabLst>
            </a:pPr>
            <a:r>
              <a:rPr lang="ru-RU" sz="2000" dirty="0">
                <a:solidFill>
                  <a:srgbClr val="000000"/>
                </a:solidFill>
                <a:latin typeface="Times New Roman" panose="02020603050405020304" pitchFamily="18" charset="0"/>
                <a:ea typeface="Times New Roman" panose="02020603050405020304" pitchFamily="18" charset="0"/>
              </a:rPr>
              <a:t>Если все действия, из которых состоит транзакция </a:t>
            </a:r>
            <a:r>
              <a:rPr lang="ru-RU" sz="2000" dirty="0">
                <a:solidFill>
                  <a:srgbClr val="8B0000"/>
                </a:solidFill>
                <a:latin typeface="Times New Roman" panose="02020603050405020304" pitchFamily="18" charset="0"/>
                <a:ea typeface="Times New Roman" panose="02020603050405020304" pitchFamily="18" charset="0"/>
              </a:rPr>
              <a:t>Т1</a:t>
            </a:r>
            <a:r>
              <a:rPr lang="ru-RU" sz="2000" dirty="0">
                <a:solidFill>
                  <a:srgbClr val="000000"/>
                </a:solidFill>
                <a:latin typeface="Times New Roman" panose="02020603050405020304" pitchFamily="18" charset="0"/>
                <a:ea typeface="Times New Roman" panose="02020603050405020304" pitchFamily="18" charset="0"/>
              </a:rPr>
              <a:t>, успешно выполнены, то транзакция частично фиксируется и в протокол заносится </a:t>
            </a:r>
            <a:r>
              <a:rPr lang="ru-RU" sz="2000" dirty="0">
                <a:solidFill>
                  <a:srgbClr val="8B0000"/>
                </a:solidFill>
                <a:latin typeface="Times New Roman" panose="02020603050405020304" pitchFamily="18" charset="0"/>
                <a:ea typeface="Times New Roman" panose="02020603050405020304" pitchFamily="18" charset="0"/>
              </a:rPr>
              <a:t>&lt;Т1 COMMIT&gt;</a:t>
            </a:r>
            <a:r>
              <a:rPr lang="ru-RU" sz="2000" dirty="0">
                <a:solidFill>
                  <a:srgbClr val="000000"/>
                </a:solidFill>
                <a:latin typeface="Times New Roman" panose="02020603050405020304" pitchFamily="18" charset="0"/>
                <a:ea typeface="Times New Roman" panose="02020603050405020304" pitchFamily="18" charset="0"/>
              </a:rPr>
              <a:t>.</a:t>
            </a:r>
            <a:endParaRPr lang="ru-RU" sz="1800" dirty="0">
              <a:latin typeface="Times New Roman" panose="02020603050405020304" pitchFamily="18" charset="0"/>
              <a:ea typeface="Times New Roman" panose="02020603050405020304" pitchFamily="18" charset="0"/>
            </a:endParaRPr>
          </a:p>
          <a:p>
            <a:pPr marL="342900" lvl="0" indent="-342900" algn="just">
              <a:spcBef>
                <a:spcPts val="600"/>
              </a:spcBef>
              <a:spcAft>
                <a:spcPts val="0"/>
              </a:spcAft>
              <a:buFont typeface="+mj-lt"/>
              <a:buAutoNum type="arabicPeriod"/>
              <a:tabLst>
                <a:tab pos="457200" algn="l"/>
              </a:tabLst>
            </a:pPr>
            <a:r>
              <a:rPr lang="ru-RU" sz="2000" dirty="0">
                <a:solidFill>
                  <a:srgbClr val="000000"/>
                </a:solidFill>
                <a:latin typeface="Times New Roman" panose="02020603050405020304" pitchFamily="18" charset="0"/>
                <a:ea typeface="Times New Roman" panose="02020603050405020304" pitchFamily="18" charset="0"/>
              </a:rPr>
              <a:t>После того как транзакция фиксирована, записи протокола, относящиеся к </a:t>
            </a:r>
            <a:r>
              <a:rPr lang="ru-RU" sz="2000" dirty="0">
                <a:solidFill>
                  <a:srgbClr val="8B0000"/>
                </a:solidFill>
                <a:latin typeface="Times New Roman" panose="02020603050405020304" pitchFamily="18" charset="0"/>
                <a:ea typeface="Times New Roman" panose="02020603050405020304" pitchFamily="18" charset="0"/>
              </a:rPr>
              <a:t>T1</a:t>
            </a:r>
            <a:r>
              <a:rPr lang="ru-RU" sz="2000" dirty="0">
                <a:solidFill>
                  <a:srgbClr val="000000"/>
                </a:solidFill>
                <a:latin typeface="Times New Roman" panose="02020603050405020304" pitchFamily="18" charset="0"/>
                <a:ea typeface="Times New Roman" panose="02020603050405020304" pitchFamily="18" charset="0"/>
              </a:rPr>
              <a:t>, используются для внесения соответствующих изменений в БД.</a:t>
            </a:r>
            <a:endParaRPr lang="ru-RU" sz="18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184759009"/>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ormAutofit/>
          </a:bodyPr>
          <a:lstStyle/>
          <a:p>
            <a:pPr fontAlgn="auto">
              <a:spcAft>
                <a:spcPts val="0"/>
              </a:spcAft>
              <a:defRPr/>
            </a:pPr>
            <a:r>
              <a:rPr lang="ru-RU" dirty="0"/>
              <a:t>Ведение журнала по принципу отложенных изменений</a:t>
            </a:r>
          </a:p>
        </p:txBody>
      </p:sp>
      <p:sp>
        <p:nvSpPr>
          <p:cNvPr id="3" name="Содержимое 2"/>
          <p:cNvSpPr>
            <a:spLocks noGrp="1"/>
          </p:cNvSpPr>
          <p:nvPr>
            <p:ph idx="1"/>
          </p:nvPr>
        </p:nvSpPr>
        <p:spPr>
          <a:xfrm>
            <a:off x="828675" y="1600199"/>
            <a:ext cx="7486650" cy="5139965"/>
          </a:xfrm>
        </p:spPr>
        <p:txBody>
          <a:bodyPr rtlCol="0">
            <a:normAutofit/>
          </a:bodyPr>
          <a:lstStyle/>
          <a:p>
            <a:pPr marL="342900" lvl="0" indent="-342900" algn="just">
              <a:spcBef>
                <a:spcPts val="600"/>
              </a:spcBef>
              <a:spcAft>
                <a:spcPts val="0"/>
              </a:spcAft>
              <a:buFont typeface="+mj-lt"/>
              <a:buAutoNum type="arabicPeriod" startAt="5"/>
              <a:tabLst>
                <a:tab pos="457200" algn="l"/>
              </a:tabLst>
            </a:pPr>
            <a:r>
              <a:rPr lang="ru-RU" sz="2000" dirty="0">
                <a:solidFill>
                  <a:srgbClr val="000000"/>
                </a:solidFill>
                <a:latin typeface="Times New Roman" panose="02020603050405020304" pitchFamily="18" charset="0"/>
                <a:ea typeface="Times New Roman" panose="02020603050405020304" pitchFamily="18" charset="0"/>
              </a:rPr>
              <a:t>Если происходит сбой, то СУБД просматривает протокол и выясняет, какие транзакции необходимо переделать. Транзакцию </a:t>
            </a:r>
            <a:r>
              <a:rPr lang="ru-RU" sz="2000" dirty="0">
                <a:solidFill>
                  <a:srgbClr val="8B0000"/>
                </a:solidFill>
                <a:latin typeface="Times New Roman" panose="02020603050405020304" pitchFamily="18" charset="0"/>
                <a:ea typeface="Times New Roman" panose="02020603050405020304" pitchFamily="18" charset="0"/>
              </a:rPr>
              <a:t>Т1 </a:t>
            </a:r>
            <a:r>
              <a:rPr lang="ru-RU" sz="2000" dirty="0">
                <a:solidFill>
                  <a:srgbClr val="000000"/>
                </a:solidFill>
                <a:latin typeface="Times New Roman" panose="02020603050405020304" pitchFamily="18" charset="0"/>
                <a:ea typeface="Times New Roman" panose="02020603050405020304" pitchFamily="18" charset="0"/>
              </a:rPr>
              <a:t>необходимо переделать, если протокол содержит обе записи </a:t>
            </a:r>
            <a:r>
              <a:rPr lang="ru-RU" sz="2000" dirty="0">
                <a:solidFill>
                  <a:srgbClr val="8B0000"/>
                </a:solidFill>
                <a:latin typeface="Times New Roman" panose="02020603050405020304" pitchFamily="18" charset="0"/>
                <a:ea typeface="Times New Roman" panose="02020603050405020304" pitchFamily="18" charset="0"/>
              </a:rPr>
              <a:t>&lt;T1 BEGIN TRANSACTION&gt;</a:t>
            </a:r>
            <a:r>
              <a:rPr lang="ru-RU" sz="2000" dirty="0">
                <a:solidFill>
                  <a:srgbClr val="000000"/>
                </a:solidFill>
                <a:latin typeface="Times New Roman" panose="02020603050405020304" pitchFamily="18" charset="0"/>
                <a:ea typeface="Times New Roman" panose="02020603050405020304" pitchFamily="18" charset="0"/>
              </a:rPr>
              <a:t> и </a:t>
            </a:r>
            <a:r>
              <a:rPr lang="ru-RU" sz="2000" dirty="0">
                <a:solidFill>
                  <a:srgbClr val="8B0000"/>
                </a:solidFill>
                <a:latin typeface="Times New Roman" panose="02020603050405020304" pitchFamily="18" charset="0"/>
                <a:ea typeface="Times New Roman" panose="02020603050405020304" pitchFamily="18" charset="0"/>
              </a:rPr>
              <a:t>&lt;T1 COMMIT&gt;</a:t>
            </a:r>
            <a:r>
              <a:rPr lang="ru-RU" sz="2000" dirty="0">
                <a:solidFill>
                  <a:srgbClr val="000000"/>
                </a:solidFill>
                <a:latin typeface="Times New Roman" panose="02020603050405020304" pitchFamily="18" charset="0"/>
                <a:ea typeface="Times New Roman" panose="02020603050405020304" pitchFamily="18" charset="0"/>
              </a:rPr>
              <a:t>. БД может находиться в несогласованном состоянии, однако все новые значения измененных элементов данных содержатся в протоколе, и это требует повторного выполнения транзакции. Для этого используется некоторая системная процедура </a:t>
            </a:r>
            <a:r>
              <a:rPr lang="ru-RU" sz="2000" dirty="0">
                <a:solidFill>
                  <a:srgbClr val="8B0000"/>
                </a:solidFill>
                <a:latin typeface="Times New Roman" panose="02020603050405020304" pitchFamily="18" charset="0"/>
                <a:ea typeface="Times New Roman" panose="02020603050405020304" pitchFamily="18" charset="0"/>
              </a:rPr>
              <a:t>REDO()</a:t>
            </a:r>
            <a:r>
              <a:rPr lang="ru-RU" sz="2000" dirty="0">
                <a:solidFill>
                  <a:srgbClr val="000000"/>
                </a:solidFill>
                <a:latin typeface="Times New Roman" panose="02020603050405020304" pitchFamily="18" charset="0"/>
                <a:ea typeface="Times New Roman" panose="02020603050405020304" pitchFamily="18" charset="0"/>
              </a:rPr>
              <a:t>, которая заменяет все значения элементов данных на новые, просматривая протокол в прямом порядке.</a:t>
            </a:r>
            <a:endParaRPr lang="ru-RU" sz="1800" dirty="0">
              <a:latin typeface="Times New Roman" panose="02020603050405020304" pitchFamily="18" charset="0"/>
              <a:ea typeface="Times New Roman" panose="02020603050405020304" pitchFamily="18" charset="0"/>
            </a:endParaRPr>
          </a:p>
          <a:p>
            <a:pPr marL="342900" lvl="0" indent="-342900" algn="just">
              <a:spcBef>
                <a:spcPts val="600"/>
              </a:spcBef>
              <a:spcAft>
                <a:spcPts val="0"/>
              </a:spcAft>
              <a:buFont typeface="+mj-lt"/>
              <a:buAutoNum type="arabicPeriod" startAt="5"/>
              <a:tabLst>
                <a:tab pos="457200" algn="l"/>
              </a:tabLst>
            </a:pPr>
            <a:r>
              <a:rPr lang="ru-RU" sz="2000" dirty="0">
                <a:solidFill>
                  <a:srgbClr val="000000"/>
                </a:solidFill>
                <a:latin typeface="Times New Roman" panose="02020603050405020304" pitchFamily="18" charset="0"/>
                <a:ea typeface="Times New Roman" panose="02020603050405020304" pitchFamily="18" charset="0"/>
              </a:rPr>
              <a:t>Если в протоколе не содержится команда </a:t>
            </a:r>
            <a:r>
              <a:rPr lang="ru-RU" sz="2000" i="1" dirty="0">
                <a:solidFill>
                  <a:srgbClr val="000000"/>
                </a:solidFill>
                <a:latin typeface="Times New Roman" panose="02020603050405020304" pitchFamily="18" charset="0"/>
                <a:ea typeface="Times New Roman" panose="02020603050405020304" pitchFamily="18" charset="0"/>
              </a:rPr>
              <a:t>фиксации транзакции</a:t>
            </a:r>
            <a:r>
              <a:rPr lang="ru-RU" sz="2000" dirty="0">
                <a:solidFill>
                  <a:srgbClr val="000000"/>
                </a:solidFill>
                <a:latin typeface="Times New Roman" panose="02020603050405020304" pitchFamily="18" charset="0"/>
                <a:ea typeface="Times New Roman" panose="02020603050405020304" pitchFamily="18" charset="0"/>
              </a:rPr>
              <a:t> </a:t>
            </a:r>
            <a:r>
              <a:rPr lang="ru-RU" sz="2000" dirty="0">
                <a:solidFill>
                  <a:srgbClr val="8B0000"/>
                </a:solidFill>
                <a:latin typeface="Times New Roman" panose="02020603050405020304" pitchFamily="18" charset="0"/>
                <a:ea typeface="Times New Roman" panose="02020603050405020304" pitchFamily="18" charset="0"/>
              </a:rPr>
              <a:t>COMMIT</a:t>
            </a:r>
            <a:r>
              <a:rPr lang="ru-RU" sz="2000" dirty="0">
                <a:solidFill>
                  <a:srgbClr val="000000"/>
                </a:solidFill>
                <a:latin typeface="Times New Roman" panose="02020603050405020304" pitchFamily="18" charset="0"/>
                <a:ea typeface="Times New Roman" panose="02020603050405020304" pitchFamily="18" charset="0"/>
              </a:rPr>
              <a:t>, то никаких действий проводить не требуется, а транзакция запускается заново.</a:t>
            </a:r>
            <a:endParaRPr lang="ru-RU" sz="18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84396107"/>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Ведение журнала по принципу немедленных изменений</a:t>
            </a:r>
          </a:p>
        </p:txBody>
      </p:sp>
      <p:sp>
        <p:nvSpPr>
          <p:cNvPr id="3" name="Содержимое 2"/>
          <p:cNvSpPr>
            <a:spLocks noGrp="1"/>
          </p:cNvSpPr>
          <p:nvPr>
            <p:ph idx="1"/>
          </p:nvPr>
        </p:nvSpPr>
        <p:spPr/>
        <p:txBody>
          <a:bodyPr>
            <a:normAutofit/>
          </a:bodyPr>
          <a:lstStyle/>
          <a:p>
            <a:pPr marL="342900" indent="-342900">
              <a:buFont typeface="+mj-lt"/>
              <a:buAutoNum type="arabicPeriod"/>
            </a:pPr>
            <a:r>
              <a:rPr lang="ru-RU" sz="2000" dirty="0"/>
              <a:t>Все изменения сразу заносятся в БД;</a:t>
            </a:r>
          </a:p>
          <a:p>
            <a:pPr marL="342900" indent="-342900">
              <a:buFont typeface="+mj-lt"/>
              <a:buAutoNum type="arabicPeriod"/>
            </a:pPr>
            <a:r>
              <a:rPr lang="ru-RU" sz="2000" dirty="0"/>
              <a:t>В протокол заносятся не только новые, но и все старые значения изменяемых атрибутов: </a:t>
            </a:r>
            <a:br>
              <a:rPr lang="ru-RU" sz="2000" dirty="0"/>
            </a:br>
            <a:r>
              <a:rPr lang="ru-RU" sz="2000" dirty="0"/>
              <a:t>&lt;Т1, IDRECORD, атрибут, новое </a:t>
            </a:r>
            <a:r>
              <a:rPr lang="ru-RU" sz="2000" dirty="0" err="1"/>
              <a:t>зн</a:t>
            </a:r>
            <a:r>
              <a:rPr lang="ru-RU" sz="2000" dirty="0"/>
              <a:t>.,  старое </a:t>
            </a:r>
            <a:r>
              <a:rPr lang="ru-RU" sz="2000" dirty="0" err="1"/>
              <a:t>зн</a:t>
            </a:r>
            <a:r>
              <a:rPr lang="ru-RU" sz="2000" dirty="0"/>
              <a:t>. …&gt;. </a:t>
            </a:r>
          </a:p>
          <a:p>
            <a:pPr marL="342900" indent="-342900">
              <a:buFont typeface="+mj-lt"/>
              <a:buAutoNum type="arabicPeriod"/>
            </a:pPr>
            <a:r>
              <a:rPr lang="ru-RU" sz="2000" dirty="0"/>
              <a:t>При этом запись в журнал предшествует непосредственному выполнению операции над БД. </a:t>
            </a:r>
          </a:p>
          <a:p>
            <a:pPr marL="342900" indent="-342900">
              <a:buFont typeface="+mj-lt"/>
              <a:buAutoNum type="arabicPeriod"/>
            </a:pPr>
            <a:r>
              <a:rPr lang="ru-RU" sz="2000" dirty="0"/>
              <a:t>Когда встречается команда &lt;T1 COMMIT&gt;, то все изменения оказываются уже внесенными в БД.</a:t>
            </a:r>
          </a:p>
        </p:txBody>
      </p:sp>
    </p:spTree>
    <p:extLst>
      <p:ext uri="{BB962C8B-B14F-4D97-AF65-F5344CB8AC3E}">
        <p14:creationId xmlns:p14="http://schemas.microsoft.com/office/powerpoint/2010/main" val="586415198"/>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r>
              <a:rPr lang="ru-RU"/>
              <a:t>Общие сведения</a:t>
            </a:r>
            <a:endParaRPr lang="ru-RU" dirty="0"/>
          </a:p>
        </p:txBody>
      </p:sp>
      <p:sp>
        <p:nvSpPr>
          <p:cNvPr id="6" name="Объект 5"/>
          <p:cNvSpPr>
            <a:spLocks noGrp="1"/>
          </p:cNvSpPr>
          <p:nvPr>
            <p:ph idx="1"/>
          </p:nvPr>
        </p:nvSpPr>
        <p:spPr>
          <a:xfrm>
            <a:off x="828675" y="1514901"/>
            <a:ext cx="7486650" cy="5104263"/>
          </a:xfrm>
        </p:spPr>
        <p:txBody>
          <a:bodyPr>
            <a:normAutofit/>
          </a:bodyPr>
          <a:lstStyle/>
          <a:p>
            <a:pPr marL="0" indent="0">
              <a:buNone/>
            </a:pPr>
            <a:r>
              <a:rPr lang="ru-RU" altLang="ru-RU" b="1" dirty="0"/>
              <a:t>Транзакция</a:t>
            </a:r>
            <a:r>
              <a:rPr lang="ru-RU" altLang="ru-RU" dirty="0"/>
              <a:t> - последовательность операций, производимых над базой данных и переводящих базу данных из одного непротиворечивого (согласованного) состояния в другое непротиворечивое (согласованное) состояние.</a:t>
            </a:r>
          </a:p>
          <a:p>
            <a:pPr lvl="1"/>
            <a:r>
              <a:rPr lang="ru-RU" altLang="ru-RU" sz="1600" dirty="0"/>
              <a:t>некоторое неделимое действие над базой данных, осмысленное с точки зрения пользователя</a:t>
            </a:r>
          </a:p>
          <a:p>
            <a:pPr lvl="1"/>
            <a:r>
              <a:rPr lang="ru-RU" altLang="ru-RU" sz="1600" dirty="0"/>
              <a:t>логическая единица работы системы</a:t>
            </a:r>
          </a:p>
          <a:p>
            <a:pPr marL="609600" indent="-609600">
              <a:lnSpc>
                <a:spcPct val="80000"/>
              </a:lnSpc>
              <a:buNone/>
            </a:pPr>
            <a:r>
              <a:rPr lang="ru-RU" sz="1600" dirty="0"/>
              <a:t>Плоские (традиционные) т</a:t>
            </a:r>
            <a:r>
              <a:rPr lang="ru-RU" altLang="ru-RU" sz="1600" dirty="0"/>
              <a:t>ранзакции обладают следующими свойствами:</a:t>
            </a:r>
          </a:p>
          <a:p>
            <a:pPr>
              <a:lnSpc>
                <a:spcPct val="80000"/>
              </a:lnSpc>
            </a:pPr>
            <a:r>
              <a:rPr lang="ru-RU" altLang="ru-RU" sz="1600" dirty="0"/>
              <a:t>Логическая неделимость (</a:t>
            </a:r>
            <a:r>
              <a:rPr lang="ru-RU" altLang="ru-RU" sz="1600" b="1" dirty="0"/>
              <a:t>атомарность</a:t>
            </a:r>
            <a:r>
              <a:rPr lang="ru-RU" altLang="ru-RU" sz="1600" dirty="0"/>
              <a:t>, </a:t>
            </a:r>
            <a:r>
              <a:rPr lang="en-US" altLang="ru-RU" sz="1600" dirty="0"/>
              <a:t>Atomicity</a:t>
            </a:r>
            <a:r>
              <a:rPr lang="ru-RU" altLang="ru-RU" sz="1600" dirty="0"/>
              <a:t>) означает, что выполняются либо все операции (команды), входящие в транзакцию, либо ни одной.</a:t>
            </a:r>
          </a:p>
          <a:p>
            <a:pPr>
              <a:lnSpc>
                <a:spcPct val="80000"/>
              </a:lnSpc>
            </a:pPr>
            <a:r>
              <a:rPr lang="ru-RU" altLang="ru-RU" sz="1600" b="1" dirty="0"/>
              <a:t>Согласованность</a:t>
            </a:r>
            <a:r>
              <a:rPr lang="ru-RU" altLang="ru-RU" sz="1600" dirty="0"/>
              <a:t> (</a:t>
            </a:r>
            <a:r>
              <a:rPr lang="en-US" altLang="ru-RU" sz="1600" dirty="0"/>
              <a:t>Consistency</a:t>
            </a:r>
            <a:r>
              <a:rPr lang="ru-RU" altLang="ru-RU" sz="1600" dirty="0"/>
              <a:t>): транзакция начинается на согласованном множестве данных и после её завершения множество данных согласовано.</a:t>
            </a:r>
          </a:p>
          <a:p>
            <a:pPr>
              <a:lnSpc>
                <a:spcPct val="80000"/>
              </a:lnSpc>
            </a:pPr>
            <a:r>
              <a:rPr lang="ru-RU" altLang="ru-RU" sz="1600" b="1" dirty="0"/>
              <a:t>Изолированность</a:t>
            </a:r>
            <a:r>
              <a:rPr lang="ru-RU" altLang="ru-RU" sz="1600" dirty="0"/>
              <a:t> (</a:t>
            </a:r>
            <a:r>
              <a:rPr lang="en-US" altLang="ru-RU" sz="1600" dirty="0"/>
              <a:t>Isolation</a:t>
            </a:r>
            <a:r>
              <a:rPr lang="ru-RU" altLang="ru-RU" sz="1600" dirty="0"/>
              <a:t>), т.е. отсутствие влияния транзакций друг на друга.</a:t>
            </a:r>
            <a:endParaRPr lang="ru-RU" altLang="ru-RU" sz="1600" b="1" dirty="0"/>
          </a:p>
          <a:p>
            <a:pPr>
              <a:lnSpc>
                <a:spcPct val="80000"/>
              </a:lnSpc>
            </a:pPr>
            <a:r>
              <a:rPr lang="ru-RU" altLang="ru-RU" sz="1600" b="1" dirty="0"/>
              <a:t>Устойчивость</a:t>
            </a:r>
            <a:r>
              <a:rPr lang="en-US" altLang="ru-RU" sz="1600" b="1" dirty="0"/>
              <a:t> </a:t>
            </a:r>
            <a:r>
              <a:rPr lang="ru-RU" altLang="ru-RU" sz="1600" b="1" dirty="0"/>
              <a:t>или Долговечность</a:t>
            </a:r>
            <a:r>
              <a:rPr lang="ru-RU" altLang="ru-RU" sz="1600" dirty="0"/>
              <a:t> (</a:t>
            </a:r>
            <a:r>
              <a:rPr lang="en-US" altLang="ru-RU" sz="1600" dirty="0"/>
              <a:t>Durability</a:t>
            </a:r>
            <a:r>
              <a:rPr lang="ru-RU" altLang="ru-RU" sz="1600" dirty="0"/>
              <a:t>): результаты завершённой транзакции не могут быть потеряны. Возврат БД в предыдущее состояние может быть достигнут только путём запуска компенсирующей транзакции.</a:t>
            </a:r>
          </a:p>
          <a:p>
            <a:pPr marL="609600" indent="-609600">
              <a:lnSpc>
                <a:spcPct val="80000"/>
              </a:lnSpc>
              <a:buNone/>
            </a:pPr>
            <a:r>
              <a:rPr lang="ru-RU" altLang="ru-RU" sz="1600" i="1" dirty="0"/>
              <a:t>	Транзакции, удовлетворяющие этим свойствам - </a:t>
            </a:r>
            <a:r>
              <a:rPr lang="en-US" altLang="ru-RU" sz="1600" b="1" i="1" dirty="0"/>
              <a:t>ACID</a:t>
            </a:r>
            <a:r>
              <a:rPr lang="ru-RU" altLang="ru-RU" sz="1600" i="1" dirty="0"/>
              <a:t>-транзакции</a:t>
            </a:r>
          </a:p>
        </p:txBody>
      </p:sp>
    </p:spTree>
    <p:extLst>
      <p:ext uri="{BB962C8B-B14F-4D97-AF65-F5344CB8AC3E}">
        <p14:creationId xmlns:p14="http://schemas.microsoft.com/office/powerpoint/2010/main" val="4182270515"/>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Ведение журнала по принципу немедленных изменений</a:t>
            </a:r>
          </a:p>
        </p:txBody>
      </p:sp>
      <p:sp>
        <p:nvSpPr>
          <p:cNvPr id="3" name="Содержимое 2"/>
          <p:cNvSpPr>
            <a:spLocks noGrp="1"/>
          </p:cNvSpPr>
          <p:nvPr>
            <p:ph idx="1"/>
          </p:nvPr>
        </p:nvSpPr>
        <p:spPr/>
        <p:txBody>
          <a:bodyPr>
            <a:normAutofit/>
          </a:bodyPr>
          <a:lstStyle/>
          <a:p>
            <a:pPr marL="342900" indent="-342900">
              <a:buFont typeface="+mj-lt"/>
              <a:buAutoNum type="arabicPeriod" startAt="5"/>
            </a:pPr>
            <a:r>
              <a:rPr lang="ru-RU" sz="2000" dirty="0"/>
              <a:t>При откате транзакции выполняется системная процедура UNDO(), которая возвращает все старые значения в отмененной транзакции, начиная с команды BEGIN TRANSACTION.</a:t>
            </a:r>
          </a:p>
          <a:p>
            <a:pPr marL="342900" indent="-342900">
              <a:buFont typeface="+mj-lt"/>
              <a:buAutoNum type="arabicPeriod" startAt="5"/>
            </a:pPr>
            <a:r>
              <a:rPr lang="ru-RU" sz="2000" dirty="0"/>
              <a:t>Если транзакция содержит команду начала транзакции, но не содержит команды фиксации с подтверждением ее выполнения, то выполняется последовательность действий как при откате транзакции, то есть восстанавливаются старые значения. </a:t>
            </a:r>
          </a:p>
          <a:p>
            <a:pPr marL="342900" indent="-342900">
              <a:buFont typeface="+mj-lt"/>
              <a:buAutoNum type="arabicPeriod" startAt="5"/>
            </a:pPr>
            <a:r>
              <a:rPr lang="ru-RU" sz="2000" dirty="0"/>
              <a:t>Если сбой произошел после выполнения последней команды изменения БД, но до выполнения команды фиксации, то команда фиксации выполняется, а с БД никаких изменений не происходит. Работа происходит только на уровне протокола.</a:t>
            </a:r>
          </a:p>
          <a:p>
            <a:pPr marL="342900" indent="-342900">
              <a:buFont typeface="+mj-lt"/>
              <a:buAutoNum type="arabicPeriod" startAt="5"/>
            </a:pPr>
            <a:endParaRPr lang="ru-RU" sz="2000" dirty="0"/>
          </a:p>
        </p:txBody>
      </p:sp>
    </p:spTree>
    <p:extLst>
      <p:ext uri="{BB962C8B-B14F-4D97-AF65-F5344CB8AC3E}">
        <p14:creationId xmlns:p14="http://schemas.microsoft.com/office/powerpoint/2010/main" val="237740800"/>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7783" y="0"/>
            <a:ext cx="7485512" cy="1096962"/>
          </a:xfrm>
        </p:spPr>
        <p:txBody>
          <a:bodyPr/>
          <a:lstStyle/>
          <a:p>
            <a:r>
              <a:rPr lang="ru-RU" dirty="0"/>
              <a:t>Журнализация и буферизация</a:t>
            </a:r>
          </a:p>
        </p:txBody>
      </p:sp>
      <p:sp>
        <p:nvSpPr>
          <p:cNvPr id="5" name="Объект 4"/>
          <p:cNvSpPr>
            <a:spLocks noGrp="1"/>
          </p:cNvSpPr>
          <p:nvPr>
            <p:ph idx="1"/>
          </p:nvPr>
        </p:nvSpPr>
        <p:spPr/>
        <p:txBody>
          <a:bodyPr>
            <a:normAutofit/>
          </a:bodyPr>
          <a:lstStyle/>
          <a:p>
            <a:r>
              <a:rPr lang="ru-RU" sz="2000" dirty="0"/>
              <a:t>Если бы запись об изменении базы данных, которая должна поступить в журнал при выполнении любой операции модификации базы данных, реально немедленно записывалась бы во внешнюю память, это привело бы к существенному замедлению работы системы. </a:t>
            </a:r>
          </a:p>
          <a:p>
            <a:r>
              <a:rPr lang="ru-RU" sz="2000" dirty="0"/>
              <a:t>Поэтому записи в журнале тоже буферизуются: при нормальной работе очередная страница выталкивается во внешнюю память журнала только при полном заполнении записями.</a:t>
            </a:r>
          </a:p>
          <a:p>
            <a:r>
              <a:rPr lang="ru-RU" sz="2000" dirty="0"/>
              <a:t>Если произошел мягкий сбой и содержимое буферов утрачено, для проведения восстановления базы данных необходимо иметь некоторое согласованное состояние журнала и базы данных во внешней памяти.</a:t>
            </a:r>
          </a:p>
        </p:txBody>
      </p:sp>
    </p:spTree>
    <p:extLst>
      <p:ext uri="{BB962C8B-B14F-4D97-AF65-F5344CB8AC3E}">
        <p14:creationId xmlns:p14="http://schemas.microsoft.com/office/powerpoint/2010/main" val="201097951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47783" y="0"/>
            <a:ext cx="7485512" cy="1096962"/>
          </a:xfrm>
        </p:spPr>
        <p:txBody>
          <a:bodyPr/>
          <a:lstStyle/>
          <a:p>
            <a:r>
              <a:rPr lang="ru-RU" dirty="0"/>
              <a:t>Журнализация и буферизация</a:t>
            </a:r>
          </a:p>
        </p:txBody>
      </p:sp>
      <p:sp>
        <p:nvSpPr>
          <p:cNvPr id="5" name="Объект 4"/>
          <p:cNvSpPr>
            <a:spLocks noGrp="1"/>
          </p:cNvSpPr>
          <p:nvPr>
            <p:ph idx="1"/>
          </p:nvPr>
        </p:nvSpPr>
        <p:spPr/>
        <p:txBody>
          <a:bodyPr>
            <a:normAutofit/>
          </a:bodyPr>
          <a:lstStyle/>
          <a:p>
            <a:r>
              <a:rPr lang="ru-RU" sz="2000" dirty="0"/>
              <a:t>Основным принципом согласованной политики выталкивания буфера журнала и буферов страниц базы данных является то, что запись об изменении объекта базы данных должна попадать во внешнюю память журнала раньше, чем измененный объект оказывается во внешней памяти базы данных. </a:t>
            </a:r>
          </a:p>
          <a:p>
            <a:r>
              <a:rPr lang="ru-RU" sz="2000" dirty="0"/>
              <a:t>Соответствующий протокол журнализации (и управления буферизацией) называется </a:t>
            </a:r>
            <a:r>
              <a:rPr lang="ru-RU" sz="2000" b="1" dirty="0" err="1"/>
              <a:t>Write</a:t>
            </a:r>
            <a:r>
              <a:rPr lang="ru-RU" sz="2000" b="1" dirty="0"/>
              <a:t> </a:t>
            </a:r>
            <a:r>
              <a:rPr lang="ru-RU" sz="2000" b="1" dirty="0" err="1"/>
              <a:t>Ahead</a:t>
            </a:r>
            <a:r>
              <a:rPr lang="ru-RU" sz="2000" b="1" dirty="0"/>
              <a:t> </a:t>
            </a:r>
            <a:r>
              <a:rPr lang="ru-RU" sz="2000" b="1" dirty="0" err="1"/>
              <a:t>Log</a:t>
            </a:r>
            <a:r>
              <a:rPr lang="ru-RU" sz="2000" b="1" dirty="0"/>
              <a:t> (WAL) </a:t>
            </a:r>
            <a:r>
              <a:rPr lang="ru-RU" sz="2000" dirty="0"/>
              <a:t>— "пиши сначала в журнал" и состоит в том, что если требуется записать во внешнюю </a:t>
            </a:r>
            <a:r>
              <a:rPr lang="ru-RU" sz="2000" i="1" dirty="0"/>
              <a:t>память</a:t>
            </a:r>
            <a:r>
              <a:rPr lang="ru-RU" sz="2000" dirty="0"/>
              <a:t> измененный </a:t>
            </a:r>
            <a:r>
              <a:rPr lang="ru-RU" sz="2000" i="1" dirty="0"/>
              <a:t>объект</a:t>
            </a:r>
            <a:r>
              <a:rPr lang="ru-RU" sz="2000" dirty="0"/>
              <a:t> </a:t>
            </a:r>
            <a:r>
              <a:rPr lang="ru-RU" sz="2000" i="1" dirty="0"/>
              <a:t>базы данных</a:t>
            </a:r>
            <a:r>
              <a:rPr lang="ru-RU" sz="2000" dirty="0"/>
              <a:t>, то перед этим нужно гарантировать </a:t>
            </a:r>
            <a:r>
              <a:rPr lang="ru-RU" sz="2000" i="1" dirty="0"/>
              <a:t>запись</a:t>
            </a:r>
            <a:r>
              <a:rPr lang="ru-RU" sz="2000" dirty="0"/>
              <a:t> во внешнюю </a:t>
            </a:r>
            <a:r>
              <a:rPr lang="ru-RU" sz="2000" i="1" dirty="0"/>
              <a:t>память</a:t>
            </a:r>
            <a:r>
              <a:rPr lang="ru-RU" sz="2000" dirty="0"/>
              <a:t> журнала транзакций записи о его изменении.</a:t>
            </a:r>
          </a:p>
        </p:txBody>
      </p:sp>
    </p:spTree>
    <p:extLst>
      <p:ext uri="{BB962C8B-B14F-4D97-AF65-F5344CB8AC3E}">
        <p14:creationId xmlns:p14="http://schemas.microsoft.com/office/powerpoint/2010/main" val="352913257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Прямоугольник 3"/>
          <p:cNvSpPr/>
          <p:nvPr/>
        </p:nvSpPr>
        <p:spPr>
          <a:xfrm>
            <a:off x="155543" y="266133"/>
            <a:ext cx="8988457" cy="5570756"/>
          </a:xfrm>
          <a:prstGeom prst="rect">
            <a:avLst/>
          </a:prstGeom>
        </p:spPr>
        <p:txBody>
          <a:bodyPr wrap="square">
            <a:spAutoFit/>
          </a:bodyPr>
          <a:lstStyle/>
          <a:p>
            <a:pPr indent="450215" algn="just">
              <a:spcBef>
                <a:spcPts val="600"/>
              </a:spcBef>
              <a:spcAft>
                <a:spcPts val="0"/>
              </a:spcAft>
            </a:pPr>
            <a:r>
              <a:rPr lang="ru-RU" sz="1600" dirty="0">
                <a:solidFill>
                  <a:srgbClr val="000000"/>
                </a:solidFill>
                <a:latin typeface="Times New Roman" panose="02020603050405020304" pitchFamily="18" charset="0"/>
                <a:ea typeface="Times New Roman" panose="02020603050405020304" pitchFamily="18" charset="0"/>
              </a:rPr>
              <a:t>Другими словами, если во внешней памяти </a:t>
            </a:r>
            <a:r>
              <a:rPr lang="ru-RU" sz="1600" i="1" dirty="0">
                <a:solidFill>
                  <a:srgbClr val="000000"/>
                </a:solidFill>
                <a:latin typeface="Times New Roman" panose="02020603050405020304" pitchFamily="18" charset="0"/>
                <a:ea typeface="Times New Roman" panose="02020603050405020304" pitchFamily="18" charset="0"/>
              </a:rPr>
              <a:t>базы данных</a:t>
            </a:r>
            <a:r>
              <a:rPr lang="ru-RU" sz="1600" dirty="0">
                <a:solidFill>
                  <a:srgbClr val="000000"/>
                </a:solidFill>
                <a:latin typeface="Times New Roman" panose="02020603050405020304" pitchFamily="18" charset="0"/>
                <a:ea typeface="Times New Roman" panose="02020603050405020304" pitchFamily="18" charset="0"/>
              </a:rPr>
              <a:t> находится некоторый </a:t>
            </a:r>
            <a:r>
              <a:rPr lang="ru-RU" sz="1600" i="1" dirty="0">
                <a:solidFill>
                  <a:srgbClr val="000000"/>
                </a:solidFill>
                <a:latin typeface="Times New Roman" panose="02020603050405020304" pitchFamily="18" charset="0"/>
                <a:ea typeface="Times New Roman" panose="02020603050405020304" pitchFamily="18" charset="0"/>
              </a:rPr>
              <a:t>объект</a:t>
            </a:r>
            <a:r>
              <a:rPr lang="ru-RU" sz="1600" dirty="0">
                <a:solidFill>
                  <a:srgbClr val="000000"/>
                </a:solidFill>
                <a:latin typeface="Times New Roman" panose="02020603050405020304" pitchFamily="18" charset="0"/>
                <a:ea typeface="Times New Roman" panose="02020603050405020304" pitchFamily="18" charset="0"/>
              </a:rPr>
              <a:t> </a:t>
            </a:r>
            <a:r>
              <a:rPr lang="ru-RU" sz="1600" i="1" dirty="0">
                <a:solidFill>
                  <a:srgbClr val="000000"/>
                </a:solidFill>
                <a:latin typeface="Times New Roman" panose="02020603050405020304" pitchFamily="18" charset="0"/>
                <a:ea typeface="Times New Roman" panose="02020603050405020304" pitchFamily="18" charset="0"/>
              </a:rPr>
              <a:t>базы данных</a:t>
            </a:r>
            <a:r>
              <a:rPr lang="ru-RU" sz="1600" dirty="0">
                <a:solidFill>
                  <a:srgbClr val="000000"/>
                </a:solidFill>
                <a:latin typeface="Times New Roman" panose="02020603050405020304" pitchFamily="18" charset="0"/>
                <a:ea typeface="Times New Roman" panose="02020603050405020304" pitchFamily="18" charset="0"/>
              </a:rPr>
              <a:t>, по отношению к которому выполнена операция модификации, то во внешней памяти журнала обязательно находится </a:t>
            </a:r>
            <a:r>
              <a:rPr lang="ru-RU" sz="1600" i="1" dirty="0">
                <a:solidFill>
                  <a:srgbClr val="000000"/>
                </a:solidFill>
                <a:latin typeface="Times New Roman" panose="02020603050405020304" pitchFamily="18" charset="0"/>
                <a:ea typeface="Times New Roman" panose="02020603050405020304" pitchFamily="18" charset="0"/>
              </a:rPr>
              <a:t>запись</a:t>
            </a:r>
            <a:r>
              <a:rPr lang="ru-RU" sz="1600" dirty="0">
                <a:solidFill>
                  <a:srgbClr val="000000"/>
                </a:solidFill>
                <a:latin typeface="Times New Roman" panose="02020603050405020304" pitchFamily="18" charset="0"/>
                <a:ea typeface="Times New Roman" panose="02020603050405020304" pitchFamily="18" charset="0"/>
              </a:rPr>
              <a:t>, соответствующая этой </a:t>
            </a:r>
            <a:r>
              <a:rPr lang="ru-RU" sz="1600" i="1" dirty="0">
                <a:solidFill>
                  <a:srgbClr val="000000"/>
                </a:solidFill>
                <a:latin typeface="Times New Roman" panose="02020603050405020304" pitchFamily="18" charset="0"/>
                <a:ea typeface="Times New Roman" panose="02020603050405020304" pitchFamily="18" charset="0"/>
              </a:rPr>
              <a:t>операции</a:t>
            </a:r>
            <a:r>
              <a:rPr lang="ru-RU" sz="1600" dirty="0">
                <a:solidFill>
                  <a:srgbClr val="000000"/>
                </a:solidFill>
                <a:latin typeface="Times New Roman" panose="02020603050405020304" pitchFamily="18" charset="0"/>
                <a:ea typeface="Times New Roman" panose="02020603050405020304" pitchFamily="18" charset="0"/>
              </a:rPr>
              <a:t>. Обратное неверно, то есть если во внешней памяти журнале содержится </a:t>
            </a:r>
            <a:r>
              <a:rPr lang="ru-RU" sz="1600" i="1" dirty="0">
                <a:solidFill>
                  <a:srgbClr val="000000"/>
                </a:solidFill>
                <a:latin typeface="Times New Roman" panose="02020603050405020304" pitchFamily="18" charset="0"/>
                <a:ea typeface="Times New Roman" panose="02020603050405020304" pitchFamily="18" charset="0"/>
              </a:rPr>
              <a:t>запись</a:t>
            </a:r>
            <a:r>
              <a:rPr lang="ru-RU" sz="1600" dirty="0">
                <a:solidFill>
                  <a:srgbClr val="000000"/>
                </a:solidFill>
                <a:latin typeface="Times New Roman" panose="02020603050405020304" pitchFamily="18" charset="0"/>
                <a:ea typeface="Times New Roman" panose="02020603050405020304" pitchFamily="18" charset="0"/>
              </a:rPr>
              <a:t> о некоторой </a:t>
            </a:r>
            <a:r>
              <a:rPr lang="ru-RU" sz="1600" i="1" dirty="0">
                <a:solidFill>
                  <a:srgbClr val="000000"/>
                </a:solidFill>
                <a:latin typeface="Times New Roman" panose="02020603050405020304" pitchFamily="18" charset="0"/>
                <a:ea typeface="Times New Roman" panose="02020603050405020304" pitchFamily="18" charset="0"/>
              </a:rPr>
              <a:t>операции</a:t>
            </a:r>
            <a:r>
              <a:rPr lang="ru-RU" sz="1600" dirty="0">
                <a:solidFill>
                  <a:srgbClr val="000000"/>
                </a:solidFill>
                <a:latin typeface="Times New Roman" panose="02020603050405020304" pitchFamily="18" charset="0"/>
                <a:ea typeface="Times New Roman" panose="02020603050405020304" pitchFamily="18" charset="0"/>
              </a:rPr>
              <a:t> изменения объекта </a:t>
            </a:r>
            <a:r>
              <a:rPr lang="ru-RU" sz="1600" i="1" dirty="0">
                <a:solidFill>
                  <a:srgbClr val="000000"/>
                </a:solidFill>
                <a:latin typeface="Times New Roman" panose="02020603050405020304" pitchFamily="18" charset="0"/>
                <a:ea typeface="Times New Roman" panose="02020603050405020304" pitchFamily="18" charset="0"/>
              </a:rPr>
              <a:t>базы данных</a:t>
            </a:r>
            <a:r>
              <a:rPr lang="ru-RU" sz="1600" dirty="0">
                <a:solidFill>
                  <a:srgbClr val="000000"/>
                </a:solidFill>
                <a:latin typeface="Times New Roman" panose="02020603050405020304" pitchFamily="18" charset="0"/>
                <a:ea typeface="Times New Roman" panose="02020603050405020304" pitchFamily="18" charset="0"/>
              </a:rPr>
              <a:t>, то сам измененный </a:t>
            </a:r>
            <a:r>
              <a:rPr lang="ru-RU" sz="1600" i="1" dirty="0">
                <a:solidFill>
                  <a:srgbClr val="000000"/>
                </a:solidFill>
                <a:latin typeface="Times New Roman" panose="02020603050405020304" pitchFamily="18" charset="0"/>
                <a:ea typeface="Times New Roman" panose="02020603050405020304" pitchFamily="18" charset="0"/>
              </a:rPr>
              <a:t>объект</a:t>
            </a:r>
            <a:r>
              <a:rPr lang="ru-RU" sz="1600" dirty="0">
                <a:solidFill>
                  <a:srgbClr val="000000"/>
                </a:solidFill>
                <a:latin typeface="Times New Roman" panose="02020603050405020304" pitchFamily="18" charset="0"/>
                <a:ea typeface="Times New Roman" panose="02020603050405020304" pitchFamily="18" charset="0"/>
              </a:rPr>
              <a:t> может отсутствовать во внешней памяти </a:t>
            </a:r>
            <a:r>
              <a:rPr lang="ru-RU" sz="1600" i="1" dirty="0">
                <a:solidFill>
                  <a:srgbClr val="000000"/>
                </a:solidFill>
                <a:latin typeface="Times New Roman" panose="02020603050405020304" pitchFamily="18" charset="0"/>
                <a:ea typeface="Times New Roman" panose="02020603050405020304" pitchFamily="18" charset="0"/>
              </a:rPr>
              <a:t>базы данных</a:t>
            </a:r>
            <a:r>
              <a:rPr lang="ru-RU" sz="1600" dirty="0">
                <a:solidFill>
                  <a:srgbClr val="000000"/>
                </a:solidFill>
                <a:latin typeface="Times New Roman" panose="02020603050405020304" pitchFamily="18" charset="0"/>
                <a:ea typeface="Times New Roman" panose="02020603050405020304" pitchFamily="18" charset="0"/>
              </a:rPr>
              <a:t>.</a:t>
            </a:r>
            <a:endParaRPr lang="ru-RU" sz="1400" dirty="0">
              <a:latin typeface="Times New Roman" panose="02020603050405020304" pitchFamily="18" charset="0"/>
              <a:ea typeface="Times New Roman" panose="02020603050405020304" pitchFamily="18" charset="0"/>
            </a:endParaRPr>
          </a:p>
          <a:p>
            <a:pPr indent="450215" algn="just">
              <a:spcBef>
                <a:spcPts val="600"/>
              </a:spcBef>
              <a:spcAft>
                <a:spcPts val="0"/>
              </a:spcAft>
            </a:pPr>
            <a:r>
              <a:rPr lang="ru-RU" sz="1600" dirty="0">
                <a:solidFill>
                  <a:srgbClr val="000000"/>
                </a:solidFill>
                <a:latin typeface="Times New Roman" panose="02020603050405020304" pitchFamily="18" charset="0"/>
                <a:ea typeface="Times New Roman" panose="02020603050405020304" pitchFamily="18" charset="0"/>
              </a:rPr>
              <a:t>Дополнительное условие на выталкивание буферов накладывается тем требованием, что каждая успешно завершившаяся </a:t>
            </a:r>
            <a:r>
              <a:rPr lang="ru-RU" sz="1600" i="1" dirty="0">
                <a:solidFill>
                  <a:srgbClr val="000000"/>
                </a:solidFill>
                <a:latin typeface="Times New Roman" panose="02020603050405020304" pitchFamily="18" charset="0"/>
                <a:ea typeface="Times New Roman" panose="02020603050405020304" pitchFamily="18" charset="0"/>
              </a:rPr>
              <a:t>транзакция</a:t>
            </a:r>
            <a:r>
              <a:rPr lang="ru-RU" sz="1600" dirty="0">
                <a:solidFill>
                  <a:srgbClr val="000000"/>
                </a:solidFill>
                <a:latin typeface="Times New Roman" panose="02020603050405020304" pitchFamily="18" charset="0"/>
                <a:ea typeface="Times New Roman" panose="02020603050405020304" pitchFamily="18" charset="0"/>
              </a:rPr>
              <a:t> должна быть реально зафиксирована во внешней памяти. Какой бы сбой не произошел, система должна быть в состоянии восстановить состояние </a:t>
            </a:r>
            <a:r>
              <a:rPr lang="ru-RU" sz="1600" i="1" dirty="0">
                <a:solidFill>
                  <a:srgbClr val="000000"/>
                </a:solidFill>
                <a:latin typeface="Times New Roman" panose="02020603050405020304" pitchFamily="18" charset="0"/>
                <a:ea typeface="Times New Roman" panose="02020603050405020304" pitchFamily="18" charset="0"/>
              </a:rPr>
              <a:t>базы данных</a:t>
            </a:r>
            <a:r>
              <a:rPr lang="ru-RU" sz="1600" dirty="0">
                <a:solidFill>
                  <a:srgbClr val="000000"/>
                </a:solidFill>
                <a:latin typeface="Times New Roman" panose="02020603050405020304" pitchFamily="18" charset="0"/>
                <a:ea typeface="Times New Roman" panose="02020603050405020304" pitchFamily="18" charset="0"/>
              </a:rPr>
              <a:t>, содержащее результаты всех зафиксированных к моменту сбоя транзакций.</a:t>
            </a:r>
            <a:endParaRPr lang="ru-RU" sz="1400" dirty="0">
              <a:latin typeface="Times New Roman" panose="02020603050405020304" pitchFamily="18" charset="0"/>
              <a:ea typeface="Times New Roman" panose="02020603050405020304" pitchFamily="18" charset="0"/>
            </a:endParaRPr>
          </a:p>
          <a:p>
            <a:pPr indent="450215" algn="just">
              <a:spcBef>
                <a:spcPts val="600"/>
              </a:spcBef>
              <a:spcAft>
                <a:spcPts val="0"/>
              </a:spcAft>
            </a:pPr>
            <a:r>
              <a:rPr lang="ru-RU" sz="1600" dirty="0">
                <a:solidFill>
                  <a:srgbClr val="000000"/>
                </a:solidFill>
                <a:latin typeface="Times New Roman" panose="02020603050405020304" pitchFamily="18" charset="0"/>
                <a:ea typeface="Times New Roman" panose="02020603050405020304" pitchFamily="18" charset="0"/>
              </a:rPr>
              <a:t>Простым решением было бы выталкивание буфера журнала, за которым следует массовое выталкивание буферов страниц </a:t>
            </a:r>
            <a:r>
              <a:rPr lang="ru-RU" sz="1600" i="1" dirty="0">
                <a:solidFill>
                  <a:srgbClr val="000000"/>
                </a:solidFill>
                <a:latin typeface="Times New Roman" panose="02020603050405020304" pitchFamily="18" charset="0"/>
                <a:ea typeface="Times New Roman" panose="02020603050405020304" pitchFamily="18" charset="0"/>
              </a:rPr>
              <a:t>базы данных</a:t>
            </a:r>
            <a:r>
              <a:rPr lang="ru-RU" sz="1600" dirty="0">
                <a:solidFill>
                  <a:srgbClr val="000000"/>
                </a:solidFill>
                <a:latin typeface="Times New Roman" panose="02020603050405020304" pitchFamily="18" charset="0"/>
                <a:ea typeface="Times New Roman" panose="02020603050405020304" pitchFamily="18" charset="0"/>
              </a:rPr>
              <a:t>, изменявшихся данной транзакцией. Довольно часто так и делают, но это вызывает существенные накладные </a:t>
            </a:r>
            <a:r>
              <a:rPr lang="ru-RU" sz="1600" i="1" dirty="0">
                <a:solidFill>
                  <a:srgbClr val="000000"/>
                </a:solidFill>
                <a:latin typeface="Times New Roman" panose="02020603050405020304" pitchFamily="18" charset="0"/>
                <a:ea typeface="Times New Roman" panose="02020603050405020304" pitchFamily="18" charset="0"/>
              </a:rPr>
              <a:t>расходы</a:t>
            </a:r>
            <a:r>
              <a:rPr lang="ru-RU" sz="1600" dirty="0">
                <a:solidFill>
                  <a:srgbClr val="000000"/>
                </a:solidFill>
                <a:latin typeface="Times New Roman" panose="02020603050405020304" pitchFamily="18" charset="0"/>
                <a:ea typeface="Times New Roman" panose="02020603050405020304" pitchFamily="18" charset="0"/>
              </a:rPr>
              <a:t> при выполнении </a:t>
            </a:r>
            <a:r>
              <a:rPr lang="ru-RU" sz="1600" i="1" dirty="0">
                <a:solidFill>
                  <a:srgbClr val="000000"/>
                </a:solidFill>
                <a:latin typeface="Times New Roman" panose="02020603050405020304" pitchFamily="18" charset="0"/>
                <a:ea typeface="Times New Roman" panose="02020603050405020304" pitchFamily="18" charset="0"/>
              </a:rPr>
              <a:t>операции</a:t>
            </a:r>
            <a:r>
              <a:rPr lang="ru-RU" sz="1600" dirty="0">
                <a:solidFill>
                  <a:srgbClr val="000000"/>
                </a:solidFill>
                <a:latin typeface="Times New Roman" panose="02020603050405020304" pitchFamily="18" charset="0"/>
                <a:ea typeface="Times New Roman" panose="02020603050405020304" pitchFamily="18" charset="0"/>
              </a:rPr>
              <a:t> </a:t>
            </a:r>
            <a:r>
              <a:rPr lang="ru-RU" sz="1600" i="1" dirty="0">
                <a:solidFill>
                  <a:srgbClr val="000000"/>
                </a:solidFill>
                <a:latin typeface="Times New Roman" panose="02020603050405020304" pitchFamily="18" charset="0"/>
                <a:ea typeface="Times New Roman" panose="02020603050405020304" pitchFamily="18" charset="0"/>
              </a:rPr>
              <a:t>фиксации транзакции</a:t>
            </a:r>
            <a:r>
              <a:rPr lang="ru-RU" sz="1600" dirty="0">
                <a:solidFill>
                  <a:srgbClr val="000000"/>
                </a:solidFill>
                <a:latin typeface="Times New Roman" panose="02020603050405020304" pitchFamily="18" charset="0"/>
                <a:ea typeface="Times New Roman" panose="02020603050405020304" pitchFamily="18" charset="0"/>
              </a:rPr>
              <a:t>.</a:t>
            </a:r>
            <a:endParaRPr lang="ru-RU" sz="1400" dirty="0">
              <a:latin typeface="Times New Roman" panose="02020603050405020304" pitchFamily="18" charset="0"/>
              <a:ea typeface="Times New Roman" panose="02020603050405020304" pitchFamily="18" charset="0"/>
            </a:endParaRPr>
          </a:p>
          <a:p>
            <a:pPr indent="450215" algn="just">
              <a:spcBef>
                <a:spcPts val="600"/>
              </a:spcBef>
              <a:spcAft>
                <a:spcPts val="0"/>
              </a:spcAft>
            </a:pPr>
            <a:r>
              <a:rPr lang="ru-RU" sz="1600" dirty="0">
                <a:solidFill>
                  <a:srgbClr val="000000"/>
                </a:solidFill>
                <a:latin typeface="Times New Roman" panose="02020603050405020304" pitchFamily="18" charset="0"/>
                <a:ea typeface="Times New Roman" panose="02020603050405020304" pitchFamily="18" charset="0"/>
              </a:rPr>
              <a:t>Оказывается, что минимальным требованием, гарантирующим возможность восстановления последнего согласованного состояния </a:t>
            </a:r>
            <a:r>
              <a:rPr lang="ru-RU" sz="1600" i="1" dirty="0">
                <a:solidFill>
                  <a:srgbClr val="000000"/>
                </a:solidFill>
                <a:latin typeface="Times New Roman" panose="02020603050405020304" pitchFamily="18" charset="0"/>
                <a:ea typeface="Times New Roman" panose="02020603050405020304" pitchFamily="18" charset="0"/>
              </a:rPr>
              <a:t>базы данных</a:t>
            </a:r>
            <a:r>
              <a:rPr lang="ru-RU" sz="1600" dirty="0">
                <a:solidFill>
                  <a:srgbClr val="000000"/>
                </a:solidFill>
                <a:latin typeface="Times New Roman" panose="02020603050405020304" pitchFamily="18" charset="0"/>
                <a:ea typeface="Times New Roman" panose="02020603050405020304" pitchFamily="18" charset="0"/>
              </a:rPr>
              <a:t>, является выталкивание при </a:t>
            </a:r>
            <a:r>
              <a:rPr lang="ru-RU" sz="1600" i="1" dirty="0">
                <a:solidFill>
                  <a:srgbClr val="000000"/>
                </a:solidFill>
                <a:latin typeface="Times New Roman" panose="02020603050405020304" pitchFamily="18" charset="0"/>
                <a:ea typeface="Times New Roman" panose="02020603050405020304" pitchFamily="18" charset="0"/>
              </a:rPr>
              <a:t>фиксации транзакции</a:t>
            </a:r>
            <a:r>
              <a:rPr lang="ru-RU" sz="1600" dirty="0">
                <a:solidFill>
                  <a:srgbClr val="000000"/>
                </a:solidFill>
                <a:latin typeface="Times New Roman" panose="02020603050405020304" pitchFamily="18" charset="0"/>
                <a:ea typeface="Times New Roman" panose="02020603050405020304" pitchFamily="18" charset="0"/>
              </a:rPr>
              <a:t> во внешнюю </a:t>
            </a:r>
            <a:r>
              <a:rPr lang="ru-RU" sz="1600" i="1" dirty="0">
                <a:solidFill>
                  <a:srgbClr val="000000"/>
                </a:solidFill>
                <a:latin typeface="Times New Roman" panose="02020603050405020304" pitchFamily="18" charset="0"/>
                <a:ea typeface="Times New Roman" panose="02020603050405020304" pitchFamily="18" charset="0"/>
              </a:rPr>
              <a:t>память</a:t>
            </a:r>
            <a:r>
              <a:rPr lang="ru-RU" sz="1600" dirty="0">
                <a:solidFill>
                  <a:srgbClr val="000000"/>
                </a:solidFill>
                <a:latin typeface="Times New Roman" panose="02020603050405020304" pitchFamily="18" charset="0"/>
                <a:ea typeface="Times New Roman" panose="02020603050405020304" pitchFamily="18" charset="0"/>
              </a:rPr>
              <a:t> журнала всех записей об изменении </a:t>
            </a:r>
            <a:r>
              <a:rPr lang="ru-RU" sz="1600" i="1" dirty="0">
                <a:solidFill>
                  <a:srgbClr val="000000"/>
                </a:solidFill>
                <a:latin typeface="Times New Roman" panose="02020603050405020304" pitchFamily="18" charset="0"/>
                <a:ea typeface="Times New Roman" panose="02020603050405020304" pitchFamily="18" charset="0"/>
              </a:rPr>
              <a:t>базы данных</a:t>
            </a:r>
            <a:r>
              <a:rPr lang="ru-RU" sz="1600" dirty="0">
                <a:solidFill>
                  <a:srgbClr val="000000"/>
                </a:solidFill>
                <a:latin typeface="Times New Roman" panose="02020603050405020304" pitchFamily="18" charset="0"/>
                <a:ea typeface="Times New Roman" panose="02020603050405020304" pitchFamily="18" charset="0"/>
              </a:rPr>
              <a:t> этой транзакцией. При этом последней записью в журнал, производимой от имени данной транзакции, является специальная </a:t>
            </a:r>
            <a:r>
              <a:rPr lang="ru-RU" sz="1600" i="1" dirty="0">
                <a:solidFill>
                  <a:srgbClr val="000000"/>
                </a:solidFill>
                <a:latin typeface="Times New Roman" panose="02020603050405020304" pitchFamily="18" charset="0"/>
                <a:ea typeface="Times New Roman" panose="02020603050405020304" pitchFamily="18" charset="0"/>
              </a:rPr>
              <a:t>запись</a:t>
            </a:r>
            <a:r>
              <a:rPr lang="ru-RU" sz="1600" dirty="0">
                <a:solidFill>
                  <a:srgbClr val="000000"/>
                </a:solidFill>
                <a:latin typeface="Times New Roman" panose="02020603050405020304" pitchFamily="18" charset="0"/>
                <a:ea typeface="Times New Roman" panose="02020603050405020304" pitchFamily="18" charset="0"/>
              </a:rPr>
              <a:t> о конце транзакции.</a:t>
            </a:r>
            <a:endParaRPr lang="ru-RU" sz="1400" dirty="0">
              <a:latin typeface="Times New Roman" panose="02020603050405020304" pitchFamily="18" charset="0"/>
              <a:ea typeface="Times New Roman" panose="02020603050405020304" pitchFamily="18" charset="0"/>
            </a:endParaRPr>
          </a:p>
          <a:p>
            <a:pPr indent="450215" algn="just">
              <a:spcBef>
                <a:spcPts val="600"/>
              </a:spcBef>
              <a:spcAft>
                <a:spcPts val="0"/>
              </a:spcAft>
            </a:pPr>
            <a:r>
              <a:rPr lang="ru-RU" sz="1600" dirty="0">
                <a:solidFill>
                  <a:srgbClr val="000000"/>
                </a:solidFill>
                <a:latin typeface="Times New Roman" panose="02020603050405020304" pitchFamily="18" charset="0"/>
                <a:ea typeface="Times New Roman" panose="02020603050405020304" pitchFamily="18" charset="0"/>
              </a:rPr>
              <a:t>Рассмотрим теперь, как можно выполнять </a:t>
            </a:r>
            <a:r>
              <a:rPr lang="ru-RU" sz="1600" i="1" dirty="0">
                <a:solidFill>
                  <a:srgbClr val="000000"/>
                </a:solidFill>
                <a:latin typeface="Times New Roman" panose="02020603050405020304" pitchFamily="18" charset="0"/>
                <a:ea typeface="Times New Roman" panose="02020603050405020304" pitchFamily="18" charset="0"/>
              </a:rPr>
              <a:t>операции</a:t>
            </a:r>
            <a:r>
              <a:rPr lang="ru-RU" sz="1600" dirty="0">
                <a:solidFill>
                  <a:srgbClr val="000000"/>
                </a:solidFill>
                <a:latin typeface="Times New Roman" panose="02020603050405020304" pitchFamily="18" charset="0"/>
                <a:ea typeface="Times New Roman" panose="02020603050405020304" pitchFamily="18" charset="0"/>
              </a:rPr>
              <a:t> восстановления </a:t>
            </a:r>
            <a:r>
              <a:rPr lang="ru-RU" sz="1600" i="1" dirty="0">
                <a:solidFill>
                  <a:srgbClr val="000000"/>
                </a:solidFill>
                <a:latin typeface="Times New Roman" panose="02020603050405020304" pitchFamily="18" charset="0"/>
                <a:ea typeface="Times New Roman" panose="02020603050405020304" pitchFamily="18" charset="0"/>
              </a:rPr>
              <a:t>базы данных</a:t>
            </a:r>
            <a:r>
              <a:rPr lang="ru-RU" sz="1600" dirty="0">
                <a:solidFill>
                  <a:srgbClr val="000000"/>
                </a:solidFill>
                <a:latin typeface="Times New Roman" panose="02020603050405020304" pitchFamily="18" charset="0"/>
                <a:ea typeface="Times New Roman" panose="02020603050405020304" pitchFamily="18" charset="0"/>
              </a:rPr>
              <a:t> в различных ситуациях, если в системе поддерживается общий для всех транзакций журнал с общей буферизацией записей, поддерживаемый в соответствии с протоколом WAL.</a:t>
            </a:r>
            <a:endParaRPr lang="ru-RU" sz="1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220769633"/>
      </p:ext>
    </p:extLst>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r>
              <a:rPr lang="ru-RU" altLang="ru-RU" dirty="0"/>
              <a:t>Действия при завершении транзакции и индивидуальный откат транзакции</a:t>
            </a:r>
          </a:p>
        </p:txBody>
      </p:sp>
      <p:sp>
        <p:nvSpPr>
          <p:cNvPr id="3" name="Объект 2"/>
          <p:cNvSpPr>
            <a:spLocks noGrp="1"/>
          </p:cNvSpPr>
          <p:nvPr>
            <p:ph idx="1"/>
          </p:nvPr>
        </p:nvSpPr>
        <p:spPr>
          <a:xfrm>
            <a:off x="828675" y="1600199"/>
            <a:ext cx="7486650" cy="4936787"/>
          </a:xfrm>
        </p:spPr>
        <p:txBody>
          <a:bodyPr>
            <a:noAutofit/>
          </a:bodyPr>
          <a:lstStyle/>
          <a:p>
            <a:pPr marL="0" indent="0">
              <a:buNone/>
            </a:pPr>
            <a:r>
              <a:rPr lang="ru-RU" altLang="ru-RU" sz="1800" dirty="0"/>
              <a:t>При использовании протокола </a:t>
            </a:r>
            <a:r>
              <a:rPr lang="en-US" altLang="ru-RU" sz="1800" dirty="0"/>
              <a:t>WAL</a:t>
            </a:r>
            <a:r>
              <a:rPr lang="ru-RU" altLang="ru-RU" sz="1800" dirty="0"/>
              <a:t> изменённые данные почти сразу попадают в базу данных, ещё по поступления команды </a:t>
            </a:r>
            <a:r>
              <a:rPr lang="en-US" altLang="ru-RU" sz="1800" dirty="0"/>
              <a:t>commit</a:t>
            </a:r>
            <a:r>
              <a:rPr lang="ru-RU" altLang="ru-RU" sz="1800" dirty="0"/>
              <a:t>. </a:t>
            </a:r>
          </a:p>
          <a:p>
            <a:pPr marL="0" indent="0">
              <a:buNone/>
            </a:pPr>
            <a:r>
              <a:rPr lang="ru-RU" altLang="ru-RU" sz="1800" dirty="0"/>
              <a:t>Поэтому фиксация транзакции чаще всего заключается в следующем:</a:t>
            </a:r>
          </a:p>
          <a:p>
            <a:pPr marL="342900" indent="-342900">
              <a:spcBef>
                <a:spcPct val="30000"/>
              </a:spcBef>
              <a:buFont typeface="+mj-lt"/>
              <a:buAutoNum type="arabicPeriod"/>
            </a:pPr>
            <a:r>
              <a:rPr lang="ru-RU" altLang="ru-RU" sz="1800" dirty="0"/>
              <a:t>Изменения, внесённые транзакцией, помечаются как постоянные.</a:t>
            </a:r>
          </a:p>
          <a:p>
            <a:pPr marL="342900" indent="-342900">
              <a:spcBef>
                <a:spcPct val="30000"/>
              </a:spcBef>
              <a:buFont typeface="+mj-lt"/>
              <a:buAutoNum type="arabicPeriod"/>
            </a:pPr>
            <a:r>
              <a:rPr lang="ru-RU" altLang="ru-RU" sz="1800" dirty="0"/>
              <a:t>Уничтожаются все точки сохранения для данной транзакции.</a:t>
            </a:r>
          </a:p>
          <a:p>
            <a:pPr marL="342900" indent="-342900">
              <a:spcBef>
                <a:spcPct val="30000"/>
              </a:spcBef>
              <a:buFont typeface="+mj-lt"/>
              <a:buAutoNum type="arabicPeriod"/>
            </a:pPr>
            <a:r>
              <a:rPr lang="ru-RU" altLang="ru-RU" sz="1800" dirty="0"/>
              <a:t>Если выполнение транзакций осуществляется с помощью блокировок, то освобождаются объекты, заблокированные транзакцией.</a:t>
            </a:r>
          </a:p>
          <a:p>
            <a:pPr marL="342900" indent="-342900">
              <a:spcBef>
                <a:spcPct val="30000"/>
              </a:spcBef>
              <a:buFont typeface="+mj-lt"/>
              <a:buAutoNum type="arabicPeriod"/>
            </a:pPr>
            <a:r>
              <a:rPr lang="ru-RU" altLang="ru-RU" sz="1800" dirty="0"/>
              <a:t>В журнале транзакций транзакция помечается как завершённая, уничтожаются системные записи о транзакции в оперативной памяти.</a:t>
            </a:r>
          </a:p>
          <a:p>
            <a:r>
              <a:rPr lang="ru-RU" altLang="ru-RU" sz="1800" dirty="0"/>
              <a:t>А при откате транзакции вместо п.1 обычно выполняется считывание из сегмента отката прежних значений данных и переписывание их обратно в БД (остальные пункты сохранятся без изменений). Поэтому откат транзакции практически всегда занимает больше времени, чем фиксация.</a:t>
            </a:r>
          </a:p>
          <a:p>
            <a:endParaRPr lang="ru-RU" sz="1800" dirty="0"/>
          </a:p>
        </p:txBody>
      </p:sp>
    </p:spTree>
    <p:extLst>
      <p:ext uri="{BB962C8B-B14F-4D97-AF65-F5344CB8AC3E}">
        <p14:creationId xmlns:p14="http://schemas.microsoft.com/office/powerpoint/2010/main" val="2767216029"/>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Восстановление после мягкого сбоя</a:t>
            </a:r>
          </a:p>
        </p:txBody>
      </p:sp>
      <p:sp>
        <p:nvSpPr>
          <p:cNvPr id="5" name="Объект 4"/>
          <p:cNvSpPr>
            <a:spLocks noGrp="1"/>
          </p:cNvSpPr>
          <p:nvPr>
            <p:ph idx="1"/>
          </p:nvPr>
        </p:nvSpPr>
        <p:spPr/>
        <p:txBody>
          <a:bodyPr>
            <a:normAutofit/>
          </a:bodyPr>
          <a:lstStyle/>
          <a:p>
            <a:r>
              <a:rPr lang="ru-RU" sz="2000" dirty="0"/>
              <a:t>К моменту мягкого сбоя возможны следующие состояния транзакций:</a:t>
            </a:r>
          </a:p>
          <a:p>
            <a:pPr lvl="0"/>
            <a:r>
              <a:rPr lang="ru-RU" sz="2000" dirty="0"/>
              <a:t>транзакция успешно завершена, то есть выполнена операция подтверждения транзакции COMMIT и для всех операций транзакции получено подтверждение ее выполнения во внешней памяти;</a:t>
            </a:r>
          </a:p>
          <a:p>
            <a:pPr lvl="0"/>
            <a:r>
              <a:rPr lang="ru-RU" sz="2000" dirty="0"/>
              <a:t>транзакция успешно завершена, но для некоторых операций не получено подтверждение их выполнения во внешней памяти;</a:t>
            </a:r>
          </a:p>
          <a:p>
            <a:pPr lvl="0"/>
            <a:r>
              <a:rPr lang="ru-RU" sz="2000" dirty="0"/>
              <a:t>транзакция получила и выполнила команду отката </a:t>
            </a:r>
            <a:r>
              <a:rPr lang="ru-RU" sz="2000" b="1" dirty="0"/>
              <a:t>ROLLBACK</a:t>
            </a:r>
            <a:r>
              <a:rPr lang="ru-RU" sz="2000" dirty="0"/>
              <a:t>;</a:t>
            </a:r>
          </a:p>
          <a:p>
            <a:pPr lvl="0"/>
            <a:r>
              <a:rPr lang="ru-RU" sz="2000" dirty="0"/>
              <a:t>транзакция не завершена.</a:t>
            </a:r>
          </a:p>
          <a:p>
            <a:endParaRPr lang="ru-RU" sz="2000" dirty="0"/>
          </a:p>
        </p:txBody>
      </p:sp>
    </p:spTree>
    <p:extLst>
      <p:ext uri="{BB962C8B-B14F-4D97-AF65-F5344CB8AC3E}">
        <p14:creationId xmlns:p14="http://schemas.microsoft.com/office/powerpoint/2010/main" val="3023322831"/>
      </p:ext>
    </p:extLst>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Физическая согласованность базы данных</a:t>
            </a:r>
            <a:endParaRPr lang="ru-RU" dirty="0"/>
          </a:p>
        </p:txBody>
      </p:sp>
      <p:sp>
        <p:nvSpPr>
          <p:cNvPr id="5" name="Объект 4"/>
          <p:cNvSpPr>
            <a:spLocks noGrp="1"/>
          </p:cNvSpPr>
          <p:nvPr>
            <p:ph idx="1"/>
          </p:nvPr>
        </p:nvSpPr>
        <p:spPr>
          <a:xfrm>
            <a:off x="828675" y="1600200"/>
            <a:ext cx="7486650" cy="5083404"/>
          </a:xfrm>
        </p:spPr>
        <p:txBody>
          <a:bodyPr>
            <a:normAutofit/>
          </a:bodyPr>
          <a:lstStyle/>
          <a:p>
            <a:r>
              <a:rPr lang="ru-RU" sz="2000" dirty="0"/>
              <a:t>Состояние внешней памяти базы данных называется физически согласованным, если наборы страниц всех объектов согласованы, то есть соответствуют состоянию объекта либо до его изменения, либо после изменения.</a:t>
            </a:r>
          </a:p>
          <a:p>
            <a:r>
              <a:rPr lang="ru-RU" sz="2000" dirty="0"/>
              <a:t>Будем считать, что в журнале отмечаются точки физической согласованности базы данных — моменты времени, в которые во внешней памяти содержатся согласованные результаты операций, завершившихся до соответствующего момента времени, и отсутствуют результаты операций, которые не завершились, а буфер журнала вытолкнут во внешнюю память. </a:t>
            </a:r>
          </a:p>
          <a:p>
            <a:r>
              <a:rPr lang="ru-RU" sz="2000" dirty="0"/>
              <a:t>Назовем такие точки</a:t>
            </a:r>
            <a:r>
              <a:rPr lang="ru-RU" sz="2000" b="1" dirty="0"/>
              <a:t> </a:t>
            </a:r>
            <a:r>
              <a:rPr lang="ru-RU" sz="2000" b="1" dirty="0" err="1"/>
              <a:t>tpc</a:t>
            </a:r>
            <a:r>
              <a:rPr lang="ru-RU" sz="2000" b="1" dirty="0"/>
              <a:t> (</a:t>
            </a:r>
            <a:r>
              <a:rPr lang="ru-RU" sz="2000" b="1" dirty="0" err="1"/>
              <a:t>time</a:t>
            </a:r>
            <a:r>
              <a:rPr lang="ru-RU" sz="2000" b="1" dirty="0"/>
              <a:t> </a:t>
            </a:r>
            <a:r>
              <a:rPr lang="ru-RU" sz="2000" b="1" dirty="0" err="1"/>
              <a:t>of</a:t>
            </a:r>
            <a:r>
              <a:rPr lang="ru-RU" sz="2000" b="1" dirty="0"/>
              <a:t> </a:t>
            </a:r>
            <a:r>
              <a:rPr lang="ru-RU" sz="2000" b="1" dirty="0" err="1"/>
              <a:t>physical</a:t>
            </a:r>
            <a:r>
              <a:rPr lang="ru-RU" sz="2000" b="1" dirty="0"/>
              <a:t> </a:t>
            </a:r>
            <a:r>
              <a:rPr lang="ru-RU" sz="2000" b="1" dirty="0" err="1"/>
              <a:t>consistency</a:t>
            </a:r>
            <a:r>
              <a:rPr lang="ru-RU" sz="2000" b="1" dirty="0"/>
              <a:t>) </a:t>
            </a:r>
            <a:r>
              <a:rPr lang="ru-RU" sz="2000" dirty="0"/>
              <a:t>— точками физического согласования.</a:t>
            </a:r>
          </a:p>
        </p:txBody>
      </p:sp>
    </p:spTree>
    <p:extLst>
      <p:ext uri="{BB962C8B-B14F-4D97-AF65-F5344CB8AC3E}">
        <p14:creationId xmlns:p14="http://schemas.microsoft.com/office/powerpoint/2010/main" val="4111100973"/>
      </p:ext>
    </p:extLst>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Физическая согласованность базы данных</a:t>
            </a:r>
            <a:endParaRPr lang="ru-RU" dirty="0"/>
          </a:p>
        </p:txBody>
      </p:sp>
      <p:sp>
        <p:nvSpPr>
          <p:cNvPr id="5" name="Объект 4"/>
          <p:cNvSpPr>
            <a:spLocks noGrp="1"/>
          </p:cNvSpPr>
          <p:nvPr>
            <p:ph idx="1"/>
          </p:nvPr>
        </p:nvSpPr>
        <p:spPr>
          <a:xfrm>
            <a:off x="828675" y="1600200"/>
            <a:ext cx="7486650" cy="5083404"/>
          </a:xfrm>
        </p:spPr>
        <p:txBody>
          <a:bodyPr>
            <a:normAutofit/>
          </a:bodyPr>
          <a:lstStyle/>
          <a:p>
            <a:r>
              <a:rPr lang="ru-RU" sz="1800" dirty="0"/>
              <a:t>Для того, чтобы обеспечить наличие точек физической согласованности базы данных, то есть как восстановить состояние базы данных в момент </a:t>
            </a:r>
            <a:r>
              <a:rPr lang="ru-RU" sz="1800" i="1" dirty="0" err="1"/>
              <a:t>tpc</a:t>
            </a:r>
            <a:r>
              <a:rPr lang="ru-RU" sz="1800" dirty="0"/>
              <a:t>  используются два основных подхода: подход, основанный на использовании теневого механизма, и подход, в котором применяется </a:t>
            </a:r>
            <a:r>
              <a:rPr lang="ru-RU" sz="1800" i="1" dirty="0"/>
              <a:t>журнализация </a:t>
            </a:r>
            <a:r>
              <a:rPr lang="ru-RU" sz="1800" dirty="0"/>
              <a:t>постраничных изменений базы данных.</a:t>
            </a:r>
          </a:p>
          <a:p>
            <a:r>
              <a:rPr lang="ru-RU" sz="1800" dirty="0"/>
              <a:t>При открытии файла таблица отображения номеров его логических блоков в адреса физических блоков внешней памяти считывается в оперативную память. </a:t>
            </a:r>
          </a:p>
          <a:p>
            <a:r>
              <a:rPr lang="ru-RU" sz="1800" dirty="0"/>
              <a:t>При модификации любого блока файла во внешней памяти выделяется новый блок. При этом текущая таблица отображения (в оперативной памяти) изменяется, а теневая — сохраняется неизменной. </a:t>
            </a:r>
          </a:p>
          <a:p>
            <a:r>
              <a:rPr lang="ru-RU" sz="1800" dirty="0"/>
              <a:t>Если во время работы с открытым файлом происходит сбой, во внешней памяти автоматически сохраняется состояние файла до его открытия. Для явного восстановления файла достаточно повторно считать в оперативную память теневую таблицу отображения.</a:t>
            </a:r>
          </a:p>
        </p:txBody>
      </p:sp>
    </p:spTree>
    <p:extLst>
      <p:ext uri="{BB962C8B-B14F-4D97-AF65-F5344CB8AC3E}">
        <p14:creationId xmlns:p14="http://schemas.microsoft.com/office/powerpoint/2010/main" val="269638001"/>
      </p:ext>
    </p:extLst>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Использование теневых таблиц отображения информации</a:t>
            </a:r>
          </a:p>
        </p:txBody>
      </p:sp>
      <p:pic>
        <p:nvPicPr>
          <p:cNvPr id="6" name="Объект 5" descr="Использование теневых таблиц отображения информации"/>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2154109" y="1634247"/>
            <a:ext cx="4834646" cy="4562272"/>
          </a:xfrm>
          <a:prstGeom prst="rect">
            <a:avLst/>
          </a:prstGeom>
          <a:noFill/>
          <a:ln>
            <a:noFill/>
          </a:ln>
        </p:spPr>
      </p:pic>
    </p:spTree>
    <p:extLst>
      <p:ext uri="{BB962C8B-B14F-4D97-AF65-F5344CB8AC3E}">
        <p14:creationId xmlns:p14="http://schemas.microsoft.com/office/powerpoint/2010/main" val="2433046454"/>
      </p:ext>
    </p:extLst>
  </p:cSld>
  <p:clrMapOvr>
    <a:masterClrMapping/>
  </p:clrMapOvr>
  <p:transition spd="slow">
    <p:push dir="u"/>
  </p:transition>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Заголовок 4"/>
          <p:cNvSpPr>
            <a:spLocks noGrp="1"/>
          </p:cNvSpPr>
          <p:nvPr>
            <p:ph type="title"/>
          </p:nvPr>
        </p:nvSpPr>
        <p:spPr/>
        <p:txBody>
          <a:bodyPr/>
          <a:lstStyle/>
          <a:p>
            <a:endParaRPr lang="ru-RU"/>
          </a:p>
        </p:txBody>
      </p:sp>
      <p:sp>
        <p:nvSpPr>
          <p:cNvPr id="3" name="Объект 2"/>
          <p:cNvSpPr>
            <a:spLocks noGrp="1"/>
          </p:cNvSpPr>
          <p:nvPr>
            <p:ph idx="1"/>
          </p:nvPr>
        </p:nvSpPr>
        <p:spPr>
          <a:xfrm>
            <a:off x="471340" y="1423447"/>
            <a:ext cx="8220173" cy="5354425"/>
          </a:xfrm>
        </p:spPr>
        <p:txBody>
          <a:bodyPr>
            <a:normAutofit fontScale="92500" lnSpcReduction="10000"/>
          </a:bodyPr>
          <a:lstStyle/>
          <a:p>
            <a:r>
              <a:rPr lang="ru-RU" dirty="0"/>
              <a:t>Предположим, что некоторым способом удалось восстановить внешнюю память базы данных к состоянию на момент времени </a:t>
            </a:r>
            <a:r>
              <a:rPr lang="ru-RU" dirty="0" err="1"/>
              <a:t>tpc</a:t>
            </a:r>
            <a:r>
              <a:rPr lang="ru-RU" dirty="0"/>
              <a:t> . Тогда:</a:t>
            </a:r>
          </a:p>
          <a:p>
            <a:pPr marL="342900" lvl="0" indent="-342900">
              <a:buFont typeface="+mj-lt"/>
              <a:buAutoNum type="arabicPeriod"/>
            </a:pPr>
            <a:r>
              <a:rPr lang="ru-RU" dirty="0"/>
              <a:t>Для транзакции T1 никаких действий производить не требуется. Она закончилась до момента </a:t>
            </a:r>
            <a:r>
              <a:rPr lang="ru-RU" dirty="0" err="1"/>
              <a:t>tpc</a:t>
            </a:r>
            <a:r>
              <a:rPr lang="ru-RU" dirty="0"/>
              <a:t>, и все ее результаты отражены во внешней памяти базы данных.</a:t>
            </a:r>
          </a:p>
          <a:p>
            <a:pPr marL="342900" lvl="0" indent="-342900">
              <a:buFont typeface="+mj-lt"/>
              <a:buAutoNum type="arabicPeriod"/>
            </a:pPr>
            <a:r>
              <a:rPr lang="ru-RU" dirty="0"/>
              <a:t>Для транзакции T2 нужно повторно выполнить оставшуюся часть операций ( </a:t>
            </a:r>
            <a:r>
              <a:rPr lang="ru-RU" dirty="0" err="1"/>
              <a:t>redo</a:t>
            </a:r>
            <a:r>
              <a:rPr lang="ru-RU" dirty="0"/>
              <a:t> ). Действительно, во внешней памяти полностью отсутствуют следы операций, которые выполнялись в транзакции T2 после момента </a:t>
            </a:r>
            <a:r>
              <a:rPr lang="ru-RU" dirty="0" err="1"/>
              <a:t>tpc</a:t>
            </a:r>
            <a:r>
              <a:rPr lang="ru-RU" dirty="0"/>
              <a:t>. Следовательно, повторная прямая интерпретация операций T2 корректна и приведет к логически согласованному состоянию базы данных (поскольку транзакция T2 успешно завершилась до момента мягкого сбоя, в журнале содержатся записи обо всех изменениях, произведенных этой транзакцией).</a:t>
            </a:r>
          </a:p>
          <a:p>
            <a:pPr marL="342900" lvl="0" indent="-342900">
              <a:buFont typeface="+mj-lt"/>
              <a:buAutoNum type="arabicPeriod"/>
            </a:pPr>
            <a:r>
              <a:rPr lang="ru-RU" dirty="0"/>
              <a:t>Для транзакции T3 нужно выполнить в обратном направлении первую часть операций ( </a:t>
            </a:r>
            <a:r>
              <a:rPr lang="ru-RU" dirty="0" err="1"/>
              <a:t>undo</a:t>
            </a:r>
            <a:r>
              <a:rPr lang="ru-RU" dirty="0"/>
              <a:t> ). Действительно, во внешней памяти базы данных полностью отсутствуют результаты операций T3, которые были выполнены после момента </a:t>
            </a:r>
            <a:r>
              <a:rPr lang="ru-RU" dirty="0" err="1"/>
              <a:t>tpc</a:t>
            </a:r>
            <a:r>
              <a:rPr lang="ru-RU" dirty="0"/>
              <a:t>. С другой стороны, во внешней памяти гарантированно присутствуют результаты операций T3, которые были выполнены до момента </a:t>
            </a:r>
            <a:r>
              <a:rPr lang="ru-RU" dirty="0" err="1"/>
              <a:t>tpc</a:t>
            </a:r>
            <a:r>
              <a:rPr lang="ru-RU" dirty="0"/>
              <a:t>. Следовательно, обратная интерпретация операций T3 корректна и приведет к согласованному состоянию базы данных (поскольку транзакция T3 не завершилась к моменту мягкого сбоя, при восстановлении необходимо устранить все последствия ее выполнения).</a:t>
            </a:r>
          </a:p>
          <a:p>
            <a:pPr marL="342900" lvl="0" indent="-342900">
              <a:buFont typeface="+mj-lt"/>
              <a:buAutoNum type="arabicPeriod"/>
            </a:pPr>
            <a:r>
              <a:rPr lang="ru-RU" dirty="0"/>
              <a:t>Для транзакции T4, которая успела начаться после момента </a:t>
            </a:r>
            <a:r>
              <a:rPr lang="ru-RU" dirty="0" err="1"/>
              <a:t>tpc</a:t>
            </a:r>
            <a:r>
              <a:rPr lang="ru-RU" dirty="0"/>
              <a:t> и закончиться до момента мягкого сбоя, нужно выполнить полную повторную прямую интерпретацию операций ( </a:t>
            </a:r>
            <a:r>
              <a:rPr lang="ru-RU" dirty="0" err="1"/>
              <a:t>redo</a:t>
            </a:r>
            <a:r>
              <a:rPr lang="ru-RU" dirty="0"/>
              <a:t> ).</a:t>
            </a:r>
          </a:p>
          <a:p>
            <a:pPr marL="342900" lvl="0" indent="-342900">
              <a:buFont typeface="+mj-lt"/>
              <a:buAutoNum type="arabicPeriod"/>
            </a:pPr>
            <a:r>
              <a:rPr lang="ru-RU" dirty="0"/>
              <a:t>Наконец, для начавшейся после момента </a:t>
            </a:r>
            <a:r>
              <a:rPr lang="ru-RU" dirty="0" err="1"/>
              <a:t>tpc</a:t>
            </a:r>
            <a:r>
              <a:rPr lang="ru-RU" dirty="0"/>
              <a:t> и не успевшей завершиться к моменту мягкого сбоя транзакции T5 никаких действий предпринимать не требуется. Результаты операций этой транзакции полностью отсутствуют во внешней памяти базы данных.</a:t>
            </a:r>
          </a:p>
        </p:txBody>
      </p:sp>
    </p:spTree>
    <p:extLst>
      <p:ext uri="{BB962C8B-B14F-4D97-AF65-F5344CB8AC3E}">
        <p14:creationId xmlns:p14="http://schemas.microsoft.com/office/powerpoint/2010/main" val="3165207801"/>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Свойство атомарности (</a:t>
            </a:r>
            <a:r>
              <a:rPr lang="ru-RU" dirty="0" err="1"/>
              <a:t>Atomicity</a:t>
            </a:r>
            <a:r>
              <a:rPr lang="ru-RU" dirty="0"/>
              <a:t>)</a:t>
            </a:r>
          </a:p>
        </p:txBody>
      </p:sp>
      <p:sp>
        <p:nvSpPr>
          <p:cNvPr id="5" name="Объект 4"/>
          <p:cNvSpPr>
            <a:spLocks noGrp="1"/>
          </p:cNvSpPr>
          <p:nvPr>
            <p:ph idx="1"/>
          </p:nvPr>
        </p:nvSpPr>
        <p:spPr/>
        <p:txBody>
          <a:bodyPr>
            <a:normAutofit/>
          </a:bodyPr>
          <a:lstStyle/>
          <a:p>
            <a:r>
              <a:rPr lang="ru-RU" altLang="ru-RU" sz="2000" dirty="0"/>
              <a:t>Каждая транзакция представляет собой единицу работы. </a:t>
            </a:r>
          </a:p>
          <a:p>
            <a:r>
              <a:rPr lang="ru-RU" altLang="ru-RU" sz="2000" dirty="0"/>
              <a:t>Она не может быть разбита на меньшие части. </a:t>
            </a:r>
          </a:p>
          <a:p>
            <a:r>
              <a:rPr lang="ru-RU" altLang="ru-RU" sz="2000" dirty="0"/>
              <a:t>Выполняются либо все изменения данных, определенные в данной транзакции, либо не выполняется ни одно из них.</a:t>
            </a:r>
          </a:p>
          <a:p>
            <a:endParaRPr lang="ru-RU" sz="2000" dirty="0"/>
          </a:p>
        </p:txBody>
      </p:sp>
    </p:spTree>
    <p:extLst>
      <p:ext uri="{BB962C8B-B14F-4D97-AF65-F5344CB8AC3E}">
        <p14:creationId xmlns:p14="http://schemas.microsoft.com/office/powerpoint/2010/main" val="655862635"/>
      </p:ext>
    </p:extLst>
  </p:cSld>
  <p:clrMapOvr>
    <a:masterClrMapping/>
  </p:clrMapOvr>
  <p:transition spd="slow">
    <p:push dir="u"/>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Восстановление после жесткого сбоя</a:t>
            </a:r>
          </a:p>
        </p:txBody>
      </p:sp>
      <p:sp>
        <p:nvSpPr>
          <p:cNvPr id="3" name="Объект 2"/>
          <p:cNvSpPr>
            <a:spLocks noGrp="1"/>
          </p:cNvSpPr>
          <p:nvPr>
            <p:ph idx="1"/>
          </p:nvPr>
        </p:nvSpPr>
        <p:spPr>
          <a:xfrm>
            <a:off x="828675" y="1600199"/>
            <a:ext cx="7486650" cy="5026843"/>
          </a:xfrm>
        </p:spPr>
        <p:txBody>
          <a:bodyPr>
            <a:normAutofit/>
          </a:bodyPr>
          <a:lstStyle/>
          <a:p>
            <a:pPr marL="0" indent="0">
              <a:buNone/>
            </a:pPr>
            <a:r>
              <a:rPr lang="ru-RU" sz="2000" dirty="0"/>
              <a:t>Для восстановления последнего согласованного состояния базы данных после жесткого сбоя </a:t>
            </a:r>
            <a:r>
              <a:rPr lang="ru-RU" sz="2000" i="1" dirty="0"/>
              <a:t>журнала изменений</a:t>
            </a:r>
            <a:r>
              <a:rPr lang="ru-RU" sz="2000" dirty="0"/>
              <a:t> базы данных явно недостаточно. Основой восстановления в этом случае являются журнал и архивная копия базы данных.</a:t>
            </a:r>
          </a:p>
          <a:p>
            <a:pPr marL="0" indent="0">
              <a:buNone/>
            </a:pPr>
            <a:r>
              <a:rPr lang="ru-RU" sz="2000" dirty="0"/>
              <a:t>Восстановление начинается с обратного копирования базы данных из архивной копии. Затем для всех закончившихся транзакций выполняется </a:t>
            </a:r>
            <a:r>
              <a:rPr lang="ru-RU" sz="2000" dirty="0" err="1"/>
              <a:t>redo</a:t>
            </a:r>
            <a:r>
              <a:rPr lang="ru-RU" sz="2000" dirty="0"/>
              <a:t>, то есть операции повторно выполняются в прямом порядке.</a:t>
            </a:r>
          </a:p>
          <a:p>
            <a:pPr marL="0" indent="0">
              <a:buNone/>
            </a:pPr>
            <a:r>
              <a:rPr lang="ru-RU" sz="2000" dirty="0"/>
              <a:t>Более точно, происходит следующее:</a:t>
            </a:r>
          </a:p>
          <a:p>
            <a:pPr marL="342900" lvl="0" indent="-342900">
              <a:buFont typeface="+mj-lt"/>
              <a:buAutoNum type="arabicPeriod"/>
            </a:pPr>
            <a:r>
              <a:rPr lang="ru-RU" sz="2000" dirty="0"/>
              <a:t>по журналу в прямом направлении выполняются все операции;</a:t>
            </a:r>
          </a:p>
          <a:p>
            <a:pPr marL="342900" lvl="0" indent="-342900">
              <a:buFont typeface="+mj-lt"/>
              <a:buAutoNum type="arabicPeriod"/>
            </a:pPr>
            <a:r>
              <a:rPr lang="ru-RU" sz="2000" dirty="0"/>
              <a:t>для транзакций, которые не закончились к моменту сбоя, выполняется откат.</a:t>
            </a:r>
          </a:p>
        </p:txBody>
      </p:sp>
    </p:spTree>
    <p:extLst>
      <p:ext uri="{BB962C8B-B14F-4D97-AF65-F5344CB8AC3E}">
        <p14:creationId xmlns:p14="http://schemas.microsoft.com/office/powerpoint/2010/main" val="1233449875"/>
      </p:ext>
    </p:extLst>
  </p:cSld>
  <p:clrMapOvr>
    <a:masterClrMapping/>
  </p:clrMapOvr>
  <p:transition spd="slow">
    <p:push dir="u"/>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Восстановление после жесткого сбоя</a:t>
            </a:r>
          </a:p>
        </p:txBody>
      </p:sp>
      <p:sp>
        <p:nvSpPr>
          <p:cNvPr id="3" name="Объект 2"/>
          <p:cNvSpPr>
            <a:spLocks noGrp="1"/>
          </p:cNvSpPr>
          <p:nvPr>
            <p:ph idx="1"/>
          </p:nvPr>
        </p:nvSpPr>
        <p:spPr>
          <a:xfrm>
            <a:off x="828675" y="1600199"/>
            <a:ext cx="7486650" cy="5026843"/>
          </a:xfrm>
        </p:spPr>
        <p:txBody>
          <a:bodyPr>
            <a:normAutofit/>
          </a:bodyPr>
          <a:lstStyle/>
          <a:p>
            <a:r>
              <a:rPr lang="ru-RU" sz="2000" dirty="0"/>
              <a:t>На самом деле, поскольку жесткий сбой не сопровождается утратой буферов оперативной памяти, можно восстановить базу данных до такого уровня, чтобы можно было продолжить даже выполнение </a:t>
            </a:r>
            <a:r>
              <a:rPr lang="ru-RU" sz="2000" dirty="0" err="1"/>
              <a:t>незакончившихся</a:t>
            </a:r>
            <a:r>
              <a:rPr lang="ru-RU" sz="2000" dirty="0"/>
              <a:t> транзакций. </a:t>
            </a:r>
          </a:p>
          <a:p>
            <a:pPr lvl="1"/>
            <a:r>
              <a:rPr lang="ru-RU" sz="1800" dirty="0"/>
              <a:t>Но обычно это не делается, потому что восстановление после жесткого сбоя — это достаточно длительный процесс.</a:t>
            </a:r>
          </a:p>
          <a:p>
            <a:r>
              <a:rPr lang="ru-RU" sz="2000" dirty="0"/>
              <a:t>Хотя к ведению журнала предъявляются особые требования по части надежности, в принципе возможна и его утрата. Тогда единственным способом восстановления базы данных является возврат к архивной копии. </a:t>
            </a:r>
          </a:p>
          <a:p>
            <a:pPr lvl="1"/>
            <a:r>
              <a:rPr lang="ru-RU" sz="1800" dirty="0"/>
              <a:t>Конечно, в этом случае не удастся получить последнее согласованное состояние базы данных, но это лучше, чем ничего.</a:t>
            </a:r>
          </a:p>
        </p:txBody>
      </p:sp>
    </p:spTree>
    <p:extLst>
      <p:ext uri="{BB962C8B-B14F-4D97-AF65-F5344CB8AC3E}">
        <p14:creationId xmlns:p14="http://schemas.microsoft.com/office/powerpoint/2010/main" val="1546177601"/>
      </p:ext>
    </p:extLst>
  </p:cSld>
  <p:clrMapOvr>
    <a:masterClrMapping/>
  </p:clrMapOvr>
  <p:transition spd="slow">
    <p:push dir="u"/>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r>
              <a:rPr lang="ru-RU" altLang="ru-RU"/>
              <a:t>Взаимовлияние транзакций</a:t>
            </a:r>
          </a:p>
        </p:txBody>
      </p:sp>
      <p:sp>
        <p:nvSpPr>
          <p:cNvPr id="3" name="Объект 2"/>
          <p:cNvSpPr>
            <a:spLocks noGrp="1"/>
          </p:cNvSpPr>
          <p:nvPr>
            <p:ph idx="1"/>
          </p:nvPr>
        </p:nvSpPr>
        <p:spPr>
          <a:xfrm>
            <a:off x="828675" y="1600200"/>
            <a:ext cx="7486650" cy="5036270"/>
          </a:xfrm>
        </p:spPr>
        <p:txBody>
          <a:bodyPr>
            <a:noAutofit/>
          </a:bodyPr>
          <a:lstStyle/>
          <a:p>
            <a:pPr marL="0" indent="0">
              <a:spcBef>
                <a:spcPts val="600"/>
              </a:spcBef>
              <a:buNone/>
            </a:pPr>
            <a:r>
              <a:rPr lang="ru-RU" altLang="ru-RU" sz="2000" dirty="0"/>
              <a:t>Транзакции в многопользовательской БД должны быть изолированы друг от друга, т.е. в идеале каждая из них должна выполняться так, как будто выполняется только она одна. В реальности транзакции выполняются одновременно и могут влиять на результаты друг друга, если они обращаются к одному и тому же набору данных и хотя бы одна из транзакций изменяет данные.</a:t>
            </a:r>
          </a:p>
          <a:p>
            <a:pPr marL="0" indent="0">
              <a:spcBef>
                <a:spcPts val="600"/>
              </a:spcBef>
              <a:buNone/>
            </a:pPr>
            <a:r>
              <a:rPr lang="ru-RU" altLang="ru-RU" sz="2000" dirty="0"/>
              <a:t>Транзакции не влияют друг на друга, если:</a:t>
            </a:r>
          </a:p>
          <a:p>
            <a:pPr marL="342891" lvl="1" indent="0">
              <a:spcBef>
                <a:spcPts val="600"/>
              </a:spcBef>
              <a:buNone/>
            </a:pPr>
            <a:r>
              <a:rPr lang="ru-RU" altLang="ru-RU" sz="2000" dirty="0"/>
              <a:t>1. они только читают данные;</a:t>
            </a:r>
          </a:p>
          <a:p>
            <a:pPr marL="342891" lvl="1" indent="0">
              <a:spcBef>
                <a:spcPts val="600"/>
              </a:spcBef>
              <a:buNone/>
            </a:pPr>
            <a:r>
              <a:rPr lang="ru-RU" altLang="ru-RU" sz="2000" dirty="0"/>
              <a:t>2. они обращаются к разным данным.</a:t>
            </a:r>
          </a:p>
          <a:p>
            <a:pPr marL="0" indent="0">
              <a:spcBef>
                <a:spcPts val="600"/>
              </a:spcBef>
              <a:buNone/>
            </a:pPr>
            <a:r>
              <a:rPr lang="ru-RU" altLang="ru-RU" sz="2000" dirty="0"/>
              <a:t>В общем случае взаимовлияние транзакций может проявляться в виде:</a:t>
            </a:r>
          </a:p>
          <a:p>
            <a:pPr lvl="1">
              <a:spcBef>
                <a:spcPts val="600"/>
              </a:spcBef>
              <a:buFontTx/>
              <a:buAutoNum type="arabicPeriod"/>
            </a:pPr>
            <a:r>
              <a:rPr lang="ru-RU" altLang="ru-RU" sz="2000" dirty="0"/>
              <a:t>потери изменений;</a:t>
            </a:r>
          </a:p>
          <a:p>
            <a:pPr lvl="1">
              <a:spcBef>
                <a:spcPts val="600"/>
              </a:spcBef>
              <a:buFontTx/>
              <a:buAutoNum type="arabicPeriod"/>
            </a:pPr>
            <a:r>
              <a:rPr lang="ru-RU" altLang="ru-RU" sz="2000" dirty="0"/>
              <a:t>чернового чтения;</a:t>
            </a:r>
          </a:p>
          <a:p>
            <a:pPr lvl="1">
              <a:spcBef>
                <a:spcPts val="600"/>
              </a:spcBef>
              <a:buFontTx/>
              <a:buAutoNum type="arabicPeriod"/>
            </a:pPr>
            <a:r>
              <a:rPr lang="ru-RU" altLang="ru-RU" sz="2000" dirty="0"/>
              <a:t>неповторяемого чтения;</a:t>
            </a:r>
          </a:p>
          <a:p>
            <a:pPr lvl="1">
              <a:spcBef>
                <a:spcPts val="600"/>
              </a:spcBef>
              <a:buFontTx/>
              <a:buAutoNum type="arabicPeriod"/>
            </a:pPr>
            <a:r>
              <a:rPr lang="ru-RU" altLang="ru-RU" sz="2000" dirty="0"/>
              <a:t>фантомов.</a:t>
            </a:r>
          </a:p>
        </p:txBody>
      </p:sp>
      <p:sp>
        <p:nvSpPr>
          <p:cNvPr id="62469" name="Rectangle 5"/>
          <p:cNvSpPr>
            <a:spLocks noChangeArrowheads="1"/>
          </p:cNvSpPr>
          <p:nvPr/>
        </p:nvSpPr>
        <p:spPr bwMode="auto">
          <a:xfrm>
            <a:off x="0" y="261461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ru-RU"/>
          </a:p>
        </p:txBody>
      </p:sp>
    </p:spTree>
    <p:extLst>
      <p:ext uri="{BB962C8B-B14F-4D97-AF65-F5344CB8AC3E}">
        <p14:creationId xmlns:p14="http://schemas.microsoft.com/office/powerpoint/2010/main" val="1824655690"/>
      </p:ext>
    </p:extLst>
  </p:cSld>
  <p:clrMapOvr>
    <a:masterClrMapping/>
  </p:clrMapOvr>
  <p:transition spd="slow">
    <p:push dir="u"/>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Проблема пропавших обновлений</a:t>
            </a:r>
          </a:p>
        </p:txBody>
      </p:sp>
      <p:pic>
        <p:nvPicPr>
          <p:cNvPr id="4" name="Объект 3" descr="Проблема пропавших обновлений"/>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a:xfrm>
            <a:off x="1449421" y="1750978"/>
            <a:ext cx="6186792" cy="4426085"/>
          </a:xfrm>
        </p:spPr>
      </p:pic>
    </p:spTree>
    <p:extLst>
      <p:ext uri="{BB962C8B-B14F-4D97-AF65-F5344CB8AC3E}">
        <p14:creationId xmlns:p14="http://schemas.microsoft.com/office/powerpoint/2010/main" val="3580649252"/>
      </p:ext>
    </p:extLst>
  </p:cSld>
  <p:clrMapOvr>
    <a:masterClrMapping/>
  </p:clrMapOvr>
  <p:transition spd="slow">
    <p:push dir="u"/>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Проблемы промежуточных данных (</a:t>
            </a:r>
            <a:r>
              <a:rPr lang="ru-RU" altLang="ru-RU" dirty="0"/>
              <a:t>чернового чтения)</a:t>
            </a:r>
            <a:endParaRPr lang="ru-RU" dirty="0"/>
          </a:p>
        </p:txBody>
      </p:sp>
      <p:sp>
        <p:nvSpPr>
          <p:cNvPr id="3" name="Объект 2"/>
          <p:cNvSpPr>
            <a:spLocks noGrp="1"/>
          </p:cNvSpPr>
          <p:nvPr>
            <p:ph idx="1"/>
          </p:nvPr>
        </p:nvSpPr>
        <p:spPr>
          <a:xfrm>
            <a:off x="828676" y="1532106"/>
            <a:ext cx="7486650" cy="5189706"/>
          </a:xfrm>
        </p:spPr>
        <p:txBody>
          <a:bodyPr>
            <a:noAutofit/>
          </a:bodyPr>
          <a:lstStyle/>
          <a:p>
            <a:pPr>
              <a:spcBef>
                <a:spcPts val="600"/>
              </a:spcBef>
            </a:pPr>
            <a:r>
              <a:rPr lang="ru-RU" sz="1800" dirty="0"/>
              <a:t>Допустим, первый оператор, ведя переговоры со своим заказчиком, ввел заказанные 30 мониторов, но перед окончательным оформлением заказа клиент захотел выяснить еще некоторые характеристики товара. </a:t>
            </a:r>
          </a:p>
          <a:p>
            <a:pPr>
              <a:spcBef>
                <a:spcPts val="600"/>
              </a:spcBef>
            </a:pPr>
            <a:r>
              <a:rPr lang="ru-RU" sz="1800" dirty="0"/>
              <a:t>Приложение, с которым работает первый оператор, уже изменило остаток мониторов на складе, и там сейчас находится информация о 10 оставшихся мониторах. </a:t>
            </a:r>
          </a:p>
          <a:p>
            <a:pPr>
              <a:spcBef>
                <a:spcPts val="600"/>
              </a:spcBef>
            </a:pPr>
            <a:r>
              <a:rPr lang="ru-RU" sz="1800" dirty="0"/>
              <a:t>В это время второй оператор пытается принять заказ от своего клиента на 20 мониторов, но его приложение показывает, что на складе осталось всего 10 мониторов, и оператор вынужден отказать выгодному клиенту. </a:t>
            </a:r>
          </a:p>
          <a:p>
            <a:pPr>
              <a:spcBef>
                <a:spcPts val="600"/>
              </a:spcBef>
            </a:pPr>
            <a:r>
              <a:rPr lang="ru-RU" sz="1800" dirty="0"/>
              <a:t>А в этот момент клиент оператора 1 заканчивает обсуждение дополнительных характеристик наших мониторов и принимает решение не покупать мониторы, </a:t>
            </a:r>
          </a:p>
          <a:p>
            <a:pPr>
              <a:spcBef>
                <a:spcPts val="600"/>
              </a:spcBef>
            </a:pPr>
            <a:r>
              <a:rPr lang="ru-RU" sz="1800" dirty="0"/>
              <a:t>и приложение оператора 1 выполняет откат транзакции, и на складе снова оказывается 40 мониторов. </a:t>
            </a:r>
          </a:p>
          <a:p>
            <a:pPr>
              <a:spcBef>
                <a:spcPts val="600"/>
              </a:spcBef>
            </a:pPr>
            <a:r>
              <a:rPr lang="ru-RU" sz="1800" b="1" dirty="0"/>
              <a:t>Такая ситуация оказалась возможной потому, что приложение второго оператора имело доступ к промежуточным данным, которые сформировало первое приложение.</a:t>
            </a:r>
          </a:p>
          <a:p>
            <a:pPr>
              <a:spcBef>
                <a:spcPts val="600"/>
              </a:spcBef>
            </a:pPr>
            <a:endParaRPr lang="ru-RU" sz="1800" dirty="0"/>
          </a:p>
        </p:txBody>
      </p:sp>
    </p:spTree>
    <p:extLst>
      <p:ext uri="{BB962C8B-B14F-4D97-AF65-F5344CB8AC3E}">
        <p14:creationId xmlns:p14="http://schemas.microsoft.com/office/powerpoint/2010/main" val="416445304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Проблемы несогласованных данных (</a:t>
            </a:r>
            <a:r>
              <a:rPr lang="ru-RU" altLang="ru-RU" dirty="0"/>
              <a:t>неповторяемого чтения)</a:t>
            </a:r>
            <a:endParaRPr lang="ru-RU" dirty="0"/>
          </a:p>
        </p:txBody>
      </p:sp>
      <p:sp>
        <p:nvSpPr>
          <p:cNvPr id="5" name="Объект 4"/>
          <p:cNvSpPr>
            <a:spLocks noGrp="1"/>
          </p:cNvSpPr>
          <p:nvPr>
            <p:ph idx="1"/>
          </p:nvPr>
        </p:nvSpPr>
        <p:spPr>
          <a:xfrm>
            <a:off x="828676" y="1464012"/>
            <a:ext cx="7486650" cy="5218889"/>
          </a:xfrm>
        </p:spPr>
        <p:txBody>
          <a:bodyPr>
            <a:noAutofit/>
          </a:bodyPr>
          <a:lstStyle/>
          <a:p>
            <a:pPr>
              <a:spcBef>
                <a:spcPts val="1200"/>
              </a:spcBef>
            </a:pPr>
            <a:r>
              <a:rPr lang="ru-RU" sz="1800" dirty="0"/>
              <a:t>Предположим, что ситуация несколько изменилась. И оба оператора начинают работать практически одновременно. Они оба получают начальное состояние склада 40 мониторов, </a:t>
            </a:r>
          </a:p>
          <a:p>
            <a:pPr>
              <a:spcBef>
                <a:spcPts val="1200"/>
              </a:spcBef>
            </a:pPr>
            <a:r>
              <a:rPr lang="ru-RU" sz="1800" dirty="0"/>
              <a:t>а далее первый оператор успешно завершает переговоры со своим клиентом и продает ему 30 мониторов. Он завершает работу своего приложения, и оно выполняет команду </a:t>
            </a:r>
            <a:r>
              <a:rPr lang="ru-RU" sz="1800" i="1" dirty="0"/>
              <a:t>фиксации транзакции</a:t>
            </a:r>
            <a:r>
              <a:rPr lang="ru-RU" sz="1800" dirty="0"/>
              <a:t> COMMIT. </a:t>
            </a:r>
          </a:p>
          <a:p>
            <a:pPr>
              <a:spcBef>
                <a:spcPts val="1200"/>
              </a:spcBef>
            </a:pPr>
            <a:r>
              <a:rPr lang="ru-RU" sz="1800" dirty="0"/>
              <a:t>Состояние базы данных непротиворечивое. В этот момент, выяснив все тонкости и характеристики наших мониторов, клиент второго оператора также решает сделать заказ, и второй оператор, повторно получая состояние склада, видит, что оно изменилось. </a:t>
            </a:r>
          </a:p>
          <a:p>
            <a:pPr>
              <a:spcBef>
                <a:spcPts val="1200"/>
              </a:spcBef>
            </a:pPr>
            <a:r>
              <a:rPr lang="ru-RU" sz="1800" dirty="0"/>
              <a:t>База данных находится в непротиворечивом состоянии, но второй оператор считает, что нарушена целостность его транзакции, в течение выполнения одной работы он получил два различных состояния склада. </a:t>
            </a:r>
          </a:p>
          <a:p>
            <a:pPr>
              <a:spcBef>
                <a:spcPts val="1200"/>
              </a:spcBef>
            </a:pPr>
            <a:r>
              <a:rPr lang="ru-RU" sz="1800" b="1" dirty="0"/>
              <a:t>Эта ситуация возникла потому, что приложение первого оператора смогло изменить кортеж с данными, который уже прочитало приложение второго оператора.</a:t>
            </a:r>
          </a:p>
          <a:p>
            <a:pPr>
              <a:spcBef>
                <a:spcPts val="1200"/>
              </a:spcBef>
            </a:pPr>
            <a:endParaRPr lang="ru-RU" sz="1800" dirty="0"/>
          </a:p>
        </p:txBody>
      </p:sp>
    </p:spTree>
    <p:extLst>
      <p:ext uri="{BB962C8B-B14F-4D97-AF65-F5344CB8AC3E}">
        <p14:creationId xmlns:p14="http://schemas.microsoft.com/office/powerpoint/2010/main" val="37245917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Проблемы строк-призраков (строк-фантомов)</a:t>
            </a:r>
          </a:p>
        </p:txBody>
      </p:sp>
      <p:sp>
        <p:nvSpPr>
          <p:cNvPr id="5" name="Объект 4"/>
          <p:cNvSpPr>
            <a:spLocks noGrp="1"/>
          </p:cNvSpPr>
          <p:nvPr>
            <p:ph idx="1"/>
          </p:nvPr>
        </p:nvSpPr>
        <p:spPr/>
        <p:txBody>
          <a:bodyPr>
            <a:normAutofit/>
          </a:bodyPr>
          <a:lstStyle/>
          <a:p>
            <a:r>
              <a:rPr lang="ru-RU" sz="1800" dirty="0"/>
              <a:t>Предположим, что администратор фирмы поручил секретарю напечатать итоговый отчет по результатам работы за текущий месяц. И допустим, что приложение печатает отчет в двух видах: в подробном и в укрупненном. </a:t>
            </a:r>
          </a:p>
          <a:p>
            <a:r>
              <a:rPr lang="ru-RU" sz="1800" dirty="0"/>
              <a:t>В момент, когда приложение печати начало формировать свой первый вид отчета, один из операторов принимает еще один заказ, поэтому к моменту формирования укрупненного отчета в БД появились новые сведения о продажах, которые и были внесены в укрупненный отчет. </a:t>
            </a:r>
          </a:p>
          <a:p>
            <a:r>
              <a:rPr lang="ru-RU" sz="1800" dirty="0"/>
              <a:t>Мы получили два отчета в одном приложении, которые содержат разные цифры и не совпадают друг с другом. </a:t>
            </a:r>
          </a:p>
          <a:p>
            <a:r>
              <a:rPr lang="ru-RU" sz="1800" b="1" dirty="0"/>
              <a:t>Такое стало возможно потому, что приложение печати выполнило два одинаковых запроса и получило два разных результата. БД находится в согласованном состоянии, но приложение печати работает некорректно.</a:t>
            </a:r>
          </a:p>
          <a:p>
            <a:endParaRPr lang="ru-RU" sz="1800" dirty="0"/>
          </a:p>
        </p:txBody>
      </p:sp>
    </p:spTree>
    <p:extLst>
      <p:ext uri="{BB962C8B-B14F-4D97-AF65-F5344CB8AC3E}">
        <p14:creationId xmlns:p14="http://schemas.microsoft.com/office/powerpoint/2010/main" val="11592466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Решение проблем</a:t>
            </a:r>
            <a:endParaRPr lang="ru-RU" dirty="0"/>
          </a:p>
        </p:txBody>
      </p:sp>
      <p:sp>
        <p:nvSpPr>
          <p:cNvPr id="3" name="Объект 2"/>
          <p:cNvSpPr>
            <a:spLocks noGrp="1"/>
          </p:cNvSpPr>
          <p:nvPr>
            <p:ph idx="1"/>
          </p:nvPr>
        </p:nvSpPr>
        <p:spPr/>
        <p:txBody>
          <a:bodyPr>
            <a:normAutofit/>
          </a:bodyPr>
          <a:lstStyle/>
          <a:p>
            <a:pPr marL="0" indent="0">
              <a:buNone/>
            </a:pPr>
            <a:r>
              <a:rPr lang="ru-RU" sz="2000" dirty="0"/>
              <a:t>Для того чтобы избежать подобных проблем, требуется выработать некоторую процедуру согласованного выполнения параллельных транзакций. Эта процедура должна удовлетворять следующим правилам:</a:t>
            </a:r>
          </a:p>
          <a:p>
            <a:pPr lvl="0"/>
            <a:r>
              <a:rPr lang="ru-RU" sz="2000" dirty="0"/>
              <a:t>В ходе выполнения транзакции пользователь видит только согласованные данные. Пользователь не должен видеть несогласованных промежуточных данных.</a:t>
            </a:r>
          </a:p>
          <a:p>
            <a:pPr lvl="0"/>
            <a:r>
              <a:rPr lang="ru-RU" sz="2000" dirty="0"/>
              <a:t>Когда в БД две транзакции выполняются параллельно, то СУБД гарантированно поддерживает принцип независимого выполнения транзакций, который гласит, что результаты выполнения транзакций будут такими же, как если бы вначале выполнялась транзакция 1, а потом транзакция 2, или наоборот, сначала транзакция 2, а потом транзакция 1.</a:t>
            </a:r>
          </a:p>
        </p:txBody>
      </p:sp>
    </p:spTree>
    <p:extLst>
      <p:ext uri="{BB962C8B-B14F-4D97-AF65-F5344CB8AC3E}">
        <p14:creationId xmlns:p14="http://schemas.microsoft.com/office/powerpoint/2010/main" val="1622258954"/>
      </p:ext>
    </p:extLst>
  </p:cSld>
  <p:clrMapOvr>
    <a:masterClrMapping/>
  </p:clrMapOvr>
  <p:transition spd="slow">
    <p:push dir="u"/>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Решение проблем</a:t>
            </a:r>
            <a:endParaRPr lang="ru-RU" dirty="0"/>
          </a:p>
        </p:txBody>
      </p:sp>
      <p:sp>
        <p:nvSpPr>
          <p:cNvPr id="3" name="Объект 2"/>
          <p:cNvSpPr>
            <a:spLocks noGrp="1"/>
          </p:cNvSpPr>
          <p:nvPr>
            <p:ph idx="1"/>
          </p:nvPr>
        </p:nvSpPr>
        <p:spPr/>
        <p:txBody>
          <a:bodyPr>
            <a:normAutofit/>
          </a:bodyPr>
          <a:lstStyle/>
          <a:p>
            <a:pPr marL="0" indent="0">
              <a:buNone/>
            </a:pPr>
            <a:r>
              <a:rPr lang="ru-RU" sz="2000" dirty="0"/>
              <a:t>Такая процедура называется </a:t>
            </a:r>
            <a:r>
              <a:rPr lang="ru-RU" sz="2000" b="1" dirty="0" err="1"/>
              <a:t>сериализацией</a:t>
            </a:r>
            <a:r>
              <a:rPr lang="ru-RU" sz="2000" b="1" dirty="0"/>
              <a:t> транзакций</a:t>
            </a:r>
            <a:r>
              <a:rPr lang="ru-RU" sz="2000" dirty="0"/>
              <a:t>. Фактически она гарантирует, что каждый пользователь (программа), обращающаяся к базе данных, работает с ней так, как будто не существует других пользователей (программ), одновременно с ним обращающихся к тем же данным.</a:t>
            </a:r>
          </a:p>
          <a:p>
            <a:r>
              <a:rPr lang="ru-RU" sz="2000" dirty="0"/>
              <a:t>Для поддержки параллельной работы транзакций строится специальный план.</a:t>
            </a:r>
          </a:p>
          <a:p>
            <a:r>
              <a:rPr lang="ru-RU" sz="2000" dirty="0"/>
              <a:t>План (способ) выполнения набора транзакций называется сериальным, если результат совместного выполнения транзакций эквивалентен результату некоторого последовательного выполнения этих же транзакций.</a:t>
            </a:r>
          </a:p>
        </p:txBody>
      </p:sp>
    </p:spTree>
    <p:extLst>
      <p:ext uri="{BB962C8B-B14F-4D97-AF65-F5344CB8AC3E}">
        <p14:creationId xmlns:p14="http://schemas.microsoft.com/office/powerpoint/2010/main" val="280616557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Блокировки при одновременном выполнении двух транзакций</a:t>
            </a:r>
          </a:p>
        </p:txBody>
      </p:sp>
      <p:pic>
        <p:nvPicPr>
          <p:cNvPr id="4" name="Объект 3" descr="Блокировки при одновременном выполнении двух транзакций"/>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a:xfrm>
            <a:off x="1342417" y="1517515"/>
            <a:ext cx="6566170" cy="5029200"/>
          </a:xfrm>
        </p:spPr>
      </p:pic>
    </p:spTree>
    <p:extLst>
      <p:ext uri="{BB962C8B-B14F-4D97-AF65-F5344CB8AC3E}">
        <p14:creationId xmlns:p14="http://schemas.microsoft.com/office/powerpoint/2010/main" val="3486295484"/>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ltLang="ru-RU" dirty="0" err="1"/>
              <a:t>Consistency</a:t>
            </a:r>
            <a:endParaRPr lang="ru-RU" dirty="0"/>
          </a:p>
        </p:txBody>
      </p:sp>
      <p:sp>
        <p:nvSpPr>
          <p:cNvPr id="3" name="Объект 2"/>
          <p:cNvSpPr>
            <a:spLocks noGrp="1"/>
          </p:cNvSpPr>
          <p:nvPr>
            <p:ph idx="1"/>
          </p:nvPr>
        </p:nvSpPr>
        <p:spPr/>
        <p:txBody>
          <a:bodyPr>
            <a:normAutofit/>
          </a:bodyPr>
          <a:lstStyle/>
          <a:p>
            <a:pPr fontAlgn="auto">
              <a:spcAft>
                <a:spcPts val="0"/>
              </a:spcAft>
              <a:buFont typeface="Arial" pitchFamily="34" charset="0"/>
              <a:buChar char="•"/>
              <a:defRPr/>
            </a:pPr>
            <a:r>
              <a:rPr lang="ru-RU" sz="1800" dirty="0"/>
              <a:t>Свойство согласованности гарантирует, что по мере выполнения транзакций данные переходят из одного согласованного состояния в другое — транзакция не разрушает взаимной согласованности данных. </a:t>
            </a:r>
          </a:p>
          <a:p>
            <a:pPr fontAlgn="auto">
              <a:spcAft>
                <a:spcPts val="0"/>
              </a:spcAft>
              <a:buFont typeface="Arial" pitchFamily="34" charset="0"/>
              <a:buChar char="•"/>
              <a:defRPr/>
            </a:pPr>
            <a:r>
              <a:rPr lang="ru-RU" sz="1800" dirty="0"/>
              <a:t>Для поддержания согласованности данных в процессе транзакции применяются все правила, проверки, ограничения и триггеры.</a:t>
            </a:r>
          </a:p>
          <a:p>
            <a:endParaRPr lang="ru-RU" sz="1800" dirty="0"/>
          </a:p>
        </p:txBody>
      </p:sp>
    </p:spTree>
    <p:extLst>
      <p:ext uri="{BB962C8B-B14F-4D97-AF65-F5344CB8AC3E}">
        <p14:creationId xmlns:p14="http://schemas.microsoft.com/office/powerpoint/2010/main" val="2686418234"/>
      </p:ext>
    </p:extLst>
  </p:cSld>
  <p:clrMapOvr>
    <a:masterClrMapping/>
  </p:clrMapOvr>
  <p:transition spd="slow">
    <p:push dir="u"/>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Типы конфликтов между двумя параллельными транзакциями</a:t>
            </a:r>
          </a:p>
        </p:txBody>
      </p:sp>
      <p:sp>
        <p:nvSpPr>
          <p:cNvPr id="3" name="Объект 2"/>
          <p:cNvSpPr>
            <a:spLocks noGrp="1"/>
          </p:cNvSpPr>
          <p:nvPr>
            <p:ph idx="1"/>
          </p:nvPr>
        </p:nvSpPr>
        <p:spPr/>
        <p:txBody>
          <a:bodyPr>
            <a:normAutofit/>
          </a:bodyPr>
          <a:lstStyle/>
          <a:p>
            <a:pPr lvl="0"/>
            <a:r>
              <a:rPr lang="ru-RU" sz="2000" dirty="0"/>
              <a:t>W-W — транзакция 2 пытается изменять объект, измененный не закончившейся транзакцией 1;</a:t>
            </a:r>
          </a:p>
          <a:p>
            <a:pPr lvl="0"/>
            <a:r>
              <a:rPr lang="ru-RU" sz="2000" dirty="0"/>
              <a:t>R-W — транзакция 2 пытается изменять объект, прочитанный не закончившейся транзакцией 1;</a:t>
            </a:r>
          </a:p>
          <a:p>
            <a:pPr lvl="0"/>
            <a:r>
              <a:rPr lang="ru-RU" sz="2000" dirty="0"/>
              <a:t>W-R — транзакция 2 пытается читать объект, измененный не закончившейся транзакцией 1.</a:t>
            </a:r>
          </a:p>
          <a:p>
            <a:endParaRPr lang="ru-RU" sz="2000" dirty="0"/>
          </a:p>
        </p:txBody>
      </p:sp>
    </p:spTree>
    <p:extLst>
      <p:ext uri="{BB962C8B-B14F-4D97-AF65-F5344CB8AC3E}">
        <p14:creationId xmlns:p14="http://schemas.microsoft.com/office/powerpoint/2010/main" val="630597608"/>
      </p:ext>
    </p:extLst>
  </p:cSld>
  <p:clrMapOvr>
    <a:masterClrMapping/>
  </p:clrMapOvr>
  <p:transition spd="slow">
    <p:push dir="u"/>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Типы блокировок (синхронизационных захватов)</a:t>
            </a:r>
          </a:p>
        </p:txBody>
      </p:sp>
      <p:sp>
        <p:nvSpPr>
          <p:cNvPr id="3" name="Объект 2"/>
          <p:cNvSpPr>
            <a:spLocks noGrp="1"/>
          </p:cNvSpPr>
          <p:nvPr>
            <p:ph idx="1"/>
          </p:nvPr>
        </p:nvSpPr>
        <p:spPr/>
        <p:txBody>
          <a:bodyPr>
            <a:noAutofit/>
          </a:bodyPr>
          <a:lstStyle/>
          <a:p>
            <a:pPr marL="342900" lvl="0" indent="-342900">
              <a:buFont typeface="+mj-lt"/>
              <a:buAutoNum type="arabicPeriod"/>
            </a:pPr>
            <a:r>
              <a:rPr lang="ru-RU" sz="2000" dirty="0"/>
              <a:t>совместный режим блокировки — нежесткая, или </a:t>
            </a:r>
            <a:r>
              <a:rPr lang="ru-RU" sz="2000" i="1" dirty="0"/>
              <a:t>разделяемая, блокировка</a:t>
            </a:r>
            <a:r>
              <a:rPr lang="ru-RU" sz="2000" dirty="0"/>
              <a:t>, обозначаемая как </a:t>
            </a:r>
            <a:r>
              <a:rPr lang="ru-RU" sz="2000" b="1" dirty="0"/>
              <a:t>S </a:t>
            </a:r>
            <a:r>
              <a:rPr lang="ru-RU" sz="2000" dirty="0"/>
              <a:t>(</a:t>
            </a:r>
            <a:r>
              <a:rPr lang="ru-RU" sz="2000" dirty="0" err="1"/>
              <a:t>Shared</a:t>
            </a:r>
            <a:r>
              <a:rPr lang="ru-RU" sz="2000" dirty="0"/>
              <a:t>). Этот режим обозначает разделяемый захват объекта и требуется для выполнения операции чтения объекта. Объекты, заблокированные таким образом, не изменяются в ходе выполнения транзакции и доступны другим транзакциям также, но только в режиме чтения;</a:t>
            </a:r>
          </a:p>
          <a:p>
            <a:pPr marL="342900" lvl="0" indent="-342900">
              <a:buFont typeface="+mj-lt"/>
              <a:buAutoNum type="arabicPeriod"/>
            </a:pPr>
            <a:r>
              <a:rPr lang="ru-RU" sz="2000" dirty="0"/>
              <a:t>монопольный режим блокировки — жесткая, или эксклюзивная, блокировка, обозначаемая как </a:t>
            </a:r>
            <a:r>
              <a:rPr lang="ru-RU" sz="2000" b="1" dirty="0"/>
              <a:t>X </a:t>
            </a:r>
            <a:r>
              <a:rPr lang="ru-RU" sz="2000" dirty="0"/>
              <a:t>(</a:t>
            </a:r>
            <a:r>
              <a:rPr lang="ru-RU" sz="2000" dirty="0" err="1"/>
              <a:t>eXclusive</a:t>
            </a:r>
            <a:r>
              <a:rPr lang="ru-RU" sz="2000" dirty="0"/>
              <a:t>). Данный режим блокировки предполагает монопольный захват объекта и требуется для выполнения операций занесения, удаления и модификации. Объекты, заблокированные данным типом блокировки, фактически остаются в монопольном режиме обработки и недоступны для других транзакций до момента окончания работы данной транзакции.</a:t>
            </a:r>
          </a:p>
          <a:p>
            <a:pPr marL="342900" indent="-342900">
              <a:buFont typeface="+mj-lt"/>
              <a:buAutoNum type="arabicPeriod"/>
            </a:pPr>
            <a:endParaRPr lang="ru-RU" sz="2000" dirty="0"/>
          </a:p>
        </p:txBody>
      </p:sp>
    </p:spTree>
    <p:extLst>
      <p:ext uri="{BB962C8B-B14F-4D97-AF65-F5344CB8AC3E}">
        <p14:creationId xmlns:p14="http://schemas.microsoft.com/office/powerpoint/2010/main" val="238084186"/>
      </p:ext>
    </p:extLst>
  </p:cSld>
  <p:clrMapOvr>
    <a:masterClrMapping/>
  </p:clrMapOvr>
  <p:transition spd="slow">
    <p:push dir="u"/>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Правила применения жесткой и нежесткой блокировок транзакций</a:t>
            </a:r>
          </a:p>
        </p:txBody>
      </p:sp>
      <p:pic>
        <p:nvPicPr>
          <p:cNvPr id="6" name="Объект 5" descr="Правила применения жесткой и нежесткой блокировок транзакций"/>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828676" y="2729693"/>
            <a:ext cx="7485512" cy="2360414"/>
          </a:xfrm>
          <a:prstGeom prst="rect">
            <a:avLst/>
          </a:prstGeom>
          <a:noFill/>
          <a:ln>
            <a:noFill/>
          </a:ln>
        </p:spPr>
      </p:pic>
      <p:sp>
        <p:nvSpPr>
          <p:cNvPr id="7" name="Прямоугольник 6"/>
          <p:cNvSpPr/>
          <p:nvPr/>
        </p:nvSpPr>
        <p:spPr>
          <a:xfrm>
            <a:off x="828676" y="1628262"/>
            <a:ext cx="7485512" cy="646331"/>
          </a:xfrm>
          <a:prstGeom prst="rect">
            <a:avLst/>
          </a:prstGeom>
        </p:spPr>
        <p:txBody>
          <a:bodyPr wrap="square">
            <a:spAutoFit/>
          </a:bodyPr>
          <a:lstStyle/>
          <a:p>
            <a:pPr>
              <a:spcBef>
                <a:spcPts val="600"/>
              </a:spcBef>
              <a:spcAft>
                <a:spcPts val="0"/>
              </a:spcAft>
            </a:pPr>
            <a:r>
              <a:rPr lang="ru-RU" dirty="0">
                <a:solidFill>
                  <a:srgbClr val="000000"/>
                </a:solidFill>
                <a:latin typeface="Times New Roman" panose="02020603050405020304" pitchFamily="18" charset="0"/>
                <a:ea typeface="Times New Roman" panose="02020603050405020304" pitchFamily="18" charset="0"/>
              </a:rPr>
              <a:t>В примере считается, что первой блокирует объект транзакция А, а потом пытается получить к нему доступ транзакция В.</a:t>
            </a:r>
            <a:endParaRPr lang="ru-RU" sz="1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623459923"/>
      </p:ext>
    </p:extLst>
  </p:cSld>
  <p:clrMapOvr>
    <a:masterClrMapping/>
  </p:clrMapOvr>
  <p:transition spd="slow">
    <p:push dir="u"/>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Использование жесткой и нежесткой блокировки</a:t>
            </a:r>
          </a:p>
        </p:txBody>
      </p:sp>
      <p:pic>
        <p:nvPicPr>
          <p:cNvPr id="6" name="Объект 5" descr="Использование жесткой и нежесткой блокировки"/>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828676" y="1626392"/>
            <a:ext cx="7485512" cy="4520301"/>
          </a:xfrm>
          <a:prstGeom prst="rect">
            <a:avLst/>
          </a:prstGeom>
          <a:noFill/>
          <a:ln>
            <a:noFill/>
          </a:ln>
        </p:spPr>
      </p:pic>
    </p:spTree>
    <p:extLst>
      <p:ext uri="{BB962C8B-B14F-4D97-AF65-F5344CB8AC3E}">
        <p14:creationId xmlns:p14="http://schemas.microsoft.com/office/powerpoint/2010/main" val="2569566588"/>
      </p:ext>
    </p:extLst>
  </p:cSld>
  <p:clrMapOvr>
    <a:masterClrMapping/>
  </p:clrMapOvr>
  <p:transition spd="slow">
    <p:push dir="u"/>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Взаимная блокировка транзакций</a:t>
            </a:r>
          </a:p>
        </p:txBody>
      </p:sp>
      <p:pic>
        <p:nvPicPr>
          <p:cNvPr id="4" name="Объект 3" descr="Взаимная блокировка транзакций"/>
          <p:cNvPicPr>
            <a:picLocks noGrp="1" noChangeAspect="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670510" y="1381328"/>
            <a:ext cx="5801843" cy="2883620"/>
          </a:xfrm>
          <a:prstGeom prst="rect">
            <a:avLst/>
          </a:prstGeom>
          <a:noFill/>
          <a:ln>
            <a:noFill/>
          </a:ln>
        </p:spPr>
      </p:pic>
      <p:sp>
        <p:nvSpPr>
          <p:cNvPr id="5" name="Rectangle 1"/>
          <p:cNvSpPr>
            <a:spLocks noChangeArrowheads="1"/>
          </p:cNvSpPr>
          <p:nvPr/>
        </p:nvSpPr>
        <p:spPr bwMode="auto">
          <a:xfrm>
            <a:off x="828676" y="4264948"/>
            <a:ext cx="7485512" cy="2554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ru-RU" altLang="ru-RU" sz="1600" b="0" u="none" strike="noStrike" cap="none" normalizeH="0" baseline="0" dirty="0">
                <a:ln>
                  <a:noFill/>
                </a:ln>
                <a:solidFill>
                  <a:schemeClr val="tx1"/>
                </a:solidFill>
                <a:effectLst/>
                <a:latin typeface="Euphemia"/>
              </a:rPr>
              <a:t>Пусть транзакция А сначала жестко блокирует таблицу 1, а потом жестко блокирует таблицу 2.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ru-RU" altLang="ru-RU" sz="1600" b="0" u="none" strike="noStrike" cap="none" normalizeH="0" baseline="0" dirty="0">
                <a:ln>
                  <a:noFill/>
                </a:ln>
                <a:solidFill>
                  <a:schemeClr val="tx1"/>
                </a:solidFill>
                <a:effectLst/>
                <a:latin typeface="Euphemia"/>
              </a:rPr>
              <a:t>Транзакция B, наоборот, сначала жестко блокирует таблицу 2, а потом жестко блокирует таблицу 1. </a:t>
            </a:r>
          </a:p>
          <a:p>
            <a:pPr marL="171450" marR="0" lvl="0" indent="-17145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r>
              <a:rPr kumimoji="0" lang="ru-RU" altLang="ru-RU" sz="1600" b="0" u="none" strike="noStrike" cap="none" normalizeH="0" baseline="0" dirty="0">
                <a:ln>
                  <a:noFill/>
                </a:ln>
                <a:solidFill>
                  <a:schemeClr val="tx1"/>
                </a:solidFill>
                <a:effectLst/>
                <a:latin typeface="Euphemia"/>
              </a:rPr>
              <a:t>Если обе эти транзакции начали работу одновременно, то после выполнения операций модификации первыми объектами каждой транзакции они обе окажутся в бесконечном ожидании: транзакция А будет ждать завершения работы транзакции B и разблокировки таблицы 2, а транзакция В также безрезультатно будет ждать окончания работы транзакции А и разблокировки таблицы 1</a:t>
            </a:r>
            <a:endParaRPr kumimoji="0" lang="ru-RU" altLang="ru-RU" sz="2400" b="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999981131"/>
      </p:ext>
    </p:extLst>
  </p:cSld>
  <p:clrMapOvr>
    <a:masterClrMapping/>
  </p:clrMapOvr>
  <p:transition spd="slow">
    <p:push dir="u"/>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Механизм обнаружения таких тупиковых ситуаций</a:t>
            </a:r>
            <a:endParaRPr lang="ru-RU" dirty="0"/>
          </a:p>
        </p:txBody>
      </p:sp>
      <p:sp>
        <p:nvSpPr>
          <p:cNvPr id="5" name="Объект 4"/>
          <p:cNvSpPr>
            <a:spLocks noGrp="1"/>
          </p:cNvSpPr>
          <p:nvPr>
            <p:ph idx="1"/>
          </p:nvPr>
        </p:nvSpPr>
        <p:spPr/>
        <p:txBody>
          <a:bodyPr>
            <a:normAutofit/>
          </a:bodyPr>
          <a:lstStyle/>
          <a:p>
            <a:r>
              <a:rPr lang="ru-RU" sz="2000" dirty="0"/>
              <a:t>Основой обнаружения тупиковых ситуаций является построение (или постоянное поддержание) графа ожидания транзакций. Граф ожидания транзакций может строиться разными способами. </a:t>
            </a:r>
          </a:p>
          <a:p>
            <a:r>
              <a:rPr lang="ru-RU" sz="2000" dirty="0"/>
              <a:t>По К. Дж. </a:t>
            </a:r>
            <a:r>
              <a:rPr lang="ru-RU" sz="2000" dirty="0" err="1"/>
              <a:t>Дейту</a:t>
            </a:r>
            <a:r>
              <a:rPr lang="ru-RU" sz="2000" dirty="0"/>
              <a:t> граф ожидания — это направленный граф, в вершинах которого расположены имена транзакций. </a:t>
            </a:r>
          </a:p>
          <a:p>
            <a:r>
              <a:rPr lang="ru-RU" sz="2000" dirty="0"/>
              <a:t>Если транзакция А ждет окончания транзакции В, то из вершины А в вершину В идет стрелка. Дополнительно стрелки могут быть помечены именами заблокированных объектов и типом блокировки. </a:t>
            </a:r>
          </a:p>
          <a:p>
            <a:r>
              <a:rPr lang="ru-RU" sz="2000" dirty="0"/>
              <a:t>Пример такого графа ожиданий приведен на следующем слайде</a:t>
            </a:r>
          </a:p>
        </p:txBody>
      </p:sp>
    </p:spTree>
    <p:extLst>
      <p:ext uri="{BB962C8B-B14F-4D97-AF65-F5344CB8AC3E}">
        <p14:creationId xmlns:p14="http://schemas.microsoft.com/office/powerpoint/2010/main" val="800590095"/>
      </p:ext>
    </p:extLst>
  </p:cSld>
  <p:clrMapOvr>
    <a:masterClrMapping/>
  </p:clrMapOvr>
  <p:transition spd="slow">
    <p:push dir="u"/>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Объект 7" descr="Пример графа ожиданий транзакций "/>
          <p:cNvPicPr>
            <a:picLocks noGrp="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935680" y="1356087"/>
            <a:ext cx="2019300" cy="2733675"/>
          </a:xfrm>
          <a:prstGeom prst="rect">
            <a:avLst/>
          </a:prstGeom>
          <a:noFill/>
          <a:ln>
            <a:noFill/>
          </a:ln>
        </p:spPr>
      </p:pic>
      <p:sp>
        <p:nvSpPr>
          <p:cNvPr id="2" name="Заголовок 1"/>
          <p:cNvSpPr>
            <a:spLocks noGrp="1"/>
          </p:cNvSpPr>
          <p:nvPr>
            <p:ph type="title"/>
          </p:nvPr>
        </p:nvSpPr>
        <p:spPr/>
        <p:txBody>
          <a:bodyPr/>
          <a:lstStyle/>
          <a:p>
            <a:r>
              <a:rPr lang="ru-RU"/>
              <a:t>Пример графа ожиданий транзакций</a:t>
            </a:r>
            <a:endParaRPr lang="ru-RU" dirty="0"/>
          </a:p>
        </p:txBody>
      </p:sp>
      <p:graphicFrame>
        <p:nvGraphicFramePr>
          <p:cNvPr id="9" name="Таблица 8"/>
          <p:cNvGraphicFramePr>
            <a:graphicFrameLocks noGrp="1"/>
          </p:cNvGraphicFramePr>
          <p:nvPr>
            <p:extLst>
              <p:ext uri="{D42A27DB-BD31-4B8C-83A1-F6EECF244321}">
                <p14:modId xmlns:p14="http://schemas.microsoft.com/office/powerpoint/2010/main" val="1860927663"/>
              </p:ext>
            </p:extLst>
          </p:nvPr>
        </p:nvGraphicFramePr>
        <p:xfrm>
          <a:off x="6590217" y="1445085"/>
          <a:ext cx="2553783" cy="5327519"/>
        </p:xfrm>
        <a:graphic>
          <a:graphicData uri="http://schemas.openxmlformats.org/drawingml/2006/table">
            <a:tbl>
              <a:tblPr firstRow="1" firstCol="1" bandRow="1"/>
              <a:tblGrid>
                <a:gridCol w="851261">
                  <a:extLst>
                    <a:ext uri="{9D8B030D-6E8A-4147-A177-3AD203B41FA5}">
                      <a16:colId xmlns:a16="http://schemas.microsoft.com/office/drawing/2014/main" val="3477155830"/>
                    </a:ext>
                  </a:extLst>
                </a:gridCol>
                <a:gridCol w="851261">
                  <a:extLst>
                    <a:ext uri="{9D8B030D-6E8A-4147-A177-3AD203B41FA5}">
                      <a16:colId xmlns:a16="http://schemas.microsoft.com/office/drawing/2014/main" val="398806981"/>
                    </a:ext>
                  </a:extLst>
                </a:gridCol>
                <a:gridCol w="851261">
                  <a:extLst>
                    <a:ext uri="{9D8B030D-6E8A-4147-A177-3AD203B41FA5}">
                      <a16:colId xmlns:a16="http://schemas.microsoft.com/office/drawing/2014/main" val="107312805"/>
                    </a:ext>
                  </a:extLst>
                </a:gridCol>
              </a:tblGrid>
              <a:tr h="143987">
                <a:tc>
                  <a:txBody>
                    <a:bodyPr/>
                    <a:lstStyle/>
                    <a:p>
                      <a:pPr algn="ctr">
                        <a:spcAft>
                          <a:spcPts val="0"/>
                        </a:spcAft>
                      </a:pPr>
                      <a:r>
                        <a:rPr lang="ru-RU" sz="700" b="1" dirty="0">
                          <a:effectLst/>
                          <a:latin typeface="Times New Roman" panose="02020603050405020304" pitchFamily="18" charset="0"/>
                          <a:ea typeface="Times New Roman" panose="02020603050405020304" pitchFamily="18" charset="0"/>
                        </a:rPr>
                        <a:t>Время</a:t>
                      </a:r>
                      <a:endParaRPr lang="ru-RU" sz="600" dirty="0">
                        <a:effectLst/>
                        <a:latin typeface="Times New Roman" panose="02020603050405020304" pitchFamily="18" charset="0"/>
                        <a:ea typeface="Times New Roman" panose="02020603050405020304" pitchFamily="18" charset="0"/>
                      </a:endParaRPr>
                    </a:p>
                  </a:txBody>
                  <a:tcPr marL="9115" marR="9115" marT="9115" marB="9115" anchor="ctr">
                    <a:lnL>
                      <a:noFill/>
                    </a:lnL>
                    <a:lnR>
                      <a:noFill/>
                    </a:lnR>
                    <a:lnT>
                      <a:noFill/>
                    </a:lnT>
                    <a:lnB>
                      <a:noFill/>
                    </a:lnB>
                    <a:solidFill>
                      <a:srgbClr val="D8D8D8"/>
                    </a:solidFill>
                  </a:tcPr>
                </a:tc>
                <a:tc>
                  <a:txBody>
                    <a:bodyPr/>
                    <a:lstStyle/>
                    <a:p>
                      <a:pPr algn="ctr">
                        <a:spcAft>
                          <a:spcPts val="0"/>
                        </a:spcAft>
                      </a:pPr>
                      <a:r>
                        <a:rPr lang="ru-RU" sz="700" b="1" dirty="0">
                          <a:effectLst/>
                          <a:latin typeface="Times New Roman" panose="02020603050405020304" pitchFamily="18" charset="0"/>
                          <a:ea typeface="Times New Roman" panose="02020603050405020304" pitchFamily="18" charset="0"/>
                        </a:rPr>
                        <a:t>Транзакция</a:t>
                      </a:r>
                      <a:endParaRPr lang="ru-RU" sz="600" dirty="0">
                        <a:effectLst/>
                        <a:latin typeface="Times New Roman" panose="02020603050405020304" pitchFamily="18" charset="0"/>
                        <a:ea typeface="Times New Roman" panose="02020603050405020304" pitchFamily="18" charset="0"/>
                      </a:endParaRPr>
                    </a:p>
                  </a:txBody>
                  <a:tcPr marL="9115" marR="9115" marT="9115" marB="9115" anchor="ctr">
                    <a:lnL>
                      <a:noFill/>
                    </a:lnL>
                    <a:lnR>
                      <a:noFill/>
                    </a:lnR>
                    <a:lnT>
                      <a:noFill/>
                    </a:lnT>
                    <a:lnB>
                      <a:noFill/>
                    </a:lnB>
                    <a:solidFill>
                      <a:srgbClr val="D8D8D8"/>
                    </a:solidFill>
                  </a:tcPr>
                </a:tc>
                <a:tc>
                  <a:txBody>
                    <a:bodyPr/>
                    <a:lstStyle/>
                    <a:p>
                      <a:pPr algn="just">
                        <a:spcAft>
                          <a:spcPts val="0"/>
                        </a:spcAft>
                      </a:pPr>
                      <a:r>
                        <a:rPr lang="ru-RU" sz="700" b="1">
                          <a:effectLst/>
                          <a:latin typeface="Times New Roman" panose="02020603050405020304" pitchFamily="18" charset="0"/>
                          <a:ea typeface="Times New Roman" panose="02020603050405020304" pitchFamily="18" charset="0"/>
                        </a:rPr>
                        <a:t>Действие</a:t>
                      </a:r>
                      <a:endParaRPr lang="ru-RU" sz="600">
                        <a:effectLst/>
                        <a:latin typeface="Times New Roman" panose="02020603050405020304" pitchFamily="18" charset="0"/>
                        <a:ea typeface="Times New Roman" panose="02020603050405020304" pitchFamily="18" charset="0"/>
                      </a:endParaRPr>
                    </a:p>
                  </a:txBody>
                  <a:tcPr marL="9115" marR="9115" marT="9115" marB="9115" anchor="ctr">
                    <a:lnL>
                      <a:noFill/>
                    </a:lnL>
                    <a:lnR>
                      <a:noFill/>
                    </a:lnR>
                    <a:lnT>
                      <a:noFill/>
                    </a:lnT>
                    <a:lnB>
                      <a:noFill/>
                    </a:lnB>
                    <a:solidFill>
                      <a:srgbClr val="D8D8D8"/>
                    </a:solidFill>
                  </a:tcPr>
                </a:tc>
                <a:extLst>
                  <a:ext uri="{0D108BD9-81ED-4DB2-BD59-A6C34878D82A}">
                    <a16:rowId xmlns:a16="http://schemas.microsoft.com/office/drawing/2014/main" val="851792043"/>
                  </a:ext>
                </a:extLst>
              </a:tr>
              <a:tr h="143987">
                <a:tc>
                  <a:txBody>
                    <a:bodyPr/>
                    <a:lstStyle/>
                    <a:p>
                      <a:pPr algn="ctr">
                        <a:spcAft>
                          <a:spcPts val="0"/>
                        </a:spcAft>
                      </a:pPr>
                      <a:r>
                        <a:rPr lang="ru-RU" sz="700" dirty="0">
                          <a:effectLst/>
                          <a:latin typeface="Times New Roman" panose="02020603050405020304" pitchFamily="18" charset="0"/>
                          <a:ea typeface="Times New Roman" panose="02020603050405020304" pitchFamily="18" charset="0"/>
                        </a:rPr>
                        <a:t>0</a:t>
                      </a:r>
                      <a:endParaRPr lang="ru-RU" sz="600" dirty="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ctr">
                        <a:spcAft>
                          <a:spcPts val="0"/>
                        </a:spcAft>
                      </a:pPr>
                      <a:r>
                        <a:rPr lang="ru-RU" sz="700" dirty="0">
                          <a:effectLst/>
                          <a:latin typeface="Times New Roman" panose="02020603050405020304" pitchFamily="18" charset="0"/>
                          <a:ea typeface="Times New Roman" panose="02020603050405020304" pitchFamily="18" charset="0"/>
                        </a:rPr>
                        <a:t>T1</a:t>
                      </a:r>
                      <a:endParaRPr lang="ru-RU" sz="600" dirty="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just">
                        <a:spcAft>
                          <a:spcPts val="0"/>
                        </a:spcAft>
                      </a:pPr>
                      <a:r>
                        <a:rPr lang="ru-RU" sz="700">
                          <a:effectLst/>
                          <a:latin typeface="Times New Roman" panose="02020603050405020304" pitchFamily="18" charset="0"/>
                          <a:ea typeface="Times New Roman" panose="02020603050405020304" pitchFamily="18" charset="0"/>
                        </a:rPr>
                        <a:t>Select A</a:t>
                      </a:r>
                      <a:endParaRPr lang="ru-RU" sz="60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extLst>
                  <a:ext uri="{0D108BD9-81ED-4DB2-BD59-A6C34878D82A}">
                    <a16:rowId xmlns:a16="http://schemas.microsoft.com/office/drawing/2014/main" val="3377657831"/>
                  </a:ext>
                </a:extLst>
              </a:tr>
              <a:tr h="143987">
                <a:tc>
                  <a:txBody>
                    <a:bodyPr/>
                    <a:lstStyle/>
                    <a:p>
                      <a:pPr algn="ctr">
                        <a:spcAft>
                          <a:spcPts val="0"/>
                        </a:spcAft>
                      </a:pPr>
                      <a:r>
                        <a:rPr lang="ru-RU" sz="700">
                          <a:effectLst/>
                          <a:latin typeface="Times New Roman" panose="02020603050405020304" pitchFamily="18" charset="0"/>
                          <a:ea typeface="Times New Roman" panose="02020603050405020304" pitchFamily="18" charset="0"/>
                        </a:rPr>
                        <a:t>1</a:t>
                      </a:r>
                      <a:endParaRPr lang="ru-RU" sz="60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ctr">
                        <a:spcAft>
                          <a:spcPts val="0"/>
                        </a:spcAft>
                      </a:pPr>
                      <a:r>
                        <a:rPr lang="ru-RU" sz="700" dirty="0">
                          <a:effectLst/>
                          <a:latin typeface="Times New Roman" panose="02020603050405020304" pitchFamily="18" charset="0"/>
                          <a:ea typeface="Times New Roman" panose="02020603050405020304" pitchFamily="18" charset="0"/>
                        </a:rPr>
                        <a:t>T2</a:t>
                      </a:r>
                      <a:endParaRPr lang="ru-RU" sz="600" dirty="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just">
                        <a:spcAft>
                          <a:spcPts val="0"/>
                        </a:spcAft>
                      </a:pPr>
                      <a:r>
                        <a:rPr lang="ru-RU" sz="700">
                          <a:effectLst/>
                          <a:latin typeface="Times New Roman" panose="02020603050405020304" pitchFamily="18" charset="0"/>
                          <a:ea typeface="Times New Roman" panose="02020603050405020304" pitchFamily="18" charset="0"/>
                        </a:rPr>
                        <a:t>Select B</a:t>
                      </a:r>
                      <a:endParaRPr lang="ru-RU" sz="60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extLst>
                  <a:ext uri="{0D108BD9-81ED-4DB2-BD59-A6C34878D82A}">
                    <a16:rowId xmlns:a16="http://schemas.microsoft.com/office/drawing/2014/main" val="1998937161"/>
                  </a:ext>
                </a:extLst>
              </a:tr>
              <a:tr h="143987">
                <a:tc>
                  <a:txBody>
                    <a:bodyPr/>
                    <a:lstStyle/>
                    <a:p>
                      <a:pPr algn="ctr">
                        <a:spcAft>
                          <a:spcPts val="0"/>
                        </a:spcAft>
                      </a:pPr>
                      <a:r>
                        <a:rPr lang="ru-RU" sz="700" dirty="0">
                          <a:effectLst/>
                          <a:latin typeface="Times New Roman" panose="02020603050405020304" pitchFamily="18" charset="0"/>
                          <a:ea typeface="Times New Roman" panose="02020603050405020304" pitchFamily="18" charset="0"/>
                        </a:rPr>
                        <a:t>2</a:t>
                      </a:r>
                      <a:endParaRPr lang="ru-RU" sz="600" dirty="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ctr">
                        <a:spcAft>
                          <a:spcPts val="0"/>
                        </a:spcAft>
                      </a:pPr>
                      <a:r>
                        <a:rPr lang="ru-RU" sz="700" dirty="0">
                          <a:effectLst/>
                          <a:latin typeface="Times New Roman" panose="02020603050405020304" pitchFamily="18" charset="0"/>
                          <a:ea typeface="Times New Roman" panose="02020603050405020304" pitchFamily="18" charset="0"/>
                        </a:rPr>
                        <a:t>T1</a:t>
                      </a:r>
                      <a:endParaRPr lang="ru-RU" sz="600" dirty="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just">
                        <a:spcAft>
                          <a:spcPts val="0"/>
                        </a:spcAft>
                      </a:pPr>
                      <a:r>
                        <a:rPr lang="ru-RU" sz="700">
                          <a:effectLst/>
                          <a:latin typeface="Times New Roman" panose="02020603050405020304" pitchFamily="18" charset="0"/>
                          <a:ea typeface="Times New Roman" panose="02020603050405020304" pitchFamily="18" charset="0"/>
                        </a:rPr>
                        <a:t>Select C</a:t>
                      </a:r>
                      <a:endParaRPr lang="ru-RU" sz="60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extLst>
                  <a:ext uri="{0D108BD9-81ED-4DB2-BD59-A6C34878D82A}">
                    <a16:rowId xmlns:a16="http://schemas.microsoft.com/office/drawing/2014/main" val="2655702737"/>
                  </a:ext>
                </a:extLst>
              </a:tr>
              <a:tr h="143987">
                <a:tc>
                  <a:txBody>
                    <a:bodyPr/>
                    <a:lstStyle/>
                    <a:p>
                      <a:pPr algn="ctr">
                        <a:spcAft>
                          <a:spcPts val="0"/>
                        </a:spcAft>
                      </a:pPr>
                      <a:r>
                        <a:rPr lang="ru-RU" sz="700">
                          <a:effectLst/>
                          <a:latin typeface="Times New Roman" panose="02020603050405020304" pitchFamily="18" charset="0"/>
                          <a:ea typeface="Times New Roman" panose="02020603050405020304" pitchFamily="18" charset="0"/>
                        </a:rPr>
                        <a:t>3</a:t>
                      </a:r>
                      <a:endParaRPr lang="ru-RU" sz="60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ctr">
                        <a:spcAft>
                          <a:spcPts val="0"/>
                        </a:spcAft>
                      </a:pPr>
                      <a:r>
                        <a:rPr lang="ru-RU" sz="700" dirty="0">
                          <a:effectLst/>
                          <a:latin typeface="Times New Roman" panose="02020603050405020304" pitchFamily="18" charset="0"/>
                          <a:ea typeface="Times New Roman" panose="02020603050405020304" pitchFamily="18" charset="0"/>
                        </a:rPr>
                        <a:t>T4</a:t>
                      </a:r>
                      <a:endParaRPr lang="ru-RU" sz="600" dirty="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just">
                        <a:spcAft>
                          <a:spcPts val="0"/>
                        </a:spcAft>
                      </a:pPr>
                      <a:r>
                        <a:rPr lang="ru-RU" sz="700">
                          <a:effectLst/>
                          <a:latin typeface="Times New Roman" panose="02020603050405020304" pitchFamily="18" charset="0"/>
                          <a:ea typeface="Times New Roman" panose="02020603050405020304" pitchFamily="18" charset="0"/>
                        </a:rPr>
                        <a:t>Select D</a:t>
                      </a:r>
                      <a:endParaRPr lang="ru-RU" sz="60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extLst>
                  <a:ext uri="{0D108BD9-81ED-4DB2-BD59-A6C34878D82A}">
                    <a16:rowId xmlns:a16="http://schemas.microsoft.com/office/drawing/2014/main" val="2224506931"/>
                  </a:ext>
                </a:extLst>
              </a:tr>
              <a:tr h="143987">
                <a:tc>
                  <a:txBody>
                    <a:bodyPr/>
                    <a:lstStyle/>
                    <a:p>
                      <a:pPr algn="ctr">
                        <a:spcAft>
                          <a:spcPts val="0"/>
                        </a:spcAft>
                      </a:pPr>
                      <a:r>
                        <a:rPr lang="ru-RU" sz="700" dirty="0">
                          <a:effectLst/>
                          <a:latin typeface="Times New Roman" panose="02020603050405020304" pitchFamily="18" charset="0"/>
                          <a:ea typeface="Times New Roman" panose="02020603050405020304" pitchFamily="18" charset="0"/>
                        </a:rPr>
                        <a:t>4</a:t>
                      </a:r>
                      <a:endParaRPr lang="ru-RU" sz="600" dirty="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ctr">
                        <a:spcAft>
                          <a:spcPts val="0"/>
                        </a:spcAft>
                      </a:pPr>
                      <a:r>
                        <a:rPr lang="ru-RU" sz="700" dirty="0">
                          <a:effectLst/>
                          <a:latin typeface="Times New Roman" panose="02020603050405020304" pitchFamily="18" charset="0"/>
                          <a:ea typeface="Times New Roman" panose="02020603050405020304" pitchFamily="18" charset="0"/>
                        </a:rPr>
                        <a:t>T5</a:t>
                      </a:r>
                      <a:endParaRPr lang="ru-RU" sz="600" dirty="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just">
                        <a:spcAft>
                          <a:spcPts val="0"/>
                        </a:spcAft>
                      </a:pPr>
                      <a:r>
                        <a:rPr lang="ru-RU" sz="700">
                          <a:effectLst/>
                          <a:latin typeface="Times New Roman" panose="02020603050405020304" pitchFamily="18" charset="0"/>
                          <a:ea typeface="Times New Roman" panose="02020603050405020304" pitchFamily="18" charset="0"/>
                        </a:rPr>
                        <a:t>Select A</a:t>
                      </a:r>
                      <a:endParaRPr lang="ru-RU" sz="60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extLst>
                  <a:ext uri="{0D108BD9-81ED-4DB2-BD59-A6C34878D82A}">
                    <a16:rowId xmlns:a16="http://schemas.microsoft.com/office/drawing/2014/main" val="1391719547"/>
                  </a:ext>
                </a:extLst>
              </a:tr>
              <a:tr h="143987">
                <a:tc>
                  <a:txBody>
                    <a:bodyPr/>
                    <a:lstStyle/>
                    <a:p>
                      <a:pPr algn="ctr">
                        <a:spcAft>
                          <a:spcPts val="0"/>
                        </a:spcAft>
                      </a:pPr>
                      <a:r>
                        <a:rPr lang="ru-RU" sz="700" dirty="0">
                          <a:effectLst/>
                          <a:latin typeface="Times New Roman" panose="02020603050405020304" pitchFamily="18" charset="0"/>
                          <a:ea typeface="Times New Roman" panose="02020603050405020304" pitchFamily="18" charset="0"/>
                        </a:rPr>
                        <a:t>5</a:t>
                      </a:r>
                      <a:endParaRPr lang="ru-RU" sz="600" dirty="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ctr">
                        <a:spcAft>
                          <a:spcPts val="0"/>
                        </a:spcAft>
                      </a:pPr>
                      <a:r>
                        <a:rPr lang="ru-RU" sz="700" dirty="0">
                          <a:effectLst/>
                          <a:latin typeface="Times New Roman" panose="02020603050405020304" pitchFamily="18" charset="0"/>
                          <a:ea typeface="Times New Roman" panose="02020603050405020304" pitchFamily="18" charset="0"/>
                        </a:rPr>
                        <a:t>T2</a:t>
                      </a:r>
                      <a:endParaRPr lang="ru-RU" sz="600" dirty="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just">
                        <a:spcAft>
                          <a:spcPts val="0"/>
                        </a:spcAft>
                      </a:pPr>
                      <a:r>
                        <a:rPr lang="ru-RU" sz="700">
                          <a:effectLst/>
                          <a:latin typeface="Times New Roman" panose="02020603050405020304" pitchFamily="18" charset="0"/>
                          <a:ea typeface="Times New Roman" panose="02020603050405020304" pitchFamily="18" charset="0"/>
                        </a:rPr>
                        <a:t>Select E</a:t>
                      </a:r>
                      <a:endParaRPr lang="ru-RU" sz="60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extLst>
                  <a:ext uri="{0D108BD9-81ED-4DB2-BD59-A6C34878D82A}">
                    <a16:rowId xmlns:a16="http://schemas.microsoft.com/office/drawing/2014/main" val="1303842435"/>
                  </a:ext>
                </a:extLst>
              </a:tr>
              <a:tr h="143987">
                <a:tc>
                  <a:txBody>
                    <a:bodyPr/>
                    <a:lstStyle/>
                    <a:p>
                      <a:pPr algn="ctr">
                        <a:spcAft>
                          <a:spcPts val="0"/>
                        </a:spcAft>
                      </a:pPr>
                      <a:r>
                        <a:rPr lang="ru-RU" sz="700" dirty="0">
                          <a:effectLst/>
                          <a:latin typeface="Times New Roman" panose="02020603050405020304" pitchFamily="18" charset="0"/>
                          <a:ea typeface="Times New Roman" panose="02020603050405020304" pitchFamily="18" charset="0"/>
                        </a:rPr>
                        <a:t>6</a:t>
                      </a:r>
                      <a:endParaRPr lang="ru-RU" sz="600" dirty="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ctr">
                        <a:spcAft>
                          <a:spcPts val="0"/>
                        </a:spcAft>
                      </a:pPr>
                      <a:r>
                        <a:rPr lang="ru-RU" sz="700">
                          <a:effectLst/>
                          <a:latin typeface="Times New Roman" panose="02020603050405020304" pitchFamily="18" charset="0"/>
                          <a:ea typeface="Times New Roman" panose="02020603050405020304" pitchFamily="18" charset="0"/>
                        </a:rPr>
                        <a:t>T2</a:t>
                      </a:r>
                      <a:endParaRPr lang="ru-RU" sz="60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just">
                        <a:spcAft>
                          <a:spcPts val="0"/>
                        </a:spcAft>
                      </a:pPr>
                      <a:r>
                        <a:rPr lang="ru-RU" sz="700">
                          <a:effectLst/>
                          <a:latin typeface="Times New Roman" panose="02020603050405020304" pitchFamily="18" charset="0"/>
                          <a:ea typeface="Times New Roman" panose="02020603050405020304" pitchFamily="18" charset="0"/>
                        </a:rPr>
                        <a:t>Update E</a:t>
                      </a:r>
                      <a:endParaRPr lang="ru-RU" sz="60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extLst>
                  <a:ext uri="{0D108BD9-81ED-4DB2-BD59-A6C34878D82A}">
                    <a16:rowId xmlns:a16="http://schemas.microsoft.com/office/drawing/2014/main" val="3891317904"/>
                  </a:ext>
                </a:extLst>
              </a:tr>
              <a:tr h="143987">
                <a:tc>
                  <a:txBody>
                    <a:bodyPr/>
                    <a:lstStyle/>
                    <a:p>
                      <a:pPr algn="ctr">
                        <a:spcAft>
                          <a:spcPts val="0"/>
                        </a:spcAft>
                      </a:pPr>
                      <a:r>
                        <a:rPr lang="ru-RU" sz="700" dirty="0">
                          <a:effectLst/>
                          <a:latin typeface="Times New Roman" panose="02020603050405020304" pitchFamily="18" charset="0"/>
                          <a:ea typeface="Times New Roman" panose="02020603050405020304" pitchFamily="18" charset="0"/>
                        </a:rPr>
                        <a:t>7</a:t>
                      </a:r>
                      <a:endParaRPr lang="ru-RU" sz="600" dirty="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ctr">
                        <a:spcAft>
                          <a:spcPts val="0"/>
                        </a:spcAft>
                      </a:pPr>
                      <a:r>
                        <a:rPr lang="ru-RU" sz="700" dirty="0">
                          <a:effectLst/>
                          <a:latin typeface="Times New Roman" panose="02020603050405020304" pitchFamily="18" charset="0"/>
                          <a:ea typeface="Times New Roman" panose="02020603050405020304" pitchFamily="18" charset="0"/>
                        </a:rPr>
                        <a:t>T3</a:t>
                      </a:r>
                      <a:endParaRPr lang="ru-RU" sz="600" dirty="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just">
                        <a:spcAft>
                          <a:spcPts val="0"/>
                        </a:spcAft>
                      </a:pPr>
                      <a:r>
                        <a:rPr lang="ru-RU" sz="700">
                          <a:effectLst/>
                          <a:latin typeface="Times New Roman" panose="02020603050405020304" pitchFamily="18" charset="0"/>
                          <a:ea typeface="Times New Roman" panose="02020603050405020304" pitchFamily="18" charset="0"/>
                        </a:rPr>
                        <a:t>Select F</a:t>
                      </a:r>
                      <a:endParaRPr lang="ru-RU" sz="60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extLst>
                  <a:ext uri="{0D108BD9-81ED-4DB2-BD59-A6C34878D82A}">
                    <a16:rowId xmlns:a16="http://schemas.microsoft.com/office/drawing/2014/main" val="3005918413"/>
                  </a:ext>
                </a:extLst>
              </a:tr>
              <a:tr h="143987">
                <a:tc>
                  <a:txBody>
                    <a:bodyPr/>
                    <a:lstStyle/>
                    <a:p>
                      <a:pPr algn="ctr">
                        <a:spcAft>
                          <a:spcPts val="0"/>
                        </a:spcAft>
                      </a:pPr>
                      <a:r>
                        <a:rPr lang="ru-RU" sz="700" dirty="0">
                          <a:effectLst/>
                          <a:latin typeface="Times New Roman" panose="02020603050405020304" pitchFamily="18" charset="0"/>
                          <a:ea typeface="Times New Roman" panose="02020603050405020304" pitchFamily="18" charset="0"/>
                        </a:rPr>
                        <a:t>8</a:t>
                      </a:r>
                      <a:endParaRPr lang="ru-RU" sz="600" dirty="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ctr">
                        <a:spcAft>
                          <a:spcPts val="0"/>
                        </a:spcAft>
                      </a:pPr>
                      <a:r>
                        <a:rPr lang="ru-RU" sz="700" dirty="0">
                          <a:effectLst/>
                          <a:latin typeface="Times New Roman" panose="02020603050405020304" pitchFamily="18" charset="0"/>
                          <a:ea typeface="Times New Roman" panose="02020603050405020304" pitchFamily="18" charset="0"/>
                        </a:rPr>
                        <a:t>T2</a:t>
                      </a:r>
                      <a:endParaRPr lang="ru-RU" sz="600" dirty="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just">
                        <a:spcAft>
                          <a:spcPts val="0"/>
                        </a:spcAft>
                      </a:pPr>
                      <a:r>
                        <a:rPr lang="ru-RU" sz="700">
                          <a:effectLst/>
                          <a:latin typeface="Times New Roman" panose="02020603050405020304" pitchFamily="18" charset="0"/>
                          <a:ea typeface="Times New Roman" panose="02020603050405020304" pitchFamily="18" charset="0"/>
                        </a:rPr>
                        <a:t>Select F</a:t>
                      </a:r>
                      <a:endParaRPr lang="ru-RU" sz="60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extLst>
                  <a:ext uri="{0D108BD9-81ED-4DB2-BD59-A6C34878D82A}">
                    <a16:rowId xmlns:a16="http://schemas.microsoft.com/office/drawing/2014/main" val="2799206336"/>
                  </a:ext>
                </a:extLst>
              </a:tr>
              <a:tr h="143987">
                <a:tc>
                  <a:txBody>
                    <a:bodyPr/>
                    <a:lstStyle/>
                    <a:p>
                      <a:pPr algn="ctr">
                        <a:spcAft>
                          <a:spcPts val="0"/>
                        </a:spcAft>
                      </a:pPr>
                      <a:r>
                        <a:rPr lang="ru-RU" sz="700" dirty="0">
                          <a:effectLst/>
                          <a:latin typeface="Times New Roman" panose="02020603050405020304" pitchFamily="18" charset="0"/>
                          <a:ea typeface="Times New Roman" panose="02020603050405020304" pitchFamily="18" charset="0"/>
                        </a:rPr>
                        <a:t>9</a:t>
                      </a:r>
                      <a:endParaRPr lang="ru-RU" sz="600" dirty="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ctr">
                        <a:spcAft>
                          <a:spcPts val="0"/>
                        </a:spcAft>
                      </a:pPr>
                      <a:r>
                        <a:rPr lang="ru-RU" sz="700">
                          <a:effectLst/>
                          <a:latin typeface="Times New Roman" panose="02020603050405020304" pitchFamily="18" charset="0"/>
                          <a:ea typeface="Times New Roman" panose="02020603050405020304" pitchFamily="18" charset="0"/>
                        </a:rPr>
                        <a:t>T5</a:t>
                      </a:r>
                      <a:endParaRPr lang="ru-RU" sz="60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just">
                        <a:spcAft>
                          <a:spcPts val="0"/>
                        </a:spcAft>
                      </a:pPr>
                      <a:r>
                        <a:rPr lang="ru-RU" sz="700">
                          <a:effectLst/>
                          <a:latin typeface="Times New Roman" panose="02020603050405020304" pitchFamily="18" charset="0"/>
                          <a:ea typeface="Times New Roman" panose="02020603050405020304" pitchFamily="18" charset="0"/>
                        </a:rPr>
                        <a:t>Update A</a:t>
                      </a:r>
                      <a:endParaRPr lang="ru-RU" sz="60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extLst>
                  <a:ext uri="{0D108BD9-81ED-4DB2-BD59-A6C34878D82A}">
                    <a16:rowId xmlns:a16="http://schemas.microsoft.com/office/drawing/2014/main" val="3124130274"/>
                  </a:ext>
                </a:extLst>
              </a:tr>
              <a:tr h="143987">
                <a:tc>
                  <a:txBody>
                    <a:bodyPr/>
                    <a:lstStyle/>
                    <a:p>
                      <a:pPr algn="ctr">
                        <a:spcAft>
                          <a:spcPts val="0"/>
                        </a:spcAft>
                      </a:pPr>
                      <a:r>
                        <a:rPr lang="ru-RU" sz="700">
                          <a:effectLst/>
                          <a:latin typeface="Times New Roman" panose="02020603050405020304" pitchFamily="18" charset="0"/>
                          <a:ea typeface="Times New Roman" panose="02020603050405020304" pitchFamily="18" charset="0"/>
                        </a:rPr>
                        <a:t>10</a:t>
                      </a:r>
                      <a:endParaRPr lang="ru-RU" sz="60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ctr">
                        <a:spcAft>
                          <a:spcPts val="0"/>
                        </a:spcAft>
                      </a:pPr>
                      <a:r>
                        <a:rPr lang="ru-RU" sz="700" dirty="0">
                          <a:effectLst/>
                          <a:latin typeface="Times New Roman" panose="02020603050405020304" pitchFamily="18" charset="0"/>
                          <a:ea typeface="Times New Roman" panose="02020603050405020304" pitchFamily="18" charset="0"/>
                        </a:rPr>
                        <a:t>T1</a:t>
                      </a:r>
                      <a:endParaRPr lang="ru-RU" sz="600" dirty="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just">
                        <a:spcAft>
                          <a:spcPts val="0"/>
                        </a:spcAft>
                      </a:pPr>
                      <a:r>
                        <a:rPr lang="ru-RU" sz="700">
                          <a:effectLst/>
                          <a:latin typeface="Times New Roman" panose="02020603050405020304" pitchFamily="18" charset="0"/>
                          <a:ea typeface="Times New Roman" panose="02020603050405020304" pitchFamily="18" charset="0"/>
                        </a:rPr>
                        <a:t>Commit</a:t>
                      </a:r>
                      <a:endParaRPr lang="ru-RU" sz="60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extLst>
                  <a:ext uri="{0D108BD9-81ED-4DB2-BD59-A6C34878D82A}">
                    <a16:rowId xmlns:a16="http://schemas.microsoft.com/office/drawing/2014/main" val="3311245374"/>
                  </a:ext>
                </a:extLst>
              </a:tr>
              <a:tr h="143987">
                <a:tc>
                  <a:txBody>
                    <a:bodyPr/>
                    <a:lstStyle/>
                    <a:p>
                      <a:pPr algn="ctr">
                        <a:spcAft>
                          <a:spcPts val="0"/>
                        </a:spcAft>
                      </a:pPr>
                      <a:r>
                        <a:rPr lang="ru-RU" sz="700">
                          <a:effectLst/>
                          <a:latin typeface="Times New Roman" panose="02020603050405020304" pitchFamily="18" charset="0"/>
                          <a:ea typeface="Times New Roman" panose="02020603050405020304" pitchFamily="18" charset="0"/>
                        </a:rPr>
                        <a:t>11</a:t>
                      </a:r>
                      <a:endParaRPr lang="ru-RU" sz="60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ctr">
                        <a:spcAft>
                          <a:spcPts val="0"/>
                        </a:spcAft>
                      </a:pPr>
                      <a:r>
                        <a:rPr lang="ru-RU" sz="700">
                          <a:effectLst/>
                          <a:latin typeface="Times New Roman" panose="02020603050405020304" pitchFamily="18" charset="0"/>
                          <a:ea typeface="Times New Roman" panose="02020603050405020304" pitchFamily="18" charset="0"/>
                        </a:rPr>
                        <a:t>T6</a:t>
                      </a:r>
                      <a:endParaRPr lang="ru-RU" sz="60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just">
                        <a:spcAft>
                          <a:spcPts val="0"/>
                        </a:spcAft>
                      </a:pPr>
                      <a:r>
                        <a:rPr lang="ru-RU" sz="700">
                          <a:effectLst/>
                          <a:latin typeface="Times New Roman" panose="02020603050405020304" pitchFamily="18" charset="0"/>
                          <a:ea typeface="Times New Roman" panose="02020603050405020304" pitchFamily="18" charset="0"/>
                        </a:rPr>
                        <a:t>Select A</a:t>
                      </a:r>
                      <a:endParaRPr lang="ru-RU" sz="60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extLst>
                  <a:ext uri="{0D108BD9-81ED-4DB2-BD59-A6C34878D82A}">
                    <a16:rowId xmlns:a16="http://schemas.microsoft.com/office/drawing/2014/main" val="774534618"/>
                  </a:ext>
                </a:extLst>
              </a:tr>
              <a:tr h="143987">
                <a:tc>
                  <a:txBody>
                    <a:bodyPr/>
                    <a:lstStyle/>
                    <a:p>
                      <a:pPr algn="ctr">
                        <a:spcAft>
                          <a:spcPts val="0"/>
                        </a:spcAft>
                      </a:pPr>
                      <a:r>
                        <a:rPr lang="ru-RU" sz="700" dirty="0">
                          <a:effectLst/>
                          <a:latin typeface="Times New Roman" panose="02020603050405020304" pitchFamily="18" charset="0"/>
                          <a:ea typeface="Times New Roman" panose="02020603050405020304" pitchFamily="18" charset="0"/>
                        </a:rPr>
                        <a:t>12</a:t>
                      </a:r>
                      <a:endParaRPr lang="ru-RU" sz="600" dirty="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ctr">
                        <a:spcAft>
                          <a:spcPts val="0"/>
                        </a:spcAft>
                      </a:pPr>
                      <a:r>
                        <a:rPr lang="ru-RU" sz="700" dirty="0">
                          <a:effectLst/>
                          <a:latin typeface="Times New Roman" panose="02020603050405020304" pitchFamily="18" charset="0"/>
                          <a:ea typeface="Times New Roman" panose="02020603050405020304" pitchFamily="18" charset="0"/>
                        </a:rPr>
                        <a:t>T5</a:t>
                      </a:r>
                      <a:endParaRPr lang="ru-RU" sz="600" dirty="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just">
                        <a:spcAft>
                          <a:spcPts val="0"/>
                        </a:spcAft>
                      </a:pPr>
                      <a:r>
                        <a:rPr lang="ru-RU" sz="700">
                          <a:effectLst/>
                          <a:latin typeface="Times New Roman" panose="02020603050405020304" pitchFamily="18" charset="0"/>
                          <a:ea typeface="Times New Roman" panose="02020603050405020304" pitchFamily="18" charset="0"/>
                        </a:rPr>
                        <a:t>Commit</a:t>
                      </a:r>
                      <a:endParaRPr lang="ru-RU" sz="60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extLst>
                  <a:ext uri="{0D108BD9-81ED-4DB2-BD59-A6C34878D82A}">
                    <a16:rowId xmlns:a16="http://schemas.microsoft.com/office/drawing/2014/main" val="2337960662"/>
                  </a:ext>
                </a:extLst>
              </a:tr>
              <a:tr h="143987">
                <a:tc>
                  <a:txBody>
                    <a:bodyPr/>
                    <a:lstStyle/>
                    <a:p>
                      <a:pPr algn="ctr">
                        <a:spcAft>
                          <a:spcPts val="0"/>
                        </a:spcAft>
                      </a:pPr>
                      <a:r>
                        <a:rPr lang="ru-RU" sz="700">
                          <a:effectLst/>
                          <a:latin typeface="Times New Roman" panose="02020603050405020304" pitchFamily="18" charset="0"/>
                          <a:ea typeface="Times New Roman" panose="02020603050405020304" pitchFamily="18" charset="0"/>
                        </a:rPr>
                        <a:t>13</a:t>
                      </a:r>
                      <a:endParaRPr lang="ru-RU" sz="60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ctr">
                        <a:spcAft>
                          <a:spcPts val="0"/>
                        </a:spcAft>
                      </a:pPr>
                      <a:r>
                        <a:rPr lang="ru-RU" sz="700" dirty="0">
                          <a:effectLst/>
                          <a:latin typeface="Times New Roman" panose="02020603050405020304" pitchFamily="18" charset="0"/>
                          <a:ea typeface="Times New Roman" panose="02020603050405020304" pitchFamily="18" charset="0"/>
                        </a:rPr>
                        <a:t>T6</a:t>
                      </a:r>
                      <a:endParaRPr lang="ru-RU" sz="600" dirty="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just">
                        <a:spcAft>
                          <a:spcPts val="0"/>
                        </a:spcAft>
                      </a:pPr>
                      <a:r>
                        <a:rPr lang="ru-RU" sz="700">
                          <a:effectLst/>
                          <a:latin typeface="Times New Roman" panose="02020603050405020304" pitchFamily="18" charset="0"/>
                          <a:ea typeface="Times New Roman" panose="02020603050405020304" pitchFamily="18" charset="0"/>
                        </a:rPr>
                        <a:t>Select C</a:t>
                      </a:r>
                      <a:endParaRPr lang="ru-RU" sz="60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extLst>
                  <a:ext uri="{0D108BD9-81ED-4DB2-BD59-A6C34878D82A}">
                    <a16:rowId xmlns:a16="http://schemas.microsoft.com/office/drawing/2014/main" val="996956746"/>
                  </a:ext>
                </a:extLst>
              </a:tr>
              <a:tr h="143987">
                <a:tc>
                  <a:txBody>
                    <a:bodyPr/>
                    <a:lstStyle/>
                    <a:p>
                      <a:pPr algn="ctr">
                        <a:spcAft>
                          <a:spcPts val="0"/>
                        </a:spcAft>
                      </a:pPr>
                      <a:r>
                        <a:rPr lang="ru-RU" sz="700" dirty="0">
                          <a:effectLst/>
                          <a:latin typeface="Times New Roman" panose="02020603050405020304" pitchFamily="18" charset="0"/>
                          <a:ea typeface="Times New Roman" panose="02020603050405020304" pitchFamily="18" charset="0"/>
                        </a:rPr>
                        <a:t>14</a:t>
                      </a:r>
                      <a:endParaRPr lang="ru-RU" sz="600" dirty="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ctr">
                        <a:spcAft>
                          <a:spcPts val="0"/>
                        </a:spcAft>
                      </a:pPr>
                      <a:r>
                        <a:rPr lang="ru-RU" sz="700" dirty="0">
                          <a:effectLst/>
                          <a:latin typeface="Times New Roman" panose="02020603050405020304" pitchFamily="18" charset="0"/>
                          <a:ea typeface="Times New Roman" panose="02020603050405020304" pitchFamily="18" charset="0"/>
                        </a:rPr>
                        <a:t>T6</a:t>
                      </a:r>
                      <a:endParaRPr lang="ru-RU" sz="600" dirty="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just">
                        <a:spcAft>
                          <a:spcPts val="0"/>
                        </a:spcAft>
                      </a:pPr>
                      <a:r>
                        <a:rPr lang="ru-RU" sz="700">
                          <a:effectLst/>
                          <a:latin typeface="Times New Roman" panose="02020603050405020304" pitchFamily="18" charset="0"/>
                          <a:ea typeface="Times New Roman" panose="02020603050405020304" pitchFamily="18" charset="0"/>
                        </a:rPr>
                        <a:t>Update C</a:t>
                      </a:r>
                      <a:endParaRPr lang="ru-RU" sz="60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extLst>
                  <a:ext uri="{0D108BD9-81ED-4DB2-BD59-A6C34878D82A}">
                    <a16:rowId xmlns:a16="http://schemas.microsoft.com/office/drawing/2014/main" val="1886666324"/>
                  </a:ext>
                </a:extLst>
              </a:tr>
              <a:tr h="143987">
                <a:tc>
                  <a:txBody>
                    <a:bodyPr/>
                    <a:lstStyle/>
                    <a:p>
                      <a:pPr algn="ctr">
                        <a:spcAft>
                          <a:spcPts val="0"/>
                        </a:spcAft>
                      </a:pPr>
                      <a:r>
                        <a:rPr lang="ru-RU" sz="700" dirty="0">
                          <a:effectLst/>
                          <a:latin typeface="Times New Roman" panose="02020603050405020304" pitchFamily="18" charset="0"/>
                          <a:ea typeface="Times New Roman" panose="02020603050405020304" pitchFamily="18" charset="0"/>
                        </a:rPr>
                        <a:t>15</a:t>
                      </a:r>
                      <a:endParaRPr lang="ru-RU" sz="600" dirty="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ctr">
                        <a:spcAft>
                          <a:spcPts val="0"/>
                        </a:spcAft>
                      </a:pPr>
                      <a:r>
                        <a:rPr lang="ru-RU" sz="700">
                          <a:effectLst/>
                          <a:latin typeface="Times New Roman" panose="02020603050405020304" pitchFamily="18" charset="0"/>
                          <a:ea typeface="Times New Roman" panose="02020603050405020304" pitchFamily="18" charset="0"/>
                        </a:rPr>
                        <a:t>T7</a:t>
                      </a:r>
                      <a:endParaRPr lang="ru-RU" sz="60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just">
                        <a:spcAft>
                          <a:spcPts val="0"/>
                        </a:spcAft>
                      </a:pPr>
                      <a:r>
                        <a:rPr lang="ru-RU" sz="700">
                          <a:effectLst/>
                          <a:latin typeface="Times New Roman" panose="02020603050405020304" pitchFamily="18" charset="0"/>
                          <a:ea typeface="Times New Roman" panose="02020603050405020304" pitchFamily="18" charset="0"/>
                        </a:rPr>
                        <a:t>Select G</a:t>
                      </a:r>
                      <a:endParaRPr lang="ru-RU" sz="60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extLst>
                  <a:ext uri="{0D108BD9-81ED-4DB2-BD59-A6C34878D82A}">
                    <a16:rowId xmlns:a16="http://schemas.microsoft.com/office/drawing/2014/main" val="2071740353"/>
                  </a:ext>
                </a:extLst>
              </a:tr>
              <a:tr h="143987">
                <a:tc>
                  <a:txBody>
                    <a:bodyPr/>
                    <a:lstStyle/>
                    <a:p>
                      <a:pPr algn="ctr">
                        <a:spcAft>
                          <a:spcPts val="0"/>
                        </a:spcAft>
                      </a:pPr>
                      <a:r>
                        <a:rPr lang="ru-RU" sz="700">
                          <a:effectLst/>
                          <a:latin typeface="Times New Roman" panose="02020603050405020304" pitchFamily="18" charset="0"/>
                          <a:ea typeface="Times New Roman" panose="02020603050405020304" pitchFamily="18" charset="0"/>
                        </a:rPr>
                        <a:t>16</a:t>
                      </a:r>
                      <a:endParaRPr lang="ru-RU" sz="60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ctr">
                        <a:spcAft>
                          <a:spcPts val="0"/>
                        </a:spcAft>
                      </a:pPr>
                      <a:r>
                        <a:rPr lang="ru-RU" sz="700">
                          <a:effectLst/>
                          <a:latin typeface="Times New Roman" panose="02020603050405020304" pitchFamily="18" charset="0"/>
                          <a:ea typeface="Times New Roman" panose="02020603050405020304" pitchFamily="18" charset="0"/>
                        </a:rPr>
                        <a:t>T8</a:t>
                      </a:r>
                      <a:endParaRPr lang="ru-RU" sz="60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just">
                        <a:spcAft>
                          <a:spcPts val="0"/>
                        </a:spcAft>
                      </a:pPr>
                      <a:r>
                        <a:rPr lang="ru-RU" sz="700">
                          <a:effectLst/>
                          <a:latin typeface="Times New Roman" panose="02020603050405020304" pitchFamily="18" charset="0"/>
                          <a:ea typeface="Times New Roman" panose="02020603050405020304" pitchFamily="18" charset="0"/>
                        </a:rPr>
                        <a:t>Select H</a:t>
                      </a:r>
                      <a:endParaRPr lang="ru-RU" sz="60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extLst>
                  <a:ext uri="{0D108BD9-81ED-4DB2-BD59-A6C34878D82A}">
                    <a16:rowId xmlns:a16="http://schemas.microsoft.com/office/drawing/2014/main" val="1736653260"/>
                  </a:ext>
                </a:extLst>
              </a:tr>
              <a:tr h="143987">
                <a:tc>
                  <a:txBody>
                    <a:bodyPr/>
                    <a:lstStyle/>
                    <a:p>
                      <a:pPr algn="ctr">
                        <a:spcAft>
                          <a:spcPts val="0"/>
                        </a:spcAft>
                      </a:pPr>
                      <a:r>
                        <a:rPr lang="ru-RU" sz="700" dirty="0">
                          <a:effectLst/>
                          <a:latin typeface="Times New Roman" panose="02020603050405020304" pitchFamily="18" charset="0"/>
                          <a:ea typeface="Times New Roman" panose="02020603050405020304" pitchFamily="18" charset="0"/>
                        </a:rPr>
                        <a:t>17</a:t>
                      </a:r>
                      <a:endParaRPr lang="ru-RU" sz="600" dirty="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ctr">
                        <a:spcAft>
                          <a:spcPts val="0"/>
                        </a:spcAft>
                      </a:pPr>
                      <a:r>
                        <a:rPr lang="ru-RU" sz="700" dirty="0">
                          <a:effectLst/>
                          <a:latin typeface="Times New Roman" panose="02020603050405020304" pitchFamily="18" charset="0"/>
                          <a:ea typeface="Times New Roman" panose="02020603050405020304" pitchFamily="18" charset="0"/>
                        </a:rPr>
                        <a:t>T9</a:t>
                      </a:r>
                      <a:endParaRPr lang="ru-RU" sz="600" dirty="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just">
                        <a:spcAft>
                          <a:spcPts val="0"/>
                        </a:spcAft>
                      </a:pPr>
                      <a:r>
                        <a:rPr lang="ru-RU" sz="700">
                          <a:effectLst/>
                          <a:latin typeface="Times New Roman" panose="02020603050405020304" pitchFamily="18" charset="0"/>
                          <a:ea typeface="Times New Roman" panose="02020603050405020304" pitchFamily="18" charset="0"/>
                        </a:rPr>
                        <a:t>Select G</a:t>
                      </a:r>
                      <a:endParaRPr lang="ru-RU" sz="60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extLst>
                  <a:ext uri="{0D108BD9-81ED-4DB2-BD59-A6C34878D82A}">
                    <a16:rowId xmlns:a16="http://schemas.microsoft.com/office/drawing/2014/main" val="2578720196"/>
                  </a:ext>
                </a:extLst>
              </a:tr>
              <a:tr h="143987">
                <a:tc>
                  <a:txBody>
                    <a:bodyPr/>
                    <a:lstStyle/>
                    <a:p>
                      <a:pPr algn="ctr">
                        <a:spcAft>
                          <a:spcPts val="0"/>
                        </a:spcAft>
                      </a:pPr>
                      <a:r>
                        <a:rPr lang="ru-RU" sz="700">
                          <a:effectLst/>
                          <a:latin typeface="Times New Roman" panose="02020603050405020304" pitchFamily="18" charset="0"/>
                          <a:ea typeface="Times New Roman" panose="02020603050405020304" pitchFamily="18" charset="0"/>
                        </a:rPr>
                        <a:t>18</a:t>
                      </a:r>
                      <a:endParaRPr lang="ru-RU" sz="60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ctr">
                        <a:spcAft>
                          <a:spcPts val="0"/>
                        </a:spcAft>
                      </a:pPr>
                      <a:r>
                        <a:rPr lang="ru-RU" sz="700" dirty="0">
                          <a:effectLst/>
                          <a:latin typeface="Times New Roman" panose="02020603050405020304" pitchFamily="18" charset="0"/>
                          <a:ea typeface="Times New Roman" panose="02020603050405020304" pitchFamily="18" charset="0"/>
                        </a:rPr>
                        <a:t>T9</a:t>
                      </a:r>
                      <a:endParaRPr lang="ru-RU" sz="600" dirty="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just">
                        <a:spcAft>
                          <a:spcPts val="0"/>
                        </a:spcAft>
                      </a:pPr>
                      <a:r>
                        <a:rPr lang="ru-RU" sz="700">
                          <a:effectLst/>
                          <a:latin typeface="Times New Roman" panose="02020603050405020304" pitchFamily="18" charset="0"/>
                          <a:ea typeface="Times New Roman" panose="02020603050405020304" pitchFamily="18" charset="0"/>
                        </a:rPr>
                        <a:t>Update G</a:t>
                      </a:r>
                      <a:endParaRPr lang="ru-RU" sz="60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extLst>
                  <a:ext uri="{0D108BD9-81ED-4DB2-BD59-A6C34878D82A}">
                    <a16:rowId xmlns:a16="http://schemas.microsoft.com/office/drawing/2014/main" val="3210508122"/>
                  </a:ext>
                </a:extLst>
              </a:tr>
              <a:tr h="143987">
                <a:tc>
                  <a:txBody>
                    <a:bodyPr/>
                    <a:lstStyle/>
                    <a:p>
                      <a:pPr algn="ctr">
                        <a:spcAft>
                          <a:spcPts val="0"/>
                        </a:spcAft>
                      </a:pPr>
                      <a:r>
                        <a:rPr lang="ru-RU" sz="700">
                          <a:effectLst/>
                          <a:latin typeface="Times New Roman" panose="02020603050405020304" pitchFamily="18" charset="0"/>
                          <a:ea typeface="Times New Roman" panose="02020603050405020304" pitchFamily="18" charset="0"/>
                        </a:rPr>
                        <a:t>19</a:t>
                      </a:r>
                      <a:endParaRPr lang="ru-RU" sz="60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ctr">
                        <a:spcAft>
                          <a:spcPts val="0"/>
                        </a:spcAft>
                      </a:pPr>
                      <a:r>
                        <a:rPr lang="ru-RU" sz="700" dirty="0">
                          <a:effectLst/>
                          <a:latin typeface="Times New Roman" panose="02020603050405020304" pitchFamily="18" charset="0"/>
                          <a:ea typeface="Times New Roman" panose="02020603050405020304" pitchFamily="18" charset="0"/>
                        </a:rPr>
                        <a:t>T8</a:t>
                      </a:r>
                      <a:endParaRPr lang="ru-RU" sz="600" dirty="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just">
                        <a:spcAft>
                          <a:spcPts val="0"/>
                        </a:spcAft>
                      </a:pPr>
                      <a:r>
                        <a:rPr lang="ru-RU" sz="700">
                          <a:effectLst/>
                          <a:latin typeface="Times New Roman" panose="02020603050405020304" pitchFamily="18" charset="0"/>
                          <a:ea typeface="Times New Roman" panose="02020603050405020304" pitchFamily="18" charset="0"/>
                        </a:rPr>
                        <a:t>Select E</a:t>
                      </a:r>
                      <a:endParaRPr lang="ru-RU" sz="60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extLst>
                  <a:ext uri="{0D108BD9-81ED-4DB2-BD59-A6C34878D82A}">
                    <a16:rowId xmlns:a16="http://schemas.microsoft.com/office/drawing/2014/main" val="4116513475"/>
                  </a:ext>
                </a:extLst>
              </a:tr>
              <a:tr h="143987">
                <a:tc>
                  <a:txBody>
                    <a:bodyPr/>
                    <a:lstStyle/>
                    <a:p>
                      <a:pPr algn="ctr">
                        <a:spcAft>
                          <a:spcPts val="0"/>
                        </a:spcAft>
                      </a:pPr>
                      <a:r>
                        <a:rPr lang="ru-RU" sz="700" dirty="0">
                          <a:effectLst/>
                          <a:latin typeface="Times New Roman" panose="02020603050405020304" pitchFamily="18" charset="0"/>
                          <a:ea typeface="Times New Roman" panose="02020603050405020304" pitchFamily="18" charset="0"/>
                        </a:rPr>
                        <a:t>20</a:t>
                      </a:r>
                      <a:endParaRPr lang="ru-RU" sz="600" dirty="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ctr">
                        <a:spcAft>
                          <a:spcPts val="0"/>
                        </a:spcAft>
                      </a:pPr>
                      <a:r>
                        <a:rPr lang="ru-RU" sz="700" dirty="0">
                          <a:effectLst/>
                          <a:latin typeface="Times New Roman" panose="02020603050405020304" pitchFamily="18" charset="0"/>
                          <a:ea typeface="Times New Roman" panose="02020603050405020304" pitchFamily="18" charset="0"/>
                        </a:rPr>
                        <a:t>T7</a:t>
                      </a:r>
                      <a:endParaRPr lang="ru-RU" sz="600" dirty="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just">
                        <a:spcAft>
                          <a:spcPts val="0"/>
                        </a:spcAft>
                      </a:pPr>
                      <a:r>
                        <a:rPr lang="ru-RU" sz="700">
                          <a:effectLst/>
                          <a:latin typeface="Times New Roman" panose="02020603050405020304" pitchFamily="18" charset="0"/>
                          <a:ea typeface="Times New Roman" panose="02020603050405020304" pitchFamily="18" charset="0"/>
                        </a:rPr>
                        <a:t>Commit</a:t>
                      </a:r>
                      <a:endParaRPr lang="ru-RU" sz="60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extLst>
                  <a:ext uri="{0D108BD9-81ED-4DB2-BD59-A6C34878D82A}">
                    <a16:rowId xmlns:a16="http://schemas.microsoft.com/office/drawing/2014/main" val="2315487179"/>
                  </a:ext>
                </a:extLst>
              </a:tr>
              <a:tr h="143987">
                <a:tc>
                  <a:txBody>
                    <a:bodyPr/>
                    <a:lstStyle/>
                    <a:p>
                      <a:pPr algn="ctr">
                        <a:spcAft>
                          <a:spcPts val="0"/>
                        </a:spcAft>
                      </a:pPr>
                      <a:r>
                        <a:rPr lang="ru-RU" sz="700">
                          <a:effectLst/>
                          <a:latin typeface="Times New Roman" panose="02020603050405020304" pitchFamily="18" charset="0"/>
                          <a:ea typeface="Times New Roman" panose="02020603050405020304" pitchFamily="18" charset="0"/>
                        </a:rPr>
                        <a:t>21</a:t>
                      </a:r>
                      <a:endParaRPr lang="ru-RU" sz="60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ctr">
                        <a:spcAft>
                          <a:spcPts val="0"/>
                        </a:spcAft>
                      </a:pPr>
                      <a:r>
                        <a:rPr lang="ru-RU" sz="700">
                          <a:effectLst/>
                          <a:latin typeface="Times New Roman" panose="02020603050405020304" pitchFamily="18" charset="0"/>
                          <a:ea typeface="Times New Roman" panose="02020603050405020304" pitchFamily="18" charset="0"/>
                        </a:rPr>
                        <a:t>T9</a:t>
                      </a:r>
                      <a:endParaRPr lang="ru-RU" sz="60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just">
                        <a:spcAft>
                          <a:spcPts val="0"/>
                        </a:spcAft>
                      </a:pPr>
                      <a:r>
                        <a:rPr lang="ru-RU" sz="700">
                          <a:effectLst/>
                          <a:latin typeface="Times New Roman" panose="02020603050405020304" pitchFamily="18" charset="0"/>
                          <a:ea typeface="Times New Roman" panose="02020603050405020304" pitchFamily="18" charset="0"/>
                        </a:rPr>
                        <a:t>Select H</a:t>
                      </a:r>
                      <a:endParaRPr lang="ru-RU" sz="60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extLst>
                  <a:ext uri="{0D108BD9-81ED-4DB2-BD59-A6C34878D82A}">
                    <a16:rowId xmlns:a16="http://schemas.microsoft.com/office/drawing/2014/main" val="1214567402"/>
                  </a:ext>
                </a:extLst>
              </a:tr>
              <a:tr h="143987">
                <a:tc>
                  <a:txBody>
                    <a:bodyPr/>
                    <a:lstStyle/>
                    <a:p>
                      <a:pPr algn="ctr">
                        <a:spcAft>
                          <a:spcPts val="0"/>
                        </a:spcAft>
                      </a:pPr>
                      <a:r>
                        <a:rPr lang="ru-RU" sz="700">
                          <a:effectLst/>
                          <a:latin typeface="Times New Roman" panose="02020603050405020304" pitchFamily="18" charset="0"/>
                          <a:ea typeface="Times New Roman" panose="02020603050405020304" pitchFamily="18" charset="0"/>
                        </a:rPr>
                        <a:t>22</a:t>
                      </a:r>
                      <a:endParaRPr lang="ru-RU" sz="60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ctr">
                        <a:spcAft>
                          <a:spcPts val="0"/>
                        </a:spcAft>
                      </a:pPr>
                      <a:r>
                        <a:rPr lang="ru-RU" sz="700">
                          <a:effectLst/>
                          <a:latin typeface="Times New Roman" panose="02020603050405020304" pitchFamily="18" charset="0"/>
                          <a:ea typeface="Times New Roman" panose="02020603050405020304" pitchFamily="18" charset="0"/>
                        </a:rPr>
                        <a:t>T3</a:t>
                      </a:r>
                      <a:endParaRPr lang="ru-RU" sz="60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just">
                        <a:spcAft>
                          <a:spcPts val="0"/>
                        </a:spcAft>
                      </a:pPr>
                      <a:r>
                        <a:rPr lang="ru-RU" sz="700">
                          <a:effectLst/>
                          <a:latin typeface="Times New Roman" panose="02020603050405020304" pitchFamily="18" charset="0"/>
                          <a:ea typeface="Times New Roman" panose="02020603050405020304" pitchFamily="18" charset="0"/>
                        </a:rPr>
                        <a:t>Select G</a:t>
                      </a:r>
                      <a:endParaRPr lang="ru-RU" sz="60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extLst>
                  <a:ext uri="{0D108BD9-81ED-4DB2-BD59-A6C34878D82A}">
                    <a16:rowId xmlns:a16="http://schemas.microsoft.com/office/drawing/2014/main" val="3382395621"/>
                  </a:ext>
                </a:extLst>
              </a:tr>
              <a:tr h="143987">
                <a:tc>
                  <a:txBody>
                    <a:bodyPr/>
                    <a:lstStyle/>
                    <a:p>
                      <a:pPr algn="ctr">
                        <a:spcAft>
                          <a:spcPts val="0"/>
                        </a:spcAft>
                      </a:pPr>
                      <a:r>
                        <a:rPr lang="ru-RU" sz="700">
                          <a:effectLst/>
                          <a:latin typeface="Times New Roman" panose="02020603050405020304" pitchFamily="18" charset="0"/>
                          <a:ea typeface="Times New Roman" panose="02020603050405020304" pitchFamily="18" charset="0"/>
                        </a:rPr>
                        <a:t>23</a:t>
                      </a:r>
                      <a:endParaRPr lang="ru-RU" sz="60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ctr">
                        <a:spcAft>
                          <a:spcPts val="0"/>
                        </a:spcAft>
                      </a:pPr>
                      <a:r>
                        <a:rPr lang="ru-RU" sz="700" dirty="0">
                          <a:effectLst/>
                          <a:latin typeface="Times New Roman" panose="02020603050405020304" pitchFamily="18" charset="0"/>
                          <a:ea typeface="Times New Roman" panose="02020603050405020304" pitchFamily="18" charset="0"/>
                        </a:rPr>
                        <a:t>T10</a:t>
                      </a:r>
                      <a:endParaRPr lang="ru-RU" sz="600" dirty="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just">
                        <a:spcAft>
                          <a:spcPts val="0"/>
                        </a:spcAft>
                      </a:pPr>
                      <a:r>
                        <a:rPr lang="ru-RU" sz="700">
                          <a:effectLst/>
                          <a:latin typeface="Times New Roman" panose="02020603050405020304" pitchFamily="18" charset="0"/>
                          <a:ea typeface="Times New Roman" panose="02020603050405020304" pitchFamily="18" charset="0"/>
                        </a:rPr>
                        <a:t>Select A</a:t>
                      </a:r>
                      <a:endParaRPr lang="ru-RU" sz="60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extLst>
                  <a:ext uri="{0D108BD9-81ED-4DB2-BD59-A6C34878D82A}">
                    <a16:rowId xmlns:a16="http://schemas.microsoft.com/office/drawing/2014/main" val="2984196371"/>
                  </a:ext>
                </a:extLst>
              </a:tr>
              <a:tr h="143987">
                <a:tc>
                  <a:txBody>
                    <a:bodyPr/>
                    <a:lstStyle/>
                    <a:p>
                      <a:pPr algn="ctr">
                        <a:spcAft>
                          <a:spcPts val="0"/>
                        </a:spcAft>
                      </a:pPr>
                      <a:r>
                        <a:rPr lang="ru-RU" sz="700" dirty="0">
                          <a:effectLst/>
                          <a:latin typeface="Times New Roman" panose="02020603050405020304" pitchFamily="18" charset="0"/>
                          <a:ea typeface="Times New Roman" panose="02020603050405020304" pitchFamily="18" charset="0"/>
                        </a:rPr>
                        <a:t>24</a:t>
                      </a:r>
                      <a:endParaRPr lang="ru-RU" sz="600" dirty="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ctr">
                        <a:spcAft>
                          <a:spcPts val="0"/>
                        </a:spcAft>
                      </a:pPr>
                      <a:r>
                        <a:rPr lang="ru-RU" sz="700" dirty="0">
                          <a:effectLst/>
                          <a:latin typeface="Times New Roman" panose="02020603050405020304" pitchFamily="18" charset="0"/>
                          <a:ea typeface="Times New Roman" panose="02020603050405020304" pitchFamily="18" charset="0"/>
                        </a:rPr>
                        <a:t>T9</a:t>
                      </a:r>
                      <a:endParaRPr lang="ru-RU" sz="600" dirty="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just">
                        <a:spcAft>
                          <a:spcPts val="0"/>
                        </a:spcAft>
                      </a:pPr>
                      <a:r>
                        <a:rPr lang="ru-RU" sz="700">
                          <a:effectLst/>
                          <a:latin typeface="Times New Roman" panose="02020603050405020304" pitchFamily="18" charset="0"/>
                          <a:ea typeface="Times New Roman" panose="02020603050405020304" pitchFamily="18" charset="0"/>
                        </a:rPr>
                        <a:t>Update H</a:t>
                      </a:r>
                      <a:endParaRPr lang="ru-RU" sz="60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extLst>
                  <a:ext uri="{0D108BD9-81ED-4DB2-BD59-A6C34878D82A}">
                    <a16:rowId xmlns:a16="http://schemas.microsoft.com/office/drawing/2014/main" val="2470901550"/>
                  </a:ext>
                </a:extLst>
              </a:tr>
              <a:tr h="143987">
                <a:tc>
                  <a:txBody>
                    <a:bodyPr/>
                    <a:lstStyle/>
                    <a:p>
                      <a:pPr algn="ctr">
                        <a:spcAft>
                          <a:spcPts val="0"/>
                        </a:spcAft>
                      </a:pPr>
                      <a:r>
                        <a:rPr lang="ru-RU" sz="700">
                          <a:effectLst/>
                          <a:latin typeface="Times New Roman" panose="02020603050405020304" pitchFamily="18" charset="0"/>
                          <a:ea typeface="Times New Roman" panose="02020603050405020304" pitchFamily="18" charset="0"/>
                        </a:rPr>
                        <a:t>25</a:t>
                      </a:r>
                      <a:endParaRPr lang="ru-RU" sz="60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ctr">
                        <a:spcAft>
                          <a:spcPts val="0"/>
                        </a:spcAft>
                      </a:pPr>
                      <a:r>
                        <a:rPr lang="ru-RU" sz="700" dirty="0">
                          <a:effectLst/>
                          <a:latin typeface="Times New Roman" panose="02020603050405020304" pitchFamily="18" charset="0"/>
                          <a:ea typeface="Times New Roman" panose="02020603050405020304" pitchFamily="18" charset="0"/>
                        </a:rPr>
                        <a:t>T6</a:t>
                      </a:r>
                      <a:endParaRPr lang="ru-RU" sz="600" dirty="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just">
                        <a:spcAft>
                          <a:spcPts val="0"/>
                        </a:spcAft>
                      </a:pPr>
                      <a:r>
                        <a:rPr lang="ru-RU" sz="700">
                          <a:effectLst/>
                          <a:latin typeface="Times New Roman" panose="02020603050405020304" pitchFamily="18" charset="0"/>
                          <a:ea typeface="Times New Roman" panose="02020603050405020304" pitchFamily="18" charset="0"/>
                        </a:rPr>
                        <a:t>Commit</a:t>
                      </a:r>
                      <a:endParaRPr lang="ru-RU" sz="60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extLst>
                  <a:ext uri="{0D108BD9-81ED-4DB2-BD59-A6C34878D82A}">
                    <a16:rowId xmlns:a16="http://schemas.microsoft.com/office/drawing/2014/main" val="2660382199"/>
                  </a:ext>
                </a:extLst>
              </a:tr>
              <a:tr h="143987">
                <a:tc>
                  <a:txBody>
                    <a:bodyPr/>
                    <a:lstStyle/>
                    <a:p>
                      <a:pPr algn="ctr">
                        <a:spcAft>
                          <a:spcPts val="0"/>
                        </a:spcAft>
                      </a:pPr>
                      <a:r>
                        <a:rPr lang="ru-RU" sz="700" dirty="0">
                          <a:effectLst/>
                          <a:latin typeface="Times New Roman" panose="02020603050405020304" pitchFamily="18" charset="0"/>
                          <a:ea typeface="Times New Roman" panose="02020603050405020304" pitchFamily="18" charset="0"/>
                        </a:rPr>
                        <a:t>26</a:t>
                      </a:r>
                      <a:endParaRPr lang="ru-RU" sz="600" dirty="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ctr">
                        <a:spcAft>
                          <a:spcPts val="0"/>
                        </a:spcAft>
                      </a:pPr>
                      <a:r>
                        <a:rPr lang="ru-RU" sz="700">
                          <a:effectLst/>
                          <a:latin typeface="Times New Roman" panose="02020603050405020304" pitchFamily="18" charset="0"/>
                          <a:ea typeface="Times New Roman" panose="02020603050405020304" pitchFamily="18" charset="0"/>
                        </a:rPr>
                        <a:t>T11</a:t>
                      </a:r>
                      <a:endParaRPr lang="ru-RU" sz="60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just">
                        <a:spcAft>
                          <a:spcPts val="0"/>
                        </a:spcAft>
                      </a:pPr>
                      <a:r>
                        <a:rPr lang="ru-RU" sz="700">
                          <a:effectLst/>
                          <a:latin typeface="Times New Roman" panose="02020603050405020304" pitchFamily="18" charset="0"/>
                          <a:ea typeface="Times New Roman" panose="02020603050405020304" pitchFamily="18" charset="0"/>
                        </a:rPr>
                        <a:t>Select C</a:t>
                      </a:r>
                      <a:endParaRPr lang="ru-RU" sz="60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extLst>
                  <a:ext uri="{0D108BD9-81ED-4DB2-BD59-A6C34878D82A}">
                    <a16:rowId xmlns:a16="http://schemas.microsoft.com/office/drawing/2014/main" val="1267466806"/>
                  </a:ext>
                </a:extLst>
              </a:tr>
              <a:tr h="143987">
                <a:tc>
                  <a:txBody>
                    <a:bodyPr/>
                    <a:lstStyle/>
                    <a:p>
                      <a:pPr algn="ctr">
                        <a:spcAft>
                          <a:spcPts val="0"/>
                        </a:spcAft>
                      </a:pPr>
                      <a:r>
                        <a:rPr lang="ru-RU" sz="700" dirty="0">
                          <a:effectLst/>
                          <a:latin typeface="Times New Roman" panose="02020603050405020304" pitchFamily="18" charset="0"/>
                          <a:ea typeface="Times New Roman" panose="02020603050405020304" pitchFamily="18" charset="0"/>
                        </a:rPr>
                        <a:t>27</a:t>
                      </a:r>
                      <a:endParaRPr lang="ru-RU" sz="600" dirty="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ctr">
                        <a:spcAft>
                          <a:spcPts val="0"/>
                        </a:spcAft>
                      </a:pPr>
                      <a:r>
                        <a:rPr lang="ru-RU" sz="700">
                          <a:effectLst/>
                          <a:latin typeface="Times New Roman" panose="02020603050405020304" pitchFamily="18" charset="0"/>
                          <a:ea typeface="Times New Roman" panose="02020603050405020304" pitchFamily="18" charset="0"/>
                        </a:rPr>
                        <a:t>T12</a:t>
                      </a:r>
                      <a:endParaRPr lang="ru-RU" sz="60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just">
                        <a:spcAft>
                          <a:spcPts val="0"/>
                        </a:spcAft>
                      </a:pPr>
                      <a:r>
                        <a:rPr lang="ru-RU" sz="700">
                          <a:effectLst/>
                          <a:latin typeface="Times New Roman" panose="02020603050405020304" pitchFamily="18" charset="0"/>
                          <a:ea typeface="Times New Roman" panose="02020603050405020304" pitchFamily="18" charset="0"/>
                        </a:rPr>
                        <a:t>Select D</a:t>
                      </a:r>
                      <a:endParaRPr lang="ru-RU" sz="60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extLst>
                  <a:ext uri="{0D108BD9-81ED-4DB2-BD59-A6C34878D82A}">
                    <a16:rowId xmlns:a16="http://schemas.microsoft.com/office/drawing/2014/main" val="3517052480"/>
                  </a:ext>
                </a:extLst>
              </a:tr>
              <a:tr h="143987">
                <a:tc>
                  <a:txBody>
                    <a:bodyPr/>
                    <a:lstStyle/>
                    <a:p>
                      <a:pPr algn="ctr">
                        <a:spcAft>
                          <a:spcPts val="0"/>
                        </a:spcAft>
                      </a:pPr>
                      <a:r>
                        <a:rPr lang="ru-RU" sz="700">
                          <a:effectLst/>
                          <a:latin typeface="Times New Roman" panose="02020603050405020304" pitchFamily="18" charset="0"/>
                          <a:ea typeface="Times New Roman" panose="02020603050405020304" pitchFamily="18" charset="0"/>
                        </a:rPr>
                        <a:t>28</a:t>
                      </a:r>
                      <a:endParaRPr lang="ru-RU" sz="60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ctr">
                        <a:spcAft>
                          <a:spcPts val="0"/>
                        </a:spcAft>
                      </a:pPr>
                      <a:r>
                        <a:rPr lang="ru-RU" sz="700">
                          <a:effectLst/>
                          <a:latin typeface="Times New Roman" panose="02020603050405020304" pitchFamily="18" charset="0"/>
                          <a:ea typeface="Times New Roman" panose="02020603050405020304" pitchFamily="18" charset="0"/>
                        </a:rPr>
                        <a:t>T12</a:t>
                      </a:r>
                      <a:endParaRPr lang="ru-RU" sz="60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just">
                        <a:spcAft>
                          <a:spcPts val="0"/>
                        </a:spcAft>
                      </a:pPr>
                      <a:r>
                        <a:rPr lang="ru-RU" sz="700">
                          <a:effectLst/>
                          <a:latin typeface="Times New Roman" panose="02020603050405020304" pitchFamily="18" charset="0"/>
                          <a:ea typeface="Times New Roman" panose="02020603050405020304" pitchFamily="18" charset="0"/>
                        </a:rPr>
                        <a:t>Select C</a:t>
                      </a:r>
                      <a:endParaRPr lang="ru-RU" sz="60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extLst>
                  <a:ext uri="{0D108BD9-81ED-4DB2-BD59-A6C34878D82A}">
                    <a16:rowId xmlns:a16="http://schemas.microsoft.com/office/drawing/2014/main" val="2093769717"/>
                  </a:ext>
                </a:extLst>
              </a:tr>
              <a:tr h="143987">
                <a:tc>
                  <a:txBody>
                    <a:bodyPr/>
                    <a:lstStyle/>
                    <a:p>
                      <a:pPr algn="ctr">
                        <a:spcAft>
                          <a:spcPts val="0"/>
                        </a:spcAft>
                      </a:pPr>
                      <a:r>
                        <a:rPr lang="ru-RU" sz="700" dirty="0">
                          <a:effectLst/>
                          <a:latin typeface="Times New Roman" panose="02020603050405020304" pitchFamily="18" charset="0"/>
                          <a:ea typeface="Times New Roman" panose="02020603050405020304" pitchFamily="18" charset="0"/>
                        </a:rPr>
                        <a:t>29</a:t>
                      </a:r>
                      <a:endParaRPr lang="ru-RU" sz="600" dirty="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ctr">
                        <a:spcAft>
                          <a:spcPts val="0"/>
                        </a:spcAft>
                      </a:pPr>
                      <a:r>
                        <a:rPr lang="ru-RU" sz="700" dirty="0">
                          <a:effectLst/>
                          <a:latin typeface="Times New Roman" panose="02020603050405020304" pitchFamily="18" charset="0"/>
                          <a:ea typeface="Times New Roman" panose="02020603050405020304" pitchFamily="18" charset="0"/>
                        </a:rPr>
                        <a:t>T2</a:t>
                      </a:r>
                      <a:endParaRPr lang="ru-RU" sz="600" dirty="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just">
                        <a:spcAft>
                          <a:spcPts val="0"/>
                        </a:spcAft>
                      </a:pPr>
                      <a:r>
                        <a:rPr lang="ru-RU" sz="700">
                          <a:effectLst/>
                          <a:latin typeface="Times New Roman" panose="02020603050405020304" pitchFamily="18" charset="0"/>
                          <a:ea typeface="Times New Roman" panose="02020603050405020304" pitchFamily="18" charset="0"/>
                        </a:rPr>
                        <a:t>Update F</a:t>
                      </a:r>
                      <a:endParaRPr lang="ru-RU" sz="60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extLst>
                  <a:ext uri="{0D108BD9-81ED-4DB2-BD59-A6C34878D82A}">
                    <a16:rowId xmlns:a16="http://schemas.microsoft.com/office/drawing/2014/main" val="1765453888"/>
                  </a:ext>
                </a:extLst>
              </a:tr>
              <a:tr h="143987">
                <a:tc>
                  <a:txBody>
                    <a:bodyPr/>
                    <a:lstStyle/>
                    <a:p>
                      <a:pPr algn="ctr">
                        <a:spcAft>
                          <a:spcPts val="0"/>
                        </a:spcAft>
                      </a:pPr>
                      <a:r>
                        <a:rPr lang="ru-RU" sz="700" dirty="0">
                          <a:effectLst/>
                          <a:latin typeface="Times New Roman" panose="02020603050405020304" pitchFamily="18" charset="0"/>
                          <a:ea typeface="Times New Roman" panose="02020603050405020304" pitchFamily="18" charset="0"/>
                        </a:rPr>
                        <a:t>30</a:t>
                      </a:r>
                      <a:endParaRPr lang="ru-RU" sz="600" dirty="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ctr">
                        <a:spcAft>
                          <a:spcPts val="0"/>
                        </a:spcAft>
                      </a:pPr>
                      <a:r>
                        <a:rPr lang="ru-RU" sz="700" dirty="0">
                          <a:effectLst/>
                          <a:latin typeface="Times New Roman" panose="02020603050405020304" pitchFamily="18" charset="0"/>
                          <a:ea typeface="Times New Roman" panose="02020603050405020304" pitchFamily="18" charset="0"/>
                        </a:rPr>
                        <a:t>T11</a:t>
                      </a:r>
                      <a:endParaRPr lang="ru-RU" sz="600" dirty="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just">
                        <a:spcAft>
                          <a:spcPts val="0"/>
                        </a:spcAft>
                      </a:pPr>
                      <a:r>
                        <a:rPr lang="ru-RU" sz="700">
                          <a:effectLst/>
                          <a:latin typeface="Times New Roman" panose="02020603050405020304" pitchFamily="18" charset="0"/>
                          <a:ea typeface="Times New Roman" panose="02020603050405020304" pitchFamily="18" charset="0"/>
                        </a:rPr>
                        <a:t>Update C</a:t>
                      </a:r>
                      <a:endParaRPr lang="ru-RU" sz="60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extLst>
                  <a:ext uri="{0D108BD9-81ED-4DB2-BD59-A6C34878D82A}">
                    <a16:rowId xmlns:a16="http://schemas.microsoft.com/office/drawing/2014/main" val="2614260463"/>
                  </a:ext>
                </a:extLst>
              </a:tr>
              <a:tr h="143987">
                <a:tc>
                  <a:txBody>
                    <a:bodyPr/>
                    <a:lstStyle/>
                    <a:p>
                      <a:pPr algn="ctr">
                        <a:spcAft>
                          <a:spcPts val="0"/>
                        </a:spcAft>
                      </a:pPr>
                      <a:r>
                        <a:rPr lang="ru-RU" sz="700" dirty="0">
                          <a:effectLst/>
                          <a:latin typeface="Times New Roman" panose="02020603050405020304" pitchFamily="18" charset="0"/>
                          <a:ea typeface="Times New Roman" panose="02020603050405020304" pitchFamily="18" charset="0"/>
                        </a:rPr>
                        <a:t>31</a:t>
                      </a:r>
                      <a:endParaRPr lang="ru-RU" sz="600" dirty="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ctr">
                        <a:spcAft>
                          <a:spcPts val="0"/>
                        </a:spcAft>
                      </a:pPr>
                      <a:r>
                        <a:rPr lang="ru-RU" sz="700" dirty="0">
                          <a:effectLst/>
                          <a:latin typeface="Times New Roman" panose="02020603050405020304" pitchFamily="18" charset="0"/>
                          <a:ea typeface="Times New Roman" panose="02020603050405020304" pitchFamily="18" charset="0"/>
                        </a:rPr>
                        <a:t>T12</a:t>
                      </a:r>
                      <a:endParaRPr lang="ru-RU" sz="600" dirty="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just">
                        <a:spcAft>
                          <a:spcPts val="0"/>
                        </a:spcAft>
                      </a:pPr>
                      <a:r>
                        <a:rPr lang="ru-RU" sz="700">
                          <a:effectLst/>
                          <a:latin typeface="Times New Roman" panose="02020603050405020304" pitchFamily="18" charset="0"/>
                          <a:ea typeface="Times New Roman" panose="02020603050405020304" pitchFamily="18" charset="0"/>
                        </a:rPr>
                        <a:t>Select A</a:t>
                      </a:r>
                      <a:endParaRPr lang="ru-RU" sz="60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extLst>
                  <a:ext uri="{0D108BD9-81ED-4DB2-BD59-A6C34878D82A}">
                    <a16:rowId xmlns:a16="http://schemas.microsoft.com/office/drawing/2014/main" val="901317194"/>
                  </a:ext>
                </a:extLst>
              </a:tr>
              <a:tr h="143987">
                <a:tc>
                  <a:txBody>
                    <a:bodyPr/>
                    <a:lstStyle/>
                    <a:p>
                      <a:pPr algn="ctr">
                        <a:spcAft>
                          <a:spcPts val="0"/>
                        </a:spcAft>
                      </a:pPr>
                      <a:r>
                        <a:rPr lang="ru-RU" sz="700" dirty="0">
                          <a:effectLst/>
                          <a:latin typeface="Times New Roman" panose="02020603050405020304" pitchFamily="18" charset="0"/>
                          <a:ea typeface="Times New Roman" panose="02020603050405020304" pitchFamily="18" charset="0"/>
                        </a:rPr>
                        <a:t>32</a:t>
                      </a:r>
                      <a:endParaRPr lang="ru-RU" sz="600" dirty="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ctr">
                        <a:spcAft>
                          <a:spcPts val="0"/>
                        </a:spcAft>
                      </a:pPr>
                      <a:r>
                        <a:rPr lang="ru-RU" sz="700" dirty="0">
                          <a:effectLst/>
                          <a:latin typeface="Times New Roman" panose="02020603050405020304" pitchFamily="18" charset="0"/>
                          <a:ea typeface="Times New Roman" panose="02020603050405020304" pitchFamily="18" charset="0"/>
                        </a:rPr>
                        <a:t>T10</a:t>
                      </a:r>
                      <a:endParaRPr lang="ru-RU" sz="600" dirty="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just">
                        <a:spcAft>
                          <a:spcPts val="0"/>
                        </a:spcAft>
                      </a:pPr>
                      <a:r>
                        <a:rPr lang="ru-RU" sz="700">
                          <a:effectLst/>
                          <a:latin typeface="Times New Roman" panose="02020603050405020304" pitchFamily="18" charset="0"/>
                          <a:ea typeface="Times New Roman" panose="02020603050405020304" pitchFamily="18" charset="0"/>
                        </a:rPr>
                        <a:t>Update A</a:t>
                      </a:r>
                      <a:endParaRPr lang="ru-RU" sz="60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extLst>
                  <a:ext uri="{0D108BD9-81ED-4DB2-BD59-A6C34878D82A}">
                    <a16:rowId xmlns:a16="http://schemas.microsoft.com/office/drawing/2014/main" val="2907502208"/>
                  </a:ext>
                </a:extLst>
              </a:tr>
              <a:tr h="143987">
                <a:tc>
                  <a:txBody>
                    <a:bodyPr/>
                    <a:lstStyle/>
                    <a:p>
                      <a:pPr algn="ctr">
                        <a:spcAft>
                          <a:spcPts val="0"/>
                        </a:spcAft>
                      </a:pPr>
                      <a:r>
                        <a:rPr lang="ru-RU" sz="700" dirty="0">
                          <a:effectLst/>
                          <a:latin typeface="Times New Roman" panose="02020603050405020304" pitchFamily="18" charset="0"/>
                          <a:ea typeface="Times New Roman" panose="02020603050405020304" pitchFamily="18" charset="0"/>
                        </a:rPr>
                        <a:t>33</a:t>
                      </a:r>
                      <a:endParaRPr lang="ru-RU" sz="600" dirty="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ctr">
                        <a:spcAft>
                          <a:spcPts val="0"/>
                        </a:spcAft>
                      </a:pPr>
                      <a:r>
                        <a:rPr lang="ru-RU" sz="700" dirty="0">
                          <a:effectLst/>
                          <a:latin typeface="Times New Roman" panose="02020603050405020304" pitchFamily="18" charset="0"/>
                          <a:ea typeface="Times New Roman" panose="02020603050405020304" pitchFamily="18" charset="0"/>
                        </a:rPr>
                        <a:t>T12</a:t>
                      </a:r>
                      <a:endParaRPr lang="ru-RU" sz="600" dirty="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just">
                        <a:spcAft>
                          <a:spcPts val="0"/>
                        </a:spcAft>
                      </a:pPr>
                      <a:r>
                        <a:rPr lang="ru-RU" sz="700">
                          <a:effectLst/>
                          <a:latin typeface="Times New Roman" panose="02020603050405020304" pitchFamily="18" charset="0"/>
                          <a:ea typeface="Times New Roman" panose="02020603050405020304" pitchFamily="18" charset="0"/>
                        </a:rPr>
                        <a:t>Update D</a:t>
                      </a:r>
                      <a:endParaRPr lang="ru-RU" sz="60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extLst>
                  <a:ext uri="{0D108BD9-81ED-4DB2-BD59-A6C34878D82A}">
                    <a16:rowId xmlns:a16="http://schemas.microsoft.com/office/drawing/2014/main" val="1102181772"/>
                  </a:ext>
                </a:extLst>
              </a:tr>
              <a:tr h="143987">
                <a:tc>
                  <a:txBody>
                    <a:bodyPr/>
                    <a:lstStyle/>
                    <a:p>
                      <a:pPr algn="ctr">
                        <a:spcAft>
                          <a:spcPts val="0"/>
                        </a:spcAft>
                      </a:pPr>
                      <a:r>
                        <a:rPr lang="ru-RU" sz="700" dirty="0">
                          <a:effectLst/>
                          <a:latin typeface="Times New Roman" panose="02020603050405020304" pitchFamily="18" charset="0"/>
                          <a:ea typeface="Times New Roman" panose="02020603050405020304" pitchFamily="18" charset="0"/>
                        </a:rPr>
                        <a:t>34</a:t>
                      </a:r>
                      <a:endParaRPr lang="ru-RU" sz="600" dirty="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ctr">
                        <a:spcAft>
                          <a:spcPts val="0"/>
                        </a:spcAft>
                      </a:pPr>
                      <a:r>
                        <a:rPr lang="ru-RU" sz="700" dirty="0">
                          <a:effectLst/>
                          <a:latin typeface="Times New Roman" panose="02020603050405020304" pitchFamily="18" charset="0"/>
                          <a:ea typeface="Times New Roman" panose="02020603050405020304" pitchFamily="18" charset="0"/>
                        </a:rPr>
                        <a:t>T2</a:t>
                      </a:r>
                      <a:endParaRPr lang="ru-RU" sz="600" dirty="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just">
                        <a:spcAft>
                          <a:spcPts val="0"/>
                        </a:spcAft>
                      </a:pPr>
                      <a:r>
                        <a:rPr lang="ru-RU" sz="700">
                          <a:effectLst/>
                          <a:latin typeface="Times New Roman" panose="02020603050405020304" pitchFamily="18" charset="0"/>
                          <a:ea typeface="Times New Roman" panose="02020603050405020304" pitchFamily="18" charset="0"/>
                        </a:rPr>
                        <a:t>Select G</a:t>
                      </a:r>
                      <a:endParaRPr lang="ru-RU" sz="60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extLst>
                  <a:ext uri="{0D108BD9-81ED-4DB2-BD59-A6C34878D82A}">
                    <a16:rowId xmlns:a16="http://schemas.microsoft.com/office/drawing/2014/main" val="3299185004"/>
                  </a:ext>
                </a:extLst>
              </a:tr>
              <a:tr h="143987">
                <a:tc>
                  <a:txBody>
                    <a:bodyPr/>
                    <a:lstStyle/>
                    <a:p>
                      <a:pPr algn="ctr">
                        <a:spcAft>
                          <a:spcPts val="0"/>
                        </a:spcAft>
                      </a:pPr>
                      <a:r>
                        <a:rPr lang="ru-RU" sz="700" dirty="0">
                          <a:effectLst/>
                          <a:latin typeface="Times New Roman" panose="02020603050405020304" pitchFamily="18" charset="0"/>
                          <a:ea typeface="Times New Roman" panose="02020603050405020304" pitchFamily="18" charset="0"/>
                        </a:rPr>
                        <a:t>35</a:t>
                      </a:r>
                      <a:endParaRPr lang="ru-RU" sz="600" dirty="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ctr">
                        <a:spcAft>
                          <a:spcPts val="0"/>
                        </a:spcAft>
                      </a:pPr>
                      <a:r>
                        <a:rPr lang="ru-RU" sz="700" dirty="0">
                          <a:effectLst/>
                          <a:latin typeface="Times New Roman" panose="02020603050405020304" pitchFamily="18" charset="0"/>
                          <a:ea typeface="Times New Roman" panose="02020603050405020304" pitchFamily="18" charset="0"/>
                        </a:rPr>
                        <a:t>-</a:t>
                      </a:r>
                      <a:endParaRPr lang="ru-RU" sz="600" dirty="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tc>
                  <a:txBody>
                    <a:bodyPr/>
                    <a:lstStyle/>
                    <a:p>
                      <a:pPr algn="just">
                        <a:spcAft>
                          <a:spcPts val="0"/>
                        </a:spcAft>
                      </a:pPr>
                      <a:r>
                        <a:rPr lang="ru-RU" sz="700" dirty="0">
                          <a:effectLst/>
                          <a:latin typeface="Times New Roman" panose="02020603050405020304" pitchFamily="18" charset="0"/>
                          <a:ea typeface="Times New Roman" panose="02020603050405020304" pitchFamily="18" charset="0"/>
                        </a:rPr>
                        <a:t>-</a:t>
                      </a:r>
                      <a:endParaRPr lang="ru-RU" sz="600" dirty="0">
                        <a:effectLst/>
                        <a:latin typeface="Times New Roman" panose="02020603050405020304" pitchFamily="18" charset="0"/>
                        <a:ea typeface="Times New Roman" panose="02020603050405020304" pitchFamily="18" charset="0"/>
                      </a:endParaRPr>
                    </a:p>
                  </a:txBody>
                  <a:tcPr marL="9115" marR="9115" marT="9115" marB="9115">
                    <a:lnL>
                      <a:noFill/>
                    </a:lnL>
                    <a:lnR>
                      <a:noFill/>
                    </a:lnR>
                    <a:lnT>
                      <a:noFill/>
                    </a:lnT>
                    <a:lnB>
                      <a:noFill/>
                    </a:lnB>
                    <a:solidFill>
                      <a:srgbClr val="EAEAEA"/>
                    </a:solidFill>
                  </a:tcPr>
                </a:tc>
                <a:extLst>
                  <a:ext uri="{0D108BD9-81ED-4DB2-BD59-A6C34878D82A}">
                    <a16:rowId xmlns:a16="http://schemas.microsoft.com/office/drawing/2014/main" val="2265409825"/>
                  </a:ext>
                </a:extLst>
              </a:tr>
            </a:tbl>
          </a:graphicData>
        </a:graphic>
      </p:graphicFrame>
      <p:sp>
        <p:nvSpPr>
          <p:cNvPr id="10" name="Прямоугольник 9"/>
          <p:cNvSpPr/>
          <p:nvPr/>
        </p:nvSpPr>
        <p:spPr>
          <a:xfrm>
            <a:off x="-2" y="3864115"/>
            <a:ext cx="6682904" cy="2908489"/>
          </a:xfrm>
          <a:prstGeom prst="rect">
            <a:avLst/>
          </a:prstGeom>
        </p:spPr>
        <p:txBody>
          <a:bodyPr wrap="square">
            <a:spAutoFit/>
          </a:bodyPr>
          <a:lstStyle/>
          <a:p>
            <a:pPr>
              <a:spcBef>
                <a:spcPts val="600"/>
              </a:spcBef>
              <a:spcAft>
                <a:spcPts val="0"/>
              </a:spcAft>
            </a:pPr>
            <a:r>
              <a:rPr lang="ru-RU" sz="1400" dirty="0">
                <a:solidFill>
                  <a:srgbClr val="000000"/>
                </a:solidFill>
                <a:ea typeface="Times New Roman" panose="02020603050405020304" pitchFamily="18" charset="0"/>
              </a:rPr>
              <a:t>Разрушение тупика начинается с выбора в цикле транзакций так называемой транзакции-жертвы, то есть транзакции, которой решено пожертвовать, чтобы обеспечить возможность продолжения работы других транзакций.</a:t>
            </a:r>
            <a:endParaRPr lang="ru-RU" sz="1200" dirty="0">
              <a:ea typeface="Times New Roman" panose="02020603050405020304" pitchFamily="18" charset="0"/>
            </a:endParaRPr>
          </a:p>
          <a:p>
            <a:pPr>
              <a:spcBef>
                <a:spcPts val="600"/>
              </a:spcBef>
              <a:spcAft>
                <a:spcPts val="0"/>
              </a:spcAft>
            </a:pPr>
            <a:r>
              <a:rPr lang="ru-RU" sz="1400" dirty="0">
                <a:solidFill>
                  <a:srgbClr val="000000"/>
                </a:solidFill>
                <a:ea typeface="Times New Roman" panose="02020603050405020304" pitchFamily="18" charset="0"/>
              </a:rPr>
              <a:t>Критерием выбора является стоимость транзакции; жертвой выбирается самая дешевая транзакция. </a:t>
            </a:r>
          </a:p>
          <a:p>
            <a:pPr>
              <a:spcBef>
                <a:spcPts val="600"/>
              </a:spcBef>
              <a:spcAft>
                <a:spcPts val="0"/>
              </a:spcAft>
            </a:pPr>
            <a:r>
              <a:rPr lang="ru-RU" sz="1400" dirty="0">
                <a:solidFill>
                  <a:srgbClr val="000000"/>
                </a:solidFill>
                <a:ea typeface="Times New Roman" panose="02020603050405020304" pitchFamily="18" charset="0"/>
              </a:rPr>
              <a:t>Стоимость транзакции определяется на основе многофакторной оценки, в которую с разными весами входят время выполнения, число накопленных захватов, приоритет.</a:t>
            </a:r>
            <a:endParaRPr lang="ru-RU" sz="1200" dirty="0">
              <a:ea typeface="Times New Roman" panose="02020603050405020304" pitchFamily="18" charset="0"/>
            </a:endParaRPr>
          </a:p>
          <a:p>
            <a:pPr>
              <a:spcBef>
                <a:spcPts val="600"/>
              </a:spcBef>
              <a:spcAft>
                <a:spcPts val="0"/>
              </a:spcAft>
            </a:pPr>
            <a:r>
              <a:rPr lang="ru-RU" sz="1400" dirty="0">
                <a:solidFill>
                  <a:srgbClr val="000000"/>
                </a:solidFill>
                <a:ea typeface="Times New Roman" panose="02020603050405020304" pitchFamily="18" charset="0"/>
              </a:rPr>
              <a:t>После выбора транзакции-жертвы выполняется откат этой транзакции, который может носить полный или частичный характер. При этом освобождаются захваты и может быть продолжено выполнение других транзакций.</a:t>
            </a:r>
            <a:endParaRPr lang="ru-RU" sz="1200" dirty="0">
              <a:effectLst/>
              <a:ea typeface="Times New Roman" panose="02020603050405020304" pitchFamily="18" charset="0"/>
            </a:endParaRPr>
          </a:p>
        </p:txBody>
      </p:sp>
    </p:spTree>
    <p:extLst>
      <p:ext uri="{BB962C8B-B14F-4D97-AF65-F5344CB8AC3E}">
        <p14:creationId xmlns:p14="http://schemas.microsoft.com/office/powerpoint/2010/main" val="137992211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Оператор блокировки</a:t>
            </a:r>
            <a:r>
              <a:rPr lang="en-US" dirty="0"/>
              <a:t> </a:t>
            </a:r>
            <a:r>
              <a:rPr lang="ru-RU" dirty="0"/>
              <a:t>таблицы в </a:t>
            </a:r>
            <a:r>
              <a:rPr lang="en-US" dirty="0"/>
              <a:t>SQL</a:t>
            </a:r>
            <a:endParaRPr lang="ru-RU" dirty="0"/>
          </a:p>
        </p:txBody>
      </p:sp>
      <p:sp>
        <p:nvSpPr>
          <p:cNvPr id="3" name="Объект 2"/>
          <p:cNvSpPr>
            <a:spLocks noGrp="1"/>
          </p:cNvSpPr>
          <p:nvPr>
            <p:ph idx="1"/>
          </p:nvPr>
        </p:nvSpPr>
        <p:spPr/>
        <p:txBody>
          <a:bodyPr>
            <a:normAutofit/>
          </a:bodyPr>
          <a:lstStyle/>
          <a:p>
            <a:pPr marL="0" indent="0">
              <a:buNone/>
            </a:pPr>
            <a:r>
              <a:rPr lang="en-US" sz="2000" dirty="0"/>
              <a:t>LOCK TABLE </a:t>
            </a:r>
            <a:r>
              <a:rPr lang="ru-RU" sz="2000" dirty="0" err="1"/>
              <a:t>имя_таблицы</a:t>
            </a:r>
            <a:r>
              <a:rPr lang="ru-RU" sz="2000" dirty="0"/>
              <a:t> </a:t>
            </a:r>
            <a:r>
              <a:rPr lang="en-US" sz="2000" dirty="0"/>
              <a:t>IN</a:t>
            </a:r>
            <a:r>
              <a:rPr lang="ru-RU" sz="2000" dirty="0"/>
              <a:t> {</a:t>
            </a:r>
            <a:r>
              <a:rPr lang="en-US" sz="2000" dirty="0"/>
              <a:t>SHARED</a:t>
            </a:r>
            <a:r>
              <a:rPr lang="ru-RU" sz="2000" dirty="0"/>
              <a:t> | </a:t>
            </a:r>
            <a:r>
              <a:rPr lang="en-US" sz="2000" dirty="0"/>
              <a:t>EXCLUSIVE</a:t>
            </a:r>
            <a:r>
              <a:rPr lang="ru-RU" sz="2000" dirty="0"/>
              <a:t>} </a:t>
            </a:r>
            <a:r>
              <a:rPr lang="en-US" sz="2000" dirty="0"/>
              <a:t>MODE</a:t>
            </a:r>
            <a:endParaRPr lang="ru-RU" sz="2000" dirty="0"/>
          </a:p>
          <a:p>
            <a:r>
              <a:rPr lang="ru-RU" sz="2000" dirty="0"/>
              <a:t>Имеет смысл блокировать таблицу полностью, когда выполняется операция множественной модификации одной таблицы, то есть когда в ней изменяется большое количество строк. </a:t>
            </a:r>
          </a:p>
          <a:p>
            <a:r>
              <a:rPr lang="ru-RU" sz="2000" dirty="0"/>
              <a:t>Эта операция называется пакетным обновлением.</a:t>
            </a:r>
          </a:p>
          <a:p>
            <a:endParaRPr lang="ru-RU" sz="2000" dirty="0"/>
          </a:p>
        </p:txBody>
      </p:sp>
    </p:spTree>
    <p:extLst>
      <p:ext uri="{BB962C8B-B14F-4D97-AF65-F5344CB8AC3E}">
        <p14:creationId xmlns:p14="http://schemas.microsoft.com/office/powerpoint/2010/main" val="4104832509"/>
      </p:ext>
    </p:extLst>
  </p:cSld>
  <p:clrMapOvr>
    <a:masterClrMapping/>
  </p:clrMapOvr>
  <p:transition spd="slow">
    <p:push dir="u"/>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Заголовок 1"/>
          <p:cNvSpPr>
            <a:spLocks noGrp="1"/>
          </p:cNvSpPr>
          <p:nvPr>
            <p:ph type="title"/>
          </p:nvPr>
        </p:nvSpPr>
        <p:spPr/>
        <p:txBody>
          <a:bodyPr/>
          <a:lstStyle/>
          <a:p>
            <a:r>
              <a:rPr lang="ru-RU" altLang="ru-RU"/>
              <a:t>Уровни изолированности</a:t>
            </a:r>
          </a:p>
        </p:txBody>
      </p:sp>
      <p:sp>
        <p:nvSpPr>
          <p:cNvPr id="32771" name="Текст 3"/>
          <p:cNvSpPr>
            <a:spLocks noGrp="1"/>
          </p:cNvSpPr>
          <p:nvPr>
            <p:ph type="body" idx="1"/>
          </p:nvPr>
        </p:nvSpPr>
        <p:spPr>
          <a:xfrm>
            <a:off x="828675" y="1600199"/>
            <a:ext cx="7485512" cy="1359817"/>
          </a:xfrm>
        </p:spPr>
        <p:txBody>
          <a:bodyPr>
            <a:normAutofit/>
          </a:bodyPr>
          <a:lstStyle/>
          <a:p>
            <a:r>
              <a:rPr lang="en-US" altLang="ru-RU" dirty="0"/>
              <a:t>SET TRANSACTION IZOLATION LEVEL </a:t>
            </a:r>
          </a:p>
          <a:p>
            <a:r>
              <a:rPr lang="en-US" altLang="ru-RU" dirty="0"/>
              <a:t>[{SERIALIZABLE | REPEATABLE READ | READ COMMITED | READ UNCOMMITED}] </a:t>
            </a:r>
          </a:p>
          <a:p>
            <a:r>
              <a:rPr lang="en-US" altLang="ru-RU" dirty="0"/>
              <a:t>[{READ WRITE | READ ONLY }]</a:t>
            </a:r>
            <a:endParaRPr lang="ru-RU" altLang="ru-RU" dirty="0"/>
          </a:p>
        </p:txBody>
      </p:sp>
      <p:sp>
        <p:nvSpPr>
          <p:cNvPr id="32772" name="Содержимое 2"/>
          <p:cNvSpPr>
            <a:spLocks noGrp="1"/>
          </p:cNvSpPr>
          <p:nvPr>
            <p:ph sz="half" idx="2"/>
          </p:nvPr>
        </p:nvSpPr>
        <p:spPr>
          <a:xfrm>
            <a:off x="828675" y="3205112"/>
            <a:ext cx="3689604" cy="2967087"/>
          </a:xfrm>
        </p:spPr>
        <p:txBody>
          <a:bodyPr>
            <a:normAutofit/>
          </a:bodyPr>
          <a:lstStyle/>
          <a:p>
            <a:r>
              <a:rPr lang="en-US" altLang="ru-RU" sz="1800" dirty="0"/>
              <a:t>SERIALIZABLE </a:t>
            </a:r>
            <a:endParaRPr lang="ru-RU" altLang="ru-RU" sz="1800" dirty="0"/>
          </a:p>
          <a:p>
            <a:r>
              <a:rPr lang="en-US" altLang="ru-RU" sz="1800" dirty="0"/>
              <a:t>REPEATABLE READ </a:t>
            </a:r>
            <a:endParaRPr lang="ru-RU" altLang="ru-RU" sz="1800" dirty="0"/>
          </a:p>
          <a:p>
            <a:r>
              <a:rPr lang="en-US" altLang="ru-RU" sz="1800" dirty="0"/>
              <a:t>READ COMMITED </a:t>
            </a:r>
            <a:endParaRPr lang="ru-RU" altLang="ru-RU" sz="1800" dirty="0"/>
          </a:p>
          <a:p>
            <a:r>
              <a:rPr lang="en-US" altLang="ru-RU" sz="1800" dirty="0"/>
              <a:t>READ UNCOMMITED</a:t>
            </a:r>
            <a:endParaRPr lang="ru-RU" altLang="ru-RU" sz="1800" dirty="0"/>
          </a:p>
          <a:p>
            <a:endParaRPr lang="en-US" altLang="ru-RU" sz="1800" dirty="0"/>
          </a:p>
          <a:p>
            <a:endParaRPr lang="ru-RU" altLang="ru-RU" sz="1800" dirty="0"/>
          </a:p>
          <a:p>
            <a:endParaRPr lang="ru-RU" altLang="ru-RU" sz="1800" dirty="0"/>
          </a:p>
        </p:txBody>
      </p:sp>
      <p:sp>
        <p:nvSpPr>
          <p:cNvPr id="32773" name="Содержимое 5"/>
          <p:cNvSpPr>
            <a:spLocks noGrp="1"/>
          </p:cNvSpPr>
          <p:nvPr>
            <p:ph sz="quarter" idx="4"/>
          </p:nvPr>
        </p:nvSpPr>
        <p:spPr>
          <a:xfrm>
            <a:off x="4624583" y="3205112"/>
            <a:ext cx="3689604" cy="2967088"/>
          </a:xfrm>
        </p:spPr>
        <p:txBody>
          <a:bodyPr>
            <a:normAutofit/>
          </a:bodyPr>
          <a:lstStyle/>
          <a:p>
            <a:r>
              <a:rPr lang="en-US" altLang="ru-RU" sz="1800" dirty="0"/>
              <a:t>READ WRITE </a:t>
            </a:r>
            <a:endParaRPr lang="ru-RU" altLang="ru-RU" sz="1800" dirty="0"/>
          </a:p>
          <a:p>
            <a:r>
              <a:rPr lang="en-US" altLang="ru-RU" sz="1800" dirty="0"/>
              <a:t>READ ONLY </a:t>
            </a:r>
            <a:endParaRPr lang="ru-RU" altLang="ru-RU" sz="1800" dirty="0"/>
          </a:p>
          <a:p>
            <a:endParaRPr lang="ru-RU" altLang="ru-RU" sz="1800" dirty="0"/>
          </a:p>
        </p:txBody>
      </p:sp>
    </p:spTree>
    <p:extLst>
      <p:ext uri="{BB962C8B-B14F-4D97-AF65-F5344CB8AC3E}">
        <p14:creationId xmlns:p14="http://schemas.microsoft.com/office/powerpoint/2010/main" val="4208523329"/>
      </p:ext>
    </p:extLst>
  </p:cSld>
  <p:clrMapOvr>
    <a:masterClrMapping/>
  </p:clrMapOvr>
  <p:transition spd="slow">
    <p:push dir="u"/>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ormAutofit/>
          </a:bodyPr>
          <a:lstStyle/>
          <a:p>
            <a:pPr fontAlgn="auto">
              <a:spcAft>
                <a:spcPts val="0"/>
              </a:spcAft>
              <a:defRPr/>
            </a:pPr>
            <a:r>
              <a:rPr lang="ru-RU" dirty="0"/>
              <a:t>READ UNCOMMITTED</a:t>
            </a:r>
            <a:br>
              <a:rPr lang="ru-RU" dirty="0"/>
            </a:br>
            <a:r>
              <a:rPr lang="ru-RU" dirty="0"/>
              <a:t>Грязное чтение </a:t>
            </a:r>
          </a:p>
        </p:txBody>
      </p:sp>
      <p:sp>
        <p:nvSpPr>
          <p:cNvPr id="33795" name="Содержимое 2"/>
          <p:cNvSpPr>
            <a:spLocks noGrp="1"/>
          </p:cNvSpPr>
          <p:nvPr>
            <p:ph idx="1"/>
          </p:nvPr>
        </p:nvSpPr>
        <p:spPr>
          <a:xfrm>
            <a:off x="828676" y="1857375"/>
            <a:ext cx="7485512" cy="4268788"/>
          </a:xfrm>
        </p:spPr>
        <p:txBody>
          <a:bodyPr>
            <a:normAutofit/>
          </a:bodyPr>
          <a:lstStyle/>
          <a:p>
            <a:r>
              <a:rPr lang="ru-RU" altLang="ru-RU" sz="2000" dirty="0"/>
              <a:t>Не использует или не проверяет наличие блокировок при чтении данных. </a:t>
            </a:r>
          </a:p>
          <a:p>
            <a:r>
              <a:rPr lang="ru-RU" altLang="ru-RU" sz="2000" dirty="0"/>
              <a:t>Следовательно, на этом уровне изоляции возможно чтение незафиксированных данных.</a:t>
            </a:r>
          </a:p>
          <a:p>
            <a:r>
              <a:rPr lang="ru-RU" altLang="ru-RU" sz="2000" dirty="0"/>
              <a:t>Допустимы только операции чтения в транзакции, поэтому в этом случае нельзя установить операции READ WRITE</a:t>
            </a:r>
          </a:p>
        </p:txBody>
      </p:sp>
    </p:spTree>
    <p:extLst>
      <p:ext uri="{BB962C8B-B14F-4D97-AF65-F5344CB8AC3E}">
        <p14:creationId xmlns:p14="http://schemas.microsoft.com/office/powerpoint/2010/main" val="2401499469"/>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ltLang="ru-RU" dirty="0" err="1"/>
              <a:t>Isolation</a:t>
            </a:r>
            <a:endParaRPr lang="ru-RU" dirty="0"/>
          </a:p>
        </p:txBody>
      </p:sp>
      <p:sp>
        <p:nvSpPr>
          <p:cNvPr id="7" name="Объект 6"/>
          <p:cNvSpPr>
            <a:spLocks noGrp="1"/>
          </p:cNvSpPr>
          <p:nvPr>
            <p:ph idx="1"/>
          </p:nvPr>
        </p:nvSpPr>
        <p:spPr/>
        <p:txBody>
          <a:bodyPr>
            <a:normAutofit/>
          </a:bodyPr>
          <a:lstStyle/>
          <a:p>
            <a:r>
              <a:rPr lang="ru-RU" altLang="ru-RU" sz="2000" dirty="0"/>
              <a:t>Свойство изолированности означает, что конкурирующие за доступ к базе данных транзакции физически обрабатываются последовательно, изолированно друг от друга, но для пользователей это выглядит так, как будто они выполняются параллельно. </a:t>
            </a:r>
          </a:p>
          <a:p>
            <a:endParaRPr lang="ru-RU" sz="2000" dirty="0"/>
          </a:p>
        </p:txBody>
      </p:sp>
    </p:spTree>
    <p:extLst>
      <p:ext uri="{BB962C8B-B14F-4D97-AF65-F5344CB8AC3E}">
        <p14:creationId xmlns:p14="http://schemas.microsoft.com/office/powerpoint/2010/main" val="4145112206"/>
      </p:ext>
    </p:extLst>
  </p:cSld>
  <p:clrMapOvr>
    <a:masterClrMapping/>
  </p:clrMapOvr>
  <p:transition spd="slow">
    <p:push dir="u"/>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ormAutofit/>
          </a:bodyPr>
          <a:lstStyle/>
          <a:p>
            <a:pPr fontAlgn="auto">
              <a:spcAft>
                <a:spcPts val="0"/>
              </a:spcAft>
              <a:defRPr/>
            </a:pPr>
            <a:r>
              <a:rPr lang="ru-RU" dirty="0"/>
              <a:t>READ COMMITTED</a:t>
            </a:r>
            <a:br>
              <a:rPr lang="ru-RU" dirty="0"/>
            </a:br>
            <a:r>
              <a:rPr lang="ru-RU" dirty="0"/>
              <a:t>чтение зафиксированных данных </a:t>
            </a:r>
          </a:p>
        </p:txBody>
      </p:sp>
      <p:sp>
        <p:nvSpPr>
          <p:cNvPr id="3" name="Содержимое 2"/>
          <p:cNvSpPr>
            <a:spLocks noGrp="1"/>
          </p:cNvSpPr>
          <p:nvPr>
            <p:ph idx="1"/>
          </p:nvPr>
        </p:nvSpPr>
        <p:spPr>
          <a:xfrm>
            <a:off x="828676" y="1928813"/>
            <a:ext cx="7485512" cy="4197350"/>
          </a:xfrm>
        </p:spPr>
        <p:txBody>
          <a:bodyPr rtlCol="0">
            <a:normAutofit/>
          </a:bodyPr>
          <a:lstStyle/>
          <a:p>
            <a:pPr fontAlgn="auto">
              <a:spcAft>
                <a:spcPts val="0"/>
              </a:spcAft>
              <a:defRPr/>
            </a:pPr>
            <a:r>
              <a:rPr lang="ru-RU" sz="1800" dirty="0"/>
              <a:t>Читает только зафиксированные данные и ожидает снятия монопольной блокировки другой транзакцией. </a:t>
            </a:r>
          </a:p>
          <a:p>
            <a:pPr fontAlgn="auto">
              <a:spcAft>
                <a:spcPts val="0"/>
              </a:spcAft>
              <a:defRPr/>
            </a:pPr>
            <a:r>
              <a:rPr lang="ru-RU" sz="1800" dirty="0"/>
              <a:t>Разделяемые блокировки, используемые для чтения данных, снимаются сразу после завершения операции чтения. </a:t>
            </a:r>
          </a:p>
          <a:p>
            <a:pPr fontAlgn="auto">
              <a:spcAft>
                <a:spcPts val="0"/>
              </a:spcAft>
              <a:defRPr/>
            </a:pPr>
            <a:r>
              <a:rPr lang="ru-RU" sz="1800" dirty="0"/>
              <a:t>Уровень изоляции по умолчанию.</a:t>
            </a:r>
          </a:p>
          <a:p>
            <a:pPr fontAlgn="auto">
              <a:spcAft>
                <a:spcPts val="0"/>
              </a:spcAft>
              <a:defRPr/>
            </a:pPr>
            <a:r>
              <a:rPr lang="ru-RU" sz="1800" dirty="0"/>
              <a:t>Транзакция не может обновлять строку, обновленную другой транзакцией. </a:t>
            </a:r>
          </a:p>
        </p:txBody>
      </p:sp>
    </p:spTree>
    <p:extLst>
      <p:ext uri="{BB962C8B-B14F-4D97-AF65-F5344CB8AC3E}">
        <p14:creationId xmlns:p14="http://schemas.microsoft.com/office/powerpoint/2010/main" val="382018126"/>
      </p:ext>
    </p:extLst>
  </p:cSld>
  <p:clrMapOvr>
    <a:masterClrMapping/>
  </p:clrMapOvr>
  <p:transition spd="slow">
    <p:push dir="u"/>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ormAutofit/>
          </a:bodyPr>
          <a:lstStyle/>
          <a:p>
            <a:pPr fontAlgn="auto">
              <a:spcAft>
                <a:spcPts val="0"/>
              </a:spcAft>
              <a:defRPr/>
            </a:pPr>
            <a:r>
              <a:rPr lang="ru-RU" dirty="0"/>
              <a:t>REPEATABLE READ </a:t>
            </a:r>
            <a:br>
              <a:rPr lang="ru-RU" dirty="0"/>
            </a:br>
            <a:r>
              <a:rPr lang="ru-RU" dirty="0"/>
              <a:t>повторяющееся чтение</a:t>
            </a:r>
          </a:p>
        </p:txBody>
      </p:sp>
      <p:sp>
        <p:nvSpPr>
          <p:cNvPr id="35843" name="Содержимое 2"/>
          <p:cNvSpPr>
            <a:spLocks noGrp="1"/>
          </p:cNvSpPr>
          <p:nvPr>
            <p:ph idx="1"/>
          </p:nvPr>
        </p:nvSpPr>
        <p:spPr/>
        <p:txBody>
          <a:bodyPr>
            <a:normAutofit/>
          </a:bodyPr>
          <a:lstStyle/>
          <a:p>
            <a:r>
              <a:rPr lang="ru-RU" altLang="ru-RU" sz="2000" dirty="0"/>
              <a:t>Читает данные так же, как уровень READ COMMITTED, но удерживает разделяемую блокировку до окончания транзакции.</a:t>
            </a:r>
          </a:p>
        </p:txBody>
      </p:sp>
    </p:spTree>
    <p:extLst>
      <p:ext uri="{BB962C8B-B14F-4D97-AF65-F5344CB8AC3E}">
        <p14:creationId xmlns:p14="http://schemas.microsoft.com/office/powerpoint/2010/main" val="1502466802"/>
      </p:ext>
    </p:extLst>
  </p:cSld>
  <p:clrMapOvr>
    <a:masterClrMapping/>
  </p:clrMapOvr>
  <p:transition spd="slow">
    <p:push dir="u"/>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rtlCol="0">
            <a:normAutofit/>
          </a:bodyPr>
          <a:lstStyle/>
          <a:p>
            <a:pPr fontAlgn="auto">
              <a:spcAft>
                <a:spcPts val="0"/>
              </a:spcAft>
              <a:defRPr/>
            </a:pPr>
            <a:r>
              <a:rPr lang="ru-RU" dirty="0"/>
              <a:t>SERIALIZABLE </a:t>
            </a:r>
            <a:br>
              <a:rPr lang="ru-RU" dirty="0"/>
            </a:br>
            <a:r>
              <a:rPr lang="ru-RU" dirty="0"/>
              <a:t>упорядочиваемое чтение</a:t>
            </a:r>
          </a:p>
        </p:txBody>
      </p:sp>
      <p:sp>
        <p:nvSpPr>
          <p:cNvPr id="36867" name="Содержимое 2"/>
          <p:cNvSpPr>
            <a:spLocks noGrp="1"/>
          </p:cNvSpPr>
          <p:nvPr>
            <p:ph idx="1"/>
          </p:nvPr>
        </p:nvSpPr>
        <p:spPr/>
        <p:txBody>
          <a:bodyPr>
            <a:normAutofit/>
          </a:bodyPr>
          <a:lstStyle/>
          <a:p>
            <a:r>
              <a:rPr lang="ru-RU" altLang="ru-RU" sz="2000" dirty="0"/>
              <a:t>аналогично уровню REPEATABLE READ. Этот уровень блокирует не только вовлеченные данные, но и весь диапазон данных. Это не допускает вставки новых данных в диапазон, используемый в запросе, что могло бы привести к фантомному чтению</a:t>
            </a:r>
          </a:p>
        </p:txBody>
      </p:sp>
    </p:spTree>
    <p:extLst>
      <p:ext uri="{BB962C8B-B14F-4D97-AF65-F5344CB8AC3E}">
        <p14:creationId xmlns:p14="http://schemas.microsoft.com/office/powerpoint/2010/main" val="3435915083"/>
      </p:ext>
    </p:extLst>
  </p:cSld>
  <p:clrMapOvr>
    <a:masterClrMapping/>
  </p:clrMapOvr>
  <p:transition spd="slow">
    <p:push dir="u"/>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Уровни изолированности транзакций и проблемы многопользовательской работы</a:t>
            </a:r>
          </a:p>
        </p:txBody>
      </p:sp>
      <p:graphicFrame>
        <p:nvGraphicFramePr>
          <p:cNvPr id="6" name="Объект 5"/>
          <p:cNvGraphicFramePr>
            <a:graphicFrameLocks noGrp="1"/>
          </p:cNvGraphicFramePr>
          <p:nvPr>
            <p:ph idx="1"/>
            <p:extLst>
              <p:ext uri="{D42A27DB-BD31-4B8C-83A1-F6EECF244321}">
                <p14:modId xmlns:p14="http://schemas.microsoft.com/office/powerpoint/2010/main" val="3020513176"/>
              </p:ext>
            </p:extLst>
          </p:nvPr>
        </p:nvGraphicFramePr>
        <p:xfrm>
          <a:off x="525294" y="1894790"/>
          <a:ext cx="7996136" cy="3848100"/>
        </p:xfrm>
        <a:graphic>
          <a:graphicData uri="http://schemas.openxmlformats.org/drawingml/2006/table">
            <a:tbl>
              <a:tblPr firstRow="1" firstCol="1" bandRow="1">
                <a:tableStyleId>{5C22544A-7EE6-4342-B048-85BDC9FD1C3A}</a:tableStyleId>
              </a:tblPr>
              <a:tblGrid>
                <a:gridCol w="2060487">
                  <a:extLst>
                    <a:ext uri="{9D8B030D-6E8A-4147-A177-3AD203B41FA5}">
                      <a16:colId xmlns:a16="http://schemas.microsoft.com/office/drawing/2014/main" val="2558358566"/>
                    </a:ext>
                  </a:extLst>
                </a:gridCol>
                <a:gridCol w="1332546">
                  <a:extLst>
                    <a:ext uri="{9D8B030D-6E8A-4147-A177-3AD203B41FA5}">
                      <a16:colId xmlns:a16="http://schemas.microsoft.com/office/drawing/2014/main" val="37354139"/>
                    </a:ext>
                  </a:extLst>
                </a:gridCol>
                <a:gridCol w="1455019">
                  <a:extLst>
                    <a:ext uri="{9D8B030D-6E8A-4147-A177-3AD203B41FA5}">
                      <a16:colId xmlns:a16="http://schemas.microsoft.com/office/drawing/2014/main" val="1234825814"/>
                    </a:ext>
                  </a:extLst>
                </a:gridCol>
                <a:gridCol w="1577492">
                  <a:extLst>
                    <a:ext uri="{9D8B030D-6E8A-4147-A177-3AD203B41FA5}">
                      <a16:colId xmlns:a16="http://schemas.microsoft.com/office/drawing/2014/main" val="1641539638"/>
                    </a:ext>
                  </a:extLst>
                </a:gridCol>
                <a:gridCol w="1570592">
                  <a:extLst>
                    <a:ext uri="{9D8B030D-6E8A-4147-A177-3AD203B41FA5}">
                      <a16:colId xmlns:a16="http://schemas.microsoft.com/office/drawing/2014/main" val="3693026660"/>
                    </a:ext>
                  </a:extLst>
                </a:gridCol>
              </a:tblGrid>
              <a:tr h="651266">
                <a:tc>
                  <a:txBody>
                    <a:bodyPr/>
                    <a:lstStyle/>
                    <a:p>
                      <a:pPr>
                        <a:spcAft>
                          <a:spcPts val="0"/>
                        </a:spcAft>
                      </a:pPr>
                      <a:r>
                        <a:rPr lang="ru-RU" sz="1600" dirty="0">
                          <a:effectLst/>
                        </a:rPr>
                        <a:t>Уровень изоляции</a:t>
                      </a:r>
                      <a:endParaRPr lang="ru-RU" sz="1600" dirty="0">
                        <a:effectLst/>
                        <a:latin typeface="Times New Roman" panose="02020603050405020304" pitchFamily="18" charset="0"/>
                        <a:ea typeface="Times New Roman" panose="02020603050405020304" pitchFamily="18" charset="0"/>
                      </a:endParaRPr>
                    </a:p>
                  </a:txBody>
                  <a:tcPr marL="19050" marR="19050" marT="19050" marB="19050" anchor="ctr"/>
                </a:tc>
                <a:tc>
                  <a:txBody>
                    <a:bodyPr/>
                    <a:lstStyle/>
                    <a:p>
                      <a:pPr>
                        <a:spcAft>
                          <a:spcPts val="0"/>
                        </a:spcAft>
                      </a:pPr>
                      <a:r>
                        <a:rPr lang="ru-RU" sz="1600">
                          <a:effectLst/>
                        </a:rPr>
                        <a:t>Появление пропавших обновлений</a:t>
                      </a:r>
                      <a:endParaRPr lang="ru-RU" sz="1600">
                        <a:effectLst/>
                        <a:latin typeface="Times New Roman" panose="02020603050405020304" pitchFamily="18" charset="0"/>
                        <a:ea typeface="Times New Roman" panose="02020603050405020304" pitchFamily="18" charset="0"/>
                      </a:endParaRPr>
                    </a:p>
                  </a:txBody>
                  <a:tcPr marL="19050" marR="19050" marT="19050" marB="19050" anchor="ctr"/>
                </a:tc>
                <a:tc>
                  <a:txBody>
                    <a:bodyPr/>
                    <a:lstStyle/>
                    <a:p>
                      <a:pPr>
                        <a:spcAft>
                          <a:spcPts val="0"/>
                        </a:spcAft>
                      </a:pPr>
                      <a:r>
                        <a:rPr lang="ru-RU" sz="1600">
                          <a:effectLst/>
                        </a:rPr>
                        <a:t>Появление промежуточных данных</a:t>
                      </a:r>
                      <a:endParaRPr lang="ru-RU" sz="1600">
                        <a:effectLst/>
                        <a:latin typeface="Times New Roman" panose="02020603050405020304" pitchFamily="18" charset="0"/>
                        <a:ea typeface="Times New Roman" panose="02020603050405020304" pitchFamily="18" charset="0"/>
                      </a:endParaRPr>
                    </a:p>
                  </a:txBody>
                  <a:tcPr marL="19050" marR="19050" marT="19050" marB="19050" anchor="ctr"/>
                </a:tc>
                <a:tc>
                  <a:txBody>
                    <a:bodyPr/>
                    <a:lstStyle/>
                    <a:p>
                      <a:pPr>
                        <a:spcAft>
                          <a:spcPts val="0"/>
                        </a:spcAft>
                      </a:pPr>
                      <a:r>
                        <a:rPr lang="ru-RU" sz="1600">
                          <a:effectLst/>
                        </a:rPr>
                        <a:t>Появление несогласованных данных</a:t>
                      </a:r>
                      <a:endParaRPr lang="ru-RU" sz="1600">
                        <a:effectLst/>
                        <a:latin typeface="Times New Roman" panose="02020603050405020304" pitchFamily="18" charset="0"/>
                        <a:ea typeface="Times New Roman" panose="02020603050405020304" pitchFamily="18" charset="0"/>
                      </a:endParaRPr>
                    </a:p>
                  </a:txBody>
                  <a:tcPr marL="19050" marR="19050" marT="19050" marB="19050" anchor="ctr"/>
                </a:tc>
                <a:tc>
                  <a:txBody>
                    <a:bodyPr/>
                    <a:lstStyle/>
                    <a:p>
                      <a:pPr>
                        <a:spcAft>
                          <a:spcPts val="0"/>
                        </a:spcAft>
                      </a:pPr>
                      <a:r>
                        <a:rPr lang="ru-RU" sz="1600">
                          <a:effectLst/>
                        </a:rPr>
                        <a:t>Появление строк-призраков</a:t>
                      </a:r>
                      <a:endParaRPr lang="ru-RU" sz="1600">
                        <a:effectLst/>
                        <a:latin typeface="Times New Roman" panose="02020603050405020304" pitchFamily="18" charset="0"/>
                        <a:ea typeface="Times New Roman" panose="02020603050405020304" pitchFamily="18" charset="0"/>
                      </a:endParaRPr>
                    </a:p>
                  </a:txBody>
                  <a:tcPr marL="19050" marR="19050" marT="19050" marB="19050" anchor="ctr"/>
                </a:tc>
                <a:extLst>
                  <a:ext uri="{0D108BD9-81ED-4DB2-BD59-A6C34878D82A}">
                    <a16:rowId xmlns:a16="http://schemas.microsoft.com/office/drawing/2014/main" val="1771548180"/>
                  </a:ext>
                </a:extLst>
              </a:tr>
              <a:tr h="651266">
                <a:tc>
                  <a:txBody>
                    <a:bodyPr/>
                    <a:lstStyle/>
                    <a:p>
                      <a:pPr>
                        <a:spcAft>
                          <a:spcPts val="0"/>
                        </a:spcAft>
                      </a:pPr>
                      <a:r>
                        <a:rPr lang="ru-RU" sz="1600" dirty="0">
                          <a:effectLst/>
                        </a:rPr>
                        <a:t>SERIALIZABLE</a:t>
                      </a:r>
                      <a:endParaRPr lang="ru-RU" sz="1600" dirty="0">
                        <a:effectLst/>
                        <a:latin typeface="Times New Roman" panose="02020603050405020304" pitchFamily="18" charset="0"/>
                        <a:ea typeface="Times New Roman" panose="02020603050405020304" pitchFamily="18" charset="0"/>
                      </a:endParaRPr>
                    </a:p>
                  </a:txBody>
                  <a:tcPr marL="19050" marR="19050" marT="19050" marB="19050"/>
                </a:tc>
                <a:tc>
                  <a:txBody>
                    <a:bodyPr/>
                    <a:lstStyle/>
                    <a:p>
                      <a:pPr>
                        <a:spcAft>
                          <a:spcPts val="0"/>
                        </a:spcAft>
                      </a:pPr>
                      <a:r>
                        <a:rPr lang="ru-RU" sz="1600">
                          <a:effectLst/>
                        </a:rPr>
                        <a:t>СУБД предотвращает</a:t>
                      </a:r>
                      <a:endParaRPr lang="ru-RU" sz="1600">
                        <a:effectLst/>
                        <a:latin typeface="Times New Roman" panose="02020603050405020304" pitchFamily="18" charset="0"/>
                        <a:ea typeface="Times New Roman" panose="02020603050405020304" pitchFamily="18" charset="0"/>
                      </a:endParaRPr>
                    </a:p>
                  </a:txBody>
                  <a:tcPr marL="19050" marR="19050" marT="19050" marB="19050"/>
                </a:tc>
                <a:tc>
                  <a:txBody>
                    <a:bodyPr/>
                    <a:lstStyle/>
                    <a:p>
                      <a:pPr>
                        <a:spcAft>
                          <a:spcPts val="0"/>
                        </a:spcAft>
                      </a:pPr>
                      <a:r>
                        <a:rPr lang="ru-RU" sz="1600">
                          <a:effectLst/>
                        </a:rPr>
                        <a:t>СУБД предотвращает</a:t>
                      </a:r>
                      <a:endParaRPr lang="ru-RU" sz="1600">
                        <a:effectLst/>
                        <a:latin typeface="Times New Roman" panose="02020603050405020304" pitchFamily="18" charset="0"/>
                        <a:ea typeface="Times New Roman" panose="02020603050405020304" pitchFamily="18" charset="0"/>
                      </a:endParaRPr>
                    </a:p>
                  </a:txBody>
                  <a:tcPr marL="19050" marR="19050" marT="19050" marB="19050"/>
                </a:tc>
                <a:tc>
                  <a:txBody>
                    <a:bodyPr/>
                    <a:lstStyle/>
                    <a:p>
                      <a:pPr>
                        <a:spcAft>
                          <a:spcPts val="0"/>
                        </a:spcAft>
                      </a:pPr>
                      <a:r>
                        <a:rPr lang="ru-RU" sz="1600">
                          <a:effectLst/>
                        </a:rPr>
                        <a:t>СУБД предотвращает</a:t>
                      </a:r>
                      <a:endParaRPr lang="ru-RU" sz="1600">
                        <a:effectLst/>
                        <a:latin typeface="Times New Roman" panose="02020603050405020304" pitchFamily="18" charset="0"/>
                        <a:ea typeface="Times New Roman" panose="02020603050405020304" pitchFamily="18" charset="0"/>
                      </a:endParaRPr>
                    </a:p>
                  </a:txBody>
                  <a:tcPr marL="19050" marR="19050" marT="19050" marB="19050"/>
                </a:tc>
                <a:tc>
                  <a:txBody>
                    <a:bodyPr/>
                    <a:lstStyle/>
                    <a:p>
                      <a:pPr>
                        <a:spcAft>
                          <a:spcPts val="0"/>
                        </a:spcAft>
                      </a:pPr>
                      <a:r>
                        <a:rPr lang="ru-RU" sz="1600">
                          <a:effectLst/>
                        </a:rPr>
                        <a:t>СУБД предотвращает</a:t>
                      </a:r>
                      <a:endParaRPr lang="ru-RU" sz="1600">
                        <a:effectLst/>
                        <a:latin typeface="Times New Roman" panose="02020603050405020304" pitchFamily="18" charset="0"/>
                        <a:ea typeface="Times New Roman" panose="02020603050405020304" pitchFamily="18" charset="0"/>
                      </a:endParaRPr>
                    </a:p>
                  </a:txBody>
                  <a:tcPr marL="19050" marR="19050" marT="19050" marB="19050"/>
                </a:tc>
                <a:extLst>
                  <a:ext uri="{0D108BD9-81ED-4DB2-BD59-A6C34878D82A}">
                    <a16:rowId xmlns:a16="http://schemas.microsoft.com/office/drawing/2014/main" val="1057879314"/>
                  </a:ext>
                </a:extLst>
              </a:tr>
              <a:tr h="651266">
                <a:tc>
                  <a:txBody>
                    <a:bodyPr/>
                    <a:lstStyle/>
                    <a:p>
                      <a:pPr>
                        <a:spcAft>
                          <a:spcPts val="0"/>
                        </a:spcAft>
                      </a:pPr>
                      <a:r>
                        <a:rPr lang="ru-RU" sz="1600">
                          <a:effectLst/>
                        </a:rPr>
                        <a:t>REPEATABLE READ</a:t>
                      </a:r>
                      <a:endParaRPr lang="ru-RU" sz="1600">
                        <a:effectLst/>
                        <a:latin typeface="Times New Roman" panose="02020603050405020304" pitchFamily="18" charset="0"/>
                        <a:ea typeface="Times New Roman" panose="02020603050405020304" pitchFamily="18" charset="0"/>
                      </a:endParaRPr>
                    </a:p>
                  </a:txBody>
                  <a:tcPr marL="19050" marR="19050" marT="19050" marB="19050"/>
                </a:tc>
                <a:tc>
                  <a:txBody>
                    <a:bodyPr/>
                    <a:lstStyle/>
                    <a:p>
                      <a:pPr>
                        <a:spcAft>
                          <a:spcPts val="0"/>
                        </a:spcAft>
                      </a:pPr>
                      <a:r>
                        <a:rPr lang="ru-RU" sz="1600">
                          <a:effectLst/>
                        </a:rPr>
                        <a:t>СУБД предотвращает</a:t>
                      </a:r>
                      <a:endParaRPr lang="ru-RU" sz="1600">
                        <a:effectLst/>
                        <a:latin typeface="Times New Roman" panose="02020603050405020304" pitchFamily="18" charset="0"/>
                        <a:ea typeface="Times New Roman" panose="02020603050405020304" pitchFamily="18" charset="0"/>
                      </a:endParaRPr>
                    </a:p>
                  </a:txBody>
                  <a:tcPr marL="19050" marR="19050" marT="19050" marB="19050"/>
                </a:tc>
                <a:tc>
                  <a:txBody>
                    <a:bodyPr/>
                    <a:lstStyle/>
                    <a:p>
                      <a:pPr>
                        <a:spcAft>
                          <a:spcPts val="0"/>
                        </a:spcAft>
                      </a:pPr>
                      <a:r>
                        <a:rPr lang="ru-RU" sz="1600">
                          <a:effectLst/>
                        </a:rPr>
                        <a:t>СУБД предотвращает</a:t>
                      </a:r>
                      <a:endParaRPr lang="ru-RU" sz="1600">
                        <a:effectLst/>
                        <a:latin typeface="Times New Roman" panose="02020603050405020304" pitchFamily="18" charset="0"/>
                        <a:ea typeface="Times New Roman" panose="02020603050405020304" pitchFamily="18" charset="0"/>
                      </a:endParaRPr>
                    </a:p>
                  </a:txBody>
                  <a:tcPr marL="19050" marR="19050" marT="19050" marB="19050"/>
                </a:tc>
                <a:tc>
                  <a:txBody>
                    <a:bodyPr/>
                    <a:lstStyle/>
                    <a:p>
                      <a:pPr>
                        <a:spcAft>
                          <a:spcPts val="0"/>
                        </a:spcAft>
                      </a:pPr>
                      <a:r>
                        <a:rPr lang="ru-RU" sz="1600" dirty="0">
                          <a:effectLst/>
                        </a:rPr>
                        <a:t>СУБД предотвращает</a:t>
                      </a:r>
                      <a:endParaRPr lang="ru-RU" sz="1600" dirty="0">
                        <a:effectLst/>
                        <a:latin typeface="Times New Roman" panose="02020603050405020304" pitchFamily="18" charset="0"/>
                        <a:ea typeface="Times New Roman" panose="02020603050405020304" pitchFamily="18" charset="0"/>
                      </a:endParaRPr>
                    </a:p>
                  </a:txBody>
                  <a:tcPr marL="19050" marR="19050" marT="19050" marB="19050"/>
                </a:tc>
                <a:tc>
                  <a:txBody>
                    <a:bodyPr/>
                    <a:lstStyle/>
                    <a:p>
                      <a:pPr>
                        <a:spcAft>
                          <a:spcPts val="0"/>
                        </a:spcAft>
                      </a:pPr>
                      <a:r>
                        <a:rPr lang="ru-RU" sz="1600">
                          <a:effectLst/>
                        </a:rPr>
                        <a:t>Может произойти</a:t>
                      </a:r>
                      <a:endParaRPr lang="ru-RU" sz="1600">
                        <a:effectLst/>
                        <a:latin typeface="Times New Roman" panose="02020603050405020304" pitchFamily="18" charset="0"/>
                        <a:ea typeface="Times New Roman" panose="02020603050405020304" pitchFamily="18" charset="0"/>
                      </a:endParaRPr>
                    </a:p>
                  </a:txBody>
                  <a:tcPr marL="19050" marR="19050" marT="19050" marB="19050"/>
                </a:tc>
                <a:extLst>
                  <a:ext uri="{0D108BD9-81ED-4DB2-BD59-A6C34878D82A}">
                    <a16:rowId xmlns:a16="http://schemas.microsoft.com/office/drawing/2014/main" val="2468781907"/>
                  </a:ext>
                </a:extLst>
              </a:tr>
              <a:tr h="651266">
                <a:tc>
                  <a:txBody>
                    <a:bodyPr/>
                    <a:lstStyle/>
                    <a:p>
                      <a:pPr>
                        <a:spcAft>
                          <a:spcPts val="0"/>
                        </a:spcAft>
                      </a:pPr>
                      <a:r>
                        <a:rPr lang="ru-RU" sz="1600">
                          <a:effectLst/>
                        </a:rPr>
                        <a:t>READ COMMITED</a:t>
                      </a:r>
                      <a:endParaRPr lang="ru-RU" sz="1600">
                        <a:effectLst/>
                        <a:latin typeface="Times New Roman" panose="02020603050405020304" pitchFamily="18" charset="0"/>
                        <a:ea typeface="Times New Roman" panose="02020603050405020304" pitchFamily="18" charset="0"/>
                      </a:endParaRPr>
                    </a:p>
                  </a:txBody>
                  <a:tcPr marL="19050" marR="19050" marT="19050" marB="19050"/>
                </a:tc>
                <a:tc>
                  <a:txBody>
                    <a:bodyPr/>
                    <a:lstStyle/>
                    <a:p>
                      <a:pPr>
                        <a:spcAft>
                          <a:spcPts val="0"/>
                        </a:spcAft>
                      </a:pPr>
                      <a:r>
                        <a:rPr lang="ru-RU" sz="1600">
                          <a:effectLst/>
                        </a:rPr>
                        <a:t>СУБД предотвращает</a:t>
                      </a:r>
                      <a:endParaRPr lang="ru-RU" sz="1600">
                        <a:effectLst/>
                        <a:latin typeface="Times New Roman" panose="02020603050405020304" pitchFamily="18" charset="0"/>
                        <a:ea typeface="Times New Roman" panose="02020603050405020304" pitchFamily="18" charset="0"/>
                      </a:endParaRPr>
                    </a:p>
                  </a:txBody>
                  <a:tcPr marL="19050" marR="19050" marT="19050" marB="19050"/>
                </a:tc>
                <a:tc>
                  <a:txBody>
                    <a:bodyPr/>
                    <a:lstStyle/>
                    <a:p>
                      <a:pPr>
                        <a:spcAft>
                          <a:spcPts val="0"/>
                        </a:spcAft>
                      </a:pPr>
                      <a:r>
                        <a:rPr lang="ru-RU" sz="1600">
                          <a:effectLst/>
                        </a:rPr>
                        <a:t>СУБД предотвращает</a:t>
                      </a:r>
                      <a:endParaRPr lang="ru-RU" sz="1600">
                        <a:effectLst/>
                        <a:latin typeface="Times New Roman" panose="02020603050405020304" pitchFamily="18" charset="0"/>
                        <a:ea typeface="Times New Roman" panose="02020603050405020304" pitchFamily="18" charset="0"/>
                      </a:endParaRPr>
                    </a:p>
                  </a:txBody>
                  <a:tcPr marL="19050" marR="19050" marT="19050" marB="19050"/>
                </a:tc>
                <a:tc>
                  <a:txBody>
                    <a:bodyPr/>
                    <a:lstStyle/>
                    <a:p>
                      <a:pPr>
                        <a:spcAft>
                          <a:spcPts val="0"/>
                        </a:spcAft>
                      </a:pPr>
                      <a:r>
                        <a:rPr lang="ru-RU" sz="1600">
                          <a:effectLst/>
                        </a:rPr>
                        <a:t>Может произойти</a:t>
                      </a:r>
                      <a:endParaRPr lang="ru-RU" sz="1600">
                        <a:effectLst/>
                        <a:latin typeface="Times New Roman" panose="02020603050405020304" pitchFamily="18" charset="0"/>
                        <a:ea typeface="Times New Roman" panose="02020603050405020304" pitchFamily="18" charset="0"/>
                      </a:endParaRPr>
                    </a:p>
                  </a:txBody>
                  <a:tcPr marL="19050" marR="19050" marT="19050" marB="19050"/>
                </a:tc>
                <a:tc>
                  <a:txBody>
                    <a:bodyPr/>
                    <a:lstStyle/>
                    <a:p>
                      <a:pPr>
                        <a:spcAft>
                          <a:spcPts val="0"/>
                        </a:spcAft>
                      </a:pPr>
                      <a:r>
                        <a:rPr lang="ru-RU" sz="1600">
                          <a:effectLst/>
                        </a:rPr>
                        <a:t>Может произойти</a:t>
                      </a:r>
                      <a:endParaRPr lang="ru-RU" sz="1600">
                        <a:effectLst/>
                        <a:latin typeface="Times New Roman" panose="02020603050405020304" pitchFamily="18" charset="0"/>
                        <a:ea typeface="Times New Roman" panose="02020603050405020304" pitchFamily="18" charset="0"/>
                      </a:endParaRPr>
                    </a:p>
                  </a:txBody>
                  <a:tcPr marL="19050" marR="19050" marT="19050" marB="19050"/>
                </a:tc>
                <a:extLst>
                  <a:ext uri="{0D108BD9-81ED-4DB2-BD59-A6C34878D82A}">
                    <a16:rowId xmlns:a16="http://schemas.microsoft.com/office/drawing/2014/main" val="2694537645"/>
                  </a:ext>
                </a:extLst>
              </a:tr>
              <a:tr h="651266">
                <a:tc>
                  <a:txBody>
                    <a:bodyPr/>
                    <a:lstStyle/>
                    <a:p>
                      <a:pPr>
                        <a:spcAft>
                          <a:spcPts val="0"/>
                        </a:spcAft>
                      </a:pPr>
                      <a:r>
                        <a:rPr lang="ru-RU" sz="1600">
                          <a:effectLst/>
                        </a:rPr>
                        <a:t>READ UNCOMMITED</a:t>
                      </a:r>
                      <a:endParaRPr lang="ru-RU" sz="1600">
                        <a:effectLst/>
                        <a:latin typeface="Times New Roman" panose="02020603050405020304" pitchFamily="18" charset="0"/>
                        <a:ea typeface="Times New Roman" panose="02020603050405020304" pitchFamily="18" charset="0"/>
                      </a:endParaRPr>
                    </a:p>
                  </a:txBody>
                  <a:tcPr marL="19050" marR="19050" marT="19050" marB="19050"/>
                </a:tc>
                <a:tc>
                  <a:txBody>
                    <a:bodyPr/>
                    <a:lstStyle/>
                    <a:p>
                      <a:pPr>
                        <a:spcAft>
                          <a:spcPts val="0"/>
                        </a:spcAft>
                      </a:pPr>
                      <a:r>
                        <a:rPr lang="ru-RU" sz="1600">
                          <a:effectLst/>
                        </a:rPr>
                        <a:t>СУБД предотвращает</a:t>
                      </a:r>
                      <a:endParaRPr lang="ru-RU" sz="1600">
                        <a:effectLst/>
                        <a:latin typeface="Times New Roman" panose="02020603050405020304" pitchFamily="18" charset="0"/>
                        <a:ea typeface="Times New Roman" panose="02020603050405020304" pitchFamily="18" charset="0"/>
                      </a:endParaRPr>
                    </a:p>
                  </a:txBody>
                  <a:tcPr marL="19050" marR="19050" marT="19050" marB="19050"/>
                </a:tc>
                <a:tc>
                  <a:txBody>
                    <a:bodyPr/>
                    <a:lstStyle/>
                    <a:p>
                      <a:pPr>
                        <a:spcAft>
                          <a:spcPts val="0"/>
                        </a:spcAft>
                      </a:pPr>
                      <a:r>
                        <a:rPr lang="ru-RU" sz="1600">
                          <a:effectLst/>
                        </a:rPr>
                        <a:t>Может произойти</a:t>
                      </a:r>
                      <a:endParaRPr lang="ru-RU" sz="1600">
                        <a:effectLst/>
                        <a:latin typeface="Times New Roman" panose="02020603050405020304" pitchFamily="18" charset="0"/>
                        <a:ea typeface="Times New Roman" panose="02020603050405020304" pitchFamily="18" charset="0"/>
                      </a:endParaRPr>
                    </a:p>
                  </a:txBody>
                  <a:tcPr marL="19050" marR="19050" marT="19050" marB="19050"/>
                </a:tc>
                <a:tc>
                  <a:txBody>
                    <a:bodyPr/>
                    <a:lstStyle/>
                    <a:p>
                      <a:pPr>
                        <a:spcAft>
                          <a:spcPts val="0"/>
                        </a:spcAft>
                      </a:pPr>
                      <a:r>
                        <a:rPr lang="ru-RU" sz="1600">
                          <a:effectLst/>
                        </a:rPr>
                        <a:t>Может произойти</a:t>
                      </a:r>
                      <a:endParaRPr lang="ru-RU" sz="1600">
                        <a:effectLst/>
                        <a:latin typeface="Times New Roman" panose="02020603050405020304" pitchFamily="18" charset="0"/>
                        <a:ea typeface="Times New Roman" panose="02020603050405020304" pitchFamily="18" charset="0"/>
                      </a:endParaRPr>
                    </a:p>
                  </a:txBody>
                  <a:tcPr marL="19050" marR="19050" marT="19050" marB="19050"/>
                </a:tc>
                <a:tc>
                  <a:txBody>
                    <a:bodyPr/>
                    <a:lstStyle/>
                    <a:p>
                      <a:pPr>
                        <a:spcAft>
                          <a:spcPts val="0"/>
                        </a:spcAft>
                      </a:pPr>
                      <a:r>
                        <a:rPr lang="ru-RU" sz="1600" dirty="0">
                          <a:effectLst/>
                        </a:rPr>
                        <a:t>Может произойти</a:t>
                      </a:r>
                      <a:endParaRPr lang="ru-RU" sz="1600" dirty="0">
                        <a:effectLst/>
                        <a:latin typeface="Times New Roman" panose="02020603050405020304" pitchFamily="18" charset="0"/>
                        <a:ea typeface="Times New Roman" panose="02020603050405020304" pitchFamily="18" charset="0"/>
                      </a:endParaRPr>
                    </a:p>
                  </a:txBody>
                  <a:tcPr marL="19050" marR="19050" marT="19050" marB="19050"/>
                </a:tc>
                <a:extLst>
                  <a:ext uri="{0D108BD9-81ED-4DB2-BD59-A6C34878D82A}">
                    <a16:rowId xmlns:a16="http://schemas.microsoft.com/office/drawing/2014/main" val="1426658296"/>
                  </a:ext>
                </a:extLst>
              </a:tr>
            </a:tbl>
          </a:graphicData>
        </a:graphic>
      </p:graphicFrame>
    </p:spTree>
    <p:extLst>
      <p:ext uri="{BB962C8B-B14F-4D97-AF65-F5344CB8AC3E}">
        <p14:creationId xmlns:p14="http://schemas.microsoft.com/office/powerpoint/2010/main" val="2571875396"/>
      </p:ext>
    </p:extLst>
  </p:cSld>
  <p:clrMapOvr>
    <a:masterClrMapping/>
  </p:clrMapOvr>
  <p:transition spd="slow">
    <p:push dir="u"/>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a:xfrm>
            <a:off x="829559" y="457200"/>
            <a:ext cx="7484882" cy="740004"/>
          </a:xfrm>
        </p:spPr>
        <p:txBody>
          <a:bodyPr vert="horz" lIns="0" tIns="45720" rIns="0" bIns="45720" rtlCol="0" anchor="b">
            <a:normAutofit/>
          </a:bodyPr>
          <a:lstStyle/>
          <a:p>
            <a:r>
              <a:rPr lang="ru-RU" altLang="ru-RU" dirty="0"/>
              <a:t>Временные отметки</a:t>
            </a:r>
          </a:p>
        </p:txBody>
      </p:sp>
      <p:sp>
        <p:nvSpPr>
          <p:cNvPr id="69635" name="Text Box 3"/>
          <p:cNvSpPr txBox="1">
            <a:spLocks noChangeArrowheads="1"/>
          </p:cNvSpPr>
          <p:nvPr/>
        </p:nvSpPr>
        <p:spPr bwMode="auto">
          <a:xfrm>
            <a:off x="539750" y="1341438"/>
            <a:ext cx="8135938" cy="4760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800100" indent="-342900" eaLnBrk="0" hangingPunct="0">
              <a:defRPr>
                <a:solidFill>
                  <a:schemeClr val="tx1"/>
                </a:solidFill>
                <a:latin typeface="Arial" panose="020B0604020202020204" pitchFamily="34" charset="0"/>
                <a:cs typeface="Arial" panose="020B0604020202020204" pitchFamily="34" charset="0"/>
              </a:defRPr>
            </a:lvl2pPr>
            <a:lvl3pPr marL="1257300" indent="-342900" eaLnBrk="0" hangingPunct="0">
              <a:defRPr>
                <a:solidFill>
                  <a:schemeClr val="tx1"/>
                </a:solidFill>
                <a:latin typeface="Arial" panose="020B0604020202020204" pitchFamily="34" charset="0"/>
                <a:cs typeface="Arial" panose="020B0604020202020204" pitchFamily="34" charset="0"/>
              </a:defRPr>
            </a:lvl3pPr>
            <a:lvl4pPr marL="1714500" indent="-342900" eaLnBrk="0" hangingPunct="0">
              <a:defRPr>
                <a:solidFill>
                  <a:schemeClr val="tx1"/>
                </a:solidFill>
                <a:latin typeface="Arial" panose="020B0604020202020204" pitchFamily="34" charset="0"/>
                <a:cs typeface="Arial" panose="020B0604020202020204" pitchFamily="34" charset="0"/>
              </a:defRPr>
            </a:lvl4pPr>
            <a:lvl5pPr marL="2171700" indent="-342900" eaLnBrk="0" hangingPunct="0">
              <a:defRPr>
                <a:solidFill>
                  <a:schemeClr val="tx1"/>
                </a:solidFill>
                <a:latin typeface="Arial" panose="020B0604020202020204" pitchFamily="34" charset="0"/>
                <a:cs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ru-RU" altLang="ru-RU" dirty="0"/>
              <a:t>Временн</a:t>
            </a:r>
            <a:r>
              <a:rPr lang="ru-RU" altLang="ru-RU" b="1" i="1" dirty="0"/>
              <a:t>а</a:t>
            </a:r>
            <a:r>
              <a:rPr lang="ru-RU" altLang="ru-RU" dirty="0"/>
              <a:t>я отметка – это уникальный идентификатор, который СУБД создаёт для обозначения относительного момента запуска транзакции. Каждая транзакция </a:t>
            </a:r>
            <a:r>
              <a:rPr lang="ru-RU" altLang="ru-RU" b="1" i="1" dirty="0"/>
              <a:t>Т</a:t>
            </a:r>
            <a:r>
              <a:rPr lang="en-US" altLang="ru-RU" b="1" i="1" dirty="0" err="1"/>
              <a:t>i</a:t>
            </a:r>
            <a:r>
              <a:rPr lang="ru-RU" altLang="ru-RU" dirty="0"/>
              <a:t> имеет временн</a:t>
            </a:r>
            <a:r>
              <a:rPr lang="ru-RU" altLang="ru-RU" b="1" i="1" dirty="0"/>
              <a:t>у</a:t>
            </a:r>
            <a:r>
              <a:rPr lang="ru-RU" altLang="ru-RU" dirty="0"/>
              <a:t>ю отметку </a:t>
            </a:r>
            <a:r>
              <a:rPr lang="en-US" altLang="ru-RU" b="1" i="1" dirty="0" err="1"/>
              <a:t>ti</a:t>
            </a:r>
            <a:r>
              <a:rPr lang="ru-RU" altLang="ru-RU" dirty="0"/>
              <a:t>, и каждый элемент данных в БД (запись или блок) имеет две отметки:</a:t>
            </a:r>
          </a:p>
          <a:p>
            <a:pPr eaLnBrk="1" hangingPunct="1"/>
            <a:r>
              <a:rPr lang="ru-RU" altLang="ru-RU" dirty="0"/>
              <a:t> </a:t>
            </a:r>
            <a:r>
              <a:rPr lang="en-US" altLang="ru-RU" b="1" i="1" dirty="0"/>
              <a:t>tread</a:t>
            </a:r>
            <a:r>
              <a:rPr lang="ru-RU" altLang="ru-RU" b="1" i="1" dirty="0"/>
              <a:t>(</a:t>
            </a:r>
            <a:r>
              <a:rPr lang="en-US" altLang="ru-RU" b="1" i="1" dirty="0"/>
              <a:t>x</a:t>
            </a:r>
            <a:r>
              <a:rPr lang="ru-RU" altLang="ru-RU" b="1" i="1" dirty="0"/>
              <a:t>)</a:t>
            </a:r>
            <a:r>
              <a:rPr lang="ru-RU" altLang="ru-RU" dirty="0"/>
              <a:t> – временн</a:t>
            </a:r>
            <a:r>
              <a:rPr lang="ru-RU" altLang="ru-RU" b="1" i="1" dirty="0"/>
              <a:t>а</a:t>
            </a:r>
            <a:r>
              <a:rPr lang="ru-RU" altLang="ru-RU" dirty="0"/>
              <a:t>я отметка транзакции, которая последней считала элемент </a:t>
            </a:r>
            <a:r>
              <a:rPr lang="en-US" altLang="ru-RU" b="1" i="1" dirty="0"/>
              <a:t>x</a:t>
            </a:r>
            <a:r>
              <a:rPr lang="ru-RU" altLang="ru-RU" dirty="0"/>
              <a:t>,</a:t>
            </a:r>
          </a:p>
          <a:p>
            <a:pPr eaLnBrk="1" hangingPunct="1"/>
            <a:r>
              <a:rPr lang="ru-RU" altLang="ru-RU" dirty="0"/>
              <a:t> </a:t>
            </a:r>
            <a:r>
              <a:rPr lang="en-US" altLang="ru-RU" b="1" i="1" dirty="0" err="1"/>
              <a:t>twrite</a:t>
            </a:r>
            <a:r>
              <a:rPr lang="ru-RU" altLang="ru-RU" b="1" i="1" dirty="0"/>
              <a:t>(</a:t>
            </a:r>
            <a:r>
              <a:rPr lang="en-US" altLang="ru-RU" b="1" i="1" dirty="0"/>
              <a:t>x</a:t>
            </a:r>
            <a:r>
              <a:rPr lang="ru-RU" altLang="ru-RU" b="1" i="1" dirty="0"/>
              <a:t>)</a:t>
            </a:r>
            <a:r>
              <a:rPr lang="ru-RU" altLang="ru-RU" dirty="0"/>
              <a:t> – временн</a:t>
            </a:r>
            <a:r>
              <a:rPr lang="ru-RU" altLang="ru-RU" b="1" i="1" dirty="0"/>
              <a:t>а</a:t>
            </a:r>
            <a:r>
              <a:rPr lang="ru-RU" altLang="ru-RU" dirty="0"/>
              <a:t>я отметка транзакции, которая последней записала элемент </a:t>
            </a:r>
            <a:r>
              <a:rPr lang="en-US" altLang="ru-RU" b="1" i="1" dirty="0"/>
              <a:t>x</a:t>
            </a:r>
            <a:r>
              <a:rPr lang="ru-RU" altLang="ru-RU" dirty="0"/>
              <a:t>.</a:t>
            </a:r>
          </a:p>
          <a:p>
            <a:pPr eaLnBrk="1" hangingPunct="1"/>
            <a:r>
              <a:rPr lang="ru-RU" altLang="ru-RU" dirty="0"/>
              <a:t>При выполнении транзакции </a:t>
            </a:r>
            <a:r>
              <a:rPr lang="ru-RU" altLang="ru-RU" b="1" i="1" dirty="0"/>
              <a:t>Т</a:t>
            </a:r>
            <a:r>
              <a:rPr lang="en-US" altLang="ru-RU" b="1" i="1" dirty="0" err="1"/>
              <a:t>i</a:t>
            </a:r>
            <a:r>
              <a:rPr lang="ru-RU" altLang="ru-RU" dirty="0"/>
              <a:t> система сравнивает отметку </a:t>
            </a:r>
            <a:r>
              <a:rPr lang="en-US" altLang="ru-RU" b="1" i="1" dirty="0" err="1"/>
              <a:t>ti</a:t>
            </a:r>
            <a:r>
              <a:rPr lang="ru-RU" altLang="ru-RU" dirty="0"/>
              <a:t> и отметки </a:t>
            </a:r>
            <a:r>
              <a:rPr lang="en-US" altLang="ru-RU" b="1" i="1" dirty="0"/>
              <a:t>tread</a:t>
            </a:r>
            <a:r>
              <a:rPr lang="ru-RU" altLang="ru-RU" b="1" i="1" dirty="0"/>
              <a:t>(</a:t>
            </a:r>
            <a:r>
              <a:rPr lang="en-US" altLang="ru-RU" b="1" i="1" dirty="0"/>
              <a:t>x</a:t>
            </a:r>
            <a:r>
              <a:rPr lang="ru-RU" altLang="ru-RU" b="1" i="1" dirty="0"/>
              <a:t>)</a:t>
            </a:r>
            <a:r>
              <a:rPr lang="ru-RU" altLang="ru-RU" dirty="0"/>
              <a:t> и </a:t>
            </a:r>
            <a:r>
              <a:rPr lang="en-US" altLang="ru-RU" b="1" i="1" dirty="0" err="1"/>
              <a:t>twrite</a:t>
            </a:r>
            <a:r>
              <a:rPr lang="ru-RU" altLang="ru-RU" b="1" i="1" dirty="0"/>
              <a:t>(</a:t>
            </a:r>
            <a:r>
              <a:rPr lang="en-US" altLang="ru-RU" b="1" i="1" dirty="0"/>
              <a:t>x</a:t>
            </a:r>
            <a:r>
              <a:rPr lang="ru-RU" altLang="ru-RU" b="1" i="1" dirty="0"/>
              <a:t>)</a:t>
            </a:r>
            <a:r>
              <a:rPr lang="ru-RU" altLang="ru-RU" dirty="0"/>
              <a:t> элемента </a:t>
            </a:r>
            <a:r>
              <a:rPr lang="en-US" altLang="ru-RU" b="1" i="1" dirty="0"/>
              <a:t>x</a:t>
            </a:r>
            <a:r>
              <a:rPr lang="ru-RU" altLang="ru-RU" dirty="0"/>
              <a:t> для обнаружения конфликтов:</a:t>
            </a:r>
          </a:p>
          <a:p>
            <a:pPr eaLnBrk="1" hangingPunct="1"/>
            <a:r>
              <a:rPr lang="ru-RU" altLang="ru-RU" dirty="0"/>
              <a:t>для читающей транзакции </a:t>
            </a:r>
            <a:r>
              <a:rPr lang="ru-RU" altLang="ru-RU" b="1" i="1" dirty="0"/>
              <a:t>Т</a:t>
            </a:r>
            <a:r>
              <a:rPr lang="en-US" altLang="ru-RU" b="1" i="1" dirty="0" err="1"/>
              <a:t>i</a:t>
            </a:r>
            <a:r>
              <a:rPr lang="ru-RU" altLang="ru-RU" dirty="0"/>
              <a:t>: </a:t>
            </a:r>
          </a:p>
          <a:p>
            <a:pPr eaLnBrk="1" hangingPunct="1"/>
            <a:r>
              <a:rPr lang="ru-RU" altLang="ru-RU" dirty="0"/>
              <a:t>	</a:t>
            </a:r>
            <a:r>
              <a:rPr lang="en-US" altLang="ru-RU" b="1" i="1" dirty="0" err="1"/>
              <a:t>ti</a:t>
            </a:r>
            <a:r>
              <a:rPr lang="ru-RU" altLang="ru-RU" b="1" i="1" dirty="0"/>
              <a:t> &lt; </a:t>
            </a:r>
            <a:r>
              <a:rPr lang="en-US" altLang="ru-RU" b="1" i="1" dirty="0" err="1"/>
              <a:t>twrite</a:t>
            </a:r>
            <a:r>
              <a:rPr lang="ru-RU" altLang="ru-RU" b="1" i="1" dirty="0"/>
              <a:t>(</a:t>
            </a:r>
            <a:r>
              <a:rPr lang="en-US" altLang="ru-RU" b="1" i="1" dirty="0"/>
              <a:t>x</a:t>
            </a:r>
            <a:r>
              <a:rPr lang="ru-RU" altLang="ru-RU" b="1" i="1" dirty="0"/>
              <a:t>).</a:t>
            </a:r>
            <a:endParaRPr lang="ru-RU" altLang="ru-RU" dirty="0"/>
          </a:p>
          <a:p>
            <a:pPr eaLnBrk="1" hangingPunct="1"/>
            <a:r>
              <a:rPr lang="ru-RU" altLang="ru-RU" dirty="0"/>
              <a:t>для пишущей транзакции:</a:t>
            </a:r>
          </a:p>
          <a:p>
            <a:pPr eaLnBrk="1" hangingPunct="1"/>
            <a:r>
              <a:rPr lang="ru-RU" altLang="ru-RU" dirty="0"/>
              <a:t>	</a:t>
            </a:r>
            <a:r>
              <a:rPr lang="en-US" altLang="ru-RU" b="1" i="1" dirty="0" err="1"/>
              <a:t>ti</a:t>
            </a:r>
            <a:r>
              <a:rPr lang="ru-RU" altLang="ru-RU" b="1" i="1" dirty="0"/>
              <a:t> &lt; </a:t>
            </a:r>
            <a:r>
              <a:rPr lang="en-US" altLang="ru-RU" b="1" i="1" dirty="0"/>
              <a:t>tread</a:t>
            </a:r>
            <a:r>
              <a:rPr lang="ru-RU" altLang="ru-RU" b="1" i="1" dirty="0"/>
              <a:t>(</a:t>
            </a:r>
            <a:r>
              <a:rPr lang="en-US" altLang="ru-RU" b="1" i="1" dirty="0"/>
              <a:t>x</a:t>
            </a:r>
            <a:r>
              <a:rPr lang="ru-RU" altLang="ru-RU" b="1" i="1" dirty="0"/>
              <a:t>)</a:t>
            </a:r>
            <a:r>
              <a:rPr lang="ru-RU" altLang="ru-RU" dirty="0"/>
              <a:t>,</a:t>
            </a:r>
          </a:p>
          <a:p>
            <a:pPr eaLnBrk="1" hangingPunct="1"/>
            <a:r>
              <a:rPr lang="ru-RU" altLang="ru-RU" dirty="0"/>
              <a:t>	</a:t>
            </a:r>
            <a:r>
              <a:rPr lang="en-US" altLang="ru-RU" b="1" i="1" dirty="0" err="1"/>
              <a:t>ti</a:t>
            </a:r>
            <a:r>
              <a:rPr lang="ru-RU" altLang="ru-RU" b="1" i="1" dirty="0"/>
              <a:t> &lt; </a:t>
            </a:r>
            <a:r>
              <a:rPr lang="en-US" altLang="ru-RU" b="1" i="1" dirty="0" err="1"/>
              <a:t>twrite</a:t>
            </a:r>
            <a:r>
              <a:rPr lang="ru-RU" altLang="ru-RU" b="1" i="1" dirty="0"/>
              <a:t>(</a:t>
            </a:r>
            <a:r>
              <a:rPr lang="en-US" altLang="ru-RU" b="1" i="1" dirty="0"/>
              <a:t>x</a:t>
            </a:r>
            <a:r>
              <a:rPr lang="ru-RU" altLang="ru-RU" b="1" i="1" dirty="0"/>
              <a:t>)</a:t>
            </a:r>
            <a:r>
              <a:rPr lang="ru-RU" altLang="ru-RU" dirty="0"/>
              <a:t>.</a:t>
            </a:r>
          </a:p>
          <a:p>
            <a:pPr eaLnBrk="1" hangingPunct="1"/>
            <a:r>
              <a:rPr lang="ru-RU" altLang="ru-RU" dirty="0"/>
              <a:t>Во всех случаях обнаружения конфликта система перезапускает текущую транзакцию </a:t>
            </a:r>
            <a:r>
              <a:rPr lang="ru-RU" altLang="ru-RU" b="1" i="1" dirty="0"/>
              <a:t>Т</a:t>
            </a:r>
            <a:r>
              <a:rPr lang="en-US" altLang="ru-RU" b="1" i="1" dirty="0" err="1"/>
              <a:t>i</a:t>
            </a:r>
            <a:r>
              <a:rPr lang="ru-RU" altLang="ru-RU" dirty="0"/>
              <a:t>  с более поздней временн</a:t>
            </a:r>
            <a:r>
              <a:rPr lang="ru-RU" altLang="ru-RU" b="1" i="1" dirty="0"/>
              <a:t>о</a:t>
            </a:r>
            <a:r>
              <a:rPr lang="ru-RU" altLang="ru-RU" dirty="0"/>
              <a:t>й отметкой. </a:t>
            </a:r>
          </a:p>
        </p:txBody>
      </p:sp>
      <p:sp>
        <p:nvSpPr>
          <p:cNvPr id="69636" name="Rectangle 4"/>
          <p:cNvSpPr>
            <a:spLocks noChangeArrowheads="1"/>
          </p:cNvSpPr>
          <p:nvPr/>
        </p:nvSpPr>
        <p:spPr bwMode="auto">
          <a:xfrm>
            <a:off x="0" y="26368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ru-RU"/>
          </a:p>
        </p:txBody>
      </p:sp>
    </p:spTree>
    <p:extLst>
      <p:ext uri="{BB962C8B-B14F-4D97-AF65-F5344CB8AC3E}">
        <p14:creationId xmlns:p14="http://schemas.microsoft.com/office/powerpoint/2010/main" val="1710105030"/>
      </p:ext>
    </p:extLst>
  </p:cSld>
  <p:clrMapOvr>
    <a:masterClrMapping/>
  </p:clrMapOvr>
  <p:transition spd="slow">
    <p:push dir="u"/>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descr="external image Students%20in%20Classroom%20clip%20art.gif"/>
          <p:cNvPicPr>
            <a:picLocks noGrp="1" noChangeAspect="1"/>
          </p:cNvPicPr>
          <p:nvPr>
            <p:ph type="pic" idx="1"/>
          </p:nvPr>
        </p:nvPicPr>
        <p:blipFill>
          <a:blip r:embed="rId2">
            <a:extLst>
              <a:ext uri="{28A0092B-C50C-407E-A947-70E740481C1C}">
                <a14:useLocalDpi xmlns:a14="http://schemas.microsoft.com/office/drawing/2010/main" val="0"/>
              </a:ext>
            </a:extLst>
          </a:blip>
          <a:srcRect t="5389" b="5389"/>
          <a:stretch>
            <a:fillRect/>
          </a:stretch>
        </p:blipFill>
        <p:spPr/>
      </p:pic>
      <p:sp>
        <p:nvSpPr>
          <p:cNvPr id="7" name="Текст 6"/>
          <p:cNvSpPr>
            <a:spLocks noGrp="1"/>
          </p:cNvSpPr>
          <p:nvPr>
            <p:ph type="body" sz="half" idx="2"/>
          </p:nvPr>
        </p:nvSpPr>
        <p:spPr/>
        <p:txBody>
          <a:bodyPr>
            <a:normAutofit/>
          </a:bodyPr>
          <a:lstStyle/>
          <a:p>
            <a:pPr algn="ctr"/>
            <a:r>
              <a:rPr lang="ru-RU" sz="3200" dirty="0"/>
              <a:t>Вопросы?</a:t>
            </a:r>
          </a:p>
        </p:txBody>
      </p:sp>
      <p:sp>
        <p:nvSpPr>
          <p:cNvPr id="9" name="Заголовок 8"/>
          <p:cNvSpPr>
            <a:spLocks noGrp="1"/>
          </p:cNvSpPr>
          <p:nvPr>
            <p:ph type="title"/>
          </p:nvPr>
        </p:nvSpPr>
        <p:spPr/>
        <p:txBody>
          <a:bodyPr/>
          <a:lstStyle/>
          <a:p>
            <a:endParaRPr lang="ru-RU"/>
          </a:p>
        </p:txBody>
      </p:sp>
    </p:spTree>
    <p:extLst>
      <p:ext uri="{BB962C8B-B14F-4D97-AF65-F5344CB8AC3E}">
        <p14:creationId xmlns:p14="http://schemas.microsoft.com/office/powerpoint/2010/main" val="4293739970"/>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ltLang="ru-RU" dirty="0" err="1"/>
              <a:t>Durability</a:t>
            </a:r>
            <a:endParaRPr lang="ru-RU" dirty="0"/>
          </a:p>
        </p:txBody>
      </p:sp>
      <p:sp>
        <p:nvSpPr>
          <p:cNvPr id="3" name="Объект 2"/>
          <p:cNvSpPr>
            <a:spLocks noGrp="1"/>
          </p:cNvSpPr>
          <p:nvPr>
            <p:ph idx="1"/>
          </p:nvPr>
        </p:nvSpPr>
        <p:spPr/>
        <p:txBody>
          <a:bodyPr>
            <a:normAutofit/>
          </a:bodyPr>
          <a:lstStyle/>
          <a:p>
            <a:r>
              <a:rPr lang="ru-RU" altLang="ru-RU" sz="2000" dirty="0"/>
              <a:t>Свойство долговечности трактуется следующим образом: если транзакция завершена успешно, то те изменения в данных, которые были ею произведены, не могут быть потеряны ни при каких обстоятельствах (даже в случае последующих ошибок).</a:t>
            </a:r>
          </a:p>
          <a:p>
            <a:pPr marL="0" indent="0">
              <a:buNone/>
            </a:pPr>
            <a:endParaRPr lang="ru-RU" sz="2000" dirty="0"/>
          </a:p>
        </p:txBody>
      </p:sp>
    </p:spTree>
    <p:extLst>
      <p:ext uri="{BB962C8B-B14F-4D97-AF65-F5344CB8AC3E}">
        <p14:creationId xmlns:p14="http://schemas.microsoft.com/office/powerpoint/2010/main" val="1741037518"/>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818866" y="457200"/>
            <a:ext cx="7547212" cy="739775"/>
          </a:xfrm>
        </p:spPr>
        <p:txBody>
          <a:bodyPr vert="horz" lIns="0" tIns="45720" rIns="0" bIns="45720" rtlCol="0" anchor="b">
            <a:normAutofit/>
          </a:bodyPr>
          <a:lstStyle/>
          <a:p>
            <a:r>
              <a:rPr lang="ru-RU" altLang="ru-RU" dirty="0"/>
              <a:t>Команды управления транзакциями (модель </a:t>
            </a:r>
            <a:r>
              <a:rPr lang="en-US" altLang="ru-RU" dirty="0"/>
              <a:t>ANSI/ISO)</a:t>
            </a:r>
            <a:endParaRPr lang="ru-RU" altLang="ru-RU" dirty="0"/>
          </a:p>
        </p:txBody>
      </p:sp>
      <p:sp>
        <p:nvSpPr>
          <p:cNvPr id="57349" name="Text Box 5"/>
          <p:cNvSpPr txBox="1">
            <a:spLocks noChangeArrowheads="1"/>
          </p:cNvSpPr>
          <p:nvPr/>
        </p:nvSpPr>
        <p:spPr bwMode="auto">
          <a:xfrm>
            <a:off x="798394" y="1485949"/>
            <a:ext cx="7547212" cy="25053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457200" indent="-457200" eaLnBrk="0" hangingPunct="0">
              <a:defRPr>
                <a:solidFill>
                  <a:schemeClr val="tx1"/>
                </a:solidFill>
                <a:latin typeface="Arial" charset="0"/>
                <a:cs typeface="Arial" charset="0"/>
              </a:defRPr>
            </a:lvl1pPr>
            <a:lvl2pPr marL="914400" indent="-457200" eaLnBrk="0" hangingPunct="0">
              <a:defRPr>
                <a:solidFill>
                  <a:schemeClr val="tx1"/>
                </a:solidFill>
                <a:latin typeface="Arial" charset="0"/>
                <a:cs typeface="Arial" charset="0"/>
              </a:defRPr>
            </a:lvl2pPr>
            <a:lvl3pPr marL="1371600" indent="-457200" eaLnBrk="0" hangingPunct="0">
              <a:defRPr>
                <a:solidFill>
                  <a:schemeClr val="tx1"/>
                </a:solidFill>
                <a:latin typeface="Arial" charset="0"/>
                <a:cs typeface="Arial" charset="0"/>
              </a:defRPr>
            </a:lvl3pPr>
            <a:lvl4pPr marL="1828800" indent="-457200" eaLnBrk="0" hangingPunct="0">
              <a:defRPr>
                <a:solidFill>
                  <a:schemeClr val="tx1"/>
                </a:solidFill>
                <a:latin typeface="Arial" charset="0"/>
                <a:cs typeface="Arial" charset="0"/>
              </a:defRPr>
            </a:lvl4pPr>
            <a:lvl5pPr marL="2286000" indent="-457200" eaLnBrk="0" hangingPunct="0">
              <a:defRPr>
                <a:solidFill>
                  <a:schemeClr val="tx1"/>
                </a:solidFill>
                <a:latin typeface="Arial" charset="0"/>
                <a:cs typeface="Arial" charset="0"/>
              </a:defRPr>
            </a:lvl5pPr>
            <a:lvl6pPr marL="2743200" indent="-457200" eaLnBrk="0" fontAlgn="base" hangingPunct="0">
              <a:spcBef>
                <a:spcPct val="0"/>
              </a:spcBef>
              <a:spcAft>
                <a:spcPct val="0"/>
              </a:spcAft>
              <a:defRPr>
                <a:solidFill>
                  <a:schemeClr val="tx1"/>
                </a:solidFill>
                <a:latin typeface="Arial" charset="0"/>
                <a:cs typeface="Arial" charset="0"/>
              </a:defRPr>
            </a:lvl6pPr>
            <a:lvl7pPr marL="3200400" indent="-457200" eaLnBrk="0" fontAlgn="base" hangingPunct="0">
              <a:spcBef>
                <a:spcPct val="0"/>
              </a:spcBef>
              <a:spcAft>
                <a:spcPct val="0"/>
              </a:spcAft>
              <a:defRPr>
                <a:solidFill>
                  <a:schemeClr val="tx1"/>
                </a:solidFill>
                <a:latin typeface="Arial" charset="0"/>
                <a:cs typeface="Arial" charset="0"/>
              </a:defRPr>
            </a:lvl7pPr>
            <a:lvl8pPr marL="3657600" indent="-457200" eaLnBrk="0" fontAlgn="base" hangingPunct="0">
              <a:spcBef>
                <a:spcPct val="0"/>
              </a:spcBef>
              <a:spcAft>
                <a:spcPct val="0"/>
              </a:spcAft>
              <a:defRPr>
                <a:solidFill>
                  <a:schemeClr val="tx1"/>
                </a:solidFill>
                <a:latin typeface="Arial" charset="0"/>
                <a:cs typeface="Arial" charset="0"/>
              </a:defRPr>
            </a:lvl8pPr>
            <a:lvl9pPr marL="4114800" indent="-457200" eaLnBrk="0" fontAlgn="base" hangingPunct="0">
              <a:spcBef>
                <a:spcPct val="0"/>
              </a:spcBef>
              <a:spcAft>
                <a:spcPct val="0"/>
              </a:spcAft>
              <a:defRPr>
                <a:solidFill>
                  <a:schemeClr val="tx1"/>
                </a:solidFill>
                <a:latin typeface="Arial" charset="0"/>
                <a:cs typeface="Arial" charset="0"/>
              </a:defRPr>
            </a:lvl9pPr>
          </a:lstStyle>
          <a:p>
            <a:pPr marL="0" indent="0" eaLnBrk="1" hangingPunct="1"/>
            <a:r>
              <a:rPr lang="ru-RU" altLang="ru-RU" sz="1600" dirty="0"/>
              <a:t>Для управления транзакциями в системах, поддерживающих механизм транзакций и язык </a:t>
            </a:r>
            <a:r>
              <a:rPr lang="en-US" altLang="ru-RU" sz="1600" dirty="0"/>
              <a:t>SQL</a:t>
            </a:r>
            <a:r>
              <a:rPr lang="ru-RU" altLang="ru-RU" sz="1600" dirty="0"/>
              <a:t>, используются следующие операторы:</a:t>
            </a:r>
          </a:p>
          <a:p>
            <a:pPr eaLnBrk="1" hangingPunct="1">
              <a:spcBef>
                <a:spcPct val="30000"/>
              </a:spcBef>
            </a:pPr>
            <a:r>
              <a:rPr lang="ru-RU" altLang="ru-RU" sz="1600" dirty="0"/>
              <a:t>– </a:t>
            </a:r>
            <a:r>
              <a:rPr lang="ru-RU" altLang="ru-RU" sz="1600" b="1" dirty="0"/>
              <a:t>фиксация</a:t>
            </a:r>
            <a:r>
              <a:rPr lang="ru-RU" altLang="ru-RU" sz="1600" dirty="0"/>
              <a:t> транзакции (запоминание изменений):</a:t>
            </a:r>
          </a:p>
          <a:p>
            <a:pPr eaLnBrk="1" hangingPunct="1">
              <a:spcBef>
                <a:spcPct val="30000"/>
              </a:spcBef>
            </a:pPr>
            <a:r>
              <a:rPr lang="ru-RU" altLang="ru-RU" sz="1600" dirty="0"/>
              <a:t>	</a:t>
            </a:r>
            <a:r>
              <a:rPr lang="en-US" altLang="ru-RU" sz="1600" b="1" dirty="0"/>
              <a:t>COMMIT</a:t>
            </a:r>
            <a:r>
              <a:rPr lang="ru-RU" altLang="ru-RU" sz="1600" dirty="0"/>
              <a:t> [</a:t>
            </a:r>
            <a:r>
              <a:rPr lang="en-US" altLang="ru-RU" sz="1600" dirty="0"/>
              <a:t>WORK</a:t>
            </a:r>
            <a:r>
              <a:rPr lang="ru-RU" altLang="ru-RU" sz="1600" dirty="0"/>
              <a:t>];</a:t>
            </a:r>
          </a:p>
          <a:p>
            <a:pPr eaLnBrk="1" hangingPunct="1">
              <a:spcBef>
                <a:spcPct val="30000"/>
              </a:spcBef>
            </a:pPr>
            <a:r>
              <a:rPr lang="ru-RU" altLang="ru-RU" sz="1600" dirty="0"/>
              <a:t>– </a:t>
            </a:r>
            <a:r>
              <a:rPr lang="ru-RU" altLang="ru-RU" sz="1600" b="1" dirty="0"/>
              <a:t>откат</a:t>
            </a:r>
            <a:r>
              <a:rPr lang="ru-RU" altLang="ru-RU" sz="1600" dirty="0"/>
              <a:t> транзакции (отмена изменений):</a:t>
            </a:r>
          </a:p>
          <a:p>
            <a:pPr eaLnBrk="1" hangingPunct="1">
              <a:spcBef>
                <a:spcPct val="30000"/>
              </a:spcBef>
            </a:pPr>
            <a:r>
              <a:rPr lang="ru-RU" altLang="ru-RU" sz="1600" dirty="0"/>
              <a:t>	 </a:t>
            </a:r>
            <a:r>
              <a:rPr lang="en-US" altLang="ru-RU" sz="1600" b="1" dirty="0"/>
              <a:t>ROLLBACK</a:t>
            </a:r>
            <a:r>
              <a:rPr lang="ru-RU" altLang="ru-RU" sz="1600" dirty="0"/>
              <a:t> [</a:t>
            </a:r>
            <a:r>
              <a:rPr lang="en-US" altLang="ru-RU" sz="1600" dirty="0"/>
              <a:t>WORK</a:t>
            </a:r>
            <a:r>
              <a:rPr lang="ru-RU" altLang="ru-RU" sz="1600" dirty="0"/>
              <a:t>];</a:t>
            </a:r>
          </a:p>
          <a:p>
            <a:pPr eaLnBrk="1" hangingPunct="1">
              <a:spcBef>
                <a:spcPct val="30000"/>
              </a:spcBef>
            </a:pPr>
            <a:r>
              <a:rPr lang="ru-RU" altLang="ru-RU" sz="1600" dirty="0"/>
              <a:t>– создание точки сохранения:	     </a:t>
            </a:r>
          </a:p>
          <a:p>
            <a:pPr eaLnBrk="1" hangingPunct="1">
              <a:spcBef>
                <a:spcPct val="30000"/>
              </a:spcBef>
            </a:pPr>
            <a:r>
              <a:rPr lang="ru-RU" altLang="ru-RU" sz="1600" b="1" dirty="0"/>
              <a:t>	</a:t>
            </a:r>
            <a:r>
              <a:rPr lang="en-US" altLang="ru-RU" sz="1600" b="1" dirty="0"/>
              <a:t>SAVEPOINT</a:t>
            </a:r>
            <a:r>
              <a:rPr lang="ru-RU" altLang="ru-RU" sz="1600" dirty="0"/>
              <a:t> &lt;</a:t>
            </a:r>
            <a:r>
              <a:rPr lang="ru-RU" altLang="ru-RU" sz="1600" dirty="0" err="1"/>
              <a:t>имя_точки_сохранения</a:t>
            </a:r>
            <a:r>
              <a:rPr lang="ru-RU" altLang="ru-RU" sz="1600" dirty="0"/>
              <a:t>&gt;;</a:t>
            </a:r>
          </a:p>
        </p:txBody>
      </p:sp>
      <p:sp>
        <p:nvSpPr>
          <p:cNvPr id="57351" name="Rectangle 7"/>
          <p:cNvSpPr>
            <a:spLocks noChangeArrowheads="1"/>
          </p:cNvSpPr>
          <p:nvPr/>
        </p:nvSpPr>
        <p:spPr bwMode="auto">
          <a:xfrm>
            <a:off x="0" y="26368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ru-RU"/>
          </a:p>
        </p:txBody>
      </p:sp>
      <p:graphicFrame>
        <p:nvGraphicFramePr>
          <p:cNvPr id="57350" name="Object 6"/>
          <p:cNvGraphicFramePr>
            <a:graphicFrameLocks noChangeAspect="1"/>
          </p:cNvGraphicFramePr>
          <p:nvPr>
            <p:extLst>
              <p:ext uri="{D42A27DB-BD31-4B8C-83A1-F6EECF244321}">
                <p14:modId xmlns:p14="http://schemas.microsoft.com/office/powerpoint/2010/main" val="1808858851"/>
              </p:ext>
            </p:extLst>
          </p:nvPr>
        </p:nvGraphicFramePr>
        <p:xfrm>
          <a:off x="198556" y="3909925"/>
          <a:ext cx="6488847" cy="2725844"/>
        </p:xfrm>
        <a:graphic>
          <a:graphicData uri="http://schemas.openxmlformats.org/presentationml/2006/ole">
            <mc:AlternateContent xmlns:mc="http://schemas.openxmlformats.org/markup-compatibility/2006">
              <mc:Choice xmlns:v="urn:schemas-microsoft-com:vml" Requires="v">
                <p:oleObj spid="_x0000_s1067" name="Picture" r:id="rId4" imgW="3794760" imgH="1606296" progId="Word.Picture.8">
                  <p:embed/>
                </p:oleObj>
              </mc:Choice>
              <mc:Fallback>
                <p:oleObj name="Picture" r:id="rId4" imgW="3794760" imgH="1606296" progId="Word.Picture.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8556" y="3909925"/>
                        <a:ext cx="6488847" cy="2725844"/>
                      </a:xfrm>
                      <a:prstGeom prst="rect">
                        <a:avLst/>
                      </a:prstGeom>
                      <a:noFill/>
                    </p:spPr>
                  </p:pic>
                </p:oleObj>
              </mc:Fallback>
            </mc:AlternateContent>
          </a:graphicData>
        </a:graphic>
      </p:graphicFrame>
      <p:sp>
        <p:nvSpPr>
          <p:cNvPr id="6" name="Прямоугольная выноска 5"/>
          <p:cNvSpPr/>
          <p:nvPr/>
        </p:nvSpPr>
        <p:spPr>
          <a:xfrm>
            <a:off x="5000323" y="1472664"/>
            <a:ext cx="3994484" cy="3128211"/>
          </a:xfrm>
          <a:prstGeom prst="wedgeRectCallout">
            <a:avLst>
              <a:gd name="adj1" fmla="val -94655"/>
              <a:gd name="adj2" fmla="val -16090"/>
            </a:avLst>
          </a:prstGeom>
        </p:spPr>
        <p:style>
          <a:lnRef idx="1">
            <a:schemeClr val="accent5"/>
          </a:lnRef>
          <a:fillRef idx="1002">
            <a:schemeClr val="lt2"/>
          </a:fillRef>
          <a:effectRef idx="1">
            <a:schemeClr val="accent5"/>
          </a:effectRef>
          <a:fontRef idx="minor">
            <a:schemeClr val="dk1"/>
          </a:fontRef>
        </p:style>
        <p:txBody>
          <a:bodyPr rtlCol="0" anchor="ctr"/>
          <a:lstStyle/>
          <a:p>
            <a:pPr marL="285750" indent="-285750" fontAlgn="auto">
              <a:spcAft>
                <a:spcPts val="0"/>
              </a:spcAft>
              <a:buFont typeface="Arial" panose="020B0604020202020204" pitchFamily="34" charset="0"/>
              <a:buChar char="•"/>
              <a:defRPr/>
            </a:pPr>
            <a:r>
              <a:rPr lang="ru-RU" sz="1400" dirty="0"/>
              <a:t>До фиксации допустимо восстановление базы данных в то состояние, в котором она была на момент начала транзакции. </a:t>
            </a:r>
          </a:p>
          <a:p>
            <a:pPr marL="285750" indent="-285750" fontAlgn="auto">
              <a:spcAft>
                <a:spcPts val="0"/>
              </a:spcAft>
              <a:buFont typeface="Arial" panose="020B0604020202020204" pitchFamily="34" charset="0"/>
              <a:buChar char="•"/>
              <a:defRPr/>
            </a:pPr>
            <a:r>
              <a:rPr lang="ru-RU" sz="1400" dirty="0"/>
              <a:t>Фиксация транзакции означает, что все результаты выполнения транзакции становятся постоянными. </a:t>
            </a:r>
          </a:p>
          <a:p>
            <a:pPr marL="285750" indent="-285750" fontAlgn="auto">
              <a:spcAft>
                <a:spcPts val="0"/>
              </a:spcAft>
              <a:buFont typeface="Arial" panose="020B0604020202020204" pitchFamily="34" charset="0"/>
              <a:buChar char="•"/>
              <a:defRPr/>
            </a:pPr>
            <a:r>
              <a:rPr lang="ru-RU" sz="1400" dirty="0"/>
              <a:t>Они станут видимыми другим транзакциям только после того, как текущая транзакция будет зафиксирована. До этого момента все данные, затрагиваемые транзакцией, будут "видны" пользователю в состоянии на начало текущей транзакции.</a:t>
            </a:r>
          </a:p>
        </p:txBody>
      </p:sp>
      <p:sp>
        <p:nvSpPr>
          <p:cNvPr id="7" name="Прямоугольная выноска 6"/>
          <p:cNvSpPr/>
          <p:nvPr/>
        </p:nvSpPr>
        <p:spPr>
          <a:xfrm>
            <a:off x="5000323" y="2157327"/>
            <a:ext cx="3994484" cy="2580025"/>
          </a:xfrm>
          <a:prstGeom prst="wedgeRectCallout">
            <a:avLst>
              <a:gd name="adj1" fmla="val -85772"/>
              <a:gd name="adj2" fmla="val -10893"/>
            </a:avLst>
          </a:prstGeom>
        </p:spPr>
        <p:style>
          <a:lnRef idx="1">
            <a:schemeClr val="accent5"/>
          </a:lnRef>
          <a:fillRef idx="1002">
            <a:schemeClr val="lt2"/>
          </a:fillRef>
          <a:effectRef idx="1">
            <a:schemeClr val="accent5"/>
          </a:effectRef>
          <a:fontRef idx="minor">
            <a:schemeClr val="dk1"/>
          </a:fontRef>
        </p:style>
        <p:txBody>
          <a:bodyPr rtlCol="0" anchor="ctr"/>
          <a:lstStyle/>
          <a:p>
            <a:pPr marL="285750" indent="-285750" fontAlgn="auto">
              <a:spcAft>
                <a:spcPts val="0"/>
              </a:spcAft>
              <a:buFont typeface="Arial" panose="020B0604020202020204" pitchFamily="34" charset="0"/>
              <a:buChar char="•"/>
              <a:defRPr/>
            </a:pPr>
            <a:r>
              <a:rPr lang="ru-RU" sz="1400" dirty="0"/>
              <a:t>Если в процессе выполнения транзакции случилось нечто такое, что делает невозможным ее нормальное завершение, база данных должна быть возвращена в исходное состояние. </a:t>
            </a:r>
          </a:p>
          <a:p>
            <a:pPr marL="285750" indent="-285750" fontAlgn="auto">
              <a:spcAft>
                <a:spcPts val="0"/>
              </a:spcAft>
              <a:buFont typeface="Arial" panose="020B0604020202020204" pitchFamily="34" charset="0"/>
              <a:buChar char="•"/>
              <a:defRPr/>
            </a:pPr>
            <a:r>
              <a:rPr lang="ru-RU" sz="1400" dirty="0"/>
              <a:t>Откат транзакции — это действие, обеспечивающее аннулирование всех изменений данных, которые были сделаны в теле текущей незавершенной транзакции.</a:t>
            </a:r>
          </a:p>
        </p:txBody>
      </p:sp>
      <p:sp>
        <p:nvSpPr>
          <p:cNvPr id="8" name="Прямоугольная выноска 7"/>
          <p:cNvSpPr/>
          <p:nvPr/>
        </p:nvSpPr>
        <p:spPr>
          <a:xfrm>
            <a:off x="5000323" y="3862316"/>
            <a:ext cx="3994484" cy="1473959"/>
          </a:xfrm>
          <a:prstGeom prst="wedgeRectCallout">
            <a:avLst>
              <a:gd name="adj1" fmla="val -111739"/>
              <a:gd name="adj2" fmla="val -47640"/>
            </a:avLst>
          </a:prstGeom>
        </p:spPr>
        <p:style>
          <a:lnRef idx="1">
            <a:schemeClr val="accent5"/>
          </a:lnRef>
          <a:fillRef idx="1002">
            <a:schemeClr val="lt2"/>
          </a:fillRef>
          <a:effectRef idx="1">
            <a:schemeClr val="accent5"/>
          </a:effectRef>
          <a:fontRef idx="minor">
            <a:schemeClr val="dk1"/>
          </a:fontRef>
        </p:style>
        <p:txBody>
          <a:bodyPr rtlCol="0" anchor="ctr"/>
          <a:lstStyle/>
          <a:p>
            <a:pPr marL="285750" indent="-285750" fontAlgn="auto">
              <a:spcAft>
                <a:spcPts val="0"/>
              </a:spcAft>
              <a:buFont typeface="Arial" panose="020B0604020202020204" pitchFamily="34" charset="0"/>
              <a:buChar char="•"/>
              <a:defRPr/>
            </a:pPr>
            <a:r>
              <a:rPr lang="ru-RU" sz="1400" dirty="0"/>
              <a:t>Создает внутри транзакции точку сохранения, которая соответствует промежуточному состоянию БД, сохраненному на момент выполнения этого оператора. </a:t>
            </a:r>
            <a:endParaRPr lang="en-US" sz="1400" dirty="0"/>
          </a:p>
        </p:txBody>
      </p:sp>
    </p:spTree>
    <p:extLst>
      <p:ext uri="{BB962C8B-B14F-4D97-AF65-F5344CB8AC3E}">
        <p14:creationId xmlns:p14="http://schemas.microsoft.com/office/powerpoint/2010/main" val="128583941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xit" presetSubtype="0" fill="hold" grpId="1" nodeType="withEffect">
                                  <p:stCondLst>
                                    <p:cond delay="0"/>
                                  </p:stCondLst>
                                  <p:childTnLst>
                                    <p:animEffect transition="out" filter="fade">
                                      <p:cBhvr>
                                        <p:cTn id="14" dur="500"/>
                                        <p:tgtEl>
                                          <p:spTgt spid="6"/>
                                        </p:tgtEl>
                                      </p:cBhvr>
                                    </p:animEffect>
                                    <p:set>
                                      <p:cBhvr>
                                        <p:cTn id="15" dur="1" fill="hold">
                                          <p:stCondLst>
                                            <p:cond delay="499"/>
                                          </p:stCondLst>
                                        </p:cTn>
                                        <p:tgtEl>
                                          <p:spTgt spid="6"/>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fade">
                                      <p:cBhvr>
                                        <p:cTn id="20" dur="500"/>
                                        <p:tgtEl>
                                          <p:spTgt spid="8"/>
                                        </p:tgtEl>
                                      </p:cBhvr>
                                    </p:animEffect>
                                  </p:childTnLst>
                                </p:cTn>
                              </p:par>
                              <p:par>
                                <p:cTn id="21" presetID="10" presetClass="exit" presetSubtype="0" fill="hold" grpId="1" nodeType="withEffect">
                                  <p:stCondLst>
                                    <p:cond delay="0"/>
                                  </p:stCondLst>
                                  <p:childTnLst>
                                    <p:animEffect transition="out" filter="fade">
                                      <p:cBhvr>
                                        <p:cTn id="22" dur="500"/>
                                        <p:tgtEl>
                                          <p:spTgt spid="7"/>
                                        </p:tgtEl>
                                      </p:cBhvr>
                                    </p:animEffect>
                                    <p:set>
                                      <p:cBhvr>
                                        <p:cTn id="23" dur="1" fill="hold">
                                          <p:stCondLst>
                                            <p:cond delay="499"/>
                                          </p:stCondLst>
                                        </p:cTn>
                                        <p:tgtEl>
                                          <p:spTgt spid="7"/>
                                        </p:tgtEl>
                                        <p:attrNameLst>
                                          <p:attrName>style.visibility</p:attrName>
                                        </p:attrNameLst>
                                      </p:cBhvr>
                                      <p:to>
                                        <p:strVal val="hidden"/>
                                      </p:to>
                                    </p:set>
                                  </p:childTnLst>
                                </p:cTn>
                              </p:par>
                            </p:childTnLst>
                          </p:cTn>
                        </p:par>
                      </p:childTnLst>
                    </p:cTn>
                  </p:par>
                  <p:par>
                    <p:cTn id="24" fill="hold">
                      <p:stCondLst>
                        <p:cond delay="indefinite"/>
                      </p:stCondLst>
                      <p:childTnLst>
                        <p:par>
                          <p:cTn id="25" fill="hold">
                            <p:stCondLst>
                              <p:cond delay="0"/>
                            </p:stCondLst>
                            <p:childTnLst>
                              <p:par>
                                <p:cTn id="26" presetID="10" presetClass="exit" presetSubtype="0" fill="hold" grpId="1" nodeType="clickEffect">
                                  <p:stCondLst>
                                    <p:cond delay="0"/>
                                  </p:stCondLst>
                                  <p:childTnLst>
                                    <p:animEffect transition="out" filter="fade">
                                      <p:cBhvr>
                                        <p:cTn id="27" dur="500"/>
                                        <p:tgtEl>
                                          <p:spTgt spid="8"/>
                                        </p:tgtEl>
                                      </p:cBhvr>
                                    </p:animEffect>
                                    <p:set>
                                      <p:cBhvr>
                                        <p:cTn id="28" dur="1" fill="hold">
                                          <p:stCondLst>
                                            <p:cond delay="499"/>
                                          </p:stCondLst>
                                        </p:cTn>
                                        <p:tgtEl>
                                          <p:spTgt spid="8"/>
                                        </p:tgtEl>
                                        <p:attrNameLst>
                                          <p:attrName>style.visibility</p:attrName>
                                        </p:attrNameLst>
                                      </p:cBhvr>
                                      <p:to>
                                        <p:strVal val="hidden"/>
                                      </p:to>
                                    </p:set>
                                  </p:childTnLst>
                                </p:cTn>
                              </p:par>
                            </p:childTnLst>
                          </p:cTn>
                        </p:par>
                        <p:par>
                          <p:cTn id="29" fill="hold">
                            <p:stCondLst>
                              <p:cond delay="500"/>
                            </p:stCondLst>
                            <p:childTnLst>
                              <p:par>
                                <p:cTn id="30" presetID="26" presetClass="emph" presetSubtype="0" fill="hold" nodeType="afterEffect">
                                  <p:stCondLst>
                                    <p:cond delay="0"/>
                                  </p:stCondLst>
                                  <p:childTnLst>
                                    <p:animEffect transition="out" filter="fade">
                                      <p:cBhvr>
                                        <p:cTn id="31" dur="500" tmFilter="0, 0; .2, .5; .8, .5; 1, 0"/>
                                        <p:tgtEl>
                                          <p:spTgt spid="57350"/>
                                        </p:tgtEl>
                                      </p:cBhvr>
                                    </p:animEffect>
                                    <p:animScale>
                                      <p:cBhvr>
                                        <p:cTn id="32" dur="250" autoRev="1" fill="hold"/>
                                        <p:tgtEl>
                                          <p:spTgt spid="5735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animBg="1"/>
      <p:bldP spid="7" grpId="1" animBg="1"/>
      <p:bldP spid="8" grpId="0" animBg="1"/>
      <p:bldP spid="8"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Модель транзакций ANSI/ISO</a:t>
            </a:r>
          </a:p>
        </p:txBody>
      </p:sp>
      <p:sp>
        <p:nvSpPr>
          <p:cNvPr id="5" name="Прямоугольник 4"/>
          <p:cNvSpPr/>
          <p:nvPr/>
        </p:nvSpPr>
        <p:spPr>
          <a:xfrm>
            <a:off x="511791" y="4662901"/>
            <a:ext cx="8345606" cy="2031325"/>
          </a:xfrm>
          <a:prstGeom prst="rect">
            <a:avLst/>
          </a:prstGeom>
        </p:spPr>
        <p:txBody>
          <a:bodyPr wrap="square">
            <a:spAutoFit/>
          </a:bodyPr>
          <a:lstStyle/>
          <a:p>
            <a:pPr marL="228600" lvl="0" indent="-228600">
              <a:buFont typeface="+mj-lt"/>
              <a:buAutoNum type="arabicPeriod"/>
            </a:pPr>
            <a:r>
              <a:rPr lang="ru-RU" sz="1400" dirty="0"/>
              <a:t>оператор COMMIT означает успешное завершение транзакции; его использование делает постоянными изменения, внесенные в базу данных в рамках текущей транзакции;</a:t>
            </a:r>
          </a:p>
          <a:p>
            <a:pPr marL="228600" lvl="0" indent="-228600">
              <a:buFont typeface="+mj-lt"/>
              <a:buAutoNum type="arabicPeriod"/>
            </a:pPr>
            <a:r>
              <a:rPr lang="ru-RU" sz="1400" dirty="0"/>
              <a:t>оператор ROLLBACK прерывает транзакцию, отменяя изменения, сделанные в базе данных в рамках этой транзакции; новая транзакция начинается непосредственно после использования ROLLBACK ;</a:t>
            </a:r>
          </a:p>
          <a:p>
            <a:pPr marL="228600" lvl="0" indent="-228600">
              <a:buFont typeface="+mj-lt"/>
              <a:buAutoNum type="arabicPeriod"/>
            </a:pPr>
            <a:r>
              <a:rPr lang="ru-RU" sz="1400" dirty="0"/>
              <a:t>успешное завершение программы, в которой была инициирована текущая транзакция, означает успешное завершение транзакции (как будто был использован оператор COMMIT );</a:t>
            </a:r>
          </a:p>
          <a:p>
            <a:pPr marL="228600" lvl="0" indent="-228600">
              <a:buFont typeface="+mj-lt"/>
              <a:buAutoNum type="arabicPeriod"/>
            </a:pPr>
            <a:r>
              <a:rPr lang="ru-RU" sz="1400" dirty="0"/>
              <a:t>ошибочное завершение программы прерывает транзакцию (как будто был использован оператор ROLLBACK ).</a:t>
            </a:r>
          </a:p>
        </p:txBody>
      </p:sp>
      <p:pic>
        <p:nvPicPr>
          <p:cNvPr id="7" name="Объект 6" descr="Модель транзакций ANSI/ISO"/>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2088107" y="1351128"/>
            <a:ext cx="4626591" cy="3311773"/>
          </a:xfrm>
          <a:prstGeom prst="rect">
            <a:avLst/>
          </a:prstGeom>
          <a:noFill/>
          <a:ln>
            <a:noFill/>
          </a:ln>
        </p:spPr>
      </p:pic>
    </p:spTree>
    <p:extLst>
      <p:ext uri="{BB962C8B-B14F-4D97-AF65-F5344CB8AC3E}">
        <p14:creationId xmlns:p14="http://schemas.microsoft.com/office/powerpoint/2010/main" val="159019180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Расширенная модель транзакций</a:t>
            </a:r>
          </a:p>
        </p:txBody>
      </p:sp>
      <p:sp>
        <p:nvSpPr>
          <p:cNvPr id="5" name="Объект 4"/>
          <p:cNvSpPr>
            <a:spLocks noGrp="1"/>
          </p:cNvSpPr>
          <p:nvPr>
            <p:ph idx="1"/>
          </p:nvPr>
        </p:nvSpPr>
        <p:spPr>
          <a:xfrm>
            <a:off x="828675" y="1600200"/>
            <a:ext cx="7486650" cy="4909782"/>
          </a:xfrm>
        </p:spPr>
        <p:txBody>
          <a:bodyPr>
            <a:normAutofit/>
          </a:bodyPr>
          <a:lstStyle/>
          <a:p>
            <a:pPr lvl="0"/>
            <a:r>
              <a:rPr lang="ru-RU" dirty="0"/>
              <a:t>Оператор </a:t>
            </a:r>
            <a:r>
              <a:rPr lang="ru-RU" b="1" dirty="0"/>
              <a:t>BEGIN TRANSACTION </a:t>
            </a:r>
            <a:r>
              <a:rPr lang="ru-RU" dirty="0"/>
              <a:t>сообщает о начале транзакции. В отличие от модели в стандарте ANSI/ISO, где начало транзакции неявно задается первым оператором модификации данных, в модели SYBASE начало транзакции задается явно с помощью оператора начала транзакции.</a:t>
            </a:r>
          </a:p>
          <a:p>
            <a:pPr lvl="0"/>
            <a:r>
              <a:rPr lang="ru-RU" dirty="0"/>
              <a:t>Оператор </a:t>
            </a:r>
            <a:r>
              <a:rPr lang="ru-RU" b="1" dirty="0"/>
              <a:t>COMMIT TRANSACTION</a:t>
            </a:r>
            <a:r>
              <a:rPr lang="ru-RU" dirty="0"/>
              <a:t> сообщает об успешном завершении транзакции. Он эквивалентен оператору COMMIT в модели стандарта ANSI/ISO. Этот оператор, как и оператор COMMIT, фиксирует все изменения, которые производились в БД в процессе выполнения транзакции.</a:t>
            </a:r>
          </a:p>
          <a:p>
            <a:pPr lvl="0"/>
            <a:r>
              <a:rPr lang="ru-RU" dirty="0"/>
              <a:t>Оператор </a:t>
            </a:r>
            <a:r>
              <a:rPr lang="ru-RU" b="1" dirty="0"/>
              <a:t>SAVE TRANSACTION </a:t>
            </a:r>
            <a:r>
              <a:rPr lang="ru-RU" dirty="0"/>
              <a:t>создает внутри транзакции точку сохранения, которая соответствует промежуточному состоянию БД, сохраненному на момент выполнения этого оператора. В операторе SAVE TRANSACTION может стоять имя точки сохранения. Поэтому в ходе выполнения транзакции может быть запомнено несколько точек сохранения, соответствующих нескольким промежуточным состояниям.</a:t>
            </a:r>
          </a:p>
          <a:p>
            <a:pPr lvl="0"/>
            <a:r>
              <a:rPr lang="ru-RU" dirty="0"/>
              <a:t>Оператор </a:t>
            </a:r>
            <a:r>
              <a:rPr lang="ru-RU" b="1" dirty="0"/>
              <a:t>ROLLBACK</a:t>
            </a:r>
            <a:r>
              <a:rPr lang="ru-RU" dirty="0"/>
              <a:t> имеет две модификации. Если этот оператор используется без дополнительного параметра, то он интерпретируется как оператор отката всей транзакции, то есть в этом случае он эквивалентен оператору отката ROLLBACK в модели ANSI/ISO. Если же оператор отката имеет параметр и записан в виде </a:t>
            </a:r>
            <a:r>
              <a:rPr lang="ru-RU" b="1" dirty="0"/>
              <a:t>ROLLBACK</a:t>
            </a:r>
            <a:r>
              <a:rPr lang="ru-RU" dirty="0"/>
              <a:t> </a:t>
            </a:r>
            <a:r>
              <a:rPr lang="ru-RU" b="1" dirty="0"/>
              <a:t>B</a:t>
            </a:r>
            <a:r>
              <a:rPr lang="ru-RU" dirty="0"/>
              <a:t>, то он интерпретируется как оператор частичного отката транзакции в точку сохранения </a:t>
            </a:r>
            <a:r>
              <a:rPr lang="ru-RU" b="1" dirty="0"/>
              <a:t>B</a:t>
            </a:r>
            <a:r>
              <a:rPr lang="ru-RU" dirty="0"/>
              <a:t>.</a:t>
            </a:r>
          </a:p>
        </p:txBody>
      </p:sp>
    </p:spTree>
    <p:extLst>
      <p:ext uri="{BB962C8B-B14F-4D97-AF65-F5344CB8AC3E}">
        <p14:creationId xmlns:p14="http://schemas.microsoft.com/office/powerpoint/2010/main" val="257468513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Academic Literature 16x9">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AcademicLiterature_16x9_TP103431361.potx" id="{2F0AAF73-AE41-486D-B6DC-0985ADE3F2EC}" vid="{EF7BD8ED-D7CC-46AA-8B96-4CA16C4A9ED2}"/>
    </a:ext>
  </a:extLst>
</a:theme>
</file>

<file path=ppt/theme/theme2.xml><?xml version="1.0" encoding="utf-8"?>
<a:theme xmlns:a="http://schemas.openxmlformats.org/drawingml/2006/main" name="Office Them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561E720F-F05D-4536-9C34-0CFCED65D3B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Академическая презентация, макет с лентами и полосками (широкоэкранный формат)</Template>
  <TotalTime>0</TotalTime>
  <Words>3254</Words>
  <Application>Microsoft Macintosh PowerPoint</Application>
  <PresentationFormat>Экран (4:3)</PresentationFormat>
  <Paragraphs>454</Paragraphs>
  <Slides>55</Slides>
  <Notes>24</Notes>
  <HiddenSlides>3</HiddenSlides>
  <MMClips>0</MMClips>
  <ScaleCrop>false</ScaleCrop>
  <HeadingPairs>
    <vt:vector size="8" baseType="variant">
      <vt:variant>
        <vt:lpstr>Использованные шрифты</vt:lpstr>
      </vt:variant>
      <vt:variant>
        <vt:i4>5</vt:i4>
      </vt:variant>
      <vt:variant>
        <vt:lpstr>Тема</vt:lpstr>
      </vt:variant>
      <vt:variant>
        <vt:i4>1</vt:i4>
      </vt:variant>
      <vt:variant>
        <vt:lpstr>Внедренные серверы OLE</vt:lpstr>
      </vt:variant>
      <vt:variant>
        <vt:i4>1</vt:i4>
      </vt:variant>
      <vt:variant>
        <vt:lpstr>Заголовки слайдов</vt:lpstr>
      </vt:variant>
      <vt:variant>
        <vt:i4>55</vt:i4>
      </vt:variant>
    </vt:vector>
  </HeadingPairs>
  <TitlesOfParts>
    <vt:vector size="62" baseType="lpstr">
      <vt:lpstr>Arial</vt:lpstr>
      <vt:lpstr>Euphemia</vt:lpstr>
      <vt:lpstr>Plantagenet Cherokee</vt:lpstr>
      <vt:lpstr>Times New Roman</vt:lpstr>
      <vt:lpstr>Wingdings</vt:lpstr>
      <vt:lpstr>Academic Literature 16x9</vt:lpstr>
      <vt:lpstr>Picture</vt:lpstr>
      <vt:lpstr>транзакциИ</vt:lpstr>
      <vt:lpstr>Общие сведения</vt:lpstr>
      <vt:lpstr>Свойство атомарности (Atomicity)</vt:lpstr>
      <vt:lpstr>Consistency</vt:lpstr>
      <vt:lpstr>Isolation</vt:lpstr>
      <vt:lpstr>Durability</vt:lpstr>
      <vt:lpstr>Команды управления транзакциями (модель ANSI/ISO)</vt:lpstr>
      <vt:lpstr>Модель транзакций ANSI/ISO</vt:lpstr>
      <vt:lpstr>Расширенная модель транзакций</vt:lpstr>
      <vt:lpstr>Примеры выполнения транзакций в расширенной модели</vt:lpstr>
      <vt:lpstr>Презентация PowerPoint</vt:lpstr>
      <vt:lpstr>Механизмы обеспечения работы транзакций</vt:lpstr>
      <vt:lpstr>Журнал транзакций</vt:lpstr>
      <vt:lpstr>Журнал транзакций</vt:lpstr>
      <vt:lpstr>Журнал транзакций</vt:lpstr>
      <vt:lpstr>Варианты ведения журнала транзакций</vt:lpstr>
      <vt:lpstr>Ведение журнала по принципу отложенных изменений</vt:lpstr>
      <vt:lpstr>Ведение журнала по принципу отложенных изменений</vt:lpstr>
      <vt:lpstr>Ведение журнала по принципу немедленных изменений</vt:lpstr>
      <vt:lpstr>Ведение журнала по принципу немедленных изменений</vt:lpstr>
      <vt:lpstr>Журнализация и буферизация</vt:lpstr>
      <vt:lpstr>Журнализация и буферизация</vt:lpstr>
      <vt:lpstr>Презентация PowerPoint</vt:lpstr>
      <vt:lpstr>Действия при завершении транзакции и индивидуальный откат транзакции</vt:lpstr>
      <vt:lpstr>Восстановление после мягкого сбоя</vt:lpstr>
      <vt:lpstr>Физическая согласованность базы данных</vt:lpstr>
      <vt:lpstr>Физическая согласованность базы данных</vt:lpstr>
      <vt:lpstr>Использование теневых таблиц отображения информации</vt:lpstr>
      <vt:lpstr>Презентация PowerPoint</vt:lpstr>
      <vt:lpstr>Восстановление после жесткого сбоя</vt:lpstr>
      <vt:lpstr>Восстановление после жесткого сбоя</vt:lpstr>
      <vt:lpstr>Взаимовлияние транзакций</vt:lpstr>
      <vt:lpstr>Проблема пропавших обновлений</vt:lpstr>
      <vt:lpstr>Проблемы промежуточных данных (чернового чтения)</vt:lpstr>
      <vt:lpstr>Проблемы несогласованных данных (неповторяемого чтения)</vt:lpstr>
      <vt:lpstr>Проблемы строк-призраков (строк-фантомов)</vt:lpstr>
      <vt:lpstr>Решение проблем</vt:lpstr>
      <vt:lpstr>Решение проблем</vt:lpstr>
      <vt:lpstr>Блокировки при одновременном выполнении двух транзакций</vt:lpstr>
      <vt:lpstr>Типы конфликтов между двумя параллельными транзакциями</vt:lpstr>
      <vt:lpstr>Типы блокировок (синхронизационных захватов)</vt:lpstr>
      <vt:lpstr>Правила применения жесткой и нежесткой блокировок транзакций</vt:lpstr>
      <vt:lpstr>Использование жесткой и нежесткой блокировки</vt:lpstr>
      <vt:lpstr>Взаимная блокировка транзакций</vt:lpstr>
      <vt:lpstr>Механизм обнаружения таких тупиковых ситуаций</vt:lpstr>
      <vt:lpstr>Пример графа ожиданий транзакций</vt:lpstr>
      <vt:lpstr>Оператор блокировки таблицы в SQL</vt:lpstr>
      <vt:lpstr>Уровни изолированности</vt:lpstr>
      <vt:lpstr>READ UNCOMMITTED Грязное чтение </vt:lpstr>
      <vt:lpstr>READ COMMITTED чтение зафиксированных данных </vt:lpstr>
      <vt:lpstr>REPEATABLE READ  повторяющееся чтение</vt:lpstr>
      <vt:lpstr>SERIALIZABLE  упорядочиваемое чтение</vt:lpstr>
      <vt:lpstr>Уровни изолированности транзакций и проблемы многопользовательской работы</vt:lpstr>
      <vt:lpstr>Временные отметки</vt:lpstr>
      <vt:lpstr>Презентация PowerPoint</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2016-09-27T16:13:15Z</dcterms:created>
  <dcterms:modified xsi:type="dcterms:W3CDTF">2019-12-08T20:40:16Z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TC034313809991</vt:lpwstr>
  </property>
</Properties>
</file>