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11.JPG" ContentType="image/jpeg"/>
  <Override PartName="/ppt/media/image22.JPG" ContentType="image/jpeg"/>
  <Override PartName="/ppt/media/image27.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3" r:id="rId3"/>
    <p:sldId id="356" r:id="rId4"/>
    <p:sldId id="294" r:id="rId5"/>
    <p:sldId id="295" r:id="rId6"/>
    <p:sldId id="296" r:id="rId7"/>
    <p:sldId id="297" r:id="rId8"/>
    <p:sldId id="298" r:id="rId9"/>
    <p:sldId id="349" r:id="rId10"/>
    <p:sldId id="350" r:id="rId11"/>
    <p:sldId id="351" r:id="rId12"/>
    <p:sldId id="352" r:id="rId13"/>
    <p:sldId id="353" r:id="rId14"/>
    <p:sldId id="354" r:id="rId15"/>
    <p:sldId id="355" r:id="rId16"/>
    <p:sldId id="299" r:id="rId17"/>
    <p:sldId id="283" r:id="rId18"/>
    <p:sldId id="357" r:id="rId19"/>
    <p:sldId id="290" r:id="rId20"/>
    <p:sldId id="358" r:id="rId21"/>
    <p:sldId id="291" r:id="rId22"/>
    <p:sldId id="359" r:id="rId23"/>
    <p:sldId id="300" r:id="rId24"/>
    <p:sldId id="292" r:id="rId25"/>
    <p:sldId id="305" r:id="rId26"/>
    <p:sldId id="302" r:id="rId27"/>
    <p:sldId id="303" r:id="rId28"/>
    <p:sldId id="319" r:id="rId29"/>
    <p:sldId id="304" r:id="rId30"/>
    <p:sldId id="306" r:id="rId31"/>
    <p:sldId id="307" r:id="rId32"/>
    <p:sldId id="308" r:id="rId33"/>
    <p:sldId id="309" r:id="rId34"/>
    <p:sldId id="310" r:id="rId35"/>
    <p:sldId id="311" r:id="rId36"/>
    <p:sldId id="312" r:id="rId37"/>
    <p:sldId id="313" r:id="rId38"/>
    <p:sldId id="315" r:id="rId39"/>
    <p:sldId id="320" r:id="rId40"/>
    <p:sldId id="321" r:id="rId41"/>
    <p:sldId id="322" r:id="rId42"/>
    <p:sldId id="323" r:id="rId43"/>
    <p:sldId id="324" r:id="rId44"/>
    <p:sldId id="318" r:id="rId45"/>
    <p:sldId id="325" r:id="rId46"/>
    <p:sldId id="326" r:id="rId47"/>
    <p:sldId id="327" r:id="rId48"/>
    <p:sldId id="328" r:id="rId49"/>
    <p:sldId id="360" r:id="rId50"/>
    <p:sldId id="329" r:id="rId51"/>
    <p:sldId id="361" r:id="rId52"/>
    <p:sldId id="330" r:id="rId53"/>
    <p:sldId id="331" r:id="rId54"/>
    <p:sldId id="332" r:id="rId55"/>
    <p:sldId id="333" r:id="rId56"/>
    <p:sldId id="334" r:id="rId57"/>
    <p:sldId id="335" r:id="rId58"/>
    <p:sldId id="336" r:id="rId59"/>
    <p:sldId id="337" r:id="rId60"/>
    <p:sldId id="338" r:id="rId61"/>
    <p:sldId id="339" r:id="rId62"/>
    <p:sldId id="340" r:id="rId63"/>
    <p:sldId id="341" r:id="rId64"/>
    <p:sldId id="342" r:id="rId65"/>
    <p:sldId id="343" r:id="rId66"/>
    <p:sldId id="344" r:id="rId67"/>
    <p:sldId id="345" r:id="rId68"/>
    <p:sldId id="346" r:id="rId69"/>
    <p:sldId id="347" r:id="rId70"/>
    <p:sldId id="301" r:id="rId7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3" d="100"/>
          <a:sy n="103" d="100"/>
        </p:scale>
        <p:origin x="175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7" y="2292103"/>
            <a:ext cx="7572375"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3"/>
            <a:ext cx="7572376"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sp>
        <p:nvSpPr>
          <p:cNvPr id="4" name="Дата 3"/>
          <p:cNvSpPr>
            <a:spLocks noGrp="1"/>
          </p:cNvSpPr>
          <p:nvPr>
            <p:ph type="dt" sz="half" idx="10"/>
          </p:nvPr>
        </p:nvSpPr>
        <p:spPr/>
        <p:txBody>
          <a:bodyPr/>
          <a:lstStyle/>
          <a:p>
            <a:fld id="{5D8B2CE5-72F1-4C9A-8D47-299F32993D7B}" type="datetimeFigureOut">
              <a:rPr lang="ru-RU" smtClean="0"/>
              <a:t>19.12.2021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613280-3F95-4034-AF15-6827B798B752}" type="slidenum">
              <a:rPr lang="ru-RU" smtClean="0"/>
              <a:t>‹#›</a:t>
            </a:fld>
            <a:endParaRPr lang="ru-RU"/>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3335" y="0"/>
            <a:ext cx="1310643" cy="2292094"/>
          </a:xfrm>
          <a:prstGeom prst="rect">
            <a:avLst/>
          </a:prstGeom>
        </p:spPr>
      </p:pic>
    </p:spTree>
    <p:extLst>
      <p:ext uri="{BB962C8B-B14F-4D97-AF65-F5344CB8AC3E}">
        <p14:creationId xmlns:p14="http://schemas.microsoft.com/office/powerpoint/2010/main" val="2172487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Рисунок 2"/>
          <p:cNvSpPr>
            <a:spLocks noGrp="1"/>
          </p:cNvSpPr>
          <p:nvPr>
            <p:ph type="pic" idx="1"/>
          </p:nvPr>
        </p:nvSpPr>
        <p:spPr>
          <a:xfrm>
            <a:off x="3491003" y="1600201"/>
            <a:ext cx="4823184" cy="4572001"/>
          </a:xfrm>
        </p:spPr>
        <p:txBody>
          <a:bodyPr tIns="1188720">
            <a:normAutofit/>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ru-RU"/>
              <a:t>Вставка рисунка</a:t>
            </a:r>
            <a:endParaRPr lang="ru-RU" dirty="0"/>
          </a:p>
        </p:txBody>
      </p:sp>
      <p:sp>
        <p:nvSpPr>
          <p:cNvPr id="4" name="Текст 3"/>
          <p:cNvSpPr>
            <a:spLocks noGrp="1"/>
          </p:cNvSpPr>
          <p:nvPr>
            <p:ph type="body" sz="half" idx="2"/>
          </p:nvPr>
        </p:nvSpPr>
        <p:spPr>
          <a:xfrm>
            <a:off x="828677" y="1600200"/>
            <a:ext cx="2547747"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5D8B2CE5-72F1-4C9A-8D47-299F32993D7B}" type="datetimeFigureOut">
              <a:rPr lang="ru-RU" smtClean="0"/>
              <a:t>19.12.2021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5613280-3F95-4034-AF15-6827B798B752}" type="slidenum">
              <a:rPr lang="ru-RU" smtClean="0"/>
              <a:t>‹#›</a:t>
            </a:fld>
            <a:endParaRPr lang="ru-RU"/>
          </a:p>
        </p:txBody>
      </p:sp>
    </p:spTree>
    <p:extLst>
      <p:ext uri="{BB962C8B-B14F-4D97-AF65-F5344CB8AC3E}">
        <p14:creationId xmlns:p14="http://schemas.microsoft.com/office/powerpoint/2010/main" val="1404898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5D8B2CE5-72F1-4C9A-8D47-299F32993D7B}" type="datetimeFigureOut">
              <a:rPr lang="ru-RU" smtClean="0"/>
              <a:t>19.12.2021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613280-3F95-4034-AF15-6827B798B752}" type="slidenum">
              <a:rPr lang="ru-RU" smtClean="0"/>
              <a:t>‹#›</a:t>
            </a:fld>
            <a:endParaRPr lang="ru-RU"/>
          </a:p>
        </p:txBody>
      </p:sp>
    </p:spTree>
    <p:extLst>
      <p:ext uri="{BB962C8B-B14F-4D97-AF65-F5344CB8AC3E}">
        <p14:creationId xmlns:p14="http://schemas.microsoft.com/office/powerpoint/2010/main" val="1939139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29451" y="365125"/>
            <a:ext cx="1285875" cy="5811838"/>
          </a:xfrm>
        </p:spPr>
        <p:txBody>
          <a:bodyPr vert="eaVert"/>
          <a:lstStyle/>
          <a:p>
            <a:r>
              <a:rPr lang="ru-RU"/>
              <a:t>Образец заголовка</a:t>
            </a:r>
            <a:endParaRPr lang="ru-RU" dirty="0"/>
          </a:p>
        </p:txBody>
      </p:sp>
      <p:sp>
        <p:nvSpPr>
          <p:cNvPr id="3" name="Вертикальный текст 2"/>
          <p:cNvSpPr>
            <a:spLocks noGrp="1"/>
          </p:cNvSpPr>
          <p:nvPr>
            <p:ph type="body" orient="vert" idx="1"/>
          </p:nvPr>
        </p:nvSpPr>
        <p:spPr>
          <a:xfrm>
            <a:off x="828675" y="365125"/>
            <a:ext cx="6074172"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5D8B2CE5-72F1-4C9A-8D47-299F32993D7B}" type="datetimeFigureOut">
              <a:rPr lang="ru-RU" smtClean="0"/>
              <a:t>19.12.2021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613280-3F95-4034-AF15-6827B798B752}" type="slidenum">
              <a:rPr lang="ru-RU" smtClean="0"/>
              <a:t>‹#›</a:t>
            </a:fld>
            <a:endParaRPr lang="ru-RU"/>
          </a:p>
        </p:txBody>
      </p:sp>
      <p:grpSp>
        <p:nvGrpSpPr>
          <p:cNvPr id="7" name="Группа 6"/>
          <p:cNvGrpSpPr/>
          <p:nvPr/>
        </p:nvGrpSpPr>
        <p:grpSpPr>
          <a:xfrm rot="5400000">
            <a:off x="4181447" y="3239398"/>
            <a:ext cx="5632704" cy="63302"/>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4585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5D8B2CE5-72F1-4C9A-8D47-299F32993D7B}" type="datetimeFigureOut">
              <a:rPr lang="ru-RU" smtClean="0"/>
              <a:t>19.12.2021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613280-3F95-4034-AF15-6827B798B752}" type="slidenum">
              <a:rPr lang="ru-RU" smtClean="0"/>
              <a:t>‹#›</a:t>
            </a:fld>
            <a:endParaRPr lang="ru-RU"/>
          </a:p>
        </p:txBody>
      </p:sp>
    </p:spTree>
    <p:extLst>
      <p:ext uri="{BB962C8B-B14F-4D97-AF65-F5344CB8AC3E}">
        <p14:creationId xmlns:p14="http://schemas.microsoft.com/office/powerpoint/2010/main" val="3464749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13" name="Группа 12"/>
          <p:cNvGrpSpPr/>
          <p:nvPr/>
        </p:nvGrpSpPr>
        <p:grpSpPr>
          <a:xfrm rot="10800000">
            <a:off x="0" y="5645519"/>
            <a:ext cx="9144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Группа 13"/>
          <p:cNvGrpSpPr/>
          <p:nvPr/>
        </p:nvGrpSpPr>
        <p:grpSpPr>
          <a:xfrm>
            <a:off x="0" y="1143009"/>
            <a:ext cx="9144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5" y="2292103"/>
            <a:ext cx="4300538"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3"/>
            <a:ext cx="4300538"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4412" y="0"/>
            <a:ext cx="1310643" cy="2292094"/>
          </a:xfrm>
          <a:prstGeom prst="rect">
            <a:avLst/>
          </a:prstGeom>
        </p:spPr>
      </p:pic>
      <p:sp>
        <p:nvSpPr>
          <p:cNvPr id="11" name="Рисунок 10"/>
          <p:cNvSpPr>
            <a:spLocks noGrp="1"/>
          </p:cNvSpPr>
          <p:nvPr>
            <p:ph type="pic" sz="quarter" idx="13"/>
          </p:nvPr>
        </p:nvSpPr>
        <p:spPr>
          <a:xfrm>
            <a:off x="5235802" y="1310656"/>
            <a:ext cx="3908203" cy="4208604"/>
          </a:xfrm>
          <a:solidFill>
            <a:schemeClr val="tx1">
              <a:lumMod val="20000"/>
              <a:lumOff val="80000"/>
            </a:schemeClr>
          </a:solidFill>
        </p:spPr>
        <p:txBody>
          <a:bodyPr tIns="1005840"/>
          <a:lstStyle>
            <a:lvl1pPr marL="0" indent="0" algn="ctr">
              <a:buNone/>
              <a:defRPr/>
            </a:lvl1pPr>
          </a:lstStyle>
          <a:p>
            <a:r>
              <a:rPr lang="ru-RU"/>
              <a:t>Вставка рисунка</a:t>
            </a:r>
            <a:endParaRPr lang="ru-RU" dirty="0"/>
          </a:p>
        </p:txBody>
      </p:sp>
      <p:sp>
        <p:nvSpPr>
          <p:cNvPr id="19" name="Инструкции"/>
          <p:cNvSpPr/>
          <p:nvPr/>
        </p:nvSpPr>
        <p:spPr>
          <a:xfrm>
            <a:off x="9258300" y="0"/>
            <a:ext cx="97155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defTabSz="685783">
              <a:buNone/>
            </a:pPr>
            <a:r>
              <a:rPr lang="ru-RU" sz="900" b="1" i="1" dirty="0">
                <a:solidFill>
                  <a:schemeClr val="lt1"/>
                </a:solidFill>
                <a:latin typeface="Arial"/>
                <a:ea typeface="+mn-ea"/>
                <a:cs typeface="Arial"/>
              </a:rPr>
              <a:t>ПРИМЕЧАНИЕ.</a:t>
            </a:r>
          </a:p>
          <a:p>
            <a:pPr algn="l" defTabSz="685783">
              <a:buNone/>
            </a:pPr>
            <a:r>
              <a:rPr lang="ru-RU" sz="900" b="0" i="1" dirty="0">
                <a:solidFill>
                  <a:schemeClr val="lt1"/>
                </a:solidFill>
                <a:latin typeface="Arial"/>
                <a:ea typeface="+mn-ea"/>
                <a:cs typeface="Arial"/>
              </a:rPr>
              <a:t>Чтобы изменить изображение на этом слайде, выделите рисунок и удалите его. Затем щелкните значок "Рисунки" в заполнителе и вставьте свое изображение.</a:t>
            </a:r>
          </a:p>
        </p:txBody>
      </p:sp>
    </p:spTree>
    <p:extLst>
      <p:ext uri="{BB962C8B-B14F-4D97-AF65-F5344CB8AC3E}">
        <p14:creationId xmlns:p14="http://schemas.microsoft.com/office/powerpoint/2010/main" val="1273673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5"/>
            <a:ext cx="9144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828676" y="2971806"/>
            <a:ext cx="7553324" cy="1684150"/>
          </a:xfrm>
        </p:spPr>
        <p:txBody>
          <a:bodyPr anchor="ctr">
            <a:normAutofit/>
          </a:bodyPr>
          <a:lstStyle>
            <a:lvl1pPr>
              <a:defRPr sz="3300" cap="all" baseline="0">
                <a:solidFill>
                  <a:schemeClr val="bg1"/>
                </a:solidFill>
              </a:defRPr>
            </a:lvl1pPr>
          </a:lstStyle>
          <a:p>
            <a:r>
              <a:rPr lang="ru-RU"/>
              <a:t>Образец заголовка</a:t>
            </a:r>
            <a:endParaRPr lang="ru-RU" dirty="0"/>
          </a:p>
        </p:txBody>
      </p:sp>
      <p:sp>
        <p:nvSpPr>
          <p:cNvPr id="3" name="Текст 2"/>
          <p:cNvSpPr>
            <a:spLocks noGrp="1"/>
          </p:cNvSpPr>
          <p:nvPr>
            <p:ph type="body" idx="1"/>
          </p:nvPr>
        </p:nvSpPr>
        <p:spPr>
          <a:xfrm>
            <a:off x="828676" y="4655956"/>
            <a:ext cx="7553324" cy="509750"/>
          </a:xfrm>
        </p:spPr>
        <p:txBody>
          <a:bodyPr>
            <a:normAutofit/>
          </a:bodyPr>
          <a:lstStyle>
            <a:lvl1pPr marL="0" indent="0">
              <a:spcBef>
                <a:spcPts val="0"/>
              </a:spcBef>
              <a:buNone/>
              <a:defRPr sz="120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D8B2CE5-72F1-4C9A-8D47-299F32993D7B}" type="datetimeFigureOut">
              <a:rPr lang="ru-RU" smtClean="0"/>
              <a:t>19.12.2021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5613280-3F95-4034-AF15-6827B798B752}" type="slidenum">
              <a:rPr lang="ru-RU" smtClean="0"/>
              <a:t>‹#›</a:t>
            </a:fld>
            <a:endParaRPr lang="ru-RU"/>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94411" y="0"/>
            <a:ext cx="1337391" cy="2971806"/>
          </a:xfrm>
          <a:prstGeom prst="rect">
            <a:avLst/>
          </a:prstGeom>
        </p:spPr>
      </p:pic>
    </p:spTree>
    <p:extLst>
      <p:ext uri="{BB962C8B-B14F-4D97-AF65-F5344CB8AC3E}">
        <p14:creationId xmlns:p14="http://schemas.microsoft.com/office/powerpoint/2010/main" val="408295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sz="half" idx="1"/>
          </p:nvPr>
        </p:nvSpPr>
        <p:spPr>
          <a:xfrm>
            <a:off x="828677" y="1600202"/>
            <a:ext cx="3686175" cy="4571999"/>
          </a:xfrm>
        </p:spPr>
        <p:txBody>
          <a:bodyPr/>
          <a:lstStyle>
            <a:lvl5pPr>
              <a:defRPr/>
            </a:lvl5pPr>
            <a:lvl6pPr>
              <a:defRPr/>
            </a:lvl6pPr>
            <a:lvl7pPr>
              <a:defRPr/>
            </a:lvl7pPr>
            <a:lvl8pPr>
              <a:defRPr/>
            </a:lvl8pPr>
            <a:lvl9pPr>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Объект 3"/>
          <p:cNvSpPr>
            <a:spLocks noGrp="1"/>
          </p:cNvSpPr>
          <p:nvPr>
            <p:ph sz="half" idx="2"/>
          </p:nvPr>
        </p:nvSpPr>
        <p:spPr>
          <a:xfrm>
            <a:off x="4629152" y="1600202"/>
            <a:ext cx="3686175" cy="4571999"/>
          </a:xfrm>
        </p:spPr>
        <p:txBody>
          <a:bodyPr/>
          <a:lstStyle>
            <a:lvl5pPr>
              <a:defRPr/>
            </a:lvl5pPr>
            <a:lvl6pPr>
              <a:defRPr/>
            </a:lvl6pPr>
            <a:lvl7pPr>
              <a:defRPr/>
            </a:lvl7pPr>
            <a:lvl8pPr>
              <a:defRPr/>
            </a:lvl8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Дата 4"/>
          <p:cNvSpPr>
            <a:spLocks noGrp="1"/>
          </p:cNvSpPr>
          <p:nvPr>
            <p:ph type="dt" sz="half" idx="10"/>
          </p:nvPr>
        </p:nvSpPr>
        <p:spPr/>
        <p:txBody>
          <a:bodyPr/>
          <a:lstStyle/>
          <a:p>
            <a:fld id="{5D8B2CE5-72F1-4C9A-8D47-299F32993D7B}" type="datetimeFigureOut">
              <a:rPr lang="ru-RU" smtClean="0"/>
              <a:t>19.12.2021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5613280-3F95-4034-AF15-6827B798B752}" type="slidenum">
              <a:rPr lang="ru-RU" smtClean="0"/>
              <a:t>‹#›</a:t>
            </a:fld>
            <a:endParaRPr lang="ru-RU"/>
          </a:p>
        </p:txBody>
      </p:sp>
    </p:spTree>
    <p:extLst>
      <p:ext uri="{BB962C8B-B14F-4D97-AF65-F5344CB8AC3E}">
        <p14:creationId xmlns:p14="http://schemas.microsoft.com/office/powerpoint/2010/main" val="2299010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Текст 2"/>
          <p:cNvSpPr>
            <a:spLocks noGrp="1"/>
          </p:cNvSpPr>
          <p:nvPr>
            <p:ph type="body" idx="1"/>
          </p:nvPr>
        </p:nvSpPr>
        <p:spPr>
          <a:xfrm>
            <a:off x="828675"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4" name="Объект 3"/>
          <p:cNvSpPr>
            <a:spLocks noGrp="1"/>
          </p:cNvSpPr>
          <p:nvPr>
            <p:ph sz="half" idx="2"/>
          </p:nvPr>
        </p:nvSpPr>
        <p:spPr>
          <a:xfrm>
            <a:off x="828675"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Текст 4"/>
          <p:cNvSpPr>
            <a:spLocks noGrp="1"/>
          </p:cNvSpPr>
          <p:nvPr>
            <p:ph type="body" sz="quarter" idx="3"/>
          </p:nvPr>
        </p:nvSpPr>
        <p:spPr>
          <a:xfrm>
            <a:off x="4624583"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6" name="Объект 5"/>
          <p:cNvSpPr>
            <a:spLocks noGrp="1"/>
          </p:cNvSpPr>
          <p:nvPr>
            <p:ph sz="quarter" idx="4"/>
          </p:nvPr>
        </p:nvSpPr>
        <p:spPr>
          <a:xfrm>
            <a:off x="4624583"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7" name="Дата 6"/>
          <p:cNvSpPr>
            <a:spLocks noGrp="1"/>
          </p:cNvSpPr>
          <p:nvPr>
            <p:ph type="dt" sz="half" idx="10"/>
          </p:nvPr>
        </p:nvSpPr>
        <p:spPr/>
        <p:txBody>
          <a:bodyPr/>
          <a:lstStyle/>
          <a:p>
            <a:fld id="{5D8B2CE5-72F1-4C9A-8D47-299F32993D7B}" type="datetimeFigureOut">
              <a:rPr lang="ru-RU" smtClean="0"/>
              <a:t>19.12.2021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5613280-3F95-4034-AF15-6827B798B752}" type="slidenum">
              <a:rPr lang="ru-RU" smtClean="0"/>
              <a:t>‹#›</a:t>
            </a:fld>
            <a:endParaRPr lang="ru-RU"/>
          </a:p>
        </p:txBody>
      </p:sp>
    </p:spTree>
    <p:extLst>
      <p:ext uri="{BB962C8B-B14F-4D97-AF65-F5344CB8AC3E}">
        <p14:creationId xmlns:p14="http://schemas.microsoft.com/office/powerpoint/2010/main" val="1824273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Дата 2"/>
          <p:cNvSpPr>
            <a:spLocks noGrp="1"/>
          </p:cNvSpPr>
          <p:nvPr>
            <p:ph type="dt" sz="half" idx="10"/>
          </p:nvPr>
        </p:nvSpPr>
        <p:spPr/>
        <p:txBody>
          <a:bodyPr/>
          <a:lstStyle/>
          <a:p>
            <a:fld id="{5D8B2CE5-72F1-4C9A-8D47-299F32993D7B}" type="datetimeFigureOut">
              <a:rPr lang="ru-RU" smtClean="0"/>
              <a:t>19.12.2021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5613280-3F95-4034-AF15-6827B798B752}" type="slidenum">
              <a:rPr lang="ru-RU" smtClean="0"/>
              <a:t>‹#›</a:t>
            </a:fld>
            <a:endParaRPr lang="ru-RU"/>
          </a:p>
        </p:txBody>
      </p:sp>
    </p:spTree>
    <p:extLst>
      <p:ext uri="{BB962C8B-B14F-4D97-AF65-F5344CB8AC3E}">
        <p14:creationId xmlns:p14="http://schemas.microsoft.com/office/powerpoint/2010/main" val="4186207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D8B2CE5-72F1-4C9A-8D47-299F32993D7B}" type="datetimeFigureOut">
              <a:rPr lang="ru-RU" smtClean="0"/>
              <a:t>19.12.2021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5613280-3F95-4034-AF15-6827B798B752}" type="slidenum">
              <a:rPr lang="ru-RU" smtClean="0"/>
              <a:t>‹#›</a:t>
            </a:fld>
            <a:endParaRPr lang="ru-RU"/>
          </a:p>
        </p:txBody>
      </p:sp>
    </p:spTree>
    <p:extLst>
      <p:ext uri="{BB962C8B-B14F-4D97-AF65-F5344CB8AC3E}">
        <p14:creationId xmlns:p14="http://schemas.microsoft.com/office/powerpoint/2010/main" val="371035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Объект 2"/>
          <p:cNvSpPr>
            <a:spLocks noGrp="1"/>
          </p:cNvSpPr>
          <p:nvPr>
            <p:ph idx="1"/>
          </p:nvPr>
        </p:nvSpPr>
        <p:spPr>
          <a:xfrm>
            <a:off x="4231388" y="1600201"/>
            <a:ext cx="4083939" cy="4572001"/>
          </a:xfrm>
        </p:spPr>
        <p:txBody>
          <a:bodyPr>
            <a:normAutofit/>
          </a:bodyPr>
          <a:lstStyle>
            <a:lvl1pPr>
              <a:defRPr sz="1500"/>
            </a:lvl1pPr>
            <a:lvl2pPr>
              <a:defRPr sz="1200"/>
            </a:lvl2pPr>
            <a:lvl3pPr>
              <a:defRPr sz="1200"/>
            </a:lvl3pPr>
            <a:lvl4pPr>
              <a:defRPr sz="1050"/>
            </a:lvl4pPr>
            <a:lvl5pPr>
              <a:defRPr sz="1050"/>
            </a:lvl5pPr>
            <a:lvl6pPr>
              <a:defRPr sz="1050"/>
            </a:lvl6pPr>
            <a:lvl7pPr>
              <a:defRPr sz="1050"/>
            </a:lvl7pPr>
            <a:lvl8pPr>
              <a:defRPr sz="1050"/>
            </a:lvl8pPr>
            <a:lvl9pPr>
              <a:defRPr sz="10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Текст 3"/>
          <p:cNvSpPr>
            <a:spLocks noGrp="1"/>
          </p:cNvSpPr>
          <p:nvPr>
            <p:ph type="body" sz="half" idx="2"/>
          </p:nvPr>
        </p:nvSpPr>
        <p:spPr>
          <a:xfrm>
            <a:off x="828677" y="1600200"/>
            <a:ext cx="3288411"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5D8B2CE5-72F1-4C9A-8D47-299F32993D7B}" type="datetimeFigureOut">
              <a:rPr lang="ru-RU" smtClean="0"/>
              <a:t>19.12.2021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5613280-3F95-4034-AF15-6827B798B752}" type="slidenum">
              <a:rPr lang="ru-RU" smtClean="0"/>
              <a:t>‹#›</a:t>
            </a:fld>
            <a:endParaRPr lang="ru-RU"/>
          </a:p>
        </p:txBody>
      </p:sp>
    </p:spTree>
    <p:extLst>
      <p:ext uri="{BB962C8B-B14F-4D97-AF65-F5344CB8AC3E}">
        <p14:creationId xmlns:p14="http://schemas.microsoft.com/office/powerpoint/2010/main" val="599859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676" y="76200"/>
            <a:ext cx="7485512" cy="1096962"/>
          </a:xfrm>
          <a:prstGeom prst="rect">
            <a:avLst/>
          </a:prstGeom>
        </p:spPr>
        <p:txBody>
          <a:bodyPr vert="horz" lIns="0" tIns="45720" rIns="0" bIns="45720" rtlCol="0" anchor="b">
            <a:normAutofit/>
          </a:bodyPr>
          <a:lstStyle/>
          <a:p>
            <a:r>
              <a:rPr lang="ru-RU" dirty="0"/>
              <a:t>Образец заголовка</a:t>
            </a:r>
          </a:p>
        </p:txBody>
      </p:sp>
      <p:sp>
        <p:nvSpPr>
          <p:cNvPr id="3" name="Текст 2"/>
          <p:cNvSpPr>
            <a:spLocks noGrp="1"/>
          </p:cNvSpPr>
          <p:nvPr>
            <p:ph type="body" idx="1"/>
          </p:nvPr>
        </p:nvSpPr>
        <p:spPr>
          <a:xfrm>
            <a:off x="828675" y="1600200"/>
            <a:ext cx="7486650" cy="4572000"/>
          </a:xfrm>
          <a:prstGeom prst="rect">
            <a:avLst/>
          </a:prstGeom>
        </p:spPr>
        <p:txBody>
          <a:bodyPr vert="horz" lIns="0" tIns="45720" rIns="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a:p>
            <a:pPr lvl="5"/>
            <a:r>
              <a:rPr lang="ru-RU" dirty="0"/>
              <a:t>Шестой уровень</a:t>
            </a:r>
          </a:p>
          <a:p>
            <a:pPr lvl="6"/>
            <a:r>
              <a:rPr lang="ru-RU" dirty="0"/>
              <a:t>Седьмой уровень</a:t>
            </a:r>
          </a:p>
          <a:p>
            <a:pPr lvl="7"/>
            <a:r>
              <a:rPr lang="ru-RU" dirty="0"/>
              <a:t>Восьмой уровень</a:t>
            </a:r>
          </a:p>
          <a:p>
            <a:pPr lvl="8"/>
            <a:r>
              <a:rPr lang="ru-RU" dirty="0"/>
              <a:t>Девятый уровень</a:t>
            </a:r>
          </a:p>
        </p:txBody>
      </p:sp>
      <p:sp>
        <p:nvSpPr>
          <p:cNvPr id="4" name="Дата 3"/>
          <p:cNvSpPr>
            <a:spLocks noGrp="1"/>
          </p:cNvSpPr>
          <p:nvPr>
            <p:ph type="dt" sz="half" idx="2"/>
          </p:nvPr>
        </p:nvSpPr>
        <p:spPr>
          <a:xfrm>
            <a:off x="828679" y="6356360"/>
            <a:ext cx="1372169" cy="365125"/>
          </a:xfrm>
          <a:prstGeom prst="rect">
            <a:avLst/>
          </a:prstGeom>
        </p:spPr>
        <p:txBody>
          <a:bodyPr vert="horz" lIns="0" tIns="45720" rIns="0" bIns="45720" rtlCol="0" anchor="ctr"/>
          <a:lstStyle>
            <a:lvl1pPr algn="l">
              <a:defRPr sz="900">
                <a:solidFill>
                  <a:schemeClr val="tx1">
                    <a:lumMod val="60000"/>
                    <a:lumOff val="40000"/>
                  </a:schemeClr>
                </a:solidFill>
              </a:defRPr>
            </a:lvl1pPr>
          </a:lstStyle>
          <a:p>
            <a:fld id="{5D8B2CE5-72F1-4C9A-8D47-299F32993D7B}" type="datetimeFigureOut">
              <a:rPr lang="ru-RU" smtClean="0"/>
              <a:t>19.12.2021</a:t>
            </a:fld>
            <a:endParaRPr lang="ru-RU"/>
          </a:p>
        </p:txBody>
      </p:sp>
      <p:sp>
        <p:nvSpPr>
          <p:cNvPr id="5" name="Нижний колонтитул 4"/>
          <p:cNvSpPr>
            <a:spLocks noGrp="1"/>
          </p:cNvSpPr>
          <p:nvPr>
            <p:ph type="ftr" sz="quarter" idx="3"/>
          </p:nvPr>
        </p:nvSpPr>
        <p:spPr>
          <a:xfrm>
            <a:off x="2200846" y="6356350"/>
            <a:ext cx="4742312" cy="365126"/>
          </a:xfrm>
          <a:prstGeom prst="rect">
            <a:avLst/>
          </a:prstGeom>
        </p:spPr>
        <p:txBody>
          <a:bodyPr vert="horz" lIns="0" tIns="45720" rIns="0" bIns="45720" rtlCol="0" anchor="ctr"/>
          <a:lstStyle>
            <a:lvl1pPr algn="ctr">
              <a:defRPr sz="900">
                <a:solidFill>
                  <a:schemeClr val="tx1">
                    <a:lumMod val="60000"/>
                    <a:lumOff val="40000"/>
                  </a:schemeClr>
                </a:solidFill>
              </a:defRPr>
            </a:lvl1pPr>
          </a:lstStyle>
          <a:p>
            <a:endParaRPr lang="ru-RU"/>
          </a:p>
        </p:txBody>
      </p:sp>
      <p:sp>
        <p:nvSpPr>
          <p:cNvPr id="6" name="Номер слайда 5"/>
          <p:cNvSpPr>
            <a:spLocks noGrp="1"/>
          </p:cNvSpPr>
          <p:nvPr>
            <p:ph type="sldNum" sz="quarter" idx="4"/>
          </p:nvPr>
        </p:nvSpPr>
        <p:spPr>
          <a:xfrm>
            <a:off x="6942587" y="6356360"/>
            <a:ext cx="1371600" cy="365125"/>
          </a:xfrm>
          <a:prstGeom prst="rect">
            <a:avLst/>
          </a:prstGeom>
        </p:spPr>
        <p:txBody>
          <a:bodyPr vert="horz" lIns="0" tIns="45720" rIns="0" bIns="45720" rtlCol="0" anchor="ctr"/>
          <a:lstStyle>
            <a:lvl1pPr algn="r">
              <a:defRPr sz="900">
                <a:solidFill>
                  <a:schemeClr val="tx1">
                    <a:lumMod val="60000"/>
                    <a:lumOff val="40000"/>
                  </a:schemeClr>
                </a:solidFill>
              </a:defRPr>
            </a:lvl1pPr>
          </a:lstStyle>
          <a:p>
            <a:fld id="{E5613280-3F95-4034-AF15-6827B798B752}" type="slidenum">
              <a:rPr lang="ru-RU" smtClean="0"/>
              <a:t>‹#›</a:t>
            </a:fld>
            <a:endParaRPr lang="ru-RU"/>
          </a:p>
        </p:txBody>
      </p:sp>
      <p:grpSp>
        <p:nvGrpSpPr>
          <p:cNvPr id="15" name="Группа 14"/>
          <p:cNvGrpSpPr/>
          <p:nvPr/>
        </p:nvGrpSpPr>
        <p:grpSpPr>
          <a:xfrm>
            <a:off x="827532" y="1219210"/>
            <a:ext cx="7488936"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649519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783" rtl="0" eaLnBrk="1" latinLnBrk="0" hangingPunct="1">
        <a:lnSpc>
          <a:spcPct val="90000"/>
        </a:lnSpc>
        <a:spcBef>
          <a:spcPct val="0"/>
        </a:spcBef>
        <a:buNone/>
        <a:defRPr sz="21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1350"/>
        </a:spcBef>
        <a:buFont typeface="Wingdings" panose="05000000000000000000" pitchFamily="2" charset="2"/>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450"/>
        </a:spcBef>
        <a:buFont typeface="Wingdings" panose="05000000000000000000" pitchFamily="2" charset="2"/>
        <a:buChar char="§"/>
        <a:defRPr sz="1200" kern="1200">
          <a:solidFill>
            <a:schemeClr val="tx1"/>
          </a:solidFill>
          <a:latin typeface="+mn-lt"/>
          <a:ea typeface="+mn-ea"/>
          <a:cs typeface="+mn-cs"/>
        </a:defRPr>
      </a:lvl2pPr>
      <a:lvl3pPr marL="857228"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3pPr>
      <a:lvl4pPr marL="1200120"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9pPr>
    </p:bodyStyle>
    <p:otherStyle>
      <a:defPPr>
        <a:defRPr/>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2" userDrawn="1">
          <p15:clr>
            <a:srgbClr val="F26B43"/>
          </p15:clr>
        </p15:guide>
        <p15:guide id="2" pos="3929" userDrawn="1">
          <p15:clr>
            <a:srgbClr val="F26B43"/>
          </p15:clr>
        </p15:guide>
        <p15:guide id="3" orient="horz" pos="1008" userDrawn="1">
          <p15:clr>
            <a:srgbClr val="F26B43"/>
          </p15:clr>
        </p15:guide>
        <p15:guide id="4"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mailto:vitbond@gmail.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3" Type="http://schemas.openxmlformats.org/officeDocument/2006/relationships/image" Target="http://citforum.ncstu.ru/database/articles/manifests/3_manifesta_bd_3.gif" TargetMode="External"/><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33021" y="2292102"/>
            <a:ext cx="4300538" cy="2219691"/>
          </a:xfrm>
        </p:spPr>
        <p:txBody>
          <a:bodyPr/>
          <a:lstStyle/>
          <a:p>
            <a:r>
              <a:rPr lang="ru-RU" dirty="0" err="1"/>
              <a:t>Нереляционные</a:t>
            </a:r>
            <a:r>
              <a:rPr lang="ru-RU" dirty="0"/>
              <a:t> базы данных</a:t>
            </a:r>
          </a:p>
        </p:txBody>
      </p:sp>
      <p:sp>
        <p:nvSpPr>
          <p:cNvPr id="3" name="Подзаголовок 2"/>
          <p:cNvSpPr>
            <a:spLocks noGrp="1"/>
          </p:cNvSpPr>
          <p:nvPr>
            <p:ph type="subTitle" idx="1"/>
          </p:nvPr>
        </p:nvSpPr>
        <p:spPr/>
        <p:txBody>
          <a:bodyPr/>
          <a:lstStyle/>
          <a:p>
            <a:r>
              <a:rPr lang="ru-RU" dirty="0"/>
              <a:t>Тема 14</a:t>
            </a:r>
          </a:p>
        </p:txBody>
      </p:sp>
      <p:pic>
        <p:nvPicPr>
          <p:cNvPr id="5" name="Рисунок 4" descr="&lt;strong&gt;NoSQL&lt;/strong&gt; DB의 종류 | IT의 중심에서"/>
          <p:cNvPicPr>
            <a:picLocks noGrp="1" noChangeAspect="1"/>
          </p:cNvPicPr>
          <p:nvPr>
            <p:ph type="pic" sz="quarter" idx="13"/>
          </p:nvPr>
        </p:nvPicPr>
        <p:blipFill>
          <a:blip r:embed="rId2">
            <a:extLst>
              <a:ext uri="{28A0092B-C50C-407E-A947-70E740481C1C}">
                <a14:useLocalDpi xmlns:a14="http://schemas.microsoft.com/office/drawing/2010/main" val="0"/>
              </a:ext>
            </a:extLst>
          </a:blip>
          <a:stretch>
            <a:fillRect/>
          </a:stretch>
        </p:blipFill>
        <p:spPr>
          <a:xfrm>
            <a:off x="4512246" y="1679331"/>
            <a:ext cx="4600566" cy="3542436"/>
          </a:xfrm>
        </p:spPr>
      </p:pic>
    </p:spTree>
    <p:extLst>
      <p:ext uri="{BB962C8B-B14F-4D97-AF65-F5344CB8AC3E}">
        <p14:creationId xmlns:p14="http://schemas.microsoft.com/office/powerpoint/2010/main" val="976699856"/>
      </p:ext>
    </p:extLst>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822533" y="537614"/>
            <a:ext cx="7772400" cy="644525"/>
          </a:xfrm>
        </p:spPr>
        <p:txBody>
          <a:bodyPr/>
          <a:lstStyle/>
          <a:p>
            <a:r>
              <a:rPr lang="ru-RU" altLang="ru-RU" sz="3200" dirty="0">
                <a:latin typeface="Times New Roman" panose="02020603050405020304" pitchFamily="18" charset="0"/>
              </a:rPr>
              <a:t>Предложения манифеста</a:t>
            </a:r>
          </a:p>
        </p:txBody>
      </p:sp>
      <p:sp>
        <p:nvSpPr>
          <p:cNvPr id="62468" name="Text Box 4"/>
          <p:cNvSpPr txBox="1">
            <a:spLocks noChangeArrowheads="1"/>
          </p:cNvSpPr>
          <p:nvPr/>
        </p:nvSpPr>
        <p:spPr bwMode="auto">
          <a:xfrm>
            <a:off x="684213" y="1628775"/>
            <a:ext cx="7704137" cy="448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spcBef>
                <a:spcPct val="25000"/>
              </a:spcBef>
              <a:buFontTx/>
              <a:buAutoNum type="arabicPeriod"/>
            </a:pPr>
            <a:r>
              <a:rPr lang="ru-RU" altLang="ru-RU" b="1">
                <a:solidFill>
                  <a:srgbClr val="0D0D11"/>
                </a:solidFill>
              </a:rPr>
              <a:t>Предложения, касающиеся управления объектами и правилами</a:t>
            </a:r>
          </a:p>
          <a:p>
            <a:pPr eaLnBrk="1" hangingPunct="1">
              <a:spcBef>
                <a:spcPct val="25000"/>
              </a:spcBef>
            </a:pPr>
            <a:r>
              <a:rPr lang="ru-RU" altLang="ru-RU" b="1">
                <a:solidFill>
                  <a:srgbClr val="0D0D11"/>
                </a:solidFill>
              </a:rPr>
              <a:t>Предложение 1.1: </a:t>
            </a:r>
            <a:r>
              <a:rPr lang="ru-RU" altLang="ru-RU">
                <a:solidFill>
                  <a:srgbClr val="0D0D11"/>
                </a:solidFill>
              </a:rPr>
              <a:t>Система типов СУБД третьего поколения должна быть богатой и разнообразной. </a:t>
            </a:r>
          </a:p>
          <a:p>
            <a:pPr eaLnBrk="1" hangingPunct="1">
              <a:spcBef>
                <a:spcPct val="25000"/>
              </a:spcBef>
            </a:pPr>
            <a:r>
              <a:rPr lang="ru-RU" altLang="ru-RU">
                <a:solidFill>
                  <a:srgbClr val="0D0D11"/>
                </a:solidFill>
              </a:rPr>
              <a:t>Все перечисленное является желательным: </a:t>
            </a:r>
          </a:p>
          <a:p>
            <a:pPr eaLnBrk="1" hangingPunct="1">
              <a:spcBef>
                <a:spcPct val="25000"/>
              </a:spcBef>
            </a:pPr>
            <a:r>
              <a:rPr lang="ru-RU" altLang="ru-RU">
                <a:solidFill>
                  <a:srgbClr val="0D0D11"/>
                </a:solidFill>
              </a:rPr>
              <a:t>1) система абстрактных типов данных для создания новых базовых типов </a:t>
            </a:r>
          </a:p>
          <a:p>
            <a:pPr eaLnBrk="1" hangingPunct="1">
              <a:spcBef>
                <a:spcPct val="25000"/>
              </a:spcBef>
            </a:pPr>
            <a:r>
              <a:rPr lang="ru-RU" altLang="ru-RU">
                <a:solidFill>
                  <a:srgbClr val="0D0D11"/>
                </a:solidFill>
              </a:rPr>
              <a:t>2) конструктор типа массив </a:t>
            </a:r>
          </a:p>
          <a:p>
            <a:pPr eaLnBrk="1" hangingPunct="1">
              <a:spcBef>
                <a:spcPct val="25000"/>
              </a:spcBef>
            </a:pPr>
            <a:r>
              <a:rPr lang="ru-RU" altLang="ru-RU">
                <a:solidFill>
                  <a:srgbClr val="0D0D11"/>
                </a:solidFill>
              </a:rPr>
              <a:t>3) конструктор типа последовательность </a:t>
            </a:r>
          </a:p>
          <a:p>
            <a:pPr eaLnBrk="1" hangingPunct="1">
              <a:spcBef>
                <a:spcPct val="25000"/>
              </a:spcBef>
            </a:pPr>
            <a:r>
              <a:rPr lang="ru-RU" altLang="ru-RU">
                <a:solidFill>
                  <a:srgbClr val="0D0D11"/>
                </a:solidFill>
              </a:rPr>
              <a:t>4) конструктор типа запись </a:t>
            </a:r>
          </a:p>
          <a:p>
            <a:pPr eaLnBrk="1" hangingPunct="1">
              <a:spcBef>
                <a:spcPct val="25000"/>
              </a:spcBef>
            </a:pPr>
            <a:r>
              <a:rPr lang="ru-RU" altLang="ru-RU">
                <a:solidFill>
                  <a:srgbClr val="0D0D11"/>
                </a:solidFill>
              </a:rPr>
              <a:t>5) конструктор типа множество </a:t>
            </a:r>
          </a:p>
          <a:p>
            <a:pPr eaLnBrk="1" hangingPunct="1">
              <a:spcBef>
                <a:spcPct val="25000"/>
              </a:spcBef>
            </a:pPr>
            <a:r>
              <a:rPr lang="ru-RU" altLang="ru-RU">
                <a:solidFill>
                  <a:srgbClr val="0D0D11"/>
                </a:solidFill>
              </a:rPr>
              <a:t>6) функции как тип </a:t>
            </a:r>
          </a:p>
          <a:p>
            <a:pPr eaLnBrk="1" hangingPunct="1">
              <a:spcBef>
                <a:spcPct val="25000"/>
              </a:spcBef>
            </a:pPr>
            <a:r>
              <a:rPr lang="ru-RU" altLang="ru-RU">
                <a:solidFill>
                  <a:srgbClr val="0D0D11"/>
                </a:solidFill>
              </a:rPr>
              <a:t>7) конструктор типа объединение </a:t>
            </a:r>
          </a:p>
          <a:p>
            <a:pPr eaLnBrk="1" hangingPunct="1">
              <a:spcBef>
                <a:spcPct val="25000"/>
              </a:spcBef>
            </a:pPr>
            <a:r>
              <a:rPr lang="ru-RU" altLang="ru-RU">
                <a:solidFill>
                  <a:srgbClr val="0D0D11"/>
                </a:solidFill>
              </a:rPr>
              <a:t>8) рекурсивная композиция всех перечисленных выше конструкторов </a:t>
            </a:r>
          </a:p>
          <a:p>
            <a:pPr eaLnBrk="1" hangingPunct="1">
              <a:spcBef>
                <a:spcPct val="50000"/>
              </a:spcBef>
            </a:pPr>
            <a:endParaRPr lang="ru-RU" altLang="ru-RU">
              <a:solidFill>
                <a:srgbClr val="0D0D11"/>
              </a:solidFill>
            </a:endParaRPr>
          </a:p>
        </p:txBody>
      </p:sp>
    </p:spTree>
    <p:extLst>
      <p:ext uri="{BB962C8B-B14F-4D97-AF65-F5344CB8AC3E}">
        <p14:creationId xmlns:p14="http://schemas.microsoft.com/office/powerpoint/2010/main" val="966673192"/>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822533" y="515144"/>
            <a:ext cx="7772400" cy="644525"/>
          </a:xfrm>
        </p:spPr>
        <p:txBody>
          <a:bodyPr/>
          <a:lstStyle/>
          <a:p>
            <a:r>
              <a:rPr lang="ru-RU" altLang="ru-RU" sz="3200" dirty="0">
                <a:latin typeface="Times New Roman" panose="02020603050405020304" pitchFamily="18" charset="0"/>
              </a:rPr>
              <a:t>Предложения манифеста</a:t>
            </a:r>
          </a:p>
        </p:txBody>
      </p:sp>
      <p:sp>
        <p:nvSpPr>
          <p:cNvPr id="63491" name="Text Box 3"/>
          <p:cNvSpPr txBox="1">
            <a:spLocks noChangeArrowheads="1"/>
          </p:cNvSpPr>
          <p:nvPr/>
        </p:nvSpPr>
        <p:spPr bwMode="auto">
          <a:xfrm>
            <a:off x="684213" y="1628775"/>
            <a:ext cx="7704137" cy="70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spcBef>
                <a:spcPct val="25000"/>
              </a:spcBef>
              <a:buFontTx/>
              <a:buAutoNum type="arabicPeriod"/>
            </a:pPr>
            <a:r>
              <a:rPr lang="ru-RU" altLang="ru-RU" b="1">
                <a:solidFill>
                  <a:srgbClr val="0D0D11"/>
                </a:solidFill>
              </a:rPr>
              <a:t>Предложения, касающиеся управления объектами и правилами</a:t>
            </a:r>
          </a:p>
          <a:p>
            <a:pPr eaLnBrk="1" hangingPunct="1">
              <a:spcBef>
                <a:spcPct val="25000"/>
              </a:spcBef>
            </a:pPr>
            <a:r>
              <a:rPr lang="ru-RU" altLang="ru-RU" b="1">
                <a:solidFill>
                  <a:srgbClr val="0D0D11"/>
                </a:solidFill>
              </a:rPr>
              <a:t>Предложение 1.2:</a:t>
            </a:r>
            <a:r>
              <a:rPr lang="ru-RU" altLang="ru-RU">
                <a:solidFill>
                  <a:srgbClr val="0D0D11"/>
                </a:solidFill>
              </a:rPr>
              <a:t> Наследование - хорошая идея.</a:t>
            </a:r>
          </a:p>
        </p:txBody>
      </p:sp>
      <p:pic>
        <p:nvPicPr>
          <p:cNvPr id="63494" name="Picture 6" descr="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413" y="2632075"/>
            <a:ext cx="403225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5" name="Text Box 7"/>
          <p:cNvSpPr txBox="1">
            <a:spLocks noChangeArrowheads="1"/>
          </p:cNvSpPr>
          <p:nvPr/>
        </p:nvSpPr>
        <p:spPr bwMode="auto">
          <a:xfrm>
            <a:off x="684213" y="5589588"/>
            <a:ext cx="76327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b="1">
                <a:solidFill>
                  <a:srgbClr val="0D0D11"/>
                </a:solidFill>
              </a:rPr>
              <a:t>Предложение 1.3:</a:t>
            </a:r>
            <a:r>
              <a:rPr lang="ru-RU" altLang="ru-RU">
                <a:solidFill>
                  <a:srgbClr val="0D0D11"/>
                </a:solidFill>
              </a:rPr>
              <a:t> Функции, в том числе процедуры и методы баз данных, и инкапсуляция - хорошие идеи. </a:t>
            </a:r>
          </a:p>
        </p:txBody>
      </p:sp>
    </p:spTree>
    <p:extLst>
      <p:ext uri="{BB962C8B-B14F-4D97-AF65-F5344CB8AC3E}">
        <p14:creationId xmlns:p14="http://schemas.microsoft.com/office/powerpoint/2010/main" val="3159868942"/>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805441" y="546159"/>
            <a:ext cx="7772400" cy="644525"/>
          </a:xfrm>
        </p:spPr>
        <p:txBody>
          <a:bodyPr/>
          <a:lstStyle/>
          <a:p>
            <a:r>
              <a:rPr lang="ru-RU" altLang="ru-RU" sz="3200" dirty="0">
                <a:latin typeface="Times New Roman" panose="02020603050405020304" pitchFamily="18" charset="0"/>
              </a:rPr>
              <a:t>Предложения манифеста</a:t>
            </a:r>
          </a:p>
        </p:txBody>
      </p:sp>
      <p:sp>
        <p:nvSpPr>
          <p:cNvPr id="64515" name="Text Box 3"/>
          <p:cNvSpPr txBox="1">
            <a:spLocks noChangeArrowheads="1"/>
          </p:cNvSpPr>
          <p:nvPr/>
        </p:nvSpPr>
        <p:spPr bwMode="auto">
          <a:xfrm>
            <a:off x="684213" y="1484313"/>
            <a:ext cx="7704137" cy="462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spcBef>
                <a:spcPct val="25000"/>
              </a:spcBef>
              <a:buFontTx/>
              <a:buAutoNum type="arabicPeriod"/>
            </a:pPr>
            <a:r>
              <a:rPr lang="ru-RU" altLang="ru-RU" b="1">
                <a:solidFill>
                  <a:srgbClr val="0D0D11"/>
                </a:solidFill>
              </a:rPr>
              <a:t>Предложения, касающиеся управления объектами и правилами</a:t>
            </a:r>
          </a:p>
          <a:p>
            <a:pPr eaLnBrk="1" hangingPunct="1">
              <a:spcBef>
                <a:spcPct val="25000"/>
              </a:spcBef>
            </a:pPr>
            <a:r>
              <a:rPr lang="ru-RU" altLang="ru-RU" b="1">
                <a:solidFill>
                  <a:srgbClr val="0D0D11"/>
                </a:solidFill>
              </a:rPr>
              <a:t>Предложение 1.4:</a:t>
            </a:r>
            <a:r>
              <a:rPr lang="ru-RU" altLang="ru-RU">
                <a:solidFill>
                  <a:srgbClr val="0D0D11"/>
                </a:solidFill>
              </a:rPr>
              <a:t> Уникальные идентификаторы (UID) записей должны задаваться СУБД только в том случае, когда недоступен определенный пользователем первичный ключ. </a:t>
            </a:r>
          </a:p>
          <a:p>
            <a:pPr eaLnBrk="1" hangingPunct="1">
              <a:spcBef>
                <a:spcPct val="25000"/>
              </a:spcBef>
            </a:pPr>
            <a:r>
              <a:rPr lang="ru-RU" altLang="ru-RU" b="1">
                <a:solidFill>
                  <a:srgbClr val="0D0D11"/>
                </a:solidFill>
              </a:rPr>
              <a:t>Предложение 1.5:</a:t>
            </a:r>
            <a:r>
              <a:rPr lang="ru-RU" altLang="ru-RU">
                <a:solidFill>
                  <a:srgbClr val="0D0D11"/>
                </a:solidFill>
              </a:rPr>
              <a:t> Правила (триггеры, ограничения) станут одной из ключевых характеристик будущих систем. Их не следует ассоциировать с определенными функциями или наборами. </a:t>
            </a:r>
          </a:p>
          <a:p>
            <a:pPr eaLnBrk="1" hangingPunct="1">
              <a:spcBef>
                <a:spcPct val="25000"/>
              </a:spcBef>
            </a:pPr>
            <a:endParaRPr lang="ru-RU" altLang="ru-RU">
              <a:solidFill>
                <a:srgbClr val="0D0D11"/>
              </a:solidFill>
            </a:endParaRPr>
          </a:p>
          <a:p>
            <a:pPr eaLnBrk="1" hangingPunct="1">
              <a:spcBef>
                <a:spcPct val="25000"/>
              </a:spcBef>
            </a:pPr>
            <a:r>
              <a:rPr lang="ru-RU" altLang="ru-RU" b="1">
                <a:solidFill>
                  <a:srgbClr val="0D0D11"/>
                </a:solidFill>
              </a:rPr>
              <a:t>2. Предложения, касающиеся увеличения функциональных возможностей СУБД </a:t>
            </a:r>
          </a:p>
          <a:p>
            <a:pPr eaLnBrk="1" hangingPunct="1">
              <a:spcBef>
                <a:spcPct val="25000"/>
              </a:spcBef>
            </a:pPr>
            <a:r>
              <a:rPr lang="ru-RU" altLang="ru-RU" b="1">
                <a:solidFill>
                  <a:srgbClr val="0D0D11"/>
                </a:solidFill>
              </a:rPr>
              <a:t>Предложение 2.1:</a:t>
            </a:r>
            <a:r>
              <a:rPr lang="ru-RU" altLang="ru-RU">
                <a:solidFill>
                  <a:srgbClr val="0D0D11"/>
                </a:solidFill>
              </a:rPr>
              <a:t> Все программируемые доступы к базам данных должны осуществляться через непроцедурный язык доступа высокого уровня. </a:t>
            </a:r>
          </a:p>
          <a:p>
            <a:pPr eaLnBrk="1" hangingPunct="1">
              <a:spcBef>
                <a:spcPct val="25000"/>
              </a:spcBef>
            </a:pPr>
            <a:r>
              <a:rPr lang="ru-RU" altLang="ru-RU" b="1">
                <a:solidFill>
                  <a:srgbClr val="0D0D11"/>
                </a:solidFill>
              </a:rPr>
              <a:t>Предложение 2.2:</a:t>
            </a:r>
            <a:r>
              <a:rPr lang="ru-RU" altLang="ru-RU">
                <a:solidFill>
                  <a:srgbClr val="0D0D11"/>
                </a:solidFill>
              </a:rPr>
              <a:t> Должно быть по крайней мере два способа спецификации наборов: посредством перечисления членов и путем использования языка запросов для задания членов. </a:t>
            </a:r>
          </a:p>
        </p:txBody>
      </p:sp>
    </p:spTree>
    <p:extLst>
      <p:ext uri="{BB962C8B-B14F-4D97-AF65-F5344CB8AC3E}">
        <p14:creationId xmlns:p14="http://schemas.microsoft.com/office/powerpoint/2010/main" val="408159575"/>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831078" y="580342"/>
            <a:ext cx="7772400" cy="644525"/>
          </a:xfrm>
        </p:spPr>
        <p:txBody>
          <a:bodyPr/>
          <a:lstStyle/>
          <a:p>
            <a:r>
              <a:rPr lang="ru-RU" altLang="ru-RU" sz="3200" dirty="0">
                <a:latin typeface="Times New Roman" panose="02020603050405020304" pitchFamily="18" charset="0"/>
              </a:rPr>
              <a:t>Предложения манифеста</a:t>
            </a:r>
          </a:p>
        </p:txBody>
      </p:sp>
      <p:sp>
        <p:nvSpPr>
          <p:cNvPr id="65539" name="Text Box 3"/>
          <p:cNvSpPr txBox="1">
            <a:spLocks noChangeArrowheads="1"/>
          </p:cNvSpPr>
          <p:nvPr/>
        </p:nvSpPr>
        <p:spPr bwMode="auto">
          <a:xfrm>
            <a:off x="684213" y="1484313"/>
            <a:ext cx="7704137" cy="462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spcBef>
                <a:spcPct val="25000"/>
              </a:spcBef>
            </a:pPr>
            <a:r>
              <a:rPr lang="ru-RU" altLang="ru-RU" b="1">
                <a:solidFill>
                  <a:srgbClr val="0D0D11"/>
                </a:solidFill>
              </a:rPr>
              <a:t>2. Предложения, касающиеся увеличения функциональных возможностей СУБД</a:t>
            </a:r>
            <a:r>
              <a:rPr lang="ru-RU" altLang="ru-RU"/>
              <a:t> </a:t>
            </a:r>
          </a:p>
          <a:p>
            <a:pPr eaLnBrk="1" hangingPunct="1">
              <a:spcBef>
                <a:spcPct val="25000"/>
              </a:spcBef>
            </a:pPr>
            <a:r>
              <a:rPr lang="ru-RU" altLang="ru-RU" b="1">
                <a:solidFill>
                  <a:srgbClr val="0D0D11"/>
                </a:solidFill>
              </a:rPr>
              <a:t>Предложение 2.3:</a:t>
            </a:r>
            <a:r>
              <a:rPr lang="ru-RU" altLang="ru-RU">
                <a:solidFill>
                  <a:srgbClr val="0D0D11"/>
                </a:solidFill>
              </a:rPr>
              <a:t> Существенно наличие обновляемых представлений. </a:t>
            </a:r>
          </a:p>
          <a:p>
            <a:pPr eaLnBrk="1" hangingPunct="1">
              <a:spcBef>
                <a:spcPct val="25000"/>
              </a:spcBef>
            </a:pPr>
            <a:r>
              <a:rPr lang="ru-RU" altLang="ru-RU" b="1">
                <a:solidFill>
                  <a:srgbClr val="0D0D11"/>
                </a:solidFill>
              </a:rPr>
              <a:t>Предложение 2.4:</a:t>
            </a:r>
            <a:r>
              <a:rPr lang="ru-RU" altLang="ru-RU">
                <a:solidFill>
                  <a:srgbClr val="0D0D11"/>
                </a:solidFill>
              </a:rPr>
              <a:t> Показатели производительности не имеют почти ничего общего с моделями данных и не должны в них проявляться. </a:t>
            </a:r>
          </a:p>
          <a:p>
            <a:pPr eaLnBrk="1" hangingPunct="1"/>
            <a:r>
              <a:rPr lang="ru-RU" altLang="ru-RU">
                <a:solidFill>
                  <a:srgbClr val="0D0D11"/>
                </a:solidFill>
              </a:rPr>
              <a:t>Основными параметрами, по которым оценивается производительность работы с использованием как SQL, так и спецификаций более низкого уровня, являются: </a:t>
            </a:r>
          </a:p>
          <a:p>
            <a:pPr lvl="1" eaLnBrk="1" hangingPunct="1">
              <a:buFontTx/>
              <a:buChar char="•"/>
            </a:pPr>
            <a:r>
              <a:rPr lang="ru-RU" altLang="ru-RU">
                <a:solidFill>
                  <a:srgbClr val="0D0D11"/>
                </a:solidFill>
              </a:rPr>
              <a:t>объем работ по оптимизации настройки СУБД с целью повышения ее эффективности </a:t>
            </a:r>
          </a:p>
          <a:p>
            <a:pPr lvl="1" eaLnBrk="1" hangingPunct="1">
              <a:buFontTx/>
              <a:buChar char="•"/>
            </a:pPr>
            <a:r>
              <a:rPr lang="ru-RU" altLang="ru-RU">
                <a:solidFill>
                  <a:srgbClr val="0D0D11"/>
                </a:solidFill>
              </a:rPr>
              <a:t>использование в СУБД методов компиляции </a:t>
            </a:r>
          </a:p>
          <a:p>
            <a:pPr lvl="1" eaLnBrk="1" hangingPunct="1">
              <a:buFontTx/>
              <a:buChar char="•"/>
            </a:pPr>
            <a:r>
              <a:rPr lang="ru-RU" altLang="ru-RU">
                <a:solidFill>
                  <a:srgbClr val="0D0D11"/>
                </a:solidFill>
              </a:rPr>
              <a:t>местонахождение буферного пула (в адресном пространстве клиента или СУБД) </a:t>
            </a:r>
          </a:p>
          <a:p>
            <a:pPr lvl="1" eaLnBrk="1" hangingPunct="1">
              <a:buFontTx/>
              <a:buChar char="•"/>
            </a:pPr>
            <a:r>
              <a:rPr lang="ru-RU" altLang="ru-RU">
                <a:solidFill>
                  <a:srgbClr val="0D0D11"/>
                </a:solidFill>
              </a:rPr>
              <a:t>доступные типы индексирования </a:t>
            </a:r>
          </a:p>
          <a:p>
            <a:pPr lvl="1" eaLnBrk="1" hangingPunct="1">
              <a:buFontTx/>
              <a:buChar char="•"/>
            </a:pPr>
            <a:r>
              <a:rPr lang="ru-RU" altLang="ru-RU">
                <a:solidFill>
                  <a:srgbClr val="0D0D11"/>
                </a:solidFill>
              </a:rPr>
              <a:t>производительность интерфейса клиент СУБД </a:t>
            </a:r>
          </a:p>
          <a:p>
            <a:pPr lvl="1" eaLnBrk="1" hangingPunct="1">
              <a:buFontTx/>
              <a:buChar char="•"/>
            </a:pPr>
            <a:r>
              <a:rPr lang="ru-RU" altLang="ru-RU">
                <a:solidFill>
                  <a:srgbClr val="0D0D11"/>
                </a:solidFill>
              </a:rPr>
              <a:t>поддерживаемая кластеризация </a:t>
            </a:r>
          </a:p>
        </p:txBody>
      </p:sp>
    </p:spTree>
    <p:extLst>
      <p:ext uri="{BB962C8B-B14F-4D97-AF65-F5344CB8AC3E}">
        <p14:creationId xmlns:p14="http://schemas.microsoft.com/office/powerpoint/2010/main" val="1901290809"/>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831079" y="605980"/>
            <a:ext cx="7772400" cy="644525"/>
          </a:xfrm>
        </p:spPr>
        <p:txBody>
          <a:bodyPr/>
          <a:lstStyle/>
          <a:p>
            <a:r>
              <a:rPr lang="ru-RU" altLang="ru-RU" sz="3200" dirty="0">
                <a:latin typeface="Times New Roman" panose="02020603050405020304" pitchFamily="18" charset="0"/>
              </a:rPr>
              <a:t>Предложения манифеста</a:t>
            </a:r>
          </a:p>
        </p:txBody>
      </p:sp>
      <p:sp>
        <p:nvSpPr>
          <p:cNvPr id="66563" name="Text Box 3"/>
          <p:cNvSpPr txBox="1">
            <a:spLocks noChangeArrowheads="1"/>
          </p:cNvSpPr>
          <p:nvPr/>
        </p:nvSpPr>
        <p:spPr bwMode="auto">
          <a:xfrm>
            <a:off x="684213" y="1484313"/>
            <a:ext cx="7704137"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spcBef>
                <a:spcPct val="25000"/>
              </a:spcBef>
            </a:pPr>
            <a:r>
              <a:rPr lang="ru-RU" altLang="ru-RU" b="1" dirty="0">
                <a:solidFill>
                  <a:srgbClr val="0D0D11"/>
                </a:solidFill>
              </a:rPr>
              <a:t>3. Предложения, следующие из необходимости открытости системы </a:t>
            </a:r>
          </a:p>
          <a:p>
            <a:pPr eaLnBrk="1" hangingPunct="1">
              <a:spcBef>
                <a:spcPct val="25000"/>
              </a:spcBef>
            </a:pPr>
            <a:r>
              <a:rPr lang="ru-RU" altLang="ru-RU" b="1" dirty="0">
                <a:solidFill>
                  <a:srgbClr val="0D0D11"/>
                </a:solidFill>
              </a:rPr>
              <a:t>Предложение 3.1:</a:t>
            </a:r>
            <a:r>
              <a:rPr lang="ru-RU" altLang="ru-RU" dirty="0">
                <a:solidFill>
                  <a:srgbClr val="0D0D11"/>
                </a:solidFill>
              </a:rPr>
              <a:t> СУБД третьего поколения должны быть доступны из различных ЯВУ. </a:t>
            </a:r>
          </a:p>
          <a:p>
            <a:pPr eaLnBrk="1" hangingPunct="1">
              <a:spcBef>
                <a:spcPct val="25000"/>
              </a:spcBef>
            </a:pPr>
            <a:r>
              <a:rPr lang="ru-RU" altLang="ru-RU" b="1" dirty="0">
                <a:solidFill>
                  <a:srgbClr val="0D0D11"/>
                </a:solidFill>
              </a:rPr>
              <a:t>Предложение 3.2:</a:t>
            </a:r>
            <a:r>
              <a:rPr lang="ru-RU" altLang="ru-RU" dirty="0">
                <a:solidFill>
                  <a:srgbClr val="0D0D11"/>
                </a:solidFill>
              </a:rPr>
              <a:t> Язык "X с поддержкой стабильных данных" (для различных X) - хорошая идея. Языки будут поддерживаться над единой СУБД благодаря расширениям компилятора и (более или менее) сложной системе времени выполнения. </a:t>
            </a:r>
          </a:p>
          <a:p>
            <a:pPr eaLnBrk="1" hangingPunct="1">
              <a:spcBef>
                <a:spcPct val="25000"/>
              </a:spcBef>
            </a:pPr>
            <a:r>
              <a:rPr lang="ru-RU" altLang="ru-RU" b="1" dirty="0">
                <a:solidFill>
                  <a:srgbClr val="0D0D11"/>
                </a:solidFill>
              </a:rPr>
              <a:t>Предложение 3.3:</a:t>
            </a:r>
            <a:r>
              <a:rPr lang="ru-RU" altLang="ru-RU" dirty="0">
                <a:solidFill>
                  <a:srgbClr val="0D0D11"/>
                </a:solidFill>
              </a:rPr>
              <a:t> SQL является универсальным языком данных. </a:t>
            </a:r>
          </a:p>
          <a:p>
            <a:pPr eaLnBrk="1" hangingPunct="1">
              <a:spcBef>
                <a:spcPct val="25000"/>
              </a:spcBef>
            </a:pPr>
            <a:r>
              <a:rPr lang="ru-RU" altLang="ru-RU" b="1" dirty="0">
                <a:solidFill>
                  <a:srgbClr val="0D0D11"/>
                </a:solidFill>
              </a:rPr>
              <a:t>Предложение 3.4:</a:t>
            </a:r>
            <a:r>
              <a:rPr lang="ru-RU" altLang="ru-RU" dirty="0">
                <a:solidFill>
                  <a:srgbClr val="0D0D11"/>
                </a:solidFill>
              </a:rPr>
              <a:t> Запросы и ответы на них должны образовывать нижний уровень коммуникаций между клиентом и сервером. </a:t>
            </a:r>
          </a:p>
        </p:txBody>
      </p:sp>
    </p:spTree>
    <p:extLst>
      <p:ext uri="{BB962C8B-B14F-4D97-AF65-F5344CB8AC3E}">
        <p14:creationId xmlns:p14="http://schemas.microsoft.com/office/powerpoint/2010/main" val="2668994600"/>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Объектно-реляционные базы данных</a:t>
            </a:r>
          </a:p>
        </p:txBody>
      </p:sp>
      <p:sp>
        <p:nvSpPr>
          <p:cNvPr id="3" name="Объект 2"/>
          <p:cNvSpPr>
            <a:spLocks noGrp="1"/>
          </p:cNvSpPr>
          <p:nvPr>
            <p:ph idx="1"/>
          </p:nvPr>
        </p:nvSpPr>
        <p:spPr/>
        <p:txBody>
          <a:bodyPr>
            <a:normAutofit/>
          </a:bodyPr>
          <a:lstStyle/>
          <a:p>
            <a:r>
              <a:rPr lang="ru-RU" sz="1800" dirty="0"/>
              <a:t>ОРСУБД – традиционная реляционная СУБД, расширенная основными объектными возможностями.</a:t>
            </a:r>
          </a:p>
          <a:p>
            <a:pPr lvl="1"/>
            <a:r>
              <a:rPr lang="ru-RU" sz="1600" dirty="0"/>
              <a:t>Имеющиеся сегодня на рынке ОРСУБД не являются «традиционными реляционными», поскольку в них не поддерживается реляционная модель данных. Они основаны на другой модели данных, представленной в стандарте языка SQL.</a:t>
            </a:r>
          </a:p>
          <a:p>
            <a:pPr lvl="1"/>
            <a:r>
              <a:rPr lang="ru-RU" sz="1600" dirty="0"/>
              <a:t> Объектный мир определен в целом настолько расплывчато и нечетко, что невозможно однозначно говорить об основных объектных возможностях.</a:t>
            </a:r>
          </a:p>
          <a:p>
            <a:r>
              <a:rPr lang="ru-RU" sz="1800" dirty="0"/>
              <a:t>Сегодня под ОРСУБД следует понимать системы, которые следуют духу Манифеста систем баз данных третьего поколения и букве стандартов SQL:1999 и SQL:2003.</a:t>
            </a:r>
          </a:p>
          <a:p>
            <a:r>
              <a:rPr lang="ru-RU" sz="1800" dirty="0"/>
              <a:t>В качестве примеров реализаций ОРСУБД можно использовать </a:t>
            </a:r>
            <a:r>
              <a:rPr lang="ru-RU" sz="1800" b="1" dirty="0" err="1"/>
              <a:t>Oracle</a:t>
            </a:r>
            <a:r>
              <a:rPr lang="ru-RU" sz="1800" dirty="0"/>
              <a:t> (начиная с </a:t>
            </a:r>
            <a:r>
              <a:rPr lang="ru-RU" sz="1800" dirty="0" err="1"/>
              <a:t>Oracle</a:t>
            </a:r>
            <a:r>
              <a:rPr lang="ru-RU" sz="1800" dirty="0"/>
              <a:t> 9i), </a:t>
            </a:r>
            <a:r>
              <a:rPr lang="ru-RU" sz="1800" b="1" dirty="0"/>
              <a:t>IBM</a:t>
            </a:r>
            <a:r>
              <a:rPr lang="ru-RU" sz="1800" dirty="0"/>
              <a:t> </a:t>
            </a:r>
            <a:r>
              <a:rPr lang="ru-RU" sz="1800" b="1" dirty="0"/>
              <a:t>DB2</a:t>
            </a:r>
            <a:r>
              <a:rPr lang="ru-RU" sz="1800" dirty="0"/>
              <a:t> (начиная с версии 7) и </a:t>
            </a:r>
            <a:r>
              <a:rPr lang="en-US" sz="1800" b="1" dirty="0"/>
              <a:t>PostgreSQL</a:t>
            </a:r>
            <a:r>
              <a:rPr lang="ru-RU" sz="1800" dirty="0"/>
              <a:t>. </a:t>
            </a:r>
          </a:p>
        </p:txBody>
      </p:sp>
    </p:spTree>
    <p:extLst>
      <p:ext uri="{BB962C8B-B14F-4D97-AF65-F5344CB8AC3E}">
        <p14:creationId xmlns:p14="http://schemas.microsoft.com/office/powerpoint/2010/main" val="1189730947"/>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78306" y="642802"/>
            <a:ext cx="2724785" cy="528320"/>
          </a:xfrm>
          <a:prstGeom prst="rect">
            <a:avLst/>
          </a:prstGeom>
        </p:spPr>
        <p:txBody>
          <a:bodyPr vert="horz" wrap="square" lIns="0" tIns="12700" rIns="0" bIns="0" rtlCol="0">
            <a:spAutoFit/>
          </a:bodyPr>
          <a:lstStyle/>
          <a:p>
            <a:pPr marL="12700">
              <a:lnSpc>
                <a:spcPct val="100000"/>
              </a:lnSpc>
              <a:spcBef>
                <a:spcPts val="100"/>
              </a:spcBef>
            </a:pPr>
            <a:r>
              <a:rPr spc="-25" dirty="0"/>
              <a:t>noSQL</a:t>
            </a:r>
            <a:r>
              <a:rPr spc="-130" dirty="0"/>
              <a:t> </a:t>
            </a:r>
            <a:r>
              <a:rPr spc="-30" dirty="0"/>
              <a:t>решения</a:t>
            </a:r>
          </a:p>
        </p:txBody>
      </p:sp>
      <p:sp>
        <p:nvSpPr>
          <p:cNvPr id="3" name="object 3"/>
          <p:cNvSpPr txBox="1"/>
          <p:nvPr/>
        </p:nvSpPr>
        <p:spPr>
          <a:xfrm>
            <a:off x="707390" y="1809877"/>
            <a:ext cx="7716520" cy="2174240"/>
          </a:xfrm>
          <a:prstGeom prst="rect">
            <a:avLst/>
          </a:prstGeom>
        </p:spPr>
        <p:txBody>
          <a:bodyPr vert="horz" wrap="square" lIns="0" tIns="48260" rIns="0" bIns="0" rtlCol="0">
            <a:spAutoFit/>
          </a:bodyPr>
          <a:lstStyle/>
          <a:p>
            <a:pPr marL="184785" marR="478155" indent="-172085">
              <a:lnSpc>
                <a:spcPts val="2270"/>
              </a:lnSpc>
              <a:spcBef>
                <a:spcPts val="380"/>
              </a:spcBef>
              <a:buFont typeface="Arial"/>
              <a:buChar char="•"/>
              <a:tabLst>
                <a:tab pos="185420" algn="l"/>
              </a:tabLst>
            </a:pPr>
            <a:r>
              <a:rPr sz="2100" spc="-35" dirty="0">
                <a:latin typeface="Calibri"/>
                <a:cs typeface="Calibri"/>
              </a:rPr>
              <a:t>Термин </a:t>
            </a:r>
            <a:r>
              <a:rPr sz="2100" spc="-5" dirty="0">
                <a:latin typeface="Calibri"/>
                <a:cs typeface="Calibri"/>
              </a:rPr>
              <a:t>«NoSQL» впервые был </a:t>
            </a:r>
            <a:r>
              <a:rPr sz="2100" spc="-10" dirty="0">
                <a:latin typeface="Calibri"/>
                <a:cs typeface="Calibri"/>
              </a:rPr>
              <a:t>использован </a:t>
            </a:r>
            <a:r>
              <a:rPr sz="2100" dirty="0">
                <a:latin typeface="Calibri"/>
                <a:cs typeface="Calibri"/>
              </a:rPr>
              <a:t>в 1998 </a:t>
            </a:r>
            <a:r>
              <a:rPr sz="2100" spc="-25" dirty="0">
                <a:latin typeface="Calibri"/>
                <a:cs typeface="Calibri"/>
              </a:rPr>
              <a:t>году </a:t>
            </a:r>
            <a:r>
              <a:rPr sz="2100" spc="-5" dirty="0">
                <a:latin typeface="Calibri"/>
                <a:cs typeface="Calibri"/>
              </a:rPr>
              <a:t>для  описания </a:t>
            </a:r>
            <a:r>
              <a:rPr sz="2100" spc="-10" dirty="0">
                <a:latin typeface="Calibri"/>
                <a:cs typeface="Calibri"/>
              </a:rPr>
              <a:t>реляционной </a:t>
            </a:r>
            <a:r>
              <a:rPr sz="2100" spc="-5" dirty="0">
                <a:latin typeface="Calibri"/>
                <a:cs typeface="Calibri"/>
              </a:rPr>
              <a:t>базы </a:t>
            </a:r>
            <a:r>
              <a:rPr sz="2100" dirty="0">
                <a:latin typeface="Calibri"/>
                <a:cs typeface="Calibri"/>
              </a:rPr>
              <a:t>данных, не </a:t>
            </a:r>
            <a:r>
              <a:rPr sz="2100" spc="-10" dirty="0">
                <a:latin typeface="Calibri"/>
                <a:cs typeface="Calibri"/>
              </a:rPr>
              <a:t>использовавшей</a:t>
            </a:r>
            <a:r>
              <a:rPr sz="2100" spc="85" dirty="0">
                <a:latin typeface="Calibri"/>
                <a:cs typeface="Calibri"/>
              </a:rPr>
              <a:t> </a:t>
            </a:r>
            <a:r>
              <a:rPr sz="2100" spc="-5" dirty="0">
                <a:latin typeface="Calibri"/>
                <a:cs typeface="Calibri"/>
              </a:rPr>
              <a:t>SQL</a:t>
            </a:r>
            <a:endParaRPr sz="2100" dirty="0">
              <a:latin typeface="Calibri"/>
              <a:cs typeface="Calibri"/>
            </a:endParaRPr>
          </a:p>
          <a:p>
            <a:pPr marL="184785" marR="5080" indent="-172085">
              <a:lnSpc>
                <a:spcPts val="2270"/>
              </a:lnSpc>
              <a:spcBef>
                <a:spcPts val="790"/>
              </a:spcBef>
              <a:buFont typeface="Arial"/>
              <a:buChar char="•"/>
              <a:tabLst>
                <a:tab pos="185420" algn="l"/>
              </a:tabLst>
            </a:pPr>
            <a:r>
              <a:rPr sz="2100" spc="-10" dirty="0">
                <a:latin typeface="Calibri"/>
                <a:cs typeface="Calibri"/>
              </a:rPr>
              <a:t>Популярность </a:t>
            </a:r>
            <a:r>
              <a:rPr sz="2100" spc="-5" dirty="0">
                <a:latin typeface="Calibri"/>
                <a:cs typeface="Calibri"/>
              </a:rPr>
              <a:t>NoSQL </a:t>
            </a:r>
            <a:r>
              <a:rPr sz="2100" dirty="0">
                <a:latin typeface="Calibri"/>
                <a:cs typeface="Calibri"/>
              </a:rPr>
              <a:t>стал </a:t>
            </a:r>
            <a:r>
              <a:rPr sz="2100" spc="-5" dirty="0">
                <a:latin typeface="Calibri"/>
                <a:cs typeface="Calibri"/>
              </a:rPr>
              <a:t>набирать </a:t>
            </a:r>
            <a:r>
              <a:rPr sz="2100" dirty="0">
                <a:latin typeface="Calibri"/>
                <a:cs typeface="Calibri"/>
              </a:rPr>
              <a:t>в 2009 </a:t>
            </a:r>
            <a:r>
              <a:rPr sz="2100" spc="-50" dirty="0">
                <a:latin typeface="Calibri"/>
                <a:cs typeface="Calibri"/>
              </a:rPr>
              <a:t>г, </a:t>
            </a:r>
            <a:r>
              <a:rPr sz="2100" dirty="0">
                <a:latin typeface="Calibri"/>
                <a:cs typeface="Calibri"/>
              </a:rPr>
              <a:t>в </a:t>
            </a:r>
            <a:r>
              <a:rPr sz="2100" spc="-5" dirty="0">
                <a:latin typeface="Calibri"/>
                <a:cs typeface="Calibri"/>
              </a:rPr>
              <a:t>связи </a:t>
            </a:r>
            <a:r>
              <a:rPr sz="2100" dirty="0">
                <a:latin typeface="Calibri"/>
                <a:cs typeface="Calibri"/>
              </a:rPr>
              <a:t>с </a:t>
            </a:r>
            <a:r>
              <a:rPr sz="2100" spc="-10" dirty="0">
                <a:latin typeface="Calibri"/>
                <a:cs typeface="Calibri"/>
              </a:rPr>
              <a:t>появлением  </a:t>
            </a:r>
            <a:r>
              <a:rPr sz="2100" spc="-15" dirty="0">
                <a:latin typeface="Calibri"/>
                <a:cs typeface="Calibri"/>
              </a:rPr>
              <a:t>большого </a:t>
            </a:r>
            <a:r>
              <a:rPr sz="2100" spc="-10" dirty="0">
                <a:latin typeface="Calibri"/>
                <a:cs typeface="Calibri"/>
              </a:rPr>
              <a:t>количества </a:t>
            </a:r>
            <a:r>
              <a:rPr sz="2100" spc="-5" dirty="0">
                <a:latin typeface="Calibri"/>
                <a:cs typeface="Calibri"/>
              </a:rPr>
              <a:t>веб-стартапов, для </a:t>
            </a:r>
            <a:r>
              <a:rPr sz="2100" spc="-15" dirty="0">
                <a:latin typeface="Calibri"/>
                <a:cs typeface="Calibri"/>
              </a:rPr>
              <a:t>которых </a:t>
            </a:r>
            <a:r>
              <a:rPr sz="2100" spc="-5" dirty="0">
                <a:latin typeface="Calibri"/>
                <a:cs typeface="Calibri"/>
              </a:rPr>
              <a:t>важнейшей  задачей </a:t>
            </a:r>
            <a:r>
              <a:rPr sz="2100" spc="-10" dirty="0">
                <a:latin typeface="Calibri"/>
                <a:cs typeface="Calibri"/>
              </a:rPr>
              <a:t>является поддержание </a:t>
            </a:r>
            <a:r>
              <a:rPr sz="2100" spc="-5" dirty="0">
                <a:latin typeface="Calibri"/>
                <a:cs typeface="Calibri"/>
              </a:rPr>
              <a:t>постоянной </a:t>
            </a:r>
            <a:r>
              <a:rPr sz="2100" spc="-10" dirty="0">
                <a:latin typeface="Calibri"/>
                <a:cs typeface="Calibri"/>
              </a:rPr>
              <a:t>высокой </a:t>
            </a:r>
            <a:r>
              <a:rPr sz="2100" spc="-5" dirty="0">
                <a:latin typeface="Calibri"/>
                <a:cs typeface="Calibri"/>
              </a:rPr>
              <a:t>пропускной  способности хранилища при неограниченном </a:t>
            </a:r>
            <a:r>
              <a:rPr sz="2100" spc="-10" dirty="0">
                <a:latin typeface="Calibri"/>
                <a:cs typeface="Calibri"/>
              </a:rPr>
              <a:t>увеличении  </a:t>
            </a:r>
            <a:r>
              <a:rPr sz="2100" spc="-5" dirty="0">
                <a:latin typeface="Calibri"/>
                <a:cs typeface="Calibri"/>
              </a:rPr>
              <a:t>объема</a:t>
            </a:r>
            <a:r>
              <a:rPr sz="2100" dirty="0">
                <a:latin typeface="Calibri"/>
                <a:cs typeface="Calibri"/>
              </a:rPr>
              <a:t> данных.</a:t>
            </a:r>
          </a:p>
        </p:txBody>
      </p:sp>
    </p:spTree>
    <p:extLst>
      <p:ext uri="{BB962C8B-B14F-4D97-AF65-F5344CB8AC3E}">
        <p14:creationId xmlns:p14="http://schemas.microsoft.com/office/powerpoint/2010/main" val="2490467916"/>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NoSQL (not only SQL</a:t>
            </a:r>
            <a:r>
              <a:rPr lang="ru-RU" dirty="0"/>
              <a:t>)</a:t>
            </a:r>
          </a:p>
        </p:txBody>
      </p:sp>
      <p:sp>
        <p:nvSpPr>
          <p:cNvPr id="3" name="Объект 2"/>
          <p:cNvSpPr>
            <a:spLocks noGrp="1"/>
          </p:cNvSpPr>
          <p:nvPr>
            <p:ph idx="1"/>
          </p:nvPr>
        </p:nvSpPr>
        <p:spPr>
          <a:xfrm>
            <a:off x="683664" y="1600199"/>
            <a:ext cx="7862129" cy="5005699"/>
          </a:xfrm>
        </p:spPr>
        <p:txBody>
          <a:bodyPr>
            <a:noAutofit/>
          </a:bodyPr>
          <a:lstStyle/>
          <a:p>
            <a:r>
              <a:rPr lang="ru-RU" sz="2400" dirty="0"/>
              <a:t>Обозначает ряд подходов, проектов, направленных на реализацию моделей баз данных, имеющих существенные отличия от используемых в традиционных реляционных СУБД с доступом к данным средствами языка SQL. </a:t>
            </a:r>
            <a:endParaRPr lang="en-US" sz="2400" dirty="0"/>
          </a:p>
          <a:p>
            <a:r>
              <a:rPr lang="ru-RU" sz="2400" dirty="0"/>
              <a:t>Описание схемы данных в случае использования </a:t>
            </a:r>
            <a:r>
              <a:rPr lang="ru-RU" sz="2400" dirty="0" err="1"/>
              <a:t>NoSQL</a:t>
            </a:r>
            <a:r>
              <a:rPr lang="ru-RU" sz="2400" dirty="0"/>
              <a:t>-решений может осуществляться через использование различных структур данных: хеш-таблиц, деревьев и других. </a:t>
            </a:r>
          </a:p>
          <a:p>
            <a:pPr lvl="1"/>
            <a:r>
              <a:rPr lang="ru-RU" sz="1800" dirty="0"/>
              <a:t>Основная идея при разработке такого типа систем предоставление разработчикам более гибких средств по модификации схемы данных на этапе эксплуатации, отказе от транзакционного контроля в пользу более естественной поддержки распределённых вычислений.</a:t>
            </a:r>
          </a:p>
        </p:txBody>
      </p:sp>
    </p:spTree>
    <p:extLst>
      <p:ext uri="{BB962C8B-B14F-4D97-AF65-F5344CB8AC3E}">
        <p14:creationId xmlns:p14="http://schemas.microsoft.com/office/powerpoint/2010/main" val="3220346153"/>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NoSQL (not only SQL</a:t>
            </a:r>
            <a:r>
              <a:rPr lang="ru-RU" dirty="0"/>
              <a:t>)</a:t>
            </a:r>
          </a:p>
        </p:txBody>
      </p:sp>
      <p:sp>
        <p:nvSpPr>
          <p:cNvPr id="3" name="Объект 2"/>
          <p:cNvSpPr>
            <a:spLocks noGrp="1"/>
          </p:cNvSpPr>
          <p:nvPr>
            <p:ph idx="1"/>
          </p:nvPr>
        </p:nvSpPr>
        <p:spPr>
          <a:xfrm>
            <a:off x="683664" y="1600199"/>
            <a:ext cx="7862129" cy="5005699"/>
          </a:xfrm>
        </p:spPr>
        <p:txBody>
          <a:bodyPr>
            <a:noAutofit/>
          </a:bodyPr>
          <a:lstStyle/>
          <a:p>
            <a:r>
              <a:rPr lang="ru-RU" sz="2400" dirty="0"/>
              <a:t>Сторонниками концепции </a:t>
            </a:r>
            <a:r>
              <a:rPr lang="ru-RU" sz="2400" dirty="0" err="1"/>
              <a:t>NoSQL</a:t>
            </a:r>
            <a:r>
              <a:rPr lang="ru-RU" sz="2400" dirty="0"/>
              <a:t> подчёркивается, что она не является полным отрицанием языка SQL и реляционной модели, проект исходит из того, что SQL это важный и весьма полезный инструмент, но при этом он не может считаться универсальным. </a:t>
            </a:r>
          </a:p>
          <a:p>
            <a:pPr lvl="1"/>
            <a:r>
              <a:rPr lang="ru-RU" sz="1800" dirty="0"/>
              <a:t>Одной из проблем, которую указывают для классических реляционных БД, являются проблемы при работе с данными очень большого объема и в проектах с высокой нагрузкой. Основная цель подхода расширить возможности БД там, где SQL недостаточно гибок, и не вытеснять его там, где он справляется со своими задачами. </a:t>
            </a:r>
          </a:p>
        </p:txBody>
      </p:sp>
    </p:spTree>
    <p:extLst>
      <p:ext uri="{BB962C8B-B14F-4D97-AF65-F5344CB8AC3E}">
        <p14:creationId xmlns:p14="http://schemas.microsoft.com/office/powerpoint/2010/main" val="971135371"/>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Категории </a:t>
            </a:r>
            <a:r>
              <a:rPr lang="en-US" dirty="0"/>
              <a:t>NoSQL </a:t>
            </a:r>
            <a:r>
              <a:rPr lang="ru-RU" dirty="0"/>
              <a:t>баз</a:t>
            </a:r>
          </a:p>
        </p:txBody>
      </p:sp>
      <p:sp>
        <p:nvSpPr>
          <p:cNvPr id="3" name="Объект 2"/>
          <p:cNvSpPr>
            <a:spLocks noGrp="1"/>
          </p:cNvSpPr>
          <p:nvPr>
            <p:ph idx="1"/>
          </p:nvPr>
        </p:nvSpPr>
        <p:spPr>
          <a:xfrm>
            <a:off x="435836" y="1435693"/>
            <a:ext cx="8280873" cy="5067657"/>
          </a:xfrm>
        </p:spPr>
        <p:txBody>
          <a:bodyPr>
            <a:noAutofit/>
          </a:bodyPr>
          <a:lstStyle/>
          <a:p>
            <a:pPr marL="342900" indent="-342900">
              <a:buFont typeface="+mj-lt"/>
              <a:buAutoNum type="arabicPeriod"/>
            </a:pPr>
            <a:r>
              <a:rPr lang="ru-RU" sz="2800" dirty="0" err="1"/>
              <a:t>Key-Value</a:t>
            </a:r>
            <a:r>
              <a:rPr lang="ru-RU" sz="2800" dirty="0"/>
              <a:t>, Ключ-Значение базы данных (</a:t>
            </a:r>
            <a:r>
              <a:rPr lang="en-US" altLang="ru-RU" sz="2800" dirty="0" err="1"/>
              <a:t>Redis</a:t>
            </a:r>
            <a:r>
              <a:rPr lang="en-US" altLang="ru-RU" sz="2800" dirty="0"/>
              <a:t>, Dynamo, </a:t>
            </a:r>
            <a:r>
              <a:rPr lang="en-US" altLang="ru-RU" sz="2800" dirty="0" err="1"/>
              <a:t>MemcacheDB</a:t>
            </a:r>
            <a:r>
              <a:rPr lang="en-US" altLang="ru-RU" sz="2800" dirty="0"/>
              <a:t>, Voldemort</a:t>
            </a:r>
            <a:r>
              <a:rPr lang="ru-RU" sz="2800" dirty="0"/>
              <a:t>). </a:t>
            </a:r>
          </a:p>
          <a:p>
            <a:pPr lvl="1"/>
            <a:r>
              <a:rPr lang="ru-RU" sz="2400" dirty="0"/>
              <a:t>Отличительной особенностью  является простая модель данных - ассоциативный массив или  словарь, позволяющий работать с данными по ключу. </a:t>
            </a:r>
          </a:p>
          <a:p>
            <a:pPr lvl="1"/>
            <a:r>
              <a:rPr lang="ru-RU" sz="2400" dirty="0"/>
              <a:t>Основная  задача подобных хранилищ - максимальная  производительность, поэтому никакая информации о структуре  значений не сохраняется. </a:t>
            </a:r>
          </a:p>
          <a:p>
            <a:endParaRPr lang="ru-RU" sz="2800" dirty="0"/>
          </a:p>
        </p:txBody>
      </p:sp>
    </p:spTree>
    <p:extLst>
      <p:ext uri="{BB962C8B-B14F-4D97-AF65-F5344CB8AC3E}">
        <p14:creationId xmlns:p14="http://schemas.microsoft.com/office/powerpoint/2010/main" val="2895596603"/>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30096" y="374779"/>
            <a:ext cx="7485512" cy="455645"/>
          </a:xfrm>
        </p:spPr>
        <p:txBody>
          <a:bodyPr/>
          <a:lstStyle/>
          <a:p>
            <a:r>
              <a:rPr lang="ru-RU" dirty="0"/>
              <a:t>Рейтинг СУБД (по данным </a:t>
            </a:r>
            <a:r>
              <a:rPr lang="en-US" dirty="0"/>
              <a:t>db-engines.com</a:t>
            </a:r>
            <a:r>
              <a:rPr lang="ru-RU" dirty="0"/>
              <a:t>)</a:t>
            </a:r>
          </a:p>
        </p:txBody>
      </p:sp>
      <p:pic>
        <p:nvPicPr>
          <p:cNvPr id="7" name="Рисунок 6">
            <a:extLst>
              <a:ext uri="{FF2B5EF4-FFF2-40B4-BE49-F238E27FC236}">
                <a16:creationId xmlns:a16="http://schemas.microsoft.com/office/drawing/2014/main" id="{8236F18D-3E40-4C88-835A-C7763A647831}"/>
              </a:ext>
            </a:extLst>
          </p:cNvPr>
          <p:cNvPicPr>
            <a:picLocks noChangeAspect="1"/>
          </p:cNvPicPr>
          <p:nvPr/>
        </p:nvPicPr>
        <p:blipFill>
          <a:blip r:embed="rId2"/>
          <a:stretch>
            <a:fillRect/>
          </a:stretch>
        </p:blipFill>
        <p:spPr>
          <a:xfrm>
            <a:off x="0" y="936640"/>
            <a:ext cx="9144000" cy="5845160"/>
          </a:xfrm>
          <a:prstGeom prst="rect">
            <a:avLst/>
          </a:prstGeom>
        </p:spPr>
      </p:pic>
    </p:spTree>
    <p:extLst>
      <p:ext uri="{BB962C8B-B14F-4D97-AF65-F5344CB8AC3E}">
        <p14:creationId xmlns:p14="http://schemas.microsoft.com/office/powerpoint/2010/main" val="1354779550"/>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Категории </a:t>
            </a:r>
            <a:r>
              <a:rPr lang="en-US" dirty="0"/>
              <a:t>NoSQL </a:t>
            </a:r>
            <a:r>
              <a:rPr lang="ru-RU" dirty="0"/>
              <a:t>баз</a:t>
            </a:r>
          </a:p>
        </p:txBody>
      </p:sp>
      <p:sp>
        <p:nvSpPr>
          <p:cNvPr id="3" name="Объект 2"/>
          <p:cNvSpPr>
            <a:spLocks noGrp="1"/>
          </p:cNvSpPr>
          <p:nvPr>
            <p:ph idx="1"/>
          </p:nvPr>
        </p:nvSpPr>
        <p:spPr>
          <a:xfrm>
            <a:off x="435836" y="1435693"/>
            <a:ext cx="8280873" cy="5067657"/>
          </a:xfrm>
        </p:spPr>
        <p:txBody>
          <a:bodyPr>
            <a:noAutofit/>
          </a:bodyPr>
          <a:lstStyle/>
          <a:p>
            <a:pPr marL="342900" indent="-342900">
              <a:buFont typeface="+mj-lt"/>
              <a:buAutoNum type="arabicPeriod"/>
            </a:pPr>
            <a:r>
              <a:rPr lang="en-US" altLang="ru-RU" sz="2400" dirty="0"/>
              <a:t>Wide Column</a:t>
            </a:r>
            <a:r>
              <a:rPr lang="ru-RU" altLang="ru-RU" sz="2400" dirty="0"/>
              <a:t>, Колоночные хранилища</a:t>
            </a:r>
            <a:r>
              <a:rPr lang="en-US" altLang="ru-RU" sz="2400" dirty="0"/>
              <a:t> </a:t>
            </a:r>
            <a:r>
              <a:rPr lang="ru-RU" altLang="ru-RU" sz="2400" dirty="0"/>
              <a:t>(</a:t>
            </a:r>
            <a:r>
              <a:rPr lang="en-US" altLang="ru-RU" sz="2400" dirty="0" err="1"/>
              <a:t>BigTable</a:t>
            </a:r>
            <a:r>
              <a:rPr lang="en-US" altLang="ru-RU" sz="2400" dirty="0"/>
              <a:t>, Cassandra, </a:t>
            </a:r>
            <a:r>
              <a:rPr lang="en-US" altLang="ru-RU" sz="2400" dirty="0" err="1"/>
              <a:t>HBase</a:t>
            </a:r>
            <a:r>
              <a:rPr lang="ru-RU" altLang="ru-RU" sz="2400" dirty="0"/>
              <a:t>)</a:t>
            </a:r>
          </a:p>
          <a:p>
            <a:pPr lvl="1"/>
            <a:r>
              <a:rPr lang="ru-RU" sz="2000" dirty="0"/>
              <a:t>Этот тип кажется наиболее схожим с  традиционными реляционными СУБД. </a:t>
            </a:r>
          </a:p>
          <a:p>
            <a:pPr lvl="1"/>
            <a:r>
              <a:rPr lang="ru-RU" sz="2000" dirty="0"/>
              <a:t>Модель данных хранилищ  подобного типа подразумевает хранение значений как  </a:t>
            </a:r>
            <a:r>
              <a:rPr lang="ru-RU" sz="2000" dirty="0" err="1"/>
              <a:t>неинтерпретируемых</a:t>
            </a:r>
            <a:r>
              <a:rPr lang="ru-RU" sz="2000" dirty="0"/>
              <a:t> байтовых массивов, адресуемых  кортежами &lt;ключ строки, ключ столбца, метка времени&gt;.  </a:t>
            </a:r>
          </a:p>
          <a:p>
            <a:pPr lvl="1"/>
            <a:r>
              <a:rPr lang="ru-RU" sz="2000" dirty="0"/>
              <a:t>Основой модели данных является колонка, число колонок для  одной таблицы может быть неограниченным. Колонки по  ключам объединяются в семейства, обладающие определенным  набором свойств.</a:t>
            </a:r>
          </a:p>
          <a:p>
            <a:endParaRPr lang="ru-RU" sz="2400" dirty="0"/>
          </a:p>
        </p:txBody>
      </p:sp>
    </p:spTree>
    <p:extLst>
      <p:ext uri="{BB962C8B-B14F-4D97-AF65-F5344CB8AC3E}">
        <p14:creationId xmlns:p14="http://schemas.microsoft.com/office/powerpoint/2010/main" val="3974884626"/>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Категории </a:t>
            </a:r>
            <a:r>
              <a:rPr lang="en-US" dirty="0"/>
              <a:t>NoSQL </a:t>
            </a:r>
            <a:r>
              <a:rPr lang="ru-RU" dirty="0"/>
              <a:t>баз</a:t>
            </a:r>
          </a:p>
        </p:txBody>
      </p:sp>
      <p:sp>
        <p:nvSpPr>
          <p:cNvPr id="3" name="Объект 2"/>
          <p:cNvSpPr>
            <a:spLocks noGrp="1"/>
          </p:cNvSpPr>
          <p:nvPr>
            <p:ph idx="1"/>
          </p:nvPr>
        </p:nvSpPr>
        <p:spPr>
          <a:xfrm>
            <a:off x="410198" y="1410056"/>
            <a:ext cx="8323604" cy="5341121"/>
          </a:xfrm>
        </p:spPr>
        <p:txBody>
          <a:bodyPr>
            <a:noAutofit/>
          </a:bodyPr>
          <a:lstStyle/>
          <a:p>
            <a:pPr marL="342900" indent="-342900">
              <a:buFont typeface="+mj-lt"/>
              <a:buAutoNum type="arabicPeriod" startAt="3"/>
            </a:pPr>
            <a:r>
              <a:rPr lang="ru-RU" sz="2400" dirty="0" err="1"/>
              <a:t>Документо</a:t>
            </a:r>
            <a:r>
              <a:rPr lang="ru-RU" sz="2400" dirty="0"/>
              <a:t>-ориентированные базы данных (</a:t>
            </a:r>
            <a:r>
              <a:rPr lang="en-US" altLang="ru-RU" sz="2400" dirty="0"/>
              <a:t>MongoDB, </a:t>
            </a:r>
            <a:r>
              <a:rPr lang="en-US" altLang="ru-RU" sz="2400" dirty="0" err="1"/>
              <a:t>CouchDB</a:t>
            </a:r>
            <a:r>
              <a:rPr lang="en-US" altLang="ru-RU" sz="2400" dirty="0"/>
              <a:t>, </a:t>
            </a:r>
            <a:r>
              <a:rPr lang="en-US" altLang="ru-RU" sz="2400" dirty="0" err="1"/>
              <a:t>Riak</a:t>
            </a:r>
            <a:r>
              <a:rPr lang="ru-RU" sz="2400" dirty="0"/>
              <a:t>). </a:t>
            </a:r>
          </a:p>
          <a:p>
            <a:pPr lvl="1"/>
            <a:r>
              <a:rPr lang="ru-RU" sz="2000" dirty="0"/>
              <a:t>Модель данных  подобных хранилищ позволяет объединять множество пар ключ-значение в абстракцию, называемую «документ». </a:t>
            </a:r>
          </a:p>
          <a:p>
            <a:pPr lvl="1"/>
            <a:r>
              <a:rPr lang="ru-RU" sz="2000" dirty="0"/>
              <a:t>Документы  могут иметь вложенную структуру и объединяться в коллекции.  Однако это скорее удобный способ логического объединения,  т.к. никакой жесткой схемы у документов нет и множества пар  ключ-значение, даже в рамках одной коллекции, могут быть  абсолютно произвольными. </a:t>
            </a:r>
          </a:p>
          <a:p>
            <a:pPr lvl="1"/>
            <a:r>
              <a:rPr lang="ru-RU" sz="2000" dirty="0"/>
              <a:t>Работа с документами производится  по ключу, однако существуют решения, позволяющие  осуществлять запросы по значениям атрибутов.</a:t>
            </a:r>
          </a:p>
        </p:txBody>
      </p:sp>
    </p:spTree>
    <p:extLst>
      <p:ext uri="{BB962C8B-B14F-4D97-AF65-F5344CB8AC3E}">
        <p14:creationId xmlns:p14="http://schemas.microsoft.com/office/powerpoint/2010/main" val="2940027120"/>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Категории </a:t>
            </a:r>
            <a:r>
              <a:rPr lang="en-US" dirty="0"/>
              <a:t>NoSQL </a:t>
            </a:r>
            <a:r>
              <a:rPr lang="ru-RU" dirty="0"/>
              <a:t>баз</a:t>
            </a:r>
          </a:p>
        </p:txBody>
      </p:sp>
      <p:sp>
        <p:nvSpPr>
          <p:cNvPr id="3" name="Объект 2"/>
          <p:cNvSpPr>
            <a:spLocks noGrp="1"/>
          </p:cNvSpPr>
          <p:nvPr>
            <p:ph idx="1"/>
          </p:nvPr>
        </p:nvSpPr>
        <p:spPr>
          <a:xfrm>
            <a:off x="410198" y="1410056"/>
            <a:ext cx="8323604" cy="5341121"/>
          </a:xfrm>
        </p:spPr>
        <p:txBody>
          <a:bodyPr>
            <a:noAutofit/>
          </a:bodyPr>
          <a:lstStyle/>
          <a:p>
            <a:pPr marL="342900" indent="-342900">
              <a:buFont typeface="+mj-lt"/>
              <a:buAutoNum type="arabicPeriod" startAt="4"/>
            </a:pPr>
            <a:r>
              <a:rPr lang="ru-RU" sz="2400" dirty="0"/>
              <a:t>Базы данных построенные на графах (</a:t>
            </a:r>
            <a:r>
              <a:rPr lang="en-US" altLang="ru-RU" sz="2400" dirty="0"/>
              <a:t>Neo4j, </a:t>
            </a:r>
            <a:r>
              <a:rPr lang="en-US" altLang="ru-RU" sz="2400" dirty="0" err="1"/>
              <a:t>InfiniteGraph</a:t>
            </a:r>
            <a:r>
              <a:rPr lang="ru-RU" sz="2400" dirty="0"/>
              <a:t>). </a:t>
            </a:r>
          </a:p>
          <a:p>
            <a:pPr lvl="1"/>
            <a:r>
              <a:rPr lang="ru-RU" sz="2000" dirty="0"/>
              <a:t>Подобные хранилища применяются для  работы с данными, которые естественным образом  представляются графами (например, социальная сеть). </a:t>
            </a:r>
          </a:p>
          <a:p>
            <a:pPr lvl="1"/>
            <a:r>
              <a:rPr lang="ru-RU" sz="2000" dirty="0"/>
              <a:t>Модель  данных состоит из вершин, ребер и свойств. Работа с данными  осуществляется путем обхода графа по ребрам с заданными  свойствами. </a:t>
            </a:r>
          </a:p>
        </p:txBody>
      </p:sp>
    </p:spTree>
    <p:extLst>
      <p:ext uri="{BB962C8B-B14F-4D97-AF65-F5344CB8AC3E}">
        <p14:creationId xmlns:p14="http://schemas.microsoft.com/office/powerpoint/2010/main" val="2212387826"/>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61214" y="642803"/>
            <a:ext cx="2999105" cy="528320"/>
          </a:xfrm>
          <a:prstGeom prst="rect">
            <a:avLst/>
          </a:prstGeom>
        </p:spPr>
        <p:txBody>
          <a:bodyPr vert="horz" wrap="square" lIns="0" tIns="12700" rIns="0" bIns="0" rtlCol="0">
            <a:spAutoFit/>
          </a:bodyPr>
          <a:lstStyle/>
          <a:p>
            <a:pPr marL="12700">
              <a:lnSpc>
                <a:spcPct val="100000"/>
              </a:lnSpc>
              <a:spcBef>
                <a:spcPts val="100"/>
              </a:spcBef>
            </a:pPr>
            <a:r>
              <a:rPr spc="-30" dirty="0"/>
              <a:t>newSQL</a:t>
            </a:r>
            <a:r>
              <a:rPr spc="-125" dirty="0"/>
              <a:t> </a:t>
            </a:r>
            <a:r>
              <a:rPr spc="-30" dirty="0"/>
              <a:t>решения</a:t>
            </a:r>
          </a:p>
        </p:txBody>
      </p:sp>
      <p:sp>
        <p:nvSpPr>
          <p:cNvPr id="3" name="object 3"/>
          <p:cNvSpPr txBox="1"/>
          <p:nvPr/>
        </p:nvSpPr>
        <p:spPr>
          <a:xfrm>
            <a:off x="861214" y="1809877"/>
            <a:ext cx="7243291" cy="3688189"/>
          </a:xfrm>
          <a:prstGeom prst="rect">
            <a:avLst/>
          </a:prstGeom>
        </p:spPr>
        <p:txBody>
          <a:bodyPr vert="horz" wrap="square" lIns="0" tIns="48260" rIns="0" bIns="0" rtlCol="0">
            <a:spAutoFit/>
          </a:bodyPr>
          <a:lstStyle/>
          <a:p>
            <a:pPr marL="184785" marR="5080" indent="-172085">
              <a:lnSpc>
                <a:spcPts val="2270"/>
              </a:lnSpc>
              <a:spcBef>
                <a:spcPts val="380"/>
              </a:spcBef>
              <a:buFont typeface="Arial"/>
              <a:buChar char="•"/>
              <a:tabLst>
                <a:tab pos="185420" algn="l"/>
              </a:tabLst>
            </a:pPr>
            <a:r>
              <a:rPr sz="2400" b="1" spc="-5" dirty="0">
                <a:latin typeface="Calibri"/>
                <a:cs typeface="Calibri"/>
              </a:rPr>
              <a:t>newSQL </a:t>
            </a:r>
            <a:r>
              <a:rPr sz="2400" dirty="0">
                <a:latin typeface="Calibri"/>
                <a:cs typeface="Calibri"/>
              </a:rPr>
              <a:t>- </a:t>
            </a:r>
            <a:r>
              <a:rPr sz="2400" spc="-5" dirty="0">
                <a:latin typeface="Calibri"/>
                <a:cs typeface="Calibri"/>
              </a:rPr>
              <a:t>класс современных реляционных </a:t>
            </a:r>
            <a:r>
              <a:rPr sz="2400" spc="0" dirty="0">
                <a:latin typeface="Calibri"/>
                <a:cs typeface="Calibri"/>
              </a:rPr>
              <a:t>СУБД, </a:t>
            </a:r>
            <a:r>
              <a:rPr sz="2400" spc="-10" dirty="0">
                <a:latin typeface="Calibri"/>
                <a:cs typeface="Calibri"/>
              </a:rPr>
              <a:t>стремящихся  </a:t>
            </a:r>
            <a:r>
              <a:rPr sz="2400" spc="-5" dirty="0">
                <a:latin typeface="Calibri"/>
                <a:cs typeface="Calibri"/>
              </a:rPr>
              <a:t>совместить </a:t>
            </a:r>
            <a:r>
              <a:rPr sz="2400" dirty="0">
                <a:latin typeface="Calibri"/>
                <a:cs typeface="Calibri"/>
              </a:rPr>
              <a:t>в </a:t>
            </a:r>
            <a:r>
              <a:rPr sz="2400" spc="-5" dirty="0">
                <a:latin typeface="Calibri"/>
                <a:cs typeface="Calibri"/>
              </a:rPr>
              <a:t>себе </a:t>
            </a:r>
            <a:r>
              <a:rPr sz="2400" spc="-10" dirty="0">
                <a:latin typeface="Calibri"/>
                <a:cs typeface="Calibri"/>
              </a:rPr>
              <a:t>преимущества </a:t>
            </a:r>
            <a:r>
              <a:rPr sz="2400" spc="-5" dirty="0">
                <a:latin typeface="Calibri"/>
                <a:cs typeface="Calibri"/>
              </a:rPr>
              <a:t>NoSQL </a:t>
            </a:r>
            <a:r>
              <a:rPr sz="2400" dirty="0">
                <a:latin typeface="Calibri"/>
                <a:cs typeface="Calibri"/>
              </a:rPr>
              <a:t>и </a:t>
            </a:r>
            <a:r>
              <a:rPr sz="2400" spc="-5" dirty="0">
                <a:latin typeface="Calibri"/>
                <a:cs typeface="Calibri"/>
              </a:rPr>
              <a:t>транзакционные  требования классических баз</a:t>
            </a:r>
            <a:r>
              <a:rPr sz="2400" spc="-20" dirty="0">
                <a:latin typeface="Calibri"/>
                <a:cs typeface="Calibri"/>
              </a:rPr>
              <a:t> </a:t>
            </a:r>
            <a:r>
              <a:rPr sz="2400" dirty="0">
                <a:latin typeface="Calibri"/>
                <a:cs typeface="Calibri"/>
              </a:rPr>
              <a:t>данных.</a:t>
            </a:r>
          </a:p>
          <a:p>
            <a:pPr marL="184785" indent="-172085">
              <a:lnSpc>
                <a:spcPct val="100000"/>
              </a:lnSpc>
              <a:spcBef>
                <a:spcPts val="505"/>
              </a:spcBef>
              <a:buFont typeface="Arial"/>
              <a:buChar char="•"/>
              <a:tabLst>
                <a:tab pos="185420" algn="l"/>
              </a:tabLst>
            </a:pPr>
            <a:r>
              <a:rPr sz="2400" spc="-35" dirty="0">
                <a:latin typeface="Calibri"/>
                <a:cs typeface="Calibri"/>
              </a:rPr>
              <a:t>Термин </a:t>
            </a:r>
            <a:r>
              <a:rPr sz="2400" spc="-5" dirty="0">
                <a:latin typeface="Calibri"/>
                <a:cs typeface="Calibri"/>
              </a:rPr>
              <a:t>был </a:t>
            </a:r>
            <a:r>
              <a:rPr sz="2400" spc="-10" dirty="0">
                <a:latin typeface="Calibri"/>
                <a:cs typeface="Calibri"/>
              </a:rPr>
              <a:t>предложен </a:t>
            </a:r>
            <a:r>
              <a:rPr sz="2400" dirty="0">
                <a:latin typeface="Calibri"/>
                <a:cs typeface="Calibri"/>
              </a:rPr>
              <a:t>в 2011 </a:t>
            </a:r>
            <a:r>
              <a:rPr sz="2400" spc="-25" dirty="0">
                <a:latin typeface="Calibri"/>
                <a:cs typeface="Calibri"/>
              </a:rPr>
              <a:t>году </a:t>
            </a:r>
            <a:r>
              <a:rPr sz="2400" spc="-5" dirty="0">
                <a:latin typeface="Calibri"/>
                <a:cs typeface="Calibri"/>
              </a:rPr>
              <a:t>Мэтью</a:t>
            </a:r>
            <a:r>
              <a:rPr sz="2400" spc="25" dirty="0">
                <a:latin typeface="Calibri"/>
                <a:cs typeface="Calibri"/>
              </a:rPr>
              <a:t> </a:t>
            </a:r>
            <a:r>
              <a:rPr sz="2400" spc="-10" dirty="0">
                <a:latin typeface="Calibri"/>
                <a:cs typeface="Calibri"/>
              </a:rPr>
              <a:t>Аслетом.</a:t>
            </a:r>
            <a:endParaRPr sz="2400" dirty="0">
              <a:latin typeface="Calibri"/>
              <a:cs typeface="Calibri"/>
            </a:endParaRPr>
          </a:p>
          <a:p>
            <a:pPr marL="184785" indent="-172085">
              <a:lnSpc>
                <a:spcPct val="100000"/>
              </a:lnSpc>
              <a:spcBef>
                <a:spcPts val="550"/>
              </a:spcBef>
              <a:buFont typeface="Arial"/>
              <a:buChar char="•"/>
              <a:tabLst>
                <a:tab pos="185420" algn="l"/>
              </a:tabLst>
            </a:pPr>
            <a:r>
              <a:rPr sz="2400" spc="-5" dirty="0">
                <a:latin typeface="Calibri"/>
                <a:cs typeface="Calibri"/>
              </a:rPr>
              <a:t>Примеры</a:t>
            </a:r>
            <a:r>
              <a:rPr sz="2400" spc="-10" dirty="0">
                <a:latin typeface="Calibri"/>
                <a:cs typeface="Calibri"/>
              </a:rPr>
              <a:t> </a:t>
            </a:r>
            <a:r>
              <a:rPr sz="2400" spc="-5" dirty="0">
                <a:latin typeface="Calibri"/>
                <a:cs typeface="Calibri"/>
              </a:rPr>
              <a:t>СУБД:</a:t>
            </a:r>
            <a:endParaRPr sz="2400" dirty="0">
              <a:latin typeface="Calibri"/>
              <a:cs typeface="Calibri"/>
            </a:endParaRPr>
          </a:p>
          <a:p>
            <a:pPr marL="527685" lvl="1" indent="-172085">
              <a:lnSpc>
                <a:spcPct val="100000"/>
              </a:lnSpc>
              <a:spcBef>
                <a:spcPts val="175"/>
              </a:spcBef>
              <a:buFont typeface="Arial"/>
              <a:buChar char="•"/>
              <a:tabLst>
                <a:tab pos="528320" algn="l"/>
              </a:tabLst>
            </a:pPr>
            <a:r>
              <a:rPr sz="2400" spc="-15" dirty="0">
                <a:latin typeface="Calibri"/>
                <a:cs typeface="Calibri"/>
              </a:rPr>
              <a:t>VoltDB</a:t>
            </a:r>
            <a:endParaRPr sz="2400" dirty="0">
              <a:latin typeface="Calibri"/>
              <a:cs typeface="Calibri"/>
            </a:endParaRPr>
          </a:p>
          <a:p>
            <a:pPr marL="527685" lvl="1" indent="-172085">
              <a:lnSpc>
                <a:spcPct val="100000"/>
              </a:lnSpc>
              <a:spcBef>
                <a:spcPts val="155"/>
              </a:spcBef>
              <a:buFont typeface="Arial"/>
              <a:buChar char="•"/>
              <a:tabLst>
                <a:tab pos="528320" algn="l"/>
              </a:tabLst>
            </a:pPr>
            <a:r>
              <a:rPr sz="2400" spc="-5" dirty="0">
                <a:latin typeface="Calibri"/>
                <a:cs typeface="Calibri"/>
              </a:rPr>
              <a:t>MemSQL</a:t>
            </a:r>
            <a:endParaRPr sz="2400" dirty="0">
              <a:latin typeface="Calibri"/>
              <a:cs typeface="Calibri"/>
            </a:endParaRPr>
          </a:p>
          <a:p>
            <a:pPr marL="527685" lvl="1" indent="-172085">
              <a:lnSpc>
                <a:spcPct val="100000"/>
              </a:lnSpc>
              <a:spcBef>
                <a:spcPts val="155"/>
              </a:spcBef>
              <a:buFont typeface="Arial"/>
              <a:buChar char="•"/>
              <a:tabLst>
                <a:tab pos="528320" algn="l"/>
              </a:tabLst>
            </a:pPr>
            <a:r>
              <a:rPr sz="2400" spc="-5" dirty="0">
                <a:latin typeface="Calibri"/>
                <a:cs typeface="Calibri"/>
              </a:rPr>
              <a:t>SAP </a:t>
            </a:r>
            <a:r>
              <a:rPr sz="2400" dirty="0">
                <a:latin typeface="Calibri"/>
                <a:cs typeface="Calibri"/>
              </a:rPr>
              <a:t>HANA</a:t>
            </a:r>
          </a:p>
          <a:p>
            <a:pPr marL="527685" lvl="1" indent="-172085">
              <a:lnSpc>
                <a:spcPct val="100000"/>
              </a:lnSpc>
              <a:spcBef>
                <a:spcPts val="170"/>
              </a:spcBef>
              <a:buFont typeface="Arial"/>
              <a:buChar char="•"/>
              <a:tabLst>
                <a:tab pos="528320" algn="l"/>
              </a:tabLst>
            </a:pPr>
            <a:r>
              <a:rPr sz="2400" spc="-5" dirty="0">
                <a:latin typeface="Calibri"/>
                <a:cs typeface="Calibri"/>
              </a:rPr>
              <a:t>OrientDB</a:t>
            </a:r>
            <a:endParaRPr sz="2400" dirty="0">
              <a:latin typeface="Calibri"/>
              <a:cs typeface="Calibri"/>
            </a:endParaRPr>
          </a:p>
        </p:txBody>
      </p:sp>
    </p:spTree>
    <p:extLst>
      <p:ext uri="{BB962C8B-B14F-4D97-AF65-F5344CB8AC3E}">
        <p14:creationId xmlns:p14="http://schemas.microsoft.com/office/powerpoint/2010/main" val="1406377771"/>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a:t>Быстрая база данных (C++)</a:t>
            </a:r>
          </a:p>
          <a:p>
            <a:r>
              <a:rPr lang="ru-RU" dirty="0"/>
              <a:t>Устоявшийся проект, выпущена версия 3.6</a:t>
            </a:r>
          </a:p>
          <a:p>
            <a:r>
              <a:rPr lang="ru-RU" dirty="0" err="1"/>
              <a:t>Open-source</a:t>
            </a:r>
            <a:r>
              <a:rPr lang="ru-RU" dirty="0"/>
              <a:t>, но разрабатывается и поддерживается компанией 10gen</a:t>
            </a:r>
          </a:p>
          <a:p>
            <a:r>
              <a:rPr lang="ru-RU" dirty="0"/>
              <a:t>Одно из наиболее универсальных решений</a:t>
            </a:r>
          </a:p>
          <a:p>
            <a:endParaRPr lang="ru-RU"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100" y="-104502"/>
            <a:ext cx="5095445" cy="1704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675" y="3455371"/>
            <a:ext cx="5264004" cy="2560867"/>
          </a:xfrm>
          <a:prstGeom prst="rect">
            <a:avLst/>
          </a:prstGeom>
        </p:spPr>
      </p:pic>
    </p:spTree>
    <p:extLst>
      <p:ext uri="{BB962C8B-B14F-4D97-AF65-F5344CB8AC3E}">
        <p14:creationId xmlns:p14="http://schemas.microsoft.com/office/powerpoint/2010/main" val="2185518945"/>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ru-RU" altLang="ru-RU">
                <a:solidFill>
                  <a:srgbClr val="000000"/>
                </a:solidFill>
              </a:rPr>
              <a:t>Организация данных</a:t>
            </a:r>
            <a:endParaRPr lang="en-US" altLang="ru-RU">
              <a:solidFill>
                <a:srgbClr val="000000"/>
              </a:solidFill>
            </a:endParaRPr>
          </a:p>
        </p:txBody>
      </p:sp>
      <p:graphicFrame>
        <p:nvGraphicFramePr>
          <p:cNvPr id="4" name="Content Placeholder 3"/>
          <p:cNvGraphicFramePr>
            <a:graphicFrameLocks noGrp="1"/>
          </p:cNvGraphicFramePr>
          <p:nvPr>
            <p:ph idx="1"/>
          </p:nvPr>
        </p:nvGraphicFramePr>
        <p:xfrm>
          <a:off x="549275" y="1824038"/>
          <a:ext cx="8042275" cy="3683001"/>
        </p:xfrm>
        <a:graphic>
          <a:graphicData uri="http://schemas.openxmlformats.org/drawingml/2006/table">
            <a:tbl>
              <a:tblPr/>
              <a:tblGrid>
                <a:gridCol w="4021138">
                  <a:extLst>
                    <a:ext uri="{9D8B030D-6E8A-4147-A177-3AD203B41FA5}">
                      <a16:colId xmlns:a16="http://schemas.microsoft.com/office/drawing/2014/main" val="3728534541"/>
                    </a:ext>
                  </a:extLst>
                </a:gridCol>
                <a:gridCol w="4021137">
                  <a:extLst>
                    <a:ext uri="{9D8B030D-6E8A-4147-A177-3AD203B41FA5}">
                      <a16:colId xmlns:a16="http://schemas.microsoft.com/office/drawing/2014/main" val="642053113"/>
                    </a:ext>
                  </a:extLst>
                </a:gridCol>
              </a:tblGrid>
              <a:tr h="892175">
                <a:tc>
                  <a:txBody>
                    <a:bodyPr/>
                    <a:lstStyle>
                      <a:lvl1pPr>
                        <a:spcBef>
                          <a:spcPts val="2000"/>
                        </a:spcBef>
                        <a:buClr>
                          <a:srgbClr val="6FB7D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1pPr>
                      <a:lvl2pPr marL="742950" indent="-285750">
                        <a:spcBef>
                          <a:spcPts val="600"/>
                        </a:spcBef>
                        <a:buClr>
                          <a:srgbClr val="215D7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2pPr>
                      <a:lvl3pPr marL="1143000" indent="-228600">
                        <a:spcBef>
                          <a:spcPts val="600"/>
                        </a:spcBef>
                        <a:buClr>
                          <a:srgbClr val="6FB7D7"/>
                        </a:buClr>
                        <a:buSzPct val="110000"/>
                        <a:buFont typeface="Wingdings 2" panose="05020102010507070707" pitchFamily="18" charset="2"/>
                        <a:defRPr>
                          <a:solidFill>
                            <a:srgbClr val="595959"/>
                          </a:solidFill>
                          <a:latin typeface="Cambria" panose="02040503050406030204" pitchFamily="18" charset="0"/>
                          <a:ea typeface="MS PGothic" panose="020B0600070205080204" pitchFamily="34" charset="-128"/>
                        </a:defRPr>
                      </a:lvl3pPr>
                      <a:lvl4pPr marL="1600200" indent="-228600">
                        <a:spcBef>
                          <a:spcPts val="600"/>
                        </a:spcBef>
                        <a:buClr>
                          <a:srgbClr val="215D7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4pPr>
                      <a:lvl5pPr marL="2057400" indent="-228600">
                        <a:spcBef>
                          <a:spcPts val="600"/>
                        </a:spcBef>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5pPr>
                      <a:lvl6pPr marL="25146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6pPr>
                      <a:lvl7pPr marL="29718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7pPr>
                      <a:lvl8pPr marL="34290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8pPr>
                      <a:lvl9pPr marL="38862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3600" b="1" i="0" u="none" strike="noStrike" cap="none" normalizeH="0" baseline="0" dirty="0">
                          <a:ln>
                            <a:noFill/>
                          </a:ln>
                          <a:solidFill>
                            <a:srgbClr val="FFFFFF"/>
                          </a:solidFill>
                          <a:effectLst/>
                          <a:latin typeface="Cambria" panose="02040503050406030204" pitchFamily="18" charset="0"/>
                          <a:ea typeface="MS PGothic" panose="020B0600070205080204" pitchFamily="34" charset="-128"/>
                        </a:rPr>
                        <a:t>SQL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ts val="2000"/>
                        </a:spcBef>
                        <a:buClr>
                          <a:srgbClr val="6FB7D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1pPr>
                      <a:lvl2pPr marL="742950" indent="-285750">
                        <a:spcBef>
                          <a:spcPts val="600"/>
                        </a:spcBef>
                        <a:buClr>
                          <a:srgbClr val="215D7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2pPr>
                      <a:lvl3pPr marL="1143000" indent="-228600">
                        <a:spcBef>
                          <a:spcPts val="600"/>
                        </a:spcBef>
                        <a:buClr>
                          <a:srgbClr val="6FB7D7"/>
                        </a:buClr>
                        <a:buSzPct val="110000"/>
                        <a:buFont typeface="Wingdings 2" panose="05020102010507070707" pitchFamily="18" charset="2"/>
                        <a:defRPr>
                          <a:solidFill>
                            <a:srgbClr val="595959"/>
                          </a:solidFill>
                          <a:latin typeface="Cambria" panose="02040503050406030204" pitchFamily="18" charset="0"/>
                          <a:ea typeface="MS PGothic" panose="020B0600070205080204" pitchFamily="34" charset="-128"/>
                        </a:defRPr>
                      </a:lvl3pPr>
                      <a:lvl4pPr marL="1600200" indent="-228600">
                        <a:spcBef>
                          <a:spcPts val="600"/>
                        </a:spcBef>
                        <a:buClr>
                          <a:srgbClr val="215D7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4pPr>
                      <a:lvl5pPr marL="2057400" indent="-228600">
                        <a:spcBef>
                          <a:spcPts val="600"/>
                        </a:spcBef>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5pPr>
                      <a:lvl6pPr marL="25146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6pPr>
                      <a:lvl7pPr marL="29718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7pPr>
                      <a:lvl8pPr marL="34290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8pPr>
                      <a:lvl9pPr marL="38862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3600" b="1" i="0" u="none" strike="noStrike" cap="none" normalizeH="0" baseline="0">
                          <a:ln>
                            <a:noFill/>
                          </a:ln>
                          <a:solidFill>
                            <a:srgbClr val="FFFFFF"/>
                          </a:solidFill>
                          <a:effectLst/>
                          <a:latin typeface="Cambria" panose="02040503050406030204" pitchFamily="18" charset="0"/>
                          <a:ea typeface="MS PGothic" panose="020B0600070205080204" pitchFamily="34" charset="-128"/>
                        </a:rPr>
                        <a:t>MongoDB</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4292014294"/>
                  </a:ext>
                </a:extLst>
              </a:tr>
              <a:tr h="935038">
                <a:tc>
                  <a:txBody>
                    <a:bodyPr/>
                    <a:lstStyle>
                      <a:lvl1pPr>
                        <a:spcBef>
                          <a:spcPts val="2000"/>
                        </a:spcBef>
                        <a:buClr>
                          <a:srgbClr val="6FB7D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1pPr>
                      <a:lvl2pPr marL="742950" indent="-285750">
                        <a:spcBef>
                          <a:spcPts val="600"/>
                        </a:spcBef>
                        <a:buClr>
                          <a:srgbClr val="215D7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2pPr>
                      <a:lvl3pPr marL="1143000" indent="-228600">
                        <a:spcBef>
                          <a:spcPts val="600"/>
                        </a:spcBef>
                        <a:buClr>
                          <a:srgbClr val="6FB7D7"/>
                        </a:buClr>
                        <a:buSzPct val="110000"/>
                        <a:buFont typeface="Wingdings 2" panose="05020102010507070707" pitchFamily="18" charset="2"/>
                        <a:defRPr>
                          <a:solidFill>
                            <a:srgbClr val="595959"/>
                          </a:solidFill>
                          <a:latin typeface="Cambria" panose="02040503050406030204" pitchFamily="18" charset="0"/>
                          <a:ea typeface="MS PGothic" panose="020B0600070205080204" pitchFamily="34" charset="-128"/>
                        </a:defRPr>
                      </a:lvl3pPr>
                      <a:lvl4pPr marL="1600200" indent="-228600">
                        <a:spcBef>
                          <a:spcPts val="600"/>
                        </a:spcBef>
                        <a:buClr>
                          <a:srgbClr val="215D7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4pPr>
                      <a:lvl5pPr marL="2057400" indent="-228600">
                        <a:spcBef>
                          <a:spcPts val="600"/>
                        </a:spcBef>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5pPr>
                      <a:lvl6pPr marL="25146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6pPr>
                      <a:lvl7pPr marL="29718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7pPr>
                      <a:lvl8pPr marL="34290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8pPr>
                      <a:lvl9pPr marL="38862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rPr>
                        <a:t>База данных</a:t>
                      </a:r>
                      <a:endParaRPr kumimoji="0" lang="en-US"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lvl1pPr>
                        <a:spcBef>
                          <a:spcPts val="2000"/>
                        </a:spcBef>
                        <a:buClr>
                          <a:srgbClr val="6FB7D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1pPr>
                      <a:lvl2pPr marL="742950" indent="-285750">
                        <a:spcBef>
                          <a:spcPts val="600"/>
                        </a:spcBef>
                        <a:buClr>
                          <a:srgbClr val="215D7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2pPr>
                      <a:lvl3pPr marL="1143000" indent="-228600">
                        <a:spcBef>
                          <a:spcPts val="600"/>
                        </a:spcBef>
                        <a:buClr>
                          <a:srgbClr val="6FB7D7"/>
                        </a:buClr>
                        <a:buSzPct val="110000"/>
                        <a:buFont typeface="Wingdings 2" panose="05020102010507070707" pitchFamily="18" charset="2"/>
                        <a:defRPr>
                          <a:solidFill>
                            <a:srgbClr val="595959"/>
                          </a:solidFill>
                          <a:latin typeface="Cambria" panose="02040503050406030204" pitchFamily="18" charset="0"/>
                          <a:ea typeface="MS PGothic" panose="020B0600070205080204" pitchFamily="34" charset="-128"/>
                        </a:defRPr>
                      </a:lvl3pPr>
                      <a:lvl4pPr marL="1600200" indent="-228600">
                        <a:spcBef>
                          <a:spcPts val="600"/>
                        </a:spcBef>
                        <a:buClr>
                          <a:srgbClr val="215D7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4pPr>
                      <a:lvl5pPr marL="2057400" indent="-228600">
                        <a:spcBef>
                          <a:spcPts val="600"/>
                        </a:spcBef>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5pPr>
                      <a:lvl6pPr marL="25146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6pPr>
                      <a:lvl7pPr marL="29718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7pPr>
                      <a:lvl8pPr marL="34290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8pPr>
                      <a:lvl9pPr marL="38862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rPr>
                        <a:t>База данных</a:t>
                      </a:r>
                      <a:endParaRPr kumimoji="0" lang="en-US"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extLst>
                  <a:ext uri="{0D108BD9-81ED-4DB2-BD59-A6C34878D82A}">
                    <a16:rowId xmlns:a16="http://schemas.microsoft.com/office/drawing/2014/main" val="3513657909"/>
                  </a:ext>
                </a:extLst>
              </a:tr>
              <a:tr h="920750">
                <a:tc>
                  <a:txBody>
                    <a:bodyPr/>
                    <a:lstStyle>
                      <a:lvl1pPr>
                        <a:spcBef>
                          <a:spcPts val="2000"/>
                        </a:spcBef>
                        <a:buClr>
                          <a:srgbClr val="6FB7D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1pPr>
                      <a:lvl2pPr marL="742950" indent="-285750">
                        <a:spcBef>
                          <a:spcPts val="600"/>
                        </a:spcBef>
                        <a:buClr>
                          <a:srgbClr val="215D7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2pPr>
                      <a:lvl3pPr marL="1143000" indent="-228600">
                        <a:spcBef>
                          <a:spcPts val="600"/>
                        </a:spcBef>
                        <a:buClr>
                          <a:srgbClr val="6FB7D7"/>
                        </a:buClr>
                        <a:buSzPct val="110000"/>
                        <a:buFont typeface="Wingdings 2" panose="05020102010507070707" pitchFamily="18" charset="2"/>
                        <a:defRPr>
                          <a:solidFill>
                            <a:srgbClr val="595959"/>
                          </a:solidFill>
                          <a:latin typeface="Cambria" panose="02040503050406030204" pitchFamily="18" charset="0"/>
                          <a:ea typeface="MS PGothic" panose="020B0600070205080204" pitchFamily="34" charset="-128"/>
                        </a:defRPr>
                      </a:lvl3pPr>
                      <a:lvl4pPr marL="1600200" indent="-228600">
                        <a:spcBef>
                          <a:spcPts val="600"/>
                        </a:spcBef>
                        <a:buClr>
                          <a:srgbClr val="215D7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4pPr>
                      <a:lvl5pPr marL="2057400" indent="-228600">
                        <a:spcBef>
                          <a:spcPts val="600"/>
                        </a:spcBef>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5pPr>
                      <a:lvl6pPr marL="25146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6pPr>
                      <a:lvl7pPr marL="29718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7pPr>
                      <a:lvl8pPr marL="34290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8pPr>
                      <a:lvl9pPr marL="38862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rPr>
                        <a:t>Таблица</a:t>
                      </a:r>
                      <a:endParaRPr kumimoji="0" lang="en-US"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tc>
                  <a:txBody>
                    <a:bodyPr/>
                    <a:lstStyle>
                      <a:lvl1pPr>
                        <a:spcBef>
                          <a:spcPts val="2000"/>
                        </a:spcBef>
                        <a:buClr>
                          <a:srgbClr val="6FB7D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1pPr>
                      <a:lvl2pPr marL="742950" indent="-285750">
                        <a:spcBef>
                          <a:spcPts val="600"/>
                        </a:spcBef>
                        <a:buClr>
                          <a:srgbClr val="215D7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2pPr>
                      <a:lvl3pPr marL="1143000" indent="-228600">
                        <a:spcBef>
                          <a:spcPts val="600"/>
                        </a:spcBef>
                        <a:buClr>
                          <a:srgbClr val="6FB7D7"/>
                        </a:buClr>
                        <a:buSzPct val="110000"/>
                        <a:buFont typeface="Wingdings 2" panose="05020102010507070707" pitchFamily="18" charset="2"/>
                        <a:defRPr>
                          <a:solidFill>
                            <a:srgbClr val="595959"/>
                          </a:solidFill>
                          <a:latin typeface="Cambria" panose="02040503050406030204" pitchFamily="18" charset="0"/>
                          <a:ea typeface="MS PGothic" panose="020B0600070205080204" pitchFamily="34" charset="-128"/>
                        </a:defRPr>
                      </a:lvl3pPr>
                      <a:lvl4pPr marL="1600200" indent="-228600">
                        <a:spcBef>
                          <a:spcPts val="600"/>
                        </a:spcBef>
                        <a:buClr>
                          <a:srgbClr val="215D7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4pPr>
                      <a:lvl5pPr marL="2057400" indent="-228600">
                        <a:spcBef>
                          <a:spcPts val="600"/>
                        </a:spcBef>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5pPr>
                      <a:lvl6pPr marL="25146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6pPr>
                      <a:lvl7pPr marL="29718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7pPr>
                      <a:lvl8pPr marL="34290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8pPr>
                      <a:lvl9pPr marL="38862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rPr>
                        <a:t>Коллекция</a:t>
                      </a:r>
                      <a:endParaRPr kumimoji="0" lang="en-US"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CF0"/>
                    </a:solidFill>
                  </a:tcPr>
                </a:tc>
                <a:extLst>
                  <a:ext uri="{0D108BD9-81ED-4DB2-BD59-A6C34878D82A}">
                    <a16:rowId xmlns:a16="http://schemas.microsoft.com/office/drawing/2014/main" val="1987751910"/>
                  </a:ext>
                </a:extLst>
              </a:tr>
              <a:tr h="935038">
                <a:tc>
                  <a:txBody>
                    <a:bodyPr/>
                    <a:lstStyle>
                      <a:lvl1pPr>
                        <a:spcBef>
                          <a:spcPts val="2000"/>
                        </a:spcBef>
                        <a:buClr>
                          <a:srgbClr val="6FB7D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1pPr>
                      <a:lvl2pPr marL="742950" indent="-285750">
                        <a:spcBef>
                          <a:spcPts val="600"/>
                        </a:spcBef>
                        <a:buClr>
                          <a:srgbClr val="215D7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2pPr>
                      <a:lvl3pPr marL="1143000" indent="-228600">
                        <a:spcBef>
                          <a:spcPts val="600"/>
                        </a:spcBef>
                        <a:buClr>
                          <a:srgbClr val="6FB7D7"/>
                        </a:buClr>
                        <a:buSzPct val="110000"/>
                        <a:buFont typeface="Wingdings 2" panose="05020102010507070707" pitchFamily="18" charset="2"/>
                        <a:defRPr>
                          <a:solidFill>
                            <a:srgbClr val="595959"/>
                          </a:solidFill>
                          <a:latin typeface="Cambria" panose="02040503050406030204" pitchFamily="18" charset="0"/>
                          <a:ea typeface="MS PGothic" panose="020B0600070205080204" pitchFamily="34" charset="-128"/>
                        </a:defRPr>
                      </a:lvl3pPr>
                      <a:lvl4pPr marL="1600200" indent="-228600">
                        <a:spcBef>
                          <a:spcPts val="600"/>
                        </a:spcBef>
                        <a:buClr>
                          <a:srgbClr val="215D7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4pPr>
                      <a:lvl5pPr marL="2057400" indent="-228600">
                        <a:spcBef>
                          <a:spcPts val="600"/>
                        </a:spcBef>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5pPr>
                      <a:lvl6pPr marL="25146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6pPr>
                      <a:lvl7pPr marL="29718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7pPr>
                      <a:lvl8pPr marL="34290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8pPr>
                      <a:lvl9pPr marL="38862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rPr>
                        <a:t>Строка/запись</a:t>
                      </a:r>
                      <a:endParaRPr kumimoji="0" lang="en-US" altLang="ru-RU" sz="2400" b="0" i="0" u="none" strike="noStrike" cap="none" normalizeH="0" baseline="0">
                        <a:ln>
                          <a:noFill/>
                        </a:ln>
                        <a:solidFill>
                          <a:srgbClr val="000000"/>
                        </a:solidFill>
                        <a:effectLst/>
                        <a:latin typeface="Cambria" panose="02040503050406030204" pitchFamily="18" charset="0"/>
                        <a:ea typeface="MS PGothic" panose="020B0600070205080204" pitchFamily="34" charset="-128"/>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tc>
                  <a:txBody>
                    <a:bodyPr/>
                    <a:lstStyle>
                      <a:lvl1pPr>
                        <a:spcBef>
                          <a:spcPts val="2000"/>
                        </a:spcBef>
                        <a:buClr>
                          <a:srgbClr val="6FB7D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1pPr>
                      <a:lvl2pPr marL="742950" indent="-285750">
                        <a:spcBef>
                          <a:spcPts val="600"/>
                        </a:spcBef>
                        <a:buClr>
                          <a:srgbClr val="215D77"/>
                        </a:buClr>
                        <a:buSzPct val="110000"/>
                        <a:buFont typeface="Wingdings 2" panose="05020102010507070707" pitchFamily="18" charset="2"/>
                        <a:defRPr sz="2000">
                          <a:solidFill>
                            <a:srgbClr val="595959"/>
                          </a:solidFill>
                          <a:latin typeface="Cambria" panose="02040503050406030204" pitchFamily="18" charset="0"/>
                          <a:ea typeface="MS PGothic" panose="020B0600070205080204" pitchFamily="34" charset="-128"/>
                        </a:defRPr>
                      </a:lvl2pPr>
                      <a:lvl3pPr marL="1143000" indent="-228600">
                        <a:spcBef>
                          <a:spcPts val="600"/>
                        </a:spcBef>
                        <a:buClr>
                          <a:srgbClr val="6FB7D7"/>
                        </a:buClr>
                        <a:buSzPct val="110000"/>
                        <a:buFont typeface="Wingdings 2" panose="05020102010507070707" pitchFamily="18" charset="2"/>
                        <a:defRPr>
                          <a:solidFill>
                            <a:srgbClr val="595959"/>
                          </a:solidFill>
                          <a:latin typeface="Cambria" panose="02040503050406030204" pitchFamily="18" charset="0"/>
                          <a:ea typeface="MS PGothic" panose="020B0600070205080204" pitchFamily="34" charset="-128"/>
                        </a:defRPr>
                      </a:lvl3pPr>
                      <a:lvl4pPr marL="1600200" indent="-228600">
                        <a:spcBef>
                          <a:spcPts val="600"/>
                        </a:spcBef>
                        <a:buClr>
                          <a:srgbClr val="215D7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4pPr>
                      <a:lvl5pPr marL="2057400" indent="-228600">
                        <a:spcBef>
                          <a:spcPts val="600"/>
                        </a:spcBef>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5pPr>
                      <a:lvl6pPr marL="25146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6pPr>
                      <a:lvl7pPr marL="29718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7pPr>
                      <a:lvl8pPr marL="34290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8pPr>
                      <a:lvl9pPr marL="3886200" indent="-228600" fontAlgn="base">
                        <a:spcBef>
                          <a:spcPts val="600"/>
                        </a:spcBef>
                        <a:spcAft>
                          <a:spcPct val="0"/>
                        </a:spcAft>
                        <a:buClr>
                          <a:srgbClr val="6FB7D7"/>
                        </a:buClr>
                        <a:buSzPct val="110000"/>
                        <a:buFont typeface="Wingdings 2" panose="05020102010507070707" pitchFamily="18" charset="2"/>
                        <a:defRPr sz="1600">
                          <a:solidFill>
                            <a:srgbClr val="595959"/>
                          </a:solidFill>
                          <a:latin typeface="Cambria" panose="020405030504060302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400" b="0" i="0" u="none" strike="noStrike" cap="none" normalizeH="0" baseline="0" dirty="0">
                          <a:ln>
                            <a:noFill/>
                          </a:ln>
                          <a:solidFill>
                            <a:srgbClr val="000000"/>
                          </a:solidFill>
                          <a:effectLst/>
                          <a:latin typeface="Cambria" panose="02040503050406030204" pitchFamily="18" charset="0"/>
                          <a:ea typeface="MS PGothic" panose="020B0600070205080204" pitchFamily="34" charset="-128"/>
                        </a:rPr>
                        <a:t>Документ</a:t>
                      </a:r>
                      <a:endParaRPr kumimoji="0" lang="en-US" altLang="ru-RU" sz="2400" b="0" i="0" u="none" strike="noStrike" cap="none" normalizeH="0" baseline="0" dirty="0">
                        <a:ln>
                          <a:noFill/>
                        </a:ln>
                        <a:solidFill>
                          <a:srgbClr val="000000"/>
                        </a:solidFill>
                        <a:effectLst/>
                        <a:latin typeface="Cambria" panose="02040503050406030204" pitchFamily="18" charset="0"/>
                        <a:ea typeface="MS PGothic" panose="020B0600070205080204" pitchFamily="34" charset="-128"/>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D7DF"/>
                    </a:solidFill>
                  </a:tcPr>
                </a:tc>
                <a:extLst>
                  <a:ext uri="{0D108BD9-81ED-4DB2-BD59-A6C34878D82A}">
                    <a16:rowId xmlns:a16="http://schemas.microsoft.com/office/drawing/2014/main" val="2219340986"/>
                  </a:ext>
                </a:extLst>
              </a:tr>
            </a:tbl>
          </a:graphicData>
        </a:graphic>
      </p:graphicFrame>
    </p:spTree>
    <p:extLst>
      <p:ext uri="{BB962C8B-B14F-4D97-AF65-F5344CB8AC3E}">
        <p14:creationId xmlns:p14="http://schemas.microsoft.com/office/powerpoint/2010/main" val="2302270143"/>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ru-RU" altLang="ru-RU">
                <a:solidFill>
                  <a:schemeClr val="tx1"/>
                </a:solidFill>
              </a:rPr>
              <a:t>Поддержка </a:t>
            </a:r>
            <a:r>
              <a:rPr lang="en-US" altLang="ru-RU">
                <a:solidFill>
                  <a:schemeClr val="tx1"/>
                </a:solidFill>
              </a:rPr>
              <a:t>MongoDB </a:t>
            </a:r>
            <a:r>
              <a:rPr lang="ru-RU" altLang="ru-RU">
                <a:solidFill>
                  <a:schemeClr val="tx1"/>
                </a:solidFill>
              </a:rPr>
              <a:t>языками</a:t>
            </a:r>
            <a:endParaRPr lang="en-US" altLang="ru-RU">
              <a:solidFill>
                <a:schemeClr val="tx1"/>
              </a:solidFill>
            </a:endParaRPr>
          </a:p>
        </p:txBody>
      </p:sp>
      <p:sp>
        <p:nvSpPr>
          <p:cNvPr id="9219" name="Content Placeholder 2"/>
          <p:cNvSpPr>
            <a:spLocks noGrp="1"/>
          </p:cNvSpPr>
          <p:nvPr>
            <p:ph sz="half" idx="1"/>
          </p:nvPr>
        </p:nvSpPr>
        <p:spPr>
          <a:xfrm>
            <a:off x="3536950" y="2266950"/>
            <a:ext cx="1970088" cy="2638425"/>
          </a:xfrm>
        </p:spPr>
        <p:txBody>
          <a:bodyPr/>
          <a:lstStyle/>
          <a:p>
            <a:r>
              <a:rPr lang="en-US" altLang="ru-RU" dirty="0"/>
              <a:t>C/C++</a:t>
            </a:r>
          </a:p>
          <a:p>
            <a:r>
              <a:rPr lang="en-US" altLang="ru-RU" dirty="0"/>
              <a:t>Java</a:t>
            </a:r>
          </a:p>
          <a:p>
            <a:r>
              <a:rPr lang="en-US" altLang="ru-RU" dirty="0"/>
              <a:t>.NET</a:t>
            </a:r>
          </a:p>
          <a:p>
            <a:r>
              <a:rPr lang="en-US" altLang="ru-RU" dirty="0" err="1"/>
              <a:t>Javascript</a:t>
            </a:r>
            <a:endParaRPr lang="en-US" altLang="ru-RU" dirty="0"/>
          </a:p>
        </p:txBody>
      </p:sp>
      <p:sp>
        <p:nvSpPr>
          <p:cNvPr id="9220" name="Content Placeholder 3"/>
          <p:cNvSpPr>
            <a:spLocks noGrp="1"/>
          </p:cNvSpPr>
          <p:nvPr>
            <p:ph sz="half" idx="2"/>
          </p:nvPr>
        </p:nvSpPr>
        <p:spPr>
          <a:xfrm>
            <a:off x="1050925" y="2266950"/>
            <a:ext cx="2133600" cy="2125663"/>
          </a:xfrm>
        </p:spPr>
        <p:txBody>
          <a:bodyPr/>
          <a:lstStyle/>
          <a:p>
            <a:r>
              <a:rPr lang="en-US" altLang="ru-RU" dirty="0"/>
              <a:t>Perl</a:t>
            </a:r>
          </a:p>
          <a:p>
            <a:r>
              <a:rPr lang="en-US" altLang="ru-RU" dirty="0"/>
              <a:t>PHP</a:t>
            </a:r>
          </a:p>
          <a:p>
            <a:r>
              <a:rPr lang="en-US" altLang="ru-RU" dirty="0"/>
              <a:t>Python</a:t>
            </a:r>
          </a:p>
          <a:p>
            <a:r>
              <a:rPr lang="en-US" altLang="ru-RU" dirty="0"/>
              <a:t>Ruby</a:t>
            </a:r>
          </a:p>
          <a:p>
            <a:endParaRPr lang="en-US" altLang="ru-RU" dirty="0"/>
          </a:p>
        </p:txBody>
      </p:sp>
      <p:sp>
        <p:nvSpPr>
          <p:cNvPr id="9221" name="TextBox 4"/>
          <p:cNvSpPr txBox="1">
            <a:spLocks noChangeArrowheads="1"/>
          </p:cNvSpPr>
          <p:nvPr/>
        </p:nvSpPr>
        <p:spPr bwMode="auto">
          <a:xfrm>
            <a:off x="2262188" y="1646238"/>
            <a:ext cx="41941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algn="ctr" eaLnBrk="1" hangingPunct="1"/>
            <a:r>
              <a:rPr lang="ru-RU" altLang="ru-RU" sz="2400"/>
              <a:t>Официальные драйверы</a:t>
            </a:r>
            <a:endParaRPr lang="en-US" altLang="ru-RU" sz="2400"/>
          </a:p>
        </p:txBody>
      </p:sp>
      <p:sp>
        <p:nvSpPr>
          <p:cNvPr id="9222" name="Content Placeholder 3"/>
          <p:cNvSpPr txBox="1">
            <a:spLocks/>
          </p:cNvSpPr>
          <p:nvPr/>
        </p:nvSpPr>
        <p:spPr bwMode="auto">
          <a:xfrm>
            <a:off x="5892800" y="2266950"/>
            <a:ext cx="2132013" cy="188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9250" indent="-349250">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eaLnBrk="1" hangingPunct="1">
              <a:spcBef>
                <a:spcPts val="1600"/>
              </a:spcBef>
              <a:buClr>
                <a:srgbClr val="6FB7D7"/>
              </a:buClr>
              <a:buSzPct val="110000"/>
              <a:buFont typeface="Wingdings 2" panose="05020102010507070707" pitchFamily="18" charset="2"/>
              <a:buChar char=""/>
            </a:pPr>
            <a:r>
              <a:rPr lang="en-US" altLang="ru-RU" sz="2000"/>
              <a:t>Erlang</a:t>
            </a:r>
          </a:p>
          <a:p>
            <a:pPr eaLnBrk="1" hangingPunct="1">
              <a:spcBef>
                <a:spcPts val="1600"/>
              </a:spcBef>
              <a:buClr>
                <a:srgbClr val="6FB7D7"/>
              </a:buClr>
              <a:buSzPct val="110000"/>
              <a:buFont typeface="Wingdings 2" panose="05020102010507070707" pitchFamily="18" charset="2"/>
              <a:buChar char=""/>
            </a:pPr>
            <a:r>
              <a:rPr lang="en-US" altLang="ru-RU" sz="2000"/>
              <a:t>Scala</a:t>
            </a:r>
          </a:p>
          <a:p>
            <a:pPr eaLnBrk="1" hangingPunct="1">
              <a:spcBef>
                <a:spcPts val="1600"/>
              </a:spcBef>
              <a:buClr>
                <a:srgbClr val="6FB7D7"/>
              </a:buClr>
              <a:buSzPct val="110000"/>
              <a:buFont typeface="Wingdings 2" panose="05020102010507070707" pitchFamily="18" charset="2"/>
              <a:buChar char=""/>
            </a:pPr>
            <a:r>
              <a:rPr lang="en-US" altLang="ru-RU" sz="2000"/>
              <a:t>Haskell</a:t>
            </a:r>
          </a:p>
        </p:txBody>
      </p:sp>
      <p:sp>
        <p:nvSpPr>
          <p:cNvPr id="9223" name="TextBox 6"/>
          <p:cNvSpPr txBox="1">
            <a:spLocks noChangeArrowheads="1"/>
          </p:cNvSpPr>
          <p:nvPr/>
        </p:nvSpPr>
        <p:spPr bwMode="auto">
          <a:xfrm>
            <a:off x="549275" y="4583113"/>
            <a:ext cx="804227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algn="ctr" eaLnBrk="1" hangingPunct="1"/>
            <a:r>
              <a:rPr lang="ru-RU" altLang="ru-RU" sz="2400"/>
              <a:t>Драйверы </a:t>
            </a:r>
            <a:r>
              <a:rPr lang="en-US" altLang="ru-RU" sz="2400"/>
              <a:t>open-source</a:t>
            </a:r>
          </a:p>
          <a:p>
            <a:pPr algn="ctr" eaLnBrk="1" hangingPunct="1"/>
            <a:br>
              <a:rPr lang="en-US" altLang="ru-RU" sz="1200"/>
            </a:br>
            <a:r>
              <a:rPr lang="en-US" altLang="ru-RU" sz="1600"/>
              <a:t>ActionScript, Clojure, Delphi, Node.js, F#, Go, Groovy, Lua, Objective C, Smalltalk </a:t>
            </a:r>
            <a:r>
              <a:rPr lang="ru-RU" altLang="ru-RU" sz="1600"/>
              <a:t>и т.д.</a:t>
            </a:r>
            <a:endParaRPr lang="en-US" altLang="ru-RU" sz="1600"/>
          </a:p>
        </p:txBody>
      </p:sp>
    </p:spTree>
    <p:extLst>
      <p:ext uri="{BB962C8B-B14F-4D97-AF65-F5344CB8AC3E}">
        <p14:creationId xmlns:p14="http://schemas.microsoft.com/office/powerpoint/2010/main" val="3658221145"/>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ru-RU" altLang="ru-RU">
                <a:solidFill>
                  <a:srgbClr val="000000"/>
                </a:solidFill>
              </a:rPr>
              <a:t>Кто использует </a:t>
            </a:r>
            <a:r>
              <a:rPr lang="en-US" altLang="ru-RU">
                <a:solidFill>
                  <a:srgbClr val="000000"/>
                </a:solidFill>
              </a:rPr>
              <a:t>MongoDB?</a:t>
            </a:r>
          </a:p>
        </p:txBody>
      </p:sp>
      <p:pic>
        <p:nvPicPr>
          <p:cNvPr id="10243"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2825" y="3136900"/>
            <a:ext cx="2208213" cy="10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1350" y="1941513"/>
            <a:ext cx="2286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12938" y="4618038"/>
            <a:ext cx="1273175"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19475" y="4691063"/>
            <a:ext cx="1695450"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1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11975" y="4822825"/>
            <a:ext cx="17780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1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587750" y="1833563"/>
            <a:ext cx="193675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Picture 1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391150" y="4665663"/>
            <a:ext cx="1293813"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 name="Picture 15"/>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9275" y="4668838"/>
            <a:ext cx="973138"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1" name="Picture 16"/>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728663" y="3055938"/>
            <a:ext cx="23780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2" name="Picture 17"/>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652838" y="3068638"/>
            <a:ext cx="1901825"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3" name="TextBox 18"/>
          <p:cNvSpPr txBox="1">
            <a:spLocks noChangeArrowheads="1"/>
          </p:cNvSpPr>
          <p:nvPr/>
        </p:nvSpPr>
        <p:spPr bwMode="auto">
          <a:xfrm>
            <a:off x="6407150" y="1903413"/>
            <a:ext cx="21510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eaLnBrk="1" hangingPunct="1"/>
            <a:r>
              <a:rPr lang="en-US" altLang="ru-RU" sz="4000">
                <a:solidFill>
                  <a:srgbClr val="3366FF"/>
                </a:solidFill>
                <a:latin typeface="Times New Roman" panose="02020603050405020304" pitchFamily="18" charset="0"/>
                <a:cs typeface="Times New Roman" panose="02020603050405020304" pitchFamily="18" charset="0"/>
              </a:rPr>
              <a:t>Craigslist</a:t>
            </a:r>
          </a:p>
        </p:txBody>
      </p:sp>
    </p:spTree>
    <p:extLst>
      <p:ext uri="{BB962C8B-B14F-4D97-AF65-F5344CB8AC3E}">
        <p14:creationId xmlns:p14="http://schemas.microsoft.com/office/powerpoint/2010/main" val="3566825875"/>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dirty="0"/>
              <a:t>Сходство и различия с РСУБД</a:t>
            </a:r>
          </a:p>
        </p:txBody>
      </p:sp>
      <p:sp>
        <p:nvSpPr>
          <p:cNvPr id="3" name="Объект 2"/>
          <p:cNvSpPr>
            <a:spLocks noGrp="1"/>
          </p:cNvSpPr>
          <p:nvPr>
            <p:ph idx="1"/>
          </p:nvPr>
        </p:nvSpPr>
        <p:spPr/>
        <p:txBody>
          <a:bodyPr>
            <a:normAutofit/>
          </a:bodyPr>
          <a:lstStyle/>
          <a:p>
            <a:r>
              <a:rPr lang="ru-RU" sz="2400" dirty="0"/>
              <a:t>Если реляционные базы данных хранят строки, то </a:t>
            </a:r>
            <a:r>
              <a:rPr lang="ru-RU" sz="2400" dirty="0" err="1"/>
              <a:t>MongoDB</a:t>
            </a:r>
            <a:r>
              <a:rPr lang="ru-RU" sz="2400" dirty="0"/>
              <a:t> хранит документы. В отличие от строк документы могут хранить сложную по структуре информацию. Документ можно представить как хранилище ключей и значений.</a:t>
            </a:r>
          </a:p>
          <a:p>
            <a:r>
              <a:rPr lang="ru-RU" sz="2400" dirty="0"/>
              <a:t>Ключ представляет простую метку, с которым ассоциировано определенный кусок данных.</a:t>
            </a:r>
          </a:p>
          <a:p>
            <a:r>
              <a:rPr lang="ru-RU" sz="2400" dirty="0"/>
              <a:t>Однако при всех различиях есть одна особенность, которая сближает </a:t>
            </a:r>
            <a:r>
              <a:rPr lang="ru-RU" sz="2400" dirty="0" err="1"/>
              <a:t>MongoDB</a:t>
            </a:r>
            <a:r>
              <a:rPr lang="ru-RU" sz="2400" dirty="0"/>
              <a:t> и реляционные базы данных. В </a:t>
            </a:r>
            <a:r>
              <a:rPr lang="ru-RU" sz="2400" dirty="0" err="1"/>
              <a:t>MongoDB</a:t>
            </a:r>
            <a:r>
              <a:rPr lang="ru-RU" sz="2400" dirty="0"/>
              <a:t> для каждого документа имеется аналог первичного ключа - уникальный идентификатор, который называется _</a:t>
            </a:r>
            <a:r>
              <a:rPr lang="ru-RU" sz="2400" dirty="0" err="1"/>
              <a:t>id</a:t>
            </a:r>
            <a:r>
              <a:rPr lang="ru-RU" sz="2400" dirty="0"/>
              <a:t>. </a:t>
            </a:r>
          </a:p>
        </p:txBody>
      </p:sp>
    </p:spTree>
    <p:extLst>
      <p:ext uri="{BB962C8B-B14F-4D97-AF65-F5344CB8AC3E}">
        <p14:creationId xmlns:p14="http://schemas.microsoft.com/office/powerpoint/2010/main" val="2405604616"/>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a:bodyPr>
          <a:lstStyle/>
          <a:p>
            <a:r>
              <a:rPr lang="ru-RU" altLang="ru-RU" sz="2800" dirty="0">
                <a:solidFill>
                  <a:srgbClr val="000000"/>
                </a:solidFill>
              </a:rPr>
              <a:t>Каждому ключу соответствует документ</a:t>
            </a:r>
            <a:endParaRPr lang="en-US" altLang="ru-RU" sz="2800" dirty="0">
              <a:solidFill>
                <a:srgbClr val="000000"/>
              </a:solidFill>
            </a:endParaRPr>
          </a:p>
        </p:txBody>
      </p:sp>
      <p:sp>
        <p:nvSpPr>
          <p:cNvPr id="12291" name="Content Placeholder 2"/>
          <p:cNvSpPr txBox="1">
            <a:spLocks/>
          </p:cNvSpPr>
          <p:nvPr/>
        </p:nvSpPr>
        <p:spPr bwMode="auto">
          <a:xfrm>
            <a:off x="3644900" y="2057400"/>
            <a:ext cx="4557713" cy="349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336550">
              <a:defRPr>
                <a:solidFill>
                  <a:schemeClr val="tx1"/>
                </a:solidFill>
                <a:latin typeface="Cambria" panose="02040503050406030204" pitchFamily="18" charset="0"/>
                <a:ea typeface="MS PGothic" panose="020B0600070205080204" pitchFamily="34" charset="-128"/>
              </a:defRPr>
            </a:lvl2pPr>
            <a:lvl3pPr marL="619125">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eaLnBrk="1" hangingPunct="1">
              <a:spcBef>
                <a:spcPts val="2000"/>
              </a:spcBef>
              <a:buClr>
                <a:srgbClr val="6FB7D7"/>
              </a:buClr>
              <a:buSzPct val="110000"/>
              <a:buFont typeface="Wingdings 2" panose="05020102010507070707" pitchFamily="18" charset="2"/>
              <a:buNone/>
            </a:pPr>
            <a:r>
              <a:rPr lang="en-US" altLang="ru-RU" sz="2000" dirty="0">
                <a:solidFill>
                  <a:srgbClr val="000000"/>
                </a:solidFill>
              </a:rPr>
              <a:t>{</a:t>
            </a:r>
          </a:p>
          <a:p>
            <a:pPr lvl="1" eaLnBrk="1" hangingPunct="1">
              <a:spcBef>
                <a:spcPts val="600"/>
              </a:spcBef>
              <a:buClr>
                <a:srgbClr val="215D77"/>
              </a:buClr>
              <a:buSzPct val="110000"/>
              <a:buFont typeface="Wingdings 2" panose="05020102010507070707" pitchFamily="18" charset="2"/>
              <a:buNone/>
            </a:pPr>
            <a:r>
              <a:rPr lang="en-US" altLang="ru-RU" sz="2000" dirty="0" err="1">
                <a:solidFill>
                  <a:srgbClr val="000000"/>
                </a:solidFill>
              </a:rPr>
              <a:t>first_name</a:t>
            </a:r>
            <a:r>
              <a:rPr lang="en-US" altLang="ru-RU" sz="2000" dirty="0">
                <a:solidFill>
                  <a:srgbClr val="000000"/>
                </a:solidFill>
              </a:rPr>
              <a:t>: </a:t>
            </a:r>
            <a:r>
              <a:rPr lang="en-US" altLang="en-US" sz="2000" dirty="0">
                <a:solidFill>
                  <a:srgbClr val="000000"/>
                </a:solidFill>
              </a:rPr>
              <a:t>“</a:t>
            </a:r>
            <a:r>
              <a:rPr lang="ru-RU" altLang="en-US" sz="2000" dirty="0">
                <a:solidFill>
                  <a:srgbClr val="000000"/>
                </a:solidFill>
              </a:rPr>
              <a:t>Виталий</a:t>
            </a:r>
            <a:r>
              <a:rPr lang="en-US" altLang="en-US" sz="2000" dirty="0">
                <a:solidFill>
                  <a:srgbClr val="000000"/>
                </a:solidFill>
              </a:rPr>
              <a:t>”</a:t>
            </a:r>
            <a:r>
              <a:rPr lang="en-US" altLang="ru-RU" sz="2000" dirty="0">
                <a:solidFill>
                  <a:srgbClr val="000000"/>
                </a:solidFill>
              </a:rPr>
              <a:t>,</a:t>
            </a:r>
          </a:p>
          <a:p>
            <a:pPr lvl="1" eaLnBrk="1" hangingPunct="1">
              <a:spcBef>
                <a:spcPts val="600"/>
              </a:spcBef>
              <a:buClr>
                <a:srgbClr val="215D77"/>
              </a:buClr>
              <a:buSzPct val="110000"/>
              <a:buFont typeface="Wingdings 2" panose="05020102010507070707" pitchFamily="18" charset="2"/>
              <a:buNone/>
            </a:pPr>
            <a:r>
              <a:rPr lang="en-US" altLang="ru-RU" sz="2000" dirty="0" err="1">
                <a:solidFill>
                  <a:srgbClr val="000000"/>
                </a:solidFill>
              </a:rPr>
              <a:t>last_name</a:t>
            </a:r>
            <a:r>
              <a:rPr lang="en-US" altLang="ru-RU" sz="2000" dirty="0">
                <a:solidFill>
                  <a:srgbClr val="000000"/>
                </a:solidFill>
              </a:rPr>
              <a:t>: </a:t>
            </a:r>
            <a:r>
              <a:rPr lang="en-US" altLang="en-US" sz="2000" dirty="0">
                <a:solidFill>
                  <a:srgbClr val="000000"/>
                </a:solidFill>
              </a:rPr>
              <a:t>“</a:t>
            </a:r>
            <a:r>
              <a:rPr lang="ru-RU" altLang="en-US" sz="2000" dirty="0">
                <a:solidFill>
                  <a:srgbClr val="000000"/>
                </a:solidFill>
              </a:rPr>
              <a:t>Бондаренко</a:t>
            </a:r>
            <a:r>
              <a:rPr lang="en-US" altLang="en-US" sz="2000" dirty="0">
                <a:solidFill>
                  <a:srgbClr val="000000"/>
                </a:solidFill>
              </a:rPr>
              <a:t>”</a:t>
            </a:r>
            <a:r>
              <a:rPr lang="en-US" altLang="ru-RU" sz="2000" dirty="0">
                <a:solidFill>
                  <a:srgbClr val="000000"/>
                </a:solidFill>
              </a:rPr>
              <a:t>,</a:t>
            </a:r>
          </a:p>
          <a:p>
            <a:pPr lvl="1" eaLnBrk="1" hangingPunct="1">
              <a:spcBef>
                <a:spcPts val="600"/>
              </a:spcBef>
              <a:buClr>
                <a:srgbClr val="215D77"/>
              </a:buClr>
              <a:buSzPct val="110000"/>
              <a:buFont typeface="Wingdings 2" panose="05020102010507070707" pitchFamily="18" charset="2"/>
              <a:buNone/>
            </a:pPr>
            <a:r>
              <a:rPr lang="en-US" altLang="ru-RU" sz="2000" dirty="0">
                <a:solidFill>
                  <a:srgbClr val="000000"/>
                </a:solidFill>
              </a:rPr>
              <a:t>contacts: {</a:t>
            </a:r>
          </a:p>
          <a:p>
            <a:pPr lvl="2" eaLnBrk="1" hangingPunct="1">
              <a:spcBef>
                <a:spcPts val="600"/>
              </a:spcBef>
              <a:buClr>
                <a:srgbClr val="6FB7D7"/>
              </a:buClr>
              <a:buSzPct val="110000"/>
              <a:buFont typeface="Wingdings 2" panose="05020102010507070707" pitchFamily="18" charset="2"/>
              <a:buNone/>
            </a:pPr>
            <a:r>
              <a:rPr lang="en-US" altLang="ru-RU" sz="2000" dirty="0">
                <a:solidFill>
                  <a:srgbClr val="000000"/>
                </a:solidFill>
              </a:rPr>
              <a:t>email: </a:t>
            </a:r>
            <a:r>
              <a:rPr lang="en-US" altLang="en-US" sz="2000" dirty="0">
                <a:solidFill>
                  <a:srgbClr val="000000"/>
                </a:solidFill>
                <a:hlinkClick r:id="rId2"/>
              </a:rPr>
              <a:t>vitbond</a:t>
            </a:r>
            <a:r>
              <a:rPr lang="en-US" altLang="ru-RU" sz="2000" dirty="0">
                <a:solidFill>
                  <a:srgbClr val="000000"/>
                </a:solidFill>
                <a:hlinkClick r:id="rId2"/>
              </a:rPr>
              <a:t>@gmail.com</a:t>
            </a:r>
            <a:endParaRPr lang="en-US" altLang="en-US" sz="2000" dirty="0">
              <a:solidFill>
                <a:srgbClr val="000000"/>
              </a:solidFill>
            </a:endParaRPr>
          </a:p>
          <a:p>
            <a:pPr lvl="2" eaLnBrk="1" hangingPunct="1">
              <a:spcBef>
                <a:spcPts val="600"/>
              </a:spcBef>
              <a:buClr>
                <a:srgbClr val="6FB7D7"/>
              </a:buClr>
              <a:buSzPct val="110000"/>
              <a:buFont typeface="Wingdings 2" panose="05020102010507070707" pitchFamily="18" charset="2"/>
              <a:buNone/>
            </a:pPr>
            <a:r>
              <a:rPr lang="en-US" altLang="ja-JP" sz="2000" dirty="0" err="1">
                <a:solidFill>
                  <a:srgbClr val="000000"/>
                </a:solidFill>
              </a:rPr>
              <a:t>vk</a:t>
            </a:r>
            <a:r>
              <a:rPr lang="en-US" altLang="ja-JP" sz="2000" dirty="0">
                <a:solidFill>
                  <a:srgbClr val="000000"/>
                </a:solidFill>
              </a:rPr>
              <a:t>: @</a:t>
            </a:r>
            <a:r>
              <a:rPr lang="en-US" altLang="ja-JP" sz="2000" dirty="0" err="1">
                <a:solidFill>
                  <a:srgbClr val="000000"/>
                </a:solidFill>
              </a:rPr>
              <a:t>vibondarenko</a:t>
            </a:r>
            <a:endParaRPr lang="en-US" altLang="ja-JP" sz="2000" dirty="0">
              <a:solidFill>
                <a:srgbClr val="000000"/>
              </a:solidFill>
            </a:endParaRPr>
          </a:p>
          <a:p>
            <a:pPr lvl="1" eaLnBrk="1" hangingPunct="1">
              <a:spcBef>
                <a:spcPts val="600"/>
              </a:spcBef>
              <a:buClr>
                <a:srgbClr val="215D77"/>
              </a:buClr>
              <a:buSzPct val="110000"/>
              <a:buFont typeface="Wingdings 2" panose="05020102010507070707" pitchFamily="18" charset="2"/>
              <a:buNone/>
            </a:pPr>
            <a:r>
              <a:rPr lang="en-US" altLang="ru-RU" sz="2000" dirty="0">
                <a:solidFill>
                  <a:srgbClr val="000000"/>
                </a:solidFill>
              </a:rPr>
              <a:t>},</a:t>
            </a:r>
            <a:br>
              <a:rPr lang="en-US" altLang="ru-RU" sz="2000" dirty="0">
                <a:solidFill>
                  <a:srgbClr val="000000"/>
                </a:solidFill>
              </a:rPr>
            </a:br>
            <a:r>
              <a:rPr lang="en-US" altLang="ru-RU" sz="2000" dirty="0">
                <a:solidFill>
                  <a:srgbClr val="000000"/>
                </a:solidFill>
              </a:rPr>
              <a:t>skills: [“</a:t>
            </a:r>
            <a:r>
              <a:rPr lang="en-US" altLang="ru-RU" sz="2000" dirty="0" err="1">
                <a:solidFill>
                  <a:srgbClr val="000000"/>
                </a:solidFill>
              </a:rPr>
              <a:t>sql</a:t>
            </a:r>
            <a:r>
              <a:rPr lang="en-US" altLang="ru-RU" sz="2000" dirty="0">
                <a:solidFill>
                  <a:srgbClr val="000000"/>
                </a:solidFill>
              </a:rPr>
              <a:t>”, </a:t>
            </a:r>
            <a:r>
              <a:rPr lang="en-US" altLang="en-US" sz="2000" dirty="0">
                <a:solidFill>
                  <a:srgbClr val="000000"/>
                </a:solidFill>
              </a:rPr>
              <a:t>“</a:t>
            </a:r>
            <a:r>
              <a:rPr lang="en-US" altLang="ru-RU" sz="2000" dirty="0">
                <a:solidFill>
                  <a:srgbClr val="000000"/>
                </a:solidFill>
              </a:rPr>
              <a:t>php</a:t>
            </a:r>
            <a:r>
              <a:rPr lang="en-US" altLang="en-US" sz="2000" dirty="0">
                <a:solidFill>
                  <a:srgbClr val="000000"/>
                </a:solidFill>
              </a:rPr>
              <a:t>”</a:t>
            </a:r>
            <a:r>
              <a:rPr lang="en-US" altLang="ru-RU" sz="2000" dirty="0">
                <a:solidFill>
                  <a:srgbClr val="000000"/>
                </a:solidFill>
              </a:rPr>
              <a:t>, </a:t>
            </a:r>
            <a:r>
              <a:rPr lang="en-US" altLang="en-US" sz="2000" dirty="0">
                <a:solidFill>
                  <a:srgbClr val="000000"/>
                </a:solidFill>
              </a:rPr>
              <a:t>“</a:t>
            </a:r>
            <a:r>
              <a:rPr lang="en-US" altLang="ru-RU" sz="2000" dirty="0" err="1">
                <a:solidFill>
                  <a:srgbClr val="000000"/>
                </a:solidFill>
              </a:rPr>
              <a:t>mongodb</a:t>
            </a:r>
            <a:r>
              <a:rPr lang="en-US" altLang="en-US" sz="2000" dirty="0">
                <a:solidFill>
                  <a:srgbClr val="000000"/>
                </a:solidFill>
              </a:rPr>
              <a:t>”</a:t>
            </a:r>
            <a:r>
              <a:rPr lang="en-US" altLang="ru-RU" sz="2000" dirty="0">
                <a:solidFill>
                  <a:srgbClr val="000000"/>
                </a:solidFill>
              </a:rPr>
              <a:t>]</a:t>
            </a:r>
          </a:p>
          <a:p>
            <a:pPr eaLnBrk="1" hangingPunct="1">
              <a:lnSpc>
                <a:spcPct val="50000"/>
              </a:lnSpc>
              <a:spcBef>
                <a:spcPts val="2000"/>
              </a:spcBef>
              <a:buClr>
                <a:srgbClr val="6FB7D7"/>
              </a:buClr>
              <a:buSzPct val="110000"/>
              <a:buFont typeface="Wingdings 2" panose="05020102010507070707" pitchFamily="18" charset="2"/>
              <a:buNone/>
            </a:pPr>
            <a:r>
              <a:rPr lang="en-US" altLang="ru-RU" sz="2000" dirty="0">
                <a:solidFill>
                  <a:srgbClr val="000000"/>
                </a:solidFill>
              </a:rPr>
              <a:t>}</a:t>
            </a:r>
            <a:endParaRPr lang="ru-RU" altLang="ru-RU" sz="2000" dirty="0">
              <a:solidFill>
                <a:srgbClr val="000000"/>
              </a:solidFill>
            </a:endParaRPr>
          </a:p>
        </p:txBody>
      </p:sp>
      <p:sp>
        <p:nvSpPr>
          <p:cNvPr id="12292" name="TextBox 4"/>
          <p:cNvSpPr txBox="1">
            <a:spLocks noChangeArrowheads="1"/>
          </p:cNvSpPr>
          <p:nvPr/>
        </p:nvSpPr>
        <p:spPr bwMode="auto">
          <a:xfrm>
            <a:off x="546100" y="2060575"/>
            <a:ext cx="30988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eaLnBrk="1" hangingPunct="1"/>
            <a:r>
              <a:rPr lang="en-US" altLang="ru-RU" sz="2100"/>
              <a:t>_id: ObjectId(</a:t>
            </a:r>
            <a:r>
              <a:rPr lang="en-US" altLang="en-US" sz="2100"/>
              <a:t>“</a:t>
            </a:r>
            <a:r>
              <a:rPr lang="en-US" altLang="ja-JP" sz="2100"/>
              <a:t>4daf…</a:t>
            </a:r>
            <a:r>
              <a:rPr lang="en-US" altLang="en-US" sz="2100"/>
              <a:t>”</a:t>
            </a:r>
            <a:r>
              <a:rPr lang="en-US" altLang="ja-JP" sz="2100"/>
              <a:t>) =&gt;</a:t>
            </a:r>
            <a:endParaRPr lang="en-US" altLang="ru-RU" sz="2100"/>
          </a:p>
        </p:txBody>
      </p:sp>
    </p:spTree>
    <p:extLst>
      <p:ext uri="{BB962C8B-B14F-4D97-AF65-F5344CB8AC3E}">
        <p14:creationId xmlns:p14="http://schemas.microsoft.com/office/powerpoint/2010/main" val="2341134655"/>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2004E9-F369-4708-99A7-878A1D151F8F}"/>
              </a:ext>
            </a:extLst>
          </p:cNvPr>
          <p:cNvSpPr>
            <a:spLocks noGrp="1"/>
          </p:cNvSpPr>
          <p:nvPr>
            <p:ph type="title"/>
          </p:nvPr>
        </p:nvSpPr>
        <p:spPr/>
        <p:txBody>
          <a:bodyPr/>
          <a:lstStyle/>
          <a:p>
            <a:r>
              <a:rPr lang="en-US" dirty="0"/>
              <a:t>DB-Engines Ranking - Trend Popularity</a:t>
            </a:r>
            <a:endParaRPr lang="ru-RU" dirty="0"/>
          </a:p>
        </p:txBody>
      </p:sp>
      <p:sp>
        <p:nvSpPr>
          <p:cNvPr id="5" name="Объект 4">
            <a:extLst>
              <a:ext uri="{FF2B5EF4-FFF2-40B4-BE49-F238E27FC236}">
                <a16:creationId xmlns:a16="http://schemas.microsoft.com/office/drawing/2014/main" id="{FF0A5A05-6D3F-4F42-AF24-3491B12D3D59}"/>
              </a:ext>
            </a:extLst>
          </p:cNvPr>
          <p:cNvSpPr>
            <a:spLocks noGrp="1"/>
          </p:cNvSpPr>
          <p:nvPr>
            <p:ph idx="1"/>
          </p:nvPr>
        </p:nvSpPr>
        <p:spPr/>
        <p:txBody>
          <a:bodyPr/>
          <a:lstStyle/>
          <a:p>
            <a:endParaRPr lang="ru-RU"/>
          </a:p>
        </p:txBody>
      </p:sp>
      <p:pic>
        <p:nvPicPr>
          <p:cNvPr id="6" name="Рисунок 5">
            <a:extLst>
              <a:ext uri="{FF2B5EF4-FFF2-40B4-BE49-F238E27FC236}">
                <a16:creationId xmlns:a16="http://schemas.microsoft.com/office/drawing/2014/main" id="{0B0CB78B-9E9D-4782-94F0-331590E8CD5A}"/>
              </a:ext>
            </a:extLst>
          </p:cNvPr>
          <p:cNvPicPr>
            <a:picLocks noChangeAspect="1"/>
          </p:cNvPicPr>
          <p:nvPr/>
        </p:nvPicPr>
        <p:blipFill>
          <a:blip r:embed="rId2"/>
          <a:stretch>
            <a:fillRect/>
          </a:stretch>
        </p:blipFill>
        <p:spPr>
          <a:xfrm>
            <a:off x="0" y="1600200"/>
            <a:ext cx="9144000" cy="4955763"/>
          </a:xfrm>
          <a:prstGeom prst="rect">
            <a:avLst/>
          </a:prstGeom>
        </p:spPr>
      </p:pic>
    </p:spTree>
    <p:extLst>
      <p:ext uri="{BB962C8B-B14F-4D97-AF65-F5344CB8AC3E}">
        <p14:creationId xmlns:p14="http://schemas.microsoft.com/office/powerpoint/2010/main" val="1404894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ru-RU" altLang="ru-RU" dirty="0"/>
              <a:t>Преимущества и возможности применения</a:t>
            </a:r>
            <a:endParaRPr lang="en-US" altLang="ru-RU" dirty="0"/>
          </a:p>
        </p:txBody>
      </p:sp>
      <p:sp>
        <p:nvSpPr>
          <p:cNvPr id="14339" name="Content Placeholder 2"/>
          <p:cNvSpPr>
            <a:spLocks noGrp="1"/>
          </p:cNvSpPr>
          <p:nvPr>
            <p:ph idx="1"/>
          </p:nvPr>
        </p:nvSpPr>
        <p:spPr/>
        <p:txBody>
          <a:bodyPr>
            <a:normAutofit/>
          </a:bodyPr>
          <a:lstStyle/>
          <a:p>
            <a:r>
              <a:rPr lang="ru-RU" altLang="ru-RU" sz="2000" dirty="0"/>
              <a:t>Документно-ориентированная база данных</a:t>
            </a:r>
            <a:endParaRPr lang="en-US" altLang="ru-RU" sz="2000" dirty="0"/>
          </a:p>
          <a:p>
            <a:r>
              <a:rPr lang="ru-RU" altLang="ru-RU" sz="2000" dirty="0"/>
              <a:t>Быстрое чтение и особенно запись</a:t>
            </a:r>
            <a:endParaRPr lang="en-US" altLang="ru-RU" sz="2000" dirty="0"/>
          </a:p>
          <a:p>
            <a:r>
              <a:rPr lang="ru-RU" altLang="ru-RU" sz="2000" dirty="0"/>
              <a:t>Широкая по сравнению с другими </a:t>
            </a:r>
            <a:r>
              <a:rPr lang="en-US" altLang="ru-RU" sz="2000" dirty="0"/>
              <a:t>NoSQL  </a:t>
            </a:r>
            <a:r>
              <a:rPr lang="ru-RU" altLang="ru-RU" sz="2000" dirty="0"/>
              <a:t>функциональность</a:t>
            </a:r>
          </a:p>
          <a:p>
            <a:r>
              <a:rPr lang="ru-RU" altLang="ru-RU" sz="2000" dirty="0"/>
              <a:t>Масштабирование из коробки</a:t>
            </a:r>
          </a:p>
          <a:p>
            <a:pPr lvl="1"/>
            <a:r>
              <a:rPr lang="ru-RU" altLang="ru-RU" sz="1800" dirty="0"/>
              <a:t>По чтению (</a:t>
            </a:r>
            <a:r>
              <a:rPr lang="en-US" altLang="ru-RU" sz="1800" dirty="0"/>
              <a:t>Master/slave, Replica sets</a:t>
            </a:r>
            <a:r>
              <a:rPr lang="ru-RU" altLang="ru-RU" sz="1800" dirty="0"/>
              <a:t>)</a:t>
            </a:r>
          </a:p>
          <a:p>
            <a:pPr lvl="1"/>
            <a:r>
              <a:rPr lang="ru-RU" altLang="ru-RU" sz="1800" dirty="0"/>
              <a:t>По записи (</a:t>
            </a:r>
            <a:r>
              <a:rPr lang="en-US" altLang="ru-RU" sz="1800" dirty="0" err="1"/>
              <a:t>Sharding</a:t>
            </a:r>
            <a:r>
              <a:rPr lang="ru-RU" altLang="ru-RU" sz="1800" dirty="0"/>
              <a:t>)</a:t>
            </a:r>
            <a:endParaRPr lang="en-US" altLang="ru-RU" sz="1800" dirty="0"/>
          </a:p>
        </p:txBody>
      </p:sp>
      <p:sp>
        <p:nvSpPr>
          <p:cNvPr id="6" name="Content Placeholder 2"/>
          <p:cNvSpPr txBox="1">
            <a:spLocks/>
          </p:cNvSpPr>
          <p:nvPr/>
        </p:nvSpPr>
        <p:spPr>
          <a:xfrm>
            <a:off x="828675" y="4252394"/>
            <a:ext cx="6711950" cy="1306512"/>
          </a:xfrm>
          <a:prstGeom prst="rect">
            <a:avLst/>
          </a:prstGeom>
        </p:spPr>
        <p:txBody>
          <a:bodyPr vert="horz" lIns="0" tIns="45720" rIns="0" bIns="45720" rtlCol="0">
            <a:normAutofit/>
          </a:bodyPr>
          <a:lstStyle>
            <a:lvl1pPr marL="171446" indent="-171446" algn="l" defTabSz="685783" rtl="0" eaLnBrk="1" latinLnBrk="0" hangingPunct="1">
              <a:lnSpc>
                <a:spcPct val="90000"/>
              </a:lnSpc>
              <a:spcBef>
                <a:spcPts val="1350"/>
              </a:spcBef>
              <a:buFont typeface="Wingdings" panose="05000000000000000000" pitchFamily="2" charset="2"/>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450"/>
              </a:spcBef>
              <a:buFont typeface="Wingdings" panose="05000000000000000000" pitchFamily="2" charset="2"/>
              <a:buChar char="§"/>
              <a:defRPr sz="1200" kern="1200">
                <a:solidFill>
                  <a:schemeClr val="tx1"/>
                </a:solidFill>
                <a:latin typeface="+mn-lt"/>
                <a:ea typeface="+mn-ea"/>
                <a:cs typeface="+mn-cs"/>
              </a:defRPr>
            </a:lvl2pPr>
            <a:lvl3pPr marL="857228"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3pPr>
            <a:lvl4pPr marL="1200120"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9pPr>
          </a:lstStyle>
          <a:p>
            <a:pPr marL="0" indent="0">
              <a:lnSpc>
                <a:spcPct val="80000"/>
              </a:lnSpc>
            </a:pPr>
            <a:r>
              <a:rPr lang="ru-RU" altLang="ru-RU" sz="2000">
                <a:solidFill>
                  <a:srgbClr val="000000"/>
                </a:solidFill>
              </a:rPr>
              <a:t>хранение разнородных данных</a:t>
            </a:r>
            <a:endParaRPr lang="en-US" altLang="ru-RU" sz="2000">
              <a:solidFill>
                <a:srgbClr val="000000"/>
              </a:solidFill>
            </a:endParaRPr>
          </a:p>
          <a:p>
            <a:pPr marL="0" indent="0">
              <a:lnSpc>
                <a:spcPct val="80000"/>
              </a:lnSpc>
            </a:pPr>
            <a:r>
              <a:rPr lang="ru-RU" altLang="ru-RU" sz="2000">
                <a:solidFill>
                  <a:srgbClr val="000000"/>
                </a:solidFill>
              </a:rPr>
              <a:t>хранение геоданных</a:t>
            </a:r>
          </a:p>
          <a:p>
            <a:pPr marL="0" indent="0">
              <a:lnSpc>
                <a:spcPct val="80000"/>
              </a:lnSpc>
            </a:pPr>
            <a:r>
              <a:rPr lang="ru-RU" altLang="ru-RU" sz="2000">
                <a:solidFill>
                  <a:srgbClr val="000000"/>
                </a:solidFill>
              </a:rPr>
              <a:t>хранение логов и статистики</a:t>
            </a:r>
            <a:endParaRPr lang="en-US" altLang="ru-RU" sz="2000" dirty="0">
              <a:solidFill>
                <a:srgbClr val="000000"/>
              </a:solidFill>
            </a:endParaRPr>
          </a:p>
        </p:txBody>
      </p:sp>
    </p:spTree>
    <p:extLst>
      <p:ext uri="{BB962C8B-B14F-4D97-AF65-F5344CB8AC3E}">
        <p14:creationId xmlns:p14="http://schemas.microsoft.com/office/powerpoint/2010/main" val="1212479004"/>
      </p:ext>
    </p:extLst>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ru-RU" altLang="ru-RU">
                <a:solidFill>
                  <a:srgbClr val="000000"/>
                </a:solidFill>
              </a:rPr>
              <a:t>Пример</a:t>
            </a:r>
            <a:r>
              <a:rPr lang="en-US" altLang="ru-RU">
                <a:solidFill>
                  <a:srgbClr val="000000"/>
                </a:solidFill>
              </a:rPr>
              <a:t> </a:t>
            </a:r>
            <a:r>
              <a:rPr lang="ru-RU" altLang="ru-RU">
                <a:solidFill>
                  <a:srgbClr val="000000"/>
                </a:solidFill>
              </a:rPr>
              <a:t>использования </a:t>
            </a:r>
          </a:p>
        </p:txBody>
      </p:sp>
      <p:sp>
        <p:nvSpPr>
          <p:cNvPr id="18435" name="Content Placeholder 2"/>
          <p:cNvSpPr>
            <a:spLocks noGrp="1"/>
          </p:cNvSpPr>
          <p:nvPr>
            <p:ph idx="1"/>
          </p:nvPr>
        </p:nvSpPr>
        <p:spPr>
          <a:xfrm>
            <a:off x="2878138" y="2643188"/>
            <a:ext cx="3536950" cy="2271712"/>
          </a:xfrm>
        </p:spPr>
        <p:txBody>
          <a:bodyPr/>
          <a:lstStyle/>
          <a:p>
            <a:r>
              <a:rPr lang="en-US" altLang="ru-RU" sz="2800">
                <a:solidFill>
                  <a:srgbClr val="000000"/>
                </a:solidFill>
              </a:rPr>
              <a:t>HTML-</a:t>
            </a:r>
            <a:r>
              <a:rPr lang="ru-RU" altLang="ru-RU" sz="2800">
                <a:solidFill>
                  <a:srgbClr val="000000"/>
                </a:solidFill>
              </a:rPr>
              <a:t>страница</a:t>
            </a:r>
            <a:endParaRPr lang="en-US" altLang="ru-RU" sz="2800">
              <a:solidFill>
                <a:srgbClr val="000000"/>
              </a:solidFill>
            </a:endParaRPr>
          </a:p>
          <a:p>
            <a:r>
              <a:rPr lang="en-US" altLang="ru-RU" sz="2800">
                <a:solidFill>
                  <a:srgbClr val="000000"/>
                </a:solidFill>
              </a:rPr>
              <a:t>Н</a:t>
            </a:r>
            <a:r>
              <a:rPr lang="ru-RU" altLang="ru-RU" sz="2800">
                <a:solidFill>
                  <a:srgbClr val="000000"/>
                </a:solidFill>
              </a:rPr>
              <a:t>овость</a:t>
            </a:r>
          </a:p>
          <a:p>
            <a:r>
              <a:rPr lang="en-US" altLang="ru-RU" sz="2800">
                <a:solidFill>
                  <a:srgbClr val="000000"/>
                </a:solidFill>
              </a:rPr>
              <a:t>К</a:t>
            </a:r>
            <a:r>
              <a:rPr lang="ru-RU" altLang="ru-RU" sz="2800">
                <a:solidFill>
                  <a:srgbClr val="000000"/>
                </a:solidFill>
              </a:rPr>
              <a:t>арточка товара</a:t>
            </a:r>
          </a:p>
        </p:txBody>
      </p:sp>
      <p:sp>
        <p:nvSpPr>
          <p:cNvPr id="18436" name="Content Placeholder 2"/>
          <p:cNvSpPr txBox="1">
            <a:spLocks/>
          </p:cNvSpPr>
          <p:nvPr/>
        </p:nvSpPr>
        <p:spPr bwMode="auto">
          <a:xfrm>
            <a:off x="547688" y="1376363"/>
            <a:ext cx="80438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algn="ctr" eaLnBrk="1" hangingPunct="1">
              <a:spcBef>
                <a:spcPts val="2000"/>
              </a:spcBef>
              <a:buClr>
                <a:srgbClr val="6FB7D7"/>
              </a:buClr>
              <a:buSzPct val="110000"/>
              <a:buFont typeface="Wingdings 2" panose="05020102010507070707" pitchFamily="18" charset="2"/>
              <a:buNone/>
            </a:pPr>
            <a:r>
              <a:rPr lang="ru-RU" altLang="ru-RU" sz="2400">
                <a:solidFill>
                  <a:srgbClr val="000000"/>
                </a:solidFill>
              </a:rPr>
              <a:t>Система управления контентом</a:t>
            </a:r>
            <a:endParaRPr lang="en-US" altLang="ru-RU" sz="2400">
              <a:solidFill>
                <a:srgbClr val="000000"/>
              </a:solidFill>
            </a:endParaRPr>
          </a:p>
        </p:txBody>
      </p:sp>
      <p:sp>
        <p:nvSpPr>
          <p:cNvPr id="18437" name="Content Placeholder 2"/>
          <p:cNvSpPr txBox="1">
            <a:spLocks/>
          </p:cNvSpPr>
          <p:nvPr/>
        </p:nvSpPr>
        <p:spPr bwMode="auto">
          <a:xfrm>
            <a:off x="547688" y="4094163"/>
            <a:ext cx="8042275" cy="187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eaLnBrk="1" hangingPunct="1">
              <a:spcBef>
                <a:spcPts val="2000"/>
              </a:spcBef>
              <a:buClr>
                <a:srgbClr val="6FB7D7"/>
              </a:buClr>
              <a:buSzPct val="110000"/>
              <a:buFont typeface="Wingdings 2" panose="05020102010507070707" pitchFamily="18" charset="2"/>
              <a:buNone/>
            </a:pPr>
            <a:endParaRPr lang="ru-RU" altLang="ru-RU" sz="2400">
              <a:solidFill>
                <a:srgbClr val="000000"/>
              </a:solidFill>
            </a:endParaRPr>
          </a:p>
        </p:txBody>
      </p:sp>
    </p:spTree>
    <p:extLst>
      <p:ext uri="{BB962C8B-B14F-4D97-AF65-F5344CB8AC3E}">
        <p14:creationId xmlns:p14="http://schemas.microsoft.com/office/powerpoint/2010/main" val="2908842103"/>
      </p:ext>
    </p:extLst>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ru-RU" altLang="ru-RU">
                <a:solidFill>
                  <a:srgbClr val="000000"/>
                </a:solidFill>
              </a:rPr>
              <a:t>Пример</a:t>
            </a:r>
            <a:r>
              <a:rPr lang="en-US" altLang="ru-RU">
                <a:solidFill>
                  <a:srgbClr val="000000"/>
                </a:solidFill>
              </a:rPr>
              <a:t> </a:t>
            </a:r>
            <a:r>
              <a:rPr lang="ru-RU" altLang="ru-RU">
                <a:solidFill>
                  <a:srgbClr val="000000"/>
                </a:solidFill>
              </a:rPr>
              <a:t>использования </a:t>
            </a:r>
            <a:endParaRPr lang="en-US" altLang="ru-RU">
              <a:solidFill>
                <a:srgbClr val="000000"/>
              </a:solidFill>
            </a:endParaRPr>
          </a:p>
        </p:txBody>
      </p:sp>
      <p:sp>
        <p:nvSpPr>
          <p:cNvPr id="19459" name="Content Placeholder 2"/>
          <p:cNvSpPr>
            <a:spLocks noGrp="1"/>
          </p:cNvSpPr>
          <p:nvPr>
            <p:ph idx="1"/>
          </p:nvPr>
        </p:nvSpPr>
        <p:spPr>
          <a:xfrm>
            <a:off x="549275" y="1976438"/>
            <a:ext cx="8042275" cy="3590925"/>
          </a:xfrm>
        </p:spPr>
        <p:txBody>
          <a:bodyPr/>
          <a:lstStyle/>
          <a:p>
            <a:pPr marL="0" indent="0">
              <a:buFont typeface="Wingdings 2" panose="05020102010507070707" pitchFamily="18" charset="2"/>
              <a:buNone/>
            </a:pPr>
            <a:r>
              <a:rPr lang="en-US" altLang="ru-RU" sz="3200">
                <a:latin typeface="Calibri" panose="020F0502020204030204" pitchFamily="34" charset="0"/>
              </a:rPr>
              <a:t>SQL</a:t>
            </a:r>
          </a:p>
          <a:p>
            <a:pPr marL="0" indent="0">
              <a:buFont typeface="Wingdings 2" panose="05020102010507070707" pitchFamily="18" charset="2"/>
              <a:buNone/>
            </a:pPr>
            <a:r>
              <a:rPr lang="en-US" altLang="ru-RU"/>
              <a:t>3 </a:t>
            </a:r>
            <a:r>
              <a:rPr lang="ru-RU" altLang="ru-RU"/>
              <a:t>таблицы</a:t>
            </a:r>
            <a:r>
              <a:rPr lang="en-US" altLang="ru-RU"/>
              <a:t>: pages, news, goods</a:t>
            </a:r>
            <a:br>
              <a:rPr lang="en-US" altLang="ru-RU"/>
            </a:br>
            <a:endParaRPr lang="en-US" altLang="ru-RU" sz="1600"/>
          </a:p>
          <a:p>
            <a:pPr marL="0" indent="0">
              <a:buFont typeface="Wingdings 2" panose="05020102010507070707" pitchFamily="18" charset="2"/>
              <a:buNone/>
            </a:pPr>
            <a:r>
              <a:rPr lang="en-US" altLang="ru-RU" sz="3200">
                <a:latin typeface="Calibri" panose="020F0502020204030204" pitchFamily="34" charset="0"/>
              </a:rPr>
              <a:t>MongoDB</a:t>
            </a:r>
          </a:p>
          <a:p>
            <a:pPr marL="0" indent="0">
              <a:buFont typeface="Wingdings 2" panose="05020102010507070707" pitchFamily="18" charset="2"/>
              <a:buNone/>
            </a:pPr>
            <a:r>
              <a:rPr lang="en-US" altLang="ru-RU"/>
              <a:t>1 </a:t>
            </a:r>
            <a:r>
              <a:rPr lang="ru-RU" altLang="ru-RU"/>
              <a:t>коллекция</a:t>
            </a:r>
            <a:r>
              <a:rPr lang="en-US" altLang="ru-RU"/>
              <a:t>: documents</a:t>
            </a:r>
          </a:p>
        </p:txBody>
      </p:sp>
      <p:sp>
        <p:nvSpPr>
          <p:cNvPr id="19460" name="Content Placeholder 2"/>
          <p:cNvSpPr txBox="1">
            <a:spLocks/>
          </p:cNvSpPr>
          <p:nvPr/>
        </p:nvSpPr>
        <p:spPr bwMode="auto">
          <a:xfrm>
            <a:off x="547688" y="1376363"/>
            <a:ext cx="80438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algn="ctr" eaLnBrk="1" hangingPunct="1">
              <a:spcBef>
                <a:spcPts val="2000"/>
              </a:spcBef>
              <a:buClr>
                <a:srgbClr val="6FB7D7"/>
              </a:buClr>
              <a:buSzPct val="110000"/>
              <a:buFont typeface="Wingdings 2" panose="05020102010507070707" pitchFamily="18" charset="2"/>
              <a:buNone/>
            </a:pPr>
            <a:r>
              <a:rPr lang="ru-RU" altLang="ru-RU" sz="2400">
                <a:solidFill>
                  <a:srgbClr val="000000"/>
                </a:solidFill>
              </a:rPr>
              <a:t>Система управления контентом</a:t>
            </a:r>
            <a:endParaRPr lang="en-US" altLang="ru-RU" sz="2400">
              <a:solidFill>
                <a:srgbClr val="000000"/>
              </a:solidFill>
            </a:endParaRPr>
          </a:p>
        </p:txBody>
      </p:sp>
      <p:sp>
        <p:nvSpPr>
          <p:cNvPr id="19461" name="Content Placeholder 2"/>
          <p:cNvSpPr txBox="1">
            <a:spLocks/>
          </p:cNvSpPr>
          <p:nvPr/>
        </p:nvSpPr>
        <p:spPr bwMode="auto">
          <a:xfrm>
            <a:off x="547688" y="4094163"/>
            <a:ext cx="8042275" cy="187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eaLnBrk="1" hangingPunct="1">
              <a:spcBef>
                <a:spcPts val="2000"/>
              </a:spcBef>
              <a:buClr>
                <a:srgbClr val="6FB7D7"/>
              </a:buClr>
              <a:buSzPct val="110000"/>
              <a:buFont typeface="Wingdings 2" panose="05020102010507070707" pitchFamily="18" charset="2"/>
              <a:buNone/>
            </a:pPr>
            <a:endParaRPr lang="ru-RU" altLang="ru-RU" sz="2400">
              <a:solidFill>
                <a:srgbClr val="000000"/>
              </a:solidFill>
            </a:endParaRPr>
          </a:p>
        </p:txBody>
      </p:sp>
    </p:spTree>
    <p:extLst>
      <p:ext uri="{BB962C8B-B14F-4D97-AF65-F5344CB8AC3E}">
        <p14:creationId xmlns:p14="http://schemas.microsoft.com/office/powerpoint/2010/main" val="1957892567"/>
      </p:ext>
    </p:extLst>
  </p:cSld>
  <p:clrMapOvr>
    <a:masterClrMapping/>
  </p:clrMapOvr>
  <p:transition spd="slow">
    <p:push/>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ru-RU" altLang="ru-RU">
                <a:solidFill>
                  <a:srgbClr val="000000"/>
                </a:solidFill>
              </a:rPr>
              <a:t>Пример</a:t>
            </a:r>
            <a:r>
              <a:rPr lang="en-US" altLang="ru-RU">
                <a:solidFill>
                  <a:srgbClr val="000000"/>
                </a:solidFill>
              </a:rPr>
              <a:t> </a:t>
            </a:r>
            <a:r>
              <a:rPr lang="ru-RU" altLang="ru-RU">
                <a:solidFill>
                  <a:srgbClr val="000000"/>
                </a:solidFill>
              </a:rPr>
              <a:t>использования </a:t>
            </a:r>
            <a:endParaRPr lang="en-US" altLang="ru-RU">
              <a:solidFill>
                <a:srgbClr val="000000"/>
              </a:solidFill>
            </a:endParaRPr>
          </a:p>
        </p:txBody>
      </p:sp>
      <p:sp>
        <p:nvSpPr>
          <p:cNvPr id="20483" name="Content Placeholder 2"/>
          <p:cNvSpPr>
            <a:spLocks noGrp="1"/>
          </p:cNvSpPr>
          <p:nvPr>
            <p:ph idx="1"/>
          </p:nvPr>
        </p:nvSpPr>
        <p:spPr>
          <a:xfrm>
            <a:off x="549275" y="1976438"/>
            <a:ext cx="8042275" cy="4416425"/>
          </a:xfrm>
        </p:spPr>
        <p:txBody>
          <a:bodyPr/>
          <a:lstStyle/>
          <a:p>
            <a:pPr marL="0" indent="0">
              <a:buFont typeface="Wingdings 2" panose="05020102010507070707" pitchFamily="18" charset="2"/>
              <a:buNone/>
            </a:pPr>
            <a:r>
              <a:rPr lang="ru-RU" altLang="ru-RU" sz="3200" dirty="0">
                <a:latin typeface="Calibri" panose="020F0502020204030204" pitchFamily="34" charset="0"/>
              </a:rPr>
              <a:t> Страница</a:t>
            </a:r>
            <a:endParaRPr lang="en-US" altLang="ru-RU" sz="3200" dirty="0">
              <a:latin typeface="Calibri" panose="020F0502020204030204" pitchFamily="34" charset="0"/>
            </a:endParaRPr>
          </a:p>
          <a:p>
            <a:pPr marL="0" indent="0">
              <a:buFont typeface="Wingdings 2" panose="05020102010507070707" pitchFamily="18" charset="2"/>
              <a:buNone/>
            </a:pPr>
            <a:r>
              <a:rPr lang="en-US" altLang="ru-RU" sz="2000" dirty="0"/>
              <a:t>{</a:t>
            </a:r>
          </a:p>
          <a:p>
            <a:pPr marL="336550" lvl="1" indent="0">
              <a:buFont typeface="Wingdings 2" panose="05020102010507070707" pitchFamily="18" charset="2"/>
              <a:buNone/>
            </a:pPr>
            <a:r>
              <a:rPr lang="en-US" altLang="ru-RU" sz="1800" dirty="0"/>
              <a:t>type: </a:t>
            </a:r>
            <a:r>
              <a:rPr lang="en-US" altLang="en-US" sz="1800" dirty="0"/>
              <a:t>“</a:t>
            </a:r>
            <a:r>
              <a:rPr lang="en-US" altLang="ru-RU" sz="1800" dirty="0"/>
              <a:t>page</a:t>
            </a:r>
            <a:r>
              <a:rPr lang="en-US" altLang="en-US" sz="1800" dirty="0"/>
              <a:t>”</a:t>
            </a:r>
            <a:r>
              <a:rPr lang="en-US" altLang="ru-RU" sz="1800" dirty="0"/>
              <a:t>,</a:t>
            </a:r>
          </a:p>
          <a:p>
            <a:pPr marL="336550" lvl="1" indent="0">
              <a:buFont typeface="Wingdings 2" panose="05020102010507070707" pitchFamily="18" charset="2"/>
              <a:buNone/>
            </a:pPr>
            <a:r>
              <a:rPr lang="en-US" altLang="ru-RU" sz="1800" dirty="0"/>
              <a:t>content: </a:t>
            </a:r>
            <a:r>
              <a:rPr lang="en-US" altLang="en-US" sz="1800" dirty="0"/>
              <a:t>“</a:t>
            </a:r>
            <a:r>
              <a:rPr lang="ru-RU" altLang="ja-JP" sz="1800" dirty="0">
                <a:cs typeface="メイリオ"/>
              </a:rPr>
              <a:t>Текст на странице</a:t>
            </a:r>
            <a:r>
              <a:rPr lang="en-US" altLang="en-US" sz="1800" dirty="0"/>
              <a:t>”</a:t>
            </a:r>
            <a:endParaRPr lang="en-US" altLang="ja-JP" sz="1800" dirty="0">
              <a:cs typeface="メイリオ"/>
            </a:endParaRPr>
          </a:p>
          <a:p>
            <a:pPr marL="0" indent="0">
              <a:lnSpc>
                <a:spcPct val="50000"/>
              </a:lnSpc>
              <a:buFont typeface="Wingdings 2" panose="05020102010507070707" pitchFamily="18" charset="2"/>
              <a:buNone/>
            </a:pPr>
            <a:r>
              <a:rPr lang="en-US" altLang="ru-RU" sz="2000" dirty="0"/>
              <a:t>}</a:t>
            </a:r>
            <a:endParaRPr lang="en-US" altLang="ru-RU" sz="4400" dirty="0"/>
          </a:p>
        </p:txBody>
      </p:sp>
      <p:sp>
        <p:nvSpPr>
          <p:cNvPr id="20484" name="Content Placeholder 2"/>
          <p:cNvSpPr txBox="1">
            <a:spLocks/>
          </p:cNvSpPr>
          <p:nvPr/>
        </p:nvSpPr>
        <p:spPr bwMode="auto">
          <a:xfrm>
            <a:off x="547688" y="1376363"/>
            <a:ext cx="80438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algn="ctr" eaLnBrk="1" hangingPunct="1">
              <a:spcBef>
                <a:spcPts val="2000"/>
              </a:spcBef>
              <a:buClr>
                <a:srgbClr val="6FB7D7"/>
              </a:buClr>
              <a:buSzPct val="110000"/>
              <a:buFont typeface="Wingdings 2" panose="05020102010507070707" pitchFamily="18" charset="2"/>
              <a:buNone/>
            </a:pPr>
            <a:r>
              <a:rPr lang="ru-RU" altLang="ru-RU" sz="2400">
                <a:solidFill>
                  <a:srgbClr val="000000"/>
                </a:solidFill>
              </a:rPr>
              <a:t>Система управления контентом</a:t>
            </a:r>
            <a:endParaRPr lang="en-US" altLang="ru-RU" sz="2400">
              <a:solidFill>
                <a:srgbClr val="000000"/>
              </a:solidFill>
            </a:endParaRPr>
          </a:p>
        </p:txBody>
      </p:sp>
      <p:sp>
        <p:nvSpPr>
          <p:cNvPr id="20485" name="Content Placeholder 2"/>
          <p:cNvSpPr txBox="1">
            <a:spLocks/>
          </p:cNvSpPr>
          <p:nvPr/>
        </p:nvSpPr>
        <p:spPr bwMode="auto">
          <a:xfrm>
            <a:off x="547688" y="4094163"/>
            <a:ext cx="8042275" cy="187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eaLnBrk="1" hangingPunct="1">
              <a:spcBef>
                <a:spcPts val="2000"/>
              </a:spcBef>
              <a:buClr>
                <a:srgbClr val="6FB7D7"/>
              </a:buClr>
              <a:buSzPct val="110000"/>
              <a:buFont typeface="Wingdings 2" panose="05020102010507070707" pitchFamily="18" charset="2"/>
              <a:buNone/>
            </a:pPr>
            <a:endParaRPr lang="ru-RU" altLang="ru-RU" sz="2400">
              <a:solidFill>
                <a:srgbClr val="000000"/>
              </a:solidFill>
            </a:endParaRPr>
          </a:p>
        </p:txBody>
      </p:sp>
    </p:spTree>
    <p:extLst>
      <p:ext uri="{BB962C8B-B14F-4D97-AF65-F5344CB8AC3E}">
        <p14:creationId xmlns:p14="http://schemas.microsoft.com/office/powerpoint/2010/main" val="3848071801"/>
      </p:ext>
    </p:extLst>
  </p:cSld>
  <p:clrMapOvr>
    <a:masterClrMapping/>
  </p:clrMapOvr>
  <p:transition spd="slow">
    <p:push/>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ru-RU" altLang="ru-RU">
                <a:solidFill>
                  <a:srgbClr val="000000"/>
                </a:solidFill>
              </a:rPr>
              <a:t>Пример</a:t>
            </a:r>
            <a:r>
              <a:rPr lang="en-US" altLang="ru-RU">
                <a:solidFill>
                  <a:srgbClr val="000000"/>
                </a:solidFill>
              </a:rPr>
              <a:t> </a:t>
            </a:r>
            <a:r>
              <a:rPr lang="ru-RU" altLang="ru-RU">
                <a:solidFill>
                  <a:srgbClr val="000000"/>
                </a:solidFill>
              </a:rPr>
              <a:t>использования </a:t>
            </a:r>
            <a:endParaRPr lang="en-US" altLang="ru-RU">
              <a:solidFill>
                <a:srgbClr val="000000"/>
              </a:solidFill>
            </a:endParaRPr>
          </a:p>
        </p:txBody>
      </p:sp>
      <p:sp>
        <p:nvSpPr>
          <p:cNvPr id="21507" name="Content Placeholder 2"/>
          <p:cNvSpPr>
            <a:spLocks noGrp="1"/>
          </p:cNvSpPr>
          <p:nvPr>
            <p:ph idx="1"/>
          </p:nvPr>
        </p:nvSpPr>
        <p:spPr>
          <a:xfrm>
            <a:off x="549275" y="1976438"/>
            <a:ext cx="8042275" cy="4416425"/>
          </a:xfrm>
        </p:spPr>
        <p:txBody>
          <a:bodyPr/>
          <a:lstStyle/>
          <a:p>
            <a:pPr marL="0" indent="0">
              <a:buFont typeface="Wingdings 2" panose="05020102010507070707" pitchFamily="18" charset="2"/>
              <a:buNone/>
            </a:pPr>
            <a:r>
              <a:rPr lang="ru-RU" altLang="ru-RU" sz="3200" dirty="0">
                <a:latin typeface="Calibri" panose="020F0502020204030204" pitchFamily="34" charset="0"/>
              </a:rPr>
              <a:t> Новость</a:t>
            </a:r>
            <a:endParaRPr lang="en-US" altLang="ru-RU" sz="3200" dirty="0">
              <a:latin typeface="Calibri" panose="020F0502020204030204" pitchFamily="34" charset="0"/>
            </a:endParaRPr>
          </a:p>
          <a:p>
            <a:pPr marL="0" indent="0">
              <a:buFont typeface="Wingdings 2" panose="05020102010507070707" pitchFamily="18" charset="2"/>
              <a:buNone/>
            </a:pPr>
            <a:r>
              <a:rPr lang="en-US" altLang="ru-RU" sz="2000" dirty="0"/>
              <a:t>{</a:t>
            </a:r>
          </a:p>
          <a:p>
            <a:pPr marL="336550" lvl="1" indent="0">
              <a:buFont typeface="Wingdings 2" panose="05020102010507070707" pitchFamily="18" charset="2"/>
              <a:buNone/>
            </a:pPr>
            <a:r>
              <a:rPr lang="en-US" altLang="ru-RU" sz="1800" dirty="0"/>
              <a:t>type: </a:t>
            </a:r>
            <a:r>
              <a:rPr lang="en-US" altLang="en-US" sz="1800" dirty="0"/>
              <a:t>“</a:t>
            </a:r>
            <a:r>
              <a:rPr lang="en-US" altLang="ru-RU" sz="1800" dirty="0"/>
              <a:t>news</a:t>
            </a:r>
            <a:r>
              <a:rPr lang="en-US" altLang="en-US" sz="1800" dirty="0"/>
              <a:t>”</a:t>
            </a:r>
            <a:r>
              <a:rPr lang="en-US" altLang="ru-RU" sz="1800" dirty="0"/>
              <a:t>,</a:t>
            </a:r>
          </a:p>
          <a:p>
            <a:pPr marL="336550" lvl="1" indent="0">
              <a:buFont typeface="Wingdings 2" panose="05020102010507070707" pitchFamily="18" charset="2"/>
              <a:buNone/>
            </a:pPr>
            <a:r>
              <a:rPr lang="en-US" altLang="ru-RU" sz="1800" dirty="0"/>
              <a:t>date: new Date(),</a:t>
            </a:r>
          </a:p>
          <a:p>
            <a:pPr marL="336550" lvl="1" indent="0">
              <a:buFont typeface="Wingdings 2" panose="05020102010507070707" pitchFamily="18" charset="2"/>
              <a:buNone/>
            </a:pPr>
            <a:r>
              <a:rPr lang="en-US" altLang="ru-RU" sz="1800" dirty="0"/>
              <a:t>header: </a:t>
            </a:r>
            <a:r>
              <a:rPr lang="en-US" altLang="en-US" sz="1800" dirty="0"/>
              <a:t>“</a:t>
            </a:r>
            <a:r>
              <a:rPr lang="ru-RU" altLang="ja-JP" sz="1800" dirty="0">
                <a:cs typeface="メイリオ"/>
              </a:rPr>
              <a:t>Заголовок</a:t>
            </a:r>
            <a:r>
              <a:rPr lang="en-US" altLang="en-US" sz="1800" dirty="0"/>
              <a:t>”</a:t>
            </a:r>
            <a:r>
              <a:rPr lang="en-US" altLang="ja-JP" sz="1800" dirty="0">
                <a:cs typeface="メイリオ"/>
              </a:rPr>
              <a:t>,</a:t>
            </a:r>
          </a:p>
          <a:p>
            <a:pPr marL="336550" lvl="1" indent="0">
              <a:buFont typeface="Wingdings 2" panose="05020102010507070707" pitchFamily="18" charset="2"/>
              <a:buNone/>
            </a:pPr>
            <a:r>
              <a:rPr lang="en-US" altLang="ru-RU" sz="1800" dirty="0"/>
              <a:t>teaser: </a:t>
            </a:r>
            <a:r>
              <a:rPr lang="en-US" altLang="en-US" sz="1800" dirty="0"/>
              <a:t>“</a:t>
            </a:r>
            <a:r>
              <a:rPr lang="ru-RU" altLang="ja-JP" sz="1800" dirty="0">
                <a:cs typeface="メイリオ"/>
              </a:rPr>
              <a:t>Краткий текст</a:t>
            </a:r>
            <a:r>
              <a:rPr lang="en-US" altLang="en-US" sz="1800" dirty="0"/>
              <a:t>”</a:t>
            </a:r>
            <a:r>
              <a:rPr lang="en-US" altLang="ja-JP" sz="1800" dirty="0">
                <a:cs typeface="メイリオ"/>
              </a:rPr>
              <a:t>,</a:t>
            </a:r>
          </a:p>
          <a:p>
            <a:pPr marL="336550" lvl="1" indent="0">
              <a:buFont typeface="Wingdings 2" panose="05020102010507070707" pitchFamily="18" charset="2"/>
              <a:buNone/>
            </a:pPr>
            <a:r>
              <a:rPr lang="en-US" altLang="ru-RU" sz="1800" dirty="0"/>
              <a:t>content: </a:t>
            </a:r>
            <a:r>
              <a:rPr lang="en-US" altLang="en-US" sz="1800" dirty="0"/>
              <a:t>“</a:t>
            </a:r>
            <a:r>
              <a:rPr lang="ru-RU" altLang="ja-JP" sz="1800" dirty="0">
                <a:cs typeface="メイリオ"/>
              </a:rPr>
              <a:t>Полное содержание</a:t>
            </a:r>
            <a:r>
              <a:rPr lang="en-US" altLang="en-US" sz="1800" dirty="0"/>
              <a:t>”</a:t>
            </a:r>
            <a:endParaRPr lang="en-US" altLang="ja-JP" sz="1800" dirty="0">
              <a:cs typeface="メイリオ"/>
            </a:endParaRPr>
          </a:p>
          <a:p>
            <a:pPr marL="0" indent="0">
              <a:lnSpc>
                <a:spcPct val="50000"/>
              </a:lnSpc>
              <a:buFont typeface="Wingdings 2" panose="05020102010507070707" pitchFamily="18" charset="2"/>
              <a:buNone/>
            </a:pPr>
            <a:r>
              <a:rPr lang="en-US" altLang="ru-RU" sz="2000" dirty="0"/>
              <a:t>}</a:t>
            </a:r>
            <a:endParaRPr lang="en-US" altLang="ru-RU" sz="4400" dirty="0"/>
          </a:p>
        </p:txBody>
      </p:sp>
      <p:sp>
        <p:nvSpPr>
          <p:cNvPr id="21508" name="Content Placeholder 2"/>
          <p:cNvSpPr txBox="1">
            <a:spLocks/>
          </p:cNvSpPr>
          <p:nvPr/>
        </p:nvSpPr>
        <p:spPr bwMode="auto">
          <a:xfrm>
            <a:off x="547688" y="1376363"/>
            <a:ext cx="80438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algn="ctr" eaLnBrk="1" hangingPunct="1">
              <a:spcBef>
                <a:spcPts val="2000"/>
              </a:spcBef>
              <a:buClr>
                <a:srgbClr val="6FB7D7"/>
              </a:buClr>
              <a:buSzPct val="110000"/>
              <a:buFont typeface="Wingdings 2" panose="05020102010507070707" pitchFamily="18" charset="2"/>
              <a:buNone/>
            </a:pPr>
            <a:r>
              <a:rPr lang="ru-RU" altLang="ru-RU" sz="2400">
                <a:solidFill>
                  <a:srgbClr val="000000"/>
                </a:solidFill>
              </a:rPr>
              <a:t>Система управления контентом</a:t>
            </a:r>
            <a:endParaRPr lang="en-US" altLang="ru-RU" sz="2400">
              <a:solidFill>
                <a:srgbClr val="000000"/>
              </a:solidFill>
            </a:endParaRPr>
          </a:p>
        </p:txBody>
      </p:sp>
    </p:spTree>
    <p:extLst>
      <p:ext uri="{BB962C8B-B14F-4D97-AF65-F5344CB8AC3E}">
        <p14:creationId xmlns:p14="http://schemas.microsoft.com/office/powerpoint/2010/main" val="1999726105"/>
      </p:ext>
    </p:extLst>
  </p:cSld>
  <p:clrMapOvr>
    <a:masterClrMapping/>
  </p:clrMapOvr>
  <p:transition spd="slow">
    <p:push/>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ru-RU" altLang="ru-RU">
                <a:solidFill>
                  <a:srgbClr val="000000"/>
                </a:solidFill>
              </a:rPr>
              <a:t>Пример</a:t>
            </a:r>
            <a:r>
              <a:rPr lang="en-US" altLang="ru-RU">
                <a:solidFill>
                  <a:srgbClr val="000000"/>
                </a:solidFill>
              </a:rPr>
              <a:t> </a:t>
            </a:r>
            <a:r>
              <a:rPr lang="ru-RU" altLang="ru-RU">
                <a:solidFill>
                  <a:srgbClr val="000000"/>
                </a:solidFill>
              </a:rPr>
              <a:t>использования </a:t>
            </a:r>
            <a:endParaRPr lang="en-US" altLang="ru-RU">
              <a:solidFill>
                <a:srgbClr val="000000"/>
              </a:solidFill>
            </a:endParaRPr>
          </a:p>
        </p:txBody>
      </p:sp>
      <p:sp>
        <p:nvSpPr>
          <p:cNvPr id="22531" name="Content Placeholder 2"/>
          <p:cNvSpPr>
            <a:spLocks noGrp="1"/>
          </p:cNvSpPr>
          <p:nvPr>
            <p:ph idx="1"/>
          </p:nvPr>
        </p:nvSpPr>
        <p:spPr>
          <a:xfrm>
            <a:off x="549275" y="1976438"/>
            <a:ext cx="8042275" cy="4416425"/>
          </a:xfrm>
        </p:spPr>
        <p:txBody>
          <a:bodyPr/>
          <a:lstStyle/>
          <a:p>
            <a:pPr marL="0" indent="0">
              <a:lnSpc>
                <a:spcPct val="90000"/>
              </a:lnSpc>
              <a:buFont typeface="Wingdings 2" panose="05020102010507070707" pitchFamily="18" charset="2"/>
              <a:buNone/>
            </a:pPr>
            <a:r>
              <a:rPr lang="ru-RU" altLang="ru-RU" sz="3000" dirty="0">
                <a:latin typeface="Calibri" panose="020F0502020204030204" pitchFamily="34" charset="0"/>
              </a:rPr>
              <a:t> Карточка товара</a:t>
            </a:r>
            <a:endParaRPr lang="en-US" altLang="ru-RU" sz="3000" dirty="0">
              <a:latin typeface="Calibri" panose="020F0502020204030204" pitchFamily="34" charset="0"/>
            </a:endParaRPr>
          </a:p>
          <a:p>
            <a:pPr marL="0" indent="0">
              <a:lnSpc>
                <a:spcPct val="90000"/>
              </a:lnSpc>
              <a:buFont typeface="Wingdings 2" panose="05020102010507070707" pitchFamily="18" charset="2"/>
              <a:buNone/>
            </a:pPr>
            <a:r>
              <a:rPr lang="en-US" altLang="ru-RU" sz="2200" dirty="0"/>
              <a:t>{</a:t>
            </a:r>
          </a:p>
          <a:p>
            <a:pPr marL="336550" lvl="1" indent="0">
              <a:lnSpc>
                <a:spcPct val="90000"/>
              </a:lnSpc>
              <a:buFont typeface="Wingdings 2" panose="05020102010507070707" pitchFamily="18" charset="2"/>
              <a:buNone/>
            </a:pPr>
            <a:r>
              <a:rPr lang="en-US" altLang="ru-RU" sz="2000" dirty="0"/>
              <a:t>type: </a:t>
            </a:r>
            <a:r>
              <a:rPr lang="en-US" altLang="en-US" sz="2000" dirty="0"/>
              <a:t>“</a:t>
            </a:r>
            <a:r>
              <a:rPr lang="en-US" altLang="ru-RU" sz="2000" dirty="0"/>
              <a:t>good</a:t>
            </a:r>
            <a:r>
              <a:rPr lang="en-US" altLang="en-US" sz="2000" dirty="0"/>
              <a:t>”</a:t>
            </a:r>
            <a:r>
              <a:rPr lang="en-US" altLang="ru-RU" sz="2000" dirty="0"/>
              <a:t>,</a:t>
            </a:r>
          </a:p>
          <a:p>
            <a:pPr marL="336550" lvl="1" indent="0">
              <a:lnSpc>
                <a:spcPct val="90000"/>
              </a:lnSpc>
              <a:buFont typeface="Wingdings 2" panose="05020102010507070707" pitchFamily="18" charset="2"/>
              <a:buNone/>
            </a:pPr>
            <a:r>
              <a:rPr lang="en-US" altLang="ru-RU" sz="2000" dirty="0"/>
              <a:t>name: </a:t>
            </a:r>
            <a:r>
              <a:rPr lang="en-US" altLang="en-US" sz="2000" dirty="0"/>
              <a:t>“</a:t>
            </a:r>
            <a:r>
              <a:rPr lang="ru-RU" altLang="ja-JP" sz="2000" dirty="0">
                <a:cs typeface="メイリオ"/>
              </a:rPr>
              <a:t>Телевизор</a:t>
            </a:r>
            <a:r>
              <a:rPr lang="en-US" altLang="en-US" sz="2000" dirty="0"/>
              <a:t>”</a:t>
            </a:r>
            <a:endParaRPr lang="en-US" altLang="ja-JP" sz="2000" dirty="0">
              <a:cs typeface="メイリオ"/>
            </a:endParaRPr>
          </a:p>
          <a:p>
            <a:pPr marL="336550" lvl="1" indent="0">
              <a:lnSpc>
                <a:spcPct val="90000"/>
              </a:lnSpc>
              <a:buFont typeface="Wingdings 2" panose="05020102010507070707" pitchFamily="18" charset="2"/>
              <a:buNone/>
            </a:pPr>
            <a:r>
              <a:rPr lang="en-US" altLang="ru-RU" sz="2000" dirty="0"/>
              <a:t>price: </a:t>
            </a:r>
            <a:r>
              <a:rPr lang="ru-RU" altLang="ru-RU" sz="2000" dirty="0"/>
              <a:t>30000</a:t>
            </a:r>
            <a:r>
              <a:rPr lang="en-US" altLang="ru-RU" sz="2000" dirty="0"/>
              <a:t>,</a:t>
            </a:r>
          </a:p>
          <a:p>
            <a:pPr marL="336550" lvl="1" indent="0">
              <a:lnSpc>
                <a:spcPct val="90000"/>
              </a:lnSpc>
              <a:buFont typeface="Wingdings 2" panose="05020102010507070707" pitchFamily="18" charset="2"/>
              <a:buNone/>
            </a:pPr>
            <a:r>
              <a:rPr lang="en-US" altLang="ru-RU" sz="2000" dirty="0"/>
              <a:t>features: {</a:t>
            </a:r>
          </a:p>
          <a:p>
            <a:pPr marL="619125" lvl="2" indent="0">
              <a:lnSpc>
                <a:spcPct val="90000"/>
              </a:lnSpc>
              <a:buFont typeface="Wingdings 2" panose="05020102010507070707" pitchFamily="18" charset="2"/>
              <a:buNone/>
            </a:pPr>
            <a:r>
              <a:rPr lang="en-US" altLang="ru-RU" sz="1900" dirty="0" err="1"/>
              <a:t>lcd</a:t>
            </a:r>
            <a:r>
              <a:rPr lang="en-US" altLang="ru-RU" sz="1900" dirty="0"/>
              <a:t>: 1,</a:t>
            </a:r>
          </a:p>
          <a:p>
            <a:pPr marL="619125" lvl="2" indent="0">
              <a:lnSpc>
                <a:spcPct val="90000"/>
              </a:lnSpc>
              <a:buFont typeface="Wingdings 2" panose="05020102010507070707" pitchFamily="18" charset="2"/>
              <a:buNone/>
            </a:pPr>
            <a:r>
              <a:rPr lang="en-US" altLang="ru-RU" sz="1900" dirty="0"/>
              <a:t>led: 0</a:t>
            </a:r>
          </a:p>
          <a:p>
            <a:pPr marL="336550" lvl="1" indent="0">
              <a:lnSpc>
                <a:spcPct val="90000"/>
              </a:lnSpc>
              <a:buFont typeface="Wingdings 2" panose="05020102010507070707" pitchFamily="18" charset="2"/>
              <a:buNone/>
            </a:pPr>
            <a:r>
              <a:rPr lang="en-US" altLang="ru-RU" sz="2000" dirty="0"/>
              <a:t>},</a:t>
            </a:r>
          </a:p>
          <a:p>
            <a:pPr marL="336550" lvl="1" indent="0">
              <a:lnSpc>
                <a:spcPct val="90000"/>
              </a:lnSpc>
              <a:buFont typeface="Wingdings 2" panose="05020102010507070707" pitchFamily="18" charset="2"/>
              <a:buNone/>
            </a:pPr>
            <a:r>
              <a:rPr lang="en-US" altLang="ru-RU" sz="2000" dirty="0"/>
              <a:t>categories: [ </a:t>
            </a:r>
            <a:r>
              <a:rPr lang="en-US" altLang="en-US" sz="2000" dirty="0"/>
              <a:t>“</a:t>
            </a:r>
            <a:r>
              <a:rPr lang="en-US" altLang="ru-RU" sz="2000" dirty="0"/>
              <a:t>home</a:t>
            </a:r>
            <a:r>
              <a:rPr lang="en-US" altLang="en-US" sz="2000" dirty="0"/>
              <a:t>”</a:t>
            </a:r>
            <a:r>
              <a:rPr lang="en-US" altLang="ru-RU" sz="2000" dirty="0"/>
              <a:t>, </a:t>
            </a:r>
            <a:r>
              <a:rPr lang="en-US" altLang="en-US" sz="2000" dirty="0"/>
              <a:t>“</a:t>
            </a:r>
            <a:r>
              <a:rPr lang="en-US" altLang="ru-RU" sz="2000" dirty="0" err="1"/>
              <a:t>tv</a:t>
            </a:r>
            <a:r>
              <a:rPr lang="en-US" altLang="en-US" sz="2000" dirty="0"/>
              <a:t>”</a:t>
            </a:r>
            <a:r>
              <a:rPr lang="en-US" altLang="ru-RU" sz="2000" dirty="0"/>
              <a:t> ]</a:t>
            </a:r>
          </a:p>
          <a:p>
            <a:pPr marL="0" indent="0">
              <a:lnSpc>
                <a:spcPct val="50000"/>
              </a:lnSpc>
              <a:buFont typeface="Wingdings 2" panose="05020102010507070707" pitchFamily="18" charset="2"/>
              <a:buNone/>
            </a:pPr>
            <a:r>
              <a:rPr lang="en-US" altLang="ru-RU" sz="2200" dirty="0"/>
              <a:t>}</a:t>
            </a:r>
            <a:endParaRPr lang="en-US" altLang="ru-RU" sz="3000" dirty="0"/>
          </a:p>
        </p:txBody>
      </p:sp>
      <p:sp>
        <p:nvSpPr>
          <p:cNvPr id="22532" name="Content Placeholder 2"/>
          <p:cNvSpPr txBox="1">
            <a:spLocks/>
          </p:cNvSpPr>
          <p:nvPr/>
        </p:nvSpPr>
        <p:spPr bwMode="auto">
          <a:xfrm>
            <a:off x="547688" y="1376363"/>
            <a:ext cx="80438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algn="ctr" eaLnBrk="1" hangingPunct="1">
              <a:spcBef>
                <a:spcPts val="2000"/>
              </a:spcBef>
              <a:buClr>
                <a:srgbClr val="6FB7D7"/>
              </a:buClr>
              <a:buSzPct val="110000"/>
              <a:buFont typeface="Wingdings 2" panose="05020102010507070707" pitchFamily="18" charset="2"/>
              <a:buNone/>
            </a:pPr>
            <a:r>
              <a:rPr lang="ru-RU" altLang="ru-RU" sz="2400">
                <a:solidFill>
                  <a:srgbClr val="000000"/>
                </a:solidFill>
              </a:rPr>
              <a:t>Система управления контентом</a:t>
            </a:r>
            <a:endParaRPr lang="en-US" altLang="ru-RU" sz="2400">
              <a:solidFill>
                <a:srgbClr val="000000"/>
              </a:solidFill>
            </a:endParaRPr>
          </a:p>
        </p:txBody>
      </p:sp>
      <p:sp>
        <p:nvSpPr>
          <p:cNvPr id="22533" name="Content Placeholder 2"/>
          <p:cNvSpPr txBox="1">
            <a:spLocks/>
          </p:cNvSpPr>
          <p:nvPr/>
        </p:nvSpPr>
        <p:spPr bwMode="auto">
          <a:xfrm>
            <a:off x="547688" y="4094163"/>
            <a:ext cx="8042275" cy="187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eaLnBrk="1" hangingPunct="1">
              <a:spcBef>
                <a:spcPts val="2000"/>
              </a:spcBef>
              <a:buClr>
                <a:srgbClr val="6FB7D7"/>
              </a:buClr>
              <a:buSzPct val="110000"/>
              <a:buFont typeface="Wingdings 2" panose="05020102010507070707" pitchFamily="18" charset="2"/>
              <a:buNone/>
            </a:pPr>
            <a:endParaRPr lang="ru-RU" altLang="ru-RU" sz="2400">
              <a:solidFill>
                <a:srgbClr val="000000"/>
              </a:solidFill>
            </a:endParaRPr>
          </a:p>
        </p:txBody>
      </p:sp>
    </p:spTree>
    <p:extLst>
      <p:ext uri="{BB962C8B-B14F-4D97-AF65-F5344CB8AC3E}">
        <p14:creationId xmlns:p14="http://schemas.microsoft.com/office/powerpoint/2010/main" val="2771253867"/>
      </p:ext>
    </p:extLst>
  </p:cSld>
  <p:clrMapOvr>
    <a:masterClrMapping/>
  </p:clrMapOvr>
  <p:transition spd="slow">
    <p:push/>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ru-RU" altLang="ru-RU">
                <a:solidFill>
                  <a:srgbClr val="351A00"/>
                </a:solidFill>
              </a:rPr>
              <a:t>Типы данных</a:t>
            </a:r>
            <a:r>
              <a:rPr lang="en-US" altLang="ru-RU">
                <a:solidFill>
                  <a:srgbClr val="351A00"/>
                </a:solidFill>
              </a:rPr>
              <a:t> BSON</a:t>
            </a:r>
          </a:p>
        </p:txBody>
      </p:sp>
      <p:sp>
        <p:nvSpPr>
          <p:cNvPr id="24579" name="Content Placeholder 2"/>
          <p:cNvSpPr>
            <a:spLocks noGrp="1"/>
          </p:cNvSpPr>
          <p:nvPr>
            <p:ph idx="1"/>
          </p:nvPr>
        </p:nvSpPr>
        <p:spPr/>
        <p:txBody>
          <a:bodyPr/>
          <a:lstStyle/>
          <a:p>
            <a:pPr>
              <a:lnSpc>
                <a:spcPct val="70000"/>
              </a:lnSpc>
            </a:pPr>
            <a:r>
              <a:rPr lang="en-US" altLang="ru-RU"/>
              <a:t>String</a:t>
            </a:r>
          </a:p>
          <a:p>
            <a:pPr>
              <a:lnSpc>
                <a:spcPct val="70000"/>
              </a:lnSpc>
            </a:pPr>
            <a:r>
              <a:rPr lang="en-US" altLang="ru-RU"/>
              <a:t>Integer</a:t>
            </a:r>
          </a:p>
          <a:p>
            <a:pPr>
              <a:lnSpc>
                <a:spcPct val="70000"/>
              </a:lnSpc>
            </a:pPr>
            <a:r>
              <a:rPr lang="en-US" altLang="ru-RU"/>
              <a:t>Double</a:t>
            </a:r>
          </a:p>
          <a:p>
            <a:pPr>
              <a:lnSpc>
                <a:spcPct val="70000"/>
              </a:lnSpc>
            </a:pPr>
            <a:r>
              <a:rPr lang="en-US" altLang="ru-RU"/>
              <a:t>Date</a:t>
            </a:r>
          </a:p>
          <a:p>
            <a:pPr>
              <a:lnSpc>
                <a:spcPct val="70000"/>
              </a:lnSpc>
            </a:pPr>
            <a:r>
              <a:rPr lang="en-US" altLang="ru-RU"/>
              <a:t>Byte array (</a:t>
            </a:r>
            <a:r>
              <a:rPr lang="ru-RU" altLang="ru-RU"/>
              <a:t>бинарные данные</a:t>
            </a:r>
            <a:r>
              <a:rPr lang="en-US" altLang="ru-RU"/>
              <a:t>)</a:t>
            </a:r>
          </a:p>
          <a:p>
            <a:pPr>
              <a:lnSpc>
                <a:spcPct val="70000"/>
              </a:lnSpc>
            </a:pPr>
            <a:r>
              <a:rPr lang="en-US" altLang="ru-RU"/>
              <a:t>Boolean</a:t>
            </a:r>
          </a:p>
          <a:p>
            <a:pPr>
              <a:lnSpc>
                <a:spcPct val="70000"/>
              </a:lnSpc>
            </a:pPr>
            <a:r>
              <a:rPr lang="en-US" altLang="ru-RU"/>
              <a:t>Null</a:t>
            </a:r>
          </a:p>
          <a:p>
            <a:pPr>
              <a:lnSpc>
                <a:spcPct val="70000"/>
              </a:lnSpc>
            </a:pPr>
            <a:r>
              <a:rPr lang="en-US" altLang="ru-RU"/>
              <a:t>BSON Object</a:t>
            </a:r>
          </a:p>
        </p:txBody>
      </p:sp>
    </p:spTree>
    <p:extLst>
      <p:ext uri="{BB962C8B-B14F-4D97-AF65-F5344CB8AC3E}">
        <p14:creationId xmlns:p14="http://schemas.microsoft.com/office/powerpoint/2010/main" val="265079757"/>
      </p:ext>
    </p:extLst>
  </p:cSld>
  <p:clrMapOvr>
    <a:masterClrMapping/>
  </p:clrMapOvr>
  <p:transition spd="slow">
    <p:push/>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ru-RU" altLang="ru-RU">
                <a:solidFill>
                  <a:srgbClr val="351A00"/>
                </a:solidFill>
              </a:rPr>
              <a:t>Ключ</a:t>
            </a:r>
            <a:endParaRPr lang="en-US" altLang="ru-RU">
              <a:solidFill>
                <a:srgbClr val="351A00"/>
              </a:solidFill>
            </a:endParaRPr>
          </a:p>
        </p:txBody>
      </p:sp>
      <p:sp>
        <p:nvSpPr>
          <p:cNvPr id="25603" name="Content Placeholder 2"/>
          <p:cNvSpPr>
            <a:spLocks noGrp="1"/>
          </p:cNvSpPr>
          <p:nvPr>
            <p:ph idx="1"/>
          </p:nvPr>
        </p:nvSpPr>
        <p:spPr>
          <a:xfrm>
            <a:off x="549275" y="1349375"/>
            <a:ext cx="8042275" cy="4343400"/>
          </a:xfrm>
        </p:spPr>
        <p:txBody>
          <a:bodyPr/>
          <a:lstStyle/>
          <a:p>
            <a:pPr marL="0" indent="0" algn="ctr">
              <a:buFont typeface="Wingdings 2" panose="05020102010507070707" pitchFamily="18" charset="2"/>
              <a:buNone/>
            </a:pPr>
            <a:r>
              <a:rPr lang="ru-RU" altLang="ru-RU"/>
              <a:t>Каждому добавленному документу автоматически предоставляется уникальный ключ</a:t>
            </a:r>
          </a:p>
          <a:p>
            <a:pPr marL="0" indent="0" algn="ctr">
              <a:buFont typeface="Wingdings 2" panose="05020102010507070707" pitchFamily="18" charset="2"/>
              <a:buNone/>
            </a:pPr>
            <a:endParaRPr lang="ru-RU" altLang="ru-RU"/>
          </a:p>
          <a:p>
            <a:pPr marL="0" indent="0" algn="ctr">
              <a:lnSpc>
                <a:spcPct val="200000"/>
              </a:lnSpc>
              <a:buFont typeface="Wingdings 2" panose="05020102010507070707" pitchFamily="18" charset="2"/>
              <a:buNone/>
            </a:pPr>
            <a:r>
              <a:rPr lang="ru-RU" altLang="ru-RU" sz="2800"/>
              <a:t>_</a:t>
            </a:r>
            <a:r>
              <a:rPr lang="en-US" altLang="ru-RU" sz="2800"/>
              <a:t>id: ObjectId(</a:t>
            </a:r>
            <a:r>
              <a:rPr lang="en-US" altLang="en-US" sz="2800"/>
              <a:t>“</a:t>
            </a:r>
            <a:r>
              <a:rPr lang="en-US" altLang="ru-RU" sz="2800"/>
              <a:t>47cc67093475061e3d95369d</a:t>
            </a:r>
            <a:r>
              <a:rPr lang="en-US" altLang="en-US" sz="2800"/>
              <a:t>”</a:t>
            </a:r>
            <a:r>
              <a:rPr lang="en-US" altLang="ru-RU" sz="2800"/>
              <a:t>)</a:t>
            </a:r>
            <a:endParaRPr lang="ru-RU" altLang="ru-RU" sz="2800"/>
          </a:p>
        </p:txBody>
      </p:sp>
    </p:spTree>
    <p:extLst>
      <p:ext uri="{BB962C8B-B14F-4D97-AF65-F5344CB8AC3E}">
        <p14:creationId xmlns:p14="http://schemas.microsoft.com/office/powerpoint/2010/main" val="3861085720"/>
      </p:ext>
    </p:extLst>
  </p:cSld>
  <p:clrMapOvr>
    <a:masterClrMapping/>
  </p:clrMapOvr>
  <p:transition spd="slow">
    <p:push/>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ru-RU" altLang="ru-RU">
                <a:solidFill>
                  <a:srgbClr val="000000"/>
                </a:solidFill>
              </a:rPr>
              <a:t>Операторы модификации</a:t>
            </a:r>
            <a:endParaRPr lang="en-US" altLang="ru-RU">
              <a:solidFill>
                <a:srgbClr val="000000"/>
              </a:solidFill>
            </a:endParaRPr>
          </a:p>
        </p:txBody>
      </p:sp>
      <p:sp>
        <p:nvSpPr>
          <p:cNvPr id="28675" name="Content Placeholder 2"/>
          <p:cNvSpPr>
            <a:spLocks noGrp="1"/>
          </p:cNvSpPr>
          <p:nvPr>
            <p:ph idx="1"/>
          </p:nvPr>
        </p:nvSpPr>
        <p:spPr>
          <a:xfrm>
            <a:off x="1108075" y="1862138"/>
            <a:ext cx="3455988" cy="3595687"/>
          </a:xfrm>
        </p:spPr>
        <p:txBody>
          <a:bodyPr/>
          <a:lstStyle/>
          <a:p>
            <a:r>
              <a:rPr lang="en-US" altLang="ru-RU"/>
              <a:t>$set</a:t>
            </a:r>
          </a:p>
          <a:p>
            <a:r>
              <a:rPr lang="en-US" altLang="ru-RU"/>
              <a:t>$unset</a:t>
            </a:r>
          </a:p>
          <a:p>
            <a:r>
              <a:rPr lang="en-US" altLang="ru-RU"/>
              <a:t>$inc</a:t>
            </a:r>
          </a:p>
          <a:p>
            <a:r>
              <a:rPr lang="en-US" altLang="ru-RU"/>
              <a:t>$push</a:t>
            </a:r>
          </a:p>
          <a:p>
            <a:r>
              <a:rPr lang="en-US" altLang="ru-RU"/>
              <a:t>$pushAll</a:t>
            </a:r>
          </a:p>
        </p:txBody>
      </p:sp>
      <p:sp>
        <p:nvSpPr>
          <p:cNvPr id="28676" name="Content Placeholder 2"/>
          <p:cNvSpPr txBox="1">
            <a:spLocks/>
          </p:cNvSpPr>
          <p:nvPr/>
        </p:nvSpPr>
        <p:spPr bwMode="auto">
          <a:xfrm>
            <a:off x="5021263" y="1870075"/>
            <a:ext cx="2855912" cy="359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9250" indent="-349250">
              <a:defRPr>
                <a:solidFill>
                  <a:schemeClr val="tx1"/>
                </a:solidFill>
                <a:latin typeface="Cambria" panose="02040503050406030204" pitchFamily="18" charset="0"/>
                <a:ea typeface="MS PGothic" panose="020B0600070205080204" pitchFamily="34" charset="-128"/>
              </a:defRPr>
            </a:lvl1pPr>
            <a:lvl2pPr marL="742950" indent="-285750">
              <a:defRPr>
                <a:solidFill>
                  <a:schemeClr val="tx1"/>
                </a:solidFill>
                <a:latin typeface="Cambria" panose="02040503050406030204" pitchFamily="18" charset="0"/>
                <a:ea typeface="MS PGothic" panose="020B0600070205080204" pitchFamily="34" charset="-128"/>
              </a:defRPr>
            </a:lvl2pPr>
            <a:lvl3pPr marL="1143000" indent="-228600">
              <a:defRPr>
                <a:solidFill>
                  <a:schemeClr val="tx1"/>
                </a:solidFill>
                <a:latin typeface="Cambria" panose="02040503050406030204" pitchFamily="18" charset="0"/>
                <a:ea typeface="MS PGothic" panose="020B0600070205080204" pitchFamily="34" charset="-128"/>
              </a:defRPr>
            </a:lvl3pPr>
            <a:lvl4pPr marL="1600200" indent="-228600">
              <a:defRPr>
                <a:solidFill>
                  <a:schemeClr val="tx1"/>
                </a:solidFill>
                <a:latin typeface="Cambria" panose="02040503050406030204" pitchFamily="18" charset="0"/>
                <a:ea typeface="MS PGothic" panose="020B0600070205080204" pitchFamily="34" charset="-128"/>
              </a:defRPr>
            </a:lvl4pPr>
            <a:lvl5pPr marL="2057400" indent="-228600">
              <a:defRPr>
                <a:solidFill>
                  <a:schemeClr val="tx1"/>
                </a:solidFill>
                <a:latin typeface="Cambria" panose="020405030504060302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mbria" panose="02040503050406030204" pitchFamily="18" charset="0"/>
                <a:ea typeface="MS PGothic" panose="020B0600070205080204" pitchFamily="34" charset="-128"/>
              </a:defRPr>
            </a:lvl9pPr>
          </a:lstStyle>
          <a:p>
            <a:pPr eaLnBrk="1" hangingPunct="1">
              <a:spcBef>
                <a:spcPts val="2000"/>
              </a:spcBef>
              <a:buClr>
                <a:srgbClr val="6FB7D7"/>
              </a:buClr>
              <a:buSzPct val="110000"/>
              <a:buFont typeface="Wingdings 2" panose="05020102010507070707" pitchFamily="18" charset="2"/>
              <a:buChar char=""/>
            </a:pPr>
            <a:r>
              <a:rPr lang="en-US" altLang="ru-RU" sz="2400"/>
              <a:t>$addToSet</a:t>
            </a:r>
          </a:p>
          <a:p>
            <a:pPr eaLnBrk="1" hangingPunct="1">
              <a:spcBef>
                <a:spcPts val="2000"/>
              </a:spcBef>
              <a:buClr>
                <a:srgbClr val="6FB7D7"/>
              </a:buClr>
              <a:buSzPct val="110000"/>
              <a:buFont typeface="Wingdings 2" panose="05020102010507070707" pitchFamily="18" charset="2"/>
              <a:buChar char=""/>
            </a:pPr>
            <a:r>
              <a:rPr lang="en-US" altLang="ru-RU" sz="2400"/>
              <a:t>$pop</a:t>
            </a:r>
          </a:p>
          <a:p>
            <a:pPr eaLnBrk="1" hangingPunct="1">
              <a:spcBef>
                <a:spcPts val="2000"/>
              </a:spcBef>
              <a:buClr>
                <a:srgbClr val="6FB7D7"/>
              </a:buClr>
              <a:buSzPct val="110000"/>
              <a:buFont typeface="Wingdings 2" panose="05020102010507070707" pitchFamily="18" charset="2"/>
              <a:buChar char=""/>
            </a:pPr>
            <a:r>
              <a:rPr lang="en-US" altLang="ru-RU" sz="2400"/>
              <a:t>$pull</a:t>
            </a:r>
          </a:p>
          <a:p>
            <a:pPr eaLnBrk="1" hangingPunct="1">
              <a:spcBef>
                <a:spcPts val="2000"/>
              </a:spcBef>
              <a:buClr>
                <a:srgbClr val="6FB7D7"/>
              </a:buClr>
              <a:buSzPct val="110000"/>
              <a:buFont typeface="Wingdings 2" panose="05020102010507070707" pitchFamily="18" charset="2"/>
              <a:buChar char=""/>
            </a:pPr>
            <a:r>
              <a:rPr lang="en-US" altLang="ru-RU" sz="2400"/>
              <a:t>$pullAll</a:t>
            </a:r>
          </a:p>
        </p:txBody>
      </p:sp>
    </p:spTree>
    <p:extLst>
      <p:ext uri="{BB962C8B-B14F-4D97-AF65-F5344CB8AC3E}">
        <p14:creationId xmlns:p14="http://schemas.microsoft.com/office/powerpoint/2010/main" val="4015114344"/>
      </p:ext>
    </p:extLst>
  </p:cSld>
  <p:clrMapOvr>
    <a:masterClrMapping/>
  </p:clrMapOvr>
  <p:transition spd="slow">
    <p:push/>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2935" y="1407564"/>
            <a:ext cx="3490947" cy="2157196"/>
          </a:xfrm>
          <a:prstGeom prst="rect">
            <a:avLst/>
          </a:prstGeom>
        </p:spPr>
      </p:pic>
      <p:sp>
        <p:nvSpPr>
          <p:cNvPr id="6" name="Заголовок 5"/>
          <p:cNvSpPr>
            <a:spLocks noGrp="1"/>
          </p:cNvSpPr>
          <p:nvPr>
            <p:ph type="title"/>
          </p:nvPr>
        </p:nvSpPr>
        <p:spPr/>
        <p:txBody>
          <a:bodyPr/>
          <a:lstStyle/>
          <a:p>
            <a:endParaRPr lang="ru-RU"/>
          </a:p>
        </p:txBody>
      </p:sp>
      <p:sp>
        <p:nvSpPr>
          <p:cNvPr id="3" name="Объект 2"/>
          <p:cNvSpPr>
            <a:spLocks noGrp="1"/>
          </p:cNvSpPr>
          <p:nvPr>
            <p:ph idx="1"/>
          </p:nvPr>
        </p:nvSpPr>
        <p:spPr>
          <a:xfrm>
            <a:off x="519805" y="1557471"/>
            <a:ext cx="4583242" cy="1143000"/>
          </a:xfrm>
        </p:spPr>
        <p:txBody>
          <a:bodyPr>
            <a:normAutofit lnSpcReduction="10000"/>
          </a:bodyPr>
          <a:lstStyle/>
          <a:p>
            <a:pPr marL="85725" indent="0">
              <a:spcBef>
                <a:spcPts val="0"/>
              </a:spcBef>
              <a:buNone/>
            </a:pPr>
            <a:r>
              <a:rPr lang="ru-RU" sz="1600" dirty="0"/>
              <a:t>В отличие от строк документы могут содержать разнородную информацию. Так, рядом с документом, описанным выше, в одной коллекции может находиться другой объект, например:</a:t>
            </a:r>
          </a:p>
        </p:txBody>
      </p:sp>
      <p:sp>
        <p:nvSpPr>
          <p:cNvPr id="5" name="Прямоугольник 4"/>
          <p:cNvSpPr/>
          <p:nvPr/>
        </p:nvSpPr>
        <p:spPr>
          <a:xfrm>
            <a:off x="519805" y="2940814"/>
            <a:ext cx="4583242" cy="338554"/>
          </a:xfrm>
          <a:prstGeom prst="rect">
            <a:avLst/>
          </a:prstGeom>
        </p:spPr>
        <p:txBody>
          <a:bodyPr wrap="none">
            <a:spAutoFit/>
          </a:bodyPr>
          <a:lstStyle/>
          <a:p>
            <a:pPr algn="ctr"/>
            <a:r>
              <a:rPr lang="ru-RU" sz="1600" b="1" dirty="0">
                <a:solidFill>
                  <a:srgbClr val="000000"/>
                </a:solidFill>
                <a:latin typeface="+mj-lt"/>
              </a:rPr>
              <a:t>Добавление данных и создание коллекций</a:t>
            </a:r>
          </a:p>
        </p:txBody>
      </p:sp>
      <p:sp>
        <p:nvSpPr>
          <p:cNvPr id="11" name="Прямоугольник 10"/>
          <p:cNvSpPr/>
          <p:nvPr/>
        </p:nvSpPr>
        <p:spPr>
          <a:xfrm>
            <a:off x="695354" y="3519711"/>
            <a:ext cx="8008528" cy="646331"/>
          </a:xfrm>
          <a:prstGeom prst="rect">
            <a:avLst/>
          </a:prstGeom>
        </p:spPr>
        <p:txBody>
          <a:bodyPr wrap="square">
            <a:spAutoFit/>
          </a:bodyPr>
          <a:lstStyle/>
          <a:p>
            <a:pPr algn="just"/>
            <a:r>
              <a:rPr lang="ru-RU" dirty="0"/>
              <a:t>Для вставки в коллекцию используется функция </a:t>
            </a:r>
            <a:r>
              <a:rPr lang="ru-RU" b="1" dirty="0" err="1"/>
              <a:t>insert</a:t>
            </a:r>
            <a:r>
              <a:rPr lang="ru-RU" b="1" dirty="0"/>
              <a:t>.</a:t>
            </a:r>
            <a:r>
              <a:rPr lang="ru-RU" dirty="0"/>
              <a:t> Самый простой пример ее использования:</a:t>
            </a:r>
            <a:endParaRPr lang="ru-RU" sz="1350" dirty="0"/>
          </a:p>
        </p:txBody>
      </p:sp>
      <p:sp>
        <p:nvSpPr>
          <p:cNvPr id="12" name="Прямоугольник 11"/>
          <p:cNvSpPr/>
          <p:nvPr/>
        </p:nvSpPr>
        <p:spPr>
          <a:xfrm>
            <a:off x="944389" y="4217568"/>
            <a:ext cx="7254085" cy="923330"/>
          </a:xfrm>
          <a:prstGeom prst="rect">
            <a:avLst/>
          </a:prstGeom>
        </p:spPr>
        <p:txBody>
          <a:bodyPr wrap="square">
            <a:spAutoFit/>
          </a:bodyPr>
          <a:lstStyle/>
          <a:p>
            <a:r>
              <a:rPr lang="en-US" b="1" dirty="0">
                <a:solidFill>
                  <a:schemeClr val="tx1">
                    <a:lumMod val="95000"/>
                  </a:schemeClr>
                </a:solidFill>
              </a:rPr>
              <a:t>&gt; </a:t>
            </a:r>
            <a:r>
              <a:rPr lang="en-US" b="1" dirty="0" err="1">
                <a:solidFill>
                  <a:schemeClr val="tx1">
                    <a:lumMod val="95000"/>
                  </a:schemeClr>
                </a:solidFill>
              </a:rPr>
              <a:t>db.users.insert</a:t>
            </a:r>
            <a:r>
              <a:rPr lang="en-US" b="1" dirty="0">
                <a:solidFill>
                  <a:schemeClr val="tx1">
                    <a:lumMod val="95000"/>
                  </a:schemeClr>
                </a:solidFill>
              </a:rPr>
              <a:t>({"name": "Tom", "age": 28, languages: ["</a:t>
            </a:r>
            <a:r>
              <a:rPr lang="en-US" b="1" dirty="0" err="1">
                <a:solidFill>
                  <a:schemeClr val="tx1">
                    <a:lumMod val="95000"/>
                  </a:schemeClr>
                </a:solidFill>
              </a:rPr>
              <a:t>english</a:t>
            </a:r>
            <a:r>
              <a:rPr lang="en-US" b="1" dirty="0">
                <a:solidFill>
                  <a:schemeClr val="tx1">
                    <a:lumMod val="95000"/>
                  </a:schemeClr>
                </a:solidFill>
              </a:rPr>
              <a:t>", "</a:t>
            </a:r>
            <a:r>
              <a:rPr lang="en-US" b="1" dirty="0" err="1">
                <a:solidFill>
                  <a:schemeClr val="tx1">
                    <a:lumMod val="95000"/>
                  </a:schemeClr>
                </a:solidFill>
              </a:rPr>
              <a:t>spanish</a:t>
            </a:r>
            <a:r>
              <a:rPr lang="en-US" b="1" dirty="0">
                <a:solidFill>
                  <a:schemeClr val="tx1">
                    <a:lumMod val="95000"/>
                  </a:schemeClr>
                </a:solidFill>
              </a:rPr>
              <a:t>"]})</a:t>
            </a:r>
          </a:p>
          <a:p>
            <a:r>
              <a:rPr lang="en-US" b="1" dirty="0">
                <a:solidFill>
                  <a:schemeClr val="tx1">
                    <a:lumMod val="95000"/>
                  </a:schemeClr>
                </a:solidFill>
              </a:rPr>
              <a:t>&gt; </a:t>
            </a:r>
            <a:r>
              <a:rPr lang="en-US" b="1" dirty="0" err="1">
                <a:solidFill>
                  <a:schemeClr val="tx1">
                    <a:lumMod val="95000"/>
                  </a:schemeClr>
                </a:solidFill>
              </a:rPr>
              <a:t>db.users.find</a:t>
            </a:r>
            <a:r>
              <a:rPr lang="en-US" b="1" dirty="0">
                <a:solidFill>
                  <a:schemeClr val="tx1">
                    <a:lumMod val="95000"/>
                  </a:schemeClr>
                </a:solidFill>
              </a:rPr>
              <a:t>()</a:t>
            </a:r>
            <a:endParaRPr lang="ru-RU" b="1" dirty="0">
              <a:solidFill>
                <a:schemeClr val="tx1">
                  <a:lumMod val="95000"/>
                </a:schemeClr>
              </a:solidFill>
            </a:endParaRPr>
          </a:p>
        </p:txBody>
      </p:sp>
    </p:spTree>
    <p:extLst>
      <p:ext uri="{BB962C8B-B14F-4D97-AF65-F5344CB8AC3E}">
        <p14:creationId xmlns:p14="http://schemas.microsoft.com/office/powerpoint/2010/main" val="1986350532"/>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7390" y="711169"/>
            <a:ext cx="4792980" cy="528320"/>
          </a:xfrm>
          <a:prstGeom prst="rect">
            <a:avLst/>
          </a:prstGeom>
        </p:spPr>
        <p:txBody>
          <a:bodyPr vert="horz" wrap="square" lIns="0" tIns="12700" rIns="0" bIns="0" rtlCol="0">
            <a:spAutoFit/>
          </a:bodyPr>
          <a:lstStyle/>
          <a:p>
            <a:pPr marL="12700">
              <a:lnSpc>
                <a:spcPct val="100000"/>
              </a:lnSpc>
              <a:spcBef>
                <a:spcPts val="100"/>
              </a:spcBef>
            </a:pPr>
            <a:r>
              <a:rPr spc="-30" dirty="0"/>
              <a:t>Проблема </a:t>
            </a:r>
            <a:r>
              <a:rPr spc="-25" dirty="0"/>
              <a:t>больших</a:t>
            </a:r>
            <a:r>
              <a:rPr spc="-200" dirty="0"/>
              <a:t> </a:t>
            </a:r>
            <a:r>
              <a:rPr spc="-25" dirty="0"/>
              <a:t>данных</a:t>
            </a:r>
          </a:p>
        </p:txBody>
      </p:sp>
      <p:sp>
        <p:nvSpPr>
          <p:cNvPr id="3" name="object 3"/>
          <p:cNvSpPr/>
          <p:nvPr/>
        </p:nvSpPr>
        <p:spPr>
          <a:xfrm>
            <a:off x="396240" y="1187196"/>
            <a:ext cx="8342409" cy="2402204"/>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1104" y="3819144"/>
            <a:ext cx="6217919" cy="2747771"/>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361188" y="3770376"/>
            <a:ext cx="6207251" cy="2414015"/>
          </a:xfrm>
          <a:prstGeom prst="rect">
            <a:avLst/>
          </a:prstGeom>
          <a:blipFill>
            <a:blip r:embed="rId4" cstate="print"/>
            <a:stretch>
              <a:fillRect/>
            </a:stretch>
          </a:blipFill>
        </p:spPr>
        <p:txBody>
          <a:bodyPr wrap="square" lIns="0" tIns="0" rIns="0" bIns="0" rtlCol="0"/>
          <a:lstStyle/>
          <a:p>
            <a:endParaRPr/>
          </a:p>
        </p:txBody>
      </p:sp>
      <p:sp>
        <p:nvSpPr>
          <p:cNvPr id="6" name="object 6"/>
          <p:cNvSpPr txBox="1"/>
          <p:nvPr/>
        </p:nvSpPr>
        <p:spPr>
          <a:xfrm>
            <a:off x="481583" y="3849623"/>
            <a:ext cx="5977255" cy="2506980"/>
          </a:xfrm>
          <a:prstGeom prst="rect">
            <a:avLst/>
          </a:prstGeom>
          <a:solidFill>
            <a:srgbClr val="F2F2F2"/>
          </a:solidFill>
          <a:ln w="9144">
            <a:solidFill>
              <a:srgbClr val="C0C0C0"/>
            </a:solidFill>
          </a:ln>
        </p:spPr>
        <p:txBody>
          <a:bodyPr vert="horz" wrap="square" lIns="0" tIns="24765" rIns="0" bIns="0" rtlCol="0">
            <a:spAutoFit/>
          </a:bodyPr>
          <a:lstStyle/>
          <a:p>
            <a:pPr marL="433705" marR="1531620" indent="-342900">
              <a:lnSpc>
                <a:spcPct val="100000"/>
              </a:lnSpc>
              <a:spcBef>
                <a:spcPts val="195"/>
              </a:spcBef>
              <a:buChar char="•"/>
              <a:tabLst>
                <a:tab pos="433705" algn="l"/>
                <a:tab pos="434340" algn="l"/>
              </a:tabLst>
            </a:pPr>
            <a:r>
              <a:rPr sz="2400" spc="-5" dirty="0">
                <a:latin typeface="Calibri"/>
                <a:cs typeface="Calibri"/>
              </a:rPr>
              <a:t>Объем хранимой информации  </a:t>
            </a:r>
            <a:r>
              <a:rPr sz="2400" spc="-15" dirty="0">
                <a:latin typeface="Calibri"/>
                <a:cs typeface="Calibri"/>
              </a:rPr>
              <a:t>удваивается </a:t>
            </a:r>
            <a:r>
              <a:rPr sz="2400" spc="-10" dirty="0">
                <a:latin typeface="Calibri"/>
                <a:cs typeface="Calibri"/>
              </a:rPr>
              <a:t>каждые </a:t>
            </a:r>
            <a:r>
              <a:rPr sz="2400" dirty="0">
                <a:latin typeface="Calibri"/>
                <a:cs typeface="Calibri"/>
              </a:rPr>
              <a:t>два</a:t>
            </a:r>
            <a:r>
              <a:rPr sz="2400" spc="-55" dirty="0">
                <a:latin typeface="Calibri"/>
                <a:cs typeface="Calibri"/>
              </a:rPr>
              <a:t> </a:t>
            </a:r>
            <a:r>
              <a:rPr sz="2400" spc="-30" dirty="0">
                <a:latin typeface="Calibri"/>
                <a:cs typeface="Calibri"/>
              </a:rPr>
              <a:t>года</a:t>
            </a:r>
            <a:endParaRPr sz="2400">
              <a:latin typeface="Calibri"/>
              <a:cs typeface="Calibri"/>
            </a:endParaRPr>
          </a:p>
          <a:p>
            <a:pPr marL="433705" marR="339725" indent="-342900" algn="just">
              <a:lnSpc>
                <a:spcPct val="100000"/>
              </a:lnSpc>
              <a:spcBef>
                <a:spcPts val="580"/>
              </a:spcBef>
              <a:buChar char="•"/>
              <a:tabLst>
                <a:tab pos="434340" algn="l"/>
              </a:tabLst>
            </a:pPr>
            <a:r>
              <a:rPr sz="2400" spc="-5" dirty="0">
                <a:latin typeface="Calibri"/>
                <a:cs typeface="Calibri"/>
              </a:rPr>
              <a:t>из </a:t>
            </a:r>
            <a:r>
              <a:rPr sz="2400" spc="-10" dirty="0">
                <a:latin typeface="Calibri"/>
                <a:cs typeface="Calibri"/>
              </a:rPr>
              <a:t>всего </a:t>
            </a:r>
            <a:r>
              <a:rPr sz="2400" spc="-5" dirty="0">
                <a:latin typeface="Calibri"/>
                <a:cs typeface="Calibri"/>
              </a:rPr>
              <a:t>объема существующих данных  </a:t>
            </a:r>
            <a:r>
              <a:rPr sz="2400" spc="-10" dirty="0">
                <a:latin typeface="Calibri"/>
                <a:cs typeface="Calibri"/>
              </a:rPr>
              <a:t>потенциально полезны </a:t>
            </a:r>
            <a:r>
              <a:rPr sz="2400" spc="-5" dirty="0">
                <a:latin typeface="Calibri"/>
                <a:cs typeface="Calibri"/>
              </a:rPr>
              <a:t>22%, из </a:t>
            </a:r>
            <a:r>
              <a:rPr sz="2400" spc="-15" dirty="0">
                <a:latin typeface="Calibri"/>
                <a:cs typeface="Calibri"/>
              </a:rPr>
              <a:t>которых  </a:t>
            </a:r>
            <a:r>
              <a:rPr sz="2400" spc="-5" dirty="0">
                <a:latin typeface="Calibri"/>
                <a:cs typeface="Calibri"/>
              </a:rPr>
              <a:t>менее 5% были </a:t>
            </a:r>
            <a:r>
              <a:rPr sz="2400" spc="-10" dirty="0">
                <a:latin typeface="Calibri"/>
                <a:cs typeface="Calibri"/>
              </a:rPr>
              <a:t>подвергнуты</a:t>
            </a:r>
            <a:r>
              <a:rPr sz="2400" spc="-20" dirty="0">
                <a:latin typeface="Calibri"/>
                <a:cs typeface="Calibri"/>
              </a:rPr>
              <a:t> </a:t>
            </a:r>
            <a:r>
              <a:rPr sz="2400" spc="-5" dirty="0">
                <a:latin typeface="Calibri"/>
                <a:cs typeface="Calibri"/>
              </a:rPr>
              <a:t>анализу</a:t>
            </a:r>
            <a:endParaRPr sz="2400">
              <a:latin typeface="Calibri"/>
              <a:cs typeface="Calibri"/>
            </a:endParaRPr>
          </a:p>
        </p:txBody>
      </p:sp>
      <p:sp>
        <p:nvSpPr>
          <p:cNvPr id="7" name="object 7"/>
          <p:cNvSpPr txBox="1">
            <a:spLocks noGrp="1"/>
          </p:cNvSpPr>
          <p:nvPr>
            <p:ph type="sldNum" sz="quarter" idx="4294967295"/>
          </p:nvPr>
        </p:nvSpPr>
        <p:spPr>
          <a:xfrm>
            <a:off x="0" y="0"/>
            <a:ext cx="0" cy="206467"/>
          </a:xfrm>
          <a:prstGeom prst="rect">
            <a:avLst/>
          </a:prstGeom>
        </p:spPr>
        <p:txBody>
          <a:bodyPr vert="horz" wrap="square" lIns="0" tIns="0" rIns="0" bIns="0" rtlCol="0">
            <a:spAutoFit/>
          </a:bodyPr>
          <a:lstStyle/>
          <a:p>
            <a:pPr marL="25400">
              <a:lnSpc>
                <a:spcPts val="1614"/>
              </a:lnSpc>
            </a:pPr>
            <a:endParaRPr spc="-5" dirty="0"/>
          </a:p>
        </p:txBody>
      </p:sp>
    </p:spTree>
    <p:extLst>
      <p:ext uri="{BB962C8B-B14F-4D97-AF65-F5344CB8AC3E}">
        <p14:creationId xmlns:p14="http://schemas.microsoft.com/office/powerpoint/2010/main" val="1701907179"/>
      </p:ext>
    </p:extLst>
  </p:cSld>
  <p:clrMapOvr>
    <a:masterClrMapping/>
  </p:clrMapOvr>
  <p:transition spd="slow">
    <p:push/>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dirty="0"/>
              <a:t>Настройка запросов и сортировка</a:t>
            </a:r>
          </a:p>
        </p:txBody>
      </p:sp>
      <p:sp>
        <p:nvSpPr>
          <p:cNvPr id="3" name="Объект 2"/>
          <p:cNvSpPr>
            <a:spLocks noGrp="1"/>
          </p:cNvSpPr>
          <p:nvPr>
            <p:ph idx="1"/>
          </p:nvPr>
        </p:nvSpPr>
        <p:spPr>
          <a:xfrm>
            <a:off x="828676" y="1493414"/>
            <a:ext cx="7486650" cy="1255551"/>
          </a:xfrm>
        </p:spPr>
        <p:txBody>
          <a:bodyPr>
            <a:noAutofit/>
          </a:bodyPr>
          <a:lstStyle/>
          <a:p>
            <a:r>
              <a:rPr lang="ru-RU" sz="1800" dirty="0" err="1"/>
              <a:t>MongoDB</a:t>
            </a:r>
            <a:r>
              <a:rPr lang="ru-RU" sz="1800" dirty="0"/>
              <a:t> представляет ряд функций, которые помогают управлять выборкой из </a:t>
            </a:r>
            <a:r>
              <a:rPr lang="ru-RU" sz="1800" dirty="0" err="1"/>
              <a:t>бд</a:t>
            </a:r>
            <a:r>
              <a:rPr lang="ru-RU" sz="1800" dirty="0"/>
              <a:t>. Одна из них - функция </a:t>
            </a:r>
            <a:r>
              <a:rPr lang="ru-RU" sz="1800" b="1" dirty="0" err="1"/>
              <a:t>limit</a:t>
            </a:r>
            <a:r>
              <a:rPr lang="ru-RU" sz="1800" dirty="0"/>
              <a:t>. Она задает максимально допустимое количество получаемых документов. Количество передается в виде числового параметра. Например, ограничим выборку тремя документами:</a:t>
            </a:r>
          </a:p>
          <a:p>
            <a:endParaRPr lang="ru-RU" sz="1800" dirty="0"/>
          </a:p>
        </p:txBody>
      </p:sp>
      <p:sp>
        <p:nvSpPr>
          <p:cNvPr id="5" name="Прямоугольник 4"/>
          <p:cNvSpPr/>
          <p:nvPr/>
        </p:nvSpPr>
        <p:spPr>
          <a:xfrm>
            <a:off x="913617" y="2856528"/>
            <a:ext cx="5708561" cy="369332"/>
          </a:xfrm>
          <a:prstGeom prst="rect">
            <a:avLst/>
          </a:prstGeom>
        </p:spPr>
        <p:txBody>
          <a:bodyPr wrap="square">
            <a:spAutoFit/>
          </a:bodyPr>
          <a:lstStyle/>
          <a:p>
            <a:r>
              <a:rPr lang="en-US" b="1" dirty="0"/>
              <a:t>&gt; </a:t>
            </a:r>
            <a:r>
              <a:rPr lang="en-US" b="1" dirty="0" err="1"/>
              <a:t>db.users.find</a:t>
            </a:r>
            <a:r>
              <a:rPr lang="en-US" b="1" dirty="0"/>
              <a:t>().limit(3)</a:t>
            </a:r>
            <a:endParaRPr lang="ru-RU" b="1" dirty="0"/>
          </a:p>
        </p:txBody>
      </p:sp>
      <p:sp>
        <p:nvSpPr>
          <p:cNvPr id="8" name="Прямоугольник 7"/>
          <p:cNvSpPr/>
          <p:nvPr/>
        </p:nvSpPr>
        <p:spPr>
          <a:xfrm>
            <a:off x="913617" y="3213876"/>
            <a:ext cx="7400572" cy="1754326"/>
          </a:xfrm>
          <a:prstGeom prst="rect">
            <a:avLst/>
          </a:prstGeom>
        </p:spPr>
        <p:txBody>
          <a:bodyPr wrap="square">
            <a:spAutoFit/>
          </a:bodyPr>
          <a:lstStyle/>
          <a:p>
            <a:r>
              <a:rPr lang="ru-RU" dirty="0" err="1"/>
              <a:t>MongoDB</a:t>
            </a:r>
            <a:r>
              <a:rPr lang="ru-RU" dirty="0"/>
              <a:t> </a:t>
            </a:r>
            <a:r>
              <a:rPr lang="ru-RU" dirty="0" err="1"/>
              <a:t>предоствляет</a:t>
            </a:r>
            <a:r>
              <a:rPr lang="ru-RU" dirty="0"/>
              <a:t> возможности отсортировать полученный из </a:t>
            </a:r>
            <a:r>
              <a:rPr lang="ru-RU" dirty="0" err="1"/>
              <a:t>бд</a:t>
            </a:r>
            <a:r>
              <a:rPr lang="ru-RU" dirty="0"/>
              <a:t> набор данных с помощью функции </a:t>
            </a:r>
            <a:r>
              <a:rPr lang="ru-RU" dirty="0" err="1"/>
              <a:t>sort</a:t>
            </a:r>
            <a:r>
              <a:rPr lang="ru-RU" dirty="0"/>
              <a:t>. Передавая в эту функцию значения 1 или -1, мы можем указать в каком порядке сортировать: по возрастанию (1) или по убыванию (-1). Во многом эта функция по действию аналогична выражению ORDER BY в SQL. Например, сортировка по возрастанию по полю </a:t>
            </a:r>
            <a:r>
              <a:rPr lang="ru-RU" dirty="0" err="1"/>
              <a:t>name</a:t>
            </a:r>
            <a:r>
              <a:rPr lang="ru-RU" dirty="0"/>
              <a:t>:</a:t>
            </a:r>
          </a:p>
        </p:txBody>
      </p:sp>
      <p:sp>
        <p:nvSpPr>
          <p:cNvPr id="9" name="Прямоугольник 8"/>
          <p:cNvSpPr/>
          <p:nvPr/>
        </p:nvSpPr>
        <p:spPr>
          <a:xfrm>
            <a:off x="913617" y="5075764"/>
            <a:ext cx="3692036" cy="369332"/>
          </a:xfrm>
          <a:prstGeom prst="rect">
            <a:avLst/>
          </a:prstGeom>
        </p:spPr>
        <p:txBody>
          <a:bodyPr wrap="none">
            <a:spAutoFit/>
          </a:bodyPr>
          <a:lstStyle/>
          <a:p>
            <a:r>
              <a:rPr lang="en-US" b="1" dirty="0"/>
              <a:t>&gt; </a:t>
            </a:r>
            <a:r>
              <a:rPr lang="en-US" b="1" dirty="0" err="1"/>
              <a:t>db.users.find</a:t>
            </a:r>
            <a:r>
              <a:rPr lang="en-US" b="1" dirty="0"/>
              <a:t>().sort({name: 1})</a:t>
            </a:r>
            <a:endParaRPr lang="ru-RU" b="1" dirty="0"/>
          </a:p>
        </p:txBody>
      </p:sp>
    </p:spTree>
    <p:extLst>
      <p:ext uri="{BB962C8B-B14F-4D97-AF65-F5344CB8AC3E}">
        <p14:creationId xmlns:p14="http://schemas.microsoft.com/office/powerpoint/2010/main" val="913990641"/>
      </p:ext>
    </p:extLst>
  </p:cSld>
  <p:clrMapOvr>
    <a:masterClrMapping/>
  </p:clrMapOvr>
  <p:transition spd="slow">
    <p:push/>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a:t>Условные операторы в </a:t>
            </a:r>
            <a:r>
              <a:rPr lang="en-US" dirty="0"/>
              <a:t>MongoDB</a:t>
            </a:r>
            <a:br>
              <a:rPr lang="en-US" dirty="0"/>
            </a:br>
            <a:endParaRPr lang="en-US" dirty="0"/>
          </a:p>
          <a:p>
            <a:r>
              <a:rPr lang="ru-RU" dirty="0"/>
              <a:t>В </a:t>
            </a:r>
            <a:r>
              <a:rPr lang="ru-RU" dirty="0" err="1"/>
              <a:t>MongoDB</a:t>
            </a:r>
            <a:r>
              <a:rPr lang="ru-RU" dirty="0"/>
              <a:t> в запросах можно использовать условные конструкции с помощью операторов сравнения:</a:t>
            </a:r>
          </a:p>
          <a:p>
            <a:r>
              <a:rPr lang="ru-RU" dirty="0"/>
              <a:t>$</a:t>
            </a:r>
            <a:r>
              <a:rPr lang="ru-RU" dirty="0" err="1"/>
              <a:t>gt</a:t>
            </a:r>
            <a:r>
              <a:rPr lang="ru-RU" dirty="0"/>
              <a:t> (больше чем)</a:t>
            </a:r>
          </a:p>
          <a:p>
            <a:r>
              <a:rPr lang="ru-RU" dirty="0"/>
              <a:t>$</a:t>
            </a:r>
            <a:r>
              <a:rPr lang="ru-RU" dirty="0" err="1"/>
              <a:t>lt</a:t>
            </a:r>
            <a:r>
              <a:rPr lang="ru-RU" dirty="0"/>
              <a:t> (меньше чем)</a:t>
            </a:r>
          </a:p>
          <a:p>
            <a:r>
              <a:rPr lang="ru-RU" dirty="0"/>
              <a:t>$</a:t>
            </a:r>
            <a:r>
              <a:rPr lang="ru-RU" dirty="0" err="1"/>
              <a:t>gte</a:t>
            </a:r>
            <a:r>
              <a:rPr lang="ru-RU" dirty="0"/>
              <a:t> (больше или равно)</a:t>
            </a:r>
          </a:p>
          <a:p>
            <a:r>
              <a:rPr lang="ru-RU" dirty="0"/>
              <a:t>$</a:t>
            </a:r>
            <a:r>
              <a:rPr lang="ru-RU" dirty="0" err="1"/>
              <a:t>lte</a:t>
            </a:r>
            <a:r>
              <a:rPr lang="ru-RU" dirty="0"/>
              <a:t> (меньше или равно)</a:t>
            </a:r>
          </a:p>
          <a:p>
            <a:r>
              <a:rPr lang="ru-RU" dirty="0"/>
              <a:t>Например, найдем все документы, у которых значение ключа </a:t>
            </a:r>
            <a:r>
              <a:rPr lang="ru-RU" dirty="0" err="1"/>
              <a:t>age</a:t>
            </a:r>
            <a:r>
              <a:rPr lang="ru-RU" dirty="0"/>
              <a:t> меньше 30:</a:t>
            </a:r>
          </a:p>
          <a:p>
            <a:pPr marL="0" indent="0">
              <a:buNone/>
            </a:pPr>
            <a:r>
              <a:rPr lang="en-US" b="1" dirty="0"/>
              <a:t>&gt; </a:t>
            </a:r>
            <a:r>
              <a:rPr lang="en-US" b="1" dirty="0" err="1"/>
              <a:t>db.users.find</a:t>
            </a:r>
            <a:r>
              <a:rPr lang="en-US" b="1" dirty="0"/>
              <a:t> ({age: {$</a:t>
            </a:r>
            <a:r>
              <a:rPr lang="en-US" b="1" dirty="0" err="1"/>
              <a:t>lt</a:t>
            </a:r>
            <a:r>
              <a:rPr lang="en-US" b="1" dirty="0"/>
              <a:t> : 30}})</a:t>
            </a:r>
            <a:endParaRPr lang="ru-RU" b="1" dirty="0"/>
          </a:p>
        </p:txBody>
      </p:sp>
      <p:sp>
        <p:nvSpPr>
          <p:cNvPr id="4" name="Прямоугольник 3"/>
          <p:cNvSpPr/>
          <p:nvPr/>
        </p:nvSpPr>
        <p:spPr>
          <a:xfrm>
            <a:off x="685044" y="5177791"/>
            <a:ext cx="6693504" cy="507831"/>
          </a:xfrm>
          <a:prstGeom prst="rect">
            <a:avLst/>
          </a:prstGeom>
        </p:spPr>
        <p:txBody>
          <a:bodyPr wrap="square">
            <a:spAutoFit/>
          </a:bodyPr>
          <a:lstStyle/>
          <a:p>
            <a:r>
              <a:rPr lang="ru-RU" sz="1350" b="1" dirty="0"/>
              <a:t>Оператор $</a:t>
            </a:r>
            <a:r>
              <a:rPr lang="ru-RU" sz="1350" b="1" dirty="0" err="1"/>
              <a:t>ne</a:t>
            </a:r>
            <a:endParaRPr lang="ru-RU" sz="1350" b="1" dirty="0"/>
          </a:p>
          <a:p>
            <a:r>
              <a:rPr lang="ru-RU" sz="1350" dirty="0"/>
              <a:t>$</a:t>
            </a:r>
            <a:r>
              <a:rPr lang="ru-RU" sz="1350" dirty="0" err="1"/>
              <a:t>ne</a:t>
            </a:r>
            <a:r>
              <a:rPr lang="en-US" sz="1350" dirty="0"/>
              <a:t> </a:t>
            </a:r>
            <a:r>
              <a:rPr lang="ru-RU" sz="1350" dirty="0"/>
              <a:t>извлекает все документы, не соответствующие некоторому условию:</a:t>
            </a:r>
          </a:p>
        </p:txBody>
      </p:sp>
      <p:sp>
        <p:nvSpPr>
          <p:cNvPr id="6" name="Прямоугольник 5"/>
          <p:cNvSpPr/>
          <p:nvPr/>
        </p:nvSpPr>
        <p:spPr>
          <a:xfrm>
            <a:off x="685044" y="5685622"/>
            <a:ext cx="3203121" cy="323165"/>
          </a:xfrm>
          <a:prstGeom prst="rect">
            <a:avLst/>
          </a:prstGeom>
        </p:spPr>
        <p:txBody>
          <a:bodyPr wrap="none">
            <a:spAutoFit/>
          </a:bodyPr>
          <a:lstStyle/>
          <a:p>
            <a:r>
              <a:rPr lang="en-US" sz="1500" b="1" dirty="0"/>
              <a:t>&gt; </a:t>
            </a:r>
            <a:r>
              <a:rPr lang="en-US" sz="1500" b="1" dirty="0" err="1"/>
              <a:t>db.users.find</a:t>
            </a:r>
            <a:r>
              <a:rPr lang="en-US" sz="1500" b="1" dirty="0"/>
              <a:t> ({age: {$ne : 22}})</a:t>
            </a:r>
            <a:endParaRPr lang="ru-RU" sz="1500" b="1" dirty="0"/>
          </a:p>
        </p:txBody>
      </p:sp>
    </p:spTree>
    <p:extLst>
      <p:ext uri="{BB962C8B-B14F-4D97-AF65-F5344CB8AC3E}">
        <p14:creationId xmlns:p14="http://schemas.microsoft.com/office/powerpoint/2010/main" val="3446495005"/>
      </p:ext>
    </p:extLst>
  </p:cSld>
  <p:clrMapOvr>
    <a:masterClrMapping/>
  </p:clrMapOvr>
  <p:transition spd="slow">
    <p:push/>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sp>
        <p:nvSpPr>
          <p:cNvPr id="3" name="Объект 2"/>
          <p:cNvSpPr>
            <a:spLocks noGrp="1"/>
          </p:cNvSpPr>
          <p:nvPr>
            <p:ph idx="1"/>
          </p:nvPr>
        </p:nvSpPr>
        <p:spPr>
          <a:xfrm>
            <a:off x="828675" y="1600199"/>
            <a:ext cx="7486650" cy="4945879"/>
          </a:xfrm>
        </p:spPr>
        <p:txBody>
          <a:bodyPr>
            <a:noAutofit/>
          </a:bodyPr>
          <a:lstStyle/>
          <a:p>
            <a:pPr marL="0" indent="0">
              <a:buNone/>
            </a:pPr>
            <a:r>
              <a:rPr lang="en-US" sz="1800" dirty="0"/>
              <a:t>		</a:t>
            </a:r>
            <a:r>
              <a:rPr lang="ru-RU" sz="1800" dirty="0"/>
              <a:t>Удаление поля</a:t>
            </a:r>
          </a:p>
          <a:p>
            <a:r>
              <a:rPr lang="ru-RU" sz="1800" dirty="0"/>
              <a:t>Для удаления отдельного ключа используется оператор $</a:t>
            </a:r>
            <a:r>
              <a:rPr lang="ru-RU" sz="1800" dirty="0" err="1"/>
              <a:t>unset</a:t>
            </a:r>
            <a:r>
              <a:rPr lang="ru-RU" sz="1800" dirty="0"/>
              <a:t>:</a:t>
            </a:r>
          </a:p>
          <a:p>
            <a:pPr marL="0" indent="0">
              <a:buNone/>
            </a:pPr>
            <a:r>
              <a:rPr lang="en-US" sz="1800" b="1" dirty="0"/>
              <a:t>&gt; </a:t>
            </a:r>
            <a:r>
              <a:rPr lang="en-US" sz="1800" b="1" dirty="0" err="1"/>
              <a:t>db.users.update</a:t>
            </a:r>
            <a:r>
              <a:rPr lang="en-US" sz="1800" b="1" dirty="0"/>
              <a:t>({name : "Tom"}, {$unset: {salary: 1}})</a:t>
            </a:r>
          </a:p>
          <a:p>
            <a:endParaRPr lang="ru-RU" sz="1800" dirty="0"/>
          </a:p>
          <a:p>
            <a:pPr marL="0" indent="0">
              <a:buNone/>
            </a:pPr>
            <a:r>
              <a:rPr lang="en-US" sz="1800" dirty="0"/>
              <a:t>		</a:t>
            </a:r>
            <a:r>
              <a:rPr lang="ru-RU" sz="1800" dirty="0"/>
              <a:t>Оператор $</a:t>
            </a:r>
            <a:r>
              <a:rPr lang="ru-RU" sz="1800" dirty="0" err="1"/>
              <a:t>push</a:t>
            </a:r>
            <a:endParaRPr lang="ru-RU" sz="1800" dirty="0"/>
          </a:p>
          <a:p>
            <a:r>
              <a:rPr lang="ru-RU" sz="1800" dirty="0"/>
              <a:t>Оператор $</a:t>
            </a:r>
            <a:r>
              <a:rPr lang="ru-RU" sz="1800" dirty="0" err="1"/>
              <a:t>push</a:t>
            </a:r>
            <a:r>
              <a:rPr lang="ru-RU" sz="1800" dirty="0"/>
              <a:t> позволяет добавить еще одно значение к уже существующему. Например, если ключ в качестве значения хранит массив:</a:t>
            </a:r>
          </a:p>
          <a:p>
            <a:pPr marL="0" indent="0">
              <a:buNone/>
            </a:pPr>
            <a:r>
              <a:rPr lang="en-US" sz="1800" b="1" dirty="0"/>
              <a:t>&gt; </a:t>
            </a:r>
            <a:r>
              <a:rPr lang="en-US" sz="1800" b="1" dirty="0" err="1"/>
              <a:t>db.users.update</a:t>
            </a:r>
            <a:r>
              <a:rPr lang="en-US" sz="1800" b="1" dirty="0"/>
              <a:t>({name : "Tom"}, {$push: {languages: "</a:t>
            </a:r>
            <a:r>
              <a:rPr lang="en-US" sz="1800" b="1" dirty="0" err="1"/>
              <a:t>russian</a:t>
            </a:r>
            <a:r>
              <a:rPr lang="en-US" sz="1800" b="1" dirty="0"/>
              <a:t>"}})</a:t>
            </a:r>
            <a:endParaRPr lang="ru-RU" sz="1800" b="1" dirty="0"/>
          </a:p>
          <a:p>
            <a:endParaRPr lang="en-US" sz="1800" dirty="0"/>
          </a:p>
          <a:p>
            <a:r>
              <a:rPr lang="ru-RU" sz="1800" dirty="0"/>
              <a:t>Оператор $</a:t>
            </a:r>
            <a:r>
              <a:rPr lang="ru-RU" sz="1800" dirty="0" err="1"/>
              <a:t>addToSet</a:t>
            </a:r>
            <a:r>
              <a:rPr lang="ru-RU" sz="1800" dirty="0"/>
              <a:t> подобно оператору $</a:t>
            </a:r>
            <a:r>
              <a:rPr lang="ru-RU" sz="1800" dirty="0" err="1"/>
              <a:t>push</a:t>
            </a:r>
            <a:r>
              <a:rPr lang="ru-RU" sz="1800" dirty="0"/>
              <a:t> добавляет объекты в массив. Отличие состоит в том, что $</a:t>
            </a:r>
            <a:r>
              <a:rPr lang="ru-RU" sz="1800" dirty="0" err="1"/>
              <a:t>addToSet</a:t>
            </a:r>
            <a:r>
              <a:rPr lang="ru-RU" sz="1800" dirty="0"/>
              <a:t> добавляет данные, если их еще нет в массиве</a:t>
            </a:r>
            <a:r>
              <a:rPr lang="en-US" sz="1800" dirty="0"/>
              <a:t>.</a:t>
            </a:r>
            <a:endParaRPr lang="ru-RU" sz="1800" dirty="0"/>
          </a:p>
          <a:p>
            <a:endParaRPr lang="ru-RU" sz="1800" dirty="0"/>
          </a:p>
          <a:p>
            <a:endParaRPr lang="ru-RU" sz="1800" dirty="0"/>
          </a:p>
        </p:txBody>
      </p:sp>
    </p:spTree>
    <p:extLst>
      <p:ext uri="{BB962C8B-B14F-4D97-AF65-F5344CB8AC3E}">
        <p14:creationId xmlns:p14="http://schemas.microsoft.com/office/powerpoint/2010/main" val="3100736117"/>
      </p:ext>
    </p:extLst>
  </p:cSld>
  <p:clrMapOvr>
    <a:masterClrMapping/>
  </p:clrMapOvr>
  <p:transition spd="slow">
    <p:push/>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ru-RU" sz="1800" dirty="0"/>
              <a:t>Для удаления документов в </a:t>
            </a:r>
            <a:r>
              <a:rPr lang="ru-RU" sz="1800" dirty="0" err="1"/>
              <a:t>MongoDB</a:t>
            </a:r>
            <a:r>
              <a:rPr lang="ru-RU" sz="1800" dirty="0"/>
              <a:t> предусмотрен метод </a:t>
            </a:r>
            <a:r>
              <a:rPr lang="ru-RU" sz="1800" dirty="0" err="1"/>
              <a:t>remove</a:t>
            </a:r>
            <a:r>
              <a:rPr lang="ru-RU" sz="1800" dirty="0"/>
              <a:t>:</a:t>
            </a:r>
          </a:p>
          <a:p>
            <a:pPr marL="0" indent="0">
              <a:buNone/>
            </a:pPr>
            <a:r>
              <a:rPr lang="en-US" sz="1800" b="1" dirty="0"/>
              <a:t>&gt; </a:t>
            </a:r>
            <a:r>
              <a:rPr lang="en-US" sz="1800" b="1" dirty="0" err="1"/>
              <a:t>db.users.remove</a:t>
            </a:r>
            <a:r>
              <a:rPr lang="en-US" sz="1800" b="1" dirty="0"/>
              <a:t>({name : "Tom"})</a:t>
            </a:r>
            <a:r>
              <a:rPr lang="ru-RU" sz="1800" b="1" dirty="0"/>
              <a:t> </a:t>
            </a:r>
          </a:p>
          <a:p>
            <a:r>
              <a:rPr lang="ru-RU" sz="1800" dirty="0"/>
              <a:t>В итоге все найденные документы с </a:t>
            </a:r>
            <a:r>
              <a:rPr lang="ru-RU" sz="1800" dirty="0" err="1"/>
              <a:t>name</a:t>
            </a:r>
            <a:r>
              <a:rPr lang="ru-RU" sz="1800" dirty="0"/>
              <a:t>=</a:t>
            </a:r>
            <a:r>
              <a:rPr lang="ru-RU" sz="1800" dirty="0" err="1"/>
              <a:t>Tom</a:t>
            </a:r>
            <a:r>
              <a:rPr lang="ru-RU" sz="1800" dirty="0"/>
              <a:t> будут удалены.</a:t>
            </a:r>
            <a:endParaRPr lang="en-US" sz="1800" dirty="0"/>
          </a:p>
          <a:p>
            <a:endParaRPr lang="en-US" sz="1800" dirty="0"/>
          </a:p>
          <a:p>
            <a:r>
              <a:rPr lang="ru-RU" sz="1800" dirty="0"/>
              <a:t>Мы можем удалять не только документы, но и коллекции и базы данных. Для удаления коллекций используется функция </a:t>
            </a:r>
            <a:r>
              <a:rPr lang="ru-RU" sz="1800" dirty="0" err="1"/>
              <a:t>drop</a:t>
            </a:r>
            <a:r>
              <a:rPr lang="ru-RU" sz="1800" dirty="0"/>
              <a:t>:</a:t>
            </a:r>
            <a:endParaRPr lang="en-US" sz="1800" dirty="0"/>
          </a:p>
          <a:p>
            <a:pPr marL="0" indent="0">
              <a:buNone/>
            </a:pPr>
            <a:r>
              <a:rPr lang="en-US" sz="1800" b="1" dirty="0"/>
              <a:t>&gt; </a:t>
            </a:r>
            <a:r>
              <a:rPr lang="en-US" sz="1800" b="1" dirty="0" err="1"/>
              <a:t>db.users.drop</a:t>
            </a:r>
            <a:r>
              <a:rPr lang="en-US" sz="1800" b="1" dirty="0"/>
              <a:t>()</a:t>
            </a:r>
          </a:p>
          <a:p>
            <a:endParaRPr lang="en-US" sz="1800" dirty="0"/>
          </a:p>
          <a:p>
            <a:r>
              <a:rPr lang="ru-RU" sz="1800" dirty="0"/>
              <a:t>Чтобы удалить всю базу данных, надо воспользоваться функцией </a:t>
            </a:r>
            <a:r>
              <a:rPr lang="ru-RU" sz="1800" dirty="0" err="1"/>
              <a:t>dropDatabase</a:t>
            </a:r>
            <a:r>
              <a:rPr lang="ru-RU" sz="1800" dirty="0"/>
              <a:t>():</a:t>
            </a:r>
            <a:endParaRPr lang="en-US" sz="1800" dirty="0"/>
          </a:p>
          <a:p>
            <a:pPr marL="0" indent="0">
              <a:buNone/>
            </a:pPr>
            <a:r>
              <a:rPr lang="en-US" sz="1800" b="1" dirty="0"/>
              <a:t>&gt; </a:t>
            </a:r>
            <a:r>
              <a:rPr lang="en-US" sz="1800" b="1" dirty="0" err="1"/>
              <a:t>db.dropDatabase</a:t>
            </a:r>
            <a:r>
              <a:rPr lang="en-US" sz="1800" b="1" dirty="0"/>
              <a:t>()</a:t>
            </a:r>
            <a:endParaRPr lang="ru-RU" sz="1800" b="1" dirty="0"/>
          </a:p>
        </p:txBody>
      </p:sp>
    </p:spTree>
    <p:extLst>
      <p:ext uri="{BB962C8B-B14F-4D97-AF65-F5344CB8AC3E}">
        <p14:creationId xmlns:p14="http://schemas.microsoft.com/office/powerpoint/2010/main" val="525751144"/>
      </p:ext>
    </p:extLst>
  </p:cSld>
  <p:clrMapOvr>
    <a:masterClrMapping/>
  </p:clrMapOvr>
  <p:transition spd="slow">
    <p:push/>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idx="4294967295"/>
          </p:nvPr>
        </p:nvSpPr>
        <p:spPr>
          <a:xfrm>
            <a:off x="484188" y="607708"/>
            <a:ext cx="7485063" cy="109696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defTabSz="457200"/>
            <a:r>
              <a:rPr lang="ru-RU" altLang="ru-RU" sz="2800" dirty="0">
                <a:solidFill>
                  <a:srgbClr val="000000"/>
                </a:solidFill>
                <a:latin typeface="Century Gothic" panose="020B0502020202020204" pitchFamily="34" charset="0"/>
                <a:ea typeface="+mn-ea"/>
                <a:cs typeface="+mn-cs"/>
              </a:rPr>
              <a:t>Создание индексов</a:t>
            </a:r>
            <a:endParaRPr lang="en-US" altLang="ru-RU" sz="2800" dirty="0">
              <a:solidFill>
                <a:srgbClr val="000000"/>
              </a:solidFill>
              <a:latin typeface="Century Gothic" panose="020B0502020202020204" pitchFamily="34" charset="0"/>
              <a:ea typeface="+mn-ea"/>
              <a:cs typeface="+mn-cs"/>
            </a:endParaRPr>
          </a:p>
        </p:txBody>
      </p:sp>
      <p:sp>
        <p:nvSpPr>
          <p:cNvPr id="31747" name="Content Placeholder 2"/>
          <p:cNvSpPr>
            <a:spLocks noGrp="1"/>
          </p:cNvSpPr>
          <p:nvPr>
            <p:ph idx="4294967295"/>
          </p:nvPr>
        </p:nvSpPr>
        <p:spPr>
          <a:xfrm>
            <a:off x="828675" y="1704672"/>
            <a:ext cx="6711950" cy="833430"/>
          </a:xfrm>
        </p:spPr>
        <p:txBody>
          <a:bodyPr>
            <a:normAutofit lnSpcReduction="10000"/>
          </a:bodyPr>
          <a:lstStyle/>
          <a:p>
            <a:pPr marL="0" indent="0">
              <a:buFont typeface="Wingdings 2" panose="05020102010507070707" pitchFamily="18" charset="2"/>
              <a:buNone/>
            </a:pPr>
            <a:r>
              <a:rPr lang="en-US" altLang="ru-RU" sz="2100" dirty="0" err="1"/>
              <a:t>db.users.ensureIndex</a:t>
            </a:r>
            <a:r>
              <a:rPr lang="en-US" altLang="ru-RU" sz="2100" dirty="0"/>
              <a:t>({ </a:t>
            </a:r>
            <a:r>
              <a:rPr lang="en-US" altLang="ru-RU" sz="2100" dirty="0" err="1"/>
              <a:t>first_name</a:t>
            </a:r>
            <a:r>
              <a:rPr lang="en-US" altLang="ru-RU" sz="2100" dirty="0"/>
              <a:t>: 1 }) </a:t>
            </a:r>
            <a:r>
              <a:rPr lang="en-US" altLang="ru-RU" sz="1800" dirty="0"/>
              <a:t>// </a:t>
            </a:r>
            <a:r>
              <a:rPr lang="ru-RU" altLang="ru-RU" sz="1800" dirty="0"/>
              <a:t>по возрастанию</a:t>
            </a:r>
            <a:br>
              <a:rPr lang="en-US" altLang="ru-RU" sz="1800" dirty="0"/>
            </a:br>
            <a:r>
              <a:rPr lang="en-US" altLang="ru-RU" sz="2100" dirty="0" err="1"/>
              <a:t>db.users.ensureIndex</a:t>
            </a:r>
            <a:r>
              <a:rPr lang="en-US" altLang="ru-RU" sz="2100" dirty="0"/>
              <a:t>({ </a:t>
            </a:r>
            <a:r>
              <a:rPr lang="en-US" altLang="ru-RU" sz="2100" dirty="0" err="1"/>
              <a:t>first_name</a:t>
            </a:r>
            <a:r>
              <a:rPr lang="en-US" altLang="ru-RU" sz="2100" dirty="0"/>
              <a:t>: -1 })</a:t>
            </a:r>
            <a:r>
              <a:rPr lang="ru-RU" altLang="ru-RU" sz="2100" dirty="0"/>
              <a:t> </a:t>
            </a:r>
            <a:r>
              <a:rPr lang="ru-RU" altLang="ru-RU" sz="1800" dirty="0"/>
              <a:t>// по убыванию</a:t>
            </a:r>
            <a:endParaRPr lang="en-US" altLang="ru-RU" sz="1800" dirty="0"/>
          </a:p>
        </p:txBody>
      </p:sp>
      <p:sp>
        <p:nvSpPr>
          <p:cNvPr id="31748" name="Title 1"/>
          <p:cNvSpPr txBox="1">
            <a:spLocks/>
          </p:cNvSpPr>
          <p:nvPr/>
        </p:nvSpPr>
        <p:spPr bwMode="auto">
          <a:xfrm>
            <a:off x="484188" y="2776538"/>
            <a:ext cx="7056437"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ts val="1000"/>
              </a:spcBef>
              <a:buClr>
                <a:srgbClr val="8AD0D6"/>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defTabSz="457200">
              <a:spcBef>
                <a:spcPts val="1000"/>
              </a:spcBef>
              <a:buClr>
                <a:srgbClr val="8AD0D6"/>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defTabSz="457200">
              <a:spcBef>
                <a:spcPts val="1000"/>
              </a:spcBef>
              <a:buClr>
                <a:srgbClr val="8AD0D6"/>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defTabSz="457200">
              <a:spcBef>
                <a:spcPts val="1000"/>
              </a:spcBef>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defTabSz="457200">
              <a:spcBef>
                <a:spcPts val="1000"/>
              </a:spcBef>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defTabSz="457200" fontAlgn="base">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defTabSz="457200" fontAlgn="base">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defTabSz="457200" fontAlgn="base">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defTabSz="457200" fontAlgn="base">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eaLnBrk="1" hangingPunct="1">
              <a:spcBef>
                <a:spcPct val="0"/>
              </a:spcBef>
              <a:buClrTx/>
              <a:buSzTx/>
              <a:buFontTx/>
              <a:buNone/>
            </a:pPr>
            <a:r>
              <a:rPr lang="ru-RU" altLang="ru-RU" sz="3200" dirty="0">
                <a:solidFill>
                  <a:srgbClr val="000000"/>
                </a:solidFill>
              </a:rPr>
              <a:t>Гео-индекс</a:t>
            </a:r>
            <a:endParaRPr lang="en-US" altLang="ru-RU" sz="3200" dirty="0">
              <a:solidFill>
                <a:srgbClr val="000000"/>
              </a:solidFill>
            </a:endParaRPr>
          </a:p>
        </p:txBody>
      </p:sp>
      <p:sp>
        <p:nvSpPr>
          <p:cNvPr id="31749" name="Content Placeholder 2"/>
          <p:cNvSpPr txBox="1">
            <a:spLocks/>
          </p:cNvSpPr>
          <p:nvPr/>
        </p:nvSpPr>
        <p:spPr bwMode="auto">
          <a:xfrm>
            <a:off x="828675" y="3533775"/>
            <a:ext cx="6711950" cy="288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ts val="1000"/>
              </a:spcBef>
              <a:buClr>
                <a:srgbClr val="8AD0D6"/>
              </a:buClr>
              <a:buSzPct val="80000"/>
              <a:buFont typeface="Wingdings 3" panose="05040102010807070707" pitchFamily="18" charset="2"/>
              <a:buChar char=""/>
              <a:defRPr sz="2000">
                <a:solidFill>
                  <a:schemeClr val="tx1"/>
                </a:solidFill>
                <a:latin typeface="Century Gothic" panose="020B0502020202020204" pitchFamily="34" charset="0"/>
              </a:defRPr>
            </a:lvl1pPr>
            <a:lvl2pPr marL="742950" indent="-285750" defTabSz="457200">
              <a:spcBef>
                <a:spcPts val="1000"/>
              </a:spcBef>
              <a:buClr>
                <a:srgbClr val="8AD0D6"/>
              </a:buClr>
              <a:buSzPct val="80000"/>
              <a:buFont typeface="Wingdings 3" panose="05040102010807070707" pitchFamily="18" charset="2"/>
              <a:buChar char=""/>
              <a:defRPr>
                <a:solidFill>
                  <a:schemeClr val="tx1"/>
                </a:solidFill>
                <a:latin typeface="Century Gothic" panose="020B0502020202020204" pitchFamily="34" charset="0"/>
              </a:defRPr>
            </a:lvl2pPr>
            <a:lvl3pPr marL="1143000" indent="-228600" defTabSz="457200">
              <a:spcBef>
                <a:spcPts val="1000"/>
              </a:spcBef>
              <a:buClr>
                <a:srgbClr val="8AD0D6"/>
              </a:buClr>
              <a:buSzPct val="80000"/>
              <a:buFont typeface="Wingdings 3" panose="05040102010807070707" pitchFamily="18" charset="2"/>
              <a:buChar char=""/>
              <a:defRPr sz="1600">
                <a:solidFill>
                  <a:schemeClr val="tx1"/>
                </a:solidFill>
                <a:latin typeface="Century Gothic" panose="020B0502020202020204" pitchFamily="34" charset="0"/>
              </a:defRPr>
            </a:lvl3pPr>
            <a:lvl4pPr marL="1600200" indent="-228600" defTabSz="457200">
              <a:spcBef>
                <a:spcPts val="1000"/>
              </a:spcBef>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4pPr>
            <a:lvl5pPr marL="2057400" indent="-228600" defTabSz="457200">
              <a:spcBef>
                <a:spcPts val="1000"/>
              </a:spcBef>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5pPr>
            <a:lvl6pPr marL="2514600" indent="-228600" defTabSz="457200" fontAlgn="base">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6pPr>
            <a:lvl7pPr marL="2971800" indent="-228600" defTabSz="457200" fontAlgn="base">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7pPr>
            <a:lvl8pPr marL="3429000" indent="-228600" defTabSz="457200" fontAlgn="base">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8pPr>
            <a:lvl9pPr marL="3886200" indent="-228600" defTabSz="457200" fontAlgn="base">
              <a:spcBef>
                <a:spcPts val="1000"/>
              </a:spcBef>
              <a:spcAft>
                <a:spcPct val="0"/>
              </a:spcAft>
              <a:buClr>
                <a:srgbClr val="8AD0D6"/>
              </a:buClr>
              <a:buSzPct val="80000"/>
              <a:buFont typeface="Wingdings 3" panose="05040102010807070707" pitchFamily="18" charset="2"/>
              <a:buChar char=""/>
              <a:defRPr sz="1400">
                <a:solidFill>
                  <a:schemeClr val="tx1"/>
                </a:solidFill>
                <a:latin typeface="Century Gothic" panose="020B0502020202020204" pitchFamily="34" charset="0"/>
              </a:defRPr>
            </a:lvl9pPr>
          </a:lstStyle>
          <a:p>
            <a:pPr eaLnBrk="1" hangingPunct="1">
              <a:buFont typeface="Wingdings 2" panose="05020102010507070707" pitchFamily="18" charset="2"/>
              <a:buNone/>
            </a:pPr>
            <a:r>
              <a:rPr lang="en-US" altLang="ru-RU" sz="2100" b="1" dirty="0" err="1"/>
              <a:t>db.places.ensureIndex</a:t>
            </a:r>
            <a:r>
              <a:rPr lang="en-US" altLang="ru-RU" sz="2100" b="1" dirty="0"/>
              <a:t>({ location: </a:t>
            </a:r>
            <a:r>
              <a:rPr lang="en-US" altLang="en-US" sz="2100" b="1" dirty="0"/>
              <a:t>“</a:t>
            </a:r>
            <a:r>
              <a:rPr lang="en-US" altLang="ru-RU" sz="2100" b="1" dirty="0"/>
              <a:t>2d</a:t>
            </a:r>
            <a:r>
              <a:rPr lang="en-US" altLang="en-US" sz="2100" b="1" dirty="0"/>
              <a:t>”</a:t>
            </a:r>
            <a:r>
              <a:rPr lang="en-US" altLang="ru-RU" sz="2100" b="1" dirty="0"/>
              <a:t> }</a:t>
            </a:r>
            <a:endParaRPr lang="en-US" altLang="ru-RU" sz="1800" b="1" dirty="0"/>
          </a:p>
          <a:p>
            <a:pPr eaLnBrk="1" hangingPunct="1">
              <a:buFont typeface="Wingdings 2" panose="05020102010507070707" pitchFamily="18" charset="2"/>
              <a:buNone/>
            </a:pPr>
            <a:endParaRPr lang="en-US" altLang="ru-RU" sz="1400" dirty="0"/>
          </a:p>
          <a:p>
            <a:pPr eaLnBrk="1" hangingPunct="1">
              <a:buFont typeface="Wingdings 2" panose="05020102010507070707" pitchFamily="18" charset="2"/>
              <a:buNone/>
            </a:pPr>
            <a:r>
              <a:rPr lang="ru-RU" altLang="ru-RU" dirty="0">
                <a:latin typeface="Calibri" panose="020F0502020204030204" pitchFamily="34" charset="0"/>
              </a:rPr>
              <a:t>Поиск при помощи операторов</a:t>
            </a:r>
            <a:endParaRPr lang="en-US" altLang="ru-RU" dirty="0">
              <a:latin typeface="Calibri" panose="020F0502020204030204" pitchFamily="34" charset="0"/>
            </a:endParaRPr>
          </a:p>
          <a:p>
            <a:pPr eaLnBrk="1" hangingPunct="1"/>
            <a:r>
              <a:rPr lang="en-US" altLang="ru-RU" sz="1800" dirty="0"/>
              <a:t>$near –</a:t>
            </a:r>
            <a:r>
              <a:rPr lang="ru-RU" altLang="ru-RU" sz="1800" dirty="0"/>
              <a:t> поиск объектов с сортировкой, самые близкие - первые</a:t>
            </a:r>
            <a:endParaRPr lang="en-US" altLang="ru-RU" sz="1800" dirty="0"/>
          </a:p>
          <a:p>
            <a:pPr eaLnBrk="1" hangingPunct="1"/>
            <a:r>
              <a:rPr lang="en-US" altLang="ru-RU" sz="1800" dirty="0"/>
              <a:t>$box</a:t>
            </a:r>
            <a:r>
              <a:rPr lang="ru-RU" altLang="ru-RU" sz="1800" dirty="0"/>
              <a:t> </a:t>
            </a:r>
            <a:r>
              <a:rPr lang="en-US" altLang="ru-RU" sz="1800" dirty="0"/>
              <a:t>–</a:t>
            </a:r>
            <a:r>
              <a:rPr lang="ru-RU" altLang="ru-RU" sz="1800" dirty="0"/>
              <a:t> поиск объектов в заданном квадрате</a:t>
            </a:r>
            <a:endParaRPr lang="en-US" altLang="ru-RU" sz="1800" dirty="0"/>
          </a:p>
          <a:p>
            <a:pPr eaLnBrk="1" hangingPunct="1"/>
            <a:r>
              <a:rPr lang="en-US" altLang="ru-RU" sz="1800" dirty="0"/>
              <a:t>$center</a:t>
            </a:r>
            <a:r>
              <a:rPr lang="ru-RU" altLang="ru-RU" sz="1800" dirty="0"/>
              <a:t> </a:t>
            </a:r>
            <a:r>
              <a:rPr lang="en-US" altLang="ru-RU" sz="1800" dirty="0"/>
              <a:t>–</a:t>
            </a:r>
            <a:r>
              <a:rPr lang="ru-RU" altLang="ru-RU" sz="1800" dirty="0"/>
              <a:t> поиск объектов в заданном радиусе</a:t>
            </a:r>
            <a:endParaRPr lang="en-US" altLang="ru-RU" sz="1800" dirty="0"/>
          </a:p>
        </p:txBody>
      </p:sp>
    </p:spTree>
    <p:extLst>
      <p:ext uri="{BB962C8B-B14F-4D97-AF65-F5344CB8AC3E}">
        <p14:creationId xmlns:p14="http://schemas.microsoft.com/office/powerpoint/2010/main" val="2106390961"/>
      </p:ext>
    </p:extLst>
  </p:cSld>
  <p:clrMapOvr>
    <a:masterClrMapping/>
  </p:clrMapOvr>
  <p:transition spd="slow">
    <p:push/>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dirty="0"/>
              <a:t>Объектно-ориентированные базы данных</a:t>
            </a:r>
            <a:r>
              <a:rPr lang="en-US" dirty="0"/>
              <a:t>. </a:t>
            </a:r>
            <a:r>
              <a:rPr lang="ru-RU" dirty="0"/>
              <a:t>История вопроса</a:t>
            </a:r>
          </a:p>
        </p:txBody>
      </p:sp>
      <p:sp>
        <p:nvSpPr>
          <p:cNvPr id="6" name="Объект 5"/>
          <p:cNvSpPr>
            <a:spLocks noGrp="1"/>
          </p:cNvSpPr>
          <p:nvPr>
            <p:ph idx="1"/>
          </p:nvPr>
        </p:nvSpPr>
        <p:spPr>
          <a:xfrm>
            <a:off x="828675" y="1481328"/>
            <a:ext cx="7486650" cy="5111496"/>
          </a:xfrm>
        </p:spPr>
        <p:txBody>
          <a:bodyPr>
            <a:normAutofit/>
          </a:bodyPr>
          <a:lstStyle/>
          <a:p>
            <a:r>
              <a:rPr lang="ru-RU" sz="1600" dirty="0"/>
              <a:t>Конец 80-х гг. – образование промышленных компаний и рынка систем управления объектными базами данных (СУОБД). </a:t>
            </a:r>
          </a:p>
          <a:p>
            <a:r>
              <a:rPr lang="ru-RU" sz="1600" dirty="0"/>
              <a:t>Области применения: САПР, промышленность программного обеспечения, географические информационные системы, финансовая сфера, медицинские применения, телекоммуникации, мультимедиа, управляющие информационные системы.</a:t>
            </a:r>
          </a:p>
          <a:p>
            <a:r>
              <a:rPr lang="ru-RU" sz="1600" dirty="0"/>
              <a:t>Лето 1991 г. – образование в США </a:t>
            </a:r>
            <a:r>
              <a:rPr lang="ru-RU" sz="1600" dirty="0" err="1"/>
              <a:t>Object</a:t>
            </a:r>
            <a:r>
              <a:rPr lang="ru-RU" sz="1600" dirty="0"/>
              <a:t> </a:t>
            </a:r>
            <a:r>
              <a:rPr lang="ru-RU" sz="1600" dirty="0" err="1"/>
              <a:t>Database</a:t>
            </a:r>
            <a:r>
              <a:rPr lang="ru-RU" sz="1600" dirty="0"/>
              <a:t> </a:t>
            </a:r>
            <a:r>
              <a:rPr lang="ru-RU" sz="1600" dirty="0" err="1"/>
              <a:t>Management</a:t>
            </a:r>
            <a:r>
              <a:rPr lang="ru-RU" sz="1600" dirty="0"/>
              <a:t> </a:t>
            </a:r>
            <a:r>
              <a:rPr lang="ru-RU" sz="1600" dirty="0" err="1"/>
              <a:t>Group</a:t>
            </a:r>
            <a:r>
              <a:rPr lang="ru-RU" sz="1600" dirty="0"/>
              <a:t> (ODMG) – Группы Управления Объектными Базами Данных – как консорциума фирм-производителей СУОБД и других заинтересованных участников для разработки стандарта СУОБД. </a:t>
            </a:r>
          </a:p>
          <a:p>
            <a:r>
              <a:rPr lang="ru-RU" sz="1600" dirty="0"/>
              <a:t>Конец 1993 г. – группа завершила работу опубликованием Стандарта объектных баз данных ODMG-93.</a:t>
            </a:r>
          </a:p>
          <a:p>
            <a:r>
              <a:rPr lang="ru-RU" sz="1600" dirty="0"/>
              <a:t>В состав ODMG во время разработки стандарта ODMG-93 входили: </a:t>
            </a:r>
            <a:r>
              <a:rPr lang="ru-RU" sz="1600" dirty="0" err="1"/>
              <a:t>Object</a:t>
            </a:r>
            <a:r>
              <a:rPr lang="ru-RU" sz="1600" dirty="0"/>
              <a:t> </a:t>
            </a:r>
            <a:r>
              <a:rPr lang="ru-RU" sz="1600" dirty="0" err="1"/>
              <a:t>Design</a:t>
            </a:r>
            <a:r>
              <a:rPr lang="ru-RU" sz="1600" dirty="0"/>
              <a:t>, </a:t>
            </a:r>
            <a:r>
              <a:rPr lang="ru-RU" sz="1600" dirty="0" err="1"/>
              <a:t>Objectivity</a:t>
            </a:r>
            <a:r>
              <a:rPr lang="ru-RU" sz="1600" dirty="0"/>
              <a:t>, </a:t>
            </a:r>
            <a:r>
              <a:rPr lang="ru-RU" sz="1600" dirty="0" err="1"/>
              <a:t>Ontos</a:t>
            </a:r>
            <a:r>
              <a:rPr lang="ru-RU" sz="1600" dirty="0"/>
              <a:t>, O2 </a:t>
            </a:r>
            <a:r>
              <a:rPr lang="ru-RU" sz="1600" dirty="0" err="1"/>
              <a:t>Technology</a:t>
            </a:r>
            <a:r>
              <a:rPr lang="ru-RU" sz="1600" dirty="0"/>
              <a:t>, </a:t>
            </a:r>
            <a:r>
              <a:rPr lang="ru-RU" sz="1600" dirty="0" err="1"/>
              <a:t>SunSoft</a:t>
            </a:r>
            <a:r>
              <a:rPr lang="ru-RU" sz="1600" dirty="0"/>
              <a:t>, </a:t>
            </a:r>
            <a:r>
              <a:rPr lang="ru-RU" sz="1600" dirty="0" err="1"/>
              <a:t>Versant</a:t>
            </a:r>
            <a:r>
              <a:rPr lang="ru-RU" sz="1600" dirty="0"/>
              <a:t>. Фирмы-члены ODMG представляли 90% рынка СУОБД.</a:t>
            </a:r>
          </a:p>
          <a:p>
            <a:r>
              <a:rPr lang="ru-RU" sz="1600" dirty="0"/>
              <a:t>Постулат того времени: новая парадигма в корне изменит способы проектирования и разработки приложений баз данных!</a:t>
            </a:r>
          </a:p>
        </p:txBody>
      </p:sp>
    </p:spTree>
    <p:extLst>
      <p:ext uri="{BB962C8B-B14F-4D97-AF65-F5344CB8AC3E}">
        <p14:creationId xmlns:p14="http://schemas.microsoft.com/office/powerpoint/2010/main" val="3082271503"/>
      </p:ext>
    </p:extLst>
  </p:cSld>
  <p:clrMapOvr>
    <a:masterClrMapping/>
  </p:clrMapOvr>
  <p:transition spd="slow">
    <p:push/>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Объектно-ориентированные базы данных</a:t>
            </a:r>
          </a:p>
        </p:txBody>
      </p:sp>
      <p:pic>
        <p:nvPicPr>
          <p:cNvPr id="4" name="Picture 5" descr="pic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6639" y="1857374"/>
            <a:ext cx="8045627" cy="4708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3918396"/>
      </p:ext>
    </p:extLst>
  </p:cSld>
  <p:clrMapOvr>
    <a:masterClrMapping/>
  </p:clrMapOvr>
  <p:transition spd="slow">
    <p:push/>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Манифест </a:t>
            </a:r>
            <a:r>
              <a:rPr lang="ru-RU" dirty="0" err="1"/>
              <a:t>объекно</a:t>
            </a:r>
            <a:r>
              <a:rPr lang="ru-RU" dirty="0"/>
              <a:t>-ориентированных баз данных. Архитектура СУОБД, согласно ODMG-93</a:t>
            </a:r>
          </a:p>
        </p:txBody>
      </p:sp>
      <p:sp>
        <p:nvSpPr>
          <p:cNvPr id="3" name="Объект 2"/>
          <p:cNvSpPr>
            <a:spLocks noGrp="1"/>
          </p:cNvSpPr>
          <p:nvPr>
            <p:ph idx="1"/>
          </p:nvPr>
        </p:nvSpPr>
        <p:spPr>
          <a:xfrm>
            <a:off x="828675" y="1600199"/>
            <a:ext cx="4068065" cy="5014245"/>
          </a:xfrm>
        </p:spPr>
        <p:txBody>
          <a:bodyPr>
            <a:normAutofit/>
          </a:bodyPr>
          <a:lstStyle/>
          <a:p>
            <a:pPr marL="0" indent="0">
              <a:buNone/>
            </a:pPr>
            <a:r>
              <a:rPr lang="ru-RU" sz="1800" b="1" dirty="0"/>
              <a:t>ODL</a:t>
            </a:r>
            <a:r>
              <a:rPr lang="ru-RU" sz="1800" dirty="0"/>
              <a:t> – </a:t>
            </a:r>
            <a:r>
              <a:rPr lang="ru-RU" sz="1800" dirty="0" err="1"/>
              <a:t>Object</a:t>
            </a:r>
            <a:r>
              <a:rPr lang="ru-RU" sz="1800" dirty="0"/>
              <a:t> </a:t>
            </a:r>
            <a:r>
              <a:rPr lang="ru-RU" sz="1800" dirty="0" err="1"/>
              <a:t>Definition</a:t>
            </a:r>
            <a:r>
              <a:rPr lang="ru-RU" sz="1800" dirty="0"/>
              <a:t> </a:t>
            </a:r>
            <a:r>
              <a:rPr lang="ru-RU" sz="1800" dirty="0" err="1"/>
              <a:t>Language</a:t>
            </a:r>
            <a:r>
              <a:rPr lang="ru-RU" sz="1800" dirty="0"/>
              <a:t> (язык определения объектов);</a:t>
            </a:r>
          </a:p>
          <a:p>
            <a:pPr marL="0" indent="0">
              <a:buNone/>
            </a:pPr>
            <a:r>
              <a:rPr lang="ru-RU" sz="1800" b="1" dirty="0"/>
              <a:t>OQL</a:t>
            </a:r>
            <a:r>
              <a:rPr lang="ru-RU" sz="1800" dirty="0"/>
              <a:t> – </a:t>
            </a:r>
            <a:r>
              <a:rPr lang="ru-RU" sz="1800" dirty="0" err="1"/>
              <a:t>Object</a:t>
            </a:r>
            <a:r>
              <a:rPr lang="ru-RU" sz="1800" dirty="0"/>
              <a:t> </a:t>
            </a:r>
            <a:r>
              <a:rPr lang="ru-RU" sz="1800" dirty="0" err="1"/>
              <a:t>Query</a:t>
            </a:r>
            <a:r>
              <a:rPr lang="ru-RU" sz="1800" dirty="0"/>
              <a:t> </a:t>
            </a:r>
            <a:r>
              <a:rPr lang="ru-RU" sz="1800" dirty="0" err="1"/>
              <a:t>Language</a:t>
            </a:r>
            <a:r>
              <a:rPr lang="ru-RU" sz="1800" dirty="0"/>
              <a:t> (язык объектных запросов);</a:t>
            </a:r>
          </a:p>
          <a:p>
            <a:pPr marL="0" indent="0">
              <a:buNone/>
            </a:pPr>
            <a:r>
              <a:rPr lang="ru-RU" sz="1800" b="1" dirty="0"/>
              <a:t>OML</a:t>
            </a:r>
            <a:r>
              <a:rPr lang="ru-RU" sz="1800" dirty="0"/>
              <a:t> – </a:t>
            </a:r>
            <a:r>
              <a:rPr lang="ru-RU" sz="1800" dirty="0" err="1"/>
              <a:t>Object</a:t>
            </a:r>
            <a:r>
              <a:rPr lang="ru-RU" sz="1800" dirty="0"/>
              <a:t> </a:t>
            </a:r>
            <a:r>
              <a:rPr lang="ru-RU" sz="1800" dirty="0" err="1"/>
              <a:t>Manipulation</a:t>
            </a:r>
            <a:r>
              <a:rPr lang="ru-RU" sz="1800" dirty="0"/>
              <a:t> </a:t>
            </a:r>
            <a:r>
              <a:rPr lang="ru-RU" sz="1800" dirty="0" err="1"/>
              <a:t>Language</a:t>
            </a:r>
            <a:r>
              <a:rPr lang="ru-RU" sz="1800" dirty="0"/>
              <a:t> (язык манипулирования объектами).</a:t>
            </a:r>
          </a:p>
          <a:p>
            <a:r>
              <a:rPr lang="ru-RU" sz="1800" dirty="0"/>
              <a:t>Объектная модель данных. Все данные, сохраняемые ООСУБД, </a:t>
            </a:r>
            <a:r>
              <a:rPr lang="ru-RU" sz="1800" dirty="0" err="1"/>
              <a:t>структуризуются</a:t>
            </a:r>
            <a:r>
              <a:rPr lang="ru-RU" sz="1800" dirty="0"/>
              <a:t> в терминах конструкций модели данных.</a:t>
            </a:r>
          </a:p>
          <a:p>
            <a:r>
              <a:rPr lang="ru-RU" sz="1800" dirty="0"/>
              <a:t>Постоянное хранилище объектов. Логическая организация хранилища данных любой ООСУБД, совместимой со стандартном ODMG , должна основываться на модели данных ODMG .</a:t>
            </a:r>
          </a:p>
          <a:p>
            <a:endParaRPr lang="ru-RU" sz="1800" dirty="0"/>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438" y="2038439"/>
            <a:ext cx="3863975" cy="357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568646"/>
      </p:ext>
    </p:extLst>
  </p:cSld>
  <p:clrMapOvr>
    <a:masterClrMapping/>
  </p:clrMapOvr>
  <p:transition spd="slow">
    <p:push/>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1155700" y="912813"/>
            <a:ext cx="7988300" cy="500062"/>
          </a:xfrm>
        </p:spPr>
        <p:txBody>
          <a:bodyPr>
            <a:normAutofit fontScale="90000"/>
          </a:bodyPr>
          <a:lstStyle/>
          <a:p>
            <a:pPr eaLnBrk="1" hangingPunct="1"/>
            <a:r>
              <a:rPr lang="ru-RU" altLang="ru-RU" sz="3200" dirty="0">
                <a:latin typeface="Times New Roman" panose="02020603050405020304" pitchFamily="18" charset="0"/>
              </a:rPr>
              <a:t>Архитектура СУОБД</a:t>
            </a:r>
          </a:p>
        </p:txBody>
      </p:sp>
      <p:sp>
        <p:nvSpPr>
          <p:cNvPr id="21508" name="Text Box 4"/>
          <p:cNvSpPr txBox="1">
            <a:spLocks noChangeArrowheads="1"/>
          </p:cNvSpPr>
          <p:nvPr/>
        </p:nvSpPr>
        <p:spPr bwMode="auto">
          <a:xfrm>
            <a:off x="468313" y="1565275"/>
            <a:ext cx="8351837"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buFont typeface="Wingdings" panose="05000000000000000000" pitchFamily="2" charset="2"/>
              <a:buChar char="Ø"/>
            </a:pPr>
            <a:r>
              <a:rPr lang="ru-RU" altLang="ru-RU" sz="2000" i="1" dirty="0">
                <a:solidFill>
                  <a:srgbClr val="0D0D11"/>
                </a:solidFill>
              </a:rPr>
              <a:t>Инструментальные средства и библиотеки.</a:t>
            </a:r>
            <a:r>
              <a:rPr lang="ru-RU" altLang="ru-RU" sz="2000" dirty="0">
                <a:solidFill>
                  <a:srgbClr val="0D0D11"/>
                </a:solidFill>
              </a:rPr>
              <a:t> </a:t>
            </a:r>
            <a:endParaRPr lang="en-US" altLang="ru-RU" sz="2000"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Инструментальные средства, поддерживающие, например, разработку пользовательских приложений и их графических интерфейсов, программируются на одном из OML и сохраняются как часть иерархии классов. </a:t>
            </a:r>
            <a:endParaRPr lang="en-US" altLang="ru-RU" sz="2000"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Библиотеки функций доступа, арифметических функций и т.д. также сохраняются в иерархии типов и являются единообразно доступными из программного кода разработчика приложения. </a:t>
            </a:r>
            <a:endParaRPr lang="en-US" altLang="ru-RU" sz="2000"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Ассортимент инструментальных средств и библиотек в стандарте не определяется.</a:t>
            </a:r>
          </a:p>
        </p:txBody>
      </p:sp>
    </p:spTree>
    <p:extLst>
      <p:ext uri="{BB962C8B-B14F-4D97-AF65-F5344CB8AC3E}">
        <p14:creationId xmlns:p14="http://schemas.microsoft.com/office/powerpoint/2010/main" val="2402192728"/>
      </p:ext>
    </p:extLst>
  </p:cSld>
  <p:clrMapOvr>
    <a:masterClrMapping/>
  </p:clrMapOvr>
  <p:transition spd="slow">
    <p:push/>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1155700" y="912813"/>
            <a:ext cx="7988300" cy="500062"/>
          </a:xfrm>
        </p:spPr>
        <p:txBody>
          <a:bodyPr>
            <a:normAutofit fontScale="90000"/>
          </a:bodyPr>
          <a:lstStyle/>
          <a:p>
            <a:pPr eaLnBrk="1" hangingPunct="1"/>
            <a:r>
              <a:rPr lang="ru-RU" altLang="ru-RU" sz="3200" dirty="0">
                <a:latin typeface="Times New Roman" panose="02020603050405020304" pitchFamily="18" charset="0"/>
              </a:rPr>
              <a:t>Архитектура СУОБД</a:t>
            </a:r>
          </a:p>
        </p:txBody>
      </p:sp>
      <p:sp>
        <p:nvSpPr>
          <p:cNvPr id="21508" name="Text Box 4"/>
          <p:cNvSpPr txBox="1">
            <a:spLocks noChangeArrowheads="1"/>
          </p:cNvSpPr>
          <p:nvPr/>
        </p:nvSpPr>
        <p:spPr bwMode="auto">
          <a:xfrm>
            <a:off x="468313" y="1565275"/>
            <a:ext cx="8351837"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buFont typeface="Wingdings" panose="05000000000000000000" pitchFamily="2" charset="2"/>
              <a:buChar char="Ø"/>
            </a:pPr>
            <a:r>
              <a:rPr lang="ru-RU" altLang="ru-RU" sz="2000" i="1" dirty="0">
                <a:solidFill>
                  <a:srgbClr val="0D0D11"/>
                </a:solidFill>
              </a:rPr>
              <a:t>Язык определения данных (ODL ). </a:t>
            </a:r>
            <a:endParaRPr lang="en-US" altLang="ru-RU" sz="2000" i="1"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Схемы баз данных описываются в терминах языка ODL, в котором конструкции модели данных конкретизируются в форме языка определения. </a:t>
            </a:r>
            <a:endParaRPr lang="en-US" altLang="ru-RU" sz="2000"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ODL позволяет описывать схему в виде набора интерфейсов объектных типов, что включает описание свойств типов и взаимосвязей между ними, а также имен операций и их параметров. </a:t>
            </a:r>
            <a:endParaRPr lang="en-US" altLang="ru-RU" sz="2000"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ODL не является полным языком программирования; реализация типов должна быть выполнена на одном из языков категории OML. </a:t>
            </a:r>
            <a:endParaRPr lang="en-US" altLang="ru-RU" sz="2000"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Кроме того, ODL является </a:t>
            </a:r>
            <a:r>
              <a:rPr lang="ru-RU" altLang="ru-RU" sz="2000" i="1" dirty="0">
                <a:solidFill>
                  <a:srgbClr val="0D0D11"/>
                </a:solidFill>
              </a:rPr>
              <a:t>виртуальным </a:t>
            </a:r>
            <a:r>
              <a:rPr lang="ru-RU" altLang="ru-RU" sz="2000" dirty="0">
                <a:solidFill>
                  <a:srgbClr val="0D0D11"/>
                </a:solidFill>
              </a:rPr>
              <a:t>языком в том смысле, что в стандарте ODMG не требуется его реализация в программных продуктах ООСУБД.</a:t>
            </a:r>
          </a:p>
        </p:txBody>
      </p:sp>
    </p:spTree>
    <p:extLst>
      <p:ext uri="{BB962C8B-B14F-4D97-AF65-F5344CB8AC3E}">
        <p14:creationId xmlns:p14="http://schemas.microsoft.com/office/powerpoint/2010/main" val="2165533334"/>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52669" y="685532"/>
            <a:ext cx="4792980" cy="528320"/>
          </a:xfrm>
          <a:prstGeom prst="rect">
            <a:avLst/>
          </a:prstGeom>
        </p:spPr>
        <p:txBody>
          <a:bodyPr vert="horz" wrap="square" lIns="0" tIns="12700" rIns="0" bIns="0" rtlCol="0">
            <a:spAutoFit/>
          </a:bodyPr>
          <a:lstStyle/>
          <a:p>
            <a:pPr marL="12700">
              <a:lnSpc>
                <a:spcPct val="100000"/>
              </a:lnSpc>
              <a:spcBef>
                <a:spcPts val="100"/>
              </a:spcBef>
            </a:pPr>
            <a:r>
              <a:rPr spc="-30" dirty="0"/>
              <a:t>Проблема </a:t>
            </a:r>
            <a:r>
              <a:rPr spc="-25" dirty="0"/>
              <a:t>больших</a:t>
            </a:r>
            <a:r>
              <a:rPr spc="-200" dirty="0"/>
              <a:t> </a:t>
            </a:r>
            <a:r>
              <a:rPr spc="-25" dirty="0"/>
              <a:t>данных</a:t>
            </a:r>
          </a:p>
        </p:txBody>
      </p:sp>
      <p:sp>
        <p:nvSpPr>
          <p:cNvPr id="3" name="object 3"/>
          <p:cNvSpPr txBox="1"/>
          <p:nvPr/>
        </p:nvSpPr>
        <p:spPr>
          <a:xfrm>
            <a:off x="707390" y="1802257"/>
            <a:ext cx="7579995" cy="3000375"/>
          </a:xfrm>
          <a:prstGeom prst="rect">
            <a:avLst/>
          </a:prstGeom>
        </p:spPr>
        <p:txBody>
          <a:bodyPr vert="horz" wrap="square" lIns="0" tIns="12700" rIns="0" bIns="0" rtlCol="0">
            <a:spAutoFit/>
          </a:bodyPr>
          <a:lstStyle/>
          <a:p>
            <a:pPr marL="184785" indent="-172085">
              <a:lnSpc>
                <a:spcPts val="2735"/>
              </a:lnSpc>
              <a:spcBef>
                <a:spcPts val="100"/>
              </a:spcBef>
              <a:buFont typeface="Arial"/>
              <a:buChar char="•"/>
              <a:tabLst>
                <a:tab pos="185420" algn="l"/>
              </a:tabLst>
            </a:pPr>
            <a:r>
              <a:rPr sz="2400" spc="-10" dirty="0">
                <a:latin typeface="Calibri"/>
                <a:cs typeface="Calibri"/>
              </a:rPr>
              <a:t>Нью-Йоркская фондовая </a:t>
            </a:r>
            <a:r>
              <a:rPr sz="2400" spc="-15" dirty="0">
                <a:latin typeface="Calibri"/>
                <a:cs typeface="Calibri"/>
              </a:rPr>
              <a:t>биржа </a:t>
            </a:r>
            <a:r>
              <a:rPr sz="2400" spc="-10" dirty="0">
                <a:latin typeface="Calibri"/>
                <a:cs typeface="Calibri"/>
              </a:rPr>
              <a:t>генерирует</a:t>
            </a:r>
            <a:r>
              <a:rPr sz="2400" dirty="0">
                <a:latin typeface="Calibri"/>
                <a:cs typeface="Calibri"/>
              </a:rPr>
              <a:t> </a:t>
            </a:r>
            <a:r>
              <a:rPr sz="2400" spc="-25" dirty="0">
                <a:latin typeface="Calibri"/>
                <a:cs typeface="Calibri"/>
              </a:rPr>
              <a:t>около</a:t>
            </a:r>
            <a:endParaRPr sz="2400">
              <a:latin typeface="Calibri"/>
              <a:cs typeface="Calibri"/>
            </a:endParaRPr>
          </a:p>
          <a:p>
            <a:pPr marL="184785">
              <a:lnSpc>
                <a:spcPts val="2735"/>
              </a:lnSpc>
            </a:pPr>
            <a:r>
              <a:rPr sz="2400" b="1" i="1" spc="-5" dirty="0">
                <a:latin typeface="Calibri"/>
                <a:cs typeface="Calibri"/>
              </a:rPr>
              <a:t>терабайта данных </a:t>
            </a:r>
            <a:r>
              <a:rPr sz="2400" b="1" i="1" dirty="0">
                <a:latin typeface="Calibri"/>
                <a:cs typeface="Calibri"/>
              </a:rPr>
              <a:t>в</a:t>
            </a:r>
            <a:r>
              <a:rPr sz="2400" b="1" i="1" spc="-55" dirty="0">
                <a:latin typeface="Calibri"/>
                <a:cs typeface="Calibri"/>
              </a:rPr>
              <a:t> </a:t>
            </a:r>
            <a:r>
              <a:rPr sz="2400" b="1" i="1" spc="-5" dirty="0">
                <a:latin typeface="Calibri"/>
                <a:cs typeface="Calibri"/>
              </a:rPr>
              <a:t>день</a:t>
            </a:r>
            <a:endParaRPr sz="2400">
              <a:latin typeface="Calibri"/>
              <a:cs typeface="Calibri"/>
            </a:endParaRPr>
          </a:p>
          <a:p>
            <a:pPr marL="184785" marR="309245" indent="-172085">
              <a:lnSpc>
                <a:spcPts val="2590"/>
              </a:lnSpc>
              <a:spcBef>
                <a:spcPts val="845"/>
              </a:spcBef>
              <a:buFont typeface="Arial"/>
              <a:buChar char="•"/>
              <a:tabLst>
                <a:tab pos="185420" algn="l"/>
              </a:tabLst>
            </a:pPr>
            <a:r>
              <a:rPr sz="2400" spc="-5" dirty="0">
                <a:latin typeface="Calibri"/>
                <a:cs typeface="Calibri"/>
              </a:rPr>
              <a:t>Объем хранилища социальной сети </a:t>
            </a:r>
            <a:r>
              <a:rPr sz="2400" spc="-15" dirty="0">
                <a:latin typeface="Calibri"/>
                <a:cs typeface="Calibri"/>
              </a:rPr>
              <a:t>Facebook </a:t>
            </a:r>
            <a:r>
              <a:rPr sz="2400" b="1" i="1" spc="-15" dirty="0">
                <a:latin typeface="Calibri"/>
                <a:cs typeface="Calibri"/>
              </a:rPr>
              <a:t>каждый  </a:t>
            </a:r>
            <a:r>
              <a:rPr sz="2400" b="1" i="1" spc="-5" dirty="0">
                <a:latin typeface="Calibri"/>
                <a:cs typeface="Calibri"/>
              </a:rPr>
              <a:t>день </a:t>
            </a:r>
            <a:r>
              <a:rPr sz="2400" b="1" i="1" spc="-10" dirty="0">
                <a:latin typeface="Calibri"/>
                <a:cs typeface="Calibri"/>
              </a:rPr>
              <a:t>увеличивается </a:t>
            </a:r>
            <a:r>
              <a:rPr sz="2400" b="1" i="1" spc="-5" dirty="0">
                <a:latin typeface="Calibri"/>
                <a:cs typeface="Calibri"/>
              </a:rPr>
              <a:t>на 500</a:t>
            </a:r>
            <a:r>
              <a:rPr sz="2400" b="1" i="1" spc="-15" dirty="0">
                <a:latin typeface="Calibri"/>
                <a:cs typeface="Calibri"/>
              </a:rPr>
              <a:t> </a:t>
            </a:r>
            <a:r>
              <a:rPr sz="2400" b="1" i="1" spc="-5" dirty="0">
                <a:latin typeface="Calibri"/>
                <a:cs typeface="Calibri"/>
              </a:rPr>
              <a:t>терабайт</a:t>
            </a:r>
            <a:endParaRPr sz="2400">
              <a:latin typeface="Calibri"/>
              <a:cs typeface="Calibri"/>
            </a:endParaRPr>
          </a:p>
          <a:p>
            <a:pPr marL="184785" marR="5080" indent="-172085">
              <a:lnSpc>
                <a:spcPts val="2590"/>
              </a:lnSpc>
              <a:spcBef>
                <a:spcPts val="805"/>
              </a:spcBef>
              <a:buFont typeface="Arial"/>
              <a:buChar char="•"/>
              <a:tabLst>
                <a:tab pos="185420" algn="l"/>
              </a:tabLst>
            </a:pPr>
            <a:r>
              <a:rPr sz="2400" spc="-5" dirty="0">
                <a:latin typeface="Calibri"/>
                <a:cs typeface="Calibri"/>
              </a:rPr>
              <a:t>Проект </a:t>
            </a:r>
            <a:r>
              <a:rPr sz="2400" spc="-10" dirty="0">
                <a:latin typeface="Calibri"/>
                <a:cs typeface="Calibri"/>
              </a:rPr>
              <a:t>Internet Archive уже </a:t>
            </a:r>
            <a:r>
              <a:rPr sz="2400" spc="-5" dirty="0">
                <a:latin typeface="Calibri"/>
                <a:cs typeface="Calibri"/>
              </a:rPr>
              <a:t>хранит </a:t>
            </a:r>
            <a:r>
              <a:rPr sz="2400" dirty="0">
                <a:latin typeface="Calibri"/>
                <a:cs typeface="Calibri"/>
              </a:rPr>
              <a:t>2 </a:t>
            </a:r>
            <a:r>
              <a:rPr sz="2400" spc="-5" dirty="0">
                <a:latin typeface="Calibri"/>
                <a:cs typeface="Calibri"/>
              </a:rPr>
              <a:t>петабайта данных </a:t>
            </a:r>
            <a:r>
              <a:rPr sz="2400" dirty="0">
                <a:latin typeface="Calibri"/>
                <a:cs typeface="Calibri"/>
              </a:rPr>
              <a:t>и  </a:t>
            </a:r>
            <a:r>
              <a:rPr sz="2400" spc="-5" dirty="0">
                <a:latin typeface="Calibri"/>
                <a:cs typeface="Calibri"/>
              </a:rPr>
              <a:t>прирастает </a:t>
            </a:r>
            <a:r>
              <a:rPr sz="2400" b="1" i="1" spc="-5" dirty="0">
                <a:latin typeface="Calibri"/>
                <a:cs typeface="Calibri"/>
              </a:rPr>
              <a:t>20 терабайтами </a:t>
            </a:r>
            <a:r>
              <a:rPr sz="2400" b="1" i="1" dirty="0">
                <a:latin typeface="Calibri"/>
                <a:cs typeface="Calibri"/>
              </a:rPr>
              <a:t>в</a:t>
            </a:r>
            <a:r>
              <a:rPr sz="2400" b="1" i="1" spc="-60" dirty="0">
                <a:latin typeface="Calibri"/>
                <a:cs typeface="Calibri"/>
              </a:rPr>
              <a:t> </a:t>
            </a:r>
            <a:r>
              <a:rPr sz="2400" b="1" i="1" spc="-5" dirty="0">
                <a:latin typeface="Calibri"/>
                <a:cs typeface="Calibri"/>
              </a:rPr>
              <a:t>месяц</a:t>
            </a:r>
            <a:endParaRPr sz="2400">
              <a:latin typeface="Calibri"/>
              <a:cs typeface="Calibri"/>
            </a:endParaRPr>
          </a:p>
          <a:p>
            <a:pPr marL="184785" marR="812165" indent="-172085">
              <a:lnSpc>
                <a:spcPts val="2590"/>
              </a:lnSpc>
              <a:spcBef>
                <a:spcPts val="795"/>
              </a:spcBef>
              <a:buFont typeface="Arial"/>
              <a:buChar char="•"/>
              <a:tabLst>
                <a:tab pos="185420" algn="l"/>
              </a:tabLst>
            </a:pPr>
            <a:r>
              <a:rPr sz="2400" spc="-5" dirty="0">
                <a:latin typeface="Calibri"/>
                <a:cs typeface="Calibri"/>
              </a:rPr>
              <a:t>Эксперименты </a:t>
            </a:r>
            <a:r>
              <a:rPr sz="2400" dirty="0">
                <a:latin typeface="Calibri"/>
                <a:cs typeface="Calibri"/>
              </a:rPr>
              <a:t>на </a:t>
            </a:r>
            <a:r>
              <a:rPr sz="2400" spc="-15" dirty="0">
                <a:latin typeface="Calibri"/>
                <a:cs typeface="Calibri"/>
              </a:rPr>
              <a:t>Большом </a:t>
            </a:r>
            <a:r>
              <a:rPr sz="2400" spc="-5" dirty="0">
                <a:latin typeface="Calibri"/>
                <a:cs typeface="Calibri"/>
              </a:rPr>
              <a:t>адронном </a:t>
            </a:r>
            <a:r>
              <a:rPr sz="2400" spc="-15" dirty="0">
                <a:latin typeface="Calibri"/>
                <a:cs typeface="Calibri"/>
              </a:rPr>
              <a:t>коллайдере  </a:t>
            </a:r>
            <a:r>
              <a:rPr sz="2400" spc="-10" dirty="0">
                <a:latin typeface="Calibri"/>
                <a:cs typeface="Calibri"/>
              </a:rPr>
              <a:t>генерируют </a:t>
            </a:r>
            <a:r>
              <a:rPr sz="2400" spc="-25" dirty="0">
                <a:latin typeface="Calibri"/>
                <a:cs typeface="Calibri"/>
              </a:rPr>
              <a:t>около </a:t>
            </a:r>
            <a:r>
              <a:rPr sz="2400" b="1" i="1" spc="-5" dirty="0">
                <a:latin typeface="Calibri"/>
                <a:cs typeface="Calibri"/>
              </a:rPr>
              <a:t>50 терабайт данных </a:t>
            </a:r>
            <a:r>
              <a:rPr sz="2400" b="1" i="1" dirty="0">
                <a:latin typeface="Calibri"/>
                <a:cs typeface="Calibri"/>
              </a:rPr>
              <a:t>в</a:t>
            </a:r>
            <a:r>
              <a:rPr sz="2400" b="1" i="1" spc="-5" dirty="0">
                <a:latin typeface="Calibri"/>
                <a:cs typeface="Calibri"/>
              </a:rPr>
              <a:t> сутки</a:t>
            </a:r>
            <a:endParaRPr sz="2400">
              <a:latin typeface="Calibri"/>
              <a:cs typeface="Calibri"/>
            </a:endParaRPr>
          </a:p>
        </p:txBody>
      </p:sp>
    </p:spTree>
    <p:extLst>
      <p:ext uri="{BB962C8B-B14F-4D97-AF65-F5344CB8AC3E}">
        <p14:creationId xmlns:p14="http://schemas.microsoft.com/office/powerpoint/2010/main" val="625311069"/>
      </p:ext>
    </p:extLst>
  </p:cSld>
  <p:clrMapOvr>
    <a:masterClrMapping/>
  </p:clrMapOvr>
  <p:transition spd="slow">
    <p:push/>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idx="4294967295"/>
          </p:nvPr>
        </p:nvSpPr>
        <p:spPr>
          <a:xfrm>
            <a:off x="1155700" y="912813"/>
            <a:ext cx="7988300" cy="500062"/>
          </a:xfrm>
        </p:spPr>
        <p:txBody>
          <a:bodyPr>
            <a:normAutofit fontScale="90000"/>
          </a:bodyPr>
          <a:lstStyle/>
          <a:p>
            <a:pPr eaLnBrk="1" hangingPunct="1"/>
            <a:r>
              <a:rPr lang="ru-RU" altLang="ru-RU" sz="3200">
                <a:latin typeface="Times New Roman" panose="02020603050405020304" pitchFamily="18" charset="0"/>
              </a:rPr>
              <a:t>Архитектура СУОБД</a:t>
            </a:r>
          </a:p>
        </p:txBody>
      </p:sp>
      <p:sp>
        <p:nvSpPr>
          <p:cNvPr id="81923" name="Text Box 3"/>
          <p:cNvSpPr txBox="1">
            <a:spLocks noChangeArrowheads="1"/>
          </p:cNvSpPr>
          <p:nvPr/>
        </p:nvSpPr>
        <p:spPr bwMode="auto">
          <a:xfrm>
            <a:off x="468313" y="1565275"/>
            <a:ext cx="8351837"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buFont typeface="Wingdings" panose="05000000000000000000" pitchFamily="2" charset="2"/>
              <a:buChar char="Ø"/>
            </a:pPr>
            <a:r>
              <a:rPr lang="ru-RU" altLang="ru-RU" sz="2400" i="1" dirty="0">
                <a:solidFill>
                  <a:srgbClr val="0D0D11"/>
                </a:solidFill>
              </a:rPr>
              <a:t>Язык объектных запросов (ODL ).</a:t>
            </a:r>
            <a:r>
              <a:rPr lang="ru-RU" altLang="ru-RU" sz="2400" dirty="0">
                <a:solidFill>
                  <a:srgbClr val="0D0D11"/>
                </a:solidFill>
              </a:rPr>
              <a:t> </a:t>
            </a:r>
            <a:endParaRPr lang="en-US" altLang="ru-RU" sz="2400" dirty="0">
              <a:solidFill>
                <a:srgbClr val="0D0D11"/>
              </a:solidFill>
            </a:endParaRPr>
          </a:p>
          <a:p>
            <a:pPr eaLnBrk="1" hangingPunct="1">
              <a:buFont typeface="Wingdings" panose="05000000000000000000" pitchFamily="2" charset="2"/>
              <a:buChar char="Ø"/>
            </a:pPr>
            <a:r>
              <a:rPr lang="ru-RU" altLang="ru-RU" sz="2400" dirty="0">
                <a:solidFill>
                  <a:srgbClr val="0D0D11"/>
                </a:solidFill>
              </a:rPr>
              <a:t>Язык имеет синтаксис, похожий на синтаксис языка SQL, но опирается на семантику объектной модели ODMG . </a:t>
            </a:r>
            <a:endParaRPr lang="en-US" altLang="ru-RU" sz="2400" dirty="0">
              <a:solidFill>
                <a:srgbClr val="0D0D11"/>
              </a:solidFill>
            </a:endParaRPr>
          </a:p>
          <a:p>
            <a:pPr eaLnBrk="1" hangingPunct="1">
              <a:buFont typeface="Wingdings" panose="05000000000000000000" pitchFamily="2" charset="2"/>
              <a:buChar char="Ø"/>
            </a:pPr>
            <a:r>
              <a:rPr lang="ru-RU" altLang="ru-RU" sz="2400" dirty="0">
                <a:solidFill>
                  <a:srgbClr val="0D0D11"/>
                </a:solidFill>
              </a:rPr>
              <a:t>В стандарте допускается прямое использование OQL и его встраивание в один из языков категории OML.</a:t>
            </a:r>
          </a:p>
          <a:p>
            <a:pPr eaLnBrk="1" hangingPunct="1">
              <a:buFont typeface="Wingdings" panose="05000000000000000000" pitchFamily="2" charset="2"/>
              <a:buChar char="Ø"/>
            </a:pPr>
            <a:endParaRPr lang="ru-RU" altLang="ru-RU" sz="2400" dirty="0">
              <a:solidFill>
                <a:srgbClr val="0D0D11"/>
              </a:solidFill>
            </a:endParaRPr>
          </a:p>
        </p:txBody>
      </p:sp>
    </p:spTree>
    <p:extLst>
      <p:ext uri="{BB962C8B-B14F-4D97-AF65-F5344CB8AC3E}">
        <p14:creationId xmlns:p14="http://schemas.microsoft.com/office/powerpoint/2010/main" val="3639931348"/>
      </p:ext>
    </p:extLst>
  </p:cSld>
  <p:clrMapOvr>
    <a:masterClrMapping/>
  </p:clrMapOvr>
  <p:transition spd="slow">
    <p:push/>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idx="4294967295"/>
          </p:nvPr>
        </p:nvSpPr>
        <p:spPr>
          <a:xfrm>
            <a:off x="1155700" y="912813"/>
            <a:ext cx="7988300" cy="500062"/>
          </a:xfrm>
        </p:spPr>
        <p:txBody>
          <a:bodyPr>
            <a:normAutofit fontScale="90000"/>
          </a:bodyPr>
          <a:lstStyle/>
          <a:p>
            <a:pPr eaLnBrk="1" hangingPunct="1"/>
            <a:r>
              <a:rPr lang="ru-RU" altLang="ru-RU" sz="3200">
                <a:latin typeface="Times New Roman" panose="02020603050405020304" pitchFamily="18" charset="0"/>
              </a:rPr>
              <a:t>Архитектура СУОБД</a:t>
            </a:r>
          </a:p>
        </p:txBody>
      </p:sp>
      <p:sp>
        <p:nvSpPr>
          <p:cNvPr id="81923" name="Text Box 3"/>
          <p:cNvSpPr txBox="1">
            <a:spLocks noChangeArrowheads="1"/>
          </p:cNvSpPr>
          <p:nvPr/>
        </p:nvSpPr>
        <p:spPr bwMode="auto">
          <a:xfrm>
            <a:off x="468313" y="1565275"/>
            <a:ext cx="8351837"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buFont typeface="Wingdings" panose="05000000000000000000" pitchFamily="2" charset="2"/>
              <a:buChar char="Ø"/>
            </a:pPr>
            <a:r>
              <a:rPr lang="ru-RU" altLang="ru-RU" sz="2000" i="1" dirty="0">
                <a:solidFill>
                  <a:srgbClr val="0D0D11"/>
                </a:solidFill>
              </a:rPr>
              <a:t>Языки манипулирования объектами (OML ).</a:t>
            </a:r>
            <a:r>
              <a:rPr lang="ru-RU" altLang="ru-RU" sz="2000" dirty="0">
                <a:solidFill>
                  <a:srgbClr val="0D0D11"/>
                </a:solidFill>
              </a:rPr>
              <a:t> </a:t>
            </a:r>
            <a:endParaRPr lang="en-US" altLang="ru-RU" sz="2000"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Для программирования реализаций операций и приложений требуется наличия объектно-ориентированного языка программирования. </a:t>
            </a:r>
            <a:endParaRPr lang="en-US" altLang="ru-RU" sz="2000"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OML представляется собой интегрирование языка программирования с моделью ODMG; это интегрирование производится за счет определенных в стандарте правил </a:t>
            </a:r>
            <a:r>
              <a:rPr lang="ru-RU" altLang="ru-RU" sz="2000" i="1" dirty="0">
                <a:solidFill>
                  <a:srgbClr val="0D0D11"/>
                </a:solidFill>
              </a:rPr>
              <a:t>языкового связывания (</a:t>
            </a:r>
            <a:r>
              <a:rPr lang="ru-RU" altLang="ru-RU" sz="2000" i="1" dirty="0" err="1">
                <a:solidFill>
                  <a:srgbClr val="0D0D11"/>
                </a:solidFill>
              </a:rPr>
              <a:t>language</a:t>
            </a:r>
            <a:r>
              <a:rPr lang="ru-RU" altLang="ru-RU" sz="2000" i="1" dirty="0">
                <a:solidFill>
                  <a:srgbClr val="0D0D11"/>
                </a:solidFill>
              </a:rPr>
              <a:t> </a:t>
            </a:r>
            <a:r>
              <a:rPr lang="ru-RU" altLang="ru-RU" sz="2000" i="1" dirty="0" err="1">
                <a:solidFill>
                  <a:srgbClr val="0D0D11"/>
                </a:solidFill>
              </a:rPr>
              <a:t>binding</a:t>
            </a:r>
            <a:r>
              <a:rPr lang="ru-RU" altLang="ru-RU" sz="2000" i="1" dirty="0">
                <a:solidFill>
                  <a:srgbClr val="0D0D11"/>
                </a:solidFill>
              </a:rPr>
              <a:t> )</a:t>
            </a:r>
            <a:r>
              <a:rPr lang="ru-RU" altLang="ru-RU" sz="2000" dirty="0">
                <a:solidFill>
                  <a:srgbClr val="0D0D11"/>
                </a:solidFill>
              </a:rPr>
              <a:t>. </a:t>
            </a:r>
            <a:endParaRPr lang="en-US" altLang="ru-RU" sz="2000" dirty="0">
              <a:solidFill>
                <a:srgbClr val="0D0D11"/>
              </a:solidFill>
            </a:endParaRPr>
          </a:p>
          <a:p>
            <a:pPr eaLnBrk="1" hangingPunct="1">
              <a:buFont typeface="Wingdings" panose="05000000000000000000" pitchFamily="2" charset="2"/>
              <a:buChar char="Ø"/>
            </a:pPr>
            <a:r>
              <a:rPr lang="ru-RU" altLang="ru-RU" sz="2000" dirty="0">
                <a:solidFill>
                  <a:srgbClr val="0D0D11"/>
                </a:solidFill>
              </a:rPr>
              <a:t>Дело в том, что в самих языках программирования</a:t>
            </a:r>
            <a:r>
              <a:rPr lang="en-US" altLang="ru-RU" sz="2000" dirty="0">
                <a:solidFill>
                  <a:srgbClr val="0D0D11"/>
                </a:solidFill>
              </a:rPr>
              <a:t> </a:t>
            </a:r>
            <a:r>
              <a:rPr lang="ru-RU" altLang="ru-RU" sz="2000" dirty="0">
                <a:solidFill>
                  <a:srgbClr val="0D0D11"/>
                </a:solidFill>
              </a:rPr>
              <a:t>не поддерживается стабильность объектов. Чтобы разрешить программам на этих языках обращаться к хранимым данным, языки должны быть расширены дополнительными конструкциями или библиотечными элементами. Эту возможность и обеспечивает языковое связывание.</a:t>
            </a:r>
          </a:p>
          <a:p>
            <a:pPr eaLnBrk="1" hangingPunct="1">
              <a:buFont typeface="Wingdings" panose="05000000000000000000" pitchFamily="2" charset="2"/>
              <a:buChar char="Ø"/>
            </a:pPr>
            <a:endParaRPr lang="ru-RU" altLang="ru-RU" sz="2000" dirty="0">
              <a:solidFill>
                <a:srgbClr val="0D0D11"/>
              </a:solidFill>
            </a:endParaRPr>
          </a:p>
        </p:txBody>
      </p:sp>
    </p:spTree>
    <p:extLst>
      <p:ext uri="{BB962C8B-B14F-4D97-AF65-F5344CB8AC3E}">
        <p14:creationId xmlns:p14="http://schemas.microsoft.com/office/powerpoint/2010/main" val="85748891"/>
      </p:ext>
    </p:extLst>
  </p:cSld>
  <p:clrMapOvr>
    <a:masterClrMapping/>
  </p:clrMapOvr>
  <p:transition spd="slow">
    <p:push/>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22531" name="Text Box 5"/>
          <p:cNvSpPr txBox="1">
            <a:spLocks noChangeArrowheads="1"/>
          </p:cNvSpPr>
          <p:nvPr/>
        </p:nvSpPr>
        <p:spPr bwMode="auto">
          <a:xfrm>
            <a:off x="539750" y="1341438"/>
            <a:ext cx="8135938" cy="484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sz="2000">
                <a:solidFill>
                  <a:srgbClr val="0D0D11"/>
                </a:solidFill>
              </a:rPr>
              <a:t>Модель ODMG </a:t>
            </a:r>
            <a:r>
              <a:rPr lang="ru-RU" altLang="ru-RU" sz="2000" b="1">
                <a:solidFill>
                  <a:srgbClr val="0D0D11"/>
                </a:solidFill>
              </a:rPr>
              <a:t>–</a:t>
            </a:r>
            <a:r>
              <a:rPr lang="ru-RU" altLang="ru-RU" sz="2000"/>
              <a:t> </a:t>
            </a:r>
            <a:r>
              <a:rPr lang="ru-RU" altLang="ru-RU" sz="2000">
                <a:solidFill>
                  <a:srgbClr val="0D0D11"/>
                </a:solidFill>
              </a:rPr>
              <a:t>объектная модель данных, включающая возможность описания как объектов, так и литеральных значений.</a:t>
            </a:r>
          </a:p>
          <a:p>
            <a:pPr eaLnBrk="1" hangingPunct="1"/>
            <a:r>
              <a:rPr lang="ru-RU" altLang="ru-RU" sz="2000">
                <a:solidFill>
                  <a:srgbClr val="0D0D11"/>
                </a:solidFill>
              </a:rPr>
              <a:t>На разработку модели повлиял тот факт, что она предназначена для поддержки работы с базами данных, так что особо важной является эффективность доступа к данным.</a:t>
            </a:r>
          </a:p>
          <a:p>
            <a:pPr eaLnBrk="1" hangingPunct="1">
              <a:spcBef>
                <a:spcPct val="30000"/>
              </a:spcBef>
              <a:spcAft>
                <a:spcPct val="30000"/>
              </a:spcAft>
            </a:pPr>
            <a:r>
              <a:rPr lang="ru-RU" altLang="ru-RU" sz="2000">
                <a:solidFill>
                  <a:srgbClr val="0D0D11"/>
                </a:solidFill>
              </a:rPr>
              <a:t>Модель ODMG подстраивается под специфику систем баз данных следующим образом:</a:t>
            </a:r>
          </a:p>
          <a:p>
            <a:pPr lvl="1" eaLnBrk="1" hangingPunct="1">
              <a:buFont typeface="Wingdings" panose="05000000000000000000" pitchFamily="2" charset="2"/>
              <a:buChar char="ü"/>
            </a:pPr>
            <a:r>
              <a:rPr lang="ru-RU" altLang="ru-RU" sz="2000">
                <a:solidFill>
                  <a:srgbClr val="0D0D11"/>
                </a:solidFill>
              </a:rPr>
              <a:t>Для баз данных, схем и подсхем обеспечивается набор встроенных объектных типов. </a:t>
            </a:r>
          </a:p>
          <a:p>
            <a:pPr lvl="1" eaLnBrk="1" hangingPunct="1">
              <a:buFont typeface="Wingdings" panose="05000000000000000000" pitchFamily="2" charset="2"/>
              <a:buChar char="ü"/>
            </a:pPr>
            <a:r>
              <a:rPr lang="ru-RU" altLang="ru-RU" sz="2000">
                <a:solidFill>
                  <a:srgbClr val="0D0D11"/>
                </a:solidFill>
              </a:rPr>
              <a:t>Модель включает ряд встроенных структурных типов, позволяющих применять традиционные методы моделирования баз данных. </a:t>
            </a:r>
          </a:p>
          <a:p>
            <a:pPr lvl="1" eaLnBrk="1" hangingPunct="1">
              <a:buFont typeface="Wingdings" panose="05000000000000000000" pitchFamily="2" charset="2"/>
              <a:buChar char="ü"/>
            </a:pPr>
            <a:r>
              <a:rPr lang="ru-RU" altLang="ru-RU" sz="2000">
                <a:solidFill>
                  <a:srgbClr val="0D0D11"/>
                </a:solidFill>
              </a:rPr>
              <a:t>Модель одновременно включает понятия объектов и литералов.</a:t>
            </a:r>
          </a:p>
          <a:p>
            <a:pPr lvl="1" eaLnBrk="1" hangingPunct="1">
              <a:buFont typeface="Wingdings" panose="05000000000000000000" pitchFamily="2" charset="2"/>
              <a:buChar char="ü"/>
            </a:pPr>
            <a:r>
              <a:rPr lang="ru-RU" altLang="ru-RU" sz="2000">
                <a:solidFill>
                  <a:srgbClr val="0D0D11"/>
                </a:solidFill>
              </a:rPr>
              <a:t>В модели связи между объектами отличаются от атрибутов объектов (аналогично тому, как это делается в ER -модели). </a:t>
            </a:r>
          </a:p>
        </p:txBody>
      </p:sp>
    </p:spTree>
    <p:extLst>
      <p:ext uri="{BB962C8B-B14F-4D97-AF65-F5344CB8AC3E}">
        <p14:creationId xmlns:p14="http://schemas.microsoft.com/office/powerpoint/2010/main" val="3767186973"/>
      </p:ext>
    </p:extLst>
  </p:cSld>
  <p:clrMapOvr>
    <a:masterClrMapping/>
  </p:clrMapOvr>
  <p:transition spd="slow">
    <p:push/>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82947" name="Text Box 5"/>
          <p:cNvSpPr txBox="1">
            <a:spLocks noChangeArrowheads="1"/>
          </p:cNvSpPr>
          <p:nvPr/>
        </p:nvSpPr>
        <p:spPr bwMode="auto">
          <a:xfrm>
            <a:off x="684213" y="1268413"/>
            <a:ext cx="7848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sz="2000" b="1" dirty="0">
                <a:solidFill>
                  <a:srgbClr val="0D0D11"/>
                </a:solidFill>
              </a:rPr>
              <a:t>Объекты и литералы</a:t>
            </a:r>
          </a:p>
          <a:p>
            <a:pPr eaLnBrk="1" hangingPunct="1"/>
            <a:r>
              <a:rPr lang="ru-RU" altLang="ru-RU" sz="2000" dirty="0">
                <a:solidFill>
                  <a:srgbClr val="0D0D11"/>
                </a:solidFill>
              </a:rPr>
              <a:t>Первое отличие объекта от значения: наличие у объекта уникального идентификатора – </a:t>
            </a:r>
            <a:r>
              <a:rPr lang="en-US" altLang="ru-RU" sz="2000" dirty="0">
                <a:solidFill>
                  <a:srgbClr val="0D0D11"/>
                </a:solidFill>
              </a:rPr>
              <a:t>OID</a:t>
            </a:r>
            <a:r>
              <a:rPr lang="ru-RU" altLang="ru-RU" sz="2000" dirty="0">
                <a:solidFill>
                  <a:srgbClr val="0D0D11"/>
                </a:solidFill>
              </a:rPr>
              <a:t>,</a:t>
            </a:r>
            <a:r>
              <a:rPr lang="en-US" altLang="ru-RU" sz="2000" dirty="0">
                <a:solidFill>
                  <a:srgbClr val="0D0D11"/>
                </a:solidFill>
              </a:rPr>
              <a:t> </a:t>
            </a:r>
            <a:r>
              <a:rPr lang="ru-RU" altLang="ru-RU" sz="2000" dirty="0" err="1">
                <a:solidFill>
                  <a:srgbClr val="0D0D11"/>
                </a:solidFill>
              </a:rPr>
              <a:t>Object</a:t>
            </a:r>
            <a:r>
              <a:rPr lang="ru-RU" altLang="ru-RU" sz="2000" dirty="0">
                <a:solidFill>
                  <a:srgbClr val="0D0D11"/>
                </a:solidFill>
              </a:rPr>
              <a:t> </a:t>
            </a:r>
            <a:r>
              <a:rPr lang="ru-RU" altLang="ru-RU" sz="2000" dirty="0" err="1">
                <a:solidFill>
                  <a:srgbClr val="0D0D11"/>
                </a:solidFill>
              </a:rPr>
              <a:t>Identifier</a:t>
            </a:r>
            <a:r>
              <a:rPr lang="ru-RU" altLang="ru-RU" sz="2000" dirty="0">
                <a:solidFill>
                  <a:srgbClr val="0D0D11"/>
                </a:solidFill>
              </a:rPr>
              <a:t> (объекты обладают свойством </a:t>
            </a:r>
            <a:r>
              <a:rPr lang="ru-RU" altLang="ru-RU" sz="2000" dirty="0" err="1">
                <a:solidFill>
                  <a:srgbClr val="0D0D11"/>
                </a:solidFill>
              </a:rPr>
              <a:t>идентифицируемости</a:t>
            </a:r>
            <a:r>
              <a:rPr lang="ru-RU" altLang="ru-RU" sz="2000" dirty="0">
                <a:solidFill>
                  <a:srgbClr val="0D0D11"/>
                </a:solidFill>
              </a:rPr>
              <a:t>). Недостаток: накладные расходы, требуемые для обращения к объекту по его идентификатору с целью получения доступа к базовым значениям данных, которые могут весьма сильно замедлить работу приложений.</a:t>
            </a:r>
          </a:p>
          <a:p>
            <a:pPr eaLnBrk="1" hangingPunct="1"/>
            <a:r>
              <a:rPr lang="ru-RU" altLang="ru-RU" sz="2000" dirty="0">
                <a:solidFill>
                  <a:srgbClr val="0D0D11"/>
                </a:solidFill>
              </a:rPr>
              <a:t>В модели ODMG допускается описание всех данных в терминах объектов и использование традиционного вида значений, которые в модели называются </a:t>
            </a:r>
            <a:r>
              <a:rPr lang="ru-RU" altLang="ru-RU" sz="2000" i="1" dirty="0">
                <a:solidFill>
                  <a:srgbClr val="0D0D11"/>
                </a:solidFill>
              </a:rPr>
              <a:t>литеральными значениями</a:t>
            </a:r>
            <a:r>
              <a:rPr lang="ru-RU" altLang="ru-RU" sz="2000" dirty="0">
                <a:solidFill>
                  <a:srgbClr val="0D0D11"/>
                </a:solidFill>
              </a:rPr>
              <a:t>.</a:t>
            </a:r>
          </a:p>
          <a:p>
            <a:pPr eaLnBrk="1" hangingPunct="1"/>
            <a:r>
              <a:rPr lang="ru-RU" altLang="ru-RU" sz="2000" dirty="0">
                <a:solidFill>
                  <a:srgbClr val="0D0D11"/>
                </a:solidFill>
              </a:rPr>
              <a:t>Объект может входить в состав нескольких других объектов, а литерал – нет.</a:t>
            </a:r>
          </a:p>
          <a:p>
            <a:pPr eaLnBrk="1" hangingPunct="1"/>
            <a:r>
              <a:rPr lang="ru-RU" altLang="ru-RU" sz="2000" dirty="0">
                <a:solidFill>
                  <a:srgbClr val="0D0D11"/>
                </a:solidFill>
              </a:rPr>
              <a:t>Схема базы данных в модели ODMG главным образом состоит из набора объектных типов, но компонентами этих типов могут быть типы литеральных значений.</a:t>
            </a:r>
          </a:p>
        </p:txBody>
      </p:sp>
    </p:spTree>
    <p:extLst>
      <p:ext uri="{BB962C8B-B14F-4D97-AF65-F5344CB8AC3E}">
        <p14:creationId xmlns:p14="http://schemas.microsoft.com/office/powerpoint/2010/main" val="2973277980"/>
      </p:ext>
    </p:extLst>
  </p:cSld>
  <p:clrMapOvr>
    <a:masterClrMapping/>
  </p:clrMapOvr>
  <p:transition spd="slow">
    <p:push/>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83971" name="Text Box 5"/>
          <p:cNvSpPr txBox="1">
            <a:spLocks noChangeArrowheads="1"/>
          </p:cNvSpPr>
          <p:nvPr/>
        </p:nvSpPr>
        <p:spPr bwMode="auto">
          <a:xfrm>
            <a:off x="684213" y="1412875"/>
            <a:ext cx="7991475" cy="439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a:solidFill>
                  <a:srgbClr val="0D0D11"/>
                </a:solidFill>
              </a:rPr>
              <a:t>Объекты и литералы</a:t>
            </a:r>
          </a:p>
          <a:p>
            <a:pPr eaLnBrk="1" hangingPunct="1"/>
            <a:r>
              <a:rPr lang="ru-RU" altLang="ru-RU">
                <a:solidFill>
                  <a:srgbClr val="0D0D11"/>
                </a:solidFill>
              </a:rPr>
              <a:t>Второе отличие объектов и литералов – понятие </a:t>
            </a:r>
            <a:r>
              <a:rPr lang="ru-RU" altLang="ru-RU" sz="2000" b="1" i="1">
                <a:solidFill>
                  <a:srgbClr val="0D0D11"/>
                </a:solidFill>
              </a:rPr>
              <a:t>изменчивости</a:t>
            </a:r>
            <a:r>
              <a:rPr lang="ru-RU" altLang="ru-RU" sz="2000" i="1">
                <a:solidFill>
                  <a:srgbClr val="0D0D11"/>
                </a:solidFill>
              </a:rPr>
              <a:t> (mutability)</a:t>
            </a:r>
            <a:r>
              <a:rPr lang="ru-RU" altLang="ru-RU" sz="2000">
                <a:solidFill>
                  <a:srgbClr val="0D0D11"/>
                </a:solidFill>
              </a:rPr>
              <a:t>.</a:t>
            </a:r>
            <a:r>
              <a:rPr lang="ru-RU" altLang="ru-RU">
                <a:solidFill>
                  <a:srgbClr val="0D0D11"/>
                </a:solidFill>
              </a:rPr>
              <a:t> Предположим, например, что данные о человеке составляют структуру </a:t>
            </a:r>
            <a:br>
              <a:rPr lang="ru-RU" altLang="ru-RU">
                <a:solidFill>
                  <a:srgbClr val="0D0D11"/>
                </a:solidFill>
              </a:rPr>
            </a:br>
            <a:r>
              <a:rPr lang="ru-RU" altLang="ru-RU">
                <a:solidFill>
                  <a:srgbClr val="0D0D11"/>
                </a:solidFill>
              </a:rPr>
              <a:t>&lt;имя, возраст, адрес_проживания&gt; . </a:t>
            </a:r>
            <a:br>
              <a:rPr lang="ru-RU" altLang="ru-RU">
                <a:solidFill>
                  <a:srgbClr val="0D0D11"/>
                </a:solidFill>
              </a:rPr>
            </a:br>
            <a:r>
              <a:rPr lang="ru-RU" altLang="ru-RU">
                <a:solidFill>
                  <a:srgbClr val="0D0D11"/>
                </a:solidFill>
              </a:rPr>
              <a:t>Тогда возможны два варианта хранения этих данных:</a:t>
            </a:r>
          </a:p>
          <a:p>
            <a:pPr lvl="1" eaLnBrk="1" hangingPunct="1">
              <a:spcBef>
                <a:spcPct val="20000"/>
              </a:spcBef>
              <a:spcAft>
                <a:spcPct val="15000"/>
              </a:spcAft>
              <a:buFontTx/>
              <a:buAutoNum type="arabicPeriod"/>
            </a:pPr>
            <a:r>
              <a:rPr lang="ru-RU" altLang="ru-RU">
                <a:solidFill>
                  <a:srgbClr val="0D0D11"/>
                </a:solidFill>
              </a:rPr>
              <a:t>Если человек представляется в виде объекта, то компоненты описывающей его структуры данных могут изменяться (например, может изменяться адрес), но объект (человек) остается тем же самым (поскольку объектный идентификатор не изменяется). Тем самым, объекты обладают свойством изменчивости.</a:t>
            </a:r>
          </a:p>
          <a:p>
            <a:pPr lvl="1" eaLnBrk="1" hangingPunct="1">
              <a:buFontTx/>
              <a:buAutoNum type="arabicPeriod"/>
            </a:pPr>
            <a:r>
              <a:rPr lang="ru-RU" altLang="ru-RU">
                <a:solidFill>
                  <a:srgbClr val="0D0D11"/>
                </a:solidFill>
              </a:rPr>
              <a:t>Если же данные о человеке сохраняются в виде литеральной структуры, и один из компонентов этой структуры изменяется, то вся структура трактуется как новое значение. Если данные о человеке не должны изменяться, то не может изменяться ни один элемент структуры, и она являетс</a:t>
            </a:r>
            <a:r>
              <a:rPr lang="ru-RU" altLang="ru-RU" sz="2000">
                <a:solidFill>
                  <a:srgbClr val="0D0D11"/>
                </a:solidFill>
              </a:rPr>
              <a:t>я </a:t>
            </a:r>
            <a:r>
              <a:rPr lang="ru-RU" altLang="ru-RU" sz="2000" b="1" i="1">
                <a:solidFill>
                  <a:srgbClr val="0D0D11"/>
                </a:solidFill>
              </a:rPr>
              <a:t>неизменчивым литералом</a:t>
            </a:r>
            <a:r>
              <a:rPr lang="ru-RU" altLang="ru-RU" sz="2000">
                <a:solidFill>
                  <a:srgbClr val="0D0D11"/>
                </a:solidFill>
              </a:rPr>
              <a:t>.</a:t>
            </a:r>
          </a:p>
        </p:txBody>
      </p:sp>
    </p:spTree>
    <p:extLst>
      <p:ext uri="{BB962C8B-B14F-4D97-AF65-F5344CB8AC3E}">
        <p14:creationId xmlns:p14="http://schemas.microsoft.com/office/powerpoint/2010/main" val="1002020690"/>
      </p:ext>
    </p:extLst>
  </p:cSld>
  <p:clrMapOvr>
    <a:masterClrMapping/>
  </p:clrMapOvr>
  <p:transition spd="slow">
    <p:push/>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idx="4294967295"/>
          </p:nvPr>
        </p:nvSpPr>
        <p:spPr>
          <a:xfrm>
            <a:off x="684213" y="457444"/>
            <a:ext cx="7772400" cy="571500"/>
          </a:xfrm>
        </p:spPr>
        <p:txBody>
          <a:bodyPr/>
          <a:lstStyle/>
          <a:p>
            <a:pPr eaLnBrk="1" hangingPunct="1"/>
            <a:r>
              <a:rPr lang="ru-RU" altLang="ru-RU" sz="3200" dirty="0">
                <a:latin typeface="Times New Roman" panose="02020603050405020304" pitchFamily="18" charset="0"/>
              </a:rPr>
              <a:t>Введение в объектную модель ODMG </a:t>
            </a:r>
          </a:p>
        </p:txBody>
      </p:sp>
      <p:sp>
        <p:nvSpPr>
          <p:cNvPr id="84995" name="Text Box 5"/>
          <p:cNvSpPr txBox="1">
            <a:spLocks noChangeArrowheads="1"/>
          </p:cNvSpPr>
          <p:nvPr/>
        </p:nvSpPr>
        <p:spPr bwMode="auto">
          <a:xfrm>
            <a:off x="684213" y="1125538"/>
            <a:ext cx="78486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dirty="0">
                <a:solidFill>
                  <a:srgbClr val="0D0D11"/>
                </a:solidFill>
              </a:rPr>
              <a:t>Связи</a:t>
            </a:r>
          </a:p>
          <a:p>
            <a:pPr eaLnBrk="1" hangingPunct="1">
              <a:buFont typeface="Wingdings" panose="05000000000000000000" pitchFamily="2" charset="2"/>
              <a:buChar char="ü"/>
            </a:pPr>
            <a:r>
              <a:rPr lang="ru-RU" altLang="ru-RU" dirty="0">
                <a:solidFill>
                  <a:srgbClr val="0D0D11"/>
                </a:solidFill>
              </a:rPr>
              <a:t>Связи являются неотъемлемой характеристикой предметных областей.</a:t>
            </a:r>
          </a:p>
          <a:p>
            <a:pPr eaLnBrk="1" hangingPunct="1">
              <a:buFont typeface="Wingdings" panose="05000000000000000000" pitchFamily="2" charset="2"/>
              <a:buChar char="ü"/>
            </a:pPr>
            <a:r>
              <a:rPr lang="ru-RU" altLang="ru-RU" dirty="0">
                <a:solidFill>
                  <a:srgbClr val="0D0D11"/>
                </a:solidFill>
              </a:rPr>
              <a:t>В большинстве объектных систем связи неявно моделируются как свойства, значениями которых являются объекты.</a:t>
            </a:r>
          </a:p>
          <a:p>
            <a:pPr eaLnBrk="1" hangingPunct="1">
              <a:buFont typeface="Wingdings" panose="05000000000000000000" pitchFamily="2" charset="2"/>
              <a:buChar char="ü"/>
            </a:pPr>
            <a:r>
              <a:rPr lang="ru-RU" altLang="ru-RU" dirty="0">
                <a:solidFill>
                  <a:srgbClr val="0D0D11"/>
                </a:solidFill>
              </a:rPr>
              <a:t>В модели ODMG , подобно ER-модели, различаются два вида свойств – атрибуты и связи. </a:t>
            </a:r>
          </a:p>
          <a:p>
            <a:pPr eaLnBrk="1" hangingPunct="1">
              <a:buFont typeface="Wingdings" panose="05000000000000000000" pitchFamily="2" charset="2"/>
              <a:buChar char="ü"/>
            </a:pPr>
            <a:r>
              <a:rPr lang="ru-RU" altLang="ru-RU" sz="2000" b="1" i="1" dirty="0">
                <a:solidFill>
                  <a:srgbClr val="0D0D11"/>
                </a:solidFill>
              </a:rPr>
              <a:t>Атрибутами</a:t>
            </a:r>
            <a:r>
              <a:rPr lang="ru-RU" altLang="ru-RU" i="1" dirty="0">
                <a:solidFill>
                  <a:srgbClr val="0D0D11"/>
                </a:solidFill>
              </a:rPr>
              <a:t> </a:t>
            </a:r>
            <a:r>
              <a:rPr lang="ru-RU" altLang="ru-RU" dirty="0">
                <a:solidFill>
                  <a:srgbClr val="0D0D11"/>
                </a:solidFill>
              </a:rPr>
              <a:t>называются свойства объекта, значение которых можно получить по OID объекта, но не наоборот. Значениями атрибутов могут быть и литералы, и объекты, но только тогда, когда не требуется обратная ссылка.</a:t>
            </a:r>
          </a:p>
          <a:p>
            <a:pPr eaLnBrk="1" hangingPunct="1">
              <a:buFont typeface="Wingdings" panose="05000000000000000000" pitchFamily="2" charset="2"/>
              <a:buChar char="ü"/>
            </a:pPr>
            <a:r>
              <a:rPr lang="ru-RU" altLang="ru-RU" sz="2000" b="1" i="1" dirty="0">
                <a:solidFill>
                  <a:srgbClr val="0D0D11"/>
                </a:solidFill>
              </a:rPr>
              <a:t>Связи</a:t>
            </a:r>
            <a:r>
              <a:rPr lang="ru-RU" altLang="ru-RU" i="1" dirty="0">
                <a:solidFill>
                  <a:srgbClr val="0D0D11"/>
                </a:solidFill>
              </a:rPr>
              <a:t> </a:t>
            </a:r>
            <a:r>
              <a:rPr lang="ru-RU" altLang="ru-RU" dirty="0">
                <a:solidFill>
                  <a:srgbClr val="0D0D11"/>
                </a:solidFill>
              </a:rPr>
              <a:t>– это инверсные свойства. В этом случае значением свойства может быть только объект, поскольку литеральные значения не обладают свойствами. Поэтому возраст служащего обычно моделируется как атрибут, а компания, в которой работает служащий, – как связь.</a:t>
            </a:r>
          </a:p>
          <a:p>
            <a:pPr eaLnBrk="1" hangingPunct="1">
              <a:buFont typeface="Wingdings" panose="05000000000000000000" pitchFamily="2" charset="2"/>
              <a:buChar char="ü"/>
            </a:pPr>
            <a:r>
              <a:rPr lang="ru-RU" altLang="ru-RU" dirty="0">
                <a:solidFill>
                  <a:srgbClr val="0D0D11"/>
                </a:solidFill>
              </a:rPr>
              <a:t>При определении связи должна быть определена ее инверсия. После этого система баз данных должна поддерживать согласованность связанных данных, что позволяет сократить объем работы программистов приложений и повысить надежность их программ.</a:t>
            </a:r>
          </a:p>
        </p:txBody>
      </p:sp>
    </p:spTree>
    <p:extLst>
      <p:ext uri="{BB962C8B-B14F-4D97-AF65-F5344CB8AC3E}">
        <p14:creationId xmlns:p14="http://schemas.microsoft.com/office/powerpoint/2010/main" val="594425905"/>
      </p:ext>
    </p:extLst>
  </p:cSld>
  <p:clrMapOvr>
    <a:masterClrMapping/>
  </p:clrMapOvr>
  <p:transition spd="slow">
    <p:push/>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86019" name="Text Box 5"/>
          <p:cNvSpPr txBox="1">
            <a:spLocks noChangeArrowheads="1"/>
          </p:cNvSpPr>
          <p:nvPr/>
        </p:nvSpPr>
        <p:spPr bwMode="auto">
          <a:xfrm>
            <a:off x="684213" y="1196975"/>
            <a:ext cx="7848600"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a:solidFill>
                  <a:srgbClr val="0D0D11"/>
                </a:solidFill>
              </a:rPr>
              <a:t>Связи, пример</a:t>
            </a:r>
          </a:p>
          <a:p>
            <a:pPr eaLnBrk="1" hangingPunct="1">
              <a:buFont typeface="Wingdings" panose="05000000000000000000" pitchFamily="2" charset="2"/>
              <a:buNone/>
            </a:pPr>
            <a:r>
              <a:rPr lang="ru-RU" altLang="ru-RU">
                <a:solidFill>
                  <a:srgbClr val="0D0D11"/>
                </a:solidFill>
              </a:rPr>
              <a:t>Например, если человек работает на некоторую компанию, то у каждого объекта-человека должно иметься свойство, которое можно назвать worksFor и значением которого является соответствующий объект-компания. Возникает проблема, если у объекта-компании имеется свойство, которое затрагивает множество служащих этой компании (например, employees – множество, включающее все объекты служащих данной компании). Эти два свойства являются несвязными, и поддержка их согласованности может вызывать значительную программистскую проблему. </a:t>
            </a:r>
          </a:p>
          <a:p>
            <a:pPr eaLnBrk="1" hangingPunct="1">
              <a:buFont typeface="Wingdings" panose="05000000000000000000" pitchFamily="2" charset="2"/>
              <a:buNone/>
            </a:pPr>
            <a:r>
              <a:rPr lang="ru-RU" altLang="ru-RU">
                <a:solidFill>
                  <a:srgbClr val="0D0D11"/>
                </a:solidFill>
              </a:rPr>
              <a:t>Если worksFor определяется как связь, должно быть явно указано, что инверсией является свойство employees объекта-компании, а при определении employees должна быть указана инверсия worksFor. После этого система баз данных должна поддерживать согласованность связанных данных, что позволяет сократить объем работы программистов приложений и повысить надежность их программ. Если в объекте-компании свойство employees не требуется, то свойство объекта-служащего employees может быть атрибутом. </a:t>
            </a:r>
          </a:p>
        </p:txBody>
      </p:sp>
    </p:spTree>
    <p:extLst>
      <p:ext uri="{BB962C8B-B14F-4D97-AF65-F5344CB8AC3E}">
        <p14:creationId xmlns:p14="http://schemas.microsoft.com/office/powerpoint/2010/main" val="4004265669"/>
      </p:ext>
    </p:extLst>
  </p:cSld>
  <p:clrMapOvr>
    <a:masterClrMapping/>
  </p:clrMapOvr>
  <p:transition spd="slow">
    <p:push/>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87043" name="Text Box 5"/>
          <p:cNvSpPr txBox="1">
            <a:spLocks noChangeArrowheads="1"/>
          </p:cNvSpPr>
          <p:nvPr/>
        </p:nvSpPr>
        <p:spPr bwMode="auto">
          <a:xfrm>
            <a:off x="684213" y="1201738"/>
            <a:ext cx="7848600"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a:solidFill>
                  <a:srgbClr val="0D0D11"/>
                </a:solidFill>
              </a:rPr>
              <a:t>Объектные и литеральные типы </a:t>
            </a:r>
          </a:p>
          <a:p>
            <a:pPr lvl="1" eaLnBrk="1" hangingPunct="1">
              <a:buFont typeface="Wingdings" panose="05000000000000000000" pitchFamily="2" charset="2"/>
              <a:buChar char="Ø"/>
            </a:pPr>
            <a:r>
              <a:rPr lang="ru-RU" altLang="ru-RU">
                <a:solidFill>
                  <a:srgbClr val="0D0D11"/>
                </a:solidFill>
              </a:rPr>
              <a:t>В модели ODMG база данных представляет собой коллекцию </a:t>
            </a:r>
            <a:r>
              <a:rPr lang="ru-RU" altLang="ru-RU" i="1">
                <a:solidFill>
                  <a:srgbClr val="0D0D11"/>
                </a:solidFill>
              </a:rPr>
              <a:t>различимых значений</a:t>
            </a:r>
            <a:r>
              <a:rPr lang="ru-RU" altLang="ru-RU">
                <a:solidFill>
                  <a:srgbClr val="0D0D11"/>
                </a:solidFill>
              </a:rPr>
              <a:t> </a:t>
            </a:r>
            <a:r>
              <a:rPr lang="ru-RU" altLang="ru-RU" i="1">
                <a:solidFill>
                  <a:srgbClr val="0D0D11"/>
                </a:solidFill>
              </a:rPr>
              <a:t>(denotable values )</a:t>
            </a:r>
            <a:r>
              <a:rPr lang="ru-RU" altLang="ru-RU">
                <a:solidFill>
                  <a:srgbClr val="0D0D11"/>
                </a:solidFill>
              </a:rPr>
              <a:t> двух видов – объекты и литералы.</a:t>
            </a:r>
          </a:p>
          <a:p>
            <a:pPr lvl="1" eaLnBrk="1" hangingPunct="1">
              <a:buFont typeface="Wingdings" panose="05000000000000000000" pitchFamily="2" charset="2"/>
              <a:buChar char="Ø"/>
            </a:pPr>
            <a:r>
              <a:rPr lang="ru-RU" altLang="ru-RU">
                <a:solidFill>
                  <a:srgbClr val="0D0D11"/>
                </a:solidFill>
              </a:rPr>
              <a:t>Модель данных содержит конструкции для спецификации объектных и литеральных типов.</a:t>
            </a:r>
          </a:p>
          <a:p>
            <a:pPr lvl="1" eaLnBrk="1" hangingPunct="1">
              <a:buFont typeface="Wingdings" panose="05000000000000000000" pitchFamily="2" charset="2"/>
              <a:buChar char="Ø"/>
            </a:pPr>
            <a:r>
              <a:rPr lang="ru-RU" altLang="ru-RU">
                <a:solidFill>
                  <a:srgbClr val="0D0D11"/>
                </a:solidFill>
              </a:rPr>
              <a:t>Объектные типы существуют в иерархии объектных типов; литеральные типы похожи на типы, характерные для обычных языков программирования (например, С или Pascal).</a:t>
            </a:r>
          </a:p>
          <a:p>
            <a:pPr lvl="1" eaLnBrk="1" hangingPunct="1">
              <a:buFont typeface="Wingdings" panose="05000000000000000000" pitchFamily="2" charset="2"/>
              <a:buChar char="Ø"/>
            </a:pPr>
            <a:r>
              <a:rPr lang="ru-RU" altLang="ru-RU">
                <a:solidFill>
                  <a:srgbClr val="0D0D11"/>
                </a:solidFill>
              </a:rPr>
              <a:t>В модели ODMG не используется термин </a:t>
            </a:r>
            <a:r>
              <a:rPr lang="ru-RU" altLang="ru-RU" i="1">
                <a:solidFill>
                  <a:srgbClr val="0D0D11"/>
                </a:solidFill>
              </a:rPr>
              <a:t>класс</a:t>
            </a:r>
            <a:r>
              <a:rPr lang="ru-RU" altLang="ru-RU">
                <a:solidFill>
                  <a:srgbClr val="0D0D11"/>
                </a:solidFill>
              </a:rPr>
              <a:t>. Единственная классификационная конструкция называется </a:t>
            </a:r>
            <a:r>
              <a:rPr lang="ru-RU" altLang="ru-RU" i="1">
                <a:solidFill>
                  <a:srgbClr val="0D0D11"/>
                </a:solidFill>
              </a:rPr>
              <a:t>типом</a:t>
            </a:r>
            <a:r>
              <a:rPr lang="ru-RU" altLang="ru-RU">
                <a:solidFill>
                  <a:srgbClr val="0D0D11"/>
                </a:solidFill>
              </a:rPr>
              <a:t>, и типы описывают как объекты, так и литералы.</a:t>
            </a:r>
          </a:p>
          <a:p>
            <a:pPr eaLnBrk="1" hangingPunct="1"/>
            <a:r>
              <a:rPr lang="ru-RU" altLang="ru-RU" b="1" i="1">
                <a:solidFill>
                  <a:srgbClr val="0D0D11"/>
                </a:solidFill>
              </a:rPr>
              <a:t>Литеральные типы:</a:t>
            </a:r>
          </a:p>
          <a:p>
            <a:pPr eaLnBrk="1" hangingPunct="1"/>
            <a:r>
              <a:rPr lang="ru-RU" altLang="ru-RU" i="1">
                <a:solidFill>
                  <a:srgbClr val="0D0D11"/>
                </a:solidFill>
              </a:rPr>
              <a:t>      базовые скалярные числовые типы, символьные и булевские типы (атомарные литералы), конструируемые типы литеральных записей (структур) и коллекций.</a:t>
            </a:r>
            <a:r>
              <a:rPr lang="ru-RU" altLang="ru-RU">
                <a:solidFill>
                  <a:srgbClr val="0D0D11"/>
                </a:solidFill>
              </a:rPr>
              <a:t> Конструируемые литеральные типы могут основываться на любом литеральном или объектном типе, но считаются неизменчивыми. Даты и время строятся как литеральные структуры.</a:t>
            </a:r>
          </a:p>
        </p:txBody>
      </p:sp>
    </p:spTree>
    <p:extLst>
      <p:ext uri="{BB962C8B-B14F-4D97-AF65-F5344CB8AC3E}">
        <p14:creationId xmlns:p14="http://schemas.microsoft.com/office/powerpoint/2010/main" val="1319779266"/>
      </p:ext>
    </p:extLst>
  </p:cSld>
  <p:clrMapOvr>
    <a:masterClrMapping/>
  </p:clrMapOvr>
  <p:transition spd="slow">
    <p:push/>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88067" name="Text Box 5"/>
          <p:cNvSpPr txBox="1">
            <a:spLocks noChangeArrowheads="1"/>
          </p:cNvSpPr>
          <p:nvPr/>
        </p:nvSpPr>
        <p:spPr bwMode="auto">
          <a:xfrm>
            <a:off x="684213" y="1412875"/>
            <a:ext cx="784860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Объектный тип:</a:t>
            </a:r>
            <a:r>
              <a:rPr lang="ru-RU" altLang="ru-RU" b="1">
                <a:solidFill>
                  <a:srgbClr val="0D0D11"/>
                </a:solidFill>
              </a:rPr>
              <a:t> </a:t>
            </a:r>
          </a:p>
          <a:p>
            <a:pPr lvl="1" eaLnBrk="1" hangingPunct="1">
              <a:buFont typeface="Wingdings" panose="05000000000000000000" pitchFamily="2" charset="2"/>
              <a:buChar char="Ø"/>
            </a:pPr>
            <a:r>
              <a:rPr lang="ru-RU" altLang="ru-RU">
                <a:solidFill>
                  <a:srgbClr val="0D0D11"/>
                </a:solidFill>
              </a:rPr>
              <a:t>Состоит из интерфейса и одной или нескольких реализаций.</a:t>
            </a:r>
          </a:p>
          <a:p>
            <a:pPr lvl="1" eaLnBrk="1" hangingPunct="1">
              <a:buFont typeface="Wingdings" panose="05000000000000000000" pitchFamily="2" charset="2"/>
              <a:buChar char="Ø"/>
            </a:pPr>
            <a:r>
              <a:rPr lang="ru-RU" altLang="ru-RU" i="1">
                <a:solidFill>
                  <a:srgbClr val="0D0D11"/>
                </a:solidFill>
              </a:rPr>
              <a:t>Интерфейс </a:t>
            </a:r>
            <a:r>
              <a:rPr lang="ru-RU" altLang="ru-RU">
                <a:solidFill>
                  <a:srgbClr val="0D0D11"/>
                </a:solidFill>
              </a:rPr>
              <a:t>описывает внешний вид типа: какими свойствами он обладает, какие в нем доступны операции и каковы параметры у этих операций.</a:t>
            </a:r>
          </a:p>
          <a:p>
            <a:pPr lvl="1" eaLnBrk="1" hangingPunct="1">
              <a:buFont typeface="Wingdings" panose="05000000000000000000" pitchFamily="2" charset="2"/>
              <a:buChar char="Ø"/>
            </a:pPr>
            <a:r>
              <a:rPr lang="ru-RU" altLang="ru-RU">
                <a:solidFill>
                  <a:srgbClr val="0D0D11"/>
                </a:solidFill>
              </a:rPr>
              <a:t>В </a:t>
            </a:r>
            <a:r>
              <a:rPr lang="ru-RU" altLang="ru-RU" i="1">
                <a:solidFill>
                  <a:srgbClr val="0D0D11"/>
                </a:solidFill>
              </a:rPr>
              <a:t>реализации </a:t>
            </a:r>
            <a:r>
              <a:rPr lang="ru-RU" altLang="ru-RU">
                <a:solidFill>
                  <a:srgbClr val="0D0D11"/>
                </a:solidFill>
              </a:rPr>
              <a:t>определяются структуры данных, реализующие свойства, и программный код, реализующий операции. </a:t>
            </a:r>
          </a:p>
          <a:p>
            <a:pPr lvl="1" eaLnBrk="1" hangingPunct="1">
              <a:buFont typeface="Wingdings" panose="05000000000000000000" pitchFamily="2" charset="2"/>
              <a:buChar char="Ø"/>
            </a:pPr>
            <a:r>
              <a:rPr lang="ru-RU" altLang="ru-RU">
                <a:solidFill>
                  <a:srgbClr val="0D0D11"/>
                </a:solidFill>
              </a:rPr>
              <a:t>Интерфейс составляет общедоступную (</a:t>
            </a:r>
            <a:r>
              <a:rPr lang="ru-RU" altLang="ru-RU" i="1">
                <a:solidFill>
                  <a:srgbClr val="0D0D11"/>
                </a:solidFill>
              </a:rPr>
              <a:t>public </a:t>
            </a:r>
            <a:r>
              <a:rPr lang="ru-RU" altLang="ru-RU">
                <a:solidFill>
                  <a:srgbClr val="0D0D11"/>
                </a:solidFill>
              </a:rPr>
              <a:t>) часть типа, а в реализации при необходимости могут вводиться дополнительные частные (</a:t>
            </a:r>
            <a:r>
              <a:rPr lang="ru-RU" altLang="ru-RU" i="1">
                <a:solidFill>
                  <a:srgbClr val="0D0D11"/>
                </a:solidFill>
              </a:rPr>
              <a:t>private </a:t>
            </a:r>
            <a:r>
              <a:rPr lang="ru-RU" altLang="ru-RU">
                <a:solidFill>
                  <a:srgbClr val="0D0D11"/>
                </a:solidFill>
              </a:rPr>
              <a:t>) свойства и операции. </a:t>
            </a:r>
          </a:p>
        </p:txBody>
      </p:sp>
      <p:pic>
        <p:nvPicPr>
          <p:cNvPr id="88069" name="Picture 5" descr="3_manifesta_bd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1863" y="4005263"/>
            <a:ext cx="2419350" cy="2105025"/>
          </a:xfrm>
          <a:prstGeom prst="rect">
            <a:avLst/>
          </a:prstGeom>
          <a:noFill/>
          <a:extLst>
            <a:ext uri="{909E8E84-426E-40DD-AFC4-6F175D3DCCD1}">
              <a14:hiddenFill xmlns:a14="http://schemas.microsoft.com/office/drawing/2010/main">
                <a:solidFill>
                  <a:srgbClr val="FFFFFF"/>
                </a:solidFill>
              </a14:hiddenFill>
            </a:ext>
          </a:extLst>
        </p:spPr>
      </p:pic>
      <p:sp>
        <p:nvSpPr>
          <p:cNvPr id="88070" name="Text Box 6"/>
          <p:cNvSpPr txBox="1">
            <a:spLocks noChangeArrowheads="1"/>
          </p:cNvSpPr>
          <p:nvPr/>
        </p:nvSpPr>
        <p:spPr bwMode="auto">
          <a:xfrm>
            <a:off x="684213" y="3927475"/>
            <a:ext cx="50419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lvl="1">
              <a:buFont typeface="Wingdings" panose="05000000000000000000" pitchFamily="2" charset="2"/>
              <a:buChar char="Ø"/>
            </a:pPr>
            <a:endParaRPr lang="ru-RU" altLang="ru-RU" dirty="0">
              <a:solidFill>
                <a:srgbClr val="0D0D11"/>
              </a:solidFill>
            </a:endParaRPr>
          </a:p>
          <a:p>
            <a:pPr lvl="1">
              <a:buFont typeface="Wingdings" panose="05000000000000000000" pitchFamily="2" charset="2"/>
              <a:buChar char="Ø"/>
            </a:pPr>
            <a:r>
              <a:rPr lang="en-US" altLang="ru-RU" dirty="0">
                <a:solidFill>
                  <a:srgbClr val="0D0D11"/>
                </a:solidFill>
              </a:rPr>
              <a:t>  </a:t>
            </a:r>
            <a:r>
              <a:rPr lang="ru-RU" altLang="ru-RU" dirty="0">
                <a:solidFill>
                  <a:srgbClr val="0D0D11"/>
                </a:solidFill>
              </a:rPr>
              <a:t>Все объектные типы (системные или</a:t>
            </a:r>
            <a:r>
              <a:rPr lang="en-US" altLang="ru-RU" dirty="0">
                <a:solidFill>
                  <a:srgbClr val="0D0D11"/>
                </a:solidFill>
              </a:rPr>
              <a:t> </a:t>
            </a:r>
            <a:r>
              <a:rPr lang="ru-RU" altLang="ru-RU" dirty="0">
                <a:solidFill>
                  <a:srgbClr val="0D0D11"/>
                </a:solidFill>
              </a:rPr>
              <a:t>определяемые пользователем) образуют</a:t>
            </a:r>
            <a:r>
              <a:rPr lang="en-US" altLang="ru-RU" dirty="0">
                <a:solidFill>
                  <a:srgbClr val="0D0D11"/>
                </a:solidFill>
              </a:rPr>
              <a:t> </a:t>
            </a:r>
            <a:r>
              <a:rPr lang="ru-RU" altLang="ru-RU" dirty="0">
                <a:solidFill>
                  <a:srgbClr val="0D0D11"/>
                </a:solidFill>
              </a:rPr>
              <a:t>решетку (</a:t>
            </a:r>
            <a:r>
              <a:rPr lang="ru-RU" altLang="ru-RU" i="1" dirty="0" err="1">
                <a:solidFill>
                  <a:srgbClr val="0D0D11"/>
                </a:solidFill>
              </a:rPr>
              <a:t>lattice</a:t>
            </a:r>
            <a:r>
              <a:rPr lang="ru-RU" altLang="ru-RU" i="1" dirty="0">
                <a:solidFill>
                  <a:srgbClr val="0D0D11"/>
                </a:solidFill>
              </a:rPr>
              <a:t> </a:t>
            </a:r>
            <a:r>
              <a:rPr lang="ru-RU" altLang="ru-RU" dirty="0">
                <a:solidFill>
                  <a:srgbClr val="0D0D11"/>
                </a:solidFill>
              </a:rPr>
              <a:t>) типов, в корне которой</a:t>
            </a:r>
            <a:endParaRPr lang="en-US" altLang="ru-RU" dirty="0">
              <a:solidFill>
                <a:srgbClr val="0D0D11"/>
              </a:solidFill>
            </a:endParaRPr>
          </a:p>
          <a:p>
            <a:pPr lvl="1">
              <a:buFont typeface="Wingdings" panose="05000000000000000000" pitchFamily="2" charset="2"/>
              <a:buNone/>
            </a:pPr>
            <a:r>
              <a:rPr lang="ru-RU" altLang="ru-RU" dirty="0">
                <a:solidFill>
                  <a:srgbClr val="0D0D11"/>
                </a:solidFill>
              </a:rPr>
              <a:t>находится предопределенный объектный</a:t>
            </a:r>
            <a:r>
              <a:rPr lang="en-US" altLang="ru-RU" dirty="0">
                <a:solidFill>
                  <a:srgbClr val="0D0D11"/>
                </a:solidFill>
              </a:rPr>
              <a:t> </a:t>
            </a:r>
            <a:r>
              <a:rPr lang="ru-RU" altLang="ru-RU" dirty="0">
                <a:solidFill>
                  <a:srgbClr val="0D0D11"/>
                </a:solidFill>
              </a:rPr>
              <a:t>тип </a:t>
            </a:r>
            <a:r>
              <a:rPr lang="ru-RU" altLang="ru-RU" dirty="0" err="1">
                <a:solidFill>
                  <a:srgbClr val="0D0D11"/>
                </a:solidFill>
              </a:rPr>
              <a:t>Object</a:t>
            </a:r>
            <a:r>
              <a:rPr lang="ru-RU" altLang="ru-RU" dirty="0">
                <a:solidFill>
                  <a:srgbClr val="0D0D11"/>
                </a:solidFill>
              </a:rPr>
              <a:t>.</a:t>
            </a:r>
            <a:endParaRPr lang="ru-RU" altLang="ru-RU" dirty="0"/>
          </a:p>
        </p:txBody>
      </p:sp>
    </p:spTree>
    <p:extLst>
      <p:ext uri="{BB962C8B-B14F-4D97-AF65-F5344CB8AC3E}">
        <p14:creationId xmlns:p14="http://schemas.microsoft.com/office/powerpoint/2010/main" val="1457773604"/>
      </p:ext>
    </p:extLst>
  </p:cSld>
  <p:clrMapOvr>
    <a:masterClrMapping/>
  </p:clrMapOvr>
  <p:transition spd="slow">
    <p:push/>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89091" name="Text Box 5"/>
          <p:cNvSpPr txBox="1">
            <a:spLocks noChangeArrowheads="1"/>
          </p:cNvSpPr>
          <p:nvPr/>
        </p:nvSpPr>
        <p:spPr bwMode="auto">
          <a:xfrm>
            <a:off x="539750" y="1412875"/>
            <a:ext cx="8280400" cy="476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dirty="0">
                <a:solidFill>
                  <a:srgbClr val="0D0D11"/>
                </a:solidFill>
              </a:rPr>
              <a:t>Объектный тип </a:t>
            </a:r>
            <a:endParaRPr lang="en-US" altLang="ru-RU" b="1" i="1" dirty="0">
              <a:solidFill>
                <a:srgbClr val="0D0D11"/>
              </a:solidFill>
            </a:endParaRPr>
          </a:p>
          <a:p>
            <a:pPr eaLnBrk="1" hangingPunct="1"/>
            <a:r>
              <a:rPr lang="ru-RU" altLang="ru-RU" dirty="0">
                <a:solidFill>
                  <a:srgbClr val="0D0D11"/>
                </a:solidFill>
              </a:rPr>
              <a:t>Интерфейс объектного типа состоит их следующих компонентов: </a:t>
            </a:r>
          </a:p>
          <a:p>
            <a:pPr eaLnBrk="1" hangingPunct="1">
              <a:buFont typeface="Wingdings" panose="05000000000000000000" pitchFamily="2" charset="2"/>
              <a:buChar char="Ø"/>
            </a:pPr>
            <a:r>
              <a:rPr lang="ru-RU" altLang="ru-RU" i="1" dirty="0">
                <a:solidFill>
                  <a:srgbClr val="0D0D11"/>
                </a:solidFill>
              </a:rPr>
              <a:t>имя</a:t>
            </a:r>
            <a:r>
              <a:rPr lang="ru-RU" altLang="ru-RU" dirty="0">
                <a:solidFill>
                  <a:srgbClr val="0D0D11"/>
                </a:solidFill>
              </a:rPr>
              <a:t>; </a:t>
            </a:r>
          </a:p>
          <a:p>
            <a:pPr eaLnBrk="1" hangingPunct="1">
              <a:buFont typeface="Wingdings" panose="05000000000000000000" pitchFamily="2" charset="2"/>
              <a:buChar char="Ø"/>
            </a:pPr>
            <a:r>
              <a:rPr lang="ru-RU" altLang="ru-RU" dirty="0">
                <a:solidFill>
                  <a:srgbClr val="0D0D11"/>
                </a:solidFill>
              </a:rPr>
              <a:t>набор </a:t>
            </a:r>
            <a:r>
              <a:rPr lang="ru-RU" altLang="ru-RU" i="1" dirty="0" err="1">
                <a:solidFill>
                  <a:srgbClr val="0D0D11"/>
                </a:solidFill>
              </a:rPr>
              <a:t>супертипов</a:t>
            </a:r>
            <a:r>
              <a:rPr lang="ru-RU" altLang="ru-RU" dirty="0">
                <a:solidFill>
                  <a:srgbClr val="0D0D11"/>
                </a:solidFill>
              </a:rPr>
              <a:t>; </a:t>
            </a:r>
          </a:p>
          <a:p>
            <a:pPr eaLnBrk="1" hangingPunct="1">
              <a:buFont typeface="Wingdings" panose="05000000000000000000" pitchFamily="2" charset="2"/>
              <a:buChar char="Ø"/>
            </a:pPr>
            <a:r>
              <a:rPr lang="ru-RU" altLang="ru-RU" dirty="0">
                <a:solidFill>
                  <a:srgbClr val="0D0D11"/>
                </a:solidFill>
              </a:rPr>
              <a:t>имя поддерживаемого системой </a:t>
            </a:r>
            <a:r>
              <a:rPr lang="ru-RU" altLang="ru-RU" i="1" dirty="0">
                <a:solidFill>
                  <a:srgbClr val="0D0D11"/>
                </a:solidFill>
              </a:rPr>
              <a:t>экстента</a:t>
            </a:r>
            <a:r>
              <a:rPr lang="ru-RU" altLang="ru-RU" dirty="0">
                <a:solidFill>
                  <a:srgbClr val="0D0D11"/>
                </a:solidFill>
              </a:rPr>
              <a:t>; </a:t>
            </a:r>
          </a:p>
          <a:p>
            <a:pPr eaLnBrk="1" hangingPunct="1">
              <a:buFont typeface="Wingdings" panose="05000000000000000000" pitchFamily="2" charset="2"/>
              <a:buChar char="Ø"/>
            </a:pPr>
            <a:r>
              <a:rPr lang="ru-RU" altLang="ru-RU" dirty="0">
                <a:solidFill>
                  <a:srgbClr val="0D0D11"/>
                </a:solidFill>
              </a:rPr>
              <a:t>один или более </a:t>
            </a:r>
            <a:r>
              <a:rPr lang="ru-RU" altLang="ru-RU" i="1" dirty="0">
                <a:solidFill>
                  <a:srgbClr val="0D0D11"/>
                </a:solidFill>
              </a:rPr>
              <a:t>ключей </a:t>
            </a:r>
            <a:r>
              <a:rPr lang="ru-RU" altLang="ru-RU" dirty="0">
                <a:solidFill>
                  <a:srgbClr val="0D0D11"/>
                </a:solidFill>
              </a:rPr>
              <a:t>для ассоциативного доступа; </a:t>
            </a:r>
          </a:p>
          <a:p>
            <a:pPr eaLnBrk="1" hangingPunct="1">
              <a:buFont typeface="Wingdings" panose="05000000000000000000" pitchFamily="2" charset="2"/>
              <a:buChar char="Ø"/>
            </a:pPr>
            <a:r>
              <a:rPr lang="ru-RU" altLang="ru-RU" dirty="0">
                <a:solidFill>
                  <a:srgbClr val="0D0D11"/>
                </a:solidFill>
              </a:rPr>
              <a:t>набор </a:t>
            </a:r>
            <a:r>
              <a:rPr lang="ru-RU" altLang="ru-RU" i="1" dirty="0">
                <a:solidFill>
                  <a:srgbClr val="0D0D11"/>
                </a:solidFill>
              </a:rPr>
              <a:t>атрибутов</a:t>
            </a:r>
            <a:r>
              <a:rPr lang="ru-RU" altLang="ru-RU" dirty="0">
                <a:solidFill>
                  <a:srgbClr val="0D0D11"/>
                </a:solidFill>
              </a:rPr>
              <a:t>,</a:t>
            </a:r>
            <a:r>
              <a:rPr lang="en-US" altLang="ru-RU" dirty="0">
                <a:solidFill>
                  <a:srgbClr val="0D0D11"/>
                </a:solidFill>
              </a:rPr>
              <a:t> </a:t>
            </a:r>
            <a:r>
              <a:rPr lang="ru-RU" altLang="ru-RU" dirty="0">
                <a:solidFill>
                  <a:srgbClr val="0D0D11"/>
                </a:solidFill>
              </a:rPr>
              <a:t>каждый из которых может быть объектом или литеральным значением; </a:t>
            </a:r>
          </a:p>
          <a:p>
            <a:pPr eaLnBrk="1" hangingPunct="1">
              <a:buFont typeface="Wingdings" panose="05000000000000000000" pitchFamily="2" charset="2"/>
              <a:buChar char="Ø"/>
            </a:pPr>
            <a:r>
              <a:rPr lang="ru-RU" altLang="ru-RU" dirty="0">
                <a:solidFill>
                  <a:srgbClr val="0D0D11"/>
                </a:solidFill>
              </a:rPr>
              <a:t>набор </a:t>
            </a:r>
            <a:r>
              <a:rPr lang="ru-RU" altLang="ru-RU" i="1" dirty="0">
                <a:solidFill>
                  <a:srgbClr val="0D0D11"/>
                </a:solidFill>
              </a:rPr>
              <a:t>связей</a:t>
            </a:r>
            <a:r>
              <a:rPr lang="ru-RU" altLang="ru-RU" dirty="0">
                <a:solidFill>
                  <a:srgbClr val="0D0D11"/>
                </a:solidFill>
              </a:rPr>
              <a:t>, каждая из которых указывает на некоторый другой объект; </a:t>
            </a:r>
          </a:p>
          <a:p>
            <a:pPr eaLnBrk="1" hangingPunct="1">
              <a:buFont typeface="Wingdings" panose="05000000000000000000" pitchFamily="2" charset="2"/>
              <a:buChar char="Ø"/>
            </a:pPr>
            <a:r>
              <a:rPr lang="ru-RU" altLang="ru-RU" dirty="0">
                <a:solidFill>
                  <a:srgbClr val="0D0D11"/>
                </a:solidFill>
              </a:rPr>
              <a:t>набор </a:t>
            </a:r>
            <a:r>
              <a:rPr lang="ru-RU" altLang="ru-RU" i="1" dirty="0">
                <a:solidFill>
                  <a:srgbClr val="0D0D11"/>
                </a:solidFill>
              </a:rPr>
              <a:t>операций</a:t>
            </a:r>
            <a:r>
              <a:rPr lang="ru-RU" altLang="ru-RU" dirty="0">
                <a:solidFill>
                  <a:srgbClr val="0D0D11"/>
                </a:solidFill>
              </a:rPr>
              <a:t>. </a:t>
            </a:r>
            <a:endParaRPr lang="en-US" altLang="ru-RU" dirty="0">
              <a:solidFill>
                <a:srgbClr val="0D0D11"/>
              </a:solidFill>
            </a:endParaRPr>
          </a:p>
          <a:p>
            <a:pPr eaLnBrk="1" hangingPunct="1"/>
            <a:r>
              <a:rPr lang="ru-RU" altLang="ru-RU" dirty="0">
                <a:solidFill>
                  <a:srgbClr val="0D0D11"/>
                </a:solidFill>
              </a:rPr>
              <a:t>Атрибуты и связи совместно называются </a:t>
            </a:r>
            <a:r>
              <a:rPr lang="ru-RU" altLang="ru-RU" i="1" dirty="0">
                <a:solidFill>
                  <a:srgbClr val="0D0D11"/>
                </a:solidFill>
              </a:rPr>
              <a:t>свойствами</a:t>
            </a:r>
            <a:r>
              <a:rPr lang="ru-RU" altLang="ru-RU" dirty="0">
                <a:solidFill>
                  <a:srgbClr val="0D0D11"/>
                </a:solidFill>
              </a:rPr>
              <a:t>, а свойства и операции</a:t>
            </a:r>
            <a:r>
              <a:rPr lang="en-US" altLang="ru-RU" dirty="0">
                <a:solidFill>
                  <a:srgbClr val="0D0D11"/>
                </a:solidFill>
              </a:rPr>
              <a:t> </a:t>
            </a:r>
            <a:r>
              <a:rPr lang="ru-RU" altLang="ru-RU" dirty="0">
                <a:solidFill>
                  <a:srgbClr val="0D0D11"/>
                </a:solidFill>
              </a:rPr>
              <a:t>совместно называются </a:t>
            </a:r>
            <a:r>
              <a:rPr lang="ru-RU" altLang="ru-RU" i="1" dirty="0">
                <a:solidFill>
                  <a:srgbClr val="0D0D11"/>
                </a:solidFill>
              </a:rPr>
              <a:t>характеристиками </a:t>
            </a:r>
            <a:r>
              <a:rPr lang="ru-RU" altLang="ru-RU" dirty="0">
                <a:solidFill>
                  <a:srgbClr val="0D0D11"/>
                </a:solidFill>
              </a:rPr>
              <a:t>объектного типа.</a:t>
            </a:r>
          </a:p>
          <a:p>
            <a:pPr eaLnBrk="1" hangingPunct="1"/>
            <a:r>
              <a:rPr lang="ru-RU" altLang="ru-RU" dirty="0">
                <a:solidFill>
                  <a:srgbClr val="0D0D11"/>
                </a:solidFill>
              </a:rPr>
              <a:t>Точно так же, как имеются атомарные и конструируемые литеральные типы, существуют атомарные и конструируемые объектные типы. В стандарте ODMG 3.0 говорится, что атомарными объектными типа являются только типы, определяемые пользователями. Конструируемые объектные типы включают структурные типы и набор типов коллекций. </a:t>
            </a:r>
          </a:p>
        </p:txBody>
      </p:sp>
    </p:spTree>
    <p:extLst>
      <p:ext uri="{BB962C8B-B14F-4D97-AF65-F5344CB8AC3E}">
        <p14:creationId xmlns:p14="http://schemas.microsoft.com/office/powerpoint/2010/main" val="773799283"/>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69760" y="659894"/>
            <a:ext cx="5328285" cy="528320"/>
          </a:xfrm>
          <a:prstGeom prst="rect">
            <a:avLst/>
          </a:prstGeom>
        </p:spPr>
        <p:txBody>
          <a:bodyPr vert="horz" wrap="square" lIns="0" tIns="12700" rIns="0" bIns="0" rtlCol="0">
            <a:spAutoFit/>
          </a:bodyPr>
          <a:lstStyle/>
          <a:p>
            <a:pPr marL="12700">
              <a:lnSpc>
                <a:spcPct val="100000"/>
              </a:lnSpc>
              <a:spcBef>
                <a:spcPts val="100"/>
              </a:spcBef>
            </a:pPr>
            <a:r>
              <a:rPr spc="-15" dirty="0"/>
              <a:t>Что </a:t>
            </a:r>
            <a:r>
              <a:rPr spc="-20" dirty="0"/>
              <a:t>такое </a:t>
            </a:r>
            <a:r>
              <a:rPr spc="-30" dirty="0"/>
              <a:t>«большие</a:t>
            </a:r>
            <a:r>
              <a:rPr spc="-195" dirty="0"/>
              <a:t> </a:t>
            </a:r>
            <a:r>
              <a:rPr spc="-30" dirty="0"/>
              <a:t>данные»?</a:t>
            </a:r>
          </a:p>
        </p:txBody>
      </p:sp>
      <p:sp>
        <p:nvSpPr>
          <p:cNvPr id="3" name="object 3"/>
          <p:cNvSpPr txBox="1"/>
          <p:nvPr/>
        </p:nvSpPr>
        <p:spPr>
          <a:xfrm>
            <a:off x="707390" y="1809877"/>
            <a:ext cx="7694930" cy="3866515"/>
          </a:xfrm>
          <a:prstGeom prst="rect">
            <a:avLst/>
          </a:prstGeom>
        </p:spPr>
        <p:txBody>
          <a:bodyPr vert="horz" wrap="square" lIns="0" tIns="48260" rIns="0" bIns="0" rtlCol="0">
            <a:spAutoFit/>
          </a:bodyPr>
          <a:lstStyle/>
          <a:p>
            <a:pPr marL="184785" marR="5080" indent="-172085">
              <a:lnSpc>
                <a:spcPts val="2270"/>
              </a:lnSpc>
              <a:spcBef>
                <a:spcPts val="380"/>
              </a:spcBef>
              <a:buFont typeface="Arial"/>
              <a:buChar char="•"/>
              <a:tabLst>
                <a:tab pos="185420" algn="l"/>
              </a:tabLst>
            </a:pPr>
            <a:r>
              <a:rPr sz="2100" spc="-10" dirty="0">
                <a:latin typeface="Calibri"/>
                <a:cs typeface="Calibri"/>
              </a:rPr>
              <a:t>«Большие </a:t>
            </a:r>
            <a:r>
              <a:rPr sz="2100" spc="-5" dirty="0">
                <a:latin typeface="Calibri"/>
                <a:cs typeface="Calibri"/>
              </a:rPr>
              <a:t>данные» </a:t>
            </a:r>
            <a:r>
              <a:rPr sz="2100" spc="-10" dirty="0">
                <a:latin typeface="Calibri"/>
                <a:cs typeface="Calibri"/>
              </a:rPr>
              <a:t>характеризуются </a:t>
            </a:r>
            <a:r>
              <a:rPr sz="2100" spc="-5" dirty="0">
                <a:latin typeface="Calibri"/>
                <a:cs typeface="Calibri"/>
              </a:rPr>
              <a:t>объемом, разнообразием </a:t>
            </a:r>
            <a:r>
              <a:rPr sz="2100" dirty="0">
                <a:latin typeface="Calibri"/>
                <a:cs typeface="Calibri"/>
              </a:rPr>
              <a:t>и  </a:t>
            </a:r>
            <a:r>
              <a:rPr sz="2100" spc="-5" dirty="0">
                <a:latin typeface="Calibri"/>
                <a:cs typeface="Calibri"/>
              </a:rPr>
              <a:t>скоростью, </a:t>
            </a:r>
            <a:r>
              <a:rPr sz="2100" dirty="0">
                <a:latin typeface="Calibri"/>
                <a:cs typeface="Calibri"/>
              </a:rPr>
              <a:t>с </a:t>
            </a:r>
            <a:r>
              <a:rPr sz="2100" spc="-15" dirty="0">
                <a:latin typeface="Calibri"/>
                <a:cs typeface="Calibri"/>
              </a:rPr>
              <a:t>которой </a:t>
            </a:r>
            <a:r>
              <a:rPr sz="2100" spc="-5" dirty="0">
                <a:latin typeface="Calibri"/>
                <a:cs typeface="Calibri"/>
              </a:rPr>
              <a:t>структурированные </a:t>
            </a:r>
            <a:r>
              <a:rPr sz="2100" dirty="0">
                <a:latin typeface="Calibri"/>
                <a:cs typeface="Calibri"/>
              </a:rPr>
              <a:t>и </a:t>
            </a:r>
            <a:r>
              <a:rPr sz="2100" spc="-5" dirty="0">
                <a:latin typeface="Calibri"/>
                <a:cs typeface="Calibri"/>
              </a:rPr>
              <a:t>неструктурированные  </a:t>
            </a:r>
            <a:r>
              <a:rPr sz="2100" dirty="0">
                <a:latin typeface="Calibri"/>
                <a:cs typeface="Calibri"/>
              </a:rPr>
              <a:t>данные </a:t>
            </a:r>
            <a:r>
              <a:rPr sz="2100" spc="-5" dirty="0">
                <a:latin typeface="Calibri"/>
                <a:cs typeface="Calibri"/>
              </a:rPr>
              <a:t>поступают по сетям передачи </a:t>
            </a:r>
            <a:r>
              <a:rPr sz="2100" dirty="0">
                <a:latin typeface="Calibri"/>
                <a:cs typeface="Calibri"/>
              </a:rPr>
              <a:t>в </a:t>
            </a:r>
            <a:r>
              <a:rPr sz="2100" spc="-10" dirty="0">
                <a:latin typeface="Calibri"/>
                <a:cs typeface="Calibri"/>
              </a:rPr>
              <a:t>процессоры </a:t>
            </a:r>
            <a:r>
              <a:rPr sz="2100" dirty="0">
                <a:latin typeface="Calibri"/>
                <a:cs typeface="Calibri"/>
              </a:rPr>
              <a:t>и  </a:t>
            </a:r>
            <a:r>
              <a:rPr sz="2100" spc="-5" dirty="0">
                <a:latin typeface="Calibri"/>
                <a:cs typeface="Calibri"/>
              </a:rPr>
              <a:t>хранилища, наряду </a:t>
            </a:r>
            <a:r>
              <a:rPr sz="2100" dirty="0">
                <a:latin typeface="Calibri"/>
                <a:cs typeface="Calibri"/>
              </a:rPr>
              <a:t>с </a:t>
            </a:r>
            <a:r>
              <a:rPr sz="2100" spc="-10" dirty="0">
                <a:latin typeface="Calibri"/>
                <a:cs typeface="Calibri"/>
              </a:rPr>
              <a:t>процессами </a:t>
            </a:r>
            <a:r>
              <a:rPr sz="2100" spc="-5" dirty="0">
                <a:latin typeface="Calibri"/>
                <a:cs typeface="Calibri"/>
              </a:rPr>
              <a:t>преобразования этих </a:t>
            </a:r>
            <a:r>
              <a:rPr sz="2100" dirty="0">
                <a:latin typeface="Calibri"/>
                <a:cs typeface="Calibri"/>
              </a:rPr>
              <a:t>данных в  </a:t>
            </a:r>
            <a:r>
              <a:rPr sz="2100" spc="-10" dirty="0">
                <a:latin typeface="Calibri"/>
                <a:cs typeface="Calibri"/>
              </a:rPr>
              <a:t>ценную </a:t>
            </a:r>
            <a:r>
              <a:rPr sz="2100" spc="-5" dirty="0">
                <a:latin typeface="Calibri"/>
                <a:cs typeface="Calibri"/>
              </a:rPr>
              <a:t>для бизнеса информацию </a:t>
            </a:r>
            <a:r>
              <a:rPr sz="2100" spc="-15" dirty="0">
                <a:latin typeface="Calibri"/>
                <a:cs typeface="Calibri"/>
              </a:rPr>
              <a:t>(Исследовательская </a:t>
            </a:r>
            <a:r>
              <a:rPr sz="2100" spc="-10" dirty="0">
                <a:latin typeface="Calibri"/>
                <a:cs typeface="Calibri"/>
              </a:rPr>
              <a:t>компания  </a:t>
            </a:r>
            <a:r>
              <a:rPr sz="2100" spc="-5" dirty="0">
                <a:latin typeface="Calibri"/>
                <a:cs typeface="Calibri"/>
              </a:rPr>
              <a:t>Gartner)</a:t>
            </a:r>
            <a:endParaRPr sz="2100" dirty="0">
              <a:latin typeface="Calibri"/>
              <a:cs typeface="Calibri"/>
            </a:endParaRPr>
          </a:p>
          <a:p>
            <a:pPr>
              <a:lnSpc>
                <a:spcPct val="100000"/>
              </a:lnSpc>
              <a:spcBef>
                <a:spcPts val="5"/>
              </a:spcBef>
              <a:buFont typeface="Arial"/>
              <a:buChar char="•"/>
            </a:pPr>
            <a:endParaRPr sz="3100" dirty="0">
              <a:latin typeface="Times New Roman"/>
              <a:cs typeface="Times New Roman"/>
            </a:endParaRPr>
          </a:p>
          <a:p>
            <a:pPr marL="184785" indent="-172085">
              <a:lnSpc>
                <a:spcPct val="100000"/>
              </a:lnSpc>
              <a:buFont typeface="Arial"/>
              <a:buChar char="•"/>
              <a:tabLst>
                <a:tab pos="185420" algn="l"/>
              </a:tabLst>
            </a:pPr>
            <a:r>
              <a:rPr sz="2100" spc="-5" dirty="0">
                <a:latin typeface="Calibri"/>
                <a:cs typeface="Calibri"/>
              </a:rPr>
              <a:t>Характеристики </a:t>
            </a:r>
            <a:r>
              <a:rPr sz="2100" spc="-10" dirty="0">
                <a:latin typeface="Calibri"/>
                <a:cs typeface="Calibri"/>
              </a:rPr>
              <a:t>больших </a:t>
            </a:r>
            <a:r>
              <a:rPr sz="2100" dirty="0">
                <a:latin typeface="Calibri"/>
                <a:cs typeface="Calibri"/>
              </a:rPr>
              <a:t>данных:</a:t>
            </a:r>
          </a:p>
          <a:p>
            <a:pPr marL="527685" lvl="1" indent="-172085">
              <a:lnSpc>
                <a:spcPct val="100000"/>
              </a:lnSpc>
              <a:spcBef>
                <a:spcPts val="175"/>
              </a:spcBef>
              <a:buFont typeface="Arial"/>
              <a:buChar char="•"/>
              <a:tabLst>
                <a:tab pos="528320" algn="l"/>
              </a:tabLst>
            </a:pPr>
            <a:r>
              <a:rPr sz="2000" b="1" spc="-5" dirty="0">
                <a:latin typeface="Calibri"/>
                <a:cs typeface="Calibri"/>
              </a:rPr>
              <a:t>Объем</a:t>
            </a:r>
            <a:endParaRPr sz="2000" dirty="0">
              <a:latin typeface="Calibri"/>
              <a:cs typeface="Calibri"/>
            </a:endParaRPr>
          </a:p>
          <a:p>
            <a:pPr marL="527685" lvl="1" indent="-172085">
              <a:lnSpc>
                <a:spcPct val="100000"/>
              </a:lnSpc>
              <a:spcBef>
                <a:spcPts val="155"/>
              </a:spcBef>
              <a:buFont typeface="Arial"/>
              <a:buChar char="•"/>
              <a:tabLst>
                <a:tab pos="528320" algn="l"/>
              </a:tabLst>
            </a:pPr>
            <a:r>
              <a:rPr sz="2000" b="1" spc="-5" dirty="0">
                <a:latin typeface="Calibri"/>
                <a:cs typeface="Calibri"/>
              </a:rPr>
              <a:t>Разнообразие </a:t>
            </a:r>
            <a:r>
              <a:rPr sz="2000" spc="-5" dirty="0">
                <a:latin typeface="Calibri"/>
                <a:cs typeface="Calibri"/>
              </a:rPr>
              <a:t>(неструктурированность</a:t>
            </a:r>
            <a:r>
              <a:rPr sz="2000" spc="-70" dirty="0">
                <a:latin typeface="Calibri"/>
                <a:cs typeface="Calibri"/>
              </a:rPr>
              <a:t> </a:t>
            </a:r>
            <a:r>
              <a:rPr sz="2000" spc="-5" dirty="0">
                <a:latin typeface="Calibri"/>
                <a:cs typeface="Calibri"/>
              </a:rPr>
              <a:t>даных)</a:t>
            </a:r>
            <a:endParaRPr sz="2000" dirty="0">
              <a:latin typeface="Calibri"/>
              <a:cs typeface="Calibri"/>
            </a:endParaRPr>
          </a:p>
          <a:p>
            <a:pPr marL="527685" lvl="1" indent="-172085">
              <a:lnSpc>
                <a:spcPct val="100000"/>
              </a:lnSpc>
              <a:spcBef>
                <a:spcPts val="155"/>
              </a:spcBef>
              <a:buFont typeface="Arial"/>
              <a:buChar char="•"/>
              <a:tabLst>
                <a:tab pos="528320" algn="l"/>
              </a:tabLst>
            </a:pPr>
            <a:r>
              <a:rPr sz="2000" b="1" spc="-5" dirty="0">
                <a:latin typeface="Calibri"/>
                <a:cs typeface="Calibri"/>
              </a:rPr>
              <a:t>Скорость </a:t>
            </a:r>
            <a:r>
              <a:rPr sz="2000" spc="-5" dirty="0">
                <a:latin typeface="Calibri"/>
                <a:cs typeface="Calibri"/>
              </a:rPr>
              <a:t>(поступление </a:t>
            </a:r>
            <a:r>
              <a:rPr sz="2000" dirty="0">
                <a:latin typeface="Calibri"/>
                <a:cs typeface="Calibri"/>
              </a:rPr>
              <a:t>и </a:t>
            </a:r>
            <a:r>
              <a:rPr sz="2000" spc="-5" dirty="0">
                <a:latin typeface="Calibri"/>
                <a:cs typeface="Calibri"/>
              </a:rPr>
              <a:t>извлечение</a:t>
            </a:r>
            <a:r>
              <a:rPr sz="2000" spc="-60" dirty="0">
                <a:latin typeface="Calibri"/>
                <a:cs typeface="Calibri"/>
              </a:rPr>
              <a:t> </a:t>
            </a:r>
            <a:r>
              <a:rPr sz="2000" spc="-5" dirty="0">
                <a:latin typeface="Calibri"/>
                <a:cs typeface="Calibri"/>
              </a:rPr>
              <a:t>данных)</a:t>
            </a:r>
            <a:endParaRPr sz="2000" dirty="0">
              <a:latin typeface="Calibri"/>
              <a:cs typeface="Calibri"/>
            </a:endParaRPr>
          </a:p>
          <a:p>
            <a:pPr marL="527685" lvl="1" indent="-172085">
              <a:lnSpc>
                <a:spcPct val="100000"/>
              </a:lnSpc>
              <a:spcBef>
                <a:spcPts val="170"/>
              </a:spcBef>
              <a:buFont typeface="Arial"/>
              <a:buChar char="•"/>
              <a:tabLst>
                <a:tab pos="528320" algn="l"/>
              </a:tabLst>
            </a:pPr>
            <a:r>
              <a:rPr sz="2000" spc="-5" dirty="0">
                <a:latin typeface="Calibri"/>
                <a:cs typeface="Calibri"/>
              </a:rPr>
              <a:t>[Ценность]</a:t>
            </a:r>
            <a:endParaRPr sz="2000" dirty="0">
              <a:latin typeface="Calibri"/>
              <a:cs typeface="Calibri"/>
            </a:endParaRPr>
          </a:p>
        </p:txBody>
      </p:sp>
    </p:spTree>
    <p:extLst>
      <p:ext uri="{BB962C8B-B14F-4D97-AF65-F5344CB8AC3E}">
        <p14:creationId xmlns:p14="http://schemas.microsoft.com/office/powerpoint/2010/main" val="153434966"/>
      </p:ext>
    </p:extLst>
  </p:cSld>
  <p:clrMapOvr>
    <a:masterClrMapping/>
  </p:clrMapOvr>
  <p:transition spd="slow">
    <p:push/>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90115" name="Text Box 5"/>
          <p:cNvSpPr txBox="1">
            <a:spLocks noChangeArrowheads="1"/>
          </p:cNvSpPr>
          <p:nvPr/>
        </p:nvSpPr>
        <p:spPr bwMode="auto">
          <a:xfrm>
            <a:off x="539750" y="1196975"/>
            <a:ext cx="8280400" cy="509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Язык определения объектов ODL </a:t>
            </a:r>
            <a:endParaRPr lang="ru-RU" altLang="ru-RU" b="1">
              <a:solidFill>
                <a:srgbClr val="0D0D11"/>
              </a:solidFill>
            </a:endParaRPr>
          </a:p>
          <a:p>
            <a:pPr eaLnBrk="1" hangingPunct="1">
              <a:buFont typeface="Wingdings" panose="05000000000000000000" pitchFamily="2" charset="2"/>
              <a:buChar char="Ø"/>
            </a:pPr>
            <a:r>
              <a:rPr lang="ru-RU" altLang="ru-RU">
                <a:solidFill>
                  <a:srgbClr val="0D0D11"/>
                </a:solidFill>
              </a:rPr>
              <a:t>ODL – это язык определения данных для объектной модели ODMG. </a:t>
            </a:r>
            <a:endParaRPr lang="en-US" altLang="ru-RU">
              <a:solidFill>
                <a:srgbClr val="0D0D11"/>
              </a:solidFill>
            </a:endParaRPr>
          </a:p>
          <a:p>
            <a:pPr eaLnBrk="1" hangingPunct="1">
              <a:buFont typeface="Wingdings" panose="05000000000000000000" pitchFamily="2" charset="2"/>
              <a:buChar char="Ø"/>
            </a:pPr>
            <a:r>
              <a:rPr lang="ru-RU" altLang="ru-RU">
                <a:solidFill>
                  <a:srgbClr val="0D0D11"/>
                </a:solidFill>
              </a:rPr>
              <a:t>ODL используется исключительно для описания интерфейсов типов приложения (язык описания схем баз данных), а не для программирования реализации.</a:t>
            </a:r>
          </a:p>
          <a:p>
            <a:pPr eaLnBrk="1" hangingPunct="1">
              <a:buFont typeface="Wingdings" panose="05000000000000000000" pitchFamily="2" charset="2"/>
              <a:buChar char="Ø"/>
            </a:pPr>
            <a:r>
              <a:rPr lang="ru-RU" altLang="ru-RU">
                <a:solidFill>
                  <a:srgbClr val="0D0D11"/>
                </a:solidFill>
              </a:rPr>
              <a:t>“Программа” на языке ODL – это набор определений типов, констант, исключительных ситуаций, интерфейсов типов и модулей.</a:t>
            </a:r>
          </a:p>
          <a:p>
            <a:pPr eaLnBrk="1" hangingPunct="1">
              <a:buFont typeface="Wingdings" panose="05000000000000000000" pitchFamily="2" charset="2"/>
              <a:buChar char="Ø"/>
            </a:pPr>
            <a:r>
              <a:rPr lang="ru-RU" altLang="ru-RU">
                <a:solidFill>
                  <a:srgbClr val="0D0D11"/>
                </a:solidFill>
              </a:rPr>
              <a:t>Язык обеспечивает широкие возможности для определения литеральных типов.</a:t>
            </a:r>
          </a:p>
          <a:p>
            <a:pPr eaLnBrk="1" hangingPunct="1">
              <a:buFont typeface="Wingdings" panose="05000000000000000000" pitchFamily="2" charset="2"/>
              <a:buChar char="Ø"/>
            </a:pPr>
            <a:r>
              <a:rPr lang="ru-RU" altLang="ru-RU">
                <a:solidFill>
                  <a:srgbClr val="0D0D11"/>
                </a:solidFill>
              </a:rPr>
              <a:t>Типы коллекций. Можно определить четыре разновидности типов коллекций:</a:t>
            </a:r>
          </a:p>
          <a:p>
            <a:pPr lvl="1" eaLnBrk="1" hangingPunct="1">
              <a:buFontTx/>
              <a:buChar char="•"/>
            </a:pPr>
            <a:r>
              <a:rPr lang="ru-RU" altLang="ru-RU">
                <a:solidFill>
                  <a:srgbClr val="0D0D11"/>
                </a:solidFill>
              </a:rPr>
              <a:t>Типы категории </a:t>
            </a:r>
            <a:r>
              <a:rPr lang="ru-RU" altLang="ru-RU" b="1">
                <a:solidFill>
                  <a:srgbClr val="0D0D11"/>
                </a:solidFill>
              </a:rPr>
              <a:t>set </a:t>
            </a:r>
            <a:r>
              <a:rPr lang="ru-RU" altLang="ru-RU">
                <a:solidFill>
                  <a:srgbClr val="0D0D11"/>
                </a:solidFill>
              </a:rPr>
              <a:t>– это обычные типы множеств.</a:t>
            </a:r>
          </a:p>
          <a:p>
            <a:pPr lvl="1" eaLnBrk="1" hangingPunct="1">
              <a:buFontTx/>
              <a:buChar char="•"/>
            </a:pPr>
            <a:r>
              <a:rPr lang="ru-RU" altLang="ru-RU">
                <a:solidFill>
                  <a:srgbClr val="0D0D11"/>
                </a:solidFill>
              </a:rPr>
              <a:t>Типы категории </a:t>
            </a:r>
            <a:r>
              <a:rPr lang="ru-RU" altLang="ru-RU" b="1">
                <a:solidFill>
                  <a:srgbClr val="0D0D11"/>
                </a:solidFill>
              </a:rPr>
              <a:t>bag </a:t>
            </a:r>
            <a:r>
              <a:rPr lang="ru-RU" altLang="ru-RU">
                <a:solidFill>
                  <a:srgbClr val="0D0D11"/>
                </a:solidFill>
              </a:rPr>
              <a:t>– эти типы мультимножеств (в значениях которых допускается наличие элементов-дубликатов).</a:t>
            </a:r>
          </a:p>
          <a:p>
            <a:pPr lvl="1" eaLnBrk="1" hangingPunct="1">
              <a:buFontTx/>
              <a:buChar char="•"/>
            </a:pPr>
            <a:r>
              <a:rPr lang="ru-RU" altLang="ru-RU">
                <a:solidFill>
                  <a:srgbClr val="0D0D11"/>
                </a:solidFill>
              </a:rPr>
              <a:t>Значениями типов категории </a:t>
            </a:r>
            <a:r>
              <a:rPr lang="ru-RU" altLang="ru-RU" b="1">
                <a:solidFill>
                  <a:srgbClr val="0D0D11"/>
                </a:solidFill>
              </a:rPr>
              <a:t>list </a:t>
            </a:r>
            <a:r>
              <a:rPr lang="ru-RU" altLang="ru-RU">
                <a:solidFill>
                  <a:srgbClr val="0D0D11"/>
                </a:solidFill>
              </a:rPr>
              <a:t>являются упорядоченные списки значений (среди них допускаются дубликаты).</a:t>
            </a:r>
          </a:p>
          <a:p>
            <a:pPr lvl="1" eaLnBrk="1" hangingPunct="1">
              <a:buFontTx/>
              <a:buChar char="•"/>
            </a:pPr>
            <a:r>
              <a:rPr lang="ru-RU" altLang="ru-RU">
                <a:solidFill>
                  <a:srgbClr val="0D0D11"/>
                </a:solidFill>
              </a:rPr>
              <a:t>Значениями типы </a:t>
            </a:r>
            <a:r>
              <a:rPr lang="ru-RU" altLang="ru-RU" b="1">
                <a:solidFill>
                  <a:srgbClr val="0D0D11"/>
                </a:solidFill>
              </a:rPr>
              <a:t>dictionary </a:t>
            </a:r>
            <a:r>
              <a:rPr lang="ru-RU" altLang="ru-RU">
                <a:solidFill>
                  <a:srgbClr val="0D0D11"/>
                </a:solidFill>
              </a:rPr>
              <a:t>являются множества пар &lt;ключ, значение&gt; , причем все ключи в этих парах должны быть различными.</a:t>
            </a:r>
          </a:p>
          <a:p>
            <a:pPr eaLnBrk="1" hangingPunct="1">
              <a:spcBef>
                <a:spcPct val="20000"/>
              </a:spcBef>
            </a:pPr>
            <a:r>
              <a:rPr lang="ru-RU" altLang="ru-RU">
                <a:solidFill>
                  <a:srgbClr val="0D0D11"/>
                </a:solidFill>
              </a:rPr>
              <a:t>Определения типов имеют рекурсивную природу.</a:t>
            </a:r>
          </a:p>
        </p:txBody>
      </p:sp>
    </p:spTree>
    <p:extLst>
      <p:ext uri="{BB962C8B-B14F-4D97-AF65-F5344CB8AC3E}">
        <p14:creationId xmlns:p14="http://schemas.microsoft.com/office/powerpoint/2010/main" val="3592845963"/>
      </p:ext>
    </p:extLst>
  </p:cSld>
  <p:clrMapOvr>
    <a:masterClrMapping/>
  </p:clrMapOvr>
  <p:transition spd="slow">
    <p:push/>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91139" name="Text Box 5"/>
          <p:cNvSpPr txBox="1">
            <a:spLocks noChangeArrowheads="1"/>
          </p:cNvSpPr>
          <p:nvPr/>
        </p:nvSpPr>
        <p:spPr bwMode="auto">
          <a:xfrm>
            <a:off x="539750" y="1412875"/>
            <a:ext cx="8424863" cy="476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Объектный тип. Определение</a:t>
            </a:r>
          </a:p>
          <a:p>
            <a:pPr eaLnBrk="1" hangingPunct="1">
              <a:buFont typeface="Wingdings" panose="05000000000000000000" pitchFamily="2" charset="2"/>
              <a:buChar char="Ø"/>
            </a:pPr>
            <a:r>
              <a:rPr lang="ru-RU" altLang="ru-RU">
                <a:solidFill>
                  <a:srgbClr val="0D0D11"/>
                </a:solidFill>
              </a:rPr>
              <a:t>Объектный тип можно определить с помощью двух разных синтаксических конструкций языка ODL – </a:t>
            </a:r>
            <a:r>
              <a:rPr lang="ru-RU" altLang="ru-RU" b="1">
                <a:solidFill>
                  <a:srgbClr val="0D0D11"/>
                </a:solidFill>
              </a:rPr>
              <a:t>interface</a:t>
            </a:r>
            <a:r>
              <a:rPr lang="ru-RU" altLang="ru-RU">
                <a:solidFill>
                  <a:srgbClr val="0D0D11"/>
                </a:solidFill>
              </a:rPr>
              <a:t> и </a:t>
            </a:r>
            <a:r>
              <a:rPr lang="ru-RU" altLang="ru-RU" b="1">
                <a:solidFill>
                  <a:srgbClr val="0D0D11"/>
                </a:solidFill>
              </a:rPr>
              <a:t>class</a:t>
            </a:r>
            <a:r>
              <a:rPr lang="ru-RU" altLang="ru-RU">
                <a:solidFill>
                  <a:srgbClr val="0D0D11"/>
                </a:solidFill>
              </a:rPr>
              <a:t>.</a:t>
            </a:r>
          </a:p>
          <a:p>
            <a:pPr eaLnBrk="1" hangingPunct="1">
              <a:buFont typeface="Wingdings" panose="05000000000000000000" pitchFamily="2" charset="2"/>
              <a:buChar char="Ø"/>
            </a:pPr>
            <a:r>
              <a:rPr lang="ru-RU" altLang="ru-RU">
                <a:solidFill>
                  <a:srgbClr val="0D0D11"/>
                </a:solidFill>
              </a:rPr>
              <a:t>Определение класса отличается от определения интерфейса наличием двух необязательных разделов: </a:t>
            </a:r>
            <a:r>
              <a:rPr lang="ru-RU" altLang="ru-RU" b="1">
                <a:solidFill>
                  <a:srgbClr val="0D0D11"/>
                </a:solidFill>
              </a:rPr>
              <a:t>extends</a:t>
            </a:r>
            <a:r>
              <a:rPr lang="ru-RU" altLang="ru-RU">
                <a:solidFill>
                  <a:srgbClr val="0D0D11"/>
                </a:solidFill>
              </a:rPr>
              <a:t> и </a:t>
            </a:r>
            <a:r>
              <a:rPr lang="ru-RU" altLang="ru-RU" b="1">
                <a:solidFill>
                  <a:srgbClr val="0D0D11"/>
                </a:solidFill>
              </a:rPr>
              <a:t>type_property_lis</a:t>
            </a:r>
            <a:r>
              <a:rPr lang="ru-RU" altLang="ru-RU">
                <a:solidFill>
                  <a:srgbClr val="0D0D11"/>
                </a:solidFill>
              </a:rPr>
              <a:t>t . Наиболее важным отличием класса от интерфейса является возможность наличия второго из этих разделов. </a:t>
            </a:r>
          </a:p>
          <a:p>
            <a:pPr eaLnBrk="1" hangingPunct="1">
              <a:buFont typeface="Wingdings" panose="05000000000000000000" pitchFamily="2" charset="2"/>
              <a:buChar char="Ø"/>
            </a:pPr>
            <a:r>
              <a:rPr lang="ru-RU" altLang="ru-RU">
                <a:solidFill>
                  <a:srgbClr val="0D0D11"/>
                </a:solidFill>
              </a:rPr>
              <a:t>В списке свойств могут присутствовать элементы </a:t>
            </a:r>
            <a:r>
              <a:rPr lang="ru-RU" altLang="ru-RU" b="1">
                <a:solidFill>
                  <a:srgbClr val="0D0D11"/>
                </a:solidFill>
              </a:rPr>
              <a:t>extent</a:t>
            </a:r>
            <a:r>
              <a:rPr lang="ru-RU" altLang="ru-RU">
                <a:solidFill>
                  <a:srgbClr val="0D0D11"/>
                </a:solidFill>
              </a:rPr>
              <a:t> и </a:t>
            </a:r>
            <a:r>
              <a:rPr lang="ru-RU" altLang="ru-RU" b="1">
                <a:solidFill>
                  <a:srgbClr val="0D0D11"/>
                </a:solidFill>
              </a:rPr>
              <a:t>key</a:t>
            </a:r>
            <a:r>
              <a:rPr lang="ru-RU" altLang="ru-RU">
                <a:solidFill>
                  <a:srgbClr val="0D0D11"/>
                </a:solidFill>
              </a:rPr>
              <a:t>. Для каждого класса может быть определен только один экстент, являющийся множеством всех объектов этого класса, которые после создания должны сохраняться в БД.</a:t>
            </a:r>
            <a:endParaRPr lang="ru-RU" altLang="ru-RU" u="sng">
              <a:solidFill>
                <a:srgbClr val="0D0D11"/>
              </a:solidFill>
            </a:endParaRPr>
          </a:p>
          <a:p>
            <a:pPr eaLnBrk="1" hangingPunct="1">
              <a:buFont typeface="Wingdings" panose="05000000000000000000" pitchFamily="2" charset="2"/>
              <a:buChar char="Ø"/>
            </a:pPr>
            <a:r>
              <a:rPr lang="ru-RU" altLang="ru-RU">
                <a:solidFill>
                  <a:srgbClr val="0D0D11"/>
                </a:solidFill>
              </a:rPr>
              <a:t>Ключ – это набор свойств объектного класса, однозначно идентифицирующий состояние каждого объекта, входящего в экстент класса (это аналог возможного ключа реляционной модели данных). </a:t>
            </a:r>
          </a:p>
          <a:p>
            <a:pPr eaLnBrk="1" hangingPunct="1">
              <a:buFont typeface="Wingdings" panose="05000000000000000000" pitchFamily="2" charset="2"/>
              <a:buChar char="Ø"/>
            </a:pPr>
            <a:r>
              <a:rPr lang="ru-RU" altLang="ru-RU">
                <a:solidFill>
                  <a:srgbClr val="0D0D11"/>
                </a:solidFill>
              </a:rPr>
              <a:t>Для класса может быть объявлено несколько ключей, а может не быть объявлено ни одного ключа даже при наличии определения экстента. В последнем случае в экстенте класса могут существовать разные объекты с одним и тем же состоянием.</a:t>
            </a:r>
          </a:p>
        </p:txBody>
      </p:sp>
    </p:spTree>
    <p:extLst>
      <p:ext uri="{BB962C8B-B14F-4D97-AF65-F5344CB8AC3E}">
        <p14:creationId xmlns:p14="http://schemas.microsoft.com/office/powerpoint/2010/main" val="1111365127"/>
      </p:ext>
    </p:extLst>
  </p:cSld>
  <p:clrMapOvr>
    <a:masterClrMapping/>
  </p:clrMapOvr>
  <p:transition spd="slow">
    <p:push/>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92163" name="Text Box 5"/>
          <p:cNvSpPr txBox="1">
            <a:spLocks noChangeArrowheads="1"/>
          </p:cNvSpPr>
          <p:nvPr/>
        </p:nvSpPr>
        <p:spPr bwMode="auto">
          <a:xfrm>
            <a:off x="539750" y="1196975"/>
            <a:ext cx="8424863" cy="503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Объектный тип. Определение</a:t>
            </a:r>
          </a:p>
          <a:p>
            <a:pPr eaLnBrk="1" hangingPunct="1">
              <a:spcBef>
                <a:spcPct val="25000"/>
              </a:spcBef>
              <a:buFont typeface="Wingdings" panose="05000000000000000000" pitchFamily="2" charset="2"/>
              <a:buChar char="Ø"/>
            </a:pPr>
            <a:r>
              <a:rPr lang="ru-RU" altLang="ru-RU">
                <a:solidFill>
                  <a:srgbClr val="0D0D11"/>
                </a:solidFill>
              </a:rPr>
              <a:t>Допускается создание объектов только тех объектных типов, которые определены как классы. </a:t>
            </a:r>
          </a:p>
          <a:p>
            <a:pPr eaLnBrk="1" hangingPunct="1">
              <a:spcBef>
                <a:spcPct val="25000"/>
              </a:spcBef>
              <a:buFont typeface="Wingdings" panose="05000000000000000000" pitchFamily="2" charset="2"/>
              <a:buChar char="Ø"/>
            </a:pPr>
            <a:r>
              <a:rPr lang="ru-RU" altLang="ru-RU">
                <a:solidFill>
                  <a:srgbClr val="0D0D11"/>
                </a:solidFill>
              </a:rPr>
              <a:t>Объектные типы, определенные как интерфейсы, могут использоваться только для порождения новых объектных типов (интерфейсов и классов) на основании (вообще говоря) множественного наследования. </a:t>
            </a:r>
          </a:p>
          <a:p>
            <a:pPr eaLnBrk="1" hangingPunct="1">
              <a:spcBef>
                <a:spcPct val="25000"/>
              </a:spcBef>
              <a:buFont typeface="Wingdings" panose="05000000000000000000" pitchFamily="2" charset="2"/>
              <a:buChar char="Ø"/>
            </a:pPr>
            <a:r>
              <a:rPr lang="ru-RU" altLang="ru-RU">
                <a:solidFill>
                  <a:srgbClr val="0D0D11"/>
                </a:solidFill>
              </a:rPr>
              <a:t>Классы могут определяться на основе множественного наследования интерфейсов и одиночного наследования классов.</a:t>
            </a:r>
          </a:p>
          <a:p>
            <a:pPr eaLnBrk="1" hangingPunct="1">
              <a:spcBef>
                <a:spcPct val="25000"/>
              </a:spcBef>
              <a:buFont typeface="Wingdings" panose="05000000000000000000" pitchFamily="2" charset="2"/>
              <a:buChar char="Ø"/>
            </a:pPr>
            <a:r>
              <a:rPr lang="ru-RU" altLang="ru-RU">
                <a:solidFill>
                  <a:srgbClr val="0D0D11"/>
                </a:solidFill>
              </a:rPr>
              <a:t>Стабильность – это свойство объекта сохранять состояние между сеансами работы программы. Объектная база данных – это, по существу, хранилище стабильных объектов. Достигается это, в зависимости от реализации, либо введением в язык программирования нового ключевого слова, либо предоставлением специального метода для создания объектов, либо наследованием от специального предопределенного типа. Программисту, таким образом, достаточно объявить объект "стабильным", а далее СУБД берет на себя черновую работу по отслеживанию изменений, отмене ссылок на удаленные объекты, созданию версий объектов.</a:t>
            </a:r>
          </a:p>
        </p:txBody>
      </p:sp>
    </p:spTree>
    <p:extLst>
      <p:ext uri="{BB962C8B-B14F-4D97-AF65-F5344CB8AC3E}">
        <p14:creationId xmlns:p14="http://schemas.microsoft.com/office/powerpoint/2010/main" val="3529861916"/>
      </p:ext>
    </p:extLst>
  </p:cSld>
  <p:clrMapOvr>
    <a:masterClrMapping/>
  </p:clrMapOvr>
  <p:transition spd="slow">
    <p:push/>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93187" name="Text Box 5"/>
          <p:cNvSpPr txBox="1">
            <a:spLocks noChangeArrowheads="1"/>
          </p:cNvSpPr>
          <p:nvPr/>
        </p:nvSpPr>
        <p:spPr bwMode="auto">
          <a:xfrm>
            <a:off x="395288" y="1412875"/>
            <a:ext cx="8424862"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Объектный тип. Наследование</a:t>
            </a:r>
          </a:p>
          <a:p>
            <a:pPr eaLnBrk="1" hangingPunct="1">
              <a:spcBef>
                <a:spcPct val="25000"/>
              </a:spcBef>
              <a:buFont typeface="Wingdings" panose="05000000000000000000" pitchFamily="2" charset="2"/>
              <a:buNone/>
            </a:pPr>
            <a:r>
              <a:rPr lang="ru-RU" altLang="ru-RU">
                <a:solidFill>
                  <a:srgbClr val="0D0D11"/>
                </a:solidFill>
              </a:rPr>
              <a:t>Механизм наследования от интерфейсов называется в ODMG наследованием </a:t>
            </a:r>
            <a:r>
              <a:rPr lang="ru-RU" altLang="ru-RU" i="1">
                <a:solidFill>
                  <a:srgbClr val="0D0D11"/>
                </a:solidFill>
              </a:rPr>
              <a:t>IS - A </a:t>
            </a:r>
            <a:r>
              <a:rPr lang="ru-RU" altLang="ru-RU">
                <a:solidFill>
                  <a:srgbClr val="0D0D11"/>
                </a:solidFill>
              </a:rPr>
              <a:t>(жирные стрелки), а механизм наследования от классов – </a:t>
            </a:r>
            <a:r>
              <a:rPr lang="ru-RU" altLang="ru-RU" i="1">
                <a:solidFill>
                  <a:srgbClr val="0D0D11"/>
                </a:solidFill>
              </a:rPr>
              <a:t>extends </a:t>
            </a:r>
            <a:r>
              <a:rPr lang="ru-RU" altLang="ru-RU">
                <a:solidFill>
                  <a:srgbClr val="0D0D11"/>
                </a:solidFill>
              </a:rPr>
              <a:t>(обычные).</a:t>
            </a:r>
          </a:p>
        </p:txBody>
      </p:sp>
      <p:pic>
        <p:nvPicPr>
          <p:cNvPr id="93188" name="Picture 4" descr="http://citforum.ncstu.ru/database/articles/manifests/3_manifesta_bd_3.g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284663" y="2636838"/>
            <a:ext cx="4573587" cy="3455987"/>
          </a:xfrm>
          <a:prstGeom prst="rect">
            <a:avLst/>
          </a:prstGeom>
          <a:noFill/>
          <a:extLst>
            <a:ext uri="{909E8E84-426E-40DD-AFC4-6F175D3DCCD1}">
              <a14:hiddenFill xmlns:a14="http://schemas.microsoft.com/office/drawing/2010/main">
                <a:solidFill>
                  <a:srgbClr val="FFFFFF"/>
                </a:solidFill>
              </a14:hiddenFill>
            </a:ext>
          </a:extLst>
        </p:spPr>
      </p:pic>
      <p:sp>
        <p:nvSpPr>
          <p:cNvPr id="93190" name="Text Box 6"/>
          <p:cNvSpPr txBox="1">
            <a:spLocks noChangeArrowheads="1"/>
          </p:cNvSpPr>
          <p:nvPr/>
        </p:nvSpPr>
        <p:spPr bwMode="auto">
          <a:xfrm>
            <a:off x="468313" y="2430463"/>
            <a:ext cx="3671887" cy="3662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u-RU" altLang="ru-RU">
                <a:solidFill>
                  <a:srgbClr val="0D0D11"/>
                </a:solidFill>
              </a:rPr>
              <a:t>В модели ODMG поддерживается </a:t>
            </a:r>
            <a:r>
              <a:rPr lang="ru-RU" altLang="ru-RU" i="1">
                <a:solidFill>
                  <a:srgbClr val="0D0D11"/>
                </a:solidFill>
              </a:rPr>
              <a:t>семантика включения</a:t>
            </a:r>
            <a:r>
              <a:rPr lang="ru-RU" altLang="ru-RU">
                <a:solidFill>
                  <a:srgbClr val="0D0D11"/>
                </a:solidFill>
              </a:rPr>
              <a:t>, означающая, что экстент любого подкласса является подмножеством экстента любого своего суперкласса (прямого или косвенного).</a:t>
            </a:r>
          </a:p>
          <a:p>
            <a:r>
              <a:rPr lang="ru-RU" altLang="ru-RU">
                <a:solidFill>
                  <a:srgbClr val="0D0D11"/>
                </a:solidFill>
              </a:rPr>
              <a:t>Стандарт не требует обязательного определения экстента. В этом случае ответственность на поддержку работы с множествами объектов ложится на прикладного программиста.</a:t>
            </a:r>
          </a:p>
        </p:txBody>
      </p:sp>
    </p:spTree>
    <p:extLst>
      <p:ext uri="{BB962C8B-B14F-4D97-AF65-F5344CB8AC3E}">
        <p14:creationId xmlns:p14="http://schemas.microsoft.com/office/powerpoint/2010/main" val="2005967908"/>
      </p:ext>
    </p:extLst>
  </p:cSld>
  <p:clrMapOvr>
    <a:masterClrMapping/>
  </p:clrMapOvr>
  <p:transition spd="slow">
    <p:push/>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94211" name="Text Box 5"/>
          <p:cNvSpPr txBox="1">
            <a:spLocks noChangeArrowheads="1"/>
          </p:cNvSpPr>
          <p:nvPr/>
        </p:nvSpPr>
        <p:spPr bwMode="auto">
          <a:xfrm>
            <a:off x="539750" y="1268413"/>
            <a:ext cx="8208963"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Объектный тип. Определение связей</a:t>
            </a:r>
          </a:p>
          <a:p>
            <a:pPr eaLnBrk="1" hangingPunct="1"/>
            <a:r>
              <a:rPr lang="ru-RU" altLang="ru-RU">
                <a:solidFill>
                  <a:srgbClr val="0D0D11"/>
                </a:solidFill>
              </a:rPr>
              <a:t>Связи явно определяются путем указания </a:t>
            </a:r>
            <a:r>
              <a:rPr lang="ru-RU" altLang="ru-RU" i="1">
                <a:solidFill>
                  <a:srgbClr val="0D0D11"/>
                </a:solidFill>
              </a:rPr>
              <a:t>путей обхода (traversal paths )</a:t>
            </a:r>
            <a:r>
              <a:rPr lang="ru-RU" altLang="ru-RU">
                <a:solidFill>
                  <a:srgbClr val="0D0D11"/>
                </a:solidFill>
              </a:rPr>
              <a:t>. </a:t>
            </a:r>
          </a:p>
          <a:p>
            <a:pPr eaLnBrk="1" hangingPunct="1"/>
            <a:r>
              <a:rPr lang="ru-RU" altLang="ru-RU">
                <a:solidFill>
                  <a:srgbClr val="0D0D11"/>
                </a:solidFill>
              </a:rPr>
              <a:t>Пути обхода указываются парами, по одному пути для каждого направления обхода связи.</a:t>
            </a:r>
          </a:p>
          <a:p>
            <a:pPr eaLnBrk="1" hangingPunct="1"/>
            <a:r>
              <a:rPr lang="ru-RU" altLang="ru-RU">
                <a:solidFill>
                  <a:srgbClr val="0D0D11"/>
                </a:solidFill>
              </a:rPr>
              <a:t>Пример: в базе данных “служащие-отделы-проекты” служащий работает (works) в одном отделе, а отдел состоит (consists of ) множества служащих. Тогда путь обхода consists_of должен быть определен в объектном типе DEPT, а путь обхода works – в типе EMP. Тот факт, что пути обхода относятся к одной связи, указывается в разделе inverse обоих объявлений пути обхода. </a:t>
            </a:r>
          </a:p>
          <a:p>
            <a:pPr eaLnBrk="1" hangingPunct="1"/>
            <a:r>
              <a:rPr lang="ru-RU" altLang="ru-RU">
                <a:solidFill>
                  <a:srgbClr val="0D0D11"/>
                </a:solidFill>
              </a:rPr>
              <a:t>Определения типов DEPT и EMP могли бы выглядеть следующим образом:</a:t>
            </a:r>
          </a:p>
          <a:p>
            <a:pPr eaLnBrk="1" hangingPunct="1"/>
            <a:r>
              <a:rPr lang="ru-RU" altLang="ru-RU">
                <a:solidFill>
                  <a:srgbClr val="0D0D11"/>
                </a:solidFill>
              </a:rPr>
              <a:t>class DEPT {      ...</a:t>
            </a:r>
            <a:br>
              <a:rPr lang="ru-RU" altLang="ru-RU">
                <a:solidFill>
                  <a:srgbClr val="0D0D11"/>
                </a:solidFill>
              </a:rPr>
            </a:br>
            <a:r>
              <a:rPr lang="ru-RU" altLang="ru-RU">
                <a:solidFill>
                  <a:srgbClr val="0D0D11"/>
                </a:solidFill>
              </a:rPr>
              <a:t>     relationship set &lt;EMP&gt; consists_of</a:t>
            </a:r>
            <a:br>
              <a:rPr lang="ru-RU" altLang="ru-RU">
                <a:solidFill>
                  <a:srgbClr val="0D0D11"/>
                </a:solidFill>
              </a:rPr>
            </a:br>
            <a:r>
              <a:rPr lang="ru-RU" altLang="ru-RU">
                <a:solidFill>
                  <a:srgbClr val="0D0D11"/>
                </a:solidFill>
              </a:rPr>
              <a:t>          inverse EMP :: works</a:t>
            </a:r>
            <a:br>
              <a:rPr lang="ru-RU" altLang="ru-RU">
                <a:solidFill>
                  <a:srgbClr val="0D0D11"/>
                </a:solidFill>
              </a:rPr>
            </a:br>
            <a:r>
              <a:rPr lang="ru-RU" altLang="ru-RU">
                <a:solidFill>
                  <a:srgbClr val="0D0D11"/>
                </a:solidFill>
              </a:rPr>
              <a:t>     ... } </a:t>
            </a:r>
          </a:p>
          <a:p>
            <a:pPr eaLnBrk="1" hangingPunct="1"/>
            <a:r>
              <a:rPr lang="ru-RU" altLang="ru-RU">
                <a:solidFill>
                  <a:srgbClr val="0D0D11"/>
                </a:solidFill>
              </a:rPr>
              <a:t>class EMP {      ...</a:t>
            </a:r>
            <a:br>
              <a:rPr lang="ru-RU" altLang="ru-RU">
                <a:solidFill>
                  <a:srgbClr val="0D0D11"/>
                </a:solidFill>
              </a:rPr>
            </a:br>
            <a:r>
              <a:rPr lang="ru-RU" altLang="ru-RU">
                <a:solidFill>
                  <a:srgbClr val="0D0D11"/>
                </a:solidFill>
              </a:rPr>
              <a:t>     relationship DEPT works</a:t>
            </a:r>
            <a:br>
              <a:rPr lang="ru-RU" altLang="ru-RU">
                <a:solidFill>
                  <a:srgbClr val="0D0D11"/>
                </a:solidFill>
              </a:rPr>
            </a:br>
            <a:r>
              <a:rPr lang="ru-RU" altLang="ru-RU">
                <a:solidFill>
                  <a:srgbClr val="0D0D11"/>
                </a:solidFill>
              </a:rPr>
              <a:t>          inverse DEPT :: consists_of</a:t>
            </a:r>
            <a:br>
              <a:rPr lang="ru-RU" altLang="ru-RU">
                <a:solidFill>
                  <a:srgbClr val="0D0D11"/>
                </a:solidFill>
              </a:rPr>
            </a:br>
            <a:r>
              <a:rPr lang="ru-RU" altLang="ru-RU">
                <a:solidFill>
                  <a:srgbClr val="0D0D11"/>
                </a:solidFill>
              </a:rPr>
              <a:t>     ... } </a:t>
            </a:r>
          </a:p>
        </p:txBody>
      </p:sp>
    </p:spTree>
    <p:extLst>
      <p:ext uri="{BB962C8B-B14F-4D97-AF65-F5344CB8AC3E}">
        <p14:creationId xmlns:p14="http://schemas.microsoft.com/office/powerpoint/2010/main" val="557285135"/>
      </p:ext>
    </p:extLst>
  </p:cSld>
  <p:clrMapOvr>
    <a:masterClrMapping/>
  </p:clrMapOvr>
  <p:transition spd="slow">
    <p:push/>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95236" name="Text Box 4"/>
          <p:cNvSpPr txBox="1">
            <a:spLocks noChangeArrowheads="1"/>
          </p:cNvSpPr>
          <p:nvPr/>
        </p:nvSpPr>
        <p:spPr bwMode="auto">
          <a:xfrm>
            <a:off x="395288" y="1196975"/>
            <a:ext cx="8280400" cy="503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u-RU" altLang="ru-RU" b="1" i="1">
                <a:solidFill>
                  <a:srgbClr val="0D0D11"/>
                </a:solidFill>
              </a:rPr>
              <a:t>Краткая характеристика языка запросов OQL </a:t>
            </a:r>
            <a:endParaRPr lang="ru-RU" altLang="ru-RU" b="1">
              <a:solidFill>
                <a:srgbClr val="0D0D11"/>
              </a:solidFill>
            </a:endParaRPr>
          </a:p>
          <a:p>
            <a:r>
              <a:rPr lang="ru-RU" altLang="ru-RU">
                <a:solidFill>
                  <a:srgbClr val="0D0D11"/>
                </a:solidFill>
              </a:rPr>
              <a:t>OQL опирается на объектную модель ODMG.</a:t>
            </a:r>
          </a:p>
          <a:p>
            <a:r>
              <a:rPr lang="ru-RU" altLang="ru-RU">
                <a:solidFill>
                  <a:srgbClr val="0D0D11"/>
                </a:solidFill>
              </a:rPr>
              <a:t>OQL очень близок к SQL/92. Расширения относятся к сложным объектам, объектным идентификаторам, путевым выражениям, полиморфизму, вызову операций и отложенному связыванию.</a:t>
            </a:r>
            <a:br>
              <a:rPr lang="ru-RU" altLang="ru-RU">
                <a:solidFill>
                  <a:srgbClr val="0D0D11"/>
                </a:solidFill>
              </a:rPr>
            </a:br>
            <a:r>
              <a:rPr lang="ru-RU" altLang="ru-RU">
                <a:solidFill>
                  <a:srgbClr val="0D0D11"/>
                </a:solidFill>
              </a:rPr>
              <a:t>В OQL обеспечиваются высокоуровневые примитивы для работы с множествами объектов, а также примитивы для работы со структурами, списками и массивами.</a:t>
            </a:r>
            <a:br>
              <a:rPr lang="ru-RU" altLang="ru-RU">
                <a:solidFill>
                  <a:srgbClr val="0D0D11"/>
                </a:solidFill>
              </a:rPr>
            </a:br>
            <a:r>
              <a:rPr lang="ru-RU" altLang="ru-RU">
                <a:solidFill>
                  <a:srgbClr val="0D0D11"/>
                </a:solidFill>
              </a:rPr>
              <a:t>OQL является функциональным языком, допускающим неограниченную компонируемость операций, т.к. результат любого запроса обладает типом, принадлежащим к ODMG.</a:t>
            </a:r>
          </a:p>
          <a:p>
            <a:r>
              <a:rPr lang="ru-RU" altLang="ru-RU">
                <a:solidFill>
                  <a:srgbClr val="0D0D11"/>
                </a:solidFill>
              </a:rPr>
              <a:t>OQL не является вычислительно полным языком. Он представляет собой простой язык запросов.</a:t>
            </a:r>
            <a:br>
              <a:rPr lang="ru-RU" altLang="ru-RU">
                <a:solidFill>
                  <a:srgbClr val="0D0D11"/>
                </a:solidFill>
              </a:rPr>
            </a:br>
            <a:r>
              <a:rPr lang="ru-RU" altLang="ru-RU">
                <a:solidFill>
                  <a:srgbClr val="0D0D11"/>
                </a:solidFill>
              </a:rPr>
              <a:t>Операторы языка OQL могут вызываться из любого языка программирования, для которого в стандарте ODMG определены правила связывания. В запросах OQL могут присутствовать вызовы операций, запрограммированных на этих языках.</a:t>
            </a:r>
          </a:p>
          <a:p>
            <a:r>
              <a:rPr lang="ru-RU" altLang="ru-RU">
                <a:solidFill>
                  <a:srgbClr val="0D0D11"/>
                </a:solidFill>
              </a:rPr>
              <a:t>В OQL не определяются явные операции обновления, а используются вызовы операций, определенных в объектах для целей обновления.</a:t>
            </a:r>
            <a:br>
              <a:rPr lang="ru-RU" altLang="ru-RU">
                <a:solidFill>
                  <a:srgbClr val="0D0D11"/>
                </a:solidFill>
              </a:rPr>
            </a:br>
            <a:r>
              <a:rPr lang="ru-RU" altLang="ru-RU">
                <a:solidFill>
                  <a:srgbClr val="0D0D11"/>
                </a:solidFill>
              </a:rPr>
              <a:t>В OQL обеспечивается декларативный доступ к объектам.</a:t>
            </a:r>
            <a:endParaRPr lang="ru-RU" altLang="ru-RU"/>
          </a:p>
        </p:txBody>
      </p:sp>
    </p:spTree>
    <p:extLst>
      <p:ext uri="{BB962C8B-B14F-4D97-AF65-F5344CB8AC3E}">
        <p14:creationId xmlns:p14="http://schemas.microsoft.com/office/powerpoint/2010/main" val="2066755852"/>
      </p:ext>
    </p:extLst>
  </p:cSld>
  <p:clrMapOvr>
    <a:masterClrMapping/>
  </p:clrMapOvr>
  <p:transition spd="slow">
    <p:push/>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96259" name="Text Box 5"/>
          <p:cNvSpPr txBox="1">
            <a:spLocks noChangeArrowheads="1"/>
          </p:cNvSpPr>
          <p:nvPr/>
        </p:nvSpPr>
        <p:spPr bwMode="auto">
          <a:xfrm>
            <a:off x="539750" y="1196975"/>
            <a:ext cx="8353425"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Краткая характеристика языка запросов OQL </a:t>
            </a:r>
            <a:endParaRPr lang="ru-RU" altLang="ru-RU" b="1">
              <a:solidFill>
                <a:srgbClr val="0D0D11"/>
              </a:solidFill>
            </a:endParaRPr>
          </a:p>
          <a:p>
            <a:pPr eaLnBrk="1" hangingPunct="1"/>
            <a:r>
              <a:rPr lang="ru-RU" altLang="ru-RU">
                <a:solidFill>
                  <a:srgbClr val="0D0D11"/>
                </a:solidFill>
              </a:rPr>
              <a:t>“OQL-запрос является функцией, вырабатывающей объект, тип которого может быть выведен на основе операций, которые участвуют в выражении запроса”. </a:t>
            </a:r>
          </a:p>
          <a:p>
            <a:pPr eaLnBrk="1" hangingPunct="1">
              <a:spcBef>
                <a:spcPct val="30000"/>
              </a:spcBef>
              <a:spcAft>
                <a:spcPct val="20000"/>
              </a:spcAft>
            </a:pPr>
            <a:r>
              <a:rPr lang="ru-RU" altLang="ru-RU" b="1">
                <a:solidFill>
                  <a:srgbClr val="0D0D11"/>
                </a:solidFill>
              </a:rPr>
              <a:t>Пример 1.</a:t>
            </a:r>
            <a:r>
              <a:rPr lang="ru-RU" altLang="ru-RU">
                <a:solidFill>
                  <a:srgbClr val="0D0D11"/>
                </a:solidFill>
              </a:rPr>
              <a:t> Найти даты рождения служащих, зарплата которых превышает 30000 р.</a:t>
            </a:r>
          </a:p>
          <a:p>
            <a:pPr eaLnBrk="1" hangingPunct="1"/>
            <a:r>
              <a:rPr lang="ru-RU" altLang="ru-RU">
                <a:solidFill>
                  <a:srgbClr val="0D0D11"/>
                </a:solidFill>
              </a:rPr>
              <a:t>SELECT DISTINCT E.EMP_BDATE</a:t>
            </a:r>
            <a:br>
              <a:rPr lang="ru-RU" altLang="ru-RU">
                <a:solidFill>
                  <a:srgbClr val="0D0D11"/>
                </a:solidFill>
              </a:rPr>
            </a:br>
            <a:r>
              <a:rPr lang="ru-RU" altLang="ru-RU">
                <a:solidFill>
                  <a:srgbClr val="0D0D11"/>
                </a:solidFill>
              </a:rPr>
              <a:t>   FROM EMPLOYEES E</a:t>
            </a:r>
            <a:br>
              <a:rPr lang="ru-RU" altLang="ru-RU">
                <a:solidFill>
                  <a:srgbClr val="0D0D11"/>
                </a:solidFill>
              </a:rPr>
            </a:br>
            <a:r>
              <a:rPr lang="ru-RU" altLang="ru-RU">
                <a:solidFill>
                  <a:srgbClr val="0D0D11"/>
                </a:solidFill>
              </a:rPr>
              <a:t>   WHERE E.EMP_SAL &gt; 30000.00</a:t>
            </a:r>
          </a:p>
          <a:p>
            <a:pPr eaLnBrk="1" hangingPunct="1">
              <a:spcBef>
                <a:spcPct val="25000"/>
              </a:spcBef>
              <a:spcAft>
                <a:spcPct val="25000"/>
              </a:spcAft>
            </a:pPr>
            <a:r>
              <a:rPr lang="ru-RU" altLang="ru-RU" b="1">
                <a:solidFill>
                  <a:srgbClr val="0D0D11"/>
                </a:solidFill>
              </a:rPr>
              <a:t>Пример 2.</a:t>
            </a:r>
            <a:r>
              <a:rPr lang="ru-RU" altLang="ru-RU">
                <a:solidFill>
                  <a:srgbClr val="0D0D11"/>
                </a:solidFill>
              </a:rPr>
              <a:t> Найти имена и даты рождения служащих с зарплатой выше 30000 руб.</a:t>
            </a:r>
          </a:p>
          <a:p>
            <a:pPr eaLnBrk="1" hangingPunct="1"/>
            <a:r>
              <a:rPr lang="ru-RU" altLang="ru-RU">
                <a:solidFill>
                  <a:srgbClr val="0D0D11"/>
                </a:solidFill>
              </a:rPr>
              <a:t>SELECT DISTINCT STRUCT (name: E.EMP_NAME, bdate: E.EMP_BDATE)</a:t>
            </a:r>
            <a:br>
              <a:rPr lang="ru-RU" altLang="ru-RU">
                <a:solidFill>
                  <a:srgbClr val="0D0D11"/>
                </a:solidFill>
              </a:rPr>
            </a:br>
            <a:r>
              <a:rPr lang="ru-RU" altLang="ru-RU">
                <a:solidFill>
                  <a:srgbClr val="0D0D11"/>
                </a:solidFill>
              </a:rPr>
              <a:t>   FROM EMPLOYEES E</a:t>
            </a:r>
            <a:br>
              <a:rPr lang="ru-RU" altLang="ru-RU">
                <a:solidFill>
                  <a:srgbClr val="0D0D11"/>
                </a:solidFill>
              </a:rPr>
            </a:br>
            <a:r>
              <a:rPr lang="ru-RU" altLang="ru-RU">
                <a:solidFill>
                  <a:srgbClr val="0D0D11"/>
                </a:solidFill>
              </a:rPr>
              <a:t>  WHERE E.EMP_SAL &gt; 30000.00</a:t>
            </a:r>
          </a:p>
          <a:p>
            <a:pPr eaLnBrk="1" hangingPunct="1"/>
            <a:r>
              <a:rPr lang="ru-RU" altLang="ru-RU" b="1">
                <a:solidFill>
                  <a:srgbClr val="0D0D11"/>
                </a:solidFill>
              </a:rPr>
              <a:t>Пример 3.</a:t>
            </a:r>
            <a:r>
              <a:rPr lang="ru-RU" altLang="ru-RU">
                <a:solidFill>
                  <a:srgbClr val="0D0D11"/>
                </a:solidFill>
              </a:rPr>
              <a:t> Получить номера менеджеров отделов и тех сотрудников их отделов, зарплата которых превышает 30000 руб.</a:t>
            </a:r>
          </a:p>
          <a:p>
            <a:pPr eaLnBrk="1" hangingPunct="1"/>
            <a:r>
              <a:rPr lang="ru-RU" altLang="ru-RU">
                <a:solidFill>
                  <a:srgbClr val="0D0D11"/>
                </a:solidFill>
              </a:rPr>
              <a:t>SELECT DISTINCT STRUCT ( mng: D.DEPT_MNG,</a:t>
            </a:r>
            <a:br>
              <a:rPr lang="ru-RU" altLang="ru-RU">
                <a:solidFill>
                  <a:srgbClr val="0D0D11"/>
                </a:solidFill>
              </a:rPr>
            </a:br>
            <a:r>
              <a:rPr lang="ru-RU" altLang="ru-RU">
                <a:solidFill>
                  <a:srgbClr val="0D0D11"/>
                </a:solidFill>
              </a:rPr>
              <a:t>                        DHS: ( SELECT   E   FROM D.CONSISTS_OF AS E</a:t>
            </a:r>
            <a:br>
              <a:rPr lang="ru-RU" altLang="ru-RU">
                <a:solidFill>
                  <a:srgbClr val="0D0D11"/>
                </a:solidFill>
              </a:rPr>
            </a:br>
            <a:r>
              <a:rPr lang="ru-RU" altLang="ru-RU">
                <a:solidFill>
                  <a:srgbClr val="0D0D11"/>
                </a:solidFill>
              </a:rPr>
              <a:t>		WHERE E.EMP_SAL &gt; 30000.00 ) )</a:t>
            </a:r>
            <a:br>
              <a:rPr lang="ru-RU" altLang="ru-RU">
                <a:solidFill>
                  <a:srgbClr val="0D0D11"/>
                </a:solidFill>
              </a:rPr>
            </a:br>
            <a:r>
              <a:rPr lang="ru-RU" altLang="ru-RU">
                <a:solidFill>
                  <a:srgbClr val="0D0D11"/>
                </a:solidFill>
              </a:rPr>
              <a:t>FROM  DEPARTMENTS  D </a:t>
            </a:r>
          </a:p>
        </p:txBody>
      </p:sp>
    </p:spTree>
    <p:extLst>
      <p:ext uri="{BB962C8B-B14F-4D97-AF65-F5344CB8AC3E}">
        <p14:creationId xmlns:p14="http://schemas.microsoft.com/office/powerpoint/2010/main" val="1500501536"/>
      </p:ext>
    </p:extLst>
  </p:cSld>
  <p:clrMapOvr>
    <a:masterClrMapping/>
  </p:clrMapOvr>
  <p:transition spd="slow">
    <p:push/>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97283" name="Text Box 5"/>
          <p:cNvSpPr txBox="1">
            <a:spLocks noChangeArrowheads="1"/>
          </p:cNvSpPr>
          <p:nvPr/>
        </p:nvSpPr>
        <p:spPr bwMode="auto">
          <a:xfrm>
            <a:off x="539750" y="1196975"/>
            <a:ext cx="8353425"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Объекты как результаты запросов</a:t>
            </a:r>
          </a:p>
          <a:p>
            <a:pPr eaLnBrk="1" hangingPunct="1"/>
            <a:r>
              <a:rPr lang="ru-RU" altLang="ru-RU">
                <a:solidFill>
                  <a:srgbClr val="0D0D11"/>
                </a:solidFill>
              </a:rPr>
              <a:t>Введем следующие определения объектных типов:</a:t>
            </a:r>
          </a:p>
          <a:p>
            <a:pPr eaLnBrk="1" hangingPunct="1"/>
            <a:r>
              <a:rPr lang="ru-RU" altLang="ru-RU">
                <a:solidFill>
                  <a:srgbClr val="0D0D11"/>
                </a:solidFill>
              </a:rPr>
              <a:t>typedef Set &lt;interval&gt; ages; </a:t>
            </a:r>
          </a:p>
          <a:p>
            <a:pPr eaLnBrk="1" hangingPunct="1"/>
            <a:r>
              <a:rPr lang="ru-RU" altLang="ru-RU">
                <a:solidFill>
                  <a:srgbClr val="0D0D11"/>
                </a:solidFill>
              </a:rPr>
              <a:t>class persinfo {</a:t>
            </a:r>
            <a:br>
              <a:rPr lang="ru-RU" altLang="ru-RU">
                <a:solidFill>
                  <a:srgbClr val="0D0D11"/>
                </a:solidFill>
              </a:rPr>
            </a:br>
            <a:r>
              <a:rPr lang="ru-RU" altLang="ru-RU">
                <a:solidFill>
                  <a:srgbClr val="0D0D11"/>
                </a:solidFill>
              </a:rPr>
              <a:t>    attribute string &lt;20&gt; n;</a:t>
            </a:r>
            <a:br>
              <a:rPr lang="ru-RU" altLang="ru-RU">
                <a:solidFill>
                  <a:srgbClr val="0D0D11"/>
                </a:solidFill>
              </a:rPr>
            </a:br>
            <a:r>
              <a:rPr lang="ru-RU" altLang="ru-RU">
                <a:solidFill>
                  <a:srgbClr val="0D0D11"/>
                </a:solidFill>
              </a:rPr>
              <a:t>    attribute date b; }; </a:t>
            </a:r>
          </a:p>
          <a:p>
            <a:pPr eaLnBrk="1" hangingPunct="1"/>
            <a:r>
              <a:rPr lang="ru-RU" altLang="ru-RU">
                <a:solidFill>
                  <a:srgbClr val="0D0D11"/>
                </a:solidFill>
              </a:rPr>
              <a:t>typedef Bag &lt;persinfo &gt; info; </a:t>
            </a:r>
          </a:p>
          <a:p>
            <a:pPr eaLnBrk="1" hangingPunct="1"/>
            <a:r>
              <a:rPr lang="ru-RU" altLang="ru-RU">
                <a:solidFill>
                  <a:srgbClr val="0D0D11"/>
                </a:solidFill>
              </a:rPr>
              <a:t>Тогда можно сформулировать следующие запросы.</a:t>
            </a:r>
          </a:p>
          <a:p>
            <a:pPr eaLnBrk="1" hangingPunct="1"/>
            <a:r>
              <a:rPr lang="ru-RU" altLang="ru-RU" b="1">
                <a:solidFill>
                  <a:srgbClr val="0D0D11"/>
                </a:solidFill>
              </a:rPr>
              <a:t>Пример 4:</a:t>
            </a:r>
          </a:p>
          <a:p>
            <a:pPr eaLnBrk="1" hangingPunct="1"/>
            <a:r>
              <a:rPr lang="ru-RU" altLang="ru-RU">
                <a:solidFill>
                  <a:srgbClr val="0D0D11"/>
                </a:solidFill>
              </a:rPr>
              <a:t>ages ( SELECT DISTINCT E.age</a:t>
            </a:r>
            <a:br>
              <a:rPr lang="ru-RU" altLang="ru-RU">
                <a:solidFill>
                  <a:srgbClr val="0D0D11"/>
                </a:solidFill>
              </a:rPr>
            </a:br>
            <a:r>
              <a:rPr lang="ru-RU" altLang="ru-RU">
                <a:solidFill>
                  <a:srgbClr val="0D0D11"/>
                </a:solidFill>
              </a:rPr>
              <a:t>         FROM EMPLOYEES E</a:t>
            </a:r>
            <a:br>
              <a:rPr lang="ru-RU" altLang="ru-RU">
                <a:solidFill>
                  <a:srgbClr val="0D0D11"/>
                </a:solidFill>
              </a:rPr>
            </a:br>
            <a:r>
              <a:rPr lang="ru-RU" altLang="ru-RU">
                <a:solidFill>
                  <a:srgbClr val="0D0D11"/>
                </a:solidFill>
              </a:rPr>
              <a:t>         WHERE E.EMP_SAL &gt; 20000.00 )</a:t>
            </a:r>
          </a:p>
          <a:p>
            <a:pPr eaLnBrk="1" hangingPunct="1"/>
            <a:r>
              <a:rPr lang="ru-RU" altLang="ru-RU">
                <a:solidFill>
                  <a:srgbClr val="0D0D11"/>
                </a:solidFill>
              </a:rPr>
              <a:t>Окончательным результатом этого запроса является объект-множество, включающий литеральные значения типа interval.</a:t>
            </a:r>
          </a:p>
          <a:p>
            <a:pPr eaLnBrk="1" hangingPunct="1"/>
            <a:r>
              <a:rPr lang="ru-RU" altLang="ru-RU" b="1">
                <a:solidFill>
                  <a:srgbClr val="0D0D11"/>
                </a:solidFill>
              </a:rPr>
              <a:t>Пример 5:</a:t>
            </a:r>
          </a:p>
          <a:p>
            <a:pPr eaLnBrk="1" hangingPunct="1"/>
            <a:r>
              <a:rPr lang="ru-RU" altLang="ru-RU">
                <a:solidFill>
                  <a:srgbClr val="0D0D11"/>
                </a:solidFill>
              </a:rPr>
              <a:t>info ( SELECT persinfo (n: E.EMP_NAME, b: E.EMP_BDATE)</a:t>
            </a:r>
            <a:br>
              <a:rPr lang="ru-RU" altLang="ru-RU">
                <a:solidFill>
                  <a:srgbClr val="0D0D11"/>
                </a:solidFill>
              </a:rPr>
            </a:br>
            <a:r>
              <a:rPr lang="ru-RU" altLang="ru-RU">
                <a:solidFill>
                  <a:srgbClr val="0D0D11"/>
                </a:solidFill>
              </a:rPr>
              <a:t>     FROM EMPLOYEES E</a:t>
            </a:r>
            <a:br>
              <a:rPr lang="ru-RU" altLang="ru-RU">
                <a:solidFill>
                  <a:srgbClr val="0D0D11"/>
                </a:solidFill>
              </a:rPr>
            </a:br>
            <a:r>
              <a:rPr lang="ru-RU" altLang="ru-RU">
                <a:solidFill>
                  <a:srgbClr val="0D0D11"/>
                </a:solidFill>
              </a:rPr>
              <a:t>     WHERE E.EMP_SAL &gt; 20000.00 )</a:t>
            </a:r>
          </a:p>
        </p:txBody>
      </p:sp>
    </p:spTree>
    <p:extLst>
      <p:ext uri="{BB962C8B-B14F-4D97-AF65-F5344CB8AC3E}">
        <p14:creationId xmlns:p14="http://schemas.microsoft.com/office/powerpoint/2010/main" val="1966262481"/>
      </p:ext>
    </p:extLst>
  </p:cSld>
  <p:clrMapOvr>
    <a:masterClrMapping/>
  </p:clrMapOvr>
  <p:transition spd="slow">
    <p:push/>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98307" name="Text Box 5"/>
          <p:cNvSpPr txBox="1">
            <a:spLocks noChangeArrowheads="1"/>
          </p:cNvSpPr>
          <p:nvPr/>
        </p:nvSpPr>
        <p:spPr bwMode="auto">
          <a:xfrm>
            <a:off x="539750" y="1196975"/>
            <a:ext cx="8353425" cy="507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Объекты как результаты запросов</a:t>
            </a:r>
          </a:p>
          <a:p>
            <a:pPr eaLnBrk="1" hangingPunct="1"/>
            <a:r>
              <a:rPr lang="ru-RU" altLang="ru-RU">
                <a:solidFill>
                  <a:srgbClr val="0D0D11"/>
                </a:solidFill>
              </a:rPr>
              <a:t>В совокупности результатом допустимых в OQL выражений запросов могут являться:</a:t>
            </a:r>
          </a:p>
          <a:p>
            <a:pPr eaLnBrk="1" hangingPunct="1">
              <a:buFont typeface="Wingdings" panose="05000000000000000000" pitchFamily="2" charset="2"/>
              <a:buChar char="Ø"/>
            </a:pPr>
            <a:r>
              <a:rPr lang="ru-RU" altLang="ru-RU">
                <a:solidFill>
                  <a:srgbClr val="0D0D11"/>
                </a:solidFill>
              </a:rPr>
              <a:t>коллекция объектов; </a:t>
            </a:r>
          </a:p>
          <a:p>
            <a:pPr eaLnBrk="1" hangingPunct="1">
              <a:buFont typeface="Wingdings" panose="05000000000000000000" pitchFamily="2" charset="2"/>
              <a:buChar char="Ø"/>
            </a:pPr>
            <a:r>
              <a:rPr lang="ru-RU" altLang="ru-RU">
                <a:solidFill>
                  <a:srgbClr val="0D0D11"/>
                </a:solidFill>
              </a:rPr>
              <a:t>индивидуальный объект; </a:t>
            </a:r>
          </a:p>
          <a:p>
            <a:pPr eaLnBrk="1" hangingPunct="1">
              <a:buFont typeface="Wingdings" panose="05000000000000000000" pitchFamily="2" charset="2"/>
              <a:buChar char="Ø"/>
            </a:pPr>
            <a:r>
              <a:rPr lang="ru-RU" altLang="ru-RU">
                <a:solidFill>
                  <a:srgbClr val="0D0D11"/>
                </a:solidFill>
              </a:rPr>
              <a:t>коллекция литеральных значений; </a:t>
            </a:r>
          </a:p>
          <a:p>
            <a:pPr eaLnBrk="1" hangingPunct="1">
              <a:buFont typeface="Wingdings" panose="05000000000000000000" pitchFamily="2" charset="2"/>
              <a:buChar char="Ø"/>
            </a:pPr>
            <a:r>
              <a:rPr lang="ru-RU" altLang="ru-RU">
                <a:solidFill>
                  <a:srgbClr val="0D0D11"/>
                </a:solidFill>
              </a:rPr>
              <a:t>индивидуальное литеральное значение. </a:t>
            </a:r>
          </a:p>
          <a:p>
            <a:pPr eaLnBrk="1" hangingPunct="1">
              <a:spcBef>
                <a:spcPct val="15000"/>
              </a:spcBef>
            </a:pPr>
            <a:r>
              <a:rPr lang="ru-RU" altLang="ru-RU" b="1" i="1">
                <a:solidFill>
                  <a:srgbClr val="0D0D11"/>
                </a:solidFill>
              </a:rPr>
              <a:t>Неопределенные значения </a:t>
            </a:r>
          </a:p>
          <a:p>
            <a:pPr eaLnBrk="1" hangingPunct="1">
              <a:buFont typeface="Wingdings" panose="05000000000000000000" pitchFamily="2" charset="2"/>
              <a:buChar char="Ø"/>
            </a:pPr>
            <a:r>
              <a:rPr lang="ru-RU" altLang="ru-RU">
                <a:solidFill>
                  <a:srgbClr val="0D0D11"/>
                </a:solidFill>
              </a:rPr>
              <a:t>Результатом выборки свойства объекта с пустым идентификатором является специальное значение UNDEFINED.</a:t>
            </a:r>
          </a:p>
          <a:p>
            <a:pPr eaLnBrk="1" hangingPunct="1">
              <a:buFont typeface="Wingdings" panose="05000000000000000000" pitchFamily="2" charset="2"/>
              <a:buChar char="Ø"/>
            </a:pPr>
            <a:r>
              <a:rPr lang="ru-RU" altLang="ru-RU">
                <a:solidFill>
                  <a:srgbClr val="0D0D11"/>
                </a:solidFill>
              </a:rPr>
              <a:t>Результатом операции is_undefined(undefined) является логическое значение </a:t>
            </a:r>
            <a:r>
              <a:rPr lang="ru-RU" altLang="ru-RU" i="1">
                <a:solidFill>
                  <a:srgbClr val="0D0D11"/>
                </a:solidFill>
              </a:rPr>
              <a:t>true</a:t>
            </a:r>
            <a:r>
              <a:rPr lang="ru-RU" altLang="ru-RU">
                <a:solidFill>
                  <a:srgbClr val="0D0D11"/>
                </a:solidFill>
              </a:rPr>
              <a:t>. Результатом операции is_defined(undefined) является значение </a:t>
            </a:r>
            <a:r>
              <a:rPr lang="ru-RU" altLang="ru-RU" i="1">
                <a:solidFill>
                  <a:srgbClr val="0D0D11"/>
                </a:solidFill>
              </a:rPr>
              <a:t>false</a:t>
            </a:r>
            <a:r>
              <a:rPr lang="ru-RU" altLang="ru-RU">
                <a:solidFill>
                  <a:srgbClr val="0D0D11"/>
                </a:solidFill>
              </a:rPr>
              <a:t>.</a:t>
            </a:r>
          </a:p>
          <a:p>
            <a:pPr eaLnBrk="1" hangingPunct="1">
              <a:buFont typeface="Wingdings" panose="05000000000000000000" pitchFamily="2" charset="2"/>
              <a:buChar char="Ø"/>
            </a:pPr>
            <a:r>
              <a:rPr lang="ru-RU" altLang="ru-RU">
                <a:solidFill>
                  <a:srgbClr val="0D0D11"/>
                </a:solidFill>
              </a:rPr>
              <a:t>Если при вычислении предиката раздела WHERE OQL-запроса получается значение UNDEFINED, то оно трактуется как </a:t>
            </a:r>
            <a:r>
              <a:rPr lang="ru-RU" altLang="ru-RU" i="1">
                <a:solidFill>
                  <a:srgbClr val="0D0D11"/>
                </a:solidFill>
              </a:rPr>
              <a:t>false</a:t>
            </a:r>
            <a:r>
              <a:rPr lang="ru-RU" altLang="ru-RU">
                <a:solidFill>
                  <a:srgbClr val="0D0D11"/>
                </a:solidFill>
              </a:rPr>
              <a:t>.</a:t>
            </a:r>
          </a:p>
          <a:p>
            <a:pPr eaLnBrk="1" hangingPunct="1">
              <a:buFont typeface="Wingdings" panose="05000000000000000000" pitchFamily="2" charset="2"/>
              <a:buChar char="Ø"/>
            </a:pPr>
            <a:r>
              <a:rPr lang="ru-RU" altLang="ru-RU">
                <a:solidFill>
                  <a:srgbClr val="0D0D11"/>
                </a:solidFill>
              </a:rPr>
              <a:t>UNDEFINED является допустимым элементом любой явно или неявно конструируемой коллекции или агрегатной функции COUNT.</a:t>
            </a:r>
          </a:p>
          <a:p>
            <a:pPr eaLnBrk="1" hangingPunct="1"/>
            <a:r>
              <a:rPr lang="ru-RU" altLang="ru-RU">
                <a:solidFill>
                  <a:srgbClr val="0D0D11"/>
                </a:solidFill>
              </a:rPr>
              <a:t>Результатом любой другой операции, включающей хотя бы один операнд со значением UNDEFINED, является UNDEFINED.</a:t>
            </a:r>
          </a:p>
        </p:txBody>
      </p:sp>
    </p:spTree>
    <p:extLst>
      <p:ext uri="{BB962C8B-B14F-4D97-AF65-F5344CB8AC3E}">
        <p14:creationId xmlns:p14="http://schemas.microsoft.com/office/powerpoint/2010/main" val="3663592668"/>
      </p:ext>
    </p:extLst>
  </p:cSld>
  <p:clrMapOvr>
    <a:masterClrMapping/>
  </p:clrMapOvr>
  <p:transition spd="slow">
    <p:push/>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idx="4294967295"/>
          </p:nvPr>
        </p:nvSpPr>
        <p:spPr>
          <a:xfrm>
            <a:off x="684213" y="765175"/>
            <a:ext cx="7772400" cy="571500"/>
          </a:xfrm>
        </p:spPr>
        <p:txBody>
          <a:bodyPr/>
          <a:lstStyle/>
          <a:p>
            <a:pPr eaLnBrk="1" hangingPunct="1"/>
            <a:r>
              <a:rPr lang="ru-RU" altLang="ru-RU" sz="3200">
                <a:latin typeface="Times New Roman" panose="02020603050405020304" pitchFamily="18" charset="0"/>
              </a:rPr>
              <a:t>Введение в объектную модель ODMG </a:t>
            </a:r>
          </a:p>
        </p:txBody>
      </p:sp>
      <p:sp>
        <p:nvSpPr>
          <p:cNvPr id="101379" name="Text Box 5"/>
          <p:cNvSpPr txBox="1">
            <a:spLocks noChangeArrowheads="1"/>
          </p:cNvSpPr>
          <p:nvPr/>
        </p:nvSpPr>
        <p:spPr bwMode="auto">
          <a:xfrm>
            <a:off x="539750" y="1196975"/>
            <a:ext cx="8353425" cy="503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ru-RU" altLang="ru-RU" b="1" i="1">
                <a:solidFill>
                  <a:srgbClr val="0D0D11"/>
                </a:solidFill>
              </a:rPr>
              <a:t>Вызовы методов </a:t>
            </a:r>
          </a:p>
          <a:p>
            <a:pPr eaLnBrk="1" hangingPunct="1">
              <a:buFont typeface="Wingdings" panose="05000000000000000000" pitchFamily="2" charset="2"/>
              <a:buChar char="Ø"/>
            </a:pPr>
            <a:r>
              <a:rPr lang="ru-RU" altLang="ru-RU">
                <a:solidFill>
                  <a:srgbClr val="0D0D11"/>
                </a:solidFill>
              </a:rPr>
              <a:t>В OQL допускается вызов метода объекта с указанием действительных параметров или без их указания (в зависимости от сигнатуры метода объекта, или класса) в любом месте запроса, если тип результата вызова метода соответствует типу ожидаемого результата запроса.</a:t>
            </a:r>
          </a:p>
          <a:p>
            <a:pPr eaLnBrk="1" hangingPunct="1">
              <a:buFont typeface="Wingdings" panose="05000000000000000000" pitchFamily="2" charset="2"/>
              <a:buChar char="Ø"/>
            </a:pPr>
            <a:r>
              <a:rPr lang="ru-RU" altLang="ru-RU">
                <a:solidFill>
                  <a:srgbClr val="0D0D11"/>
                </a:solidFill>
              </a:rPr>
              <a:t>Если у метода отсутствуют параметры, то нотация вызова метода в точности совпадает с нотацией выбора атрибута или перехода по связи.</a:t>
            </a:r>
          </a:p>
          <a:p>
            <a:pPr eaLnBrk="1" hangingPunct="1">
              <a:buFont typeface="Wingdings" panose="05000000000000000000" pitchFamily="2" charset="2"/>
              <a:buChar char="Ø"/>
            </a:pPr>
            <a:r>
              <a:rPr lang="ru-RU" altLang="ru-RU">
                <a:solidFill>
                  <a:srgbClr val="0D0D11"/>
                </a:solidFill>
              </a:rPr>
              <a:t>Если у метода имеются параметры, то их действительные значения задаются через запятую в круглых скобках.</a:t>
            </a:r>
          </a:p>
          <a:p>
            <a:pPr eaLnBrk="1" hangingPunct="1">
              <a:buFont typeface="Wingdings" panose="05000000000000000000" pitchFamily="2" charset="2"/>
              <a:buChar char="Ø"/>
            </a:pPr>
            <a:r>
              <a:rPr lang="ru-RU" altLang="ru-RU">
                <a:solidFill>
                  <a:srgbClr val="0D0D11"/>
                </a:solidFill>
              </a:rPr>
              <a:t>Если в классе (или интерфейсе) содержатся одноименные атрибут и метод без параметров, то для разрешения конфликта имен в вызове метода должны содержаться круглые скобки.</a:t>
            </a:r>
          </a:p>
          <a:p>
            <a:pPr eaLnBrk="1" hangingPunct="1">
              <a:buFont typeface="Wingdings" panose="05000000000000000000" pitchFamily="2" charset="2"/>
              <a:buChar char="Ø"/>
            </a:pPr>
            <a:r>
              <a:rPr lang="ru-RU" altLang="ru-RU">
                <a:solidFill>
                  <a:srgbClr val="0D0D11"/>
                </a:solidFill>
              </a:rPr>
              <a:t>Пусть в классе EMP определена операция HIGHER_PAID , которая для данного объекта-служащего производит множество объектов-служащих того же отдела с большим размером зарплаты. Тогда возможен следующий запрос:</a:t>
            </a:r>
          </a:p>
          <a:p>
            <a:pPr eaLnBrk="1" hangingPunct="1"/>
            <a:r>
              <a:rPr lang="ru-RU" altLang="ru-RU">
                <a:solidFill>
                  <a:srgbClr val="0D0D11"/>
                </a:solidFill>
              </a:rPr>
              <a:t>	SELECT DISTINCT E.HIGHER_PAID.participate_in.PRO_NAME </a:t>
            </a:r>
          </a:p>
          <a:p>
            <a:pPr eaLnBrk="1" hangingPunct="1"/>
            <a:r>
              <a:rPr lang="ru-RU" altLang="ru-RU">
                <a:solidFill>
                  <a:srgbClr val="0D0D11"/>
                </a:solidFill>
              </a:rPr>
              <a:t>		FROM EMPLOYEES AS E</a:t>
            </a:r>
            <a:br>
              <a:rPr lang="ru-RU" altLang="ru-RU">
                <a:solidFill>
                  <a:srgbClr val="0D0D11"/>
                </a:solidFill>
              </a:rPr>
            </a:br>
            <a:r>
              <a:rPr lang="ru-RU" altLang="ru-RU">
                <a:solidFill>
                  <a:srgbClr val="0D0D11"/>
                </a:solidFill>
              </a:rPr>
              <a:t>		WHERE E.EMP_NO = 632 </a:t>
            </a:r>
          </a:p>
        </p:txBody>
      </p:sp>
    </p:spTree>
    <p:extLst>
      <p:ext uri="{BB962C8B-B14F-4D97-AF65-F5344CB8AC3E}">
        <p14:creationId xmlns:p14="http://schemas.microsoft.com/office/powerpoint/2010/main" val="3116278712"/>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5577" y="642802"/>
            <a:ext cx="5875655" cy="528320"/>
          </a:xfrm>
          <a:prstGeom prst="rect">
            <a:avLst/>
          </a:prstGeom>
        </p:spPr>
        <p:txBody>
          <a:bodyPr vert="horz" wrap="square" lIns="0" tIns="12700" rIns="0" bIns="0" rtlCol="0">
            <a:spAutoFit/>
          </a:bodyPr>
          <a:lstStyle/>
          <a:p>
            <a:pPr marL="12700">
              <a:lnSpc>
                <a:spcPct val="100000"/>
              </a:lnSpc>
              <a:spcBef>
                <a:spcPts val="100"/>
              </a:spcBef>
            </a:pPr>
            <a:r>
              <a:rPr spc="-30" dirty="0"/>
              <a:t>Недостатки реляционной</a:t>
            </a:r>
            <a:r>
              <a:rPr spc="-145" dirty="0"/>
              <a:t> </a:t>
            </a:r>
            <a:r>
              <a:rPr spc="-25" dirty="0"/>
              <a:t>модели</a:t>
            </a:r>
          </a:p>
        </p:txBody>
      </p:sp>
      <p:sp>
        <p:nvSpPr>
          <p:cNvPr id="3" name="object 3"/>
          <p:cNvSpPr txBox="1"/>
          <p:nvPr/>
        </p:nvSpPr>
        <p:spPr>
          <a:xfrm>
            <a:off x="707390" y="1802257"/>
            <a:ext cx="7298055" cy="1049655"/>
          </a:xfrm>
          <a:prstGeom prst="rect">
            <a:avLst/>
          </a:prstGeom>
        </p:spPr>
        <p:txBody>
          <a:bodyPr vert="horz" wrap="square" lIns="0" tIns="53975" rIns="0" bIns="0" rtlCol="0">
            <a:spAutoFit/>
          </a:bodyPr>
          <a:lstStyle/>
          <a:p>
            <a:pPr marL="184785" marR="5080" indent="-172085">
              <a:lnSpc>
                <a:spcPts val="2590"/>
              </a:lnSpc>
              <a:spcBef>
                <a:spcPts val="425"/>
              </a:spcBef>
              <a:buFont typeface="Arial"/>
              <a:buChar char="•"/>
              <a:tabLst>
                <a:tab pos="185420" algn="l"/>
              </a:tabLst>
            </a:pPr>
            <a:r>
              <a:rPr sz="2400" spc="-5" dirty="0">
                <a:latin typeface="Calibri"/>
                <a:cs typeface="Calibri"/>
              </a:rPr>
              <a:t>ACID свойства </a:t>
            </a:r>
            <a:r>
              <a:rPr sz="2400" spc="-10" dirty="0">
                <a:latin typeface="Calibri"/>
                <a:cs typeface="Calibri"/>
              </a:rPr>
              <a:t>(атомарность, согласованность,  изолированность, долговечность) </a:t>
            </a:r>
            <a:r>
              <a:rPr sz="2400" dirty="0">
                <a:latin typeface="Calibri"/>
                <a:cs typeface="Calibri"/>
              </a:rPr>
              <a:t>не </a:t>
            </a:r>
            <a:r>
              <a:rPr sz="2400" spc="-15" dirty="0">
                <a:latin typeface="Calibri"/>
                <a:cs typeface="Calibri"/>
              </a:rPr>
              <a:t>позволяют  </a:t>
            </a:r>
            <a:r>
              <a:rPr sz="2400" spc="-5" dirty="0">
                <a:latin typeface="Calibri"/>
                <a:cs typeface="Calibri"/>
              </a:rPr>
              <a:t>наращивать </a:t>
            </a:r>
            <a:r>
              <a:rPr sz="2400" spc="-15" dirty="0">
                <a:latin typeface="Calibri"/>
                <a:cs typeface="Calibri"/>
              </a:rPr>
              <a:t>производительность </a:t>
            </a:r>
            <a:r>
              <a:rPr sz="2400" spc="-10" dirty="0">
                <a:latin typeface="Calibri"/>
                <a:cs typeface="Calibri"/>
              </a:rPr>
              <a:t>реляционных</a:t>
            </a:r>
            <a:r>
              <a:rPr sz="2400" spc="65" dirty="0">
                <a:latin typeface="Calibri"/>
                <a:cs typeface="Calibri"/>
              </a:rPr>
              <a:t> </a:t>
            </a:r>
            <a:r>
              <a:rPr sz="2400" spc="-10" dirty="0">
                <a:latin typeface="Calibri"/>
                <a:cs typeface="Calibri"/>
              </a:rPr>
              <a:t>систем</a:t>
            </a:r>
            <a:endParaRPr sz="2400">
              <a:latin typeface="Calibri"/>
              <a:cs typeface="Calibri"/>
            </a:endParaRPr>
          </a:p>
        </p:txBody>
      </p:sp>
    </p:spTree>
    <p:extLst>
      <p:ext uri="{BB962C8B-B14F-4D97-AF65-F5344CB8AC3E}">
        <p14:creationId xmlns:p14="http://schemas.microsoft.com/office/powerpoint/2010/main" val="541753953"/>
      </p:ext>
    </p:extLst>
  </p:cSld>
  <p:clrMapOvr>
    <a:masterClrMapping/>
  </p:clrMapOvr>
  <p:transition spd="slow">
    <p:push/>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7" name="Объект 6" descr="In My Own Terms - Page 2 of 8 - Terminology for Beginners ..."/>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96981" y="2385611"/>
            <a:ext cx="5348901" cy="2674451"/>
          </a:xfrm>
        </p:spPr>
      </p:pic>
    </p:spTree>
    <p:extLst>
      <p:ext uri="{BB962C8B-B14F-4D97-AF65-F5344CB8AC3E}">
        <p14:creationId xmlns:p14="http://schemas.microsoft.com/office/powerpoint/2010/main" val="3078098217"/>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28676" y="837173"/>
            <a:ext cx="7485512" cy="335989"/>
          </a:xfrm>
          <a:prstGeom prst="rect">
            <a:avLst/>
          </a:prstGeom>
        </p:spPr>
        <p:txBody>
          <a:bodyPr vert="horz" wrap="square" lIns="0" tIns="12700" rIns="0" bIns="0" rtlCol="0">
            <a:spAutoFit/>
          </a:bodyPr>
          <a:lstStyle/>
          <a:p>
            <a:pPr marL="12700">
              <a:lnSpc>
                <a:spcPct val="100000"/>
              </a:lnSpc>
              <a:spcBef>
                <a:spcPts val="100"/>
              </a:spcBef>
            </a:pPr>
            <a:r>
              <a:rPr spc="-25" dirty="0"/>
              <a:t>Решение </a:t>
            </a:r>
            <a:r>
              <a:rPr spc="-30" dirty="0" err="1"/>
              <a:t>проблемы</a:t>
            </a:r>
            <a:r>
              <a:rPr spc="-165" dirty="0"/>
              <a:t> </a:t>
            </a:r>
            <a:r>
              <a:rPr spc="-30" dirty="0" err="1"/>
              <a:t>производительности</a:t>
            </a:r>
            <a:r>
              <a:rPr lang="ru-RU" spc="-30" dirty="0"/>
              <a:t> реляционных СУБД</a:t>
            </a:r>
            <a:endParaRPr spc="-30" dirty="0"/>
          </a:p>
        </p:txBody>
      </p:sp>
      <p:sp>
        <p:nvSpPr>
          <p:cNvPr id="4" name="object 4"/>
          <p:cNvSpPr txBox="1"/>
          <p:nvPr/>
        </p:nvSpPr>
        <p:spPr>
          <a:xfrm>
            <a:off x="707390" y="1809877"/>
            <a:ext cx="6905625" cy="633730"/>
          </a:xfrm>
          <a:prstGeom prst="rect">
            <a:avLst/>
          </a:prstGeom>
        </p:spPr>
        <p:txBody>
          <a:bodyPr vert="horz" wrap="square" lIns="0" tIns="48260" rIns="0" bIns="0" rtlCol="0">
            <a:spAutoFit/>
          </a:bodyPr>
          <a:lstStyle/>
          <a:p>
            <a:pPr marL="184785" marR="5080" indent="-172085">
              <a:lnSpc>
                <a:spcPts val="2270"/>
              </a:lnSpc>
              <a:spcBef>
                <a:spcPts val="380"/>
              </a:spcBef>
              <a:buFont typeface="Arial"/>
              <a:buChar char="•"/>
              <a:tabLst>
                <a:tab pos="185420" algn="l"/>
              </a:tabLst>
            </a:pPr>
            <a:r>
              <a:rPr sz="2100" spc="-10" dirty="0">
                <a:latin typeface="Calibri"/>
                <a:cs typeface="Calibri"/>
              </a:rPr>
              <a:t>Использовать </a:t>
            </a:r>
            <a:r>
              <a:rPr sz="2100" spc="-15" dirty="0">
                <a:latin typeface="Calibri"/>
                <a:cs typeface="Calibri"/>
              </a:rPr>
              <a:t>более </a:t>
            </a:r>
            <a:r>
              <a:rPr sz="2100" spc="-5" dirty="0">
                <a:latin typeface="Calibri"/>
                <a:cs typeface="Calibri"/>
              </a:rPr>
              <a:t>мощное </a:t>
            </a:r>
            <a:r>
              <a:rPr sz="2100" spc="-15" dirty="0">
                <a:latin typeface="Calibri"/>
                <a:cs typeface="Calibri"/>
              </a:rPr>
              <a:t>оборудование </a:t>
            </a:r>
            <a:r>
              <a:rPr sz="2100" spc="-5" dirty="0">
                <a:latin typeface="Calibri"/>
                <a:cs typeface="Calibri"/>
              </a:rPr>
              <a:t>(вертикальное  масштабирование)</a:t>
            </a:r>
            <a:endParaRPr sz="2100">
              <a:latin typeface="Calibri"/>
              <a:cs typeface="Calibri"/>
            </a:endParaRPr>
          </a:p>
        </p:txBody>
      </p:sp>
      <p:sp>
        <p:nvSpPr>
          <p:cNvPr id="5" name="object 5"/>
          <p:cNvSpPr txBox="1"/>
          <p:nvPr/>
        </p:nvSpPr>
        <p:spPr>
          <a:xfrm>
            <a:off x="707390" y="2486533"/>
            <a:ext cx="6360795" cy="345440"/>
          </a:xfrm>
          <a:prstGeom prst="rect">
            <a:avLst/>
          </a:prstGeom>
        </p:spPr>
        <p:txBody>
          <a:bodyPr vert="horz" wrap="square" lIns="0" tIns="12700" rIns="0" bIns="0" rtlCol="0">
            <a:spAutoFit/>
          </a:bodyPr>
          <a:lstStyle/>
          <a:p>
            <a:pPr marL="184785" indent="-172085">
              <a:lnSpc>
                <a:spcPct val="100000"/>
              </a:lnSpc>
              <a:spcBef>
                <a:spcPts val="100"/>
              </a:spcBef>
              <a:buFont typeface="Arial"/>
              <a:buChar char="•"/>
              <a:tabLst>
                <a:tab pos="185420" algn="l"/>
              </a:tabLst>
            </a:pPr>
            <a:r>
              <a:rPr sz="2100" spc="-5" dirty="0">
                <a:latin typeface="Calibri"/>
                <a:cs typeface="Calibri"/>
              </a:rPr>
              <a:t>Оптимизировать запросы, проанализировав планы</a:t>
            </a:r>
            <a:r>
              <a:rPr sz="2100" spc="-25" dirty="0">
                <a:latin typeface="Calibri"/>
                <a:cs typeface="Calibri"/>
              </a:rPr>
              <a:t> </a:t>
            </a:r>
            <a:r>
              <a:rPr sz="2100" dirty="0">
                <a:latin typeface="Calibri"/>
                <a:cs typeface="Calibri"/>
              </a:rPr>
              <a:t>их</a:t>
            </a:r>
          </a:p>
        </p:txBody>
      </p:sp>
      <p:sp>
        <p:nvSpPr>
          <p:cNvPr id="6" name="object 6"/>
          <p:cNvSpPr txBox="1"/>
          <p:nvPr/>
        </p:nvSpPr>
        <p:spPr>
          <a:xfrm>
            <a:off x="707390" y="2704464"/>
            <a:ext cx="5855970" cy="805815"/>
          </a:xfrm>
          <a:prstGeom prst="rect">
            <a:avLst/>
          </a:prstGeom>
        </p:spPr>
        <p:txBody>
          <a:bodyPr vert="horz" wrap="square" lIns="0" tIns="82550" rIns="0" bIns="0" rtlCol="0">
            <a:spAutoFit/>
          </a:bodyPr>
          <a:lstStyle/>
          <a:p>
            <a:pPr marL="184785">
              <a:lnSpc>
                <a:spcPct val="100000"/>
              </a:lnSpc>
              <a:spcBef>
                <a:spcPts val="650"/>
              </a:spcBef>
            </a:pPr>
            <a:r>
              <a:rPr sz="2100" spc="-10" dirty="0">
                <a:latin typeface="Calibri"/>
                <a:cs typeface="Calibri"/>
              </a:rPr>
              <a:t>исполнения, </a:t>
            </a:r>
            <a:r>
              <a:rPr sz="2100" dirty="0">
                <a:latin typeface="Calibri"/>
                <a:cs typeface="Calibri"/>
              </a:rPr>
              <a:t>и </a:t>
            </a:r>
            <a:r>
              <a:rPr sz="2100" spc="-5" dirty="0">
                <a:latin typeface="Calibri"/>
                <a:cs typeface="Calibri"/>
              </a:rPr>
              <a:t>создать </a:t>
            </a:r>
            <a:r>
              <a:rPr sz="2100" spc="-15" dirty="0">
                <a:latin typeface="Calibri"/>
                <a:cs typeface="Calibri"/>
              </a:rPr>
              <a:t>дополнительные</a:t>
            </a:r>
            <a:r>
              <a:rPr sz="2100" spc="100" dirty="0">
                <a:latin typeface="Calibri"/>
                <a:cs typeface="Calibri"/>
              </a:rPr>
              <a:t> </a:t>
            </a:r>
            <a:r>
              <a:rPr sz="2100" spc="-10" dirty="0">
                <a:latin typeface="Calibri"/>
                <a:cs typeface="Calibri"/>
              </a:rPr>
              <a:t>индексы.</a:t>
            </a:r>
            <a:endParaRPr sz="2100">
              <a:latin typeface="Calibri"/>
              <a:cs typeface="Calibri"/>
            </a:endParaRPr>
          </a:p>
          <a:p>
            <a:pPr marL="184785" indent="-172085">
              <a:lnSpc>
                <a:spcPct val="100000"/>
              </a:lnSpc>
              <a:spcBef>
                <a:spcPts val="555"/>
              </a:spcBef>
              <a:buFont typeface="Arial"/>
              <a:buChar char="•"/>
              <a:tabLst>
                <a:tab pos="185420" algn="l"/>
              </a:tabLst>
            </a:pPr>
            <a:r>
              <a:rPr sz="2100" spc="-5" dirty="0">
                <a:latin typeface="Calibri"/>
                <a:cs typeface="Calibri"/>
              </a:rPr>
              <a:t>Денормализация </a:t>
            </a:r>
            <a:r>
              <a:rPr sz="2100" spc="-15" dirty="0">
                <a:latin typeface="Calibri"/>
                <a:cs typeface="Calibri"/>
              </a:rPr>
              <a:t>схемы</a:t>
            </a:r>
            <a:r>
              <a:rPr sz="2100" spc="5" dirty="0">
                <a:latin typeface="Calibri"/>
                <a:cs typeface="Calibri"/>
              </a:rPr>
              <a:t> </a:t>
            </a:r>
            <a:r>
              <a:rPr sz="2100" spc="-5" dirty="0">
                <a:latin typeface="Calibri"/>
                <a:cs typeface="Calibri"/>
              </a:rPr>
              <a:t>БД</a:t>
            </a:r>
            <a:endParaRPr sz="2100">
              <a:latin typeface="Calibri"/>
              <a:cs typeface="Calibri"/>
            </a:endParaRPr>
          </a:p>
        </p:txBody>
      </p:sp>
      <p:sp>
        <p:nvSpPr>
          <p:cNvPr id="7" name="object 7"/>
          <p:cNvSpPr txBox="1"/>
          <p:nvPr/>
        </p:nvSpPr>
        <p:spPr>
          <a:xfrm>
            <a:off x="707390" y="3943477"/>
            <a:ext cx="2194560" cy="1125855"/>
          </a:xfrm>
          <a:prstGeom prst="rect">
            <a:avLst/>
          </a:prstGeom>
        </p:spPr>
        <p:txBody>
          <a:bodyPr vert="horz" wrap="square" lIns="0" tIns="12700" rIns="0" bIns="0" rtlCol="0">
            <a:spAutoFit/>
          </a:bodyPr>
          <a:lstStyle/>
          <a:p>
            <a:pPr marL="184785" indent="-172085">
              <a:lnSpc>
                <a:spcPct val="100000"/>
              </a:lnSpc>
              <a:spcBef>
                <a:spcPts val="100"/>
              </a:spcBef>
              <a:buFont typeface="Arial"/>
              <a:buChar char="•"/>
              <a:tabLst>
                <a:tab pos="185420" algn="l"/>
              </a:tabLst>
            </a:pPr>
            <a:r>
              <a:rPr sz="2100" b="1" spc="-5" dirty="0">
                <a:latin typeface="Calibri"/>
                <a:cs typeface="Calibri"/>
              </a:rPr>
              <a:t>noSQL</a:t>
            </a:r>
            <a:r>
              <a:rPr sz="2100" b="1" spc="-40" dirty="0">
                <a:latin typeface="Calibri"/>
                <a:cs typeface="Calibri"/>
              </a:rPr>
              <a:t> </a:t>
            </a:r>
            <a:r>
              <a:rPr sz="2100" b="1" spc="-5" dirty="0">
                <a:latin typeface="Calibri"/>
                <a:cs typeface="Calibri"/>
              </a:rPr>
              <a:t>решения</a:t>
            </a:r>
            <a:endParaRPr sz="2100">
              <a:latin typeface="Calibri"/>
              <a:cs typeface="Calibri"/>
            </a:endParaRPr>
          </a:p>
          <a:p>
            <a:pPr>
              <a:lnSpc>
                <a:spcPct val="100000"/>
              </a:lnSpc>
              <a:buFont typeface="Arial"/>
              <a:buChar char="•"/>
            </a:pPr>
            <a:endParaRPr sz="3150">
              <a:latin typeface="Times New Roman"/>
              <a:cs typeface="Times New Roman"/>
            </a:endParaRPr>
          </a:p>
          <a:p>
            <a:pPr marL="184785" indent="-172085">
              <a:lnSpc>
                <a:spcPct val="100000"/>
              </a:lnSpc>
              <a:buFont typeface="Arial"/>
              <a:buChar char="•"/>
              <a:tabLst>
                <a:tab pos="185420" algn="l"/>
              </a:tabLst>
            </a:pPr>
            <a:r>
              <a:rPr sz="2100" b="1" spc="-5" dirty="0">
                <a:latin typeface="Calibri"/>
                <a:cs typeface="Calibri"/>
              </a:rPr>
              <a:t>newSQL</a:t>
            </a:r>
            <a:r>
              <a:rPr sz="2100" b="1" spc="-80" dirty="0">
                <a:latin typeface="Calibri"/>
                <a:cs typeface="Calibri"/>
              </a:rPr>
              <a:t> </a:t>
            </a:r>
            <a:r>
              <a:rPr sz="2100" b="1" spc="-5" dirty="0">
                <a:latin typeface="Calibri"/>
                <a:cs typeface="Calibri"/>
              </a:rPr>
              <a:t>решения</a:t>
            </a:r>
            <a:endParaRPr sz="2100">
              <a:latin typeface="Calibri"/>
              <a:cs typeface="Calibri"/>
            </a:endParaRPr>
          </a:p>
        </p:txBody>
      </p:sp>
    </p:spTree>
    <p:extLst>
      <p:ext uri="{BB962C8B-B14F-4D97-AF65-F5344CB8AC3E}">
        <p14:creationId xmlns:p14="http://schemas.microsoft.com/office/powerpoint/2010/main" val="1908389347"/>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ru-RU" altLang="ru-RU" sz="3200" dirty="0">
                <a:latin typeface="Times New Roman" panose="02020603050405020304" pitchFamily="18" charset="0"/>
              </a:rPr>
              <a:t>Манифест систем баз данных 3-го поколения</a:t>
            </a:r>
          </a:p>
        </p:txBody>
      </p:sp>
      <p:sp>
        <p:nvSpPr>
          <p:cNvPr id="61443" name="Text Box 5"/>
          <p:cNvSpPr txBox="1">
            <a:spLocks noChangeArrowheads="1"/>
          </p:cNvSpPr>
          <p:nvPr/>
        </p:nvSpPr>
        <p:spPr bwMode="auto">
          <a:xfrm>
            <a:off x="684213" y="1289050"/>
            <a:ext cx="7848600"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kumimoji="1">
                <a:solidFill>
                  <a:schemeClr val="tx1"/>
                </a:solidFill>
                <a:latin typeface="Times New Roman" panose="02020603050405020304" pitchFamily="18" charset="0"/>
              </a:defRPr>
            </a:lvl1pPr>
            <a:lvl2pPr marL="800100" indent="-342900" eaLnBrk="0" hangingPunct="0">
              <a:defRPr kumimoji="1">
                <a:solidFill>
                  <a:schemeClr val="tx1"/>
                </a:solidFill>
                <a:latin typeface="Times New Roman" panose="02020603050405020304" pitchFamily="18" charset="0"/>
              </a:defRPr>
            </a:lvl2pPr>
            <a:lvl3pPr marL="1257300" indent="-342900" eaLnBrk="0" hangingPunct="0">
              <a:defRPr kumimoji="1">
                <a:solidFill>
                  <a:schemeClr val="tx1"/>
                </a:solidFill>
                <a:latin typeface="Times New Roman" panose="02020603050405020304" pitchFamily="18" charset="0"/>
              </a:defRPr>
            </a:lvl3pPr>
            <a:lvl4pPr marL="1714500" indent="-342900" eaLnBrk="0" hangingPunct="0">
              <a:defRPr kumimoji="1">
                <a:solidFill>
                  <a:schemeClr val="tx1"/>
                </a:solidFill>
                <a:latin typeface="Times New Roman" panose="02020603050405020304" pitchFamily="18" charset="0"/>
              </a:defRPr>
            </a:lvl4pPr>
            <a:lvl5pPr marL="2171700" indent="-342900" eaLnBrk="0" hangingPunct="0">
              <a:defRPr kumimoji="1">
                <a:solidFill>
                  <a:schemeClr val="tx1"/>
                </a:solidFill>
                <a:latin typeface="Times New Roman" panose="02020603050405020304" pitchFamily="18" charset="0"/>
              </a:defRPr>
            </a:lvl5pPr>
            <a:lvl6pPr marL="2628900" indent="-342900" eaLnBrk="0" fontAlgn="base" hangingPunct="0">
              <a:spcBef>
                <a:spcPct val="0"/>
              </a:spcBef>
              <a:spcAft>
                <a:spcPct val="0"/>
              </a:spcAft>
              <a:defRPr kumimoji="1">
                <a:solidFill>
                  <a:schemeClr val="tx1"/>
                </a:solidFill>
                <a:latin typeface="Times New Roman" panose="02020603050405020304" pitchFamily="18" charset="0"/>
              </a:defRPr>
            </a:lvl6pPr>
            <a:lvl7pPr marL="3086100" indent="-342900" eaLnBrk="0" fontAlgn="base" hangingPunct="0">
              <a:spcBef>
                <a:spcPct val="0"/>
              </a:spcBef>
              <a:spcAft>
                <a:spcPct val="0"/>
              </a:spcAft>
              <a:defRPr kumimoji="1">
                <a:solidFill>
                  <a:schemeClr val="tx1"/>
                </a:solidFill>
                <a:latin typeface="Times New Roman" panose="02020603050405020304" pitchFamily="18" charset="0"/>
              </a:defRPr>
            </a:lvl7pPr>
            <a:lvl8pPr marL="3543300" indent="-342900" eaLnBrk="0" fontAlgn="base" hangingPunct="0">
              <a:spcBef>
                <a:spcPct val="0"/>
              </a:spcBef>
              <a:spcAft>
                <a:spcPct val="0"/>
              </a:spcAft>
              <a:defRPr kumimoji="1">
                <a:solidFill>
                  <a:schemeClr val="tx1"/>
                </a:solidFill>
                <a:latin typeface="Times New Roman" panose="02020603050405020304" pitchFamily="18" charset="0"/>
              </a:defRPr>
            </a:lvl8pPr>
            <a:lvl9pPr marL="4000500" indent="-342900" eaLnBrk="0" fontAlgn="base" hangingPunct="0">
              <a:spcBef>
                <a:spcPct val="0"/>
              </a:spcBef>
              <a:spcAft>
                <a:spcPct val="0"/>
              </a:spcAft>
              <a:defRPr kumimoji="1">
                <a:solidFill>
                  <a:schemeClr val="tx1"/>
                </a:solidFill>
                <a:latin typeface="Times New Roman" panose="02020603050405020304" pitchFamily="18" charset="0"/>
              </a:defRPr>
            </a:lvl9pPr>
          </a:lstStyle>
          <a:p>
            <a:pPr eaLnBrk="1" hangingPunct="1"/>
            <a:r>
              <a:rPr lang="en-US" altLang="ru-RU" b="1" dirty="0">
                <a:solidFill>
                  <a:srgbClr val="0D0D11"/>
                </a:solidFill>
              </a:rPr>
              <a:t>I</a:t>
            </a:r>
            <a:r>
              <a:rPr lang="ru-RU" altLang="ru-RU" b="1" dirty="0">
                <a:solidFill>
                  <a:srgbClr val="0D0D11"/>
                </a:solidFill>
              </a:rPr>
              <a:t> поколение:</a:t>
            </a:r>
            <a:r>
              <a:rPr lang="en-US" altLang="ru-RU" b="1" dirty="0">
                <a:solidFill>
                  <a:srgbClr val="0D0D11"/>
                </a:solidFill>
              </a:rPr>
              <a:t> </a:t>
            </a:r>
            <a:r>
              <a:rPr lang="ru-RU" altLang="ru-RU" b="1" dirty="0">
                <a:solidFill>
                  <a:srgbClr val="0D0D11"/>
                </a:solidFill>
              </a:rPr>
              <a:t>иерархические и сетевые БД (70-е гг. ХХ века).</a:t>
            </a:r>
          </a:p>
          <a:p>
            <a:pPr eaLnBrk="1" hangingPunct="1"/>
            <a:r>
              <a:rPr lang="en-US" altLang="ru-RU" b="1" dirty="0">
                <a:solidFill>
                  <a:srgbClr val="0D0D11"/>
                </a:solidFill>
              </a:rPr>
              <a:t>II</a:t>
            </a:r>
            <a:r>
              <a:rPr lang="ru-RU" altLang="ru-RU" b="1" dirty="0">
                <a:solidFill>
                  <a:srgbClr val="0D0D11"/>
                </a:solidFill>
              </a:rPr>
              <a:t> поколение: реляционные БД (80-е гг. ХХ века)</a:t>
            </a:r>
          </a:p>
          <a:p>
            <a:pPr eaLnBrk="1" hangingPunct="1"/>
            <a:r>
              <a:rPr lang="en-US" altLang="ru-RU" b="1" dirty="0">
                <a:solidFill>
                  <a:srgbClr val="0D0D11"/>
                </a:solidFill>
              </a:rPr>
              <a:t>III</a:t>
            </a:r>
            <a:r>
              <a:rPr lang="ru-RU" altLang="ru-RU" b="1" dirty="0">
                <a:solidFill>
                  <a:srgbClr val="0D0D11"/>
                </a:solidFill>
              </a:rPr>
              <a:t> поколение: </a:t>
            </a:r>
            <a:r>
              <a:rPr lang="ru-RU" altLang="ru-RU" b="1" dirty="0" err="1">
                <a:solidFill>
                  <a:srgbClr val="0D0D11"/>
                </a:solidFill>
              </a:rPr>
              <a:t>постреляционные</a:t>
            </a:r>
            <a:r>
              <a:rPr lang="ru-RU" altLang="ru-RU" b="1" dirty="0">
                <a:solidFill>
                  <a:srgbClr val="0D0D11"/>
                </a:solidFill>
              </a:rPr>
              <a:t> БД (с середины 90-х годов ХХ века по 	наст. время).</a:t>
            </a:r>
          </a:p>
          <a:p>
            <a:pPr eaLnBrk="1" hangingPunct="1"/>
            <a:endParaRPr lang="ru-RU" altLang="ru-RU" b="1" dirty="0">
              <a:solidFill>
                <a:srgbClr val="0D0D11"/>
              </a:solidFill>
            </a:endParaRPr>
          </a:p>
          <a:p>
            <a:pPr eaLnBrk="1" hangingPunct="1"/>
            <a:r>
              <a:rPr lang="ru-RU" altLang="ru-RU" b="1" dirty="0">
                <a:solidFill>
                  <a:srgbClr val="0D0D11"/>
                </a:solidFill>
              </a:rPr>
              <a:t>Примеры сложных предметных областей:</a:t>
            </a:r>
          </a:p>
          <a:p>
            <a:pPr eaLnBrk="1" hangingPunct="1"/>
            <a:r>
              <a:rPr lang="ru-RU" altLang="ru-RU" dirty="0">
                <a:solidFill>
                  <a:srgbClr val="0D0D11"/>
                </a:solidFill>
              </a:rPr>
              <a:t>	системы автоматизации проектирования (САПР), системы CASE и 	гипертекстовые приложения и т.п.</a:t>
            </a:r>
          </a:p>
          <a:p>
            <a:pPr eaLnBrk="1" hangingPunct="1"/>
            <a:endParaRPr lang="ru-RU" altLang="ru-RU" b="1" dirty="0">
              <a:solidFill>
                <a:srgbClr val="0D0D11"/>
              </a:solidFill>
            </a:endParaRPr>
          </a:p>
          <a:p>
            <a:pPr eaLnBrk="1" hangingPunct="1"/>
            <a:r>
              <a:rPr lang="ru-RU" altLang="ru-RU" b="1" dirty="0">
                <a:solidFill>
                  <a:srgbClr val="0D0D11"/>
                </a:solidFill>
              </a:rPr>
              <a:t>Принципы СУБД третьего поколения:</a:t>
            </a:r>
          </a:p>
          <a:p>
            <a:pPr eaLnBrk="1" hangingPunct="1">
              <a:spcBef>
                <a:spcPct val="25000"/>
              </a:spcBef>
              <a:buFontTx/>
              <a:buAutoNum type="arabicPeriod"/>
            </a:pPr>
            <a:r>
              <a:rPr lang="ru-RU" altLang="ru-RU" dirty="0">
                <a:solidFill>
                  <a:srgbClr val="0D0D11"/>
                </a:solidFill>
              </a:rPr>
              <a:t> Помимо традиционных услуг по управлению данными, СУБД третьего поколения обеспечат поддержку более богатых структур объектов и правил. </a:t>
            </a:r>
          </a:p>
          <a:p>
            <a:pPr eaLnBrk="1" hangingPunct="1">
              <a:spcBef>
                <a:spcPct val="25000"/>
              </a:spcBef>
              <a:buFontTx/>
              <a:buAutoNum type="arabicPeriod"/>
            </a:pPr>
            <a:r>
              <a:rPr lang="ru-RU" altLang="ru-RU" dirty="0">
                <a:solidFill>
                  <a:srgbClr val="0D0D11"/>
                </a:solidFill>
              </a:rPr>
              <a:t> СУБД третьего поколения должны включить в себя СУБД второго поколения.</a:t>
            </a:r>
          </a:p>
          <a:p>
            <a:pPr eaLnBrk="1" hangingPunct="1">
              <a:spcBef>
                <a:spcPct val="25000"/>
              </a:spcBef>
              <a:buFontTx/>
              <a:buAutoNum type="arabicPeriod"/>
            </a:pPr>
            <a:r>
              <a:rPr lang="ru-RU" altLang="ru-RU" dirty="0">
                <a:solidFill>
                  <a:srgbClr val="0D0D11"/>
                </a:solidFill>
              </a:rPr>
              <a:t> СУБД третьего поколения должны быть открыты для других подсистем.</a:t>
            </a:r>
          </a:p>
        </p:txBody>
      </p:sp>
    </p:spTree>
    <p:extLst>
      <p:ext uri="{BB962C8B-B14F-4D97-AF65-F5344CB8AC3E}">
        <p14:creationId xmlns:p14="http://schemas.microsoft.com/office/powerpoint/2010/main" val="2157307514"/>
      </p:ext>
    </p:extLst>
  </p:cSld>
  <p:clrMapOvr>
    <a:masterClrMapping/>
  </p:clrMapOvr>
  <p:transition spd="slow">
    <p:push/>
  </p:transition>
</p:sld>
</file>

<file path=ppt/theme/theme1.xml><?xml version="1.0" encoding="utf-8"?>
<a:theme xmlns:a="http://schemas.openxmlformats.org/drawingml/2006/main" name="Тема1">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Тема1" id="{9A362562-DFE6-4E74-8767-9BAE4FBE73D6}" vid="{2DFE1179-0228-460C-9CE0-7006E4C33FE7}"/>
    </a:ext>
  </a:extLst>
</a:theme>
</file>

<file path=docProps/app.xml><?xml version="1.0" encoding="utf-8"?>
<Properties xmlns="http://schemas.openxmlformats.org/officeDocument/2006/extended-properties" xmlns:vt="http://schemas.openxmlformats.org/officeDocument/2006/docPropsVTypes">
  <Template>Тема1</Template>
  <TotalTime>1217</TotalTime>
  <Words>5557</Words>
  <Application>Microsoft Office PowerPoint</Application>
  <PresentationFormat>Экран (4:3)</PresentationFormat>
  <Paragraphs>473</Paragraphs>
  <Slides>70</Slides>
  <Notes>0</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70</vt:i4>
      </vt:variant>
    </vt:vector>
  </HeadingPairs>
  <TitlesOfParts>
    <vt:vector size="81" baseType="lpstr">
      <vt:lpstr>Arial</vt:lpstr>
      <vt:lpstr>Calibri</vt:lpstr>
      <vt:lpstr>Cambria</vt:lpstr>
      <vt:lpstr>Century Gothic</vt:lpstr>
      <vt:lpstr>Euphemia</vt:lpstr>
      <vt:lpstr>Plantagenet Cherokee</vt:lpstr>
      <vt:lpstr>Times New Roman</vt:lpstr>
      <vt:lpstr>Wingdings</vt:lpstr>
      <vt:lpstr>Wingdings 2</vt:lpstr>
      <vt:lpstr>Wingdings 3</vt:lpstr>
      <vt:lpstr>Тема1</vt:lpstr>
      <vt:lpstr>Нереляционные базы данных</vt:lpstr>
      <vt:lpstr>Рейтинг СУБД (по данным db-engines.com)</vt:lpstr>
      <vt:lpstr>DB-Engines Ranking - Trend Popularity</vt:lpstr>
      <vt:lpstr>Проблема больших данных</vt:lpstr>
      <vt:lpstr>Проблема больших данных</vt:lpstr>
      <vt:lpstr>Что такое «большие данные»?</vt:lpstr>
      <vt:lpstr>Недостатки реляционной модели</vt:lpstr>
      <vt:lpstr>Решение проблемы производительности реляционных СУБД</vt:lpstr>
      <vt:lpstr>Манифест систем баз данных 3-го поколения</vt:lpstr>
      <vt:lpstr>Предложения манифеста</vt:lpstr>
      <vt:lpstr>Предложения манифеста</vt:lpstr>
      <vt:lpstr>Предложения манифеста</vt:lpstr>
      <vt:lpstr>Предложения манифеста</vt:lpstr>
      <vt:lpstr>Предложения манифеста</vt:lpstr>
      <vt:lpstr>Объектно-реляционные базы данных</vt:lpstr>
      <vt:lpstr>noSQL решения</vt:lpstr>
      <vt:lpstr>NoSQL (not only SQL)</vt:lpstr>
      <vt:lpstr>NoSQL (not only SQL)</vt:lpstr>
      <vt:lpstr>Категории NoSQL баз</vt:lpstr>
      <vt:lpstr>Категории NoSQL баз</vt:lpstr>
      <vt:lpstr>Категории NoSQL баз</vt:lpstr>
      <vt:lpstr>Категории NoSQL баз</vt:lpstr>
      <vt:lpstr>newSQL решения</vt:lpstr>
      <vt:lpstr>Презентация PowerPoint</vt:lpstr>
      <vt:lpstr>Организация данных</vt:lpstr>
      <vt:lpstr>Поддержка MongoDB языками</vt:lpstr>
      <vt:lpstr>Кто использует MongoDB?</vt:lpstr>
      <vt:lpstr>Сходство и различия с РСУБД</vt:lpstr>
      <vt:lpstr>Каждому ключу соответствует документ</vt:lpstr>
      <vt:lpstr>Преимущества и возможности применения</vt:lpstr>
      <vt:lpstr>Пример использования </vt:lpstr>
      <vt:lpstr>Пример использования </vt:lpstr>
      <vt:lpstr>Пример использования </vt:lpstr>
      <vt:lpstr>Пример использования </vt:lpstr>
      <vt:lpstr>Пример использования </vt:lpstr>
      <vt:lpstr>Типы данных BSON</vt:lpstr>
      <vt:lpstr>Ключ</vt:lpstr>
      <vt:lpstr>Операторы модификации</vt:lpstr>
      <vt:lpstr>Презентация PowerPoint</vt:lpstr>
      <vt:lpstr>Настройка запросов и сортировка</vt:lpstr>
      <vt:lpstr>Презентация PowerPoint</vt:lpstr>
      <vt:lpstr>Презентация PowerPoint</vt:lpstr>
      <vt:lpstr>Презентация PowerPoint</vt:lpstr>
      <vt:lpstr>Создание индексов</vt:lpstr>
      <vt:lpstr>Объектно-ориентированные базы данных. История вопроса</vt:lpstr>
      <vt:lpstr>Объектно-ориентированные базы данных</vt:lpstr>
      <vt:lpstr>Манифест объекно-ориентированных баз данных. Архитектура СУОБД, согласно ODMG-93</vt:lpstr>
      <vt:lpstr>Архитектура СУОБД</vt:lpstr>
      <vt:lpstr>Архитектура СУОБД</vt:lpstr>
      <vt:lpstr>Архитектура СУОБД</vt:lpstr>
      <vt:lpstr>Архитектура СУОБД</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Введение в объектную модель ODMG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Нереляционные базы данных</dc:title>
  <dc:creator>Виталий Бондаренко</dc:creator>
  <cp:lastModifiedBy>Виталий Бондаренко</cp:lastModifiedBy>
  <cp:revision>32</cp:revision>
  <dcterms:created xsi:type="dcterms:W3CDTF">2017-12-24T11:22:47Z</dcterms:created>
  <dcterms:modified xsi:type="dcterms:W3CDTF">2021-12-19T19:00:38Z</dcterms:modified>
</cp:coreProperties>
</file>