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256" r:id="rId2"/>
    <p:sldId id="293" r:id="rId3"/>
    <p:sldId id="357" r:id="rId4"/>
    <p:sldId id="263" r:id="rId5"/>
    <p:sldId id="264" r:id="rId6"/>
    <p:sldId id="285" r:id="rId7"/>
    <p:sldId id="358" r:id="rId8"/>
    <p:sldId id="265" r:id="rId9"/>
    <p:sldId id="266" r:id="rId10"/>
    <p:sldId id="268" r:id="rId11"/>
    <p:sldId id="257" r:id="rId12"/>
    <p:sldId id="269" r:id="rId13"/>
    <p:sldId id="258" r:id="rId14"/>
    <p:sldId id="259" r:id="rId15"/>
    <p:sldId id="260" r:id="rId16"/>
    <p:sldId id="267" r:id="rId17"/>
    <p:sldId id="270" r:id="rId18"/>
    <p:sldId id="271" r:id="rId19"/>
    <p:sldId id="272" r:id="rId20"/>
    <p:sldId id="274" r:id="rId21"/>
    <p:sldId id="273" r:id="rId22"/>
    <p:sldId id="275" r:id="rId23"/>
    <p:sldId id="277" r:id="rId24"/>
    <p:sldId id="276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5"/>
    <p:restoredTop sz="94651"/>
  </p:normalViewPr>
  <p:slideViewPr>
    <p:cSldViewPr>
      <p:cViewPr varScale="1">
        <p:scale>
          <a:sx n="154" d="100"/>
          <a:sy n="154" d="100"/>
        </p:scale>
        <p:origin x="226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B05B98-0FA9-427B-9262-460A6CBC5307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D24EE2-6699-4D61-A929-4769BDC25CD5}">
      <dgm:prSet phldrT="[Текст]"/>
      <dgm:spPr/>
      <dgm:t>
        <a:bodyPr/>
        <a:lstStyle/>
        <a:p>
          <a:r>
            <a:rPr lang="ru-RU" dirty="0"/>
            <a:t>Процессы ввода/вывода (I/O </a:t>
          </a:r>
          <a:r>
            <a:rPr lang="ru-RU" dirty="0" err="1"/>
            <a:t>slaves</a:t>
          </a:r>
          <a:r>
            <a:rPr lang="ru-RU" dirty="0"/>
            <a:t>)</a:t>
          </a:r>
        </a:p>
      </dgm:t>
    </dgm:pt>
    <dgm:pt modelId="{45FCCC4D-7227-4750-B0AF-95BD99F35B7D}" type="parTrans" cxnId="{0AE7754E-3C83-496E-9DC1-A73DF1E5D4A1}">
      <dgm:prSet/>
      <dgm:spPr/>
      <dgm:t>
        <a:bodyPr/>
        <a:lstStyle/>
        <a:p>
          <a:endParaRPr lang="ru-RU"/>
        </a:p>
      </dgm:t>
    </dgm:pt>
    <dgm:pt modelId="{6E65D3D9-5575-421D-99DF-C60CFD476AC2}" type="sibTrans" cxnId="{0AE7754E-3C83-496E-9DC1-A73DF1E5D4A1}">
      <dgm:prSet/>
      <dgm:spPr/>
      <dgm:t>
        <a:bodyPr/>
        <a:lstStyle/>
        <a:p>
          <a:endParaRPr lang="ru-RU"/>
        </a:p>
      </dgm:t>
    </dgm:pt>
    <dgm:pt modelId="{62F8B437-FEBA-4302-BB0B-5F6D3BAC7C0F}">
      <dgm:prSet phldrT="[Текст]"/>
      <dgm:spPr/>
      <dgm:t>
        <a:bodyPr/>
        <a:lstStyle/>
        <a:p>
          <a:r>
            <a:rPr lang="ru-RU" dirty="0"/>
            <a:t>Процессы параллельных запросов (</a:t>
          </a:r>
          <a:r>
            <a:rPr lang="ru-RU" dirty="0" err="1"/>
            <a:t>Parallel</a:t>
          </a:r>
          <a:r>
            <a:rPr lang="ru-RU" dirty="0"/>
            <a:t> </a:t>
          </a:r>
          <a:r>
            <a:rPr lang="ru-RU" dirty="0" err="1"/>
            <a:t>Query</a:t>
          </a:r>
          <a:r>
            <a:rPr lang="ru-RU" dirty="0"/>
            <a:t> </a:t>
          </a:r>
          <a:r>
            <a:rPr lang="ru-RU" dirty="0" err="1"/>
            <a:t>slaves</a:t>
          </a:r>
          <a:r>
            <a:rPr lang="ru-RU" dirty="0"/>
            <a:t>).</a:t>
          </a:r>
        </a:p>
      </dgm:t>
    </dgm:pt>
    <dgm:pt modelId="{6CBBBB40-3FB9-4CBB-881D-588669EBC2EB}" type="parTrans" cxnId="{E4A2AEDC-909E-415A-9FC3-962C402C09E0}">
      <dgm:prSet/>
      <dgm:spPr/>
      <dgm:t>
        <a:bodyPr/>
        <a:lstStyle/>
        <a:p>
          <a:endParaRPr lang="ru-RU"/>
        </a:p>
      </dgm:t>
    </dgm:pt>
    <dgm:pt modelId="{9F1D5C5F-63E8-4F9D-87B2-3F95AC742B43}" type="sibTrans" cxnId="{E4A2AEDC-909E-415A-9FC3-962C402C09E0}">
      <dgm:prSet/>
      <dgm:spPr/>
      <dgm:t>
        <a:bodyPr/>
        <a:lstStyle/>
        <a:p>
          <a:endParaRPr lang="ru-RU"/>
        </a:p>
      </dgm:t>
    </dgm:pt>
    <dgm:pt modelId="{F391BF06-23CD-482A-86B2-719DD1CA15FE}" type="pres">
      <dgm:prSet presAssocID="{98B05B98-0FA9-427B-9262-460A6CBC5307}" presName="diagram" presStyleCnt="0">
        <dgm:presLayoutVars>
          <dgm:dir/>
          <dgm:resizeHandles val="exact"/>
        </dgm:presLayoutVars>
      </dgm:prSet>
      <dgm:spPr/>
    </dgm:pt>
    <dgm:pt modelId="{177F1F40-F276-43E1-B304-7F0122D71AEF}" type="pres">
      <dgm:prSet presAssocID="{5FD24EE2-6699-4D61-A929-4769BDC25CD5}" presName="node" presStyleLbl="node1" presStyleIdx="0" presStyleCnt="2">
        <dgm:presLayoutVars>
          <dgm:bulletEnabled val="1"/>
        </dgm:presLayoutVars>
      </dgm:prSet>
      <dgm:spPr/>
    </dgm:pt>
    <dgm:pt modelId="{A12301DF-58CB-43AA-A766-D75655793D2A}" type="pres">
      <dgm:prSet presAssocID="{6E65D3D9-5575-421D-99DF-C60CFD476AC2}" presName="sibTrans" presStyleCnt="0"/>
      <dgm:spPr/>
    </dgm:pt>
    <dgm:pt modelId="{3445631A-D67F-48D1-8ED3-4E6AB3E87098}" type="pres">
      <dgm:prSet presAssocID="{62F8B437-FEBA-4302-BB0B-5F6D3BAC7C0F}" presName="node" presStyleLbl="node1" presStyleIdx="1" presStyleCnt="2">
        <dgm:presLayoutVars>
          <dgm:bulletEnabled val="1"/>
        </dgm:presLayoutVars>
      </dgm:prSet>
      <dgm:spPr/>
    </dgm:pt>
  </dgm:ptLst>
  <dgm:cxnLst>
    <dgm:cxn modelId="{B0F81F12-8400-4BEC-B7F8-F730BB30BA27}" type="presOf" srcId="{5FD24EE2-6699-4D61-A929-4769BDC25CD5}" destId="{177F1F40-F276-43E1-B304-7F0122D71AEF}" srcOrd="0" destOrd="0" presId="urn:microsoft.com/office/officeart/2005/8/layout/default"/>
    <dgm:cxn modelId="{0AE7754E-3C83-496E-9DC1-A73DF1E5D4A1}" srcId="{98B05B98-0FA9-427B-9262-460A6CBC5307}" destId="{5FD24EE2-6699-4D61-A929-4769BDC25CD5}" srcOrd="0" destOrd="0" parTransId="{45FCCC4D-7227-4750-B0AF-95BD99F35B7D}" sibTransId="{6E65D3D9-5575-421D-99DF-C60CFD476AC2}"/>
    <dgm:cxn modelId="{6E7CA961-9EF2-4DED-906E-52200C455AF9}" type="presOf" srcId="{62F8B437-FEBA-4302-BB0B-5F6D3BAC7C0F}" destId="{3445631A-D67F-48D1-8ED3-4E6AB3E87098}" srcOrd="0" destOrd="0" presId="urn:microsoft.com/office/officeart/2005/8/layout/default"/>
    <dgm:cxn modelId="{D01AA78E-1975-4290-BF23-137DD80BE6E8}" type="presOf" srcId="{98B05B98-0FA9-427B-9262-460A6CBC5307}" destId="{F391BF06-23CD-482A-86B2-719DD1CA15FE}" srcOrd="0" destOrd="0" presId="urn:microsoft.com/office/officeart/2005/8/layout/default"/>
    <dgm:cxn modelId="{E4A2AEDC-909E-415A-9FC3-962C402C09E0}" srcId="{98B05B98-0FA9-427B-9262-460A6CBC5307}" destId="{62F8B437-FEBA-4302-BB0B-5F6D3BAC7C0F}" srcOrd="1" destOrd="0" parTransId="{6CBBBB40-3FB9-4CBB-881D-588669EBC2EB}" sibTransId="{9F1D5C5F-63E8-4F9D-87B2-3F95AC742B43}"/>
    <dgm:cxn modelId="{B3C431ED-8C63-418F-A1F8-F16999E2F1EF}" type="presParOf" srcId="{F391BF06-23CD-482A-86B2-719DD1CA15FE}" destId="{177F1F40-F276-43E1-B304-7F0122D71AEF}" srcOrd="0" destOrd="0" presId="urn:microsoft.com/office/officeart/2005/8/layout/default"/>
    <dgm:cxn modelId="{544F2C97-39ED-41E1-A306-CD9CCB86A966}" type="presParOf" srcId="{F391BF06-23CD-482A-86B2-719DD1CA15FE}" destId="{A12301DF-58CB-43AA-A766-D75655793D2A}" srcOrd="1" destOrd="0" presId="urn:microsoft.com/office/officeart/2005/8/layout/default"/>
    <dgm:cxn modelId="{1A18D448-1B72-4198-B697-9101805DFCEC}" type="presParOf" srcId="{F391BF06-23CD-482A-86B2-719DD1CA15FE}" destId="{3445631A-D67F-48D1-8ED3-4E6AB3E8709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F1F40-F276-43E1-B304-7F0122D71AEF}">
      <dsp:nvSpPr>
        <dsp:cNvPr id="0" name=""/>
        <dsp:cNvSpPr/>
      </dsp:nvSpPr>
      <dsp:spPr>
        <a:xfrm>
          <a:off x="1859607" y="425"/>
          <a:ext cx="3748385" cy="22490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Процессы ввода/вывода (I/O </a:t>
          </a:r>
          <a:r>
            <a:rPr lang="ru-RU" sz="3200" kern="1200" dirty="0" err="1"/>
            <a:t>slaves</a:t>
          </a:r>
          <a:r>
            <a:rPr lang="ru-RU" sz="3200" kern="1200" dirty="0"/>
            <a:t>)</a:t>
          </a:r>
        </a:p>
      </dsp:txBody>
      <dsp:txXfrm>
        <a:off x="1859607" y="425"/>
        <a:ext cx="3748385" cy="2249031"/>
      </dsp:txXfrm>
    </dsp:sp>
    <dsp:sp modelId="{3445631A-D67F-48D1-8ED3-4E6AB3E87098}">
      <dsp:nvSpPr>
        <dsp:cNvPr id="0" name=""/>
        <dsp:cNvSpPr/>
      </dsp:nvSpPr>
      <dsp:spPr>
        <a:xfrm>
          <a:off x="1859607" y="2624295"/>
          <a:ext cx="3748385" cy="22490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Процессы параллельных запросов (</a:t>
          </a:r>
          <a:r>
            <a:rPr lang="ru-RU" sz="3200" kern="1200" dirty="0" err="1"/>
            <a:t>Parallel</a:t>
          </a:r>
          <a:r>
            <a:rPr lang="ru-RU" sz="3200" kern="1200" dirty="0"/>
            <a:t> </a:t>
          </a:r>
          <a:r>
            <a:rPr lang="ru-RU" sz="3200" kern="1200" dirty="0" err="1"/>
            <a:t>Query</a:t>
          </a:r>
          <a:r>
            <a:rPr lang="ru-RU" sz="3200" kern="1200" dirty="0"/>
            <a:t> </a:t>
          </a:r>
          <a:r>
            <a:rPr lang="ru-RU" sz="3200" kern="1200" dirty="0" err="1"/>
            <a:t>slaves</a:t>
          </a:r>
          <a:r>
            <a:rPr lang="ru-RU" sz="3200" kern="1200" dirty="0"/>
            <a:t>).</a:t>
          </a:r>
        </a:p>
      </dsp:txBody>
      <dsp:txXfrm>
        <a:off x="1859607" y="2624295"/>
        <a:ext cx="3748385" cy="2249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3CD97-6A23-40CB-931C-994A4BAAAE92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38D5B1-B3C0-45EB-88BE-0FF0275348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12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Общий сервер официально называется многопоточным сервером или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MTS.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этот метод подключения принят, для каждого пользовательского подключения не будет создаваться никаких дополнительных потоков или новых процессов. Когда соединение установлено, слушатель сначала получает запрос клиента на установление соединения, а затем слушатель генерирует процесс, называемый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дипчером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для подключения к клиенту. Планировщик помещает запрос клиента в очередь запросов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SGA (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системный глобальный домен), а затем ищет незанятые соединения в общем пуле соединений сервера, а затем позволяет простаивающему серверу обрабатывать его. После завершения обработки результат обработки возвращается пользователю.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38D5B1-B3C0-45EB-88BE-0FF0275348E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621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738E4-8659-4A3E-9E0C-C75C484AB0FD}" type="datetime1">
              <a:rPr lang="ru-RU" smtClean="0"/>
              <a:t>30.01.2022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DDE97EC1-8CCD-49AB-96F2-0422D1A021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5411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8DE59-ACB5-44D4-B3D8-ACAC023F82FC}" type="datetime1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ECB06-46A7-432B-A7B3-E60A0477C1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8126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4BC36-8A8E-4252-AFE1-02DEC27A1DC6}" type="datetime1">
              <a:rPr lang="ru-RU" smtClean="0"/>
              <a:t>30.01.2022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56EA0-DDD2-4D2F-AC18-0EE15D2702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403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F38B697-35FF-4849-9AC9-CB7B1767E4C5}" type="datetime1">
              <a:rPr lang="ru-RU" smtClean="0"/>
              <a:t>30.01.2022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C2F844-B08C-48BE-84E3-A36FCD4EEB51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8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596A6-5396-412A-8D2F-284014C757EF}" type="datetime1">
              <a:rPr lang="ru-RU" smtClean="0"/>
              <a:t>30.01.2022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A96AC01A-EE7D-4C95-B9AE-4865A96931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7060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D9EFC-A93C-4D80-8378-78D470A9BD3B}" type="datetime1">
              <a:rPr lang="ru-RU" smtClean="0"/>
              <a:t>30.01.2022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A82FC-6BF3-4634-BCFA-B87CA44AD4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769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C57D7-AC0A-416B-AC36-BEC0A5E255B1}" type="datetime1">
              <a:rPr lang="ru-RU" smtClean="0"/>
              <a:t>30.01.2022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B381E-DD60-4329-8666-21394BB407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7088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03FC4F7-E0C9-4DED-B89A-3FD29ED6D443}" type="datetime1">
              <a:rPr lang="ru-RU" smtClean="0"/>
              <a:t>30.01.2022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9C9840-8BEF-4419-9ED2-269EE693B83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E900-F59E-4F1A-9A9C-D9582BC0746C}" type="datetime1">
              <a:rPr lang="ru-RU" smtClean="0"/>
              <a:t>30.01.2022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060A4-4843-43CE-9DF8-53D77594D9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020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0A022F-B642-4895-9526-F916454083D8}" type="datetime1">
              <a:rPr lang="ru-RU" smtClean="0"/>
              <a:t>30.01.2022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8956D3-73B1-4E4F-B0A0-25562B05B96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987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399A63-3504-4DA8-A5E5-FEF8BF8C136F}" type="datetime1">
              <a:rPr lang="ru-RU" smtClean="0"/>
              <a:t>30.01.2022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7902A7-CF80-4AE0-A483-9CD4355AAE5C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68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2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AD4B1C-D1FA-48C5-AE3C-D5E23C10F95A}" type="datetime1">
              <a:rPr lang="ru-RU" smtClean="0"/>
              <a:t>30.01.2022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donnu.ru/phys/kt/bondarenko</a:t>
            </a: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  <a:latin typeface="Century Schoolbook" panose="02040604050505020304" pitchFamily="18" charset="0"/>
              </a:defRPr>
            </a:lvl1pPr>
          </a:lstStyle>
          <a:p>
            <a:fld id="{1BF74A29-6349-4B68-AF0E-908D6308BDF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12" r:id="rId4"/>
    <p:sldLayoutId id="2147483713" r:id="rId5"/>
    <p:sldLayoutId id="2147483720" r:id="rId6"/>
    <p:sldLayoutId id="2147483714" r:id="rId7"/>
    <p:sldLayoutId id="2147483721" r:id="rId8"/>
    <p:sldLayoutId id="2147483722" r:id="rId9"/>
    <p:sldLayoutId id="2147483715" r:id="rId10"/>
    <p:sldLayoutId id="214748371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wbs3zKw9i-qVDw" TargetMode="External"/><Relationship Id="rId2" Type="http://schemas.openxmlformats.org/officeDocument/2006/relationships/hyperlink" Target="http://ivt4ora.ml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844824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СУБД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7960" y="3837230"/>
            <a:ext cx="6172200" cy="1371600"/>
          </a:xfrm>
        </p:spPr>
        <p:txBody>
          <a:bodyPr>
            <a:normAutofit fontScale="92500"/>
          </a:bodyPr>
          <a:lstStyle/>
          <a:p>
            <a:pPr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Тема 1</a:t>
            </a:r>
          </a:p>
          <a:p>
            <a:pPr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Введение. Цели и задачи. Краткая история развития СУБД </a:t>
            </a:r>
            <a:r>
              <a:rPr lang="en-US" dirty="0"/>
              <a:t>ORACLE</a:t>
            </a:r>
            <a:r>
              <a:rPr lang="ru-RU" dirty="0"/>
              <a:t>. Основные понятия и определения СУБД </a:t>
            </a:r>
            <a:r>
              <a:rPr lang="en-US" dirty="0"/>
              <a:t>ORACLE</a:t>
            </a:r>
            <a:r>
              <a:rPr lang="ru-RU" dirty="0"/>
              <a:t>. Архитектура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5187950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ru-RU" dirty="0"/>
              <a:t>Сокращенная ссылка </a:t>
            </a:r>
            <a:r>
              <a:rPr lang="ru-RU" dirty="0">
                <a:hlinkClick r:id="rId2"/>
              </a:rPr>
              <a:t>http://ivt4ora.</a:t>
            </a:r>
            <a:r>
              <a:rPr lang="en-US" dirty="0">
                <a:hlinkClick r:id="rId2"/>
              </a:rPr>
              <a:t>ml</a:t>
            </a:r>
            <a:endParaRPr lang="en-US" dirty="0"/>
          </a:p>
          <a:p>
            <a:endParaRPr lang="en-US" dirty="0"/>
          </a:p>
          <a:p>
            <a:r>
              <a:rPr lang="ru-RU" dirty="0"/>
              <a:t>Полная ссылка </a:t>
            </a:r>
            <a:r>
              <a:rPr lang="en" dirty="0">
                <a:hlinkClick r:id="rId3"/>
              </a:rPr>
              <a:t>https://disk.yandex.ru/d/wbs3zKw9i-qVDw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Архитектура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457200" indent="-457200" eaLnBrk="1" hangingPunct="1">
              <a:buFont typeface="Century Schoolbook" panose="02040604050505020304" pitchFamily="18" charset="0"/>
              <a:buAutoNum type="arabicPeriod"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Файлы.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Рассматриваются пять видов файлов, образующих базу данных и поддерживающих экземпляр. Это файлы параметров, сообщений, данных, временных данных и журналов повторного выполнения.</a:t>
            </a:r>
          </a:p>
          <a:p>
            <a:pPr marL="457200" indent="-457200" eaLnBrk="1" hangingPunct="1">
              <a:buFont typeface="Century Schoolbook" panose="02040604050505020304" pitchFamily="18" charset="0"/>
              <a:buAutoNum type="arabicPeriod"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памяти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частности системная глобальная область (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Global Area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Рассмотрим  в дальнейшем взаимодействие 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Будут также рассмотрены входящие в 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SGA Java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-пул, разделяемый пул и большой пул.</a:t>
            </a:r>
          </a:p>
          <a:p>
            <a:pPr marL="457200" indent="-457200" eaLnBrk="1" hangingPunct="1">
              <a:buFont typeface="Century Schoolbook" panose="02040604050505020304" pitchFamily="18" charset="0"/>
              <a:buAutoNum type="arabicPeriod"/>
            </a:pP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процессы или потоки.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Различают три основных типа процессов, образующих экземпляр: серверные процессы, фоновые процессы и подчиненные процессы.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Архитектура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entury Schoolbook" panose="02040604050505020304" pitchFamily="18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1749425" y="1501775"/>
          <a:ext cx="5645150" cy="535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Visio" r:id="rId3" imgW="7054483" imgH="6694838" progId="Visio.Drawing.11">
                  <p:embed/>
                </p:oleObj>
              </mc:Choice>
              <mc:Fallback>
                <p:oleObj name="Visio" r:id="rId3" imgW="7054483" imgH="669483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425" y="1501775"/>
                        <a:ext cx="5645150" cy="535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Файлы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Файлы данных.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Собственно данные (в этих файлах хранятся таблицы, индексы и все остальные сегменты).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Файлы журнала повторного выполнения.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Журналы транзакций.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Управляющие файлы.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Определяют местонахождение файлов данных и содержат другую необходимую информацию о состоянии базы данных.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Временные файлы.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Используются при сортировке больших объемов данных и для хранения временных объектов.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Файлы паролей.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Используются для аутентификации пользователей, выполняющих администрирование удаленно, по сети.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Файлы данных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табличное пространство состоит из одного или нескольких дисковых файлов, называемых файлами данных. Файл данных может принадлежать одному и только одному табличному пространству. После создания файлов их размеры можно изменять. При создании новых табличных пространств необходимо созда­вать и новые файлы данных. После добавления файла данных к табличному пространству его уже нельзя удалить или связать с другим табличным пространством.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объекты базы данных сохраняются в нескольких табличных пространствах, можно разделить их на физическом уровне, разместив соответствующие файлы данных на различных дисках. Разделение данных представляет собой важный инструмент планирования и настройки того способа, с помощью которого база данных работает с запросами ввода/вывода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/>
              <a:t>Связь между табличными пространствами БД и файлами данных</a:t>
            </a:r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713" y="1579422"/>
            <a:ext cx="7635875" cy="469741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Журналы повтора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Oracle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поддерживает журналы всех транзакций в базе данных. Транзакции записываются в файлы, называемые файлами оперативных журналов повтора. Эти фай­лы используются для восстановления транзакций базы данных в надлежащем порядке в случае сбоя БД. Сохранение информации журналов повтора является внешним по отношению к файлам данных базы данных.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Файлы журналов повтора также предоставляют потоку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Oracle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способ записи данных на диск. Когда в базе данных выполняется транзакция, она заносится в буферы журнала повторов, а измененные во время транзакции блоки данных не записываются сразу на диск.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Все базы данных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Oracle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будут иметь не менее трех файлов журнала повторов.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Oracle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запись в файлы журнала повторов производится циклически: после за­полнения первого файла идет запись во второй файл, пока он не будет заполнен.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Управляющие файлы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архитектура базы данных в целом поддерживается ее управляющими файлами. Эти файлы записывают управляющую информацию обо всех файлах базы данных, поддерживают внутреннюю целостность и руководят операциями         восстановления.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управляющие файлы имеют огромное значение для базы данных, производится оперативное создание нескольких копий. Эти файлы обычно сохраняются на разных дисках, чтобы свести к минимуму их возможное повреждение при сбое диска. База данных будет создавать и поддерживать управляющие файлы, заданные при ее создании.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Временные файлы</a:t>
            </a: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файлы данных в Oracle — это специальный тип файлов данных. Сервер Oracle использует временные файлы для хранения промежуточных результатов сортировки большого объема данных или результирующих множеств, если для них не хватает оперативной памяти.</a:t>
            </a:r>
            <a:endParaRPr lang="en-US" altLang="ru-RU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объекты данных, такие как таблицы или индексы, во временных файлах никогда не хранятся, в отличие от содержимого временных таблиц и построенных по ним индексов. Так что создать таблицы приложения во временном файле данных нельзя, а вот хранить в нем данные можно, если использовать временную таблицу.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17</a:t>
            </a:fld>
            <a:endParaRPr lang="ru-RU" alt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Структуры памяти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глобальная область системы. Это большой совместно используемый сегмент памяти, к которому обращаются все процессы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глобальная область процесса. Это приватная область памяти процесса или потока, недоступная другим процессам/потокам.</a:t>
            </a:r>
          </a:p>
          <a:p>
            <a:pPr eaLnBrk="1" hangingPunct="1"/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глобальная область пользователя. Это область памяти, связанная с сеансом. Глобальная область памяти может находиться в SGA либо в PGA. Если сервер работает в режиме MTS, она располагается в области SGA, если в режиме выделенного сервера, — в области PGA.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18</a:t>
            </a:fld>
            <a:endParaRPr lang="ru-RU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Типичная область </a:t>
            </a:r>
            <a:r>
              <a:rPr lang="en-US" dirty="0"/>
              <a:t>SGA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19</a:t>
            </a:fld>
            <a:endParaRPr lang="ru-RU" alt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1560" y="2014035"/>
            <a:ext cx="7518028" cy="38614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0096" y="76201"/>
            <a:ext cx="7485512" cy="754224"/>
          </a:xfrm>
        </p:spPr>
        <p:txBody>
          <a:bodyPr>
            <a:normAutofit fontScale="90000"/>
          </a:bodyPr>
          <a:lstStyle/>
          <a:p>
            <a:r>
              <a:rPr lang="ru-RU" dirty="0"/>
              <a:t>Рейтинг СУБД (по данным </a:t>
            </a:r>
            <a:r>
              <a:rPr lang="en-US" dirty="0"/>
              <a:t>db-engines.com</a:t>
            </a:r>
            <a:r>
              <a:rPr lang="ru-RU" dirty="0"/>
              <a:t>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36F18D-3E40-4C88-835A-C7763A647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640"/>
            <a:ext cx="9144000" cy="584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79550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Физические процессы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2300" dirty="0"/>
              <a:t>В экземпляре </a:t>
            </a:r>
            <a:r>
              <a:rPr lang="ru-RU" altLang="ru-RU" sz="2300" dirty="0" err="1"/>
              <a:t>Oracle</a:t>
            </a:r>
            <a:r>
              <a:rPr lang="ru-RU" altLang="ru-RU" sz="2300" dirty="0"/>
              <a:t> есть три класса процессов.</a:t>
            </a:r>
          </a:p>
          <a:p>
            <a:r>
              <a:rPr lang="ru-RU" altLang="ru-RU" sz="2300" b="1" i="1" dirty="0"/>
              <a:t>Серверные процессы. </a:t>
            </a:r>
            <a:r>
              <a:rPr lang="ru-RU" altLang="ru-RU" sz="2300" dirty="0"/>
              <a:t>Выполняют запросы клиентов. </a:t>
            </a:r>
            <a:endParaRPr lang="en-US" altLang="ru-RU" sz="2300" dirty="0"/>
          </a:p>
          <a:p>
            <a:r>
              <a:rPr lang="ru-RU" altLang="ru-RU" sz="2300" b="1" i="1" dirty="0"/>
              <a:t>Фоновые процессы.</a:t>
            </a:r>
            <a:r>
              <a:rPr lang="ru-RU" altLang="ru-RU" sz="2300" dirty="0"/>
              <a:t> Это процессы, которые начинают выполняться при запуске экземпляра и решают различные задачи поддержки базы данных, такие как запись блоков на диск, поддержка активного журнала повторного выполнения, удаление прекративших работу процессов и т.д.</a:t>
            </a:r>
            <a:endParaRPr lang="ru-RU" altLang="ru-RU" sz="2300" b="1" i="1" dirty="0"/>
          </a:p>
          <a:p>
            <a:r>
              <a:rPr lang="ru-RU" altLang="ru-RU" sz="2300" b="1" i="1" dirty="0"/>
              <a:t>Подчиненные процессы. </a:t>
            </a:r>
            <a:r>
              <a:rPr lang="ru-RU" altLang="ru-RU" sz="2300" dirty="0"/>
              <a:t>Подобны фоновым процессам, но выполняют, корме того, действия от имени фонового или серверного процесса.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Серверные процессы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Выделенные и разделяемые серверы решают одну и ту же задачу: обрабатывают передаваемые им SQL-операторы. При получении запроса SELECT * FROM EMP именно выделенный/разделяемый сервер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будет разбирать его и помещать в разделяемый пул (или находить соответствующий запрос в разделяемом пуле). Именно этот процесс создает план выполнения запроса. Этот процесс реализует план запроса, находя необходимые данные в буферном кэше или считывая данные в буферный кэш с диска.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серверные процессы можно назвать "рабочими лошадками" СУБД. Часто именно они потребляют основную часть процессорного времени в системе, поскольку выполняют сортировку, суммирование, соединения – в общем, почти все.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21</a:t>
            </a:fld>
            <a:endParaRPr lang="ru-RU" alt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Фоновые процессы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Фоновые процессы выполняют рутинные задачи сопровождения, обеспечивающие работу СУБД. Есть, например, процесс, автоматически поддерживающий буферный кэш и при необходимости записывающий блоки данных на диск. </a:t>
            </a:r>
          </a:p>
          <a:p>
            <a:pPr>
              <a:lnSpc>
                <a:spcPct val="90000"/>
              </a:lnSpc>
            </a:pP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Есть два класса фоновых процессов: предназначенные исключительно для решения конкретных задач (как только что описанные) и решающие множество различных задач. Например, есть фоновый процесс, обеспечивающий работу внутренних очередей заданий в Oracle. Этот процесс контролирует очередь заданий и выполняет находящиеся в ней задания. Во многом он похож на выделенный сервер, но без подключения к клиенту.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Фоновые процессы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PMON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- монитор процессов.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SMON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монитор системы.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RECO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восстановление распределенной базы данных.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CKPT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обработка контрольной точки.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DBWn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запись блоков базы данных.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LGWR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запись журнала.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ARCn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архивирование.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BSP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сервер блоков.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LMON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контроль блокировок.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LMD 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– демон диспетчера блокировок.</a:t>
            </a:r>
          </a:p>
          <a:p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LCKn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блокирование.</a:t>
            </a:r>
          </a:p>
          <a:p>
            <a:endParaRPr lang="ru-RU" altLang="ru-RU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23</a:t>
            </a:fld>
            <a:endParaRPr lang="ru-RU" alt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Взаимодействие фоновых процессов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24</a:t>
            </a:fld>
            <a:endParaRPr lang="ru-RU" alt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64200" y="1600200"/>
            <a:ext cx="7053600" cy="48736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Подчиненные процессы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25</a:t>
            </a:fld>
            <a:endParaRPr lang="ru-RU" alt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Подчиненные процессы ввода/вывода</a:t>
            </a:r>
          </a:p>
        </p:txBody>
      </p:sp>
      <p:sp>
        <p:nvSpPr>
          <p:cNvPr id="3174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Подчиненные процессы ввода/вывода используются для эмуляции асинхронного ввода/вывода в системах или на устройствах, которые его не поддерживают. Например, ленточные устройства (чрезвычайно медленно работающие) не поддерживают асинхронный ввод/вывод. Используя подчиненные процессы ввода/вывода, можно сымитировать для ленточных устройств такой способ работы, который операционная система обычно обеспечивает для дисков.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26</a:t>
            </a:fld>
            <a:endParaRPr lang="ru-RU" alt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Подчиненные процессы параллельных запросов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7.1 появились средства распараллеливания запросов к базе данных. Речь идет о возможности создавать для SQL-операторов типа SELECT, CREATE TABLE, CREATE INDEX, UPDATE и т.д. план выполнения, состоящий из нескольких планов, которые можно выполнять одновременно. Результаты выполнения этих планов объединяются. Это позволяет выполнить операцию за меньшее время, чем при последовательном выполнении.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27</a:t>
            </a:fld>
            <a:endParaRPr lang="ru-RU" alt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004E9-F369-4708-99A7-878A1D15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DB-Engines Ranking - Trend Popularity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F0A5A05-6D3F-4F42-AF24-3491B12D3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0CB78B-9E9D-4782-94F0-331590E8C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4000" cy="49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9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История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1977 – Ларри Эллисон, Боб Майнер и Эд Оутс основали компанию 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Software Development Laboratories (SDL),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предшественницу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Oracle.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1979 – SDL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сменила имя на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Relational Software, Inc.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(RSI) и выпустила Oracle v2. Это была первая коммерческая система управления реляционными базами данных (СУРБД) на основе языка запросов SQL. </a:t>
            </a:r>
          </a:p>
          <a:p>
            <a:pPr eaLnBrk="1" hangingPunct="1"/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1982 – RSI вновь сменила своё имя и стала называться Oracle Systems. </a:t>
            </a:r>
          </a:p>
          <a:p>
            <a:pPr eaLnBrk="1" hangingPunct="1"/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1983 – выпущена версия Oracle 3, переписанная на C и поддерживающая функции COMMIT и ROLLBACK для реализации транзакций. </a:t>
            </a:r>
          </a:p>
          <a:p>
            <a:pPr eaLnBrk="1" hangingPunct="1"/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1984 – выпущена версия Oracle 4. </a:t>
            </a:r>
          </a:p>
          <a:p>
            <a:pPr eaLnBrk="1" hangingPunct="1"/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1985 – выпущена версия Oracle 5, одна из первых СУРБД, работающих в клиент–серверных средах. </a:t>
            </a:r>
            <a:endParaRPr lang="en-US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1988 – выпущена версия Oracle 6, с поддержкой блокировок на уровне строк и средств «горячего» резервирования. Появляется поддержка встроенного языка PL/SQL в средстве разработки приложений Oracle Forms v3.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История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 – выпущена версия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7, с поддержкой ссылочной целостности, хранимых процедур и триггеров.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1997 – выпущена версия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(8.0) Появляется поддержка средств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объектно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–ориентированной разработки и мультимедийных приложений;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партиционирование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таблиц.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становится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объектно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–реляционной СУБД. </a:t>
            </a:r>
          </a:p>
          <a:p>
            <a:pPr eaLnBrk="1" hangingPunct="1"/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 –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выпущена версия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Oracle 9i Release 1 (9.0.1).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версии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9i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обработки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XML–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Oracle RAC (Real Application Clusters),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замена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Oracle Parallel Server (OPS);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создания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репликаций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Oracle Streams;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скроллируемый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курсор для программ на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встроенная в СУБД поддержка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OLAP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Mining;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переименование столбцов и ограничений целостности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Java 1.3.1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Unicode 3.1. 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 – выпущена версия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10g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Release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(10.1.0); «g» в названии обозначает «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Grid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(«сеть»), символизируя поддержку распределенных вычислений (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Grid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–вычислений).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История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625"/>
          </a:xfrm>
        </p:spPr>
        <p:txBody>
          <a:bodyPr/>
          <a:lstStyle/>
          <a:p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2005 год — выпущена версия 10g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Release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2 (10.2.0.1).</a:t>
            </a:r>
          </a:p>
          <a:p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2007 год — выпущена версия 11g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Release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1 (11.1.0.6). Появляется возможность создания в базе данных резидентного пула соединений (DRCP), позволяющего поддерживать пул из постоянных соединений с базой данных (например, для веб-серверов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Apache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, IIS, приложений на PHP,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Perl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и т. п.).</a:t>
            </a:r>
          </a:p>
          <a:p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2009 год — выпущена версия 11g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Release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2 (11.2.0.1), в которой введена принципиально новая для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Oracle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возможность «горячего», без остановки сервера, внесения изменений в метаданные и бизнес-логику на PL/SQL. Это сделано с помощью механизма одновременной поддержки нескольких версий схемы и логики, именуемых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editions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2013 год — вышла версия 12c (12.1.0.1), основное новшество — поддержка подключаемых баз данных (англ.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pluggable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database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), обеспечивающая свойства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мультиарендности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и живой миграции баз данных, суффикс «c» в названии обозначает англ. </a:t>
            </a:r>
            <a:r>
              <a:rPr lang="ru-RU" sz="1800" b="0" i="0" u="none" strike="noStrike" dirty="0" err="1">
                <a:effectLst/>
                <a:latin typeface="Arial" panose="020B0604020202020204" pitchFamily="34" charset="0"/>
              </a:rPr>
              <a:t>cloud</a:t>
            </a:r>
            <a:r>
              <a:rPr lang="ru-RU" sz="1800" b="0" i="0" u="none" strike="noStrike" dirty="0">
                <a:effectLst/>
                <a:latin typeface="Arial" panose="020B0604020202020204" pitchFamily="34" charset="0"/>
              </a:rPr>
              <a:t> (облако).</a:t>
            </a:r>
            <a:endParaRPr lang="ru-RU" alt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891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История </a:t>
            </a:r>
            <a:r>
              <a:rPr lang="en-US" dirty="0"/>
              <a:t>ORACLE</a:t>
            </a: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5069160"/>
          </a:xfrm>
        </p:spPr>
        <p:txBody>
          <a:bodyPr/>
          <a:lstStyle/>
          <a:p>
            <a:r>
              <a:rPr lang="ru-RU" altLang="ru-RU" sz="1800" dirty="0"/>
              <a:t>2018 год — вышла версия 18c (12.2.0.2)</a:t>
            </a:r>
          </a:p>
          <a:p>
            <a:r>
              <a:rPr lang="ru-RU" altLang="ru-RU" sz="1800" dirty="0"/>
              <a:t>2019 год — вышла версия 19с</a:t>
            </a:r>
          </a:p>
          <a:p>
            <a:r>
              <a:rPr lang="ru-RU" altLang="ru-RU" sz="1800" dirty="0"/>
              <a:t>2021 год — вышла версия 21с</a:t>
            </a:r>
          </a:p>
          <a:p>
            <a:pPr marL="0" indent="0">
              <a:buNone/>
            </a:pPr>
            <a:r>
              <a:rPr lang="ru-RU" sz="1600" dirty="0"/>
              <a:t>На текущий момент СУБД поставляется в шести различных редакциях, ориентированных на различные сценарии разработки и развертывания приложений</a:t>
            </a:r>
          </a:p>
          <a:p>
            <a:pPr>
              <a:buFont typeface="+mj-lt"/>
              <a:buAutoNum type="arabicPeriod"/>
            </a:pPr>
            <a:r>
              <a:rPr lang="ru-RU" altLang="ru-RU" sz="1400" dirty="0"/>
              <a:t>Enterprise Edition 		</a:t>
            </a:r>
          </a:p>
          <a:p>
            <a:pPr>
              <a:buFont typeface="+mj-lt"/>
              <a:buAutoNum type="arabicPeriod"/>
            </a:pPr>
            <a:r>
              <a:rPr lang="ru-RU" altLang="ru-RU" sz="1400" dirty="0"/>
              <a:t>Standard Edition - не может устанавливаться на системы, имеющие более 4 процессорных разъёмов </a:t>
            </a:r>
          </a:p>
          <a:p>
            <a:pPr>
              <a:buFont typeface="+mj-lt"/>
              <a:buAutoNum type="arabicPeriod"/>
            </a:pPr>
            <a:r>
              <a:rPr lang="ru-RU" altLang="ru-RU" sz="1400" dirty="0"/>
              <a:t>Standard Edition One - не может устанавливаться на системы, имеющие более 2 процессорных разъёмов; не поддерживает кластеризацию (RAC) 	</a:t>
            </a:r>
          </a:p>
          <a:p>
            <a:pPr>
              <a:buFont typeface="+mj-lt"/>
              <a:buAutoNum type="arabicPeriod"/>
            </a:pPr>
            <a:r>
              <a:rPr lang="ru-RU" altLang="ru-RU" sz="1400" dirty="0"/>
              <a:t>Personal Edition - один пользователь 	</a:t>
            </a:r>
          </a:p>
          <a:p>
            <a:pPr>
              <a:buFont typeface="+mj-lt"/>
              <a:buAutoNum type="arabicPeriod"/>
            </a:pPr>
            <a:r>
              <a:rPr lang="ru-RU" altLang="ru-RU" sz="1400" dirty="0"/>
              <a:t>Lite - для мобильных и встраиваемых устройств 	</a:t>
            </a:r>
          </a:p>
          <a:p>
            <a:pPr>
              <a:buFont typeface="+mj-lt"/>
              <a:buAutoNum type="arabicPeriod"/>
            </a:pPr>
            <a:r>
              <a:rPr lang="ru-RU" altLang="ru-RU" sz="1400" dirty="0"/>
              <a:t>Express Edition (XE) - бесплатная редакция; используемая оперативная память — 1 ГБ, а также используется только 1 процессор, максимальный объём базы данных — 11 ГБ (для 10g — 4ГБ), из них от 0,5 до 0,9 ГБ используются словарём данных, внутренними схемами и временным дисковым пространством.</a:t>
            </a:r>
            <a:br>
              <a:rPr lang="ru-RU" altLang="ru-RU" sz="1400" dirty="0"/>
            </a:br>
            <a:r>
              <a:rPr lang="ru-RU" altLang="ru-RU" sz="1400" dirty="0"/>
              <a:t>В 18c используется 2 процессора, оперативная память — 2 ГБ, максимальный объём базы данных — 12 ГБ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655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Основные понятия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altLang="ru-RU" sz="2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данных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набор данных. Oracle позволяет сохранять данные и получать к ним доступ в соответствии с моделью, называемой реляционной. В связи с этим Oracle называют системой управления реляционными базами данных (РСУБД). Чаще всего под базой данных подразумевают не только физические данные, но также и комбинацию физических объектов, объектов памяти и процессов.</a:t>
            </a:r>
          </a:p>
          <a:p>
            <a:pPr eaLnBrk="1" hangingPunct="1"/>
            <a:r>
              <a:rPr lang="ru-RU" altLang="ru-RU" sz="2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Экземпляром (или сервером) БД</a:t>
            </a:r>
            <a:r>
              <a:rPr lang="ru-RU" alt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набор структур памяти и фоновых процессов, обращающихся к группе файлов базы данных. К одной базе данных могут обращаться несколько экземпляров (свойство Real Application Clusters). Экземпляр может смонтировать и открыть только одну базу данных в каждый момент времени</a:t>
            </a:r>
            <a:r>
              <a:rPr lang="en-US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Основные понятия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Startup</a:t>
            </a:r>
            <a:r>
              <a:rPr lang="ru-RU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(запуск)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выполнения команды, необходимой для того, чтобы сделать базу данных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доступной для приложений. После завершения процесса запуска, база данных становится в режим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Затем база данных готова к использованию.</a:t>
            </a:r>
          </a:p>
          <a:p>
            <a:pPr eaLnBrk="1" hangingPunct="1"/>
            <a:r>
              <a:rPr lang="en-US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Shutdown</a:t>
            </a:r>
            <a:r>
              <a:rPr lang="ru-RU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(остановка)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процесс остановки базы данных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база данных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остановлена никто не может получить доступ к информации и к файлам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en-US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process</a:t>
            </a:r>
            <a:r>
              <a:rPr lang="ru-RU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(фоновые процессы)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эти процессы поддерживают доступ к запущенной базе данных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играют жизненно важную роль в реализации работы базы данных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ORACLE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Различные фоновые процессы рождаются, когда база данных запущена и каждый из них производит небольшое количество заданий до момента остановки базы данных.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2F844-B08C-48BE-84E3-A36FCD4EEB51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1794</TotalTime>
  <Words>2151</Words>
  <Application>Microsoft Macintosh PowerPoint</Application>
  <PresentationFormat>Экран (4:3)</PresentationFormat>
  <Paragraphs>132</Paragraphs>
  <Slides>27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Visio</vt:lpstr>
      <vt:lpstr>СУБД ORACLE</vt:lpstr>
      <vt:lpstr>Рейтинг СУБД (по данным db-engines.com)</vt:lpstr>
      <vt:lpstr>DB-Engines Ranking - Trend Popularity</vt:lpstr>
      <vt:lpstr>История ORACLE</vt:lpstr>
      <vt:lpstr>История ORACLE</vt:lpstr>
      <vt:lpstr>История ORACLE</vt:lpstr>
      <vt:lpstr>История ORACLE</vt:lpstr>
      <vt:lpstr>Основные понятия</vt:lpstr>
      <vt:lpstr>Основные понятия</vt:lpstr>
      <vt:lpstr>Архитектура ORACLE</vt:lpstr>
      <vt:lpstr>Архитектура ORACLE</vt:lpstr>
      <vt:lpstr>Файлы ORACLE</vt:lpstr>
      <vt:lpstr>Файлы данных</vt:lpstr>
      <vt:lpstr>Связь между табличными пространствами БД и файлами данных</vt:lpstr>
      <vt:lpstr>Журналы повтора</vt:lpstr>
      <vt:lpstr>Управляющие файлы</vt:lpstr>
      <vt:lpstr>Временные файлы</vt:lpstr>
      <vt:lpstr>Структуры памяти</vt:lpstr>
      <vt:lpstr>Типичная область SGA</vt:lpstr>
      <vt:lpstr>Физические процессы</vt:lpstr>
      <vt:lpstr>Серверные процессы</vt:lpstr>
      <vt:lpstr>Фоновые процессы</vt:lpstr>
      <vt:lpstr>Фоновые процессы</vt:lpstr>
      <vt:lpstr>Взаимодействие фоновых процессов</vt:lpstr>
      <vt:lpstr>Подчиненные процессы</vt:lpstr>
      <vt:lpstr>Подчиненные процессы ввода/вывода</vt:lpstr>
      <vt:lpstr>Подчиненные процессы параллельных запросов</vt:lpstr>
    </vt:vector>
  </TitlesOfParts>
  <Company>ELEKTRON XISOBLAGICH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DEVELOPER-XP</dc:creator>
  <cp:lastModifiedBy>Виталий Бондаренко</cp:lastModifiedBy>
  <cp:revision>40</cp:revision>
  <dcterms:created xsi:type="dcterms:W3CDTF">2012-09-15T11:39:15Z</dcterms:created>
  <dcterms:modified xsi:type="dcterms:W3CDTF">2022-01-30T13:42:27Z</dcterms:modified>
</cp:coreProperties>
</file>