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65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9" r:id="rId8"/>
    <p:sldId id="268" r:id="rId9"/>
    <p:sldId id="267" r:id="rId10"/>
    <p:sldId id="266" r:id="rId11"/>
    <p:sldId id="270" r:id="rId12"/>
    <p:sldId id="271" r:id="rId13"/>
    <p:sldId id="272" r:id="rId14"/>
    <p:sldId id="273" r:id="rId15"/>
    <p:sldId id="276" r:id="rId16"/>
    <p:sldId id="275" r:id="rId17"/>
    <p:sldId id="277" r:id="rId18"/>
    <p:sldId id="290" r:id="rId19"/>
    <p:sldId id="291" r:id="rId20"/>
    <p:sldId id="278" r:id="rId21"/>
    <p:sldId id="274" r:id="rId22"/>
    <p:sldId id="279" r:id="rId23"/>
    <p:sldId id="280" r:id="rId24"/>
    <p:sldId id="298" r:id="rId25"/>
    <p:sldId id="300" r:id="rId26"/>
    <p:sldId id="299" r:id="rId27"/>
    <p:sldId id="305" r:id="rId28"/>
    <p:sldId id="306" r:id="rId29"/>
    <p:sldId id="307" r:id="rId30"/>
    <p:sldId id="308" r:id="rId31"/>
    <p:sldId id="309" r:id="rId32"/>
    <p:sldId id="353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21" r:id="rId45"/>
    <p:sldId id="322" r:id="rId46"/>
    <p:sldId id="323" r:id="rId47"/>
    <p:sldId id="324" r:id="rId48"/>
    <p:sldId id="325" r:id="rId49"/>
    <p:sldId id="326" r:id="rId50"/>
    <p:sldId id="327" r:id="rId51"/>
    <p:sldId id="328" r:id="rId52"/>
    <p:sldId id="329" r:id="rId53"/>
    <p:sldId id="330" r:id="rId54"/>
    <p:sldId id="331" r:id="rId55"/>
    <p:sldId id="332" r:id="rId56"/>
    <p:sldId id="333" r:id="rId57"/>
    <p:sldId id="334" r:id="rId58"/>
    <p:sldId id="335" r:id="rId59"/>
    <p:sldId id="336" r:id="rId60"/>
    <p:sldId id="337" r:id="rId61"/>
    <p:sldId id="338" r:id="rId62"/>
    <p:sldId id="339" r:id="rId63"/>
    <p:sldId id="340" r:id="rId64"/>
    <p:sldId id="341" r:id="rId65"/>
    <p:sldId id="342" r:id="rId66"/>
    <p:sldId id="343" r:id="rId67"/>
    <p:sldId id="344" r:id="rId68"/>
    <p:sldId id="345" r:id="rId69"/>
    <p:sldId id="346" r:id="rId70"/>
    <p:sldId id="281" r:id="rId71"/>
    <p:sldId id="350" r:id="rId72"/>
    <p:sldId id="351" r:id="rId73"/>
    <p:sldId id="352" r:id="rId74"/>
    <p:sldId id="283" r:id="rId75"/>
    <p:sldId id="284" r:id="rId76"/>
    <p:sldId id="287" r:id="rId77"/>
    <p:sldId id="347" r:id="rId78"/>
    <p:sldId id="348" r:id="rId79"/>
    <p:sldId id="349" r:id="rId80"/>
    <p:sldId id="301" r:id="rId81"/>
    <p:sldId id="302" r:id="rId82"/>
    <p:sldId id="303" r:id="rId83"/>
    <p:sldId id="304" r:id="rId84"/>
    <p:sldId id="285" r:id="rId8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F79F5C4-B1BF-E748-BFAE-BF1B9F19B938}">
          <p14:sldIdLst>
            <p14:sldId id="256"/>
            <p14:sldId id="261"/>
            <p14:sldId id="262"/>
            <p14:sldId id="263"/>
            <p14:sldId id="264"/>
            <p14:sldId id="265"/>
            <p14:sldId id="269"/>
            <p14:sldId id="268"/>
            <p14:sldId id="267"/>
            <p14:sldId id="266"/>
            <p14:sldId id="270"/>
            <p14:sldId id="271"/>
            <p14:sldId id="272"/>
            <p14:sldId id="273"/>
            <p14:sldId id="276"/>
            <p14:sldId id="275"/>
            <p14:sldId id="277"/>
            <p14:sldId id="290"/>
            <p14:sldId id="291"/>
            <p14:sldId id="278"/>
            <p14:sldId id="274"/>
            <p14:sldId id="279"/>
            <p14:sldId id="280"/>
            <p14:sldId id="298"/>
            <p14:sldId id="300"/>
            <p14:sldId id="299"/>
            <p14:sldId id="305"/>
            <p14:sldId id="306"/>
            <p14:sldId id="307"/>
            <p14:sldId id="308"/>
            <p14:sldId id="309"/>
          </p14:sldIdLst>
        </p14:section>
        <p14:section name="2 лекция" id="{51D69668-596B-7D41-B17B-758A719A8292}">
          <p14:sldIdLst>
            <p14:sldId id="353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281"/>
            <p14:sldId id="350"/>
            <p14:sldId id="351"/>
            <p14:sldId id="352"/>
            <p14:sldId id="283"/>
            <p14:sldId id="284"/>
            <p14:sldId id="287"/>
            <p14:sldId id="347"/>
            <p14:sldId id="348"/>
            <p14:sldId id="349"/>
            <p14:sldId id="301"/>
            <p14:sldId id="302"/>
            <p14:sldId id="303"/>
            <p14:sldId id="304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A1A3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7"/>
  </p:normalViewPr>
  <p:slideViewPr>
    <p:cSldViewPr>
      <p:cViewPr varScale="1">
        <p:scale>
          <a:sx n="136" d="100"/>
          <a:sy n="136" d="100"/>
        </p:scale>
        <p:origin x="150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fld id="{26CB0C6A-D8FD-4902-B755-8EA5143D66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0643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A7A0B8-D46E-49E6-8FEF-5011EDA0E0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7031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921F87-1840-4B6F-A6F4-754A38EEA1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1240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A1113-A5BF-461D-A2AB-0837035551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143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fld id="{6E1F7443-3486-43EB-A42B-A14D2C564B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677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ABBD-FFE7-46CD-BD72-7A05CBD0EB7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1083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32B9E-3BD4-4D8D-A58C-D8DA5C7938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296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11D47-9E95-497F-8C5A-F46480AA6F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085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4EB85A-FC9B-438C-A49C-BEBFF2B8663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4666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51556A-99FD-4090-A214-85823379B0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258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1E866-AC18-42C3-8AFC-8F44A95A08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33880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fld id="{398D3281-3AB1-492F-8B3B-24748B43C86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1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2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46" r:id="rId2"/>
    <p:sldLayoutId id="2147484051" r:id="rId3"/>
    <p:sldLayoutId id="2147484047" r:id="rId4"/>
    <p:sldLayoutId id="2147484048" r:id="rId5"/>
    <p:sldLayoutId id="2147484052" r:id="rId6"/>
    <p:sldLayoutId id="2147484053" r:id="rId7"/>
    <p:sldLayoutId id="2147484054" r:id="rId8"/>
    <p:sldLayoutId id="2147484055" r:id="rId9"/>
    <p:sldLayoutId id="2147484049" r:id="rId10"/>
    <p:sldLayoutId id="214748405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anose="05040102010807070707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anose="05040102010807070707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anose="05040102010807070707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anose="05000000000000000000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oracle.com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8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ftware.dell.com/" TargetMode="External"/><Relationship Id="rId2" Type="http://schemas.openxmlformats.org/officeDocument/2006/relationships/hyperlink" Target="http://www.oracle.com/technetwork/developer-tools/sql-developer/downloads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llroundautomations.com/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35063"/>
            <a:ext cx="7772400" cy="1066800"/>
          </a:xfrm>
        </p:spPr>
        <p:txBody>
          <a:bodyPr/>
          <a:lstStyle/>
          <a:p>
            <a:pPr eaLnBrk="1" hangingPunct="1"/>
            <a:r>
              <a:rPr lang="ru-RU" altLang="ru-RU" b="1" dirty="0">
                <a:solidFill>
                  <a:srgbClr val="000000"/>
                </a:solidFill>
              </a:rPr>
              <a:t>Установка и начало работы с СУБД </a:t>
            </a:r>
            <a:r>
              <a:rPr lang="en-US" altLang="ru-RU" b="1" dirty="0">
                <a:solidFill>
                  <a:srgbClr val="000000"/>
                </a:solidFill>
              </a:rPr>
              <a:t>ORACLE</a:t>
            </a: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 txBox="1">
            <a:spLocks noChangeArrowheads="1"/>
          </p:cNvSpPr>
          <p:nvPr/>
        </p:nvSpPr>
        <p:spPr bwMode="auto">
          <a:xfrm>
            <a:off x="5940425" y="5157788"/>
            <a:ext cx="2236788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2000" dirty="0">
                <a:solidFill>
                  <a:srgbClr val="000000"/>
                </a:solidFill>
                <a:latin typeface="Cambria" panose="02040503050406030204" pitchFamily="18" charset="0"/>
              </a:rPr>
              <a:t>Тема </a:t>
            </a:r>
            <a:r>
              <a:rPr lang="en-US" altLang="ru-RU" sz="2000" dirty="0">
                <a:solidFill>
                  <a:srgbClr val="000000"/>
                </a:solidFill>
                <a:latin typeface="Cambria" panose="02040503050406030204" pitchFamily="18" charset="0"/>
              </a:rPr>
              <a:t>2</a:t>
            </a:r>
            <a:endParaRPr lang="ru-RU" altLang="ru-RU" sz="20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25538"/>
            <a:ext cx="6935787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3" y="1196975"/>
            <a:ext cx="6829425" cy="511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2560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25538"/>
            <a:ext cx="6911975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196975"/>
            <a:ext cx="67945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25538"/>
            <a:ext cx="6921500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96975"/>
            <a:ext cx="685165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268413"/>
            <a:ext cx="7526337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263" y="1524000"/>
            <a:ext cx="57054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Список пользователей и паролей по умолчанию</a:t>
            </a:r>
          </a:p>
        </p:txBody>
      </p:sp>
      <p:sp>
        <p:nvSpPr>
          <p:cNvPr id="31747" name="Объект 1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ru-RU"/>
              <a:t>SYSTEM – MANAGER</a:t>
            </a:r>
          </a:p>
          <a:p>
            <a:r>
              <a:rPr lang="en-US" altLang="ru-RU"/>
              <a:t>SYS – CHANGE_ON_INSTALL</a:t>
            </a:r>
          </a:p>
          <a:p>
            <a:r>
              <a:rPr lang="en-US" altLang="ru-RU"/>
              <a:t>SCOTT – TIGER </a:t>
            </a:r>
            <a:endParaRPr lang="ru-RU" alt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Как проверить установку?</a:t>
            </a:r>
          </a:p>
        </p:txBody>
      </p:sp>
      <p:sp>
        <p:nvSpPr>
          <p:cNvPr id="32771" name="Объект 1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/>
              <a:t>Сервисы</a:t>
            </a:r>
          </a:p>
          <a:p>
            <a:r>
              <a:rPr lang="ru-RU" altLang="ru-RU"/>
              <a:t>Список установленных программ</a:t>
            </a:r>
          </a:p>
          <a:p>
            <a:r>
              <a:rPr lang="ru-RU" altLang="ru-RU"/>
              <a:t>Редактор реестра</a:t>
            </a:r>
          </a:p>
          <a:p>
            <a:r>
              <a:rPr lang="ru-RU" altLang="ru-RU"/>
              <a:t>Установщик </a:t>
            </a:r>
            <a:r>
              <a:rPr lang="en-US" altLang="ru-RU"/>
              <a:t>Universal Installer</a:t>
            </a:r>
          </a:p>
          <a:p>
            <a:r>
              <a:rPr lang="ru-RU" altLang="ru-RU"/>
              <a:t>Пользователи и группы</a:t>
            </a:r>
          </a:p>
          <a:p>
            <a:r>
              <a:rPr lang="ru-RU" altLang="ru-RU"/>
              <a:t>Соединение с базой данных</a:t>
            </a:r>
          </a:p>
          <a:p>
            <a:endParaRPr lang="ru-RU" alt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Основные редакции СУБД </a:t>
            </a:r>
            <a:r>
              <a:rPr lang="en-US" altLang="ru-RU"/>
              <a:t>ORACLE</a:t>
            </a:r>
            <a:endParaRPr lang="ru-RU" alt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29600" cy="4959350"/>
          </a:xfrm>
        </p:spPr>
        <p:txBody>
          <a:bodyPr/>
          <a:lstStyle/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endParaRPr lang="ru-RU" dirty="0"/>
          </a:p>
          <a:p>
            <a:pPr marL="0" indent="0" eaLnBrk="1" fontAlgn="t" hangingPunct="1">
              <a:buFont typeface="Wingdings 3" panose="05040102010807070707" pitchFamily="18" charset="2"/>
              <a:buNone/>
              <a:defRPr/>
            </a:pPr>
            <a:r>
              <a:rPr lang="ru-RU" dirty="0"/>
              <a:t>Доступны 2 метрики лицензирования </a:t>
            </a:r>
          </a:p>
          <a:p>
            <a:pPr eaLnBrk="1" fontAlgn="t" hangingPunct="1">
              <a:defRPr/>
            </a:pPr>
            <a:r>
              <a:rPr lang="ru-RU" dirty="0" err="1"/>
              <a:t>Named</a:t>
            </a:r>
            <a:r>
              <a:rPr lang="ru-RU" dirty="0"/>
              <a:t> </a:t>
            </a:r>
            <a:r>
              <a:rPr lang="ru-RU" dirty="0" err="1"/>
              <a:t>User</a:t>
            </a:r>
            <a:r>
              <a:rPr lang="ru-RU" dirty="0"/>
              <a:t> </a:t>
            </a:r>
            <a:r>
              <a:rPr lang="ru-RU" dirty="0" err="1"/>
              <a:t>Plus</a:t>
            </a:r>
            <a:r>
              <a:rPr lang="ru-RU" dirty="0"/>
              <a:t> – по пользователям, можно конкретно подсчитать точное количество пользователей системы</a:t>
            </a:r>
          </a:p>
          <a:p>
            <a:pPr eaLnBrk="1" fontAlgn="t" hangingPunct="1">
              <a:defRPr/>
            </a:pPr>
            <a:r>
              <a:rPr lang="ru-RU" dirty="0" err="1"/>
              <a:t>Processor</a:t>
            </a:r>
            <a:r>
              <a:rPr lang="ru-RU" dirty="0"/>
              <a:t> – по процессорной мощности серверов на неограниченное количество пользователей.</a:t>
            </a:r>
          </a:p>
          <a:p>
            <a:pPr marL="0" indent="0" eaLnBrk="1" hangingPunct="1">
              <a:buFont typeface="Wingdings 3" panose="05040102010807070707" pitchFamily="18" charset="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Программы </a:t>
            </a:r>
            <a:r>
              <a:rPr lang="en-US" altLang="ru-RU"/>
              <a:t>ORACLE</a:t>
            </a:r>
            <a:r>
              <a:rPr lang="ru-RU" altLang="ru-RU"/>
              <a:t> 12с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268413"/>
            <a:ext cx="282892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304925"/>
            <a:ext cx="27527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Сервисы </a:t>
            </a:r>
            <a:r>
              <a:rPr lang="en-US" altLang="ru-RU"/>
              <a:t>ORACLE</a:t>
            </a:r>
            <a:r>
              <a:rPr lang="ru-RU" altLang="ru-RU"/>
              <a:t> 12с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68413"/>
            <a:ext cx="8123238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Пользователи и группы </a:t>
            </a:r>
            <a:r>
              <a:rPr lang="en-US" altLang="ru-RU"/>
              <a:t>ORACLE</a:t>
            </a:r>
            <a:r>
              <a:rPr lang="ru-RU" altLang="ru-RU"/>
              <a:t> 12с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341438"/>
            <a:ext cx="6332537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Редактор реестра</a:t>
            </a:r>
          </a:p>
        </p:txBody>
      </p:sp>
      <p:pic>
        <p:nvPicPr>
          <p:cNvPr id="36867" name="Picture 2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268413"/>
            <a:ext cx="844391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Основные системные пользователи </a:t>
            </a:r>
            <a:r>
              <a:rPr lang="en-US" altLang="ru-RU"/>
              <a:t>Oracle</a:t>
            </a:r>
            <a:endParaRPr lang="ru-RU" altLang="ru-RU"/>
          </a:p>
        </p:txBody>
      </p:sp>
      <p:sp>
        <p:nvSpPr>
          <p:cNvPr id="3789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ru-RU" b="1"/>
              <a:t>SYSTEM  </a:t>
            </a:r>
            <a:r>
              <a:rPr lang="ru-RU" altLang="ru-RU"/>
              <a:t>- генерируемый </a:t>
            </a:r>
            <a:r>
              <a:rPr lang="en-US" altLang="ru-RU"/>
              <a:t>Oracle</a:t>
            </a:r>
            <a:r>
              <a:rPr lang="ru-RU" altLang="ru-RU"/>
              <a:t> (предопределенный) привилегированный пользователь, которому принадлежат ключевые ресурсы БД </a:t>
            </a:r>
            <a:r>
              <a:rPr lang="en-US" altLang="ru-RU"/>
              <a:t>Oracle</a:t>
            </a:r>
            <a:r>
              <a:rPr lang="ru-RU" altLang="ru-RU"/>
              <a:t> (представления словаря БД, репозиторий инструментов, ...). </a:t>
            </a:r>
          </a:p>
          <a:p>
            <a:r>
              <a:rPr lang="en-US" altLang="ru-RU" b="1"/>
              <a:t>SYS </a:t>
            </a:r>
            <a:r>
              <a:rPr lang="ru-RU" altLang="ru-RU"/>
              <a:t>– генерируемый </a:t>
            </a:r>
            <a:r>
              <a:rPr lang="en-US" altLang="ru-RU"/>
              <a:t>Oracle</a:t>
            </a:r>
            <a:r>
              <a:rPr lang="ru-RU" altLang="ru-RU"/>
              <a:t> (предопределенный) привилегированный пользователь ранга администратора базы данных (АБД), который является владельцем ключевых ресурсов БД </a:t>
            </a:r>
            <a:r>
              <a:rPr lang="en-US" altLang="ru-RU"/>
              <a:t>Oracle</a:t>
            </a:r>
            <a:r>
              <a:rPr lang="ru-RU" altLang="ru-RU"/>
              <a:t> (модули </a:t>
            </a:r>
            <a:r>
              <a:rPr lang="en-US" altLang="ru-RU"/>
              <a:t>Oracle</a:t>
            </a:r>
            <a:r>
              <a:rPr lang="ru-RU" altLang="ru-RU"/>
              <a:t>, таблицы словаря БД, </a:t>
            </a:r>
            <a:r>
              <a:rPr lang="en-US" altLang="ru-RU"/>
              <a:t>V</a:t>
            </a:r>
            <a:r>
              <a:rPr lang="ru-RU" altLang="ru-RU"/>
              <a:t>$-представления словаря, ...)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90600"/>
          </a:xfrm>
        </p:spPr>
        <p:txBody>
          <a:bodyPr/>
          <a:lstStyle/>
          <a:p>
            <a:r>
              <a:rPr lang="ru-RU" altLang="ru-RU"/>
              <a:t>Системная роль Администратора базы данных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marL="0" indent="0">
              <a:buFont typeface="Wingdings 3" panose="05040102010807070707" pitchFamily="18" charset="2"/>
              <a:buNone/>
              <a:defRPr/>
            </a:pPr>
            <a:endParaRPr lang="ru-RU" dirty="0"/>
          </a:p>
          <a:p>
            <a:pPr>
              <a:defRPr/>
            </a:pPr>
            <a:r>
              <a:rPr lang="en-US" b="1" dirty="0"/>
              <a:t>DBA</a:t>
            </a:r>
            <a:r>
              <a:rPr lang="ru-RU" b="1" dirty="0"/>
              <a:t> – </a:t>
            </a:r>
            <a:r>
              <a:rPr lang="ru-RU" dirty="0"/>
              <a:t>предопределенная роль, которая автоматически создаётся для каждой базы данных </a:t>
            </a:r>
            <a:r>
              <a:rPr lang="en-US" dirty="0"/>
              <a:t>Oracle</a:t>
            </a:r>
            <a:r>
              <a:rPr lang="ru-RU" dirty="0"/>
              <a:t> и содержит все системные привилегии, кроме SYSDBA и SYSOPER. Должна назначаться только администраторам, которым требуется полный доступ.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Специальные системные привилегии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marL="0" indent="0">
              <a:buFont typeface="Wingdings 3" panose="05040102010807070707" pitchFamily="18" charset="2"/>
              <a:buNone/>
              <a:defRPr/>
            </a:pPr>
            <a:endParaRPr lang="ru-RU" sz="2800" dirty="0"/>
          </a:p>
          <a:p>
            <a:pPr>
              <a:defRPr/>
            </a:pPr>
            <a:r>
              <a:rPr lang="en-US" sz="2800" dirty="0"/>
              <a:t>SYSDBA </a:t>
            </a:r>
            <a:r>
              <a:rPr lang="ru-RU" sz="2800" dirty="0"/>
              <a:t>и </a:t>
            </a:r>
            <a:r>
              <a:rPr lang="en-US" sz="2800" dirty="0"/>
              <a:t>SYSOPER </a:t>
            </a:r>
            <a:r>
              <a:rPr lang="ru-RU" sz="2800" dirty="0"/>
              <a:t>- специальные привилегии администратора, которые позволяют выполнять базовые задачи администрирования: запуск или остановка экземпляра БД; создание, удаление, открытие или монтирования базы и др. </a:t>
            </a:r>
          </a:p>
          <a:p>
            <a:pPr>
              <a:defRPr/>
            </a:pPr>
            <a:r>
              <a:rPr lang="ru-RU" sz="2800" dirty="0"/>
              <a:t>Роль </a:t>
            </a:r>
            <a:r>
              <a:rPr lang="en-US" sz="2800" dirty="0"/>
              <a:t>DBA </a:t>
            </a:r>
            <a:r>
              <a:rPr lang="ru-RU" sz="2800" dirty="0"/>
              <a:t>не включает </a:t>
            </a:r>
            <a:r>
              <a:rPr lang="en-US" sz="2800" dirty="0"/>
              <a:t>SYSDBA </a:t>
            </a:r>
            <a:r>
              <a:rPr lang="ru-RU" sz="2800" dirty="0"/>
              <a:t>и </a:t>
            </a:r>
            <a:r>
              <a:rPr lang="en-US" sz="2800" dirty="0"/>
              <a:t>SYSOPER</a:t>
            </a:r>
            <a:r>
              <a:rPr lang="ru-RU" sz="2800" dirty="0"/>
              <a:t>. Привилегии могут быть указаны при подключении (</a:t>
            </a:r>
            <a:r>
              <a:rPr lang="en-US" sz="2800" dirty="0"/>
              <a:t>connect</a:t>
            </a:r>
            <a:r>
              <a:rPr lang="ru-RU" sz="2800" dirty="0"/>
              <a:t>) пользователя к БД.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Экземпляр </a:t>
            </a:r>
            <a:r>
              <a:rPr lang="en-US" altLang="ru-RU"/>
              <a:t>Oracle </a:t>
            </a:r>
            <a:r>
              <a:rPr lang="ru-RU" altLang="ru-RU"/>
              <a:t>(инстанс)</a:t>
            </a:r>
          </a:p>
        </p:txBody>
      </p:sp>
      <p:sp>
        <p:nvSpPr>
          <p:cNvPr id="4608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425700"/>
          </a:xfrm>
        </p:spPr>
        <p:txBody>
          <a:bodyPr/>
          <a:lstStyle/>
          <a:p>
            <a:r>
              <a:rPr lang="ru-RU" altLang="ru-RU"/>
              <a:t>запущенный сервер (программа) СУБД </a:t>
            </a:r>
            <a:r>
              <a:rPr lang="en-US" altLang="ru-RU"/>
              <a:t>Oracle</a:t>
            </a:r>
            <a:endParaRPr lang="ru-RU" altLang="ru-RU"/>
          </a:p>
          <a:p>
            <a:r>
              <a:rPr lang="ru-RU" altLang="ru-RU"/>
              <a:t>общая (глобальная) область памяти (</a:t>
            </a:r>
            <a:r>
              <a:rPr lang="en-US" altLang="ru-RU"/>
              <a:t>SGA</a:t>
            </a:r>
            <a:r>
              <a:rPr lang="ru-RU" altLang="ru-RU"/>
              <a:t> – </a:t>
            </a:r>
            <a:r>
              <a:rPr lang="en-US" altLang="ru-RU"/>
              <a:t>system global area</a:t>
            </a:r>
            <a:r>
              <a:rPr lang="ru-RU" altLang="ru-RU"/>
              <a:t>) и др. системные области памяти</a:t>
            </a:r>
          </a:p>
          <a:p>
            <a:r>
              <a:rPr lang="ru-RU" altLang="ru-RU"/>
              <a:t>фоновые процессы, предназначенные для управления файлами базы данных.</a:t>
            </a:r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4847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990600"/>
          </a:xfrm>
        </p:spPr>
        <p:txBody>
          <a:bodyPr/>
          <a:lstStyle/>
          <a:p>
            <a:r>
              <a:rPr lang="en-US" altLang="ru-RU"/>
              <a:t>SID</a:t>
            </a:r>
            <a:r>
              <a:rPr lang="ru-RU" altLang="ru-RU"/>
              <a:t> – </a:t>
            </a:r>
            <a:r>
              <a:rPr lang="en-US" altLang="ru-RU"/>
              <a:t>system identifier</a:t>
            </a:r>
            <a:r>
              <a:rPr lang="ru-RU" altLang="ru-RU"/>
              <a:t> и </a:t>
            </a:r>
            <a:br>
              <a:rPr lang="ru-RU" altLang="ru-RU"/>
            </a:br>
            <a:r>
              <a:rPr lang="en-US" altLang="ru-RU"/>
              <a:t>Global Database Name</a:t>
            </a:r>
            <a:endParaRPr lang="ru-RU" altLang="ru-RU"/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1844675"/>
            <a:ext cx="6905625" cy="447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7622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Запуск и остановка экземпляра</a:t>
            </a:r>
          </a:p>
        </p:txBody>
      </p:sp>
      <p:pic>
        <p:nvPicPr>
          <p:cNvPr id="49155" name="Picture 2" descr="Картинки по запросу startup ora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41438"/>
            <a:ext cx="771525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68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Дистрибутивы СУБД </a:t>
            </a:r>
            <a:r>
              <a:rPr lang="en-US" altLang="ru-RU"/>
              <a:t>ORACLE</a:t>
            </a:r>
            <a:endParaRPr lang="ru-RU" altLang="ru-RU"/>
          </a:p>
        </p:txBody>
      </p:sp>
      <p:sp>
        <p:nvSpPr>
          <p:cNvPr id="16387" name="Объект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29600" cy="503238"/>
          </a:xfrm>
        </p:spPr>
        <p:txBody>
          <a:bodyPr/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en-US" altLang="ru-RU" u="sng">
                <a:hlinkClick r:id="rId2"/>
              </a:rPr>
              <a:t>http</a:t>
            </a:r>
            <a:r>
              <a:rPr lang="ru-RU" altLang="ru-RU" u="sng">
                <a:hlinkClick r:id="rId2"/>
              </a:rPr>
              <a:t>://</a:t>
            </a:r>
            <a:r>
              <a:rPr lang="en-US" altLang="ru-RU" u="sng">
                <a:hlinkClick r:id="rId2"/>
              </a:rPr>
              <a:t>www</a:t>
            </a:r>
            <a:r>
              <a:rPr lang="ru-RU" altLang="ru-RU" u="sng">
                <a:hlinkClick r:id="rId2"/>
              </a:rPr>
              <a:t>.</a:t>
            </a:r>
            <a:r>
              <a:rPr lang="en-US" altLang="ru-RU" u="sng">
                <a:hlinkClick r:id="rId2"/>
              </a:rPr>
              <a:t>oracle</a:t>
            </a:r>
            <a:r>
              <a:rPr lang="ru-RU" altLang="ru-RU" u="sng">
                <a:hlinkClick r:id="rId2"/>
              </a:rPr>
              <a:t>.</a:t>
            </a:r>
            <a:r>
              <a:rPr lang="en-US" altLang="ru-RU" u="sng">
                <a:hlinkClick r:id="rId2"/>
              </a:rPr>
              <a:t>com</a:t>
            </a:r>
            <a:endParaRPr lang="ru-RU" altLang="ru-RU"/>
          </a:p>
        </p:txBody>
      </p:sp>
      <p:pic>
        <p:nvPicPr>
          <p:cNvPr id="16388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00213"/>
            <a:ext cx="6624638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Запуск и остановка экземпляра</a:t>
            </a:r>
          </a:p>
        </p:txBody>
      </p:sp>
      <p:pic>
        <p:nvPicPr>
          <p:cNvPr id="50179" name="Picture 3" descr="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16038"/>
            <a:ext cx="5122863" cy="189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4" descr="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3429000"/>
            <a:ext cx="5119688" cy="274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239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Запуск и остановка экземпляра</a:t>
            </a:r>
          </a:p>
        </p:txBody>
      </p:sp>
      <p:pic>
        <p:nvPicPr>
          <p:cNvPr id="51203" name="Picture 2" descr="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268413"/>
            <a:ext cx="60293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3809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3BF3D-EA72-7C48-99D9-347BD70D3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Установка </a:t>
            </a:r>
            <a:r>
              <a:rPr lang="en" dirty="0"/>
              <a:t>oracle </a:t>
            </a:r>
            <a:r>
              <a:rPr lang="ru-RU" dirty="0"/>
              <a:t>в </a:t>
            </a:r>
            <a:r>
              <a:rPr lang="en" dirty="0"/>
              <a:t>docker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6DF94D-6904-2C42-8156-B5FF850E73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0614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Вход в </a:t>
            </a:r>
            <a:r>
              <a:rPr lang="ru-RU" dirty="0" err="1"/>
              <a:t>репозиторий</a:t>
            </a:r>
            <a:r>
              <a:rPr lang="ru-RU" dirty="0"/>
              <a:t> образов </a:t>
            </a:r>
            <a:endParaRPr lang="en" dirty="0"/>
          </a:p>
          <a:p>
            <a:pPr lvl="1"/>
            <a:r>
              <a:rPr lang="en" dirty="0"/>
              <a:t>docker login container-</a:t>
            </a:r>
            <a:r>
              <a:rPr lang="en" dirty="0" err="1"/>
              <a:t>registry.oracle.com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Получение последней версии официального образа </a:t>
            </a:r>
          </a:p>
          <a:p>
            <a:pPr lvl="1"/>
            <a:r>
              <a:rPr lang="en" dirty="0"/>
              <a:t>docker pull container-</a:t>
            </a:r>
            <a:r>
              <a:rPr lang="en" dirty="0" err="1"/>
              <a:t>registry.oracle.com</a:t>
            </a:r>
            <a:r>
              <a:rPr lang="en" dirty="0"/>
              <a:t>/database/enterprise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Создание контейнера</a:t>
            </a:r>
          </a:p>
          <a:p>
            <a:pPr lvl="1"/>
            <a:r>
              <a:rPr lang="en" dirty="0"/>
              <a:t>docker run --name </a:t>
            </a:r>
            <a:r>
              <a:rPr lang="en-US" i="1" dirty="0" err="1"/>
              <a:t>oradb</a:t>
            </a:r>
            <a:r>
              <a:rPr lang="en" dirty="0"/>
              <a:t> -p 1521:1521 -p 5500:5500 -d -it container-</a:t>
            </a:r>
            <a:r>
              <a:rPr lang="en" dirty="0" err="1"/>
              <a:t>registry.oracle.com</a:t>
            </a:r>
            <a:r>
              <a:rPr lang="en" dirty="0"/>
              <a:t>/database/enterprise</a:t>
            </a:r>
          </a:p>
          <a:p>
            <a:pPr lvl="1"/>
            <a:endParaRPr lang="en" dirty="0"/>
          </a:p>
          <a:p>
            <a:pPr>
              <a:spcBef>
                <a:spcPts val="0"/>
              </a:spcBef>
            </a:pPr>
            <a:r>
              <a:rPr lang="ru-RU" dirty="0"/>
              <a:t>Созданные база и пользователь по умолчанию</a:t>
            </a:r>
          </a:p>
          <a:p>
            <a:pPr lvl="1"/>
            <a:r>
              <a:rPr lang="en" dirty="0"/>
              <a:t>SID: ORCLCDB</a:t>
            </a:r>
          </a:p>
          <a:p>
            <a:pPr lvl="1"/>
            <a:r>
              <a:rPr lang="en" dirty="0"/>
              <a:t>User: sys</a:t>
            </a:r>
          </a:p>
          <a:p>
            <a:pPr lvl="1"/>
            <a:r>
              <a:rPr lang="en" dirty="0"/>
              <a:t>Password: Oradoc_db1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2410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Типы соединений клиента с сервером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18088"/>
          </a:xfrm>
        </p:spPr>
        <p:txBody>
          <a:bodyPr/>
          <a:lstStyle/>
          <a:p>
            <a:pPr>
              <a:defRPr/>
            </a:pPr>
            <a:r>
              <a:rPr lang="en-US" dirty="0"/>
              <a:t>Oracle Net Services – </a:t>
            </a:r>
            <a:r>
              <a:rPr lang="ru-RU" dirty="0"/>
              <a:t>набор служб, которые устанавливают подключение между сервером БД и пользователями БД</a:t>
            </a:r>
          </a:p>
          <a:p>
            <a:pPr lvl="1">
              <a:defRPr/>
            </a:pPr>
            <a:r>
              <a:rPr lang="ru-RU" dirty="0"/>
              <a:t>Службы </a:t>
            </a:r>
            <a:r>
              <a:rPr lang="en-US" dirty="0"/>
              <a:t>Oracle Net</a:t>
            </a:r>
            <a:endParaRPr lang="ru-RU" dirty="0"/>
          </a:p>
          <a:p>
            <a:pPr lvl="1">
              <a:defRPr/>
            </a:pPr>
            <a:r>
              <a:rPr lang="en-US" dirty="0"/>
              <a:t>Oracle Net</a:t>
            </a:r>
            <a:r>
              <a:rPr lang="ru-RU" dirty="0"/>
              <a:t> </a:t>
            </a:r>
            <a:r>
              <a:rPr lang="en-US" dirty="0"/>
              <a:t>Listener</a:t>
            </a:r>
          </a:p>
          <a:p>
            <a:pPr lvl="1">
              <a:defRPr/>
            </a:pPr>
            <a:r>
              <a:rPr lang="en-US" dirty="0"/>
              <a:t>Oracle Net Configuration Assistant</a:t>
            </a:r>
          </a:p>
          <a:p>
            <a:pPr lvl="1">
              <a:defRPr/>
            </a:pPr>
            <a:r>
              <a:rPr lang="en-US" dirty="0"/>
              <a:t>Oracle Net Manager</a:t>
            </a:r>
            <a:endParaRPr lang="ru-RU" dirty="0"/>
          </a:p>
          <a:p>
            <a:pPr lvl="1">
              <a:defRPr/>
            </a:pPr>
            <a:r>
              <a:rPr lang="en-US" dirty="0"/>
              <a:t>Oracle Connection Manager</a:t>
            </a:r>
            <a:endParaRPr lang="ru-RU" dirty="0"/>
          </a:p>
          <a:p>
            <a:pPr marL="274638" lvl="1" indent="0">
              <a:buFont typeface="Wingdings 3" panose="05040102010807070707" pitchFamily="18" charset="2"/>
              <a:buNone/>
              <a:defRPr/>
            </a:pPr>
            <a:endParaRPr lang="en-US" dirty="0"/>
          </a:p>
          <a:p>
            <a:pPr lvl="1"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8" y="3284538"/>
            <a:ext cx="25431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8060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en-US" altLang="ru-RU">
                <a:latin typeface="Cambria" panose="02040503050406030204" pitchFamily="18" charset="0"/>
              </a:rPr>
              <a:t>Oracle Net</a:t>
            </a:r>
            <a:endParaRPr lang="ru-RU" altLang="ru-RU"/>
          </a:p>
        </p:txBody>
      </p:sp>
      <p:sp>
        <p:nvSpPr>
          <p:cNvPr id="1126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89525"/>
          </a:xfrm>
        </p:spPr>
        <p:txBody>
          <a:bodyPr/>
          <a:lstStyle/>
          <a:p>
            <a:r>
              <a:rPr lang="en-US" altLang="ru-RU"/>
              <a:t>Oracle Net</a:t>
            </a:r>
            <a:r>
              <a:rPr lang="ru-RU" altLang="ru-RU"/>
              <a:t> – программный компонент, который инициализирует, устанавливает и поддерживает подключения между клиентом и сервером.</a:t>
            </a:r>
          </a:p>
          <a:p>
            <a:r>
              <a:rPr lang="ru-RU" altLang="ru-RU"/>
              <a:t>Должен быть установлен и на клиенте, и на сервере.</a:t>
            </a:r>
          </a:p>
          <a:p>
            <a:r>
              <a:rPr lang="ru-RU" altLang="ru-RU"/>
              <a:t>Состоит из двух компонентов:</a:t>
            </a:r>
          </a:p>
          <a:p>
            <a:pPr lvl="1"/>
            <a:r>
              <a:rPr lang="en-US" altLang="ru-RU"/>
              <a:t>Oracle Network Foundation layer – </a:t>
            </a:r>
            <a:r>
              <a:rPr lang="ru-RU" altLang="ru-RU"/>
              <a:t>отвечает за установку и поддержание подключений между клиентским приложением и сервером.</a:t>
            </a:r>
            <a:endParaRPr lang="en-US" altLang="ru-RU"/>
          </a:p>
          <a:p>
            <a:pPr lvl="1"/>
            <a:r>
              <a:rPr lang="en-US" altLang="ru-RU"/>
              <a:t>Oracle Protocol Support</a:t>
            </a:r>
            <a:r>
              <a:rPr lang="ru-RU" altLang="ru-RU"/>
              <a:t> – отвечает за отображение функциональности </a:t>
            </a:r>
            <a:r>
              <a:rPr lang="en-US" altLang="ru-RU"/>
              <a:t>TNS (Transparent Network Substrate) </a:t>
            </a:r>
            <a:r>
              <a:rPr lang="ru-RU" altLang="ru-RU"/>
              <a:t>на стандартные протоколы, используемые при подключении.</a:t>
            </a:r>
          </a:p>
        </p:txBody>
      </p:sp>
    </p:spTree>
    <p:extLst>
      <p:ext uri="{BB962C8B-B14F-4D97-AF65-F5344CB8AC3E}">
        <p14:creationId xmlns:p14="http://schemas.microsoft.com/office/powerpoint/2010/main" val="33923343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Соединение клиента с сервером</a:t>
            </a:r>
            <a:endParaRPr lang="ru-RU" altLang="ru-RU" b="1"/>
          </a:p>
        </p:txBody>
      </p:sp>
      <p:sp>
        <p:nvSpPr>
          <p:cNvPr id="1229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/>
              <a:t>Имена экземпляров</a:t>
            </a:r>
            <a:r>
              <a:rPr lang="en-US" altLang="ru-RU"/>
              <a:t> </a:t>
            </a:r>
            <a:r>
              <a:rPr lang="ru-RU" altLang="ru-RU"/>
              <a:t>(</a:t>
            </a:r>
            <a:r>
              <a:rPr lang="en-US" altLang="ru-RU"/>
              <a:t>SID)</a:t>
            </a:r>
            <a:endParaRPr lang="ru-RU" altLang="ru-RU"/>
          </a:p>
          <a:p>
            <a:r>
              <a:rPr lang="ru-RU" altLang="ru-RU"/>
              <a:t>Имена служб</a:t>
            </a:r>
            <a:r>
              <a:rPr lang="en-US" altLang="ru-RU"/>
              <a:t> – </a:t>
            </a:r>
            <a:r>
              <a:rPr lang="ru-RU" altLang="ru-RU"/>
              <a:t>глобальные имена баз данных</a:t>
            </a:r>
          </a:p>
          <a:p>
            <a:r>
              <a:rPr lang="ru-RU" altLang="ru-RU"/>
              <a:t>Дескрипторы соединений</a:t>
            </a:r>
          </a:p>
          <a:p>
            <a:r>
              <a:rPr lang="ru-RU" altLang="ru-RU"/>
              <a:t>Идентификаторы соединений</a:t>
            </a:r>
          </a:p>
          <a:p>
            <a:r>
              <a:rPr lang="ru-RU" altLang="ru-RU"/>
              <a:t>Строки соединений</a:t>
            </a:r>
          </a:p>
        </p:txBody>
      </p:sp>
      <p:graphicFrame>
        <p:nvGraphicFramePr>
          <p:cNvPr id="12292" name="Объект 3"/>
          <p:cNvGraphicFramePr>
            <a:graphicFrameLocks noChangeAspect="1"/>
          </p:cNvGraphicFramePr>
          <p:nvPr/>
        </p:nvGraphicFramePr>
        <p:xfrm>
          <a:off x="1763713" y="4005263"/>
          <a:ext cx="5638800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Visio" r:id="rId3" imgW="5639070" imgH="1852914" progId="Visio.Drawing.11">
                  <p:embed/>
                </p:oleObj>
              </mc:Choice>
              <mc:Fallback>
                <p:oleObj name="Visio" r:id="rId3" imgW="5639070" imgH="1852914" progId="Visio.Drawing.11">
                  <p:embed/>
                  <p:pic>
                    <p:nvPicPr>
                      <p:cNvPr id="12292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4005263"/>
                        <a:ext cx="5638800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70106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Дескрипторы соединений</a:t>
            </a:r>
          </a:p>
        </p:txBody>
      </p:sp>
      <p:sp>
        <p:nvSpPr>
          <p:cNvPr id="1331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346200"/>
          </a:xfrm>
        </p:spPr>
        <p:txBody>
          <a:bodyPr/>
          <a:lstStyle/>
          <a:p>
            <a:r>
              <a:rPr lang="ru-RU" altLang="ru-RU"/>
              <a:t>Дескриптор соединения – объединенная спецификация двух обязательных компонентов подключения к базе данных:</a:t>
            </a:r>
          </a:p>
          <a:p>
            <a:pPr lvl="1"/>
            <a:r>
              <a:rPr lang="ru-RU" altLang="ru-RU"/>
              <a:t>Имени службы</a:t>
            </a:r>
            <a:r>
              <a:rPr lang="en-US" altLang="ru-RU"/>
              <a:t> </a:t>
            </a:r>
            <a:r>
              <a:rPr lang="ru-RU" altLang="ru-RU"/>
              <a:t>базы данных</a:t>
            </a:r>
          </a:p>
          <a:p>
            <a:pPr lvl="1"/>
            <a:r>
              <a:rPr lang="ru-RU" altLang="ru-RU"/>
              <a:t>Местоположения адреса базы данных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554038" y="3429000"/>
            <a:ext cx="80994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Verdana" panose="020B0604030504040204" pitchFamily="34" charset="0"/>
              </a:rPr>
              <a:t>(DESCRIPTION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Verdana" panose="020B0604030504040204" pitchFamily="34" charset="0"/>
              </a:rPr>
              <a:t>    (ADDRESS = (PROTOCOL = TCP)</a:t>
            </a:r>
            <a:endParaRPr lang="ru-RU" altLang="ru-RU" sz="1800">
              <a:latin typeface="Verdana" panose="020B060403050404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Verdana" panose="020B0604030504040204" pitchFamily="34" charset="0"/>
              </a:rPr>
              <a:t>		 </a:t>
            </a:r>
            <a:r>
              <a:rPr lang="en-US" altLang="ru-RU" sz="1800">
                <a:solidFill>
                  <a:schemeClr val="tx1"/>
                </a:solidFill>
                <a:latin typeface="Verdana" panose="020B0604030504040204" pitchFamily="34" charset="0"/>
              </a:rPr>
              <a:t>(HOST = </a:t>
            </a:r>
            <a:r>
              <a:rPr lang="ru-RU" altLang="ru-RU" sz="1800">
                <a:solidFill>
                  <a:schemeClr val="tx1"/>
                </a:solidFill>
                <a:latin typeface="Verdana" panose="020B0604030504040204" pitchFamily="34" charset="0"/>
              </a:rPr>
              <a:t>имя_хоста)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Verdana" panose="020B0604030504040204" pitchFamily="34" charset="0"/>
              </a:rPr>
              <a:t>		 </a:t>
            </a:r>
            <a:r>
              <a:rPr lang="en-US" altLang="ru-RU" sz="1800">
                <a:solidFill>
                  <a:schemeClr val="tx1"/>
                </a:solidFill>
                <a:latin typeface="Verdana" panose="020B0604030504040204" pitchFamily="34" charset="0"/>
              </a:rPr>
              <a:t>(PORT = 1521))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Verdana" panose="020B0604030504040204" pitchFamily="34" charset="0"/>
              </a:rPr>
              <a:t>    (CONNECT_DATA =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Verdana" panose="020B0604030504040204" pitchFamily="34" charset="0"/>
              </a:rPr>
              <a:t>      </a:t>
            </a:r>
            <a:r>
              <a:rPr lang="ru-RU" altLang="ru-RU" sz="1800">
                <a:latin typeface="Verdana" panose="020B0604030504040204" pitchFamily="34" charset="0"/>
              </a:rPr>
              <a:t>		 </a:t>
            </a:r>
            <a:r>
              <a:rPr lang="en-US" altLang="ru-RU" sz="1800">
                <a:latin typeface="Verdana" panose="020B0604030504040204" pitchFamily="34" charset="0"/>
              </a:rPr>
              <a:t>(SERVICE_NAME = </a:t>
            </a:r>
            <a:r>
              <a:rPr lang="ru-RU" altLang="ru-RU" sz="1800">
                <a:latin typeface="Verdana" panose="020B0604030504040204" pitchFamily="34" charset="0"/>
              </a:rPr>
              <a:t>имя_службы_базы данных</a:t>
            </a:r>
            <a:r>
              <a:rPr lang="en-US" altLang="ru-RU" sz="1800">
                <a:latin typeface="Verdana" panose="020B0604030504040204" pitchFamily="34" charset="0"/>
              </a:rPr>
              <a:t>)))</a:t>
            </a:r>
            <a:endParaRPr lang="ru-RU" altLang="ru-RU" sz="1800">
              <a:latin typeface="Verdana" panose="020B0604030504040204" pitchFamily="34" charset="0"/>
            </a:endParaRP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528638" y="5300663"/>
            <a:ext cx="79756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400">
                <a:latin typeface="Verdana" panose="020B0604030504040204" pitchFamily="34" charset="0"/>
              </a:rPr>
              <a:t>(DESCRIPTION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400">
                <a:latin typeface="Verdana" panose="020B0604030504040204" pitchFamily="34" charset="0"/>
              </a:rPr>
              <a:t>    (ADDRESS = (PROTOCOL = TCP)</a:t>
            </a:r>
            <a:endParaRPr lang="ru-RU" altLang="ru-RU" sz="1400">
              <a:latin typeface="Verdana" panose="020B060403050404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tx1"/>
                </a:solidFill>
                <a:latin typeface="Verdana" panose="020B0604030504040204" pitchFamily="34" charset="0"/>
              </a:rPr>
              <a:t>		 </a:t>
            </a:r>
            <a:r>
              <a:rPr lang="en-US" altLang="ru-RU" sz="1400">
                <a:solidFill>
                  <a:schemeClr val="tx1"/>
                </a:solidFill>
                <a:latin typeface="Verdana" panose="020B0604030504040204" pitchFamily="34" charset="0"/>
              </a:rPr>
              <a:t>(HOST = </a:t>
            </a:r>
            <a:r>
              <a:rPr lang="ru-RU" altLang="ru-RU" sz="1400">
                <a:solidFill>
                  <a:schemeClr val="tx1"/>
                </a:solidFill>
                <a:latin typeface="Verdana" panose="020B0604030504040204" pitchFamily="34" charset="0"/>
              </a:rPr>
              <a:t>192.168.1.225</a:t>
            </a:r>
            <a:r>
              <a:rPr lang="en-US" altLang="ru-RU" sz="1400">
                <a:solidFill>
                  <a:schemeClr val="tx1"/>
                </a:solidFill>
                <a:latin typeface="Verdana" panose="020B0604030504040204" pitchFamily="34" charset="0"/>
              </a:rPr>
              <a:t>)(PORT = 1521))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400">
                <a:latin typeface="Verdana" panose="020B0604030504040204" pitchFamily="34" charset="0"/>
              </a:rPr>
              <a:t>    (CONNECT_DATA =</a:t>
            </a:r>
            <a:r>
              <a:rPr lang="ru-RU" altLang="ru-RU" sz="1400">
                <a:latin typeface="Verdana" panose="020B0604030504040204" pitchFamily="34" charset="0"/>
              </a:rPr>
              <a:t> </a:t>
            </a:r>
            <a:r>
              <a:rPr lang="en-US" altLang="ru-RU" sz="1400">
                <a:latin typeface="Verdana" panose="020B0604030504040204" pitchFamily="34" charset="0"/>
              </a:rPr>
              <a:t>(SERVICE_NAME = pdb_a.be.by)))</a:t>
            </a:r>
            <a:endParaRPr lang="ru-RU" altLang="ru-RU" sz="140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2869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Идентификаторы соединений</a:t>
            </a: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468313" y="1341438"/>
            <a:ext cx="8207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Verdana" panose="020B0604030504040204" pitchFamily="34" charset="0"/>
              </a:rPr>
              <a:t>pdb_a = (DESCRIPTION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Verdana" panose="020B0604030504040204" pitchFamily="34" charset="0"/>
              </a:rPr>
              <a:t>    (ADDRESS = (PROTOCOL = TCP)</a:t>
            </a:r>
            <a:endParaRPr lang="ru-RU" altLang="ru-RU" sz="1800">
              <a:latin typeface="Verdana" panose="020B060403050404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Verdana" panose="020B0604030504040204" pitchFamily="34" charset="0"/>
              </a:rPr>
              <a:t>		 </a:t>
            </a:r>
            <a:r>
              <a:rPr lang="en-US" altLang="ru-RU" sz="1800">
                <a:solidFill>
                  <a:schemeClr val="tx1"/>
                </a:solidFill>
                <a:latin typeface="Verdana" panose="020B0604030504040204" pitchFamily="34" charset="0"/>
              </a:rPr>
              <a:t>(HOST = </a:t>
            </a:r>
            <a:r>
              <a:rPr lang="ru-RU" altLang="ru-RU" sz="1800">
                <a:solidFill>
                  <a:schemeClr val="tx1"/>
                </a:solidFill>
                <a:latin typeface="Verdana" panose="020B0604030504040204" pitchFamily="34" charset="0"/>
              </a:rPr>
              <a:t>192.168.1.225</a:t>
            </a:r>
            <a:r>
              <a:rPr lang="en-US" altLang="ru-RU" sz="1800">
                <a:solidFill>
                  <a:schemeClr val="tx1"/>
                </a:solidFill>
                <a:latin typeface="Verdana" panose="020B0604030504040204" pitchFamily="34" charset="0"/>
              </a:rPr>
              <a:t>)(PORT = 1521))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Verdana" panose="020B0604030504040204" pitchFamily="34" charset="0"/>
              </a:rPr>
              <a:t>    (CONNECT_DATA =</a:t>
            </a:r>
            <a:r>
              <a:rPr lang="ru-RU" altLang="ru-RU" sz="1800">
                <a:latin typeface="Verdana" panose="020B0604030504040204" pitchFamily="34" charset="0"/>
              </a:rPr>
              <a:t> </a:t>
            </a:r>
            <a:r>
              <a:rPr lang="en-US" altLang="ru-RU" sz="1800">
                <a:latin typeface="Verdana" panose="020B0604030504040204" pitchFamily="34" charset="0"/>
              </a:rPr>
              <a:t>(SERVICE_NAME = pdb_a.be.by)))</a:t>
            </a:r>
            <a:endParaRPr lang="ru-RU" altLang="ru-RU" sz="180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5314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Строки соединений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130300"/>
          </a:xfrm>
        </p:spPr>
        <p:txBody>
          <a:bodyPr/>
          <a:lstStyle/>
          <a:p>
            <a:r>
              <a:rPr lang="ru-RU" altLang="ru-RU"/>
              <a:t>Подключение к базе данных выполняется путем указания строки соединения: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531813" y="2398713"/>
            <a:ext cx="82089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 dirty="0">
                <a:latin typeface="Verdana" panose="020B0604030504040204" pitchFamily="34" charset="0"/>
              </a:rPr>
              <a:t>CONNECT </a:t>
            </a:r>
            <a:r>
              <a:rPr lang="en-US" altLang="ru-RU" sz="1800" dirty="0" err="1">
                <a:latin typeface="Verdana" panose="020B0604030504040204" pitchFamily="34" charset="0"/>
              </a:rPr>
              <a:t>scott</a:t>
            </a:r>
            <a:r>
              <a:rPr lang="en-US" altLang="ru-RU" sz="1800" dirty="0">
                <a:latin typeface="Verdana" panose="020B0604030504040204" pitchFamily="34" charset="0"/>
              </a:rPr>
              <a:t>/tiger@(DESCRIPTION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 dirty="0">
                <a:latin typeface="Verdana" panose="020B0604030504040204" pitchFamily="34" charset="0"/>
              </a:rPr>
              <a:t>    (ADDRESS = (PROTOCOL = TCP)</a:t>
            </a:r>
            <a:endParaRPr lang="ru-RU" altLang="ru-RU" sz="1800" dirty="0">
              <a:latin typeface="Verdana" panose="020B060403050404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Verdana" panose="020B0604030504040204" pitchFamily="34" charset="0"/>
              </a:rPr>
              <a:t>		 </a:t>
            </a:r>
            <a:r>
              <a:rPr lang="en-US" altLang="ru-RU" sz="1800" dirty="0">
                <a:solidFill>
                  <a:schemeClr val="tx1"/>
                </a:solidFill>
                <a:latin typeface="Verdana" panose="020B0604030504040204" pitchFamily="34" charset="0"/>
              </a:rPr>
              <a:t>(HOST = </a:t>
            </a:r>
            <a:r>
              <a:rPr lang="ru-RU" altLang="ru-RU" sz="1800" dirty="0">
                <a:solidFill>
                  <a:schemeClr val="tx1"/>
                </a:solidFill>
                <a:latin typeface="Verdana" panose="020B0604030504040204" pitchFamily="34" charset="0"/>
              </a:rPr>
              <a:t>192.168.1.225</a:t>
            </a:r>
            <a:r>
              <a:rPr lang="en-US" altLang="ru-RU" sz="1800" dirty="0">
                <a:solidFill>
                  <a:schemeClr val="tx1"/>
                </a:solidFill>
                <a:latin typeface="Verdana" panose="020B0604030504040204" pitchFamily="34" charset="0"/>
              </a:rPr>
              <a:t>)(PORT = 1521))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 dirty="0">
                <a:latin typeface="Verdana" panose="020B0604030504040204" pitchFamily="34" charset="0"/>
              </a:rPr>
              <a:t>    (CONNECT_DATA =</a:t>
            </a:r>
            <a:r>
              <a:rPr lang="ru-RU" altLang="ru-RU" sz="1800" dirty="0">
                <a:latin typeface="Verdana" panose="020B0604030504040204" pitchFamily="34" charset="0"/>
              </a:rPr>
              <a:t> </a:t>
            </a:r>
            <a:r>
              <a:rPr lang="en-US" altLang="ru-RU" sz="1800" dirty="0">
                <a:latin typeface="Verdana" panose="020B0604030504040204" pitchFamily="34" charset="0"/>
              </a:rPr>
              <a:t>(SERVICE_NAME = </a:t>
            </a:r>
            <a:r>
              <a:rPr lang="en-US" altLang="ru-RU" sz="1800" dirty="0" err="1">
                <a:latin typeface="Verdana" panose="020B0604030504040204" pitchFamily="34" charset="0"/>
              </a:rPr>
              <a:t>pdb_a.be.by</a:t>
            </a:r>
            <a:r>
              <a:rPr lang="en-US" altLang="ru-RU" sz="1800" dirty="0">
                <a:latin typeface="Verdana" panose="020B0604030504040204" pitchFamily="34" charset="0"/>
              </a:rPr>
              <a:t>)))</a:t>
            </a:r>
            <a:endParaRPr lang="ru-RU" altLang="ru-RU" sz="1800" dirty="0">
              <a:latin typeface="Verdana" panose="020B0604030504040204" pitchFamily="34" charset="0"/>
            </a:endParaRP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561975" y="4292600"/>
            <a:ext cx="82089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Verdana" panose="020B0604030504040204" pitchFamily="34" charset="0"/>
              </a:rPr>
              <a:t>CONNECT scott/tiger@pdb_a</a:t>
            </a:r>
            <a:endParaRPr lang="ru-RU" altLang="ru-RU" sz="180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2144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93725"/>
          </a:xfrm>
        </p:spPr>
        <p:txBody>
          <a:bodyPr/>
          <a:lstStyle/>
          <a:p>
            <a:r>
              <a:rPr lang="en-US" altLang="ru-RU"/>
              <a:t>Oracle - </a:t>
            </a:r>
            <a:r>
              <a:rPr lang="ru-RU" altLang="ru-RU"/>
              <a:t>клиент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Verdana" panose="020B0604030504040204" pitchFamily="34" charset="0"/>
            </a:endParaRPr>
          </a:p>
        </p:txBody>
      </p:sp>
      <p:sp>
        <p:nvSpPr>
          <p:cNvPr id="16388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18488" cy="5089525"/>
          </a:xfrm>
        </p:spPr>
        <p:txBody>
          <a:bodyPr/>
          <a:lstStyle/>
          <a:p>
            <a:r>
              <a:rPr lang="ru-RU" altLang="ru-RU"/>
              <a:t>Есть в поставке сервера</a:t>
            </a:r>
          </a:p>
          <a:p>
            <a:r>
              <a:rPr lang="ru-RU" altLang="ru-RU"/>
              <a:t>Дополнительно загружается с </a:t>
            </a:r>
            <a:r>
              <a:rPr lang="en-US" altLang="ru-RU"/>
              <a:t>oracle.com</a:t>
            </a:r>
          </a:p>
          <a:p>
            <a:r>
              <a:rPr lang="ru-RU" altLang="ru-RU"/>
              <a:t>Не обязательно должен совпадать по версии с сервером, но желательно</a:t>
            </a:r>
            <a:endParaRPr lang="en-US" altLang="ru-RU"/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5261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1196975"/>
            <a:ext cx="6829425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93725"/>
          </a:xfrm>
        </p:spPr>
        <p:txBody>
          <a:bodyPr/>
          <a:lstStyle/>
          <a:p>
            <a:r>
              <a:rPr lang="en-US" altLang="ru-RU"/>
              <a:t>Oracle - </a:t>
            </a:r>
            <a:r>
              <a:rPr lang="ru-RU" altLang="ru-RU"/>
              <a:t>клиент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289050"/>
            <a:ext cx="6624638" cy="502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4601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93725"/>
          </a:xfrm>
        </p:spPr>
        <p:txBody>
          <a:bodyPr/>
          <a:lstStyle/>
          <a:p>
            <a:r>
              <a:rPr lang="en-US" altLang="ru-RU"/>
              <a:t>Oracle - </a:t>
            </a:r>
            <a:r>
              <a:rPr lang="ru-RU" altLang="ru-RU"/>
              <a:t>клиент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268413"/>
            <a:ext cx="6494463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5013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93725"/>
          </a:xfrm>
        </p:spPr>
        <p:txBody>
          <a:bodyPr/>
          <a:lstStyle/>
          <a:p>
            <a:r>
              <a:rPr lang="en-US" altLang="ru-RU"/>
              <a:t>Oracle - </a:t>
            </a:r>
            <a:r>
              <a:rPr lang="ru-RU" altLang="ru-RU"/>
              <a:t>клиент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96975"/>
            <a:ext cx="6769100" cy="510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2768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93725"/>
          </a:xfrm>
        </p:spPr>
        <p:txBody>
          <a:bodyPr/>
          <a:lstStyle/>
          <a:p>
            <a:r>
              <a:rPr lang="en-US" altLang="ru-RU"/>
              <a:t>Oracle - </a:t>
            </a:r>
            <a:r>
              <a:rPr lang="ru-RU" altLang="ru-RU"/>
              <a:t>клиент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282700"/>
            <a:ext cx="6623050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00047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Виды подключений к </a:t>
            </a:r>
            <a:r>
              <a:rPr lang="en-US" altLang="ru-RU"/>
              <a:t>Oracle</a:t>
            </a:r>
            <a:endParaRPr lang="ru-RU" altLang="ru-RU"/>
          </a:p>
        </p:txBody>
      </p:sp>
      <p:sp>
        <p:nvSpPr>
          <p:cNvPr id="2150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338763" cy="2714625"/>
          </a:xfrm>
        </p:spPr>
        <p:txBody>
          <a:bodyPr/>
          <a:lstStyle/>
          <a:p>
            <a:r>
              <a:rPr lang="ru-RU" altLang="ru-RU"/>
              <a:t>Простое подключение – </a:t>
            </a:r>
            <a:r>
              <a:rPr lang="en-US" altLang="ru-RU"/>
              <a:t>Basic</a:t>
            </a:r>
          </a:p>
          <a:p>
            <a:r>
              <a:rPr lang="ru-RU" altLang="ru-RU"/>
              <a:t>Локальное именование – </a:t>
            </a:r>
            <a:r>
              <a:rPr lang="en-US" altLang="ru-RU"/>
              <a:t>TNS</a:t>
            </a:r>
          </a:p>
          <a:p>
            <a:r>
              <a:rPr lang="en-US" altLang="ru-RU"/>
              <a:t>LDAP-</a:t>
            </a:r>
            <a:r>
              <a:rPr lang="ru-RU" altLang="ru-RU"/>
              <a:t>соединение</a:t>
            </a:r>
          </a:p>
          <a:p>
            <a:r>
              <a:rPr lang="en-US" altLang="ru-RU"/>
              <a:t>Local/bequeath-</a:t>
            </a:r>
            <a:r>
              <a:rPr lang="ru-RU" altLang="ru-RU"/>
              <a:t>соединение</a:t>
            </a:r>
          </a:p>
          <a:p>
            <a:r>
              <a:rPr lang="ru-RU" altLang="ru-RU"/>
              <a:t>Прочие</a:t>
            </a:r>
            <a:endParaRPr lang="en-US" altLang="ru-RU"/>
          </a:p>
          <a:p>
            <a:endParaRPr lang="ru-RU" altLang="ru-RU"/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Verdana" panose="020B0604030504040204" pitchFamily="34" charset="0"/>
            </a:endParaRPr>
          </a:p>
        </p:txBody>
      </p:sp>
      <p:pic>
        <p:nvPicPr>
          <p:cNvPr id="2150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268413"/>
            <a:ext cx="2743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7695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Basic</a:t>
            </a:r>
            <a:r>
              <a:rPr lang="ru-RU" altLang="ru-RU"/>
              <a:t> – соединение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44675"/>
            <a:ext cx="7812087" cy="420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Объект 2"/>
          <p:cNvSpPr>
            <a:spLocks noGrp="1"/>
          </p:cNvSpPr>
          <p:nvPr>
            <p:ph sz="quarter" idx="1"/>
          </p:nvPr>
        </p:nvSpPr>
        <p:spPr>
          <a:xfrm>
            <a:off x="468313" y="1196975"/>
            <a:ext cx="8207375" cy="647700"/>
          </a:xfrm>
        </p:spPr>
        <p:txBody>
          <a:bodyPr/>
          <a:lstStyle/>
          <a:p>
            <a:r>
              <a:rPr lang="ru-RU" altLang="ru-RU" sz="2400"/>
              <a:t>Явно указываются все параметры соединения</a:t>
            </a:r>
            <a:endParaRPr lang="en-US" altLang="ru-RU" sz="2400"/>
          </a:p>
        </p:txBody>
      </p:sp>
    </p:spTree>
    <p:extLst>
      <p:ext uri="{BB962C8B-B14F-4D97-AF65-F5344CB8AC3E}">
        <p14:creationId xmlns:p14="http://schemas.microsoft.com/office/powerpoint/2010/main" val="28044229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Basic</a:t>
            </a:r>
            <a:r>
              <a:rPr lang="ru-RU" altLang="ru-RU"/>
              <a:t> – соединение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6869113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49700"/>
            <a:ext cx="8304213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5878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Basic</a:t>
            </a:r>
            <a:r>
              <a:rPr lang="ru-RU" altLang="ru-RU"/>
              <a:t> – соединение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1293813"/>
            <a:ext cx="80867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4076700"/>
            <a:ext cx="76390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0486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Basic</a:t>
            </a:r>
            <a:r>
              <a:rPr lang="ru-RU" altLang="ru-RU"/>
              <a:t> – соединение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276475"/>
            <a:ext cx="7110413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437063"/>
            <a:ext cx="5791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2"/>
          <p:cNvSpPr txBox="1">
            <a:spLocks/>
          </p:cNvSpPr>
          <p:nvPr/>
        </p:nvSpPr>
        <p:spPr bwMode="auto">
          <a:xfrm>
            <a:off x="395288" y="1233488"/>
            <a:ext cx="8229600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BA2B4"/>
              </a:buClr>
              <a:buSzPct val="70000"/>
              <a:buFont typeface="Wingdings" pitchFamily="2" charset="2"/>
              <a:buChar char="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CONNECT </a:t>
            </a:r>
            <a:r>
              <a:rPr lang="ru-RU" dirty="0"/>
              <a:t>имя</a:t>
            </a:r>
            <a:r>
              <a:rPr lang="en-US" dirty="0"/>
              <a:t>/</a:t>
            </a:r>
            <a:r>
              <a:rPr lang="ru-RU" dirty="0"/>
              <a:t>пароль</a:t>
            </a:r>
            <a:r>
              <a:rPr lang="en-US" dirty="0"/>
              <a:t>@[//]</a:t>
            </a:r>
            <a:r>
              <a:rPr lang="ru-RU" dirty="0"/>
              <a:t>хост</a:t>
            </a:r>
            <a:r>
              <a:rPr lang="en-US" dirty="0"/>
              <a:t>[:</a:t>
            </a:r>
            <a:r>
              <a:rPr lang="ru-RU" dirty="0"/>
              <a:t>порт</a:t>
            </a:r>
            <a:r>
              <a:rPr lang="en-US" dirty="0"/>
              <a:t>][/</a:t>
            </a:r>
            <a:r>
              <a:rPr lang="ru-RU" dirty="0" err="1"/>
              <a:t>имя_службы</a:t>
            </a:r>
            <a:r>
              <a:rPr lang="en-US" dirty="0"/>
              <a:t>]</a:t>
            </a:r>
            <a:endParaRPr lang="ru-RU" dirty="0"/>
          </a:p>
          <a:p>
            <a:pPr marL="0" indent="0">
              <a:buFont typeface="Wingdings 3" pitchFamily="18" charset="2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804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Basic</a:t>
            </a:r>
            <a:r>
              <a:rPr lang="ru-RU" altLang="ru-RU"/>
              <a:t> – соединение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 bwMode="auto">
          <a:xfrm>
            <a:off x="395288" y="1233488"/>
            <a:ext cx="8229600" cy="507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8BA2B4"/>
              </a:buClr>
              <a:buSzPct val="70000"/>
              <a:buFont typeface="Wingdings" pitchFamily="2" charset="2"/>
              <a:buChar char="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/>
              <a:t>Должны быть установлены </a:t>
            </a:r>
            <a:r>
              <a:rPr lang="en-US" dirty="0"/>
              <a:t>Oracle Net Services</a:t>
            </a:r>
          </a:p>
          <a:p>
            <a:pPr>
              <a:defRPr/>
            </a:pPr>
            <a:r>
              <a:rPr lang="ru-RU" dirty="0"/>
              <a:t>Поддержка протокола </a:t>
            </a:r>
            <a:r>
              <a:rPr lang="en-US" dirty="0"/>
              <a:t>TCP/IP – </a:t>
            </a:r>
            <a:r>
              <a:rPr lang="ru-RU" dirty="0"/>
              <a:t>на сервере и клиенте</a:t>
            </a:r>
          </a:p>
          <a:p>
            <a:pPr>
              <a:defRPr/>
            </a:pPr>
            <a:r>
              <a:rPr lang="ru-RU" dirty="0"/>
              <a:t>Нельзя использовать расширенные сетевые функциональные возможности </a:t>
            </a:r>
            <a:r>
              <a:rPr lang="en-US" dirty="0"/>
              <a:t>Oracle</a:t>
            </a:r>
            <a:endParaRPr lang="ru-RU" dirty="0"/>
          </a:p>
          <a:p>
            <a:pPr marL="0" indent="0">
              <a:buFont typeface="Wingdings 3" pitchFamily="18" charset="2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203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1196975"/>
            <a:ext cx="676910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TNS</a:t>
            </a:r>
            <a:r>
              <a:rPr lang="ru-RU" altLang="ru-RU"/>
              <a:t>-соединение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3321050"/>
            <a:ext cx="7446963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196975"/>
            <a:ext cx="5416550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4134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96975"/>
            <a:ext cx="6032500" cy="501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390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741521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7155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1557338"/>
            <a:ext cx="7402512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3891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412875"/>
            <a:ext cx="7427913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7980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557338"/>
            <a:ext cx="7466013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8063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484313"/>
            <a:ext cx="7478713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66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96975"/>
            <a:ext cx="6972300" cy="519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949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1268413"/>
            <a:ext cx="6578600" cy="49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3608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268413"/>
            <a:ext cx="6454775" cy="48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850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25538"/>
            <a:ext cx="6921500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268413"/>
            <a:ext cx="6716712" cy="499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6518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3891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412875"/>
            <a:ext cx="652303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6023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276475"/>
            <a:ext cx="495300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8460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Создание локального именования</a:t>
            </a: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700213"/>
            <a:ext cx="81438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2745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Проверка </a:t>
            </a:r>
            <a:r>
              <a:rPr lang="en-US" altLang="ru-RU"/>
              <a:t>TNS</a:t>
            </a:r>
            <a:endParaRPr lang="ru-RU" altLang="ru-RU"/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465772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4652963"/>
            <a:ext cx="6264275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9071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522287"/>
          </a:xfrm>
        </p:spPr>
        <p:txBody>
          <a:bodyPr/>
          <a:lstStyle/>
          <a:p>
            <a:r>
              <a:rPr lang="ru-RU" altLang="ru-RU"/>
              <a:t>Утилита </a:t>
            </a:r>
            <a:r>
              <a:rPr lang="en-US" altLang="ru-RU"/>
              <a:t>TNSPing</a:t>
            </a:r>
            <a:endParaRPr lang="ru-RU" altLang="ru-RU"/>
          </a:p>
        </p:txBody>
      </p:sp>
      <p:pic>
        <p:nvPicPr>
          <p:cNvPr id="430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8024813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2598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LDAP-</a:t>
            </a:r>
            <a:r>
              <a:rPr lang="ru-RU" altLang="ru-RU"/>
              <a:t>соединение</a:t>
            </a:r>
          </a:p>
        </p:txBody>
      </p:sp>
      <p:sp>
        <p:nvSpPr>
          <p:cNvPr id="4403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/>
              <a:t>Метод именования с помощью службы каталогов</a:t>
            </a:r>
          </a:p>
          <a:p>
            <a:r>
              <a:rPr lang="en-US" altLang="ru-RU"/>
              <a:t>OID – Oracle Internet Directory</a:t>
            </a:r>
          </a:p>
          <a:p>
            <a:r>
              <a:rPr lang="en-US" altLang="ru-RU"/>
              <a:t>LDAP – Lightweight Directory Access Protocol</a:t>
            </a:r>
          </a:p>
          <a:p>
            <a:r>
              <a:rPr lang="ru-RU" altLang="ru-RU"/>
              <a:t>Требуется наличие специального </a:t>
            </a:r>
            <a:r>
              <a:rPr lang="en-US" altLang="ru-RU"/>
              <a:t>LDAP</a:t>
            </a:r>
            <a:r>
              <a:rPr lang="ru-RU" altLang="ru-RU"/>
              <a:t>-сервера</a:t>
            </a:r>
          </a:p>
        </p:txBody>
      </p:sp>
    </p:spTree>
    <p:extLst>
      <p:ext uri="{BB962C8B-B14F-4D97-AF65-F5344CB8AC3E}">
        <p14:creationId xmlns:p14="http://schemas.microsoft.com/office/powerpoint/2010/main" val="14581152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Local/bequeath-</a:t>
            </a:r>
            <a:r>
              <a:rPr lang="ru-RU" altLang="ru-RU"/>
              <a:t>соединение</a:t>
            </a:r>
          </a:p>
        </p:txBody>
      </p:sp>
      <p:sp>
        <p:nvSpPr>
          <p:cNvPr id="45059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/>
              <a:t>Только на сервере</a:t>
            </a:r>
          </a:p>
          <a:p>
            <a:r>
              <a:rPr lang="ru-RU" altLang="ru-RU"/>
              <a:t>Можно соединяться с помощью </a:t>
            </a:r>
            <a:r>
              <a:rPr lang="en-US" altLang="ru-RU"/>
              <a:t>sqlplus </a:t>
            </a:r>
            <a:r>
              <a:rPr lang="ru-RU" altLang="ru-RU"/>
              <a:t>или </a:t>
            </a:r>
            <a:r>
              <a:rPr lang="en-US" altLang="ru-RU"/>
              <a:t>sqldeveloper</a:t>
            </a:r>
            <a:endParaRPr lang="ru-RU" altLang="ru-RU"/>
          </a:p>
          <a:p>
            <a:r>
              <a:rPr lang="ru-RU" altLang="ru-RU"/>
              <a:t>без указания параметров соединения</a:t>
            </a:r>
          </a:p>
          <a:p>
            <a:r>
              <a:rPr lang="ru-RU" altLang="ru-RU"/>
              <a:t>только с выделенным сервером</a:t>
            </a:r>
          </a:p>
          <a:p>
            <a:r>
              <a:rPr lang="en-US" altLang="ru-RU"/>
              <a:t>Listener </a:t>
            </a:r>
            <a:r>
              <a:rPr lang="ru-RU" altLang="ru-RU"/>
              <a:t>не задействован</a:t>
            </a:r>
          </a:p>
          <a:p>
            <a:r>
              <a:rPr lang="ru-RU" altLang="ru-RU"/>
              <a:t>Соединение со стандартным сервисом </a:t>
            </a:r>
            <a:r>
              <a:rPr lang="en-US" altLang="ru-RU"/>
              <a:t>SYS$USERS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24864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Local/bequeath-</a:t>
            </a:r>
            <a:r>
              <a:rPr lang="ru-RU" altLang="ru-RU"/>
              <a:t>соединение</a:t>
            </a:r>
          </a:p>
        </p:txBody>
      </p:sp>
      <p:pic>
        <p:nvPicPr>
          <p:cNvPr id="46083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963" y="1643063"/>
            <a:ext cx="5172075" cy="3571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17818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Local/bequeath-</a:t>
            </a:r>
            <a:r>
              <a:rPr lang="ru-RU" altLang="ru-RU"/>
              <a:t>соединение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8580437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385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196975"/>
            <a:ext cx="6824663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 dirty="0">
                <a:solidFill>
                  <a:schemeClr val="tx1"/>
                </a:solidFill>
              </a:rPr>
              <a:t>Утилиты работы с БД</a:t>
            </a:r>
            <a:endParaRPr lang="ru-RU" alt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196975"/>
            <a:ext cx="8099425" cy="4822825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SQL*Plus </a:t>
            </a:r>
            <a:br>
              <a:rPr lang="en-US" sz="3600" dirty="0"/>
            </a:br>
            <a:r>
              <a:rPr lang="ru-RU" sz="1600" u="sng" dirty="0"/>
              <a:t>в </a:t>
            </a:r>
            <a:r>
              <a:rPr lang="en-US" sz="1600" u="sng" dirty="0"/>
              <a:t>Oracle client\database</a:t>
            </a:r>
            <a:br>
              <a:rPr lang="en-US" sz="1600" u="sng" dirty="0"/>
            </a:br>
            <a:endParaRPr lang="en-US" sz="3600" dirty="0"/>
          </a:p>
          <a:p>
            <a:pPr>
              <a:defRPr/>
            </a:pPr>
            <a:r>
              <a:rPr lang="en-US" sz="3600" dirty="0"/>
              <a:t>SQL Developer</a:t>
            </a:r>
            <a:endParaRPr lang="ru-RU" sz="3600" dirty="0"/>
          </a:p>
          <a:p>
            <a:pPr marL="0" indent="0">
              <a:buFont typeface="Wingdings 3" panose="05040102010807070707" pitchFamily="18" charset="2"/>
              <a:buNone/>
              <a:defRPr/>
            </a:pPr>
            <a:r>
              <a:rPr lang="en-US" sz="1600" u="sng" dirty="0">
                <a:hlinkClick r:id="rId2" tooltip="Oracle SQL Developer"/>
              </a:rPr>
              <a:t>http://www.oracle.com/technetwork/developer-tools/sql-developer/downloads/index.html</a:t>
            </a:r>
            <a:br>
              <a:rPr lang="en-US" sz="1600" u="sng" dirty="0"/>
            </a:br>
            <a:endParaRPr lang="ru-RU" sz="1600" u="sng" dirty="0"/>
          </a:p>
          <a:p>
            <a:pPr>
              <a:defRPr/>
            </a:pPr>
            <a:r>
              <a:rPr lang="en-US" altLang="ru-RU" sz="3600" dirty="0"/>
              <a:t>TOAD for Oracle </a:t>
            </a:r>
          </a:p>
          <a:p>
            <a:pPr marL="0" indent="0">
              <a:buNone/>
              <a:defRPr/>
            </a:pPr>
            <a:r>
              <a:rPr lang="en-US" altLang="ru-RU" sz="1600" u="sng" dirty="0">
                <a:hlinkClick r:id="rId3"/>
              </a:rPr>
              <a:t>www.software.dell.com</a:t>
            </a:r>
            <a:br>
              <a:rPr lang="en-US" altLang="ru-RU" sz="1600" u="sng" dirty="0"/>
            </a:br>
            <a:endParaRPr lang="ru-RU" altLang="ru-RU" sz="1600" u="sng" dirty="0"/>
          </a:p>
          <a:p>
            <a:pPr>
              <a:defRPr/>
            </a:pPr>
            <a:r>
              <a:rPr lang="en-US" altLang="ru-RU" sz="3600" dirty="0"/>
              <a:t>PLSQL Developer </a:t>
            </a:r>
          </a:p>
          <a:p>
            <a:pPr marL="0" indent="0">
              <a:buNone/>
              <a:defRPr/>
            </a:pPr>
            <a:r>
              <a:rPr lang="en-US" altLang="ru-RU" sz="1600" u="sng" dirty="0">
                <a:hlinkClick r:id="rId4"/>
              </a:rPr>
              <a:t>www.allroundautomations.com</a:t>
            </a:r>
            <a:endParaRPr lang="en-US" altLang="ru-RU" sz="1600" u="sng" dirty="0"/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en-US" sz="1600" dirty="0"/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en-US" sz="3600" dirty="0"/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en-US" sz="36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696146"/>
            <a:ext cx="135731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2071687" y="4351658"/>
            <a:ext cx="66436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>
                <a:latin typeface="Verdana" panose="020B0604030504040204" pitchFamily="34" charset="0"/>
              </a:rPr>
              <a:t>– это </a:t>
            </a:r>
            <a:r>
              <a:rPr lang="ru-RU" altLang="ru-RU" sz="1600" dirty="0" err="1">
                <a:latin typeface="Verdana" panose="020B0604030504040204" pitchFamily="34" charset="0"/>
              </a:rPr>
              <a:t>Integrated</a:t>
            </a:r>
            <a:r>
              <a:rPr lang="ru-RU" altLang="ru-RU" sz="1600" dirty="0">
                <a:latin typeface="Verdana" panose="020B0604030504040204" pitchFamily="34" charset="0"/>
              </a:rPr>
              <a:t> </a:t>
            </a:r>
            <a:r>
              <a:rPr lang="ru-RU" altLang="ru-RU" sz="1600" dirty="0" err="1">
                <a:latin typeface="Verdana" panose="020B0604030504040204" pitchFamily="34" charset="0"/>
              </a:rPr>
              <a:t>Development</a:t>
            </a:r>
            <a:r>
              <a:rPr lang="ru-RU" altLang="ru-RU" sz="1600" dirty="0">
                <a:latin typeface="Verdana" panose="020B0604030504040204" pitchFamily="34" charset="0"/>
              </a:rPr>
              <a:t> </a:t>
            </a:r>
            <a:r>
              <a:rPr lang="ru-RU" altLang="ru-RU" sz="1600" dirty="0" err="1">
                <a:latin typeface="Verdana" panose="020B0604030504040204" pitchFamily="34" charset="0"/>
              </a:rPr>
              <a:t>Environment</a:t>
            </a:r>
            <a:r>
              <a:rPr lang="ru-RU" altLang="ru-RU" sz="1600" dirty="0">
                <a:latin typeface="Verdana" panose="020B0604030504040204" pitchFamily="34" charset="0"/>
              </a:rPr>
              <a:t>, направленное на разработку программных единиц для Баз данных </a:t>
            </a:r>
            <a:r>
              <a:rPr lang="ru-RU" altLang="ru-RU" sz="1600" dirty="0" err="1">
                <a:latin typeface="Verdana" panose="020B0604030504040204" pitchFamily="34" charset="0"/>
              </a:rPr>
              <a:t>Oracle</a:t>
            </a:r>
            <a:r>
              <a:rPr lang="ru-RU" altLang="ru-RU" sz="1600" dirty="0">
                <a:latin typeface="Verdana" panose="020B0604030504040204" pitchFamily="34" charset="0"/>
              </a:rPr>
              <a:t>. Фокусируется на простоте использования, качестве кодирования и продуктивности, необходимых преимуществах при разработке приложений </a:t>
            </a:r>
            <a:r>
              <a:rPr lang="ru-RU" altLang="ru-RU" sz="1600" dirty="0" err="1">
                <a:latin typeface="Verdana" panose="020B0604030504040204" pitchFamily="34" charset="0"/>
              </a:rPr>
              <a:t>Oracle</a:t>
            </a:r>
            <a:r>
              <a:rPr lang="ru-RU" altLang="ru-RU" sz="1600" dirty="0"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7172" name="TextBox 10"/>
          <p:cNvSpPr txBox="1">
            <a:spLocks noChangeArrowheads="1"/>
          </p:cNvSpPr>
          <p:nvPr/>
        </p:nvSpPr>
        <p:spPr bwMode="auto">
          <a:xfrm>
            <a:off x="428625" y="3981771"/>
            <a:ext cx="2857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b="1" dirty="0">
                <a:latin typeface="Verdana" panose="020B0604030504040204" pitchFamily="34" charset="0"/>
              </a:rPr>
              <a:t>PL/SQL Developer</a:t>
            </a:r>
            <a:endParaRPr lang="ru-RU" altLang="ru-RU" b="1" dirty="0">
              <a:latin typeface="Verdana" panose="020B0604030504040204" pitchFamily="34" charset="0"/>
            </a:endParaRPr>
          </a:p>
        </p:txBody>
      </p:sp>
      <p:sp>
        <p:nvSpPr>
          <p:cNvPr id="7173" name="TextBox 12"/>
          <p:cNvSpPr txBox="1">
            <a:spLocks noChangeArrowheads="1"/>
          </p:cNvSpPr>
          <p:nvPr/>
        </p:nvSpPr>
        <p:spPr bwMode="auto">
          <a:xfrm>
            <a:off x="500063" y="500063"/>
            <a:ext cx="1857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b="1">
                <a:latin typeface="Verdana" panose="020B0604030504040204" pitchFamily="34" charset="0"/>
              </a:rPr>
              <a:t>SQL*Plus</a:t>
            </a:r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7174" name="TextBox 13"/>
          <p:cNvSpPr txBox="1">
            <a:spLocks noChangeArrowheads="1"/>
          </p:cNvSpPr>
          <p:nvPr/>
        </p:nvSpPr>
        <p:spPr bwMode="auto">
          <a:xfrm>
            <a:off x="1857375" y="500063"/>
            <a:ext cx="68580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>
                <a:latin typeface="Verdana" panose="020B0604030504040204" pitchFamily="34" charset="0"/>
              </a:rPr>
              <a:t>Утилита SQL*</a:t>
            </a:r>
            <a:r>
              <a:rPr lang="ru-RU" altLang="ru-RU" sz="1600" dirty="0" err="1">
                <a:latin typeface="Verdana" panose="020B0604030504040204" pitchFamily="34" charset="0"/>
              </a:rPr>
              <a:t>Plus</a:t>
            </a:r>
            <a:r>
              <a:rPr lang="ru-RU" altLang="ru-RU" sz="1600" dirty="0">
                <a:latin typeface="Verdana" panose="020B0604030504040204" pitchFamily="34" charset="0"/>
              </a:rPr>
              <a:t> позволяет выполнять команды SQL и блоки PL/SQL, а также решать ряд других задач. </a:t>
            </a:r>
            <a:endParaRPr lang="en-US" altLang="ru-RU" sz="1600" dirty="0">
              <a:latin typeface="Verdana" panose="020B0604030504040204" pitchFamily="34" charset="0"/>
            </a:endParaRPr>
          </a:p>
          <a:p>
            <a:pPr eaLnBrk="1" hangingPunct="1"/>
            <a:r>
              <a:rPr lang="ru-RU" altLang="ru-RU" sz="1600" dirty="0">
                <a:latin typeface="Verdana" panose="020B0604030504040204" pitchFamily="34" charset="0"/>
              </a:rPr>
              <a:t>С помощью SQL*</a:t>
            </a:r>
            <a:r>
              <a:rPr lang="ru-RU" altLang="ru-RU" sz="1600" dirty="0" err="1">
                <a:latin typeface="Verdana" panose="020B0604030504040204" pitchFamily="34" charset="0"/>
              </a:rPr>
              <a:t>Plus</a:t>
            </a:r>
            <a:r>
              <a:rPr lang="ru-RU" altLang="ru-RU" sz="1600" dirty="0">
                <a:latin typeface="Verdana" panose="020B0604030504040204" pitchFamily="34" charset="0"/>
              </a:rPr>
              <a:t> можно:</a:t>
            </a:r>
          </a:p>
          <a:p>
            <a:pPr eaLnBrk="1" hangingPunct="1"/>
            <a:r>
              <a:rPr lang="ru-RU" altLang="ru-RU" sz="1600" dirty="0">
                <a:latin typeface="Verdana" panose="020B0604030504040204" pitchFamily="34" charset="0"/>
              </a:rPr>
              <a:t>вводить, редактировать, запоминать, загружать и выполнять команды SQL и блоки PL/SQL; </a:t>
            </a:r>
            <a:r>
              <a:rPr lang="en-US" altLang="ru-RU" sz="1600" dirty="0">
                <a:latin typeface="Verdana" panose="020B0604030504040204" pitchFamily="34" charset="0"/>
              </a:rPr>
              <a:t> </a:t>
            </a:r>
            <a:r>
              <a:rPr lang="ru-RU" altLang="ru-RU" sz="1600" dirty="0">
                <a:latin typeface="Verdana" panose="020B0604030504040204" pitchFamily="34" charset="0"/>
              </a:rPr>
              <a:t>форматировать, создавать, сохранять, печатать и публиковать в </a:t>
            </a:r>
            <a:r>
              <a:rPr lang="ru-RU" altLang="ru-RU" sz="1600" dirty="0" err="1">
                <a:latin typeface="Verdana" panose="020B0604030504040204" pitchFamily="34" charset="0"/>
              </a:rPr>
              <a:t>Web</a:t>
            </a:r>
            <a:r>
              <a:rPr lang="ru-RU" altLang="ru-RU" sz="1600" dirty="0">
                <a:latin typeface="Verdana" panose="020B0604030504040204" pitchFamily="34" charset="0"/>
              </a:rPr>
              <a:t> результаты выполнения запросов (отчеты); получать описание (имена и типы столбцов) любой таблицы и представления;</a:t>
            </a:r>
            <a:r>
              <a:rPr lang="en-US" altLang="ru-RU" sz="1600" dirty="0">
                <a:latin typeface="Verdana" panose="020B0604030504040204" pitchFamily="34" charset="0"/>
              </a:rPr>
              <a:t> </a:t>
            </a:r>
            <a:r>
              <a:rPr lang="ru-RU" altLang="ru-RU" sz="1600" dirty="0">
                <a:latin typeface="Verdana" panose="020B0604030504040204" pitchFamily="34" charset="0"/>
              </a:rPr>
              <a:t>обращаться к удаленным базам данных и копировать из них данные; </a:t>
            </a:r>
            <a:r>
              <a:rPr lang="en-US" altLang="ru-RU" sz="1600" dirty="0">
                <a:latin typeface="Verdana" panose="020B0604030504040204" pitchFamily="34" charset="0"/>
              </a:rPr>
              <a:t> </a:t>
            </a:r>
            <a:r>
              <a:rPr lang="ru-RU" altLang="ru-RU" sz="1600" dirty="0">
                <a:latin typeface="Verdana" panose="020B0604030504040204" pitchFamily="34" charset="0"/>
              </a:rPr>
              <a:t>посылать и принимать сообщения от конечных пользователей; администрировать базу данных. </a:t>
            </a:r>
            <a:r>
              <a:rPr lang="en-US" altLang="ru-RU" sz="1600" dirty="0">
                <a:latin typeface="Verdana" panose="020B0604030504040204" pitchFamily="34" charset="0"/>
              </a:rPr>
              <a:t> </a:t>
            </a:r>
            <a:r>
              <a:rPr lang="ru-RU" altLang="ru-RU" sz="1600" dirty="0">
                <a:latin typeface="Verdana" panose="020B0604030504040204" pitchFamily="34" charset="0"/>
              </a:rPr>
              <a:t>Работа осуществляется через командную строку. Поставляется вместе с </a:t>
            </a:r>
            <a:r>
              <a:rPr lang="en-US" altLang="ru-RU" sz="1600" dirty="0">
                <a:latin typeface="Verdana" panose="020B0604030504040204" pitchFamily="34" charset="0"/>
              </a:rPr>
              <a:t>Oracle.</a:t>
            </a:r>
            <a:endParaRPr lang="ru-RU" altLang="ru-RU" sz="1600" dirty="0">
              <a:latin typeface="Verdana" panose="020B0604030504040204" pitchFamily="34" charset="0"/>
            </a:endParaRPr>
          </a:p>
          <a:p>
            <a:pPr eaLnBrk="1" hangingPunct="1"/>
            <a:endParaRPr lang="ru-RU" altLang="ru-RU" sz="1600" dirty="0">
              <a:latin typeface="Verdana" panose="020B0604030504040204" pitchFamily="34" charset="0"/>
            </a:endParaRPr>
          </a:p>
        </p:txBody>
      </p:sp>
      <p:pic>
        <p:nvPicPr>
          <p:cNvPr id="717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143000"/>
            <a:ext cx="5715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1564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28688"/>
            <a:ext cx="12858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Box 4"/>
          <p:cNvSpPr txBox="1">
            <a:spLocks noChangeArrowheads="1"/>
          </p:cNvSpPr>
          <p:nvPr/>
        </p:nvSpPr>
        <p:spPr bwMode="auto">
          <a:xfrm>
            <a:off x="2143125" y="928688"/>
            <a:ext cx="6357938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600">
                <a:latin typeface="Verdana" panose="020B0604030504040204" pitchFamily="34" charset="0"/>
              </a:rPr>
              <a:t>- </a:t>
            </a:r>
            <a:r>
              <a:rPr lang="ru-RU" altLang="ru-RU" sz="1600">
                <a:latin typeface="Verdana" panose="020B0604030504040204" pitchFamily="34" charset="0"/>
              </a:rPr>
              <a:t>мощное средство, предназначенное для повышения скорости разработки баз данных и приложений, а также упрощения ежедневных задач администрирования. Toad for Oracle позволяет разработчикам избегать утомительных задач отладки PL/SQL кода, обеспечивает удобную среду разработки приложений, экономя время для разработки и тестирования больших проектов. </a:t>
            </a:r>
          </a:p>
          <a:p>
            <a:pPr eaLnBrk="1" hangingPunct="1"/>
            <a:endParaRPr lang="ru-RU" altLang="ru-RU" sz="1600">
              <a:latin typeface="Verdana" panose="020B0604030504040204" pitchFamily="34" charset="0"/>
            </a:endParaRPr>
          </a:p>
        </p:txBody>
      </p:sp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500063" y="500063"/>
            <a:ext cx="1857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Verdana" panose="020B0604030504040204" pitchFamily="34" charset="0"/>
              </a:rPr>
              <a:t>Toad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857625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Box 7"/>
          <p:cNvSpPr txBox="1">
            <a:spLocks noChangeArrowheads="1"/>
          </p:cNvSpPr>
          <p:nvPr/>
        </p:nvSpPr>
        <p:spPr bwMode="auto">
          <a:xfrm>
            <a:off x="500063" y="3143250"/>
            <a:ext cx="22145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b="1">
                <a:latin typeface="Verdana" panose="020B0604030504040204" pitchFamily="34" charset="0"/>
              </a:rPr>
              <a:t>SQL Navigator</a:t>
            </a:r>
          </a:p>
          <a:p>
            <a:pPr eaLnBrk="1" hangingPunct="1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8199" name="TextBox 8"/>
          <p:cNvSpPr txBox="1">
            <a:spLocks noChangeArrowheads="1"/>
          </p:cNvSpPr>
          <p:nvPr/>
        </p:nvSpPr>
        <p:spPr bwMode="auto">
          <a:xfrm>
            <a:off x="1928813" y="3786188"/>
            <a:ext cx="65722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>
                <a:latin typeface="Verdana" panose="020B0604030504040204" pitchFamily="34" charset="0"/>
              </a:rPr>
              <a:t>- решение для разработки и управления кодом PL/SQL. Графический интерфейс интегрированной среды делает удобной разработку и тестирование хранимых процедур, схем, SQL сценариев, хранимых HTML-страниц с внедренным PL/SQL и многого другого. Мощные средства отладки, настройки SQL и интегрированные библиотеки программного кода превращают разработку в быстрый и свободный от ошибок процесс.</a:t>
            </a:r>
          </a:p>
        </p:txBody>
      </p:sp>
    </p:spTree>
    <p:extLst>
      <p:ext uri="{BB962C8B-B14F-4D97-AF65-F5344CB8AC3E}">
        <p14:creationId xmlns:p14="http://schemas.microsoft.com/office/powerpoint/2010/main" val="196801824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2"/>
          <p:cNvSpPr>
            <a:spLocks noChangeArrowheads="1"/>
          </p:cNvSpPr>
          <p:nvPr/>
        </p:nvSpPr>
        <p:spPr bwMode="auto">
          <a:xfrm>
            <a:off x="2857500" y="857250"/>
            <a:ext cx="6072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altLang="ru-RU">
                <a:latin typeface="Verdana" panose="020B0604030504040204" pitchFamily="34" charset="0"/>
              </a:rPr>
              <a:t>средство для работы с запросами SQL и программными единицами PL/SQL. 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857250"/>
            <a:ext cx="185737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0063" y="500063"/>
            <a:ext cx="5857875" cy="414337"/>
          </a:xfrm>
          <a:prstGeom prst="rect">
            <a:avLst/>
          </a:prstGeom>
        </p:spPr>
        <p:txBody>
          <a:bodyPr anchor="b"/>
          <a:lstStyle/>
          <a:p>
            <a:pPr indent="-357188" fontAlgn="auto"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Oracle</a:t>
            </a:r>
            <a:r>
              <a:rPr lang="ru-RU" sz="2400" b="1" dirty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 SQL </a:t>
            </a:r>
            <a:r>
              <a:rPr lang="ru-RU" sz="2400" b="1" dirty="0" err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Developer</a:t>
            </a:r>
            <a:endParaRPr lang="ru-RU" sz="2400" b="1" dirty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221" name="Прямоугольник 5"/>
          <p:cNvSpPr>
            <a:spLocks noChangeArrowheads="1"/>
          </p:cNvSpPr>
          <p:nvPr/>
        </p:nvSpPr>
        <p:spPr bwMode="auto">
          <a:xfrm>
            <a:off x="642938" y="2214563"/>
            <a:ext cx="7929562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latin typeface="Verdana" panose="020B0604030504040204" pitchFamily="34" charset="0"/>
              </a:rPr>
              <a:t>Преимущества: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ru-RU" sz="1400" dirty="0">
                <a:latin typeface="Verdana" panose="020B0604030504040204" pitchFamily="34" charset="0"/>
              </a:rPr>
              <a:t> </a:t>
            </a:r>
            <a:r>
              <a:rPr lang="ru-RU" altLang="ru-RU" sz="1400" dirty="0">
                <a:latin typeface="Verdana" panose="020B0604030504040204" pitchFamily="34" charset="0"/>
              </a:rPr>
              <a:t>официально бесплатен;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400" dirty="0">
                <a:latin typeface="Verdana" panose="020B0604030504040204" pitchFamily="34" charset="0"/>
              </a:rPr>
              <a:t> разработан в самой </a:t>
            </a:r>
            <a:r>
              <a:rPr lang="ru-RU" altLang="ru-RU" sz="1400" dirty="0" err="1">
                <a:latin typeface="Verdana" panose="020B0604030504040204" pitchFamily="34" charset="0"/>
              </a:rPr>
              <a:t>Oracle</a:t>
            </a:r>
            <a:r>
              <a:rPr lang="ru-RU" altLang="ru-RU" sz="1400" dirty="0">
                <a:latin typeface="Verdana" panose="020B0604030504040204" pitchFamily="34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400" dirty="0">
                <a:latin typeface="Verdana" panose="020B0604030504040204" pitchFamily="34" charset="0"/>
              </a:rPr>
              <a:t> написан на языке </a:t>
            </a:r>
            <a:r>
              <a:rPr lang="ru-RU" altLang="ru-RU" sz="1400" dirty="0" err="1">
                <a:latin typeface="Verdana" panose="020B0604030504040204" pitchFamily="34" charset="0"/>
              </a:rPr>
              <a:t>Java</a:t>
            </a:r>
            <a:r>
              <a:rPr lang="ru-RU" altLang="ru-RU" sz="1400" dirty="0">
                <a:latin typeface="Verdana" panose="020B0604030504040204" pitchFamily="34" charset="0"/>
              </a:rPr>
              <a:t>, поэтому один и тот же графический интерфейс можно использовать как из под </a:t>
            </a:r>
            <a:r>
              <a:rPr lang="ru-RU" altLang="ru-RU" sz="1400" dirty="0" err="1">
                <a:latin typeface="Verdana" panose="020B0604030504040204" pitchFamily="34" charset="0"/>
              </a:rPr>
              <a:t>Windows</a:t>
            </a:r>
            <a:r>
              <a:rPr lang="ru-RU" altLang="ru-RU" sz="1400" dirty="0">
                <a:latin typeface="Verdana" panose="020B0604030504040204" pitchFamily="34" charset="0"/>
              </a:rPr>
              <a:t>, так и под </a:t>
            </a:r>
            <a:r>
              <a:rPr lang="ru-RU" altLang="ru-RU" sz="1400" dirty="0" err="1">
                <a:latin typeface="Verdana" panose="020B0604030504040204" pitchFamily="34" charset="0"/>
              </a:rPr>
              <a:t>Unix</a:t>
            </a:r>
            <a:r>
              <a:rPr lang="ru-RU" altLang="ru-RU" sz="1400" dirty="0">
                <a:latin typeface="Verdana" panose="020B0604030504040204" pitchFamily="34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400" dirty="0">
                <a:latin typeface="Verdana" panose="020B0604030504040204" pitchFamily="34" charset="0"/>
              </a:rPr>
              <a:t> можно использовать также для написания и отладки запросов к другим СУБД</a:t>
            </a:r>
            <a:r>
              <a:rPr lang="en-US" altLang="ru-RU" sz="1400" dirty="0">
                <a:latin typeface="Verdana" panose="020B0604030504040204" pitchFamily="34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ru-RU" sz="1400" dirty="0">
                <a:latin typeface="Verdana" panose="020B0604030504040204" pitchFamily="34" charset="0"/>
              </a:rPr>
              <a:t> </a:t>
            </a:r>
            <a:r>
              <a:rPr lang="ru-RU" altLang="ru-RU" sz="1400" dirty="0">
                <a:latin typeface="Verdana" panose="020B0604030504040204" pitchFamily="34" charset="0"/>
              </a:rPr>
              <a:t>не требует установки на компьютер. Все пользовательские настройки в нем хранятся в файлах XML, поэтому его достаточно скопировать на диск и при первом запуске указать путь к  </a:t>
            </a:r>
            <a:r>
              <a:rPr lang="en-US" altLang="ru-RU" sz="1400" dirty="0">
                <a:latin typeface="Verdana" panose="020B0604030504040204" pitchFamily="34" charset="0"/>
              </a:rPr>
              <a:t>Java (</a:t>
            </a:r>
            <a:r>
              <a:rPr lang="ru-RU" altLang="ru-RU" sz="1400" dirty="0">
                <a:latin typeface="Verdana" panose="020B0604030504040204" pitchFamily="34" charset="0"/>
              </a:rPr>
              <a:t>не ниже 6 версии</a:t>
            </a:r>
            <a:r>
              <a:rPr lang="en-US" altLang="ru-RU" sz="1400" dirty="0">
                <a:latin typeface="Verdana" panose="020B0604030504040204" pitchFamily="34" charset="0"/>
              </a:rPr>
              <a:t>)</a:t>
            </a:r>
            <a:endParaRPr lang="ru-RU" altLang="ru-RU" sz="1400" dirty="0">
              <a:latin typeface="Verdana" panose="020B0604030504040204" pitchFamily="34" charset="0"/>
            </a:endParaRPr>
          </a:p>
          <a:p>
            <a:pPr eaLnBrk="1" hangingPunct="1"/>
            <a:endParaRPr lang="ru-RU" altLang="ru-RU" sz="1400" dirty="0">
              <a:latin typeface="Verdana" panose="020B0604030504040204" pitchFamily="34" charset="0"/>
            </a:endParaRPr>
          </a:p>
          <a:p>
            <a:pPr eaLnBrk="1" hangingPunct="1"/>
            <a:r>
              <a:rPr lang="ru-RU" altLang="ru-RU" sz="1400" b="1" dirty="0">
                <a:latin typeface="Verdana" panose="020B0604030504040204" pitchFamily="34" charset="0"/>
              </a:rPr>
              <a:t>Недостатки: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400" dirty="0">
                <a:latin typeface="Verdana" panose="020B0604030504040204" pitchFamily="34" charset="0"/>
              </a:rPr>
              <a:t> ресурсоемкость</a:t>
            </a:r>
            <a:r>
              <a:rPr lang="en-US" altLang="ru-RU" sz="1400" dirty="0">
                <a:latin typeface="Verdana" panose="020B0604030504040204" pitchFamily="34" charset="0"/>
              </a:rPr>
              <a:t>;</a:t>
            </a:r>
            <a:endParaRPr lang="ru-RU" altLang="ru-RU" sz="1400" dirty="0">
              <a:latin typeface="Verdana" panose="020B060403050404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400" dirty="0">
                <a:latin typeface="Verdana" panose="020B0604030504040204" pitchFamily="34" charset="0"/>
              </a:rPr>
              <a:t> отсутствие официальной поддержки со стороны службы поддержки </a:t>
            </a:r>
            <a:r>
              <a:rPr lang="ru-RU" altLang="ru-RU" sz="1400" dirty="0" err="1">
                <a:latin typeface="Verdana" panose="020B0604030504040204" pitchFamily="34" charset="0"/>
              </a:rPr>
              <a:t>Oracle</a:t>
            </a:r>
            <a:r>
              <a:rPr lang="en-US" altLang="ru-RU" sz="1400" dirty="0">
                <a:latin typeface="Verdana" panose="020B0604030504040204" pitchFamily="34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400" dirty="0">
                <a:latin typeface="Verdana" panose="020B0604030504040204" pitchFamily="34" charset="0"/>
              </a:rPr>
              <a:t> некоторая неустойчивость в работе;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400" dirty="0">
                <a:latin typeface="Verdana" panose="020B0604030504040204" pitchFamily="34" charset="0"/>
              </a:rPr>
              <a:t> и др.</a:t>
            </a:r>
          </a:p>
        </p:txBody>
      </p:sp>
    </p:spTree>
    <p:extLst>
      <p:ext uri="{BB962C8B-B14F-4D97-AF65-F5344CB8AC3E}">
        <p14:creationId xmlns:p14="http://schemas.microsoft.com/office/powerpoint/2010/main" val="174278288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Установка соединения </a:t>
            </a:r>
            <a:r>
              <a:rPr lang="en-US" altLang="ru-RU"/>
              <a:t>SQL Developer</a:t>
            </a:r>
            <a:endParaRPr lang="ru-RU" altLang="ru-RU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412875"/>
            <a:ext cx="809625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Установка соединения </a:t>
            </a:r>
            <a:r>
              <a:rPr lang="en-US" altLang="ru-RU"/>
              <a:t>SQL Developer</a:t>
            </a:r>
            <a:endParaRPr lang="ru-RU" altLang="ru-RU"/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71628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Установка соединения </a:t>
            </a:r>
            <a:r>
              <a:rPr lang="en-US" altLang="ru-RU"/>
              <a:t>SQL Developer</a:t>
            </a:r>
            <a:endParaRPr lang="ru-RU" altLang="ru-RU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78676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215063" y="5072063"/>
            <a:ext cx="2286000" cy="646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Информация о таблице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571500"/>
            <a:ext cx="6029325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571500"/>
            <a:ext cx="6143625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57438" y="5094288"/>
            <a:ext cx="1500187" cy="646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Дерево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объектов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29313" y="5060950"/>
            <a:ext cx="2643187" cy="64611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Окно для написания запросов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71938" y="5072063"/>
            <a:ext cx="1714500" cy="6461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Окно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сообщений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 flipH="1" flipV="1">
            <a:off x="2751137" y="4414838"/>
            <a:ext cx="107156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4713288" y="4594225"/>
            <a:ext cx="100171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6392863" y="4202113"/>
            <a:ext cx="1785937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275" name="TextBox 13"/>
          <p:cNvSpPr txBox="1">
            <a:spLocks noChangeArrowheads="1"/>
          </p:cNvSpPr>
          <p:nvPr/>
        </p:nvSpPr>
        <p:spPr bwMode="auto">
          <a:xfrm>
            <a:off x="428625" y="1500188"/>
            <a:ext cx="21050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Verdana" panose="020B0604030504040204" pitchFamily="34" charset="0"/>
              </a:rPr>
              <a:t>При нажатии на определенную таблицу, </a:t>
            </a:r>
          </a:p>
          <a:p>
            <a:pPr eaLnBrk="1" hangingPunct="1"/>
            <a:r>
              <a:rPr lang="ru-RU" altLang="ru-RU">
                <a:latin typeface="Verdana" panose="020B0604030504040204" pitchFamily="34" charset="0"/>
              </a:rPr>
              <a:t>информация о ней появляется новой  вкладкой 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071688" y="2214563"/>
            <a:ext cx="714375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47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857375"/>
            <a:ext cx="3698875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Прямоугольник 4"/>
          <p:cNvSpPr>
            <a:spLocks noChangeArrowheads="1"/>
          </p:cNvSpPr>
          <p:nvPr/>
        </p:nvSpPr>
        <p:spPr bwMode="auto">
          <a:xfrm>
            <a:off x="500063" y="1500188"/>
            <a:ext cx="4357687" cy="275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b="1">
              <a:latin typeface="Verdana" panose="020B0604030504040204" pitchFamily="34" charset="0"/>
            </a:endParaRPr>
          </a:p>
          <a:p>
            <a:pPr eaLnBrk="1" hangingPunct="1"/>
            <a:r>
              <a:rPr lang="en-US" altLang="ru-RU" b="1">
                <a:latin typeface="Verdana" panose="020B0604030504040204" pitchFamily="34" charset="0"/>
              </a:rPr>
              <a:t>SELECT</a:t>
            </a:r>
            <a:r>
              <a:rPr lang="ru-RU" altLang="ru-RU">
                <a:latin typeface="Verdana" panose="020B0604030504040204" pitchFamily="34" charset="0"/>
              </a:rPr>
              <a:t>  -  в данной команде определяем  столбцы выборки </a:t>
            </a:r>
          </a:p>
          <a:p>
            <a:pPr eaLnBrk="1" hangingPunct="1"/>
            <a:r>
              <a:rPr lang="ru-RU" altLang="ru-RU">
                <a:latin typeface="Verdana" panose="020B0604030504040204" pitchFamily="34" charset="0"/>
              </a:rPr>
              <a:t>(* - все столбцы таблицы)</a:t>
            </a:r>
          </a:p>
          <a:p>
            <a:pPr eaLnBrk="1" hangingPunct="1"/>
            <a:r>
              <a:rPr lang="en-US" altLang="ru-RU" b="1">
                <a:latin typeface="Verdana" panose="020B0604030504040204" pitchFamily="34" charset="0"/>
              </a:rPr>
              <a:t>FROM</a:t>
            </a:r>
            <a:r>
              <a:rPr lang="ru-RU" altLang="ru-RU">
                <a:latin typeface="Verdana" panose="020B0604030504040204" pitchFamily="34" charset="0"/>
              </a:rPr>
              <a:t>  -  определяем таблицу(ы)</a:t>
            </a:r>
          </a:p>
          <a:p>
            <a:pPr eaLnBrk="1" hangingPunct="1"/>
            <a:endParaRPr lang="ru-RU" altLang="ru-RU" sz="700" b="1">
              <a:latin typeface="Verdana" panose="020B0604030504040204" pitchFamily="34" charset="0"/>
            </a:endParaRPr>
          </a:p>
          <a:p>
            <a:pPr eaLnBrk="1" hangingPunct="1"/>
            <a:r>
              <a:rPr lang="ru-RU" altLang="ru-RU">
                <a:latin typeface="Verdana" panose="020B0604030504040204" pitchFamily="34" charset="0"/>
              </a:rPr>
              <a:t>Выполним запрос, нажатием на кнопку </a:t>
            </a:r>
          </a:p>
          <a:p>
            <a:pPr eaLnBrk="1" hangingPunct="1"/>
            <a:endParaRPr lang="ru-RU" altLang="ru-RU" sz="400" b="1">
              <a:latin typeface="Verdana" panose="020B0604030504040204" pitchFamily="34" charset="0"/>
            </a:endParaRPr>
          </a:p>
          <a:p>
            <a:pPr eaLnBrk="1" hangingPunct="1"/>
            <a:r>
              <a:rPr lang="ru-RU" altLang="ru-RU">
                <a:latin typeface="Verdana" panose="020B0604030504040204" pitchFamily="34" charset="0"/>
              </a:rPr>
              <a:t>Результат отображается в окне ниже</a:t>
            </a:r>
            <a:endParaRPr lang="ru-RU" altLang="ru-RU" b="1">
              <a:latin typeface="Verdana" panose="020B0604030504040204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3357563"/>
            <a:ext cx="22860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>
            <a:off x="4500563" y="3857625"/>
            <a:ext cx="1857375" cy="571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94" name="TextBox 10"/>
          <p:cNvSpPr txBox="1">
            <a:spLocks noChangeArrowheads="1"/>
          </p:cNvSpPr>
          <p:nvPr/>
        </p:nvSpPr>
        <p:spPr bwMode="auto">
          <a:xfrm>
            <a:off x="500063" y="4241800"/>
            <a:ext cx="435768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FF0000"/>
                </a:solidFill>
                <a:latin typeface="Verdana" panose="020B0604030504040204" pitchFamily="34" charset="0"/>
              </a:rPr>
              <a:t>ВАЖНО:</a:t>
            </a:r>
          </a:p>
          <a:p>
            <a:pPr eaLnBrk="1" hangingPunct="1"/>
            <a:r>
              <a:rPr lang="ru-RU" altLang="ru-RU">
                <a:latin typeface="Verdana" panose="020B0604030504040204" pitchFamily="34" charset="0"/>
              </a:rPr>
              <a:t>В окне можно поместить несколько запросов,   при нажатии кнопки,  выполняется тот запрос где стоит курсор, также можно выделить запрос.</a:t>
            </a:r>
          </a:p>
        </p:txBody>
      </p:sp>
      <p:sp>
        <p:nvSpPr>
          <p:cNvPr id="12295" name="TextBox 24"/>
          <p:cNvSpPr txBox="1">
            <a:spLocks noChangeArrowheads="1"/>
          </p:cNvSpPr>
          <p:nvPr/>
        </p:nvSpPr>
        <p:spPr bwMode="auto">
          <a:xfrm>
            <a:off x="1500188" y="642938"/>
            <a:ext cx="6429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Verdana" panose="020B0604030504040204" pitchFamily="34" charset="0"/>
              </a:rPr>
              <a:t>Напишем самый простой запрос к таблице </a:t>
            </a:r>
          </a:p>
          <a:p>
            <a:pPr eaLnBrk="1" hangingPunct="1"/>
            <a:endParaRPr lang="ru-RU" altLang="ru-RU" b="1">
              <a:latin typeface="Verdana" panose="020B0604030504040204" pitchFamily="34" charset="0"/>
            </a:endParaRPr>
          </a:p>
          <a:p>
            <a:pPr eaLnBrk="1" hangingPunct="1"/>
            <a:r>
              <a:rPr lang="en-US" altLang="ru-RU" b="1">
                <a:latin typeface="Verdana" panose="020B0604030504040204" pitchFamily="34" charset="0"/>
              </a:rPr>
              <a:t>SELECT</a:t>
            </a:r>
            <a:r>
              <a:rPr lang="en-US" altLang="ru-RU">
                <a:latin typeface="Verdana" panose="020B0604030504040204" pitchFamily="34" charset="0"/>
              </a:rPr>
              <a:t> </a:t>
            </a:r>
            <a:r>
              <a:rPr lang="ru-RU" altLang="ru-RU">
                <a:latin typeface="Verdana" panose="020B0604030504040204" pitchFamily="34" charset="0"/>
              </a:rPr>
              <a:t> </a:t>
            </a:r>
            <a:r>
              <a:rPr lang="en-US" altLang="ru-RU">
                <a:latin typeface="Verdana" panose="020B0604030504040204" pitchFamily="34" charset="0"/>
              </a:rPr>
              <a:t>* </a:t>
            </a:r>
            <a:r>
              <a:rPr lang="en-US" altLang="ru-RU" b="1">
                <a:latin typeface="Verdana" panose="020B0604030504040204" pitchFamily="34" charset="0"/>
              </a:rPr>
              <a:t>FROM</a:t>
            </a:r>
            <a:r>
              <a:rPr lang="en-US" altLang="ru-RU">
                <a:latin typeface="Verdana" panose="020B0604030504040204" pitchFamily="34" charset="0"/>
              </a:rPr>
              <a:t> DEMO_CUSTOMERS ;</a:t>
            </a:r>
            <a:endParaRPr lang="ru-RU" altLang="ru-RU">
              <a:latin typeface="Verdana" panose="020B0604030504040204" pitchFamily="34" charset="0"/>
            </a:endParaRPr>
          </a:p>
          <a:p>
            <a:pPr eaLnBrk="1" hangingPunct="1"/>
            <a:endParaRPr lang="ru-RU" altLang="ru-RU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53605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000250"/>
            <a:ext cx="24225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3214688"/>
            <a:ext cx="2881312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4357688"/>
            <a:ext cx="1890712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42938" y="714375"/>
            <a:ext cx="75723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Облегчим работу 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При перетягивании таблицы в окно можно автоматически сформировать запрос, что избавит вас от написания названий столбцов и ошибок в названиях.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143250" y="2786063"/>
            <a:ext cx="714375" cy="3571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357938" y="3786188"/>
            <a:ext cx="928687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622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3" y="1196975"/>
            <a:ext cx="6816725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62000" y="762000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7133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463416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Oracle SQL Developer Data Modeler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63416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 Box 43"/>
          <p:cNvSpPr txBox="1">
            <a:spLocks noChangeArrowheads="1"/>
          </p:cNvSpPr>
          <p:nvPr/>
        </p:nvSpPr>
        <p:spPr bwMode="auto">
          <a:xfrm>
            <a:off x="251520" y="504530"/>
            <a:ext cx="8424936" cy="619400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SzPct val="129000"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-кроссплатформенный инструмент визуального проектирования баз данных от компании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Oracle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SzPct val="129000"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Бесплатен для некоммерческого использования и обучения.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SzPct val="129000"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Позволяет: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SzPct val="129000"/>
              <a:buFont typeface="Wingdings 2" panose="05020102010507070707" pitchFamily="18" charset="2"/>
              <a:buChar char="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Разрабатывать ER модели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SzPct val="129000"/>
              <a:buFont typeface="Wingdings 2" panose="05020102010507070707" pitchFamily="18" charset="2"/>
              <a:buChar char="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Разрабатывать многомерные модели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SzPct val="129000"/>
              <a:buFont typeface="Wingdings 2" panose="05020102010507070707" pitchFamily="18" charset="2"/>
              <a:buChar char="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Разрабатывать реляционные модели с учетом специфики конкретных СУБД (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Oracle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lang="ru-RU" sz="2200" b="1" dirty="0"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+mn-cs"/>
              </a:rPr>
              <a:t>от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9i, Microsoft SQL Server, DB2, UDB)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SzPct val="129000"/>
              <a:buFont typeface="Wingdings 2" panose="05020102010507070707" pitchFamily="18" charset="2"/>
              <a:buChar char="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Осуществлять конфигурируемые 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forward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и 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reverse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engineering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758085">
                  <a:lumMod val="75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SzPct val="129000"/>
              <a:buFont typeface="Wingdings 2" panose="05020102010507070707" pitchFamily="18" charset="2"/>
              <a:buChar char="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Импортировать метаданные данные из словарей БД, в том числе и многомерных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SzPct val="129000"/>
              <a:buFont typeface="Wingdings 2" panose="05020102010507070707" pitchFamily="18" charset="2"/>
              <a:buChar char="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Импортировать данные из различных CASE-средств </a:t>
            </a:r>
            <a:b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(CA 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Erwin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, Oracle 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Designer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)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00000"/>
              </a:buClr>
              <a:buSzPct val="129000"/>
              <a:buFont typeface="Wingdings 2" panose="05020102010507070707" pitchFamily="18" charset="2"/>
              <a:buChar char="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Является кроссплатформенным (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Windows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, 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Linux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, </a:t>
            </a:r>
            <a:r>
              <a:rPr kumimoji="0" 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Mac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758085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OSX).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325" y="0"/>
            <a:ext cx="120967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5728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62000" y="762000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34851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463416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Моделирование в различных нотациях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63416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050" name="Picture 2" descr="Картинки по запросу oracle sql developer data model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833" y="3215270"/>
            <a:ext cx="5162653" cy="340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224" y="-398"/>
            <a:ext cx="2276475" cy="533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81" y="692696"/>
            <a:ext cx="855345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3167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62000" y="762000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5964" y="302568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63416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Forward engineering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9224" y="-398"/>
            <a:ext cx="2276475" cy="533400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081" y="762000"/>
            <a:ext cx="6578059" cy="5619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5538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62000" y="762000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15" y="-27952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63416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Даталогическая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463416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(реляционная) модель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63416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5" y="502300"/>
            <a:ext cx="6013562" cy="441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4806">
            <a:off x="5961671" y="324385"/>
            <a:ext cx="3017134" cy="203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077">
            <a:off x="5356932" y="3840530"/>
            <a:ext cx="3407704" cy="229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95958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Вопросы?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Инсталляция </a:t>
            </a:r>
            <a:r>
              <a:rPr lang="en-US" altLang="ru-RU"/>
              <a:t>ORACLE</a:t>
            </a:r>
            <a:r>
              <a:rPr lang="ru-RU" altLang="ru-RU"/>
              <a:t> 12с </a:t>
            </a:r>
            <a:r>
              <a:rPr lang="en-US" altLang="ru-RU"/>
              <a:t>EE</a:t>
            </a:r>
            <a:endParaRPr lang="ru-RU" altLang="ru-RU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1162050"/>
            <a:ext cx="6891337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1176</TotalTime>
  <Words>1519</Words>
  <Application>Microsoft Macintosh PowerPoint</Application>
  <PresentationFormat>Экран (4:3)</PresentationFormat>
  <Paragraphs>242</Paragraphs>
  <Slides>84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84</vt:i4>
      </vt:variant>
    </vt:vector>
  </HeadingPairs>
  <TitlesOfParts>
    <vt:vector size="96" baseType="lpstr">
      <vt:lpstr>Arial</vt:lpstr>
      <vt:lpstr>Bookman Old Style</vt:lpstr>
      <vt:lpstr>Calibri</vt:lpstr>
      <vt:lpstr>Cambria</vt:lpstr>
      <vt:lpstr>Gill Sans MT</vt:lpstr>
      <vt:lpstr>Times New Roman</vt:lpstr>
      <vt:lpstr>Verdana</vt:lpstr>
      <vt:lpstr>Wingdings</vt:lpstr>
      <vt:lpstr>Wingdings 2</vt:lpstr>
      <vt:lpstr>Wingdings 3</vt:lpstr>
      <vt:lpstr>Начальная</vt:lpstr>
      <vt:lpstr>Visio</vt:lpstr>
      <vt:lpstr>Установка и начало работы с СУБД ORACLE</vt:lpstr>
      <vt:lpstr>Основные редакции СУБД ORACLE</vt:lpstr>
      <vt:lpstr>Дистрибутивы СУБД ORACLE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Инсталляция ORACLE 12с EE</vt:lpstr>
      <vt:lpstr>Список пользователей и паролей по умолчанию</vt:lpstr>
      <vt:lpstr>Как проверить установку?</vt:lpstr>
      <vt:lpstr>Программы ORACLE 12с</vt:lpstr>
      <vt:lpstr>Сервисы ORACLE 12с</vt:lpstr>
      <vt:lpstr>Пользователи и группы ORACLE 12с</vt:lpstr>
      <vt:lpstr>Редактор реестра</vt:lpstr>
      <vt:lpstr>Основные системные пользователи Oracle</vt:lpstr>
      <vt:lpstr>Системная роль Администратора базы данных</vt:lpstr>
      <vt:lpstr>Специальные системные привилегии</vt:lpstr>
      <vt:lpstr>Экземпляр Oracle (инстанс)</vt:lpstr>
      <vt:lpstr>SID – system identifier и  Global Database Name</vt:lpstr>
      <vt:lpstr>Запуск и остановка экземпляра</vt:lpstr>
      <vt:lpstr>Запуск и остановка экземпляра</vt:lpstr>
      <vt:lpstr>Запуск и остановка экземпляра</vt:lpstr>
      <vt:lpstr>Установка oracle в docker</vt:lpstr>
      <vt:lpstr>Типы соединений клиента с сервером</vt:lpstr>
      <vt:lpstr>Oracle Net</vt:lpstr>
      <vt:lpstr>Соединение клиента с сервером</vt:lpstr>
      <vt:lpstr>Дескрипторы соединений</vt:lpstr>
      <vt:lpstr>Идентификаторы соединений</vt:lpstr>
      <vt:lpstr>Строки соединений</vt:lpstr>
      <vt:lpstr>Oracle - клиент</vt:lpstr>
      <vt:lpstr>Oracle - клиент</vt:lpstr>
      <vt:lpstr>Oracle - клиент</vt:lpstr>
      <vt:lpstr>Oracle - клиент</vt:lpstr>
      <vt:lpstr>Oracle - клиент</vt:lpstr>
      <vt:lpstr>Виды подключений к Oracle</vt:lpstr>
      <vt:lpstr>Basic – соединение</vt:lpstr>
      <vt:lpstr>Basic – соединение</vt:lpstr>
      <vt:lpstr>Basic – соединение</vt:lpstr>
      <vt:lpstr>Basic – соединение</vt:lpstr>
      <vt:lpstr>Basic – соединение</vt:lpstr>
      <vt:lpstr>TNS-соединение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Создание локального именования</vt:lpstr>
      <vt:lpstr>Проверка TNS</vt:lpstr>
      <vt:lpstr>Утилита TNSPing</vt:lpstr>
      <vt:lpstr>LDAP-соединение</vt:lpstr>
      <vt:lpstr>Local/bequeath-соединение</vt:lpstr>
      <vt:lpstr>Local/bequeath-соединение</vt:lpstr>
      <vt:lpstr>Local/bequeath-соединение</vt:lpstr>
      <vt:lpstr>Утилиты работы с БД</vt:lpstr>
      <vt:lpstr>Презентация PowerPoint</vt:lpstr>
      <vt:lpstr>Презентация PowerPoint</vt:lpstr>
      <vt:lpstr>Презентация PowerPoint</vt:lpstr>
      <vt:lpstr>Установка соединения SQL Developer</vt:lpstr>
      <vt:lpstr>Установка соединения SQL Developer</vt:lpstr>
      <vt:lpstr>Установка соединения SQL Developer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Вопросы?</vt:lpstr>
    </vt:vector>
  </TitlesOfParts>
  <Company>оо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ORACLE</dc:title>
  <dc:creator>Евгения</dc:creator>
  <cp:lastModifiedBy>Виталий Бондаренко</cp:lastModifiedBy>
  <cp:revision>59</cp:revision>
  <dcterms:created xsi:type="dcterms:W3CDTF">2002-05-29T01:18:24Z</dcterms:created>
  <dcterms:modified xsi:type="dcterms:W3CDTF">2022-01-30T17:36:46Z</dcterms:modified>
</cp:coreProperties>
</file>