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65" r:id="rId1"/>
  </p:sldMasterIdLst>
  <p:sldIdLst>
    <p:sldId id="256" r:id="rId2"/>
    <p:sldId id="257" r:id="rId3"/>
    <p:sldId id="310" r:id="rId4"/>
    <p:sldId id="311" r:id="rId5"/>
    <p:sldId id="312" r:id="rId6"/>
    <p:sldId id="313" r:id="rId7"/>
    <p:sldId id="265" r:id="rId8"/>
    <p:sldId id="287" r:id="rId9"/>
    <p:sldId id="258" r:id="rId10"/>
    <p:sldId id="279" r:id="rId11"/>
    <p:sldId id="259" r:id="rId12"/>
    <p:sldId id="260" r:id="rId13"/>
    <p:sldId id="261" r:id="rId14"/>
    <p:sldId id="262" r:id="rId15"/>
    <p:sldId id="264" r:id="rId16"/>
    <p:sldId id="278" r:id="rId17"/>
    <p:sldId id="280" r:id="rId18"/>
    <p:sldId id="282" r:id="rId19"/>
    <p:sldId id="284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283" r:id="rId28"/>
    <p:sldId id="302" r:id="rId29"/>
    <p:sldId id="267" r:id="rId30"/>
    <p:sldId id="268" r:id="rId31"/>
    <p:sldId id="269" r:id="rId32"/>
    <p:sldId id="270" r:id="rId33"/>
    <p:sldId id="271" r:id="rId34"/>
    <p:sldId id="272" r:id="rId35"/>
    <p:sldId id="273" r:id="rId36"/>
    <p:sldId id="274" r:id="rId37"/>
    <p:sldId id="303" r:id="rId38"/>
    <p:sldId id="304" r:id="rId39"/>
    <p:sldId id="305" r:id="rId40"/>
    <p:sldId id="275" r:id="rId41"/>
    <p:sldId id="292" r:id="rId42"/>
    <p:sldId id="306" r:id="rId43"/>
    <p:sldId id="307" r:id="rId44"/>
    <p:sldId id="293" r:id="rId45"/>
    <p:sldId id="294" r:id="rId46"/>
    <p:sldId id="308" r:id="rId47"/>
    <p:sldId id="289" r:id="rId48"/>
    <p:sldId id="309" r:id="rId49"/>
    <p:sldId id="277" r:id="rId5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A1A3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8" autoAdjust="0"/>
    <p:restoredTop sz="94721"/>
  </p:normalViewPr>
  <p:slideViewPr>
    <p:cSldViewPr>
      <p:cViewPr varScale="1">
        <p:scale>
          <a:sx n="106" d="100"/>
          <a:sy n="106" d="100"/>
        </p:scale>
        <p:origin x="1776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10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1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2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fld id="{D90F5E14-44D7-4759-BFFD-587D04E4935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2330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79FE94-5DA8-4F5C-8EC1-759F9252AC1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1173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5" name="Равнобедренный треугольник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ая соединительная линия 14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CEE621-0CA9-4CEB-B7F3-1D5FC03E6A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75090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3FA086-11E2-4522-BE60-B8CE7DBFF42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6223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fld id="{26B7D363-B38D-4968-ACA9-15FD0BD3C3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23779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951F7-CB8E-4B86-86D7-FB1BA0D2F83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40457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ACF3E6-13DB-4712-BB35-7B18AB85F49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7484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D92C8D-22D3-4CA1-B112-F3F9F9643FA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9850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1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3" name="Равнобедренный треугольник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D948D6-86ED-47A3-8F7D-86850BD2F0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9480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7" name="Равнобедренный треугольник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735EF3-ADCC-428B-9460-758EA6C0DF7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58235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044D94-7679-443D-A1BC-65CBF972EEE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53425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2051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fld id="{E0DE3EA2-1D34-4283-A151-54CD8C5239AD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031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1032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4" r:id="rId1"/>
    <p:sldLayoutId id="2147484100" r:id="rId2"/>
    <p:sldLayoutId id="2147484105" r:id="rId3"/>
    <p:sldLayoutId id="2147484101" r:id="rId4"/>
    <p:sldLayoutId id="2147484102" r:id="rId5"/>
    <p:sldLayoutId id="2147484106" r:id="rId6"/>
    <p:sldLayoutId id="2147484107" r:id="rId7"/>
    <p:sldLayoutId id="2147484108" r:id="rId8"/>
    <p:sldLayoutId id="2147484109" r:id="rId9"/>
    <p:sldLayoutId id="2147484103" r:id="rId10"/>
    <p:sldLayoutId id="214748411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anose="05040102010807070707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anose="05040102010807070707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anose="05040102010807070707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anose="05000000000000000000" pitchFamily="2" charset="2"/>
        <a:buChar char="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35063"/>
            <a:ext cx="7772400" cy="1066800"/>
          </a:xfrm>
        </p:spPr>
        <p:txBody>
          <a:bodyPr/>
          <a:lstStyle/>
          <a:p>
            <a:pPr eaLnBrk="1" hangingPunct="1"/>
            <a:r>
              <a:rPr lang="ru-RU" altLang="ru-RU" b="1">
                <a:solidFill>
                  <a:srgbClr val="000000"/>
                </a:solidFill>
              </a:rPr>
              <a:t>Архитектура СУБД </a:t>
            </a:r>
            <a:r>
              <a:rPr lang="en-US" altLang="ru-RU" b="1">
                <a:solidFill>
                  <a:srgbClr val="000000"/>
                </a:solidFill>
              </a:rPr>
              <a:t>Oracle</a:t>
            </a:r>
            <a:br>
              <a:rPr lang="en-US" altLang="ru-RU" b="1">
                <a:solidFill>
                  <a:srgbClr val="000000"/>
                </a:solidFill>
              </a:rPr>
            </a:br>
            <a:endParaRPr lang="ru-RU" altLang="ru-RU" b="1"/>
          </a:p>
        </p:txBody>
      </p:sp>
      <p:sp>
        <p:nvSpPr>
          <p:cNvPr id="10243" name="Rectangle 2"/>
          <p:cNvSpPr txBox="1">
            <a:spLocks noChangeArrowheads="1"/>
          </p:cNvSpPr>
          <p:nvPr/>
        </p:nvSpPr>
        <p:spPr bwMode="auto">
          <a:xfrm>
            <a:off x="5940425" y="5157788"/>
            <a:ext cx="2236788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2000" dirty="0">
                <a:solidFill>
                  <a:srgbClr val="000000"/>
                </a:solidFill>
                <a:latin typeface="Cambria" panose="02040503050406030204" pitchFamily="18" charset="0"/>
              </a:rPr>
              <a:t>Лекция 2</a:t>
            </a:r>
          </a:p>
        </p:txBody>
      </p:sp>
      <p:sp>
        <p:nvSpPr>
          <p:cNvPr id="10244" name="Прямоугольник 1"/>
          <p:cNvSpPr>
            <a:spLocks noChangeArrowheads="1"/>
          </p:cNvSpPr>
          <p:nvPr/>
        </p:nvSpPr>
        <p:spPr bwMode="auto">
          <a:xfrm>
            <a:off x="3995738" y="4076700"/>
            <a:ext cx="41767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b="1">
                <a:solidFill>
                  <a:srgbClr val="000000"/>
                </a:solidFill>
              </a:rPr>
              <a:t>Основные понятия</a:t>
            </a:r>
            <a:endParaRPr lang="ru-RU" alt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Описание словаря данных</a:t>
            </a:r>
          </a:p>
        </p:txBody>
      </p:sp>
      <p:sp>
        <p:nvSpPr>
          <p:cNvPr id="1536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ru-RU" altLang="ru-RU"/>
              <a:t>Располагается в системном табличном пространстве </a:t>
            </a:r>
            <a:r>
              <a:rPr lang="en-US" altLang="ru-RU"/>
              <a:t>SYSTEM</a:t>
            </a:r>
            <a:endParaRPr lang="ru-RU" altLang="ru-RU"/>
          </a:p>
          <a:p>
            <a:r>
              <a:rPr lang="ru-RU" altLang="ru-RU"/>
              <a:t>Владелец:  пользователь </a:t>
            </a:r>
            <a:r>
              <a:rPr lang="en-US" altLang="ru-RU"/>
              <a:t>SYS</a:t>
            </a:r>
            <a:r>
              <a:rPr lang="ru-RU" altLang="ru-RU"/>
              <a:t>, некоторые представления  - </a:t>
            </a:r>
            <a:r>
              <a:rPr lang="en-US" altLang="ru-RU"/>
              <a:t>SYSTEM</a:t>
            </a:r>
            <a:r>
              <a:rPr lang="ru-RU" altLang="ru-RU"/>
              <a:t> </a:t>
            </a:r>
          </a:p>
          <a:p>
            <a:r>
              <a:rPr lang="ru-RU" altLang="ru-RU"/>
              <a:t>Для доступа к словарю необходима специальная привилегия </a:t>
            </a:r>
            <a:r>
              <a:rPr lang="en-US" altLang="ru-RU"/>
              <a:t>GRANT SELECT ANY DICTIONARY</a:t>
            </a:r>
            <a:endParaRPr lang="ru-RU" alt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458200" cy="587375"/>
          </a:xfrm>
        </p:spPr>
        <p:txBody>
          <a:bodyPr/>
          <a:lstStyle/>
          <a:p>
            <a:pPr eaLnBrk="1" hangingPunct="1"/>
            <a:r>
              <a:rPr lang="ru-RU" altLang="ru-RU"/>
              <a:t>Запросы к словарю данных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8313" y="1196975"/>
            <a:ext cx="8207375" cy="48958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2400" dirty="0"/>
              <a:t>	-	USER	Объекты, принадлежащие пользователю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2400" dirty="0"/>
              <a:t>	-	ALL	Объекты, к которым пользователь имеет   		доступ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2400" dirty="0"/>
              <a:t>	-	DBA	Все объекты базы данных</a:t>
            </a:r>
            <a:r>
              <a:rPr lang="en-US" altLang="ru-RU" sz="2400" dirty="0"/>
              <a:t> (</a:t>
            </a:r>
            <a:r>
              <a:rPr lang="ru-RU" altLang="ru-RU" sz="2400" dirty="0"/>
              <a:t>для 				администратора БД)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2400" dirty="0"/>
              <a:t>	-	V$	 Производительность сервера</a:t>
            </a:r>
          </a:p>
          <a:p>
            <a:pPr eaLnBrk="1" hangingPunct="1">
              <a:defRPr/>
            </a:pPr>
            <a:r>
              <a:rPr lang="ru-RU" altLang="ru-RU" sz="2400" dirty="0"/>
              <a:t>Прочие представления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2400" dirty="0"/>
              <a:t>	-	DICTIONARY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2400" dirty="0"/>
              <a:t>	-	TABLE_PRIV</a:t>
            </a:r>
            <a:r>
              <a:rPr lang="en-US" altLang="ru-RU" sz="2400" dirty="0"/>
              <a:t>I</a:t>
            </a:r>
            <a:r>
              <a:rPr lang="ru-RU" altLang="ru-RU" sz="2400" dirty="0"/>
              <a:t>LEGES</a:t>
            </a:r>
            <a:endParaRPr lang="en-US" altLang="ru-RU" sz="2400" dirty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altLang="ru-RU" sz="2400" dirty="0"/>
              <a:t>	</a:t>
            </a:r>
            <a:r>
              <a:rPr lang="ru-RU" altLang="ru-RU" sz="2400" dirty="0"/>
              <a:t>-	</a:t>
            </a:r>
            <a:r>
              <a:rPr lang="en-US" altLang="ru-RU" sz="2400" dirty="0"/>
              <a:t>CDB</a:t>
            </a:r>
            <a:r>
              <a:rPr lang="ru-RU" altLang="ru-RU" sz="2400" dirty="0"/>
              <a:t>	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altLang="ru-RU" sz="2400" dirty="0"/>
              <a:t>	</a:t>
            </a:r>
            <a:r>
              <a:rPr lang="ru-RU" altLang="ru-RU" sz="2400" dirty="0"/>
              <a:t>-	IND  и пр.</a:t>
            </a:r>
          </a:p>
          <a:p>
            <a:pPr marL="0" indent="0">
              <a:buFont typeface="Wingdings 3" panose="05040102010807070707" pitchFamily="18" charset="2"/>
              <a:buNone/>
              <a:defRPr/>
            </a:pPr>
            <a:r>
              <a:rPr lang="ru-RU" altLang="ru-RU" sz="2400" dirty="0">
                <a:solidFill>
                  <a:srgbClr val="FF0000"/>
                </a:solidFill>
              </a:rPr>
              <a:t> 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altLang="ru-RU" sz="2400" dirty="0"/>
          </a:p>
          <a:p>
            <a:pPr eaLnBrk="1" hangingPunct="1">
              <a:buFont typeface="Wingdings" pitchFamily="2" charset="2"/>
              <a:buNone/>
              <a:defRPr/>
            </a:pPr>
            <a:endParaRPr lang="ru-RU" altLang="ru-RU" sz="2400" dirty="0"/>
          </a:p>
          <a:p>
            <a:pPr eaLnBrk="1" hangingPunct="1">
              <a:buFont typeface="Wingdings" pitchFamily="2" charset="2"/>
              <a:buNone/>
              <a:defRPr/>
            </a:pPr>
            <a:endParaRPr lang="ru-RU" altLang="ru-RU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305800" cy="614363"/>
          </a:xfrm>
        </p:spPr>
        <p:txBody>
          <a:bodyPr/>
          <a:lstStyle/>
          <a:p>
            <a:pPr eaLnBrk="1" hangingPunct="1"/>
            <a:r>
              <a:rPr lang="ru-RU" altLang="ru-RU"/>
              <a:t>Примеры запросов к словарю данных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8313" y="1196975"/>
            <a:ext cx="8207375" cy="511175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altLang="ru-RU" sz="2400" dirty="0"/>
              <a:t>Вывод списка всех представлений словаря данных, доступных пользователю</a:t>
            </a:r>
          </a:p>
          <a:p>
            <a:pPr marL="1080000" indent="-274320" eaLnBrk="1" fontAlgn="auto" hangingPunct="1">
              <a:lnSpc>
                <a:spcPct val="15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altLang="ru-RU" sz="1800" dirty="0"/>
              <a:t>SELECT  *  FROM  DICTIONARY;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ru-RU" altLang="ru-RU" sz="2400" dirty="0"/>
              <a:t>Вывод структуры представления USER_OBJECTS</a:t>
            </a:r>
          </a:p>
          <a:p>
            <a:pPr marL="1080000" indent="-274320" eaLnBrk="1" fontAlgn="auto" hangingPunct="1">
              <a:lnSpc>
                <a:spcPct val="150000"/>
              </a:lnSpc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r>
              <a:rPr lang="ru-RU" altLang="ru-RU" sz="1800" dirty="0"/>
              <a:t>DESCRIBE </a:t>
            </a:r>
            <a:r>
              <a:rPr lang="ru-RU" altLang="ru-RU" sz="1800" dirty="0" err="1"/>
              <a:t>user_objects</a:t>
            </a:r>
            <a:r>
              <a:rPr lang="en-US" altLang="ru-RU" sz="1800" dirty="0"/>
              <a:t>;</a:t>
            </a:r>
            <a:endParaRPr lang="ru-RU" altLang="ru-RU" sz="1800" dirty="0"/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ru-RU" altLang="ru-RU" sz="2400" dirty="0"/>
              <a:t>Вывод имен всех таблиц пользователя</a:t>
            </a:r>
          </a:p>
          <a:p>
            <a:pPr marL="1080000" indent="-274320" eaLnBrk="1" fontAlgn="auto" hangingPunct="1">
              <a:lnSpc>
                <a:spcPct val="150000"/>
              </a:lnSpc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r>
              <a:rPr lang="ru-RU" altLang="ru-RU" sz="1800" dirty="0"/>
              <a:t>SELECT </a:t>
            </a:r>
            <a:r>
              <a:rPr lang="ru-RU" altLang="ru-RU" sz="1800" dirty="0" err="1"/>
              <a:t>object_name</a:t>
            </a:r>
            <a:r>
              <a:rPr lang="ru-RU" altLang="ru-RU" sz="1800" dirty="0"/>
              <a:t> FROM </a:t>
            </a:r>
            <a:r>
              <a:rPr lang="ru-RU" altLang="ru-RU" sz="1800" dirty="0" err="1"/>
              <a:t>user_objects</a:t>
            </a:r>
            <a:r>
              <a:rPr lang="ru-RU" altLang="ru-RU" sz="1800" dirty="0"/>
              <a:t> WHERE </a:t>
            </a:r>
            <a:r>
              <a:rPr lang="ru-RU" altLang="ru-RU" sz="1800" dirty="0" err="1"/>
              <a:t>object_type</a:t>
            </a:r>
            <a:r>
              <a:rPr lang="ru-RU" altLang="ru-RU" sz="1800" dirty="0"/>
              <a:t> ='TABLE’;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ru-RU" altLang="ru-RU" sz="2400" dirty="0"/>
              <a:t>Вывод списка объектов базы данных</a:t>
            </a:r>
          </a:p>
          <a:p>
            <a:pPr marL="1080000" indent="0" eaLnBrk="1" fontAlgn="auto" hangingPunct="1">
              <a:lnSpc>
                <a:spcPct val="150000"/>
              </a:lnSpc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r>
              <a:rPr lang="ru-RU" altLang="ru-RU" sz="1800" dirty="0"/>
              <a:t>SELECT </a:t>
            </a:r>
            <a:r>
              <a:rPr lang="ru-RU" altLang="ru-RU" sz="1800" dirty="0" err="1"/>
              <a:t>object_name</a:t>
            </a:r>
            <a:r>
              <a:rPr lang="ru-RU" altLang="ru-RU" sz="1800" dirty="0"/>
              <a:t>, </a:t>
            </a:r>
            <a:r>
              <a:rPr lang="en-US" altLang="ru-RU" sz="1800" dirty="0"/>
              <a:t>owner,  status</a:t>
            </a:r>
            <a:r>
              <a:rPr lang="ru-RU" altLang="ru-RU" sz="1800" dirty="0"/>
              <a:t> FROM </a:t>
            </a:r>
            <a:r>
              <a:rPr lang="en-US" altLang="ru-RU" sz="1800" dirty="0"/>
              <a:t>dba</a:t>
            </a:r>
            <a:r>
              <a:rPr lang="ru-RU" altLang="ru-RU" sz="1800" dirty="0"/>
              <a:t>_</a:t>
            </a:r>
            <a:r>
              <a:rPr lang="ru-RU" altLang="ru-RU" sz="1800" dirty="0" err="1"/>
              <a:t>objects</a:t>
            </a:r>
            <a:r>
              <a:rPr lang="en-US" altLang="ru-RU" sz="1800" dirty="0"/>
              <a:t>;</a:t>
            </a:r>
            <a:endParaRPr lang="ru-RU" altLang="ru-RU" sz="1800" dirty="0"/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ru-RU" alt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476250"/>
            <a:ext cx="8382000" cy="649288"/>
          </a:xfrm>
        </p:spPr>
        <p:txBody>
          <a:bodyPr/>
          <a:lstStyle/>
          <a:p>
            <a:pPr eaLnBrk="1" hangingPunct="1"/>
            <a:r>
              <a:rPr lang="ru-RU" altLang="ru-RU"/>
              <a:t>Примеры запросов к словарю данных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8313" y="1230313"/>
            <a:ext cx="8207375" cy="4935537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dirty="0"/>
              <a:t>Просмотр типов объектов, принадлежащих пользователю, с помощью ключевого слова DISTINCT</a:t>
            </a:r>
          </a:p>
          <a:p>
            <a:pPr marL="1080000" eaLnBrk="1" hangingPunct="1">
              <a:buFont typeface="Wingdings" pitchFamily="2" charset="2"/>
              <a:buNone/>
              <a:defRPr/>
            </a:pPr>
            <a:r>
              <a:rPr lang="ru-RU" altLang="ru-RU" sz="2400" dirty="0"/>
              <a:t>	</a:t>
            </a:r>
            <a:r>
              <a:rPr lang="ru-RU" altLang="ru-RU" sz="1800" dirty="0"/>
              <a:t>SELECT DISTINCT </a:t>
            </a:r>
            <a:r>
              <a:rPr lang="ru-RU" altLang="ru-RU" sz="1800" dirty="0" err="1"/>
              <a:t>object_type</a:t>
            </a:r>
            <a:r>
              <a:rPr lang="ru-RU" altLang="ru-RU" sz="1800" dirty="0"/>
              <a:t>  FROM </a:t>
            </a:r>
            <a:r>
              <a:rPr lang="ru-RU" altLang="ru-RU" sz="1800" dirty="0" err="1"/>
              <a:t>user_objects</a:t>
            </a:r>
            <a:r>
              <a:rPr lang="ru-RU" altLang="ru-RU" sz="1800" dirty="0"/>
              <a:t>;</a:t>
            </a:r>
          </a:p>
          <a:p>
            <a:pPr eaLnBrk="1" hangingPunct="1">
              <a:defRPr/>
            </a:pPr>
            <a:r>
              <a:rPr lang="ru-RU" altLang="ru-RU" dirty="0"/>
              <a:t>Просмотр  подключений к серверу</a:t>
            </a:r>
          </a:p>
          <a:p>
            <a:pPr marL="1080000" indent="0" eaLnBrk="1" hangingPunct="1">
              <a:buFont typeface="Wingdings 3" panose="05040102010807070707" pitchFamily="18" charset="2"/>
              <a:buNone/>
              <a:defRPr/>
            </a:pPr>
            <a:r>
              <a:rPr lang="ru-RU" altLang="ru-RU" sz="1800" dirty="0"/>
              <a:t>SELECT * FROM </a:t>
            </a:r>
            <a:r>
              <a:rPr lang="en-US" altLang="ru-RU" sz="1800" dirty="0" err="1"/>
              <a:t>v$session</a:t>
            </a:r>
            <a:r>
              <a:rPr lang="ru-RU" altLang="ru-RU" sz="1800" dirty="0"/>
              <a:t> WHERE </a:t>
            </a:r>
            <a:r>
              <a:rPr lang="en-US" altLang="ru-RU" sz="1800" dirty="0"/>
              <a:t>username is not null</a:t>
            </a:r>
            <a:r>
              <a:rPr lang="ru-RU" altLang="ru-RU" sz="1800" dirty="0"/>
              <a:t>;</a:t>
            </a:r>
            <a:endParaRPr lang="ru-RU" altLang="ru-RU" sz="2400" dirty="0"/>
          </a:p>
          <a:p>
            <a:pPr eaLnBrk="1" hangingPunct="1">
              <a:defRPr/>
            </a:pPr>
            <a:r>
              <a:rPr lang="ru-RU" altLang="ru-RU" dirty="0"/>
              <a:t>Поиск таблиц словаря данных по заданным темам в столбце COMMENTS таблицы DICTIONARY</a:t>
            </a:r>
          </a:p>
          <a:p>
            <a:pPr marL="1080000" eaLnBrk="1" hangingPunct="1">
              <a:buFont typeface="Wingdings" pitchFamily="2" charset="2"/>
              <a:buNone/>
              <a:defRPr/>
            </a:pPr>
            <a:r>
              <a:rPr lang="ru-RU" altLang="ru-RU" sz="2400" dirty="0"/>
              <a:t>	</a:t>
            </a:r>
            <a:r>
              <a:rPr lang="ru-RU" altLang="ru-RU" sz="1800" dirty="0"/>
              <a:t>SELECT * FROM </a:t>
            </a:r>
            <a:r>
              <a:rPr lang="ru-RU" altLang="ru-RU" sz="1800" dirty="0" err="1"/>
              <a:t>dictionary</a:t>
            </a:r>
            <a:r>
              <a:rPr lang="ru-RU" altLang="ru-RU" sz="1800" dirty="0"/>
              <a:t> WHERE LOWER(</a:t>
            </a:r>
            <a:r>
              <a:rPr lang="ru-RU" altLang="ru-RU" sz="1800" dirty="0" err="1"/>
              <a:t>comments</a:t>
            </a:r>
            <a:r>
              <a:rPr lang="ru-RU" altLang="ru-RU" sz="1800" dirty="0"/>
              <a:t>) LIKE '%</a:t>
            </a:r>
            <a:r>
              <a:rPr lang="ru-RU" altLang="ru-RU" sz="1800" dirty="0" err="1"/>
              <a:t>grant</a:t>
            </a:r>
            <a:r>
              <a:rPr lang="ru-RU" altLang="ru-RU" sz="1800" dirty="0"/>
              <a:t>%';</a:t>
            </a:r>
          </a:p>
          <a:p>
            <a:pPr eaLnBrk="1" hangingPunct="1">
              <a:defRPr/>
            </a:pPr>
            <a:r>
              <a:rPr lang="ru-RU" altLang="ru-RU" dirty="0"/>
              <a:t>Просмотр сведений о подключаемых БД</a:t>
            </a:r>
          </a:p>
          <a:p>
            <a:pPr marL="1080000" indent="0" eaLnBrk="1" hangingPunct="1">
              <a:buFont typeface="Wingdings 3" panose="05040102010807070707" pitchFamily="18" charset="2"/>
              <a:buNone/>
              <a:defRPr/>
            </a:pPr>
            <a:r>
              <a:rPr lang="ru-RU" altLang="ru-RU" sz="1800" dirty="0"/>
              <a:t>SELECT </a:t>
            </a:r>
            <a:r>
              <a:rPr lang="en-US" altLang="ru-RU" sz="1800" dirty="0"/>
              <a:t>name, </a:t>
            </a:r>
            <a:r>
              <a:rPr lang="en-US" altLang="ru-RU" sz="1800" dirty="0" err="1"/>
              <a:t>open_mode</a:t>
            </a:r>
            <a:r>
              <a:rPr lang="en-US" altLang="ru-RU" sz="1800" dirty="0"/>
              <a:t>, </a:t>
            </a:r>
            <a:r>
              <a:rPr lang="en-US" altLang="ru-RU" sz="1800" dirty="0" err="1"/>
              <a:t>total_size</a:t>
            </a:r>
            <a:r>
              <a:rPr lang="ru-RU" altLang="ru-RU" sz="1800" dirty="0"/>
              <a:t> FROM </a:t>
            </a:r>
            <a:r>
              <a:rPr lang="en-US" altLang="ru-RU" sz="1800" dirty="0" err="1"/>
              <a:t>v$pdbs</a:t>
            </a:r>
            <a:r>
              <a:rPr lang="ru-RU" altLang="ru-RU" sz="1800" dirty="0"/>
              <a:t>;</a:t>
            </a:r>
          </a:p>
          <a:p>
            <a:pPr eaLnBrk="1" hangingPunct="1">
              <a:defRPr/>
            </a:pPr>
            <a:endParaRPr lang="ru-RU" altLang="ru-RU" sz="2400" dirty="0">
              <a:solidFill>
                <a:srgbClr val="FF0000"/>
              </a:solidFill>
            </a:endParaRPr>
          </a:p>
          <a:p>
            <a:pPr eaLnBrk="1" hangingPunct="1">
              <a:defRPr/>
            </a:pPr>
            <a:endParaRPr lang="ru-RU" altLang="ru-RU" sz="2400" dirty="0">
              <a:solidFill>
                <a:srgbClr val="FF0000"/>
              </a:solidFill>
            </a:endParaRPr>
          </a:p>
          <a:p>
            <a:pPr eaLnBrk="1" hangingPunct="1">
              <a:defRPr/>
            </a:pPr>
            <a:endParaRPr lang="ru-RU" altLang="ru-RU" sz="2400" dirty="0">
              <a:solidFill>
                <a:srgbClr val="FF0000"/>
              </a:solidFill>
            </a:endParaRPr>
          </a:p>
          <a:p>
            <a:pPr marL="0" indent="0" eaLnBrk="1" hangingPunct="1">
              <a:buFont typeface="Wingdings 3" panose="05040102010807070707" pitchFamily="18" charset="2"/>
              <a:buNone/>
              <a:defRPr/>
            </a:pPr>
            <a:endParaRPr lang="ru-RU" altLang="ru-RU" sz="2400" dirty="0">
              <a:solidFill>
                <a:srgbClr val="FF0000"/>
              </a:solidFill>
            </a:endParaRPr>
          </a:p>
          <a:p>
            <a:pPr marL="1080000" eaLnBrk="1" hangingPunct="1">
              <a:buFont typeface="Wingdings" pitchFamily="2" charset="2"/>
              <a:buNone/>
              <a:defRPr/>
            </a:pPr>
            <a:endParaRPr lang="ru-RU" altLang="ru-RU" sz="1800" dirty="0"/>
          </a:p>
          <a:p>
            <a:pPr marL="1080000" eaLnBrk="1" hangingPunct="1">
              <a:buFont typeface="Wingdings" pitchFamily="2" charset="2"/>
              <a:buNone/>
              <a:defRPr/>
            </a:pPr>
            <a:endParaRPr lang="ru-RU" altLang="ru-RU" sz="1800" dirty="0"/>
          </a:p>
          <a:p>
            <a:pPr eaLnBrk="1" hangingPunct="1">
              <a:buFont typeface="Wingdings" pitchFamily="2" charset="2"/>
              <a:buNone/>
              <a:defRPr/>
            </a:pPr>
            <a:endParaRPr lang="ru-RU" altLang="ru-RU" sz="1900" b="1" dirty="0">
              <a:latin typeface="Arial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435975" cy="107950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dirty="0"/>
              <a:t>Словарь - USER_CONSTRAINTS</a:t>
            </a:r>
            <a:r>
              <a:rPr lang="en-US" altLang="ru-RU" dirty="0"/>
              <a:t> </a:t>
            </a:r>
            <a:r>
              <a:rPr lang="ru-RU" altLang="ru-RU" dirty="0"/>
              <a:t>и </a:t>
            </a:r>
            <a:r>
              <a:rPr lang="ru-RU" altLang="ru-RU" cap="all" dirty="0" err="1"/>
              <a:t>user_cons</a:t>
            </a:r>
            <a:r>
              <a:rPr lang="en-US" altLang="ru-RU" cap="all" dirty="0"/>
              <a:t>_columns </a:t>
            </a:r>
            <a:endParaRPr lang="ru-RU" altLang="ru-RU" cap="all" dirty="0"/>
          </a:p>
        </p:txBody>
      </p:sp>
      <p:sp>
        <p:nvSpPr>
          <p:cNvPr id="1638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8313" y="1773238"/>
            <a:ext cx="8423275" cy="4464050"/>
          </a:xfrm>
        </p:spPr>
        <p:txBody>
          <a:bodyPr/>
          <a:lstStyle/>
          <a:p>
            <a:pPr marL="0" indent="0" eaLnBrk="1" hangingPunct="1">
              <a:buFont typeface="Wingdings 3" panose="05040102010807070707" pitchFamily="18" charset="2"/>
              <a:buNone/>
              <a:defRPr/>
            </a:pPr>
            <a:r>
              <a:rPr lang="ru-RU" altLang="ru-RU" sz="2400" dirty="0"/>
              <a:t>SELECT </a:t>
            </a:r>
            <a:r>
              <a:rPr lang="ru-RU" altLang="ru-RU" sz="2400" dirty="0" err="1"/>
              <a:t>constraint_name</a:t>
            </a:r>
            <a:r>
              <a:rPr lang="ru-RU" altLang="ru-RU" sz="2400" dirty="0"/>
              <a:t>, </a:t>
            </a:r>
          </a:p>
          <a:p>
            <a:pPr marL="0" indent="0" eaLnBrk="1" hangingPunct="1">
              <a:buFont typeface="Wingdings 3" panose="05040102010807070707" pitchFamily="18" charset="2"/>
              <a:buNone/>
              <a:defRPr/>
            </a:pPr>
            <a:r>
              <a:rPr lang="ru-RU" altLang="ru-RU" sz="2400" dirty="0"/>
              <a:t>	</a:t>
            </a:r>
            <a:r>
              <a:rPr lang="ru-RU" altLang="ru-RU" sz="2400" dirty="0" err="1"/>
              <a:t>constraint_type</a:t>
            </a:r>
            <a:endParaRPr lang="ru-RU" altLang="ru-RU" sz="2400" dirty="0"/>
          </a:p>
          <a:p>
            <a:pPr marL="0" indent="0" eaLnBrk="1" hangingPunct="1">
              <a:buFont typeface="Wingdings 3" panose="05040102010807070707" pitchFamily="18" charset="2"/>
              <a:buNone/>
              <a:defRPr/>
            </a:pPr>
            <a:r>
              <a:rPr lang="ru-RU" altLang="ru-RU" sz="2400" dirty="0"/>
              <a:t>FROM  </a:t>
            </a:r>
            <a:r>
              <a:rPr lang="ru-RU" altLang="ru-RU" sz="2400" dirty="0" err="1"/>
              <a:t>user_constraints</a:t>
            </a:r>
            <a:r>
              <a:rPr lang="ru-RU" altLang="ru-RU" sz="2400" dirty="0"/>
              <a:t> WHERE </a:t>
            </a:r>
            <a:r>
              <a:rPr lang="ru-RU" altLang="ru-RU" sz="2400" dirty="0" err="1"/>
              <a:t>table_name</a:t>
            </a:r>
            <a:r>
              <a:rPr lang="ru-RU" altLang="ru-RU" sz="2400" dirty="0"/>
              <a:t> = </a:t>
            </a:r>
            <a:r>
              <a:rPr lang="en-US" altLang="ru-RU" sz="2400" dirty="0"/>
              <a:t>‘…’</a:t>
            </a:r>
            <a:r>
              <a:rPr lang="ru-RU" altLang="ru-RU" sz="2400" dirty="0"/>
              <a:t>;</a:t>
            </a:r>
            <a:endParaRPr lang="en-US" altLang="ru-RU" sz="2400" dirty="0"/>
          </a:p>
          <a:p>
            <a:pPr marL="0" indent="0" eaLnBrk="1" hangingPunct="1">
              <a:buFont typeface="Wingdings 3" panose="05040102010807070707" pitchFamily="18" charset="2"/>
              <a:buNone/>
              <a:defRPr/>
            </a:pPr>
            <a:endParaRPr lang="en-US" altLang="ru-RU" sz="2400" dirty="0"/>
          </a:p>
          <a:p>
            <a:pPr marL="0" indent="0" eaLnBrk="1" hangingPunct="1">
              <a:buFont typeface="Wingdings 3" panose="05040102010807070707" pitchFamily="18" charset="2"/>
              <a:buNone/>
              <a:defRPr/>
            </a:pPr>
            <a:r>
              <a:rPr lang="ru-RU" altLang="ru-RU" sz="2400" dirty="0"/>
              <a:t>SELECT </a:t>
            </a:r>
            <a:r>
              <a:rPr lang="ru-RU" altLang="ru-RU" sz="2400" dirty="0" err="1"/>
              <a:t>constraint_name</a:t>
            </a:r>
            <a:r>
              <a:rPr lang="ru-RU" altLang="ru-RU" sz="2400" dirty="0"/>
              <a:t>, </a:t>
            </a:r>
          </a:p>
          <a:p>
            <a:pPr marL="0" indent="0" eaLnBrk="1" hangingPunct="1">
              <a:buFont typeface="Wingdings 3" panose="05040102010807070707" pitchFamily="18" charset="2"/>
              <a:buNone/>
              <a:defRPr/>
            </a:pPr>
            <a:r>
              <a:rPr lang="ru-RU" altLang="ru-RU" sz="2400" dirty="0"/>
              <a:t>	c</a:t>
            </a:r>
            <a:r>
              <a:rPr lang="en-US" altLang="ru-RU" sz="2400" dirty="0" err="1"/>
              <a:t>olumn</a:t>
            </a:r>
            <a:r>
              <a:rPr lang="ru-RU" altLang="ru-RU" sz="2400" dirty="0"/>
              <a:t>_</a:t>
            </a:r>
            <a:r>
              <a:rPr lang="en-US" altLang="ru-RU" sz="2400" dirty="0"/>
              <a:t>name</a:t>
            </a:r>
            <a:endParaRPr lang="ru-RU" altLang="ru-RU" sz="2400" dirty="0"/>
          </a:p>
          <a:p>
            <a:pPr marL="0" indent="0" eaLnBrk="1" hangingPunct="1">
              <a:buFont typeface="Wingdings 3" panose="05040102010807070707" pitchFamily="18" charset="2"/>
              <a:buNone/>
              <a:defRPr/>
            </a:pPr>
            <a:r>
              <a:rPr lang="ru-RU" altLang="ru-RU" sz="2400" dirty="0"/>
              <a:t>FROM  </a:t>
            </a:r>
            <a:r>
              <a:rPr lang="ru-RU" altLang="ru-RU" sz="2400" dirty="0" err="1"/>
              <a:t>user_cons</a:t>
            </a:r>
            <a:r>
              <a:rPr lang="en-US" altLang="ru-RU" sz="2400" dirty="0"/>
              <a:t>_columns</a:t>
            </a:r>
            <a:r>
              <a:rPr lang="ru-RU" altLang="ru-RU" sz="2400" dirty="0"/>
              <a:t> WHERE </a:t>
            </a:r>
            <a:r>
              <a:rPr lang="ru-RU" altLang="ru-RU" sz="2400" dirty="0" err="1"/>
              <a:t>table_name</a:t>
            </a:r>
            <a:r>
              <a:rPr lang="ru-RU" altLang="ru-RU" sz="2400" dirty="0"/>
              <a:t> = </a:t>
            </a:r>
            <a:r>
              <a:rPr lang="en-US" altLang="ru-RU" sz="2400" dirty="0"/>
              <a:t>‘…’</a:t>
            </a:r>
            <a:r>
              <a:rPr lang="ru-RU" altLang="ru-RU" sz="2400" dirty="0"/>
              <a:t>;</a:t>
            </a:r>
            <a:endParaRPr lang="en-US" altLang="ru-RU" sz="2400" dirty="0"/>
          </a:p>
          <a:p>
            <a:pPr marL="0" indent="0" eaLnBrk="1" hangingPunct="1">
              <a:buFont typeface="Wingdings 3" panose="05040102010807070707" pitchFamily="18" charset="2"/>
              <a:buNone/>
              <a:defRPr/>
            </a:pPr>
            <a:endParaRPr lang="en-US" altLang="ru-RU" sz="2400" dirty="0"/>
          </a:p>
          <a:p>
            <a:pPr eaLnBrk="1" hangingPunct="1">
              <a:buFont typeface="Wingdings" pitchFamily="2" charset="2"/>
              <a:buNone/>
              <a:defRPr/>
            </a:pPr>
            <a:endParaRPr lang="ru-RU" altLang="ru-RU" sz="1900" b="1" dirty="0">
              <a:latin typeface="Arial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Словарь - заключение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8313" y="1196975"/>
            <a:ext cx="8135937" cy="5111750"/>
          </a:xfrm>
        </p:spPr>
        <p:txBody>
          <a:bodyPr/>
          <a:lstStyle/>
          <a:p>
            <a:pPr eaLnBrk="1" hangingPunct="1"/>
            <a:r>
              <a:rPr lang="ru-RU" altLang="ru-RU"/>
              <a:t>Словарь данных - это набор таблиц</a:t>
            </a:r>
          </a:p>
          <a:p>
            <a:pPr eaLnBrk="1" hangingPunct="1"/>
            <a:r>
              <a:rPr lang="ru-RU" altLang="ru-RU"/>
              <a:t>Пользователь просматривает содержимое словаря данных с помощью представлений</a:t>
            </a:r>
          </a:p>
          <a:p>
            <a:pPr eaLnBrk="1" hangingPunct="1"/>
            <a:r>
              <a:rPr lang="ru-RU" altLang="ru-RU"/>
              <a:t>Список основных представлений приводится в конце лекции</a:t>
            </a:r>
          </a:p>
          <a:p>
            <a:pPr eaLnBrk="1" hangingPunct="1"/>
            <a:endParaRPr lang="ru-RU" altLang="ru-RU" sz="2400"/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24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Мультиарендная архитектура</a:t>
            </a:r>
          </a:p>
        </p:txBody>
      </p:sp>
      <p:sp>
        <p:nvSpPr>
          <p:cNvPr id="21507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n-US" altLang="ru-RU"/>
              <a:t>Oracle Multitenant</a:t>
            </a:r>
            <a:r>
              <a:rPr lang="ru-RU" altLang="ru-RU"/>
              <a:t> - технология, позволяющая запустить несколько независимых баз данных в рамках одного экземпляра. </a:t>
            </a:r>
          </a:p>
          <a:p>
            <a:r>
              <a:rPr lang="ru-RU" altLang="ru-RU"/>
              <a:t>Каждая база данных имеет свой набор табличных пространств и набор схем, но при этом у них общая </a:t>
            </a:r>
            <a:r>
              <a:rPr lang="en-US" altLang="ru-RU"/>
              <a:t>SGA </a:t>
            </a:r>
            <a:r>
              <a:rPr lang="ru-RU" altLang="ru-RU"/>
              <a:t>и один набор серверных процессов.  </a:t>
            </a:r>
          </a:p>
          <a:p>
            <a:r>
              <a:rPr lang="ru-RU" altLang="ru-RU"/>
              <a:t>Базы данных изолированы, друг о друге ничего не знают, не конфликтуют между собой.</a:t>
            </a:r>
          </a:p>
          <a:p>
            <a:r>
              <a:rPr lang="ru-RU" altLang="ru-RU"/>
              <a:t>Словарь разбивается на две части: общую часть и локальную.</a:t>
            </a:r>
            <a:r>
              <a:rPr lang="ru-RU" altLang="ru-RU" b="1"/>
              <a:t> </a:t>
            </a:r>
            <a:endParaRPr lang="ru-RU" altLang="ru-RU"/>
          </a:p>
          <a:p>
            <a:endParaRPr lang="ru-RU" alt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Мультиарендная архитектура</a:t>
            </a:r>
          </a:p>
        </p:txBody>
      </p:sp>
      <p:sp>
        <p:nvSpPr>
          <p:cNvPr id="1028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402138" cy="5089525"/>
          </a:xfrm>
        </p:spPr>
        <p:txBody>
          <a:bodyPr/>
          <a:lstStyle/>
          <a:p>
            <a:r>
              <a:rPr lang="en-US" altLang="ru-RU"/>
              <a:t>CDB</a:t>
            </a:r>
            <a:r>
              <a:rPr lang="ru-RU" altLang="ru-RU"/>
              <a:t> - </a:t>
            </a:r>
            <a:r>
              <a:rPr lang="en-US" altLang="ru-RU"/>
              <a:t>container DB</a:t>
            </a:r>
            <a:r>
              <a:rPr lang="ru-RU" altLang="ru-RU"/>
              <a:t> – контейнер базы данных</a:t>
            </a:r>
          </a:p>
          <a:p>
            <a:r>
              <a:rPr lang="ru-RU" altLang="ru-RU"/>
              <a:t> </a:t>
            </a:r>
            <a:r>
              <a:rPr lang="en-US" altLang="ru-RU"/>
              <a:t>PDB</a:t>
            </a:r>
            <a:r>
              <a:rPr lang="ru-RU" altLang="ru-RU"/>
              <a:t> - </a:t>
            </a:r>
            <a:r>
              <a:rPr lang="en-US" altLang="ru-RU"/>
              <a:t>pluggable DB</a:t>
            </a:r>
            <a:r>
              <a:rPr lang="ru-RU" altLang="ru-RU"/>
              <a:t> –  подключаемые базы данных</a:t>
            </a:r>
          </a:p>
          <a:p>
            <a:endParaRPr lang="ru-RU" altLang="ru-RU"/>
          </a:p>
        </p:txBody>
      </p:sp>
      <p:graphicFrame>
        <p:nvGraphicFramePr>
          <p:cNvPr id="1026" name="Объект 1"/>
          <p:cNvGraphicFramePr>
            <a:graphicFrameLocks noChangeAspect="1"/>
          </p:cNvGraphicFramePr>
          <p:nvPr/>
        </p:nvGraphicFramePr>
        <p:xfrm>
          <a:off x="5148263" y="1196975"/>
          <a:ext cx="3455987" cy="510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r:id="rId3" imgW="5687892" imgH="8780942" progId="Visio.Drawing.11">
                  <p:embed/>
                </p:oleObj>
              </mc:Choice>
              <mc:Fallback>
                <p:oleObj r:id="rId3" imgW="5687892" imgH="8780942" progId="Visio.Drawing.11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263" y="1196975"/>
                        <a:ext cx="3455987" cy="5108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/>
              <a:t>Oracle Multitenant</a:t>
            </a:r>
            <a:endParaRPr lang="ru-RU" altLang="ru-RU"/>
          </a:p>
        </p:txBody>
      </p:sp>
      <p:sp>
        <p:nvSpPr>
          <p:cNvPr id="22531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ru-RU" altLang="ru-RU"/>
              <a:t>Можно создавать несколько </a:t>
            </a:r>
            <a:r>
              <a:rPr lang="en-US" altLang="ru-RU"/>
              <a:t>CDB</a:t>
            </a:r>
            <a:r>
              <a:rPr lang="ru-RU" altLang="ru-RU"/>
              <a:t> – для разных версий программного обеспечения СУБД.</a:t>
            </a:r>
          </a:p>
          <a:p>
            <a:r>
              <a:rPr lang="ru-RU" altLang="ru-RU"/>
              <a:t>Одну и ту же </a:t>
            </a:r>
            <a:r>
              <a:rPr lang="en-US" altLang="ru-RU"/>
              <a:t>PDB</a:t>
            </a:r>
            <a:r>
              <a:rPr lang="ru-RU" altLang="ru-RU"/>
              <a:t> можно переносить между </a:t>
            </a:r>
            <a:r>
              <a:rPr lang="en-US" altLang="ru-RU"/>
              <a:t>CDB</a:t>
            </a:r>
            <a:r>
              <a:rPr lang="ru-RU" altLang="ru-RU"/>
              <a:t>. </a:t>
            </a:r>
          </a:p>
          <a:p>
            <a:r>
              <a:rPr lang="ru-RU" altLang="ru-RU"/>
              <a:t>В </a:t>
            </a:r>
            <a:r>
              <a:rPr lang="en-US" altLang="ru-RU"/>
              <a:t>CDB </a:t>
            </a:r>
            <a:r>
              <a:rPr lang="ru-RU" altLang="ru-RU"/>
              <a:t>создается главный контейнер </a:t>
            </a:r>
            <a:r>
              <a:rPr lang="en-US" altLang="ru-RU"/>
              <a:t>Root</a:t>
            </a:r>
            <a:r>
              <a:rPr lang="ru-RU" altLang="ru-RU"/>
              <a:t>. </a:t>
            </a:r>
            <a:r>
              <a:rPr lang="en-US" altLang="ru-RU"/>
              <a:t>Root </a:t>
            </a:r>
            <a:r>
              <a:rPr lang="ru-RU" altLang="ru-RU"/>
              <a:t>содержит метаданные </a:t>
            </a:r>
            <a:r>
              <a:rPr lang="en-US" altLang="ru-RU"/>
              <a:t>CDB</a:t>
            </a:r>
            <a:r>
              <a:rPr lang="ru-RU" altLang="ru-RU"/>
              <a:t>. </a:t>
            </a:r>
          </a:p>
          <a:p>
            <a:r>
              <a:rPr lang="ru-RU" altLang="ru-RU"/>
              <a:t>В одной </a:t>
            </a:r>
            <a:r>
              <a:rPr lang="en-US" altLang="ru-RU"/>
              <a:t>CDB </a:t>
            </a:r>
            <a:r>
              <a:rPr lang="ru-RU" altLang="ru-RU"/>
              <a:t>можно создать до 252 </a:t>
            </a:r>
            <a:r>
              <a:rPr lang="en-US" altLang="ru-RU"/>
              <a:t>PDB</a:t>
            </a:r>
            <a:r>
              <a:rPr lang="ru-RU" altLang="ru-RU"/>
              <a:t>.</a:t>
            </a:r>
          </a:p>
          <a:p>
            <a:endParaRPr lang="ru-RU" alt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1150938"/>
          </a:xfrm>
        </p:spPr>
        <p:txBody>
          <a:bodyPr/>
          <a:lstStyle/>
          <a:p>
            <a:r>
              <a:rPr lang="ru-RU" altLang="ru-RU"/>
              <a:t>Создание </a:t>
            </a:r>
            <a:r>
              <a:rPr lang="en-US" altLang="ru-RU"/>
              <a:t>PDB</a:t>
            </a:r>
            <a:r>
              <a:rPr lang="ru-RU" altLang="ru-RU"/>
              <a:t> в </a:t>
            </a:r>
            <a:r>
              <a:rPr lang="en-US" altLang="ru-RU"/>
              <a:t>Oracle Database Configuration Assistant</a:t>
            </a:r>
            <a:endParaRPr lang="ru-RU" altLang="ru-RU"/>
          </a:p>
        </p:txBody>
      </p:sp>
      <p:pic>
        <p:nvPicPr>
          <p:cNvPr id="2355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844675"/>
            <a:ext cx="5907087" cy="443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76250"/>
            <a:ext cx="8208963" cy="649288"/>
          </a:xfrm>
        </p:spPr>
        <p:txBody>
          <a:bodyPr/>
          <a:lstStyle/>
          <a:p>
            <a:pPr eaLnBrk="1" hangingPunct="1"/>
            <a:r>
              <a:rPr lang="ru-RU" altLang="ru-RU"/>
              <a:t>В этой лекции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8313" y="1196975"/>
            <a:ext cx="8207375" cy="5111750"/>
          </a:xfrm>
        </p:spPr>
        <p:txBody>
          <a:bodyPr/>
          <a:lstStyle/>
          <a:p>
            <a:pPr eaLnBrk="1" hangingPunct="1"/>
            <a:r>
              <a:rPr lang="ru-RU" altLang="ru-RU" sz="2400"/>
              <a:t>Словарь данных </a:t>
            </a:r>
            <a:r>
              <a:rPr lang="en-US" altLang="ru-RU" sz="2400"/>
              <a:t>Oracle </a:t>
            </a:r>
            <a:r>
              <a:rPr lang="ru-RU" altLang="ru-RU" sz="2400"/>
              <a:t> и представления словаря</a:t>
            </a:r>
          </a:p>
          <a:p>
            <a:pPr eaLnBrk="1" hangingPunct="1"/>
            <a:r>
              <a:rPr lang="ru-RU" altLang="ru-RU" sz="2400"/>
              <a:t>Подключаемые базы данных – </a:t>
            </a:r>
            <a:r>
              <a:rPr lang="en-US" altLang="ru-RU" sz="2400"/>
              <a:t>pluggable / container databases</a:t>
            </a:r>
            <a:endParaRPr lang="ru-RU" altLang="ru-RU" sz="2400"/>
          </a:p>
          <a:p>
            <a:pPr eaLnBrk="1" hangingPunct="1"/>
            <a:r>
              <a:rPr lang="ru-RU" altLang="ru-RU" sz="2400"/>
              <a:t>Построение инфраструктуры базы данных</a:t>
            </a:r>
            <a:endParaRPr lang="en-US" altLang="ru-RU" sz="2400"/>
          </a:p>
          <a:p>
            <a:pPr eaLnBrk="1" hangingPunct="1"/>
            <a:endParaRPr lang="ru-RU" altLang="ru-RU" sz="1900" b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1150938"/>
          </a:xfrm>
        </p:spPr>
        <p:txBody>
          <a:bodyPr/>
          <a:lstStyle/>
          <a:p>
            <a:r>
              <a:rPr lang="ru-RU" altLang="ru-RU"/>
              <a:t>Создание </a:t>
            </a:r>
            <a:r>
              <a:rPr lang="en-US" altLang="ru-RU"/>
              <a:t>PDB</a:t>
            </a:r>
            <a:r>
              <a:rPr lang="ru-RU" altLang="ru-RU"/>
              <a:t> в </a:t>
            </a:r>
            <a:r>
              <a:rPr lang="en-US" altLang="ru-RU"/>
              <a:t>Oracle Database Configuration Assistant</a:t>
            </a:r>
            <a:endParaRPr lang="ru-RU" altLang="ru-RU"/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639888"/>
            <a:ext cx="6153150" cy="463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1150938"/>
          </a:xfrm>
        </p:spPr>
        <p:txBody>
          <a:bodyPr/>
          <a:lstStyle/>
          <a:p>
            <a:r>
              <a:rPr lang="ru-RU" altLang="ru-RU"/>
              <a:t>Создание </a:t>
            </a:r>
            <a:r>
              <a:rPr lang="en-US" altLang="ru-RU"/>
              <a:t>PDB</a:t>
            </a:r>
            <a:r>
              <a:rPr lang="ru-RU" altLang="ru-RU"/>
              <a:t> в </a:t>
            </a:r>
            <a:r>
              <a:rPr lang="en-US" altLang="ru-RU"/>
              <a:t>Oracle Database Configuration Assistant</a:t>
            </a:r>
            <a:endParaRPr lang="ru-RU" altLang="ru-RU"/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703388"/>
            <a:ext cx="6100762" cy="458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1150938"/>
          </a:xfrm>
        </p:spPr>
        <p:txBody>
          <a:bodyPr/>
          <a:lstStyle/>
          <a:p>
            <a:r>
              <a:rPr lang="ru-RU" altLang="ru-RU"/>
              <a:t>Создание </a:t>
            </a:r>
            <a:r>
              <a:rPr lang="en-US" altLang="ru-RU"/>
              <a:t>PDB</a:t>
            </a:r>
            <a:r>
              <a:rPr lang="ru-RU" altLang="ru-RU"/>
              <a:t> в </a:t>
            </a:r>
            <a:r>
              <a:rPr lang="en-US" altLang="ru-RU"/>
              <a:t>Oracle Database Configuration Assistant</a:t>
            </a:r>
            <a:endParaRPr lang="ru-RU" altLang="ru-RU"/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662113"/>
            <a:ext cx="6003925" cy="452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1150938"/>
          </a:xfrm>
        </p:spPr>
        <p:txBody>
          <a:bodyPr/>
          <a:lstStyle/>
          <a:p>
            <a:r>
              <a:rPr lang="ru-RU" altLang="ru-RU"/>
              <a:t>Создание </a:t>
            </a:r>
            <a:r>
              <a:rPr lang="en-US" altLang="ru-RU"/>
              <a:t>PDB</a:t>
            </a:r>
            <a:r>
              <a:rPr lang="ru-RU" altLang="ru-RU"/>
              <a:t> в </a:t>
            </a:r>
            <a:r>
              <a:rPr lang="en-US" altLang="ru-RU"/>
              <a:t>Oracle Database Configuration Assistant</a:t>
            </a:r>
            <a:endParaRPr lang="ru-RU" altLang="ru-RU"/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712913"/>
            <a:ext cx="6099175" cy="458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1150938"/>
          </a:xfrm>
        </p:spPr>
        <p:txBody>
          <a:bodyPr/>
          <a:lstStyle/>
          <a:p>
            <a:r>
              <a:rPr lang="ru-RU" altLang="ru-RU"/>
              <a:t>Создание </a:t>
            </a:r>
            <a:r>
              <a:rPr lang="en-US" altLang="ru-RU"/>
              <a:t>PDB</a:t>
            </a:r>
            <a:r>
              <a:rPr lang="ru-RU" altLang="ru-RU"/>
              <a:t> в </a:t>
            </a:r>
            <a:r>
              <a:rPr lang="en-US" altLang="ru-RU"/>
              <a:t>Oracle Database Configuration Assistant</a:t>
            </a:r>
            <a:endParaRPr lang="ru-RU" altLang="ru-RU"/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728788"/>
            <a:ext cx="6081713" cy="457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576263"/>
          </a:xfrm>
        </p:spPr>
        <p:txBody>
          <a:bodyPr/>
          <a:lstStyle/>
          <a:p>
            <a:r>
              <a:rPr lang="ru-RU" altLang="ru-RU"/>
              <a:t>Соединение с </a:t>
            </a:r>
            <a:r>
              <a:rPr lang="en-US" altLang="ru-RU"/>
              <a:t>PDB </a:t>
            </a:r>
            <a:r>
              <a:rPr lang="ru-RU" altLang="ru-RU"/>
              <a:t>и действия над ней</a:t>
            </a:r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96975"/>
            <a:ext cx="3419475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924175"/>
            <a:ext cx="723741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860800"/>
            <a:ext cx="8266112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576263"/>
          </a:xfrm>
        </p:spPr>
        <p:txBody>
          <a:bodyPr/>
          <a:lstStyle/>
          <a:p>
            <a:r>
              <a:rPr lang="ru-RU" altLang="ru-RU"/>
              <a:t>Соединение с </a:t>
            </a:r>
            <a:r>
              <a:rPr lang="en-US" altLang="ru-RU"/>
              <a:t>PDB </a:t>
            </a:r>
            <a:r>
              <a:rPr lang="ru-RU" altLang="ru-RU"/>
              <a:t>и действия над ней</a:t>
            </a:r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96975"/>
            <a:ext cx="8380412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860800"/>
            <a:ext cx="7834312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468313" y="692150"/>
            <a:ext cx="8229600" cy="433388"/>
          </a:xfrm>
        </p:spPr>
        <p:txBody>
          <a:bodyPr/>
          <a:lstStyle/>
          <a:p>
            <a:r>
              <a:rPr lang="ru-RU" altLang="ru-RU"/>
              <a:t>Создание общих пользователей</a:t>
            </a: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96975"/>
            <a:ext cx="7732712" cy="516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Подключение в </a:t>
            </a:r>
            <a:r>
              <a:rPr lang="en-US" altLang="ru-RU"/>
              <a:t>SQL Developer</a:t>
            </a:r>
            <a:endParaRPr lang="ru-RU" altLang="ru-RU"/>
          </a:p>
        </p:txBody>
      </p:sp>
      <p:pic>
        <p:nvPicPr>
          <p:cNvPr id="32771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262063"/>
            <a:ext cx="8229600" cy="4851400"/>
          </a:xfr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58800"/>
          </a:xfrm>
        </p:spPr>
        <p:txBody>
          <a:bodyPr/>
          <a:lstStyle/>
          <a:p>
            <a:pPr eaLnBrk="1" hangingPunct="1"/>
            <a:r>
              <a:rPr lang="ru-RU" altLang="ru-RU"/>
              <a:t>Создание инфраструктуры базы данных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96975"/>
            <a:ext cx="8229600" cy="4959350"/>
          </a:xfrm>
        </p:spPr>
        <p:txBody>
          <a:bodyPr/>
          <a:lstStyle/>
          <a:p>
            <a:pPr>
              <a:defRPr/>
            </a:pPr>
            <a:r>
              <a:rPr lang="ru-RU" sz="2400" dirty="0"/>
              <a:t>создание табличных пространств</a:t>
            </a:r>
          </a:p>
          <a:p>
            <a:pPr>
              <a:defRPr/>
            </a:pPr>
            <a:r>
              <a:rPr lang="ru-RU" sz="2400" dirty="0"/>
              <a:t>создание ролей</a:t>
            </a:r>
          </a:p>
          <a:p>
            <a:pPr>
              <a:defRPr/>
            </a:pPr>
            <a:r>
              <a:rPr lang="ru-RU" sz="2400" dirty="0"/>
              <a:t>назначение ролям системных привилегий</a:t>
            </a:r>
          </a:p>
          <a:p>
            <a:pPr>
              <a:defRPr/>
            </a:pPr>
            <a:r>
              <a:rPr lang="ru-RU" sz="2400" dirty="0"/>
              <a:t>создание профилей безопасности</a:t>
            </a:r>
          </a:p>
          <a:p>
            <a:pPr>
              <a:defRPr/>
            </a:pPr>
            <a:r>
              <a:rPr lang="ru-RU" sz="2400" dirty="0"/>
              <a:t>создание пользователей</a:t>
            </a:r>
          </a:p>
          <a:p>
            <a:pPr>
              <a:defRPr/>
            </a:pPr>
            <a:r>
              <a:rPr lang="ru-RU" sz="2400" dirty="0"/>
              <a:t>назначение пользователям ролей</a:t>
            </a:r>
          </a:p>
          <a:p>
            <a:pPr>
              <a:defRPr/>
            </a:pPr>
            <a:r>
              <a:rPr lang="ru-RU" sz="2400" dirty="0"/>
              <a:t>создание объектов базы данных</a:t>
            </a:r>
          </a:p>
          <a:p>
            <a:pPr>
              <a:defRPr/>
            </a:pPr>
            <a:r>
              <a:rPr lang="ru-RU" sz="2400" dirty="0"/>
              <a:t>назначение ролям объектных привилегий   </a:t>
            </a:r>
          </a:p>
          <a:p>
            <a:pPr marL="0" indent="0" eaLnBrk="1" hangingPunct="1">
              <a:buFont typeface="Wingdings 3" panose="05040102010807070707" pitchFamily="18" charset="2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 </a:t>
            </a:r>
            <a:r>
              <a:rPr lang="ru-RU" dirty="0" err="1"/>
              <a:t>Oracle</a:t>
            </a:r>
            <a:r>
              <a:rPr lang="ru-RU" dirty="0"/>
              <a:t> термином база данных описывается физическое хранилище информации, а термином экземпляр - программное обеспечение,  работающее на сервере и предоставляющее доступ к информации в базе данных. </a:t>
            </a:r>
          </a:p>
          <a:p>
            <a:r>
              <a:rPr lang="ru-RU" dirty="0"/>
              <a:t>Экземпляр исполняется на конкретном компьютере или  сервере; база данных хранится на дисках, подключенных к этому  серверу. </a:t>
            </a:r>
          </a:p>
        </p:txBody>
      </p:sp>
    </p:spTree>
    <p:extLst>
      <p:ext uri="{BB962C8B-B14F-4D97-AF65-F5344CB8AC3E}">
        <p14:creationId xmlns:p14="http://schemas.microsoft.com/office/powerpoint/2010/main" val="27037373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58800"/>
          </a:xfrm>
        </p:spPr>
        <p:txBody>
          <a:bodyPr/>
          <a:lstStyle/>
          <a:p>
            <a:pPr eaLnBrk="1" hangingPunct="1"/>
            <a:r>
              <a:rPr lang="ru-RU" altLang="ru-RU"/>
              <a:t>Табличные пространства - </a:t>
            </a:r>
            <a:r>
              <a:rPr lang="en-US" altLang="ru-RU"/>
              <a:t>TABLESPACES</a:t>
            </a:r>
            <a:endParaRPr lang="ru-RU" altLang="ru-RU"/>
          </a:p>
        </p:txBody>
      </p:sp>
      <p:sp>
        <p:nvSpPr>
          <p:cNvPr id="34819" name="Объект 2"/>
          <p:cNvSpPr>
            <a:spLocks noGrp="1"/>
          </p:cNvSpPr>
          <p:nvPr>
            <p:ph sz="quarter" idx="1"/>
          </p:nvPr>
        </p:nvSpPr>
        <p:spPr>
          <a:xfrm>
            <a:off x="457200" y="1196975"/>
            <a:ext cx="8229600" cy="4959350"/>
          </a:xfrm>
        </p:spPr>
        <p:txBody>
          <a:bodyPr/>
          <a:lstStyle/>
          <a:p>
            <a:r>
              <a:rPr lang="ru-RU" altLang="ru-RU" sz="2400"/>
              <a:t>Табличное пространство – логическая структура хранения данных, контейнер сегментов</a:t>
            </a:r>
            <a:endParaRPr lang="en-US" altLang="ru-RU" sz="2400"/>
          </a:p>
          <a:p>
            <a:r>
              <a:rPr lang="ru-RU" altLang="ru-RU" sz="2400"/>
              <a:t>С одним табличным пространством связаны один или несколько файлов операционной системы, с каждым файлом связано только одно табличное пространство</a:t>
            </a:r>
            <a:endParaRPr lang="en-US" altLang="ru-RU" sz="2400"/>
          </a:p>
          <a:p>
            <a:endParaRPr lang="ru-RU" alt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58800"/>
          </a:xfrm>
        </p:spPr>
        <p:txBody>
          <a:bodyPr/>
          <a:lstStyle/>
          <a:p>
            <a:pPr eaLnBrk="1" hangingPunct="1"/>
            <a:r>
              <a:rPr lang="ru-RU" altLang="ru-RU"/>
              <a:t>Табличные пространства - </a:t>
            </a:r>
            <a:r>
              <a:rPr lang="en-US" altLang="ru-RU"/>
              <a:t>TABLESPACES</a:t>
            </a:r>
            <a:endParaRPr lang="ru-RU" altLang="ru-RU"/>
          </a:p>
        </p:txBody>
      </p:sp>
      <p:sp>
        <p:nvSpPr>
          <p:cNvPr id="35843" name="Объект 2"/>
          <p:cNvSpPr>
            <a:spLocks noGrp="1"/>
          </p:cNvSpPr>
          <p:nvPr>
            <p:ph sz="quarter" idx="1"/>
          </p:nvPr>
        </p:nvSpPr>
        <p:spPr>
          <a:xfrm>
            <a:off x="457200" y="1196975"/>
            <a:ext cx="8229600" cy="4959350"/>
          </a:xfrm>
        </p:spPr>
        <p:txBody>
          <a:bodyPr/>
          <a:lstStyle/>
          <a:p>
            <a:pPr marL="342900" lvl="1" indent="-342900"/>
            <a:r>
              <a:rPr lang="en-US" altLang="ru-RU" sz="2800">
                <a:solidFill>
                  <a:schemeClr val="tx1"/>
                </a:solidFill>
              </a:rPr>
              <a:t>PERMANENT - </a:t>
            </a:r>
            <a:r>
              <a:rPr lang="ru-RU" altLang="ru-RU" sz="2800">
                <a:solidFill>
                  <a:schemeClr val="tx1"/>
                </a:solidFill>
              </a:rPr>
              <a:t>хранение постоянных объектов БД</a:t>
            </a:r>
            <a:endParaRPr lang="en-US" altLang="ru-RU" sz="2800">
              <a:solidFill>
                <a:schemeClr val="tx1"/>
              </a:solidFill>
            </a:endParaRPr>
          </a:p>
          <a:p>
            <a:pPr marL="342900" lvl="1" indent="-342900"/>
            <a:r>
              <a:rPr lang="en-US" altLang="ru-RU" sz="2800">
                <a:solidFill>
                  <a:schemeClr val="tx1"/>
                </a:solidFill>
              </a:rPr>
              <a:t>TEMPORARY - </a:t>
            </a:r>
            <a:r>
              <a:rPr lang="ru-RU" altLang="ru-RU" sz="2800">
                <a:solidFill>
                  <a:schemeClr val="tx1"/>
                </a:solidFill>
              </a:rPr>
              <a:t>хранение временных данных  </a:t>
            </a:r>
            <a:endParaRPr lang="en-US" altLang="ru-RU" sz="2800">
              <a:solidFill>
                <a:schemeClr val="tx1"/>
              </a:solidFill>
            </a:endParaRPr>
          </a:p>
          <a:p>
            <a:pPr marL="342900" lvl="1" indent="-342900"/>
            <a:r>
              <a:rPr lang="en-US" altLang="ru-RU" sz="2800">
                <a:solidFill>
                  <a:schemeClr val="tx1"/>
                </a:solidFill>
              </a:rPr>
              <a:t>UNDO</a:t>
            </a:r>
            <a:r>
              <a:rPr lang="ru-RU" altLang="ru-RU" sz="2800">
                <a:solidFill>
                  <a:schemeClr val="tx1"/>
                </a:solidFill>
              </a:rPr>
              <a:t> - хранение сегментов отката, используется всегда один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58800"/>
          </a:xfrm>
        </p:spPr>
        <p:txBody>
          <a:bodyPr/>
          <a:lstStyle/>
          <a:p>
            <a:pPr eaLnBrk="1" hangingPunct="1"/>
            <a:r>
              <a:rPr lang="en-US" altLang="ru-RU"/>
              <a:t>TABLESPACES</a:t>
            </a:r>
            <a:endParaRPr lang="ru-RU" altLang="ru-RU"/>
          </a:p>
        </p:txBody>
      </p:sp>
      <p:sp>
        <p:nvSpPr>
          <p:cNvPr id="12291" name="Объект 2"/>
          <p:cNvSpPr>
            <a:spLocks noGrp="1"/>
          </p:cNvSpPr>
          <p:nvPr>
            <p:ph sz="quarter" idx="1"/>
          </p:nvPr>
        </p:nvSpPr>
        <p:spPr>
          <a:xfrm>
            <a:off x="457200" y="1196975"/>
            <a:ext cx="8229600" cy="4959350"/>
          </a:xfrm>
        </p:spPr>
        <p:txBody>
          <a:bodyPr/>
          <a:lstStyle/>
          <a:p>
            <a:pPr>
              <a:defRPr/>
            </a:pPr>
            <a:r>
              <a:rPr lang="en-US" altLang="ru-RU" sz="2400" dirty="0"/>
              <a:t>PERMANENT</a:t>
            </a:r>
            <a:r>
              <a:rPr lang="ru-RU" altLang="ru-RU" sz="2400" dirty="0"/>
              <a:t>-пространств</a:t>
            </a:r>
            <a:r>
              <a:rPr lang="en-US" altLang="ru-RU" sz="2400" dirty="0"/>
              <a:t> </a:t>
            </a:r>
            <a:r>
              <a:rPr lang="ru-RU" altLang="ru-RU" sz="2400" dirty="0"/>
              <a:t>может быть несколько</a:t>
            </a:r>
          </a:p>
          <a:p>
            <a:pPr>
              <a:defRPr/>
            </a:pPr>
            <a:r>
              <a:rPr lang="ru-RU" altLang="ru-RU" sz="2400" dirty="0"/>
              <a:t>можно создавать свои объекты в любом</a:t>
            </a:r>
            <a:r>
              <a:rPr lang="en-US" altLang="ru-RU" sz="2400" dirty="0"/>
              <a:t> </a:t>
            </a:r>
            <a:r>
              <a:rPr lang="ru-RU" altLang="ru-RU" sz="2400" dirty="0"/>
              <a:t>из  </a:t>
            </a:r>
            <a:r>
              <a:rPr lang="en-US" altLang="ru-RU" sz="2400" dirty="0"/>
              <a:t>PERMANENT</a:t>
            </a:r>
            <a:r>
              <a:rPr lang="ru-RU" altLang="ru-RU" sz="2400" dirty="0"/>
              <a:t>-пространств, если это не запрещено,</a:t>
            </a:r>
          </a:p>
          <a:p>
            <a:pPr>
              <a:defRPr/>
            </a:pPr>
            <a:r>
              <a:rPr lang="ru-RU" altLang="ru-RU" sz="2400" dirty="0"/>
              <a:t>одно ему может приписано в качестве пространства по умолчанию. </a:t>
            </a:r>
            <a:endParaRPr lang="en-US" altLang="ru-RU" sz="2400" dirty="0"/>
          </a:p>
          <a:p>
            <a:pPr algn="just">
              <a:defRPr/>
            </a:pPr>
            <a:r>
              <a:rPr lang="en-US" altLang="ru-RU" sz="2400" dirty="0"/>
              <a:t>TERMPORARY</a:t>
            </a:r>
            <a:r>
              <a:rPr lang="ru-RU" altLang="ru-RU" sz="2400" dirty="0"/>
              <a:t>-пространств может быть несколько</a:t>
            </a:r>
            <a:endParaRPr lang="en-US" altLang="ru-RU" sz="2400" dirty="0"/>
          </a:p>
          <a:p>
            <a:pPr algn="just">
              <a:defRPr/>
            </a:pPr>
            <a:r>
              <a:rPr lang="en-US" altLang="ru-RU" sz="2400" dirty="0"/>
              <a:t>TERMPORARY</a:t>
            </a:r>
            <a:r>
              <a:rPr lang="ru-RU" altLang="ru-RU" sz="2400" dirty="0"/>
              <a:t>-пространство приписывается одному или нескольким пользователям, которые могут там размещать свои временные данные</a:t>
            </a:r>
            <a:endParaRPr lang="en-US" altLang="ru-RU" sz="2400" dirty="0"/>
          </a:p>
          <a:p>
            <a:pPr algn="just">
              <a:defRPr/>
            </a:pPr>
            <a:r>
              <a:rPr lang="en-US" altLang="ru-RU" sz="2400" dirty="0"/>
              <a:t>UNDO</a:t>
            </a:r>
            <a:r>
              <a:rPr lang="ru-RU" altLang="ru-RU" sz="2400" dirty="0"/>
              <a:t>-пространств может быть несколько, но активным является всегда только одно (указывается в конфигурационном файле </a:t>
            </a:r>
            <a:r>
              <a:rPr lang="en-US" altLang="ru-RU" sz="2400" dirty="0"/>
              <a:t>SPIFLE</a:t>
            </a:r>
            <a:r>
              <a:rPr lang="ru-RU" altLang="ru-RU" sz="2400" dirty="0"/>
              <a:t>.</a:t>
            </a:r>
            <a:r>
              <a:rPr lang="en-US" altLang="ru-RU" sz="2400" dirty="0"/>
              <a:t>ORA</a:t>
            </a:r>
            <a:r>
              <a:rPr lang="ru-RU" altLang="ru-RU" sz="2400" dirty="0"/>
              <a:t>)</a:t>
            </a:r>
          </a:p>
          <a:p>
            <a:pPr>
              <a:defRPr/>
            </a:pPr>
            <a:endParaRPr lang="ru-RU" altLang="ru-RU" sz="2400" dirty="0"/>
          </a:p>
          <a:p>
            <a:pPr marL="0" indent="0">
              <a:buFont typeface="Wingdings 3" panose="05040102010807070707" pitchFamily="18" charset="2"/>
              <a:buNone/>
              <a:defRPr/>
            </a:pPr>
            <a:endParaRPr lang="ru-RU" altLang="ru-RU" sz="2400" dirty="0"/>
          </a:p>
          <a:p>
            <a:pPr marL="0" indent="0">
              <a:buFont typeface="Wingdings 3" panose="05040102010807070707" pitchFamily="18" charset="2"/>
              <a:buNone/>
              <a:defRPr/>
            </a:pPr>
            <a:endParaRPr lang="ru-RU" altLang="ru-RU" sz="24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58800"/>
          </a:xfrm>
        </p:spPr>
        <p:txBody>
          <a:bodyPr/>
          <a:lstStyle/>
          <a:p>
            <a:pPr eaLnBrk="1" hangingPunct="1"/>
            <a:r>
              <a:rPr lang="en-US" altLang="ru-RU"/>
              <a:t>PERMANENT TABLESPACES</a:t>
            </a:r>
            <a:endParaRPr lang="ru-RU" altLang="ru-RU"/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268413"/>
            <a:ext cx="641667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797425"/>
            <a:ext cx="381635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58800"/>
          </a:xfrm>
        </p:spPr>
        <p:txBody>
          <a:bodyPr/>
          <a:lstStyle/>
          <a:p>
            <a:pPr eaLnBrk="1" hangingPunct="1"/>
            <a:r>
              <a:rPr lang="en-US" altLang="ru-RU"/>
              <a:t>PERMANENT TABLESPACES</a:t>
            </a:r>
            <a:endParaRPr lang="ru-RU" altLang="ru-RU"/>
          </a:p>
        </p:txBody>
      </p:sp>
      <p:pic>
        <p:nvPicPr>
          <p:cNvPr id="38915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341438"/>
            <a:ext cx="7464425" cy="358775"/>
          </a:xfrm>
          <a:noFill/>
        </p:spPr>
      </p:pic>
      <p:pic>
        <p:nvPicPr>
          <p:cNvPr id="389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844675"/>
            <a:ext cx="4760912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58800"/>
          </a:xfrm>
        </p:spPr>
        <p:txBody>
          <a:bodyPr/>
          <a:lstStyle/>
          <a:p>
            <a:pPr eaLnBrk="1" hangingPunct="1"/>
            <a:r>
              <a:rPr lang="en-US" altLang="ru-RU"/>
              <a:t>TEMPORARY TABLESPACES</a:t>
            </a:r>
            <a:endParaRPr lang="ru-RU" altLang="ru-RU"/>
          </a:p>
        </p:txBody>
      </p:sp>
      <p:sp>
        <p:nvSpPr>
          <p:cNvPr id="39939" name="Объект 2"/>
          <p:cNvSpPr>
            <a:spLocks noGrp="1"/>
          </p:cNvSpPr>
          <p:nvPr>
            <p:ph sz="quarter" idx="1"/>
          </p:nvPr>
        </p:nvSpPr>
        <p:spPr>
          <a:xfrm>
            <a:off x="457200" y="1196975"/>
            <a:ext cx="8229600" cy="4959350"/>
          </a:xfrm>
        </p:spPr>
        <p:txBody>
          <a:bodyPr/>
          <a:lstStyle/>
          <a:p>
            <a:pPr marL="0" indent="0">
              <a:buFont typeface="Wingdings 3" panose="05040102010807070707" pitchFamily="18" charset="2"/>
              <a:buNone/>
            </a:pPr>
            <a:endParaRPr lang="ru-RU" altLang="ru-RU" sz="2400"/>
          </a:p>
          <a:p>
            <a:pPr marL="0" indent="0">
              <a:buFont typeface="Wingdings 3" panose="05040102010807070707" pitchFamily="18" charset="2"/>
              <a:buNone/>
            </a:pPr>
            <a:endParaRPr lang="ru-RU" altLang="ru-RU" sz="2400"/>
          </a:p>
        </p:txBody>
      </p:sp>
      <p:pic>
        <p:nvPicPr>
          <p:cNvPr id="3994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268413"/>
            <a:ext cx="6753225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429000"/>
            <a:ext cx="5400675" cy="282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58800"/>
          </a:xfrm>
        </p:spPr>
        <p:txBody>
          <a:bodyPr/>
          <a:lstStyle/>
          <a:p>
            <a:pPr eaLnBrk="1" hangingPunct="1"/>
            <a:r>
              <a:rPr lang="en-US" altLang="ru-RU"/>
              <a:t>TEMPORARY TABLESPACES</a:t>
            </a:r>
            <a:endParaRPr lang="ru-RU" altLang="ru-RU"/>
          </a:p>
        </p:txBody>
      </p:sp>
      <p:pic>
        <p:nvPicPr>
          <p:cNvPr id="4096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412875"/>
            <a:ext cx="804227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0225" y="2636838"/>
            <a:ext cx="7916863" cy="2376487"/>
          </a:xfr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Привилегии</a:t>
            </a:r>
          </a:p>
        </p:txBody>
      </p:sp>
      <p:sp>
        <p:nvSpPr>
          <p:cNvPr id="41987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ru-RU" altLang="ru-RU"/>
              <a:t>Привилегия - это право выполнять конкретный тип предложений SQL, или право доступа к объекту другого пользователя.  </a:t>
            </a:r>
          </a:p>
          <a:p>
            <a:r>
              <a:rPr lang="ru-RU" altLang="ru-RU"/>
              <a:t>ORACLE  имеет два   вида   привилегий:   системные  и  объектные.</a:t>
            </a:r>
          </a:p>
          <a:p>
            <a:r>
              <a:rPr lang="ru-RU" altLang="ru-RU"/>
              <a:t>Назначаются оператором </a:t>
            </a:r>
            <a:r>
              <a:rPr lang="en-US" altLang="ru-RU"/>
              <a:t>GRANT</a:t>
            </a:r>
          </a:p>
          <a:p>
            <a:r>
              <a:rPr lang="ru-RU" altLang="ru-RU"/>
              <a:t>Отзываются оператором </a:t>
            </a:r>
            <a:r>
              <a:rPr lang="en-US" altLang="ru-RU"/>
              <a:t>REVOKE</a:t>
            </a:r>
            <a:endParaRPr lang="ru-RU" altLang="ru-RU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576262"/>
          </a:xfrm>
        </p:spPr>
        <p:txBody>
          <a:bodyPr/>
          <a:lstStyle/>
          <a:p>
            <a:r>
              <a:rPr lang="ru-RU" altLang="ru-RU"/>
              <a:t>Группы системных привилегий</a:t>
            </a:r>
            <a:r>
              <a:rPr lang="en-US" altLang="ru-RU"/>
              <a:t> - </a:t>
            </a:r>
            <a:r>
              <a:rPr lang="ru-RU" altLang="ru-RU"/>
              <a:t>примеры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</p:nvPr>
        </p:nvGraphicFramePr>
        <p:xfrm>
          <a:off x="468313" y="1196975"/>
          <a:ext cx="8229600" cy="4954592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527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019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3900">
                <a:tc>
                  <a:txBody>
                    <a:bodyPr/>
                    <a:lstStyle/>
                    <a:p>
                      <a:r>
                        <a:rPr kumimoji="0" lang="ru-RU" sz="1800" kern="1200" dirty="0">
                          <a:effectLst/>
                        </a:rPr>
                        <a:t>Группа</a:t>
                      </a:r>
                      <a:endParaRPr kumimoji="0" lang="ru-RU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Примеры привилегий</a:t>
                      </a:r>
                    </a:p>
                  </a:txBody>
                  <a:tcPr marT="45726" marB="4572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>
                          <a:effectLst/>
                          <a:latin typeface="+mn-lt"/>
                        </a:rPr>
                        <a:t>PROCEDURE</a:t>
                      </a:r>
                      <a:endParaRPr kumimoji="0" lang="ru-RU" sz="18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r>
                        <a:rPr lang="en-US" sz="1800" baseline="0" dirty="0">
                          <a:latin typeface="Calibri" pitchFamily="34" charset="0"/>
                        </a:rPr>
                        <a:t>CREATE</a:t>
                      </a:r>
                      <a:endParaRPr lang="ru-RU" sz="1800" baseline="0" dirty="0">
                        <a:latin typeface="Calibri" pitchFamily="34" charset="0"/>
                      </a:endParaRPr>
                    </a:p>
                  </a:txBody>
                  <a:tcPr marT="45726" marB="4572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91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1800" kern="1200" baseline="0" dirty="0">
                          <a:effectLst/>
                          <a:latin typeface="+mn-lt"/>
                        </a:rPr>
                        <a:t>PROFILE</a:t>
                      </a:r>
                      <a:endParaRPr kumimoji="0" lang="ru-RU" sz="18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>
                          <a:latin typeface="Calibri" pitchFamily="34" charset="0"/>
                        </a:rPr>
                        <a:t>CREATE  ANY</a:t>
                      </a:r>
                      <a:endParaRPr lang="ru-RU" sz="1800" baseline="0" dirty="0">
                        <a:latin typeface="Calibri" pitchFamily="34" charset="0"/>
                      </a:endParaRPr>
                    </a:p>
                  </a:txBody>
                  <a:tcPr marT="45726" marB="4572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91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1800" kern="1200" baseline="0" dirty="0">
                          <a:effectLst/>
                          <a:latin typeface="+mn-lt"/>
                        </a:rPr>
                        <a:t>ROLE</a:t>
                      </a:r>
                      <a:endParaRPr kumimoji="0" lang="ru-RU" sz="18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r>
                        <a:rPr lang="en-US" sz="1800" baseline="0" dirty="0">
                          <a:latin typeface="Calibri" pitchFamily="34" charset="0"/>
                        </a:rPr>
                        <a:t>ALTER </a:t>
                      </a:r>
                      <a:endParaRPr lang="ru-RU" sz="1800" baseline="0" dirty="0">
                        <a:latin typeface="Calibri" pitchFamily="34" charset="0"/>
                      </a:endParaRPr>
                    </a:p>
                  </a:txBody>
                  <a:tcPr marT="45726" marB="4572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91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1800" kern="1200" baseline="0" dirty="0">
                          <a:effectLst/>
                          <a:latin typeface="+mn-lt"/>
                        </a:rPr>
                        <a:t>ROLLBACK SEGMENT</a:t>
                      </a:r>
                      <a:endParaRPr kumimoji="0" lang="ru-RU" sz="18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r>
                        <a:rPr lang="en-US" sz="1800" baseline="0" dirty="0">
                          <a:latin typeface="Calibri" pitchFamily="34" charset="0"/>
                        </a:rPr>
                        <a:t>ALTER  ANY</a:t>
                      </a:r>
                      <a:endParaRPr lang="ru-RU" sz="1800" baseline="0" dirty="0">
                        <a:latin typeface="Calibri" pitchFamily="34" charset="0"/>
                      </a:endParaRPr>
                    </a:p>
                  </a:txBody>
                  <a:tcPr marT="45726" marB="4572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91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1800" kern="1200" baseline="0" dirty="0">
                          <a:effectLst/>
                          <a:latin typeface="+mn-lt"/>
                        </a:rPr>
                        <a:t>SESSION</a:t>
                      </a:r>
                      <a:endParaRPr kumimoji="0" lang="ru-RU" sz="18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>
                          <a:latin typeface="Calibri" pitchFamily="34" charset="0"/>
                        </a:rPr>
                        <a:t>DROP</a:t>
                      </a:r>
                      <a:endParaRPr lang="ru-RU" sz="1800" baseline="0" dirty="0">
                        <a:latin typeface="Calibri" pitchFamily="34" charset="0"/>
                      </a:endParaRPr>
                    </a:p>
                  </a:txBody>
                  <a:tcPr marT="45726" marB="4572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91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1800" kern="1200" baseline="0" dirty="0">
                          <a:effectLst/>
                          <a:latin typeface="+mn-lt"/>
                        </a:rPr>
                        <a:t>SEQUENCE</a:t>
                      </a:r>
                      <a:endParaRPr kumimoji="0" lang="ru-RU" sz="18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endParaRPr lang="ru-RU" sz="1800" baseline="0" dirty="0">
                        <a:latin typeface="+mn-lt"/>
                      </a:endParaRPr>
                    </a:p>
                  </a:txBody>
                  <a:tcPr marT="45726" marB="45726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91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SYSTEM</a:t>
                      </a:r>
                      <a:endParaRPr kumimoji="0" lang="ru-RU" sz="1800" kern="1200" baseline="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endParaRPr lang="ru-RU" sz="1800" baseline="0" dirty="0">
                        <a:latin typeface="+mn-lt"/>
                      </a:endParaRPr>
                    </a:p>
                  </a:txBody>
                  <a:tcPr marT="45726" marB="45726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91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800" kern="1200" baseline="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TABLE</a:t>
                      </a:r>
                      <a:endParaRPr kumimoji="0" lang="ru-RU" sz="1800" kern="1200" baseline="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endParaRPr lang="ru-RU" sz="1800" baseline="0" dirty="0">
                        <a:latin typeface="+mn-lt"/>
                      </a:endParaRPr>
                    </a:p>
                  </a:txBody>
                  <a:tcPr marT="45726" marB="45726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91">
                <a:tc>
                  <a:txBody>
                    <a:bodyPr/>
                    <a:lstStyle/>
                    <a:p>
                      <a:r>
                        <a:rPr kumimoji="0" lang="ru-RU" sz="1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TABLESPACE</a:t>
                      </a: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endParaRPr lang="ru-RU" sz="1800" baseline="0" dirty="0">
                        <a:latin typeface="+mn-lt"/>
                      </a:endParaRPr>
                    </a:p>
                  </a:txBody>
                  <a:tcPr marT="45726" marB="45726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91">
                <a:tc>
                  <a:txBody>
                    <a:bodyPr/>
                    <a:lstStyle/>
                    <a:p>
                      <a:r>
                        <a:rPr kumimoji="0" lang="ru-RU" sz="1800" kern="1200" baseline="0" dirty="0">
                          <a:effectLst/>
                          <a:latin typeface="+mn-lt"/>
                        </a:rPr>
                        <a:t>TRIGGER</a:t>
                      </a:r>
                      <a:endParaRPr lang="ru-RU" sz="1800" baseline="0" dirty="0">
                        <a:latin typeface="+mn-lt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endParaRPr lang="ru-RU" sz="1800" baseline="0" dirty="0">
                        <a:latin typeface="+mn-lt"/>
                      </a:endParaRPr>
                    </a:p>
                  </a:txBody>
                  <a:tcPr marT="45726" marB="45726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91">
                <a:tc>
                  <a:txBody>
                    <a:bodyPr/>
                    <a:lstStyle/>
                    <a:p>
                      <a:r>
                        <a:rPr kumimoji="0" lang="ru-RU" sz="1800" kern="1200" baseline="0" dirty="0">
                          <a:effectLst/>
                          <a:latin typeface="+mn-lt"/>
                        </a:rPr>
                        <a:t>USER</a:t>
                      </a:r>
                      <a:endParaRPr lang="ru-RU" sz="1800" baseline="0" dirty="0">
                        <a:latin typeface="+mn-lt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endParaRPr lang="ru-RU" sz="1800" baseline="0" dirty="0">
                        <a:latin typeface="+mn-lt"/>
                      </a:endParaRPr>
                    </a:p>
                  </a:txBody>
                  <a:tcPr marT="45726" marB="45726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91">
                <a:tc>
                  <a:txBody>
                    <a:bodyPr/>
                    <a:lstStyle/>
                    <a:p>
                      <a:r>
                        <a:rPr kumimoji="0" lang="ru-RU" sz="1800" kern="1200" baseline="0" dirty="0">
                          <a:effectLst/>
                          <a:latin typeface="+mn-lt"/>
                        </a:rPr>
                        <a:t>VIEW</a:t>
                      </a:r>
                      <a:endParaRPr lang="ru-RU" sz="1800" baseline="0" dirty="0">
                        <a:latin typeface="+mn-lt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endParaRPr lang="ru-RU" sz="1800" baseline="0" dirty="0">
                        <a:latin typeface="+mn-lt"/>
                      </a:endParaRPr>
                    </a:p>
                  </a:txBody>
                  <a:tcPr marT="45726" marB="45726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>
          <a:xfrm>
            <a:off x="468313" y="549275"/>
            <a:ext cx="8229600" cy="630238"/>
          </a:xfrm>
        </p:spPr>
        <p:txBody>
          <a:bodyPr/>
          <a:lstStyle/>
          <a:p>
            <a:r>
              <a:rPr lang="ru-RU" altLang="ru-RU"/>
              <a:t>Объектные привилегии - примеры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39750" y="1250950"/>
          <a:ext cx="7993063" cy="50022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8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85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1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98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342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230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Привилегия</a:t>
                      </a:r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TABLE</a:t>
                      </a:r>
                      <a:endParaRPr lang="ru-RU" sz="1800" dirty="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VIEW</a:t>
                      </a:r>
                      <a:endParaRPr lang="ru-RU" sz="1800" dirty="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SEQUENCE</a:t>
                      </a:r>
                      <a:endParaRPr lang="ru-RU" sz="1800" dirty="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PROCEDURE</a:t>
                      </a:r>
                      <a:endParaRPr lang="ru-RU" sz="1800" dirty="0"/>
                    </a:p>
                  </a:txBody>
                  <a:tcPr marL="91442" marR="91442" marT="45709" marB="4570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9988">
                <a:tc>
                  <a:txBody>
                    <a:bodyPr/>
                    <a:lstStyle/>
                    <a:p>
                      <a:r>
                        <a:rPr lang="en-US" sz="1800" dirty="0"/>
                        <a:t>ALTER</a:t>
                      </a:r>
                      <a:endParaRPr lang="ru-RU" sz="1800" dirty="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+</a:t>
                      </a:r>
                      <a:endParaRPr lang="ru-RU" sz="1800" dirty="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+</a:t>
                      </a:r>
                      <a:endParaRPr lang="ru-RU" sz="1800" dirty="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endParaRPr lang="ru-RU" sz="1800"/>
                    </a:p>
                  </a:txBody>
                  <a:tcPr marL="91442" marR="91442" marT="45709" marB="4570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9988">
                <a:tc>
                  <a:txBody>
                    <a:bodyPr/>
                    <a:lstStyle/>
                    <a:p>
                      <a:r>
                        <a:rPr lang="en-US" sz="1800" dirty="0"/>
                        <a:t>DELETE</a:t>
                      </a:r>
                      <a:endParaRPr lang="ru-RU" sz="1800" dirty="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+</a:t>
                      </a:r>
                      <a:endParaRPr lang="ru-RU" sz="1800" dirty="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+</a:t>
                      </a:r>
                      <a:endParaRPr lang="ru-RU" sz="1800" dirty="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 marL="91442" marR="91442" marT="45709" marB="4570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9988">
                <a:tc>
                  <a:txBody>
                    <a:bodyPr/>
                    <a:lstStyle/>
                    <a:p>
                      <a:r>
                        <a:rPr lang="en-US" sz="1800" dirty="0"/>
                        <a:t>EXECUTE</a:t>
                      </a:r>
                      <a:endParaRPr lang="ru-RU" sz="1800" dirty="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endParaRPr lang="ru-RU" sz="180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endParaRPr lang="ru-RU" sz="180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endParaRPr lang="ru-RU" sz="180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+</a:t>
                      </a:r>
                      <a:endParaRPr lang="ru-RU" sz="1800" dirty="0"/>
                    </a:p>
                  </a:txBody>
                  <a:tcPr marL="91442" marR="91442" marT="45709" marB="4570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9988">
                <a:tc>
                  <a:txBody>
                    <a:bodyPr/>
                    <a:lstStyle/>
                    <a:p>
                      <a:r>
                        <a:rPr lang="en-US" sz="1800" dirty="0"/>
                        <a:t>INDEX</a:t>
                      </a:r>
                      <a:endParaRPr lang="ru-RU" sz="1800" dirty="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+</a:t>
                      </a:r>
                      <a:endParaRPr lang="ru-RU" sz="1800" dirty="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endParaRPr lang="ru-RU" sz="180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endParaRPr lang="ru-RU" sz="180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 marL="91442" marR="91442" marT="45709" marB="4570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9988">
                <a:tc>
                  <a:txBody>
                    <a:bodyPr/>
                    <a:lstStyle/>
                    <a:p>
                      <a:r>
                        <a:rPr lang="en-US" sz="1800" dirty="0"/>
                        <a:t>INSERT</a:t>
                      </a:r>
                      <a:endParaRPr lang="ru-RU" sz="1800" dirty="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+</a:t>
                      </a:r>
                      <a:endParaRPr lang="ru-RU" sz="1800" dirty="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+</a:t>
                      </a:r>
                      <a:endParaRPr lang="ru-RU" sz="1800" dirty="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endParaRPr lang="ru-RU" sz="180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 marL="91442" marR="91442" marT="45709" marB="4570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9988">
                <a:tc>
                  <a:txBody>
                    <a:bodyPr/>
                    <a:lstStyle/>
                    <a:p>
                      <a:r>
                        <a:rPr lang="en-US" sz="1800" dirty="0"/>
                        <a:t>REFERENCES</a:t>
                      </a:r>
                      <a:endParaRPr lang="ru-RU" sz="1800" dirty="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+</a:t>
                      </a:r>
                      <a:endParaRPr lang="ru-RU" sz="1800" dirty="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endParaRPr lang="ru-RU" sz="180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endParaRPr lang="ru-RU" sz="180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 marL="91442" marR="91442" marT="45709" marB="45709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9988">
                <a:tc>
                  <a:txBody>
                    <a:bodyPr/>
                    <a:lstStyle/>
                    <a:p>
                      <a:r>
                        <a:rPr lang="en-US" sz="1800" dirty="0"/>
                        <a:t>SELECT</a:t>
                      </a:r>
                      <a:endParaRPr lang="ru-RU" sz="1800" dirty="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+</a:t>
                      </a:r>
                      <a:endParaRPr lang="ru-RU" sz="1800" dirty="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+</a:t>
                      </a:r>
                      <a:endParaRPr lang="ru-RU" sz="1800" dirty="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+</a:t>
                      </a:r>
                      <a:endParaRPr lang="ru-RU" sz="1800" dirty="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 marL="91442" marR="91442" marT="45709" marB="45709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9988">
                <a:tc>
                  <a:txBody>
                    <a:bodyPr/>
                    <a:lstStyle/>
                    <a:p>
                      <a:r>
                        <a:rPr lang="en-US" sz="1800" dirty="0"/>
                        <a:t>UPDATE</a:t>
                      </a:r>
                      <a:endParaRPr lang="ru-RU" sz="1800" dirty="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+</a:t>
                      </a:r>
                      <a:endParaRPr lang="ru-RU" sz="1800" dirty="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+</a:t>
                      </a:r>
                      <a:endParaRPr lang="ru-RU" sz="1800" dirty="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 marL="91442" marR="91442" marT="45709" marB="45709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 marL="91442" marR="91442" marT="45709" marB="45709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19672" y="5373216"/>
            <a:ext cx="5328592" cy="129614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 descr="C:\Users\Роман\AppData\Local\Microsoft\Windows\Temporary Internet Files\Content.IE5\LGALIXAW\MC900413482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07332"/>
            <a:ext cx="1229093" cy="154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Роман\AppData\Local\Microsoft\Windows\Temporary Internet Files\Content.IE5\A4QAVMTH\MC90039157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909" y="3354910"/>
            <a:ext cx="1574597" cy="1802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Роман\AppData\Local\Microsoft\Windows\Temporary Internet Files\Content.IE5\LGALIXAW\MC900413482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700808"/>
            <a:ext cx="1229093" cy="154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Роман\AppData\Local\Microsoft\Windows\Temporary Internet Files\Content.IE5\LGALIXAW\MC900413482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259" y="1700808"/>
            <a:ext cx="1229093" cy="154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Блок-схема: магнитный диск 3"/>
          <p:cNvSpPr/>
          <p:nvPr/>
        </p:nvSpPr>
        <p:spPr>
          <a:xfrm>
            <a:off x="1907704" y="5517232"/>
            <a:ext cx="914400" cy="61264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магнитный диск 10"/>
          <p:cNvSpPr/>
          <p:nvPr/>
        </p:nvSpPr>
        <p:spPr>
          <a:xfrm>
            <a:off x="3059832" y="5517232"/>
            <a:ext cx="914400" cy="61264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магнитный диск 11"/>
          <p:cNvSpPr/>
          <p:nvPr/>
        </p:nvSpPr>
        <p:spPr>
          <a:xfrm>
            <a:off x="4211960" y="5517232"/>
            <a:ext cx="914400" cy="61264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магнитный диск 12"/>
          <p:cNvSpPr/>
          <p:nvPr/>
        </p:nvSpPr>
        <p:spPr>
          <a:xfrm>
            <a:off x="5292080" y="5517232"/>
            <a:ext cx="914400" cy="61264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513062" y="6237312"/>
            <a:ext cx="141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База данных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733056" y="3861048"/>
            <a:ext cx="187220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Экземпляр</a:t>
            </a:r>
            <a:r>
              <a:rPr lang="en-US" dirty="0"/>
              <a:t> ORACLE</a:t>
            </a:r>
            <a:endParaRPr lang="ru-RU" dirty="0"/>
          </a:p>
        </p:txBody>
      </p:sp>
      <p:sp>
        <p:nvSpPr>
          <p:cNvPr id="10" name="Выноска 1 9"/>
          <p:cNvSpPr/>
          <p:nvPr/>
        </p:nvSpPr>
        <p:spPr>
          <a:xfrm>
            <a:off x="6660232" y="3717032"/>
            <a:ext cx="2012794" cy="687422"/>
          </a:xfrm>
          <a:prstGeom prst="borderCallout1">
            <a:avLst>
              <a:gd name="adj1" fmla="val 51036"/>
              <a:gd name="adj2" fmla="val -3481"/>
              <a:gd name="adj3" fmla="val 88278"/>
              <a:gd name="adj4" fmla="val -5142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Экземпляр состоит из процессов и оперативной памяти</a:t>
            </a:r>
          </a:p>
        </p:txBody>
      </p:sp>
    </p:spTree>
    <p:extLst>
      <p:ext uri="{BB962C8B-B14F-4D97-AF65-F5344CB8AC3E}">
        <p14:creationId xmlns:p14="http://schemas.microsoft.com/office/powerpoint/2010/main" val="35744848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58800"/>
          </a:xfrm>
        </p:spPr>
        <p:txBody>
          <a:bodyPr/>
          <a:lstStyle/>
          <a:p>
            <a:pPr eaLnBrk="1" hangingPunct="1"/>
            <a:r>
              <a:rPr lang="ru-RU" altLang="ru-RU"/>
              <a:t>Роли - </a:t>
            </a:r>
            <a:r>
              <a:rPr lang="en-US" altLang="ru-RU"/>
              <a:t>ROLES</a:t>
            </a:r>
            <a:endParaRPr lang="ru-RU" altLang="ru-RU"/>
          </a:p>
        </p:txBody>
      </p:sp>
      <p:sp>
        <p:nvSpPr>
          <p:cNvPr id="45059" name="Объект 2"/>
          <p:cNvSpPr>
            <a:spLocks noGrp="1"/>
          </p:cNvSpPr>
          <p:nvPr>
            <p:ph sz="quarter" idx="1"/>
          </p:nvPr>
        </p:nvSpPr>
        <p:spPr>
          <a:xfrm>
            <a:off x="250825" y="1268413"/>
            <a:ext cx="8229600" cy="4959350"/>
          </a:xfrm>
        </p:spPr>
        <p:txBody>
          <a:bodyPr/>
          <a:lstStyle/>
          <a:p>
            <a:r>
              <a:rPr lang="ru-RU" altLang="ru-RU"/>
              <a:t>Роль – это именованный набор привилегий</a:t>
            </a:r>
          </a:p>
          <a:p>
            <a:endParaRPr lang="ru-RU" altLang="ru-RU"/>
          </a:p>
          <a:p>
            <a:endParaRPr lang="ru-RU" altLang="ru-RU"/>
          </a:p>
        </p:txBody>
      </p:sp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773238"/>
            <a:ext cx="565150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2603500"/>
            <a:ext cx="7212013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3182938"/>
            <a:ext cx="572135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3" y="4854575"/>
            <a:ext cx="5334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Создание профиля безопасности </a:t>
            </a:r>
          </a:p>
        </p:txBody>
      </p:sp>
      <p:pic>
        <p:nvPicPr>
          <p:cNvPr id="4608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30313"/>
            <a:ext cx="8281987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Свойства созданного профиля</a:t>
            </a:r>
          </a:p>
        </p:txBody>
      </p:sp>
      <p:pic>
        <p:nvPicPr>
          <p:cNvPr id="4710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916113"/>
            <a:ext cx="7008812" cy="360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268413"/>
            <a:ext cx="53086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Свойства профиля по умолчанию</a:t>
            </a:r>
          </a:p>
        </p:txBody>
      </p:sp>
      <p:pic>
        <p:nvPicPr>
          <p:cNvPr id="4813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341438"/>
            <a:ext cx="5105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2276475"/>
            <a:ext cx="6577013" cy="360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Создание пользователя </a:t>
            </a:r>
          </a:p>
        </p:txBody>
      </p:sp>
      <p:pic>
        <p:nvPicPr>
          <p:cNvPr id="4915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95388"/>
            <a:ext cx="6788150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500438"/>
            <a:ext cx="5040313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Попытка подключения к БД</a:t>
            </a:r>
          </a:p>
        </p:txBody>
      </p:sp>
      <p:pic>
        <p:nvPicPr>
          <p:cNvPr id="5017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1196975"/>
            <a:ext cx="8088313" cy="511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Попытка подключения к БД</a:t>
            </a:r>
          </a:p>
        </p:txBody>
      </p:sp>
      <p:pic>
        <p:nvPicPr>
          <p:cNvPr id="5120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290638"/>
            <a:ext cx="7839075" cy="431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1"/>
          <p:cNvSpPr>
            <a:spLocks noGrp="1"/>
          </p:cNvSpPr>
          <p:nvPr>
            <p:ph type="title"/>
          </p:nvPr>
        </p:nvSpPr>
        <p:spPr>
          <a:xfrm>
            <a:off x="468313" y="549275"/>
            <a:ext cx="8229600" cy="990600"/>
          </a:xfrm>
        </p:spPr>
        <p:txBody>
          <a:bodyPr/>
          <a:lstStyle/>
          <a:p>
            <a:r>
              <a:rPr lang="ru-RU" altLang="ru-RU"/>
              <a:t>Приложение – Некоторые представления словаря данных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68313" y="1557338"/>
          <a:ext cx="8280400" cy="46799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24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62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78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ПРЕДСТАВЛЕНИЕ БАЗЫ ДАННЫХ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4" marB="952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Описание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4" marB="952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24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DBA_USERS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4" marB="9524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Хранит информацию о всех, кто имеет учетную запись в базе данных Oracle. Вместе с именем и хешированным паролем пользователя хранится имя назначенного ему пользователя.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4" marB="952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5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DBA_PROFILE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4" marB="9524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Для каждого профиля хранит информацию о ресурсах и их лимитах.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4" marB="952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8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DBA_ROLES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4" marB="9524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Детализирует все роли, содержащиеся в базе данных.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4" marB="952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5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DBA_ROLE_PRIVS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4" marB="9524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Роли, которые были назначены конкретным пользователям и другим ролям.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4" marB="952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5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DBA_SYS_PRIVS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4" marB="9524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Системные привилегии, которые были выданы конкретным пользователям или ролям.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4" marB="952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5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DBA_TAB_PRIVS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4" marB="9524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Привилегии </a:t>
                      </a:r>
                      <a:r>
                        <a:rPr lang="ru-RU" sz="1600" dirty="0" err="1">
                          <a:effectLst/>
                        </a:rPr>
                        <a:t>Select</a:t>
                      </a:r>
                      <a:r>
                        <a:rPr lang="ru-RU" sz="1600" dirty="0">
                          <a:effectLst/>
                        </a:rPr>
                        <a:t>, </a:t>
                      </a:r>
                      <a:r>
                        <a:rPr lang="ru-RU" sz="1600" dirty="0" err="1">
                          <a:effectLst/>
                        </a:rPr>
                        <a:t>Insert</a:t>
                      </a:r>
                      <a:r>
                        <a:rPr lang="ru-RU" sz="1600" dirty="0">
                          <a:effectLst/>
                        </a:rPr>
                        <a:t> и </a:t>
                      </a:r>
                      <a:r>
                        <a:rPr lang="ru-RU" sz="1600" dirty="0" err="1">
                          <a:effectLst/>
                        </a:rPr>
                        <a:t>Update</a:t>
                      </a:r>
                      <a:r>
                        <a:rPr lang="ru-RU" sz="1600" dirty="0">
                          <a:effectLst/>
                        </a:rPr>
                        <a:t>, которые были выданы конкретным пользователям или ролям.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4" marB="9524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оловок 1"/>
          <p:cNvSpPr>
            <a:spLocks noGrp="1"/>
          </p:cNvSpPr>
          <p:nvPr>
            <p:ph type="title"/>
          </p:nvPr>
        </p:nvSpPr>
        <p:spPr>
          <a:xfrm>
            <a:off x="468313" y="549275"/>
            <a:ext cx="8229600" cy="990600"/>
          </a:xfrm>
        </p:spPr>
        <p:txBody>
          <a:bodyPr/>
          <a:lstStyle/>
          <a:p>
            <a:r>
              <a:rPr lang="ru-RU" altLang="ru-RU"/>
              <a:t>Приложение – Некоторые представления словаря данных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8313" y="1628775"/>
          <a:ext cx="8135937" cy="46164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238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120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49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</a:rPr>
                        <a:t>ПРЕДСТАВЛЕНИЕ БАЗЫ ДАННЫХ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Описание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5" marB="95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85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DBA_COL_PRIVS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Привилегии Select, Insert и Update, которые были выданы конкретным пользователям или ролям.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5" marB="95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9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ROLE_ROLE_PRIVS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Роли, назначенные другим ролям.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5" marB="95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49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ROLE_SYS_PRIVS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Системные привилегии, выданные ролям.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5" marB="95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9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ROLE_TAB_PRIVS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Привилегии доступа к таблицам, выданные ролям.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5" marB="95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9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ROLE_COL_PRIVS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Привилегии доступа к столбцам таблиц, выданные ролям.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5" marB="95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49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USER_ROLE_PRIVS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Роли, назначенные текущему пользователю.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5" marB="95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9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USER_SYS_PRIVS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Системные привилегии, выданные текущему пользователю.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5" marB="95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085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USER_TAB_PRIVS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Привилегии доступа к таблицам, выданные текущему пользователю.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5" marB="95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76263"/>
          </a:xfrm>
        </p:spPr>
        <p:txBody>
          <a:bodyPr/>
          <a:lstStyle/>
          <a:p>
            <a:pPr eaLnBrk="1" hangingPunct="1"/>
            <a:r>
              <a:rPr lang="ru-RU" altLang="ru-RU"/>
              <a:t>Вопросы?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База данных- физическая сущность: она состоит из файлов,  хранящихся на дисках.</a:t>
            </a:r>
          </a:p>
          <a:p>
            <a:r>
              <a:rPr lang="ru-RU" dirty="0"/>
              <a:t>Экземпляр- сущность логическая: он состоит из структур в оперативной памяти и процессов, работающих на сервере. Например, </a:t>
            </a:r>
            <a:r>
              <a:rPr lang="ru-RU" dirty="0" err="1"/>
              <a:t>Oracle</a:t>
            </a:r>
            <a:r>
              <a:rPr lang="ru-RU" dirty="0"/>
              <a:t> использует область разделяемой памяти </a:t>
            </a:r>
            <a:r>
              <a:rPr lang="ru-RU" dirty="0" err="1"/>
              <a:t>System</a:t>
            </a:r>
            <a:r>
              <a:rPr lang="ru-RU" dirty="0"/>
              <a:t>  </a:t>
            </a:r>
            <a:r>
              <a:rPr lang="ru-RU" dirty="0" err="1"/>
              <a:t>Global</a:t>
            </a:r>
            <a:r>
              <a:rPr lang="ru-RU" dirty="0"/>
              <a:t> </a:t>
            </a:r>
            <a:r>
              <a:rPr lang="ru-RU" dirty="0" err="1"/>
              <a:t>Area</a:t>
            </a:r>
            <a:r>
              <a:rPr lang="ru-RU" dirty="0"/>
              <a:t> (SGA, системная глобальная область) и области памяти в  каждом процессе - </a:t>
            </a:r>
            <a:r>
              <a:rPr lang="ru-RU" dirty="0" err="1"/>
              <a:t>Program</a:t>
            </a:r>
            <a:r>
              <a:rPr lang="ru-RU" dirty="0"/>
              <a:t> </a:t>
            </a:r>
            <a:r>
              <a:rPr lang="ru-RU" dirty="0" err="1"/>
              <a:t>Global</a:t>
            </a:r>
            <a:r>
              <a:rPr lang="ru-RU" dirty="0"/>
              <a:t> </a:t>
            </a:r>
            <a:r>
              <a:rPr lang="ru-RU" dirty="0" err="1"/>
              <a:t>Area</a:t>
            </a:r>
            <a:r>
              <a:rPr lang="ru-RU" dirty="0"/>
              <a:t> (PGA, программная глобальная  область). Экземпляр может быть частью одной и только одной базы данных. Напротив, с одной базой данных может быть ассоциировано несколько экземпляров. Время жизни экземпляров ограничено, тогда как база данных при должном обслуживании может существовать вечно. </a:t>
            </a:r>
          </a:p>
          <a:p>
            <a:r>
              <a:rPr lang="ru-RU" dirty="0"/>
              <a:t>Пользователи не имеют прямого доступа к информации, хранящейся в базе данных </a:t>
            </a:r>
            <a:r>
              <a:rPr lang="ru-RU" dirty="0" err="1"/>
              <a:t>Oracle</a:t>
            </a:r>
            <a:r>
              <a:rPr lang="ru-RU" dirty="0"/>
              <a:t>; они должны запрашивать информацию у  экземпляра </a:t>
            </a:r>
            <a:r>
              <a:rPr lang="ru-RU" dirty="0" err="1"/>
              <a:t>Oracle</a:t>
            </a:r>
            <a:r>
              <a:rPr lang="ru-RU" dirty="0"/>
              <a:t>.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2755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Табличные пространства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24181"/>
            <a:ext cx="8229600" cy="348498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Любые данные, хранящиеся в базе </a:t>
            </a:r>
            <a:r>
              <a:rPr lang="ru-RU" dirty="0" err="1"/>
              <a:t>Oracle</a:t>
            </a:r>
            <a:r>
              <a:rPr lang="ru-RU" dirty="0"/>
              <a:t>, должны находиться в каком то табличном пространстве. Табличное пространство (</a:t>
            </a:r>
            <a:r>
              <a:rPr lang="ru-RU" dirty="0" err="1"/>
              <a:t>tablespace</a:t>
            </a:r>
            <a:r>
              <a:rPr lang="ru-RU" dirty="0"/>
              <a:t>) – это логическая структура. Каждое табличное пространство состоит из физических структур, называемых файлами данных (</a:t>
            </a:r>
            <a:r>
              <a:rPr lang="ru-RU" dirty="0" err="1"/>
              <a:t>datafiles</a:t>
            </a:r>
            <a:r>
              <a:rPr lang="ru-RU" dirty="0"/>
              <a:t>). В одном табличном пространстве может быть один или несколько файлов данных, тогда как каждый файл данных принадлежит ровно одному табличному пространству. При создании таблицы можно указать, в какое табличное пространство ее поместить.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4869160"/>
            <a:ext cx="2592288" cy="17281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Блок-схема: магнитный диск 4"/>
          <p:cNvSpPr/>
          <p:nvPr/>
        </p:nvSpPr>
        <p:spPr>
          <a:xfrm>
            <a:off x="1785392" y="5013176"/>
            <a:ext cx="914400" cy="61264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Data1_01.dbf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971599" y="5807005"/>
            <a:ext cx="25922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Табличное</a:t>
            </a:r>
            <a:r>
              <a:rPr lang="en-US" sz="1600" dirty="0"/>
              <a:t> </a:t>
            </a:r>
            <a:r>
              <a:rPr lang="ru-RU" sz="1600" dirty="0"/>
              <a:t>пространство</a:t>
            </a:r>
          </a:p>
          <a:p>
            <a:pPr algn="ctr"/>
            <a:r>
              <a:rPr lang="en-US" sz="1600" dirty="0"/>
              <a:t>Data1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004048" y="4869160"/>
            <a:ext cx="2592288" cy="17281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Блок-схема: магнитный диск 10"/>
          <p:cNvSpPr/>
          <p:nvPr/>
        </p:nvSpPr>
        <p:spPr>
          <a:xfrm>
            <a:off x="5292080" y="5013176"/>
            <a:ext cx="914400" cy="61264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Data2_01.dbf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004048" y="5807005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Табличное</a:t>
            </a:r>
            <a:r>
              <a:rPr lang="en-US" sz="1600" dirty="0"/>
              <a:t> </a:t>
            </a:r>
            <a:r>
              <a:rPr lang="ru-RU" sz="1600" dirty="0"/>
              <a:t>пространство</a:t>
            </a:r>
          </a:p>
          <a:p>
            <a:pPr algn="ctr"/>
            <a:r>
              <a:rPr lang="en-US" sz="1600" dirty="0"/>
              <a:t>Data2</a:t>
            </a:r>
            <a:endParaRPr lang="ru-RU" sz="1600" dirty="0"/>
          </a:p>
        </p:txBody>
      </p:sp>
      <p:sp>
        <p:nvSpPr>
          <p:cNvPr id="13" name="Блок-схема: магнитный диск 12"/>
          <p:cNvSpPr/>
          <p:nvPr/>
        </p:nvSpPr>
        <p:spPr>
          <a:xfrm>
            <a:off x="6465912" y="5013176"/>
            <a:ext cx="914400" cy="61264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Data2_02.dbf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8403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620713"/>
            <a:ext cx="8208963" cy="1009650"/>
          </a:xfrm>
        </p:spPr>
        <p:txBody>
          <a:bodyPr/>
          <a:lstStyle/>
          <a:p>
            <a:pPr eaLnBrk="1" hangingPunct="1"/>
            <a:r>
              <a:rPr lang="ru-RU" altLang="ru-RU"/>
              <a:t>Словарь Oracle </a:t>
            </a:r>
            <a:br>
              <a:rPr lang="ru-RU" altLang="ru-RU"/>
            </a:br>
            <a:r>
              <a:rPr lang="ru-RU" altLang="ru-RU"/>
              <a:t>Таблицы базы данных </a:t>
            </a:r>
            <a:r>
              <a:rPr lang="en-US" altLang="ru-RU"/>
              <a:t>Oracle</a:t>
            </a:r>
            <a:endParaRPr lang="ru-RU" altLang="ru-RU"/>
          </a:p>
        </p:txBody>
      </p:sp>
      <p:sp>
        <p:nvSpPr>
          <p:cNvPr id="1229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95288" y="1628775"/>
            <a:ext cx="8207375" cy="4608513"/>
          </a:xfrm>
        </p:spPr>
        <p:txBody>
          <a:bodyPr/>
          <a:lstStyle/>
          <a:p>
            <a:pPr eaLnBrk="1" hangingPunct="1"/>
            <a:r>
              <a:rPr lang="ru-RU" altLang="ru-RU" sz="2400"/>
              <a:t>Таблицы пользователя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400"/>
              <a:t>	-   Набор таблиц, созданных и обслуживаемых пользователем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400"/>
              <a:t>	-   Содержат информацию пользователя</a:t>
            </a:r>
          </a:p>
          <a:p>
            <a:pPr eaLnBrk="1" hangingPunct="1"/>
            <a:r>
              <a:rPr lang="ru-RU" altLang="ru-RU" sz="2400"/>
              <a:t>Словарь данных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400"/>
              <a:t>	-   Набор таблиц, созданных и обслуживаемых сервером Oracle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400"/>
              <a:t>	-   Содержат информацию о базе данных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1900" b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647700"/>
          </a:xfrm>
        </p:spPr>
        <p:txBody>
          <a:bodyPr/>
          <a:lstStyle/>
          <a:p>
            <a:r>
              <a:rPr lang="ru-RU" altLang="ru-RU"/>
              <a:t>Словарь Oracle</a:t>
            </a:r>
          </a:p>
        </p:txBody>
      </p:sp>
      <p:sp>
        <p:nvSpPr>
          <p:cNvPr id="13315" name="Объект 2"/>
          <p:cNvSpPr>
            <a:spLocks noGrp="1"/>
          </p:cNvSpPr>
          <p:nvPr>
            <p:ph sz="quarter" idx="1"/>
          </p:nvPr>
        </p:nvSpPr>
        <p:spPr>
          <a:xfrm>
            <a:off x="457200" y="1196975"/>
            <a:ext cx="8229600" cy="4959350"/>
          </a:xfrm>
        </p:spPr>
        <p:txBody>
          <a:bodyPr/>
          <a:lstStyle/>
          <a:p>
            <a:r>
              <a:rPr lang="ru-RU" altLang="ru-RU"/>
              <a:t>Словарь Oracle</a:t>
            </a:r>
            <a:r>
              <a:rPr lang="en-US" altLang="ru-RU"/>
              <a:t> - </a:t>
            </a:r>
            <a:r>
              <a:rPr lang="ru-RU" altLang="ru-RU"/>
              <a:t>набор таблиц и связанных с ними представлений, который предоставляет возможность отследить внутреннюю структуру  базы данных и деятельность СУБД </a:t>
            </a:r>
            <a:r>
              <a:rPr lang="en-US" altLang="ru-RU"/>
              <a:t>Oracle</a:t>
            </a:r>
            <a:endParaRPr lang="ru-RU" altLang="ru-RU" b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990600"/>
          </a:xfrm>
        </p:spPr>
        <p:txBody>
          <a:bodyPr/>
          <a:lstStyle/>
          <a:p>
            <a:pPr eaLnBrk="1" hangingPunct="1"/>
            <a:r>
              <a:rPr lang="ru-RU" altLang="ru-RU"/>
              <a:t>Словарь данных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9750" y="1268413"/>
            <a:ext cx="7766050" cy="4968875"/>
          </a:xfrm>
        </p:spPr>
        <p:txBody>
          <a:bodyPr/>
          <a:lstStyle/>
          <a:p>
            <a:pPr eaLnBrk="1" hangingPunct="1"/>
            <a:r>
              <a:rPr lang="ru-RU" altLang="ru-RU" sz="2400"/>
              <a:t>Создается при генерации базы данных </a:t>
            </a:r>
          </a:p>
          <a:p>
            <a:pPr eaLnBrk="1" hangingPunct="1"/>
            <a:r>
              <a:rPr lang="ru-RU" altLang="ru-RU" sz="2400"/>
              <a:t>Обновляется и обслуживается сервером Oracle в фоновом режиме после выполнения операторов </a:t>
            </a:r>
            <a:r>
              <a:rPr lang="en-US" altLang="ru-RU" sz="2400"/>
              <a:t>DDL</a:t>
            </a:r>
            <a:endParaRPr lang="ru-RU" altLang="ru-RU" sz="2400"/>
          </a:p>
          <a:p>
            <a:pPr eaLnBrk="1" hangingPunct="1"/>
            <a:r>
              <a:rPr lang="ru-RU" altLang="ru-RU" sz="2400"/>
              <a:t>Позволяет запрашивать данные в виде представлений </a:t>
            </a:r>
          </a:p>
          <a:p>
            <a:pPr eaLnBrk="1" hangingPunct="1"/>
            <a:r>
              <a:rPr lang="ru-RU" altLang="ru-RU" sz="2400"/>
              <a:t>Содержит следующую информацию: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400"/>
              <a:t>	-  Имена пользователей сервера Oracle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400"/>
              <a:t>	-  Уровни привилегий пользователей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400"/>
              <a:t>	-  Имена объектов базы данных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400"/>
              <a:t>	-  Табличные ограничения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400"/>
              <a:t>	-  Учетные данные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240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735</TotalTime>
  <Words>1230</Words>
  <Application>Microsoft Macintosh PowerPoint</Application>
  <PresentationFormat>Экран (4:3)</PresentationFormat>
  <Paragraphs>241</Paragraphs>
  <Slides>49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60" baseType="lpstr">
      <vt:lpstr>Arial</vt:lpstr>
      <vt:lpstr>Bookman Old Style</vt:lpstr>
      <vt:lpstr>Calibri</vt:lpstr>
      <vt:lpstr>Cambria</vt:lpstr>
      <vt:lpstr>Gill Sans MT</vt:lpstr>
      <vt:lpstr>Times New Roman</vt:lpstr>
      <vt:lpstr>Verdana</vt:lpstr>
      <vt:lpstr>Wingdings</vt:lpstr>
      <vt:lpstr>Wingdings 3</vt:lpstr>
      <vt:lpstr>Начальная</vt:lpstr>
      <vt:lpstr>Visio.Drawing.11</vt:lpstr>
      <vt:lpstr>Архитектура СУБД Oracle </vt:lpstr>
      <vt:lpstr>В этой лекции</vt:lpstr>
      <vt:lpstr>Презентация PowerPoint</vt:lpstr>
      <vt:lpstr>Презентация PowerPoint</vt:lpstr>
      <vt:lpstr>Презентация PowerPoint</vt:lpstr>
      <vt:lpstr>Табличные пространства</vt:lpstr>
      <vt:lpstr>Словарь Oracle  Таблицы базы данных Oracle</vt:lpstr>
      <vt:lpstr>Словарь Oracle</vt:lpstr>
      <vt:lpstr>Словарь данных</vt:lpstr>
      <vt:lpstr>Описание словаря данных</vt:lpstr>
      <vt:lpstr>Запросы к словарю данных</vt:lpstr>
      <vt:lpstr>Примеры запросов к словарю данных</vt:lpstr>
      <vt:lpstr>Примеры запросов к словарю данных</vt:lpstr>
      <vt:lpstr>Словарь - USER_CONSTRAINTS и user_cons_columns </vt:lpstr>
      <vt:lpstr>Словарь - заключение</vt:lpstr>
      <vt:lpstr>Мультиарендная архитектура</vt:lpstr>
      <vt:lpstr>Мультиарендная архитектура</vt:lpstr>
      <vt:lpstr>Oracle Multitenant</vt:lpstr>
      <vt:lpstr>Создание PDB в Oracle Database Configuration Assistant</vt:lpstr>
      <vt:lpstr>Создание PDB в Oracle Database Configuration Assistant</vt:lpstr>
      <vt:lpstr>Создание PDB в Oracle Database Configuration Assistant</vt:lpstr>
      <vt:lpstr>Создание PDB в Oracle Database Configuration Assistant</vt:lpstr>
      <vt:lpstr>Создание PDB в Oracle Database Configuration Assistant</vt:lpstr>
      <vt:lpstr>Создание PDB в Oracle Database Configuration Assistant</vt:lpstr>
      <vt:lpstr>Соединение с PDB и действия над ней</vt:lpstr>
      <vt:lpstr>Соединение с PDB и действия над ней</vt:lpstr>
      <vt:lpstr>Создание общих пользователей</vt:lpstr>
      <vt:lpstr>Подключение в SQL Developer</vt:lpstr>
      <vt:lpstr>Создание инфраструктуры базы данных </vt:lpstr>
      <vt:lpstr>Табличные пространства - TABLESPACES</vt:lpstr>
      <vt:lpstr>Табличные пространства - TABLESPACES</vt:lpstr>
      <vt:lpstr>TABLESPACES</vt:lpstr>
      <vt:lpstr>PERMANENT TABLESPACES</vt:lpstr>
      <vt:lpstr>PERMANENT TABLESPACES</vt:lpstr>
      <vt:lpstr>TEMPORARY TABLESPACES</vt:lpstr>
      <vt:lpstr>TEMPORARY TABLESPACES</vt:lpstr>
      <vt:lpstr>Привилегии</vt:lpstr>
      <vt:lpstr>Группы системных привилегий - примеры</vt:lpstr>
      <vt:lpstr>Объектные привилегии - примеры</vt:lpstr>
      <vt:lpstr>Роли - ROLES</vt:lpstr>
      <vt:lpstr>Создание профиля безопасности </vt:lpstr>
      <vt:lpstr>Свойства созданного профиля</vt:lpstr>
      <vt:lpstr>Свойства профиля по умолчанию</vt:lpstr>
      <vt:lpstr>Создание пользователя </vt:lpstr>
      <vt:lpstr>Попытка подключения к БД</vt:lpstr>
      <vt:lpstr>Попытка подключения к БД</vt:lpstr>
      <vt:lpstr>Приложение – Некоторые представления словаря данных</vt:lpstr>
      <vt:lpstr>Приложение – Некоторые представления словаря данных</vt:lpstr>
      <vt:lpstr>Вопросы?</vt:lpstr>
    </vt:vector>
  </TitlesOfParts>
  <Company>оо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СЛОВАРЬ ДАННЫХ ORACLE</dc:title>
  <dc:creator>blinova@BTE.BY</dc:creator>
  <cp:lastModifiedBy>Виталий Бондаренко</cp:lastModifiedBy>
  <cp:revision>70</cp:revision>
  <dcterms:created xsi:type="dcterms:W3CDTF">2002-05-29T01:18:24Z</dcterms:created>
  <dcterms:modified xsi:type="dcterms:W3CDTF">2020-02-18T13:01:08Z</dcterms:modified>
</cp:coreProperties>
</file>