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65" r:id="rId1"/>
  </p:sldMasterIdLst>
  <p:sldIdLst>
    <p:sldId id="256" r:id="rId2"/>
    <p:sldId id="298" r:id="rId3"/>
    <p:sldId id="340" r:id="rId4"/>
    <p:sldId id="299" r:id="rId5"/>
    <p:sldId id="347" r:id="rId6"/>
    <p:sldId id="341" r:id="rId7"/>
    <p:sldId id="344" r:id="rId8"/>
    <p:sldId id="300" r:id="rId9"/>
    <p:sldId id="342" r:id="rId10"/>
    <p:sldId id="343" r:id="rId11"/>
    <p:sldId id="301" r:id="rId12"/>
    <p:sldId id="302" r:id="rId13"/>
    <p:sldId id="348" r:id="rId14"/>
    <p:sldId id="349" r:id="rId15"/>
    <p:sldId id="303" r:id="rId16"/>
    <p:sldId id="304" r:id="rId17"/>
    <p:sldId id="305" r:id="rId18"/>
    <p:sldId id="306" r:id="rId19"/>
    <p:sldId id="307" r:id="rId20"/>
    <p:sldId id="310" r:id="rId21"/>
    <p:sldId id="350" r:id="rId22"/>
    <p:sldId id="308" r:id="rId23"/>
    <p:sldId id="309" r:id="rId24"/>
    <p:sldId id="351" r:id="rId25"/>
    <p:sldId id="353" r:id="rId26"/>
    <p:sldId id="352" r:id="rId27"/>
    <p:sldId id="259" r:id="rId28"/>
    <p:sldId id="357" r:id="rId29"/>
    <p:sldId id="292" r:id="rId30"/>
    <p:sldId id="355" r:id="rId31"/>
    <p:sldId id="356" r:id="rId32"/>
    <p:sldId id="362" r:id="rId33"/>
    <p:sldId id="360" r:id="rId34"/>
    <p:sldId id="359" r:id="rId35"/>
    <p:sldId id="354" r:id="rId36"/>
    <p:sldId id="361" r:id="rId37"/>
    <p:sldId id="314" r:id="rId38"/>
    <p:sldId id="312" r:id="rId39"/>
    <p:sldId id="313" r:id="rId40"/>
    <p:sldId id="315" r:id="rId41"/>
    <p:sldId id="316" r:id="rId42"/>
    <p:sldId id="317" r:id="rId43"/>
    <p:sldId id="318" r:id="rId44"/>
    <p:sldId id="319" r:id="rId45"/>
    <p:sldId id="321" r:id="rId46"/>
    <p:sldId id="322" r:id="rId47"/>
    <p:sldId id="324" r:id="rId48"/>
    <p:sldId id="325" r:id="rId49"/>
    <p:sldId id="326" r:id="rId50"/>
    <p:sldId id="327" r:id="rId51"/>
    <p:sldId id="329" r:id="rId52"/>
    <p:sldId id="330" r:id="rId53"/>
    <p:sldId id="331" r:id="rId54"/>
    <p:sldId id="257" r:id="rId5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A1A3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9" autoAdjust="0"/>
    <p:restoredTop sz="90588" autoAdjust="0"/>
  </p:normalViewPr>
  <p:slideViewPr>
    <p:cSldViewPr>
      <p:cViewPr>
        <p:scale>
          <a:sx n="100" d="100"/>
          <a:sy n="100" d="100"/>
        </p:scale>
        <p:origin x="191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fld id="{C859AFB8-7415-496C-9D23-F7E1F6AF09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22998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F87165-5A6A-4402-B958-DD515D8F33F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9330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ая соединительная линия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739877-6264-4B81-B27E-0556AEB2A3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5065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7FD3DC-5342-4C2C-A054-714C2A6751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88090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fld id="{3299C247-DD35-46D7-8EA7-1905C4977F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7232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80268C-AF7D-4BE1-BD4C-C00E033749D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05962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8DEE9-7D10-49BE-B2C8-29AB8BFBEE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72887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FF488-E2A7-452D-90B0-FD4BCB7B8D0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849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6CAD05-8A2D-4D23-B15A-4D89DF90CD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1095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702C94-9512-41E6-B858-E0000C565B4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6461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A938F0A-4B7D-4B48-ABE6-1E58496134C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579862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2"/>
                </a:solidFill>
              </a:defRPr>
            </a:lvl1pPr>
          </a:lstStyle>
          <a:p>
            <a:fld id="{0D17ECD9-17DA-4777-B895-B514ED5F2AF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31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32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>
              <a:cs typeface="Arial" charset="0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26" r:id="rId2"/>
    <p:sldLayoutId id="2147484231" r:id="rId3"/>
    <p:sldLayoutId id="2147484227" r:id="rId4"/>
    <p:sldLayoutId id="2147484228" r:id="rId5"/>
    <p:sldLayoutId id="2147484232" r:id="rId6"/>
    <p:sldLayoutId id="2147484233" r:id="rId7"/>
    <p:sldLayoutId id="2147484234" r:id="rId8"/>
    <p:sldLayoutId id="2147484235" r:id="rId9"/>
    <p:sldLayoutId id="2147484229" r:id="rId10"/>
    <p:sldLayoutId id="21474842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anose="05040102010807070707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anose="05040102010807070707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anose="05040102010807070707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anose="05000000000000000000" pitchFamily="2" charset="2"/>
        <a:buChar char="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35063"/>
            <a:ext cx="7772400" cy="1066800"/>
          </a:xfrm>
        </p:spPr>
        <p:txBody>
          <a:bodyPr/>
          <a:lstStyle/>
          <a:p>
            <a:pPr eaLnBrk="1" hangingPunct="1"/>
            <a:r>
              <a:rPr lang="en-US" altLang="ru-RU" b="1">
                <a:solidFill>
                  <a:srgbClr val="000000"/>
                </a:solidFill>
              </a:rPr>
              <a:t>ORACLE</a:t>
            </a:r>
            <a:r>
              <a:rPr lang="ru-RU" altLang="ru-RU" b="1">
                <a:solidFill>
                  <a:srgbClr val="000000"/>
                </a:solidFill>
              </a:rPr>
              <a:t> 12</a:t>
            </a:r>
            <a:r>
              <a:rPr lang="en-US" altLang="ru-RU" b="1">
                <a:solidFill>
                  <a:srgbClr val="000000"/>
                </a:solidFill>
              </a:rPr>
              <a:t>c</a:t>
            </a:r>
            <a:endParaRPr lang="ru-RU" altLang="ru-RU" b="1"/>
          </a:p>
        </p:txBody>
      </p:sp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5940425" y="5157788"/>
            <a:ext cx="2236788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ru-RU" altLang="ru-RU" sz="2000" dirty="0">
                <a:solidFill>
                  <a:srgbClr val="000000"/>
                </a:solidFill>
                <a:latin typeface="Cambria" panose="02040503050406030204" pitchFamily="18" charset="0"/>
              </a:rPr>
              <a:t>Лекция 4</a:t>
            </a:r>
            <a:endParaRPr lang="ru-RU" alt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20" name="Прямоугольник 1"/>
          <p:cNvSpPr>
            <a:spLocks noChangeArrowheads="1"/>
          </p:cNvSpPr>
          <p:nvPr/>
        </p:nvSpPr>
        <p:spPr bwMode="auto">
          <a:xfrm>
            <a:off x="3995738" y="4076700"/>
            <a:ext cx="41767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US" altLang="ru-RU" b="1">
                <a:solidFill>
                  <a:srgbClr val="000000"/>
                </a:solidFill>
                <a:latin typeface="Arial" panose="020B0604020202020204" pitchFamily="34" charset="0"/>
              </a:rPr>
              <a:t>PL/SQL</a:t>
            </a:r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Именованные блоки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sp>
        <p:nvSpPr>
          <p:cNvPr id="18435" name="Объект 2"/>
          <p:cNvSpPr>
            <a:spLocks noGrp="1"/>
          </p:cNvSpPr>
          <p:nvPr>
            <p:ph sz="quarter" idx="1"/>
          </p:nvPr>
        </p:nvSpPr>
        <p:spPr>
          <a:xfrm>
            <a:off x="457200" y="1196975"/>
            <a:ext cx="8218488" cy="2952750"/>
          </a:xfrm>
        </p:spPr>
        <p:txBody>
          <a:bodyPr/>
          <a:lstStyle/>
          <a:p>
            <a:r>
              <a:rPr lang="ru-RU" altLang="ru-RU"/>
              <a:t>Процедуры</a:t>
            </a:r>
          </a:p>
          <a:p>
            <a:r>
              <a:rPr lang="ru-RU" altLang="ru-RU"/>
              <a:t>Функции</a:t>
            </a:r>
          </a:p>
          <a:p>
            <a:endParaRPr lang="ru-RU" altLang="ru-RU"/>
          </a:p>
        </p:txBody>
      </p:sp>
      <p:pic>
        <p:nvPicPr>
          <p:cNvPr id="18436" name="Picture 2" descr="Description of create_procedure.gif follow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2276475"/>
            <a:ext cx="677227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4" descr="Description of plsql_procedure_source.gif follow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3573463"/>
            <a:ext cx="708660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620713"/>
            <a:ext cx="8229600" cy="522287"/>
          </a:xfrm>
        </p:spPr>
        <p:txBody>
          <a:bodyPr/>
          <a:lstStyle/>
          <a:p>
            <a:r>
              <a:rPr lang="ru-RU" altLang="ru-RU"/>
              <a:t>Секция объявления</a:t>
            </a:r>
          </a:p>
        </p:txBody>
      </p:sp>
      <p:pic>
        <p:nvPicPr>
          <p:cNvPr id="19459" name="Picture 2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412875"/>
            <a:ext cx="7291388" cy="208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Секция исключительных ситуаций </a:t>
            </a:r>
          </a:p>
        </p:txBody>
      </p:sp>
      <p:pic>
        <p:nvPicPr>
          <p:cNvPr id="20483" name="Picture 2" descr="5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341438"/>
            <a:ext cx="7454900" cy="4175125"/>
          </a:xfrm>
          <a:noFill/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5229225"/>
            <a:ext cx="3389313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/>
              <a:t>Sqlerrm </a:t>
            </a:r>
            <a:r>
              <a:rPr lang="ru-RU" altLang="ru-RU"/>
              <a:t>и </a:t>
            </a:r>
            <a:r>
              <a:rPr lang="en-US" altLang="ru-RU"/>
              <a:t>sqlcode</a:t>
            </a:r>
            <a:r>
              <a:rPr lang="ru-RU" altLang="ru-RU"/>
              <a:t> </a:t>
            </a:r>
          </a:p>
        </p:txBody>
      </p:sp>
      <p:sp>
        <p:nvSpPr>
          <p:cNvPr id="21507" name="Объект 1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3146425"/>
          </a:xfrm>
        </p:spPr>
        <p:txBody>
          <a:bodyPr/>
          <a:lstStyle/>
          <a:p>
            <a:r>
              <a:rPr lang="ru-RU" altLang="ru-RU"/>
              <a:t>Функция SQLERRM возвращает сообщение об ошибке, связанной с исключительной ситуацией. </a:t>
            </a:r>
            <a:endParaRPr lang="en-US" altLang="ru-RU"/>
          </a:p>
          <a:p>
            <a:r>
              <a:rPr lang="ru-RU" altLang="ru-RU"/>
              <a:t>Функция SQLCODE возвращает номер ошибки, связанной с исключительной ситуацией. </a:t>
            </a:r>
            <a:endParaRPr lang="en-US" altLang="ru-RU"/>
          </a:p>
          <a:p>
            <a:r>
              <a:rPr lang="ru-RU" altLang="ru-RU"/>
              <a:t>Могут быть использована только в разделе обработки исключений.</a:t>
            </a:r>
            <a:endParaRPr lang="en-US" altLang="ru-RU"/>
          </a:p>
          <a:p>
            <a:r>
              <a:rPr lang="ru-RU" altLang="ru-RU"/>
              <a:t>Не имеют параметров или аргументов.</a:t>
            </a:r>
            <a:endParaRPr lang="en-US" alt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Секция исключительных ситуаций </a:t>
            </a:r>
          </a:p>
        </p:txBody>
      </p:sp>
      <p:sp>
        <p:nvSpPr>
          <p:cNvPr id="22531" name="Объект 1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2641600"/>
          </a:xfrm>
        </p:spPr>
        <p:txBody>
          <a:bodyPr/>
          <a:lstStyle/>
          <a:p>
            <a:r>
              <a:rPr lang="ru-RU" altLang="ru-RU"/>
              <a:t>Может содержать столько блоков </a:t>
            </a:r>
            <a:r>
              <a:rPr lang="en-US" altLang="ru-RU"/>
              <a:t>WHEN</a:t>
            </a:r>
            <a:r>
              <a:rPr lang="ru-RU" altLang="ru-RU"/>
              <a:t>, сколько выделяется обрабатываемых исключений</a:t>
            </a:r>
          </a:p>
          <a:p>
            <a:r>
              <a:rPr lang="ru-RU" altLang="ru-RU"/>
              <a:t>Остальные – в </a:t>
            </a:r>
            <a:r>
              <a:rPr lang="en-US" altLang="ru-RU"/>
              <a:t>WHEN OTHERS</a:t>
            </a:r>
          </a:p>
          <a:p>
            <a:r>
              <a:rPr lang="ru-RU" altLang="ru-RU"/>
              <a:t>Можно определять свои исключения</a:t>
            </a:r>
            <a:endParaRPr lang="en-US" altLang="ru-RU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89363"/>
            <a:ext cx="6042025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Вложенные блоки</a:t>
            </a:r>
          </a:p>
        </p:txBody>
      </p:sp>
      <p:pic>
        <p:nvPicPr>
          <p:cNvPr id="23555" name="Picture 2" descr="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2852738"/>
            <a:ext cx="5064125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4613275"/>
            <a:ext cx="2881313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Объект 2"/>
          <p:cNvSpPr>
            <a:spLocks noGrp="1"/>
          </p:cNvSpPr>
          <p:nvPr>
            <p:ph sz="quarter" idx="1"/>
          </p:nvPr>
        </p:nvSpPr>
        <p:spPr>
          <a:xfrm>
            <a:off x="490538" y="1196975"/>
            <a:ext cx="8229600" cy="1655763"/>
          </a:xfrm>
        </p:spPr>
        <p:txBody>
          <a:bodyPr/>
          <a:lstStyle/>
          <a:p>
            <a:r>
              <a:rPr lang="ru-RU" altLang="ru-RU"/>
              <a:t>Область действия (</a:t>
            </a:r>
            <a:r>
              <a:rPr lang="en-US" altLang="ru-RU"/>
              <a:t>scope</a:t>
            </a:r>
            <a:r>
              <a:rPr lang="ru-RU" altLang="ru-RU"/>
              <a:t>) – переменные, исключения, модули – локальны в рамках блока;</a:t>
            </a:r>
            <a:endParaRPr lang="en-US" altLang="ru-RU"/>
          </a:p>
          <a:p>
            <a:r>
              <a:rPr lang="ru-RU" altLang="ru-RU"/>
              <a:t>Область видимости – в текущем блоке;</a:t>
            </a:r>
          </a:p>
          <a:p>
            <a:endParaRPr lang="ru-RU" alt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Предупреждения компилятора</a:t>
            </a:r>
          </a:p>
        </p:txBody>
      </p:sp>
      <p:sp>
        <p:nvSpPr>
          <p:cNvPr id="2457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en-US" altLang="ru-RU"/>
              <a:t>ALL</a:t>
            </a:r>
            <a:r>
              <a:rPr lang="ru-RU" altLang="ru-RU"/>
              <a:t> (все);</a:t>
            </a:r>
          </a:p>
          <a:p>
            <a:r>
              <a:rPr lang="ru-RU" altLang="ru-RU"/>
              <a:t> </a:t>
            </a:r>
            <a:r>
              <a:rPr lang="en-US" altLang="ru-RU"/>
              <a:t>PERFOMANCE</a:t>
            </a:r>
            <a:r>
              <a:rPr lang="ru-RU" altLang="ru-RU"/>
              <a:t> (производительность);</a:t>
            </a:r>
          </a:p>
          <a:p>
            <a:r>
              <a:rPr lang="ru-RU" altLang="ru-RU"/>
              <a:t> </a:t>
            </a:r>
            <a:r>
              <a:rPr lang="en-US" altLang="ru-RU"/>
              <a:t>INFORMATIONAL</a:t>
            </a:r>
            <a:r>
              <a:rPr lang="ru-RU" altLang="ru-RU"/>
              <a:t> (информационные);</a:t>
            </a:r>
          </a:p>
          <a:p>
            <a:r>
              <a:rPr lang="en-US" altLang="ru-RU"/>
              <a:t> SEVERE (</a:t>
            </a:r>
            <a:r>
              <a:rPr lang="ru-RU" altLang="ru-RU"/>
              <a:t>логика программы</a:t>
            </a:r>
            <a:r>
              <a:rPr lang="en-US" altLang="ru-RU"/>
              <a:t>);</a:t>
            </a:r>
            <a:endParaRPr lang="ru-RU" altLang="ru-RU"/>
          </a:p>
          <a:p>
            <a:r>
              <a:rPr lang="en-US" altLang="ru-RU"/>
              <a:t> Specific error (</a:t>
            </a:r>
            <a:r>
              <a:rPr lang="ru-RU" altLang="ru-RU"/>
              <a:t>ошибка</a:t>
            </a:r>
            <a:r>
              <a:rPr lang="en-US" altLang="ru-RU"/>
              <a:t>)</a:t>
            </a:r>
            <a:r>
              <a:rPr lang="ru-RU" altLang="ru-RU"/>
              <a:t>;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Предупреждения компилятора</a:t>
            </a:r>
          </a:p>
        </p:txBody>
      </p:sp>
      <p:pic>
        <p:nvPicPr>
          <p:cNvPr id="25603" name="Picture 2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268413"/>
            <a:ext cx="6696075" cy="123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3" descr="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724400"/>
            <a:ext cx="74771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4" descr="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781300"/>
            <a:ext cx="6696075" cy="155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Предупреждения компилятора</a:t>
            </a:r>
          </a:p>
        </p:txBody>
      </p:sp>
      <p:pic>
        <p:nvPicPr>
          <p:cNvPr id="26627" name="Picture 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75" y="1196975"/>
            <a:ext cx="7131050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311650"/>
            <a:ext cx="7119938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Предупреждения компилятора</a:t>
            </a:r>
          </a:p>
        </p:txBody>
      </p:sp>
      <p:pic>
        <p:nvPicPr>
          <p:cNvPr id="27651" name="Picture 2" descr="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8116888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Характеристика языка </a:t>
            </a:r>
            <a:r>
              <a:rPr lang="en-US" altLang="ru-RU"/>
              <a:t>PL/SQL</a:t>
            </a:r>
            <a:endParaRPr lang="ru-RU" altLang="ru-RU"/>
          </a:p>
        </p:txBody>
      </p:sp>
      <p:sp>
        <p:nvSpPr>
          <p:cNvPr id="1024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en-US" altLang="ru-RU"/>
              <a:t>Procedural Language extensions to</a:t>
            </a:r>
            <a:r>
              <a:rPr lang="ru-RU" altLang="ru-RU"/>
              <a:t> </a:t>
            </a:r>
            <a:r>
              <a:rPr lang="en-US" altLang="ru-RU"/>
              <a:t>SQL;</a:t>
            </a:r>
            <a:endParaRPr lang="ru-RU" altLang="ru-RU"/>
          </a:p>
          <a:p>
            <a:r>
              <a:rPr lang="ru-RU" altLang="ru-RU"/>
              <a:t>Основной язык для программирования хранимых процедур (</a:t>
            </a:r>
            <a:r>
              <a:rPr lang="en-US" altLang="ru-RU"/>
              <a:t>stored procedures</a:t>
            </a:r>
            <a:r>
              <a:rPr lang="ru-RU" altLang="ru-RU"/>
              <a:t>);</a:t>
            </a:r>
          </a:p>
          <a:p>
            <a:r>
              <a:rPr lang="ru-RU" altLang="ru-RU"/>
              <a:t>Интегрирован с базой данных </a:t>
            </a:r>
            <a:r>
              <a:rPr lang="en-US" altLang="ru-RU"/>
              <a:t>Oracle</a:t>
            </a:r>
            <a:r>
              <a:rPr lang="ru-RU" altLang="ru-RU"/>
              <a:t>;</a:t>
            </a:r>
          </a:p>
          <a:p>
            <a:r>
              <a:rPr lang="ru-RU" altLang="ru-RU"/>
              <a:t>Производительность серверных модулей;</a:t>
            </a:r>
          </a:p>
          <a:p>
            <a:r>
              <a:rPr lang="ru-RU" altLang="ru-RU"/>
              <a:t>Приложение может быть проще в реализации при написании бизнес-логики на основе хранимых процедур;</a:t>
            </a:r>
          </a:p>
          <a:p>
            <a:r>
              <a:rPr lang="ru-RU" altLang="ru-RU"/>
              <a:t>Отсутствие накладных расходов на приведение типов;</a:t>
            </a:r>
          </a:p>
          <a:p>
            <a:r>
              <a:rPr lang="ru-RU" altLang="ru-RU"/>
              <a:t>Может выполняться независимо от пользователя;</a:t>
            </a:r>
          </a:p>
          <a:p>
            <a:r>
              <a:rPr lang="en-US" altLang="ru-RU"/>
              <a:t>PL/SQL</a:t>
            </a:r>
            <a:r>
              <a:rPr lang="ru-RU" altLang="ru-RU"/>
              <a:t>-функции можно вызывать из </a:t>
            </a:r>
            <a:r>
              <a:rPr lang="en-US" altLang="ru-RU"/>
              <a:t>SELECT </a:t>
            </a:r>
            <a:r>
              <a:rPr lang="ru-RU" altLang="ru-RU"/>
              <a:t>запросов</a:t>
            </a:r>
          </a:p>
          <a:p>
            <a:endParaRPr lang="ru-RU" alt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Идентификаторы</a:t>
            </a:r>
          </a:p>
        </p:txBody>
      </p:sp>
      <p:sp>
        <p:nvSpPr>
          <p:cNvPr id="2867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ru-RU" altLang="ru-RU"/>
              <a:t>Идентификатор – наименование объекта </a:t>
            </a:r>
            <a:r>
              <a:rPr lang="en-US" altLang="ru-RU"/>
              <a:t>PL/SQL</a:t>
            </a:r>
          </a:p>
          <a:p>
            <a:pPr lvl="1"/>
            <a:r>
              <a:rPr lang="ru-RU" altLang="ru-RU"/>
              <a:t>Константы</a:t>
            </a:r>
          </a:p>
          <a:p>
            <a:pPr lvl="1"/>
            <a:r>
              <a:rPr lang="ru-RU" altLang="ru-RU"/>
              <a:t>Скалярные переменные</a:t>
            </a:r>
          </a:p>
          <a:p>
            <a:pPr lvl="1"/>
            <a:r>
              <a:rPr lang="ru-RU" altLang="ru-RU"/>
              <a:t>Составные переменные:</a:t>
            </a:r>
          </a:p>
          <a:p>
            <a:pPr lvl="2"/>
            <a:r>
              <a:rPr lang="ru-RU" altLang="ru-RU"/>
              <a:t>Структуры</a:t>
            </a:r>
          </a:p>
          <a:p>
            <a:pPr lvl="2"/>
            <a:r>
              <a:rPr lang="ru-RU" altLang="ru-RU"/>
              <a:t>Коллекции</a:t>
            </a:r>
          </a:p>
          <a:p>
            <a:pPr lvl="1"/>
            <a:r>
              <a:rPr lang="ru-RU" altLang="ru-RU"/>
              <a:t>Исключения</a:t>
            </a:r>
          </a:p>
          <a:p>
            <a:pPr lvl="1"/>
            <a:r>
              <a:rPr lang="ru-RU" altLang="ru-RU"/>
              <a:t>Пакеты, процедуры и функции</a:t>
            </a:r>
          </a:p>
          <a:p>
            <a:pPr lvl="1"/>
            <a:r>
              <a:rPr lang="ru-RU" altLang="ru-RU"/>
              <a:t>Типы</a:t>
            </a:r>
          </a:p>
          <a:p>
            <a:pPr lvl="1"/>
            <a:r>
              <a:rPr lang="ru-RU" altLang="ru-RU"/>
              <a:t>Курсоры</a:t>
            </a:r>
          </a:p>
          <a:p>
            <a:pPr lvl="1"/>
            <a:r>
              <a:rPr lang="ru-RU" altLang="ru-RU"/>
              <a:t>Зарезервированные слова</a:t>
            </a:r>
          </a:p>
          <a:p>
            <a:pPr lvl="1"/>
            <a:r>
              <a:rPr lang="ru-RU" altLang="ru-RU"/>
              <a:t>Метки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Идентификаторы</a:t>
            </a:r>
          </a:p>
        </p:txBody>
      </p:sp>
      <p:sp>
        <p:nvSpPr>
          <p:cNvPr id="29699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ru-RU" altLang="ru-RU" dirty="0"/>
              <a:t>Не более 30 символов</a:t>
            </a:r>
          </a:p>
          <a:p>
            <a:r>
              <a:rPr lang="ru-RU" altLang="ru-RU" dirty="0"/>
              <a:t>Начинается с буквы</a:t>
            </a:r>
          </a:p>
          <a:p>
            <a:r>
              <a:rPr lang="ru-RU" altLang="ru-RU" dirty="0"/>
              <a:t>Не содержит пробелов</a:t>
            </a:r>
          </a:p>
          <a:p>
            <a:r>
              <a:rPr lang="ru-RU" altLang="ru-RU" dirty="0"/>
              <a:t>Может включать </a:t>
            </a:r>
            <a:r>
              <a:rPr lang="en-US" altLang="ru-RU" dirty="0"/>
              <a:t>$  _  #</a:t>
            </a:r>
            <a:endParaRPr lang="ru-RU" altLang="ru-RU" dirty="0"/>
          </a:p>
          <a:p>
            <a:r>
              <a:rPr lang="ru-RU" altLang="ru-RU" dirty="0"/>
              <a:t>Компилятор приводит идентификаторы к верхнему регистру</a:t>
            </a:r>
          </a:p>
          <a:p>
            <a:r>
              <a:rPr lang="en-US" altLang="ru-RU" dirty="0"/>
              <a:t>“</a:t>
            </a:r>
            <a:r>
              <a:rPr lang="ru-RU" altLang="ru-RU" dirty="0"/>
              <a:t>идентификатор</a:t>
            </a:r>
            <a:r>
              <a:rPr lang="en-US" altLang="ru-RU" dirty="0"/>
              <a:t>”</a:t>
            </a:r>
            <a:r>
              <a:rPr lang="ru-RU" altLang="ru-RU" dirty="0"/>
              <a:t> </a:t>
            </a:r>
            <a:r>
              <a:rPr lang="en-US" altLang="ru-RU" dirty="0"/>
              <a:t> </a:t>
            </a:r>
            <a:r>
              <a:rPr lang="ru-RU" altLang="ru-RU" dirty="0" err="1"/>
              <a:t>регистрозависим</a:t>
            </a:r>
            <a:endParaRPr lang="ru-RU" alt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68313" y="692150"/>
            <a:ext cx="8229600" cy="990600"/>
          </a:xfrm>
        </p:spPr>
        <p:txBody>
          <a:bodyPr/>
          <a:lstStyle/>
          <a:p>
            <a:r>
              <a:rPr lang="ru-RU" altLang="ru-RU"/>
              <a:t>Спецсимволы и зарезервированные слова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pic>
        <p:nvPicPr>
          <p:cNvPr id="3072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628775"/>
            <a:ext cx="41148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433638"/>
            <a:ext cx="26860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76475"/>
            <a:ext cx="2762250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68313" y="630238"/>
            <a:ext cx="8229600" cy="990600"/>
          </a:xfrm>
        </p:spPr>
        <p:txBody>
          <a:bodyPr/>
          <a:lstStyle/>
          <a:p>
            <a:r>
              <a:rPr lang="ru-RU" altLang="ru-RU"/>
              <a:t>Спецсимволы и зарезервированные слова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pic>
        <p:nvPicPr>
          <p:cNvPr id="31747" name="Picture 2" descr="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484313"/>
            <a:ext cx="48482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2" descr="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133600"/>
            <a:ext cx="28956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468313" y="630238"/>
            <a:ext cx="8229600" cy="566737"/>
          </a:xfrm>
        </p:spPr>
        <p:txBody>
          <a:bodyPr/>
          <a:lstStyle/>
          <a:p>
            <a:r>
              <a:rPr lang="ru-RU" altLang="ru-RU"/>
              <a:t>Литералы</a:t>
            </a:r>
          </a:p>
        </p:txBody>
      </p:sp>
      <p:sp>
        <p:nvSpPr>
          <p:cNvPr id="3277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ru-RU" altLang="ru-RU"/>
              <a:t>Литерал – значение идентификатора</a:t>
            </a:r>
            <a:endParaRPr lang="en-US" altLang="ru-RU"/>
          </a:p>
          <a:p>
            <a:pPr lvl="1"/>
            <a:r>
              <a:rPr lang="en-US" altLang="ru-RU"/>
              <a:t>Number – </a:t>
            </a:r>
            <a:r>
              <a:rPr lang="ru-RU" altLang="ru-RU"/>
              <a:t>123, 21.6</a:t>
            </a:r>
            <a:r>
              <a:rPr lang="en-US" altLang="ru-RU"/>
              <a:t>, NULL</a:t>
            </a:r>
            <a:endParaRPr lang="ru-RU" altLang="ru-RU"/>
          </a:p>
          <a:p>
            <a:pPr lvl="1"/>
            <a:r>
              <a:rPr lang="en-US" altLang="ru-RU"/>
              <a:t>String – ‘sentence’, ’</a:t>
            </a:r>
            <a:r>
              <a:rPr lang="ru-RU" altLang="ru-RU"/>
              <a:t>01-01-2017</a:t>
            </a:r>
            <a:r>
              <a:rPr lang="en-US" altLang="ru-RU"/>
              <a:t>’ , NULL</a:t>
            </a:r>
            <a:endParaRPr lang="ru-RU" altLang="ru-RU"/>
          </a:p>
          <a:p>
            <a:pPr lvl="1"/>
            <a:r>
              <a:rPr lang="en-US" altLang="ru-RU"/>
              <a:t>Boolean – true, false, NULL</a:t>
            </a:r>
          </a:p>
          <a:p>
            <a:pPr lvl="1"/>
            <a:r>
              <a:rPr lang="en-US" altLang="ru-RU"/>
              <a:t>ANSI date – DATE '2016-11-01'</a:t>
            </a:r>
            <a:endParaRPr lang="ru-RU" altLang="ru-RU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68313" y="630238"/>
            <a:ext cx="8229600" cy="566737"/>
          </a:xfrm>
        </p:spPr>
        <p:txBody>
          <a:bodyPr/>
          <a:lstStyle/>
          <a:p>
            <a:r>
              <a:rPr lang="ru-RU" altLang="ru-RU"/>
              <a:t>Метки</a:t>
            </a:r>
          </a:p>
        </p:txBody>
      </p:sp>
      <p:sp>
        <p:nvSpPr>
          <p:cNvPr id="3379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ru-RU" altLang="ru-RU"/>
              <a:t>Метка – способ именовать определенную часть программы</a:t>
            </a:r>
            <a:endParaRPr lang="en-US" altLang="ru-RU"/>
          </a:p>
          <a:p>
            <a:r>
              <a:rPr lang="ru-RU" altLang="ru-RU"/>
              <a:t>Синтаксис </a:t>
            </a:r>
            <a:r>
              <a:rPr lang="en-US" altLang="ru-RU"/>
              <a:t>&lt;&lt; label&gt;&gt;</a:t>
            </a:r>
            <a:endParaRPr lang="ru-RU" altLang="ru-RU"/>
          </a:p>
          <a:p>
            <a:r>
              <a:rPr lang="ru-RU" altLang="ru-RU"/>
              <a:t>Используется для:</a:t>
            </a:r>
          </a:p>
          <a:p>
            <a:pPr lvl="1"/>
            <a:r>
              <a:rPr lang="ru-RU" altLang="ru-RU"/>
              <a:t>Именования блока на время выполнения</a:t>
            </a:r>
          </a:p>
          <a:p>
            <a:pPr lvl="1"/>
            <a:r>
              <a:rPr lang="ru-RU" altLang="ru-RU"/>
              <a:t>Улучшение читаемости кода</a:t>
            </a:r>
          </a:p>
          <a:p>
            <a:pPr lvl="1"/>
            <a:r>
              <a:rPr lang="ru-RU" altLang="ru-RU"/>
              <a:t>Необходимость ссылаться во вложенном блоке на переменную с таким же именем из внешнего блока</a:t>
            </a:r>
          </a:p>
          <a:p>
            <a:pPr lvl="1"/>
            <a:r>
              <a:rPr lang="ru-RU" altLang="ru-RU"/>
              <a:t>Для перехода по </a:t>
            </a:r>
            <a:r>
              <a:rPr lang="en-US" altLang="ru-RU"/>
              <a:t>GOTO</a:t>
            </a:r>
          </a:p>
          <a:p>
            <a:pPr lvl="1"/>
            <a:endParaRPr lang="ru-RU" alt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468313" y="630238"/>
            <a:ext cx="8229600" cy="566737"/>
          </a:xfrm>
        </p:spPr>
        <p:txBody>
          <a:bodyPr/>
          <a:lstStyle/>
          <a:p>
            <a:r>
              <a:rPr lang="ru-RU" altLang="ru-RU"/>
              <a:t>Символы специального значения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395288" y="1123950"/>
          <a:ext cx="8229600" cy="52483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26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03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8506">
                <a:tc>
                  <a:txBody>
                    <a:bodyPr/>
                    <a:lstStyle/>
                    <a:p>
                      <a:r>
                        <a:rPr lang="en-US" sz="1800" dirty="0"/>
                        <a:t>;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Разделитель</a:t>
                      </a:r>
                      <a:r>
                        <a:rPr lang="ru-RU" sz="1800" baseline="0" dirty="0"/>
                        <a:t> выражений</a:t>
                      </a:r>
                      <a:endParaRPr lang="ru-RU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51">
                <a:tc>
                  <a:txBody>
                    <a:bodyPr/>
                    <a:lstStyle/>
                    <a:p>
                      <a:r>
                        <a:rPr lang="en-US" sz="1800" dirty="0"/>
                        <a:t>-- </a:t>
                      </a:r>
                      <a:endParaRPr lang="ru-RU" sz="1800" dirty="0"/>
                    </a:p>
                    <a:p>
                      <a:r>
                        <a:rPr lang="en-US" sz="1800" dirty="0"/>
                        <a:t>/*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abcd</a:t>
                      </a:r>
                      <a:r>
                        <a:rPr lang="en-US" sz="1800" baseline="0" dirty="0"/>
                        <a:t> */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Однострочный и многострочный комментарий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8506">
                <a:tc>
                  <a:txBody>
                    <a:bodyPr/>
                    <a:lstStyle/>
                    <a:p>
                      <a:r>
                        <a:rPr lang="ru-RU" sz="1800" dirty="0"/>
                        <a:t>% и </a:t>
                      </a:r>
                      <a:r>
                        <a:rPr lang="en-US" sz="1800" dirty="0"/>
                        <a:t>_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Множественный и одиночный групповой символ в </a:t>
                      </a:r>
                      <a:r>
                        <a:rPr lang="en-US" sz="1800" dirty="0"/>
                        <a:t>Like</a:t>
                      </a:r>
                      <a:endParaRPr lang="ru-RU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506">
                <a:tc>
                  <a:txBody>
                    <a:bodyPr/>
                    <a:lstStyle/>
                    <a:p>
                      <a:r>
                        <a:rPr lang="en-US" sz="1800" dirty="0"/>
                        <a:t>@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Индикатор</a:t>
                      </a:r>
                      <a:r>
                        <a:rPr lang="ru-RU" sz="1800" baseline="0" dirty="0"/>
                        <a:t> удаленного объекта</a:t>
                      </a:r>
                      <a:endParaRPr lang="ru-RU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682">
                <a:tc>
                  <a:txBody>
                    <a:bodyPr/>
                    <a:lstStyle/>
                    <a:p>
                      <a:r>
                        <a:rPr lang="en-US" sz="1800" dirty="0"/>
                        <a:t>&lt;&gt;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r>
                        <a:rPr lang="en-US" sz="1800" baseline="0" dirty="0"/>
                        <a:t>!=</a:t>
                      </a:r>
                    </a:p>
                    <a:p>
                      <a:r>
                        <a:rPr lang="en-US" sz="1800" baseline="0" dirty="0"/>
                        <a:t>^=</a:t>
                      </a:r>
                    </a:p>
                    <a:p>
                      <a:r>
                        <a:rPr lang="en-US" sz="1800" baseline="0" dirty="0"/>
                        <a:t>~=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Не равно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8506">
                <a:tc>
                  <a:txBody>
                    <a:bodyPr/>
                    <a:lstStyle/>
                    <a:p>
                      <a:r>
                        <a:rPr lang="en-US" sz="1800" dirty="0"/>
                        <a:t>||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Конкатенация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8506">
                <a:tc>
                  <a:txBody>
                    <a:bodyPr/>
                    <a:lstStyle/>
                    <a:p>
                      <a:r>
                        <a:rPr lang="en-US" sz="1800" dirty="0"/>
                        <a:t>&lt;&lt;label&gt;&gt;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Метка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8506">
                <a:tc>
                  <a:txBody>
                    <a:bodyPr/>
                    <a:lstStyle/>
                    <a:p>
                      <a:r>
                        <a:rPr lang="en-US" sz="1800" dirty="0"/>
                        <a:t>&lt;= </a:t>
                      </a:r>
                      <a:r>
                        <a:rPr lang="ru-RU" sz="1800" dirty="0"/>
                        <a:t>и</a:t>
                      </a:r>
                      <a:r>
                        <a:rPr lang="ru-RU" sz="1800" baseline="0" dirty="0"/>
                        <a:t> </a:t>
                      </a:r>
                      <a:r>
                        <a:rPr lang="en-US" sz="1800" baseline="0" dirty="0"/>
                        <a:t>=&gt;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Меньше</a:t>
                      </a:r>
                      <a:r>
                        <a:rPr lang="ru-RU" sz="1800" baseline="0" dirty="0"/>
                        <a:t> или равно / Больше или равно</a:t>
                      </a:r>
                      <a:endParaRPr lang="ru-RU" sz="1800" dirty="0"/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8506">
                <a:tc>
                  <a:txBody>
                    <a:bodyPr/>
                    <a:lstStyle/>
                    <a:p>
                      <a:r>
                        <a:rPr lang="en-US" sz="1800" dirty="0"/>
                        <a:t>:=</a:t>
                      </a:r>
                      <a:endParaRPr lang="ru-RU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Присваивание</a:t>
                      </a:r>
                    </a:p>
                  </a:txBody>
                  <a:tcPr marT="45710" marB="4571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576262"/>
          </a:xfrm>
        </p:spPr>
        <p:txBody>
          <a:bodyPr/>
          <a:lstStyle/>
          <a:p>
            <a:r>
              <a:rPr lang="ru-RU" altLang="ru-RU"/>
              <a:t>Типы данных </a:t>
            </a:r>
            <a:r>
              <a:rPr lang="en-US" altLang="ru-RU"/>
              <a:t>ORACLE </a:t>
            </a:r>
            <a:r>
              <a:rPr lang="ru-RU" altLang="ru-RU"/>
              <a:t>- символьные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457200" y="1268413"/>
          <a:ext cx="8229600" cy="52498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86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29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227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2000" dirty="0"/>
                        <a:t>CHAR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Символьное</a:t>
                      </a:r>
                      <a:r>
                        <a:rPr lang="ru-RU" sz="1800" baseline="0" dirty="0"/>
                        <a:t> поле фиксированной длины до 2000 байт</a:t>
                      </a:r>
                      <a:endParaRPr lang="ru-RU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027">
                <a:tc>
                  <a:txBody>
                    <a:bodyPr/>
                    <a:lstStyle/>
                    <a:p>
                      <a:r>
                        <a:rPr lang="en-US" altLang="ru-RU" sz="1800" dirty="0"/>
                        <a:t>NCHAR</a:t>
                      </a:r>
                      <a:endParaRPr lang="ru-RU" sz="1800" dirty="0"/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Поле фиксированной длины для набора символов, состоящих из нескольких байт.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Максимальный размер – 2000 символов или 2000 байт в зависимости от набора символов.</a:t>
                      </a:r>
                      <a:endParaRPr lang="ru-RU" sz="1800" dirty="0"/>
                    </a:p>
                    <a:p>
                      <a:endParaRPr lang="ru-RU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227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2000" dirty="0"/>
                        <a:t>VARCHAR2 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/>
                        <a:t>Символьное</a:t>
                      </a:r>
                      <a:r>
                        <a:rPr lang="ru-RU" sz="1800" baseline="0" dirty="0"/>
                        <a:t> поле переменной длины до 4000 байт</a:t>
                      </a:r>
                      <a:endParaRPr lang="ru-RU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2278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ru-RU" sz="2000" dirty="0"/>
                        <a:t>NVARCHAR2</a:t>
                      </a: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Поле переменной длины для набора символов, состоящих из нескольких байт.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Максимальный размер – 4000 символов или 4000 байт в зависимости от набора символов.</a:t>
                      </a:r>
                      <a:endParaRPr lang="ru-RU" sz="1800" dirty="0"/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576262"/>
          </a:xfrm>
        </p:spPr>
        <p:txBody>
          <a:bodyPr/>
          <a:lstStyle/>
          <a:p>
            <a:r>
              <a:rPr lang="ru-RU" altLang="ru-RU"/>
              <a:t>Типы данных </a:t>
            </a:r>
            <a:r>
              <a:rPr lang="en-US" altLang="ru-RU"/>
              <a:t>ORACLE</a:t>
            </a:r>
            <a:r>
              <a:rPr lang="ru-RU" altLang="ru-RU"/>
              <a:t> – символьные</a:t>
            </a:r>
            <a:r>
              <a:rPr lang="en-US" altLang="ru-RU"/>
              <a:t> </a:t>
            </a:r>
            <a:endParaRPr lang="ru-RU" alt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468313" y="1268413"/>
          <a:ext cx="8280400" cy="46307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866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LONG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Символьный, переменной длины,</a:t>
                      </a:r>
                      <a:r>
                        <a:rPr kumimoji="0" 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2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оставлен для совместимости</a:t>
                      </a: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RAW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Переменной</a:t>
                      </a:r>
                      <a:r>
                        <a:rPr kumimoji="0" 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длины, для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бинарных данных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&lt;= 2000 byte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оставлен для совместимости</a:t>
                      </a: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0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LONG RAW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Бинарные данные до 2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0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CLOB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Символьный</a:t>
                      </a:r>
                      <a:r>
                        <a:rPr kumimoji="0" 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тип бо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льшой объект до 4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9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NLOB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CLOB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для многобайтных символов </a:t>
                      </a: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9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BLOB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Большой двоичный объект до 4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69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BFILE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2600" marR="5260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Указатель на двоичный файл операционной системы</a:t>
                      </a:r>
                    </a:p>
                  </a:txBody>
                  <a:tcPr marL="52600" marR="5260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576262"/>
          </a:xfrm>
        </p:spPr>
        <p:txBody>
          <a:bodyPr/>
          <a:lstStyle/>
          <a:p>
            <a:r>
              <a:rPr lang="ru-RU" altLang="ru-RU"/>
              <a:t>Типы данных </a:t>
            </a:r>
            <a:r>
              <a:rPr lang="en-US" altLang="ru-RU"/>
              <a:t>ORACLE </a:t>
            </a:r>
            <a:r>
              <a:rPr lang="ru-RU" altLang="ru-RU"/>
              <a:t>– дата/время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395288" y="1268413"/>
          <a:ext cx="8280400" cy="50419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0171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</a:t>
                      </a:r>
                    </a:p>
                  </a:txBody>
                  <a:tcPr marL="91434" marR="91434" marT="45727" marB="45727"/>
                </a:tc>
                <a:tc>
                  <a:txBody>
                    <a:bodyPr/>
                    <a:lstStyle/>
                    <a:p>
                      <a:r>
                        <a:rPr lang="ru-RU" sz="1800" dirty="0"/>
                        <a:t>7 байтовое поле фиксированной длины, используемое для хранения даты</a:t>
                      </a:r>
                      <a:r>
                        <a:rPr lang="ru-RU" sz="1800" baseline="0" dirty="0"/>
                        <a:t> и времени</a:t>
                      </a:r>
                      <a:endParaRPr lang="ru-RU" sz="1800" dirty="0"/>
                    </a:p>
                  </a:txBody>
                  <a:tcPr marL="91434" marR="91434" marT="45727" marB="4572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880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INTERVAL </a:t>
                      </a:r>
                      <a:br>
                        <a:rPr kumimoji="0" lang="ru-RU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DAY TO SECOND</a:t>
                      </a:r>
                    </a:p>
                  </a:txBody>
                  <a:tcPr marL="91434" marR="91434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11 байтовое поле фиксированной длины для интервала времени: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Дни, часы, минуты, секунды</a:t>
                      </a:r>
                      <a:endParaRPr lang="ru-RU" sz="1800" dirty="0"/>
                    </a:p>
                    <a:p>
                      <a:endParaRPr lang="ru-RU" sz="1800" dirty="0"/>
                    </a:p>
                  </a:txBody>
                  <a:tcPr marL="91434" marR="91434" marT="45727" marB="4572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530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INTERVAL </a:t>
                      </a:r>
                      <a:br>
                        <a:rPr kumimoji="0" lang="ru-RU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YEAR TO MONTH TIMESTAMP</a:t>
                      </a:r>
                    </a:p>
                  </a:txBody>
                  <a:tcPr marL="91434" marR="91434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5 байтовое поле фиксированной длины для интервала времени: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Годы и месяцы</a:t>
                      </a:r>
                      <a:endParaRPr lang="ru-RU" sz="1800" dirty="0"/>
                    </a:p>
                  </a:txBody>
                  <a:tcPr marL="91434" marR="91434" marT="45727" marB="4572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3339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TIMESTAMP  </a:t>
                      </a:r>
                      <a:br>
                        <a:rPr kumimoji="0" lang="ru-RU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WITH  TIME ZONE </a:t>
                      </a:r>
                    </a:p>
                  </a:txBody>
                  <a:tcPr marL="91434" marR="91434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13 байтовое поле фиксированной длины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Дата, время и настройки, связанные с часовым поясом.</a:t>
                      </a:r>
                      <a:endParaRPr lang="ru-RU" sz="1800" dirty="0"/>
                    </a:p>
                  </a:txBody>
                  <a:tcPr marL="91434" marR="91434" marT="45727" marB="4572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898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TIMESTAMP  </a:t>
                      </a:r>
                      <a:br>
                        <a:rPr kumimoji="0" lang="ru-RU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en-US" altLang="ru-RU" sz="1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WITH LOCAL TIME</a:t>
                      </a:r>
                    </a:p>
                    <a:p>
                      <a:pPr lvl="1"/>
                      <a:endParaRPr kumimoji="0" lang="en-US" altLang="ru-RU" sz="1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27" marB="4572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7-11 байтовое поле переменной длины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Дата и время, приведенные к часовому поясу базы данных</a:t>
                      </a:r>
                      <a:endParaRPr lang="ru-RU" sz="1800" dirty="0"/>
                    </a:p>
                  </a:txBody>
                  <a:tcPr marL="91434" marR="91434" marT="45727" marB="4572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Характеристика языка </a:t>
            </a:r>
            <a:r>
              <a:rPr lang="en-US" altLang="ru-RU"/>
              <a:t>PL/SQL</a:t>
            </a:r>
            <a:endParaRPr lang="ru-RU" altLang="ru-RU"/>
          </a:p>
        </p:txBody>
      </p:sp>
      <p:sp>
        <p:nvSpPr>
          <p:cNvPr id="1126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Взаимодействие с пользователем (</a:t>
            </a:r>
            <a:r>
              <a:rPr lang="en-US" altLang="ru-RU"/>
              <a:t>user interaction);</a:t>
            </a:r>
            <a:endParaRPr lang="ru-RU" altLang="ru-RU"/>
          </a:p>
          <a:p>
            <a:r>
              <a:rPr lang="ru-RU" altLang="ru-RU"/>
              <a:t>Внутренний язык (</a:t>
            </a:r>
            <a:r>
              <a:rPr lang="en-US" altLang="ru-RU"/>
              <a:t>proprietary for Oracle)</a:t>
            </a:r>
            <a:r>
              <a:rPr lang="ru-RU" altLang="ru-RU"/>
              <a:t>;</a:t>
            </a:r>
            <a:endParaRPr lang="en-US" altLang="ru-RU"/>
          </a:p>
          <a:p>
            <a:r>
              <a:rPr lang="en-US" altLang="ru-RU"/>
              <a:t>C</a:t>
            </a:r>
            <a:r>
              <a:rPr lang="ru-RU" altLang="ru-RU"/>
              <a:t>одержит элементы объектно-ориентированного программирования;</a:t>
            </a:r>
          </a:p>
          <a:p>
            <a:r>
              <a:rPr lang="ru-RU" altLang="ru-RU"/>
              <a:t>Позволяет использовать объектные типы;</a:t>
            </a:r>
          </a:p>
          <a:p>
            <a:r>
              <a:rPr lang="ru-RU" altLang="ru-RU"/>
              <a:t>Интерпретация (режим по умолчанию);</a:t>
            </a:r>
          </a:p>
          <a:p>
            <a:r>
              <a:rPr lang="ru-RU" altLang="ru-RU"/>
              <a:t>Компиляция (промежуточный код на </a:t>
            </a:r>
            <a:r>
              <a:rPr lang="en-US" altLang="ru-RU"/>
              <a:t>C </a:t>
            </a:r>
            <a:r>
              <a:rPr lang="ru-RU" altLang="ru-RU"/>
              <a:t>и конечный объектный код процессора);</a:t>
            </a:r>
          </a:p>
          <a:p>
            <a:r>
              <a:rPr lang="ru-RU" altLang="ru-RU"/>
              <a:t>Среда выполнения: </a:t>
            </a:r>
            <a:r>
              <a:rPr lang="en-US" altLang="ru-RU"/>
              <a:t>SQL</a:t>
            </a:r>
            <a:r>
              <a:rPr lang="ru-RU" altLang="ru-RU"/>
              <a:t>*</a:t>
            </a:r>
            <a:r>
              <a:rPr lang="en-US" altLang="ru-RU"/>
              <a:t>Plus</a:t>
            </a:r>
            <a:r>
              <a:rPr lang="ru-RU" altLang="ru-RU"/>
              <a:t>, </a:t>
            </a:r>
            <a:r>
              <a:rPr lang="en-US" altLang="ru-RU"/>
              <a:t>SQL Developer,  TOAD</a:t>
            </a:r>
            <a:r>
              <a:rPr lang="ru-RU" altLang="ru-RU"/>
              <a:t>. </a:t>
            </a:r>
          </a:p>
          <a:p>
            <a:endParaRPr lang="ru-RU" altLang="ru-RU"/>
          </a:p>
          <a:p>
            <a:endParaRPr lang="ru-RU" altLang="ru-RU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576262"/>
          </a:xfrm>
        </p:spPr>
        <p:txBody>
          <a:bodyPr/>
          <a:lstStyle/>
          <a:p>
            <a:r>
              <a:rPr lang="ru-RU" altLang="ru-RU"/>
              <a:t>Типы данных </a:t>
            </a:r>
            <a:r>
              <a:rPr lang="en-US" altLang="ru-RU"/>
              <a:t>ORACLE </a:t>
            </a:r>
            <a:r>
              <a:rPr lang="ru-RU" altLang="ru-RU"/>
              <a:t>– числовые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395288" y="1268413"/>
          <a:ext cx="8280400" cy="21859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5987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NUMBER(n,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s)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29" marB="4572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Числовой тип переменной длины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Точность 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 &lt;= 38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общее количество цифр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Масштаб </a:t>
                      </a:r>
                      <a:r>
                        <a:rPr kumimoji="0" lang="en-US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 = [-84,127]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количество цифр после запятой</a:t>
                      </a:r>
                    </a:p>
                    <a:p>
                      <a:endParaRPr kumimoji="0" lang="ru-RU" sz="1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29" marB="4572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576262"/>
          </a:xfrm>
        </p:spPr>
        <p:txBody>
          <a:bodyPr/>
          <a:lstStyle/>
          <a:p>
            <a:r>
              <a:rPr lang="ru-RU" altLang="ru-RU"/>
              <a:t>Типы данных </a:t>
            </a:r>
            <a:r>
              <a:rPr lang="en-US" altLang="ru-RU"/>
              <a:t>ORACLE </a:t>
            </a:r>
            <a:r>
              <a:rPr lang="ru-RU" altLang="ru-RU"/>
              <a:t>– </a:t>
            </a:r>
            <a:r>
              <a:rPr lang="en-US" altLang="ru-RU"/>
              <a:t>RowId</a:t>
            </a:r>
            <a:endParaRPr lang="ru-RU" altLang="ru-RU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395288" y="1268413"/>
          <a:ext cx="8280400" cy="4084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36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44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42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Calibri" pitchFamily="34" charset="0"/>
                        </a:rPr>
                        <a:t>ROWID</a:t>
                      </a:r>
                      <a:endParaRPr lang="ru-RU" sz="320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  <a:latin typeface="Calibri" pitchFamily="34" charset="0"/>
                        </a:rPr>
                        <a:t>64 </a:t>
                      </a:r>
                      <a:r>
                        <a:rPr lang="en-US" sz="3200" dirty="0">
                          <a:effectLst/>
                          <a:latin typeface="Calibri" pitchFamily="34" charset="0"/>
                        </a:rPr>
                        <a:t>byte</a:t>
                      </a:r>
                      <a:r>
                        <a:rPr lang="ru-RU" sz="3200" dirty="0">
                          <a:effectLst/>
                          <a:latin typeface="Calibri" pitchFamily="34" charset="0"/>
                        </a:rPr>
                        <a:t> уникальный адрес строки в таблице,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  <a:latin typeface="Calibri" pitchFamily="34" charset="0"/>
                        </a:rPr>
                        <a:t>псевдостолбец</a:t>
                      </a:r>
                      <a:r>
                        <a:rPr lang="ru-RU" sz="3200" dirty="0">
                          <a:effectLst/>
                          <a:latin typeface="Calibri" pitchFamily="34" charset="0"/>
                        </a:rPr>
                        <a:t>  </a:t>
                      </a:r>
                      <a:endParaRPr lang="ru-RU" sz="3200" dirty="0">
                        <a:effectLst/>
                        <a:latin typeface="Calibri" pitchFamily="34" charset="0"/>
                        <a:ea typeface="Times New Roman"/>
                      </a:endParaRPr>
                    </a:p>
                    <a:p>
                      <a:endParaRPr lang="ru-RU" sz="3200" dirty="0">
                        <a:latin typeface="Calibri" pitchFamily="34" charset="0"/>
                      </a:endParaRPr>
                    </a:p>
                  </a:txBody>
                  <a:tcPr marL="91434" marR="91434" marT="45740" marB="4574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23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Calibri" pitchFamily="34" charset="0"/>
                        </a:rPr>
                        <a:t>UROWID</a:t>
                      </a:r>
                      <a:r>
                        <a:rPr lang="ru-RU" sz="3200" dirty="0">
                          <a:effectLst/>
                          <a:latin typeface="Calibri" pitchFamily="34" charset="0"/>
                        </a:rPr>
                        <a:t>(</a:t>
                      </a:r>
                      <a:r>
                        <a:rPr lang="en-US" sz="3200" dirty="0">
                          <a:effectLst/>
                          <a:latin typeface="Calibri" pitchFamily="34" charset="0"/>
                        </a:rPr>
                        <a:t>n</a:t>
                      </a:r>
                      <a:r>
                        <a:rPr lang="ru-RU" sz="3200" dirty="0">
                          <a:effectLst/>
                          <a:latin typeface="Calibri" pitchFamily="34" charset="0"/>
                        </a:rPr>
                        <a:t>)</a:t>
                      </a:r>
                      <a:endParaRPr lang="ru-RU" sz="3200" dirty="0">
                        <a:effectLst/>
                        <a:latin typeface="Calibri" pitchFamily="34" charset="0"/>
                        <a:ea typeface="Times New Roman"/>
                      </a:endParaRPr>
                    </a:p>
                  </a:txBody>
                  <a:tcPr marL="91434" marR="91434" marT="45740" marB="4574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  <a:latin typeface="Calibri" pitchFamily="34" charset="0"/>
                        </a:rPr>
                        <a:t>n</a:t>
                      </a:r>
                      <a:r>
                        <a:rPr lang="ru-RU" sz="3200" dirty="0">
                          <a:effectLst/>
                          <a:latin typeface="Calibri" pitchFamily="34" charset="0"/>
                        </a:rPr>
                        <a:t> &lt;= 4000, логический адрес строки в индексно-организованной таблице  </a:t>
                      </a:r>
                      <a:endParaRPr lang="ru-RU" sz="3200" dirty="0">
                        <a:effectLst/>
                        <a:latin typeface="Calibri" pitchFamily="34" charset="0"/>
                        <a:ea typeface="Times New Roman"/>
                      </a:endParaRPr>
                    </a:p>
                    <a:p>
                      <a:endParaRPr lang="ru-RU" sz="3200" dirty="0">
                        <a:latin typeface="Calibri" pitchFamily="34" charset="0"/>
                      </a:endParaRPr>
                    </a:p>
                  </a:txBody>
                  <a:tcPr marL="91434" marR="91434" marT="45740" marB="457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Заголовок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29600" cy="576262"/>
          </a:xfrm>
        </p:spPr>
        <p:txBody>
          <a:bodyPr/>
          <a:lstStyle/>
          <a:p>
            <a:r>
              <a:rPr lang="ru-RU" altLang="ru-RU"/>
              <a:t>Неявные преобразования типов данных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sz="quarter" idx="1"/>
          </p:nvPr>
        </p:nvGraphicFramePr>
        <p:xfrm>
          <a:off x="395288" y="1196975"/>
          <a:ext cx="8280400" cy="47895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4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3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2911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VARCHAR2</a:t>
                      </a:r>
                    </a:p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</a:t>
                      </a:r>
                    </a:p>
                  </a:txBody>
                  <a:tcPr marL="91434" marR="91434" marT="45716" marB="45716"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DATE</a:t>
                      </a:r>
                      <a:endParaRPr lang="ru-RU" sz="2400" dirty="0"/>
                    </a:p>
                  </a:txBody>
                  <a:tcPr marL="91434" marR="91434" marT="45716" marB="4571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579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</a:t>
                      </a:r>
                    </a:p>
                  </a:txBody>
                  <a:tcPr marL="91434" marR="91434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/>
                        <a:t>VARCHAR2</a:t>
                      </a:r>
                      <a:endParaRPr lang="ru-RU" sz="2400" dirty="0"/>
                    </a:p>
                  </a:txBody>
                  <a:tcPr marL="91434" marR="91434" marT="45716" marB="4571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2911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VARCHAR2</a:t>
                      </a:r>
                    </a:p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</a:t>
                      </a:r>
                    </a:p>
                  </a:txBody>
                  <a:tcPr marL="91434" marR="91434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/>
                        <a:t>ROWID</a:t>
                      </a:r>
                      <a:endParaRPr lang="ru-RU" sz="2400" dirty="0"/>
                    </a:p>
                  </a:txBody>
                  <a:tcPr marL="91434" marR="91434" marT="45716" marB="4571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624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ROWID</a:t>
                      </a:r>
                    </a:p>
                  </a:txBody>
                  <a:tcPr marL="91434" marR="91434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VARCHAR2</a:t>
                      </a:r>
                      <a:endParaRPr lang="ru-RU" sz="2400" dirty="0"/>
                    </a:p>
                  </a:txBody>
                  <a:tcPr marL="91434" marR="91434" marT="45716" marB="4571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8190">
                <a:tc>
                  <a:txBody>
                    <a:bodyPr/>
                    <a:lstStyle/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VARCHAR2</a:t>
                      </a:r>
                    </a:p>
                    <a:p>
                      <a:pPr lvl="1"/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CHAR</a:t>
                      </a:r>
                    </a:p>
                  </a:txBody>
                  <a:tcPr marL="91434" marR="91434" marT="45716" marB="4571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NUMBER</a:t>
                      </a:r>
                      <a:endParaRPr lang="ru-RU" sz="2400" dirty="0"/>
                    </a:p>
                  </a:txBody>
                  <a:tcPr marL="91434" marR="91434" marT="45716" marB="4571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2273">
                <a:tc>
                  <a:txBody>
                    <a:bodyPr/>
                    <a:lstStyle/>
                    <a:p>
                      <a:pPr lvl="1"/>
                      <a:r>
                        <a:rPr lang="en-US" sz="2400" dirty="0"/>
                        <a:t>NUMBER</a:t>
                      </a:r>
                      <a:endParaRPr kumimoji="0" lang="en-US" altLang="ru-RU" sz="24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34" marR="91434" marT="45716" marB="45716"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ru-RU" sz="24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VARCHAR2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/>
                    </a:p>
                  </a:txBody>
                  <a:tcPr marL="91434" marR="91434" marT="45716" marB="4571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Поддержка национальных языков</a:t>
            </a:r>
          </a:p>
        </p:txBody>
      </p:sp>
      <p:sp>
        <p:nvSpPr>
          <p:cNvPr id="41987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62550"/>
          </a:xfrm>
        </p:spPr>
        <p:txBody>
          <a:bodyPr/>
          <a:lstStyle/>
          <a:p>
            <a:r>
              <a:rPr lang="en-US" altLang="ru-RU"/>
              <a:t>NLS - National Language Support, </a:t>
            </a:r>
            <a:r>
              <a:rPr lang="ru-RU" altLang="ru-RU"/>
              <a:t> далее </a:t>
            </a:r>
            <a:r>
              <a:rPr lang="en-US" altLang="ru-RU"/>
              <a:t>Globalization Support</a:t>
            </a:r>
            <a:endParaRPr lang="ru-RU" altLang="ru-RU"/>
          </a:p>
          <a:p>
            <a:r>
              <a:rPr lang="ru-RU" altLang="ru-RU"/>
              <a:t>Можно хранить данные множества национальных языков, используя </a:t>
            </a:r>
            <a:r>
              <a:rPr lang="en-US" altLang="ru-RU"/>
              <a:t>Unicode </a:t>
            </a:r>
            <a:r>
              <a:rPr lang="ru-RU" altLang="ru-RU"/>
              <a:t>или специальные кодировки – наборы символов (</a:t>
            </a:r>
            <a:r>
              <a:rPr lang="en-US" altLang="ru-RU"/>
              <a:t>character set</a:t>
            </a:r>
            <a:r>
              <a:rPr lang="ru-RU" altLang="ru-RU"/>
              <a:t>)</a:t>
            </a:r>
          </a:p>
          <a:p>
            <a:r>
              <a:rPr lang="ru-RU" altLang="ru-RU"/>
              <a:t>Символы хранятся как коды символов, зависящие от выбранного набора символов</a:t>
            </a:r>
          </a:p>
          <a:p>
            <a:r>
              <a:rPr lang="ru-RU" altLang="ru-RU"/>
              <a:t>В одной БД могут использоваться два набора символов</a:t>
            </a:r>
            <a:r>
              <a:rPr lang="en-US" altLang="ru-RU"/>
              <a:t>: </a:t>
            </a:r>
            <a:r>
              <a:rPr lang="ru-RU" altLang="ru-RU"/>
              <a:t>основной (</a:t>
            </a:r>
            <a:r>
              <a:rPr lang="en-US" altLang="ru-RU"/>
              <a:t>database character set) </a:t>
            </a:r>
            <a:r>
              <a:rPr lang="ru-RU" altLang="ru-RU"/>
              <a:t>и дополнительный  (</a:t>
            </a:r>
            <a:r>
              <a:rPr lang="en-US" altLang="ru-RU"/>
              <a:t>national character set)</a:t>
            </a:r>
          </a:p>
          <a:p>
            <a:r>
              <a:rPr lang="ru-RU" altLang="ru-RU"/>
              <a:t>Устанавливаются при создании БД</a:t>
            </a:r>
            <a:endParaRPr lang="en-US" altLang="ru-RU"/>
          </a:p>
          <a:p>
            <a:r>
              <a:rPr lang="ru-RU" altLang="ru-RU"/>
              <a:t>Изменяются </a:t>
            </a:r>
            <a:r>
              <a:rPr lang="en-US" altLang="ru-RU"/>
              <a:t>alter database (national) character set</a:t>
            </a:r>
            <a:endParaRPr lang="ru-RU" altLang="ru-RU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Поддержка национальных языков</a:t>
            </a:r>
          </a:p>
        </p:txBody>
      </p:sp>
      <p:sp>
        <p:nvSpPr>
          <p:cNvPr id="4301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r>
              <a:rPr lang="ru-RU" altLang="ru-RU"/>
              <a:t>Основной набор символов используется для</a:t>
            </a:r>
            <a:r>
              <a:rPr lang="en-US" altLang="ru-RU"/>
              <a:t>:</a:t>
            </a:r>
          </a:p>
          <a:p>
            <a:pPr lvl="1"/>
            <a:r>
              <a:rPr lang="ru-RU" altLang="ru-RU"/>
              <a:t>хранения символьных типов </a:t>
            </a:r>
            <a:r>
              <a:rPr lang="en-US" altLang="ru-RU"/>
              <a:t>char, varchar2, clob </a:t>
            </a:r>
            <a:r>
              <a:rPr lang="ru-RU" altLang="ru-RU"/>
              <a:t>и </a:t>
            </a:r>
            <a:r>
              <a:rPr lang="en-US" altLang="ru-RU"/>
              <a:t>long</a:t>
            </a:r>
          </a:p>
          <a:p>
            <a:pPr lvl="1"/>
            <a:r>
              <a:rPr lang="ru-RU" altLang="ru-RU"/>
              <a:t>описания имен объектов, переменных </a:t>
            </a:r>
          </a:p>
          <a:p>
            <a:pPr lvl="1"/>
            <a:r>
              <a:rPr lang="ru-RU" altLang="ru-RU"/>
              <a:t>Ввода и хранения </a:t>
            </a:r>
            <a:r>
              <a:rPr lang="en-US" altLang="ru-RU"/>
              <a:t>PL/SQL </a:t>
            </a:r>
            <a:r>
              <a:rPr lang="ru-RU" altLang="ru-RU"/>
              <a:t>модулей</a:t>
            </a:r>
          </a:p>
          <a:p>
            <a:r>
              <a:rPr lang="ru-RU" altLang="ru-RU"/>
              <a:t>Дополнительный набор символов используется для</a:t>
            </a:r>
            <a:r>
              <a:rPr lang="en-US" altLang="ru-RU"/>
              <a:t>:</a:t>
            </a:r>
          </a:p>
          <a:p>
            <a:pPr lvl="1"/>
            <a:r>
              <a:rPr lang="ru-RU" altLang="ru-RU"/>
              <a:t>хранения символьных типов </a:t>
            </a:r>
            <a:r>
              <a:rPr lang="en-US" altLang="ru-RU"/>
              <a:t>nchar, nvarchar2, nclob</a:t>
            </a:r>
          </a:p>
          <a:p>
            <a:r>
              <a:rPr lang="ru-RU" altLang="ru-RU"/>
              <a:t>Кроме символов алфавита в набор включаются знаки препинания, числа, символы денежных единиц и пр.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Поддержка национальных языков</a:t>
            </a:r>
          </a:p>
        </p:txBody>
      </p:sp>
      <p:sp>
        <p:nvSpPr>
          <p:cNvPr id="44035" name="Объект 2"/>
          <p:cNvSpPr>
            <a:spLocks noGrp="1"/>
          </p:cNvSpPr>
          <p:nvPr>
            <p:ph sz="quarter" idx="1"/>
          </p:nvPr>
        </p:nvSpPr>
        <p:spPr>
          <a:xfrm>
            <a:off x="468313" y="1125538"/>
            <a:ext cx="8351837" cy="5256212"/>
          </a:xfrm>
        </p:spPr>
        <p:txBody>
          <a:bodyPr/>
          <a:lstStyle/>
          <a:p>
            <a:r>
              <a:rPr lang="ru-RU" altLang="ru-RU"/>
              <a:t>Переменная окружения </a:t>
            </a:r>
            <a:r>
              <a:rPr lang="en-US" altLang="ru-RU"/>
              <a:t>NLS_LANG</a:t>
            </a:r>
            <a:r>
              <a:rPr lang="ru-RU" altLang="ru-RU"/>
              <a:t>:</a:t>
            </a:r>
          </a:p>
          <a:p>
            <a:r>
              <a:rPr lang="en-US" altLang="ru-RU"/>
              <a:t>NLS_LANG = language_territory.charset</a:t>
            </a:r>
            <a:endParaRPr lang="ru-RU" altLang="ru-RU"/>
          </a:p>
          <a:p>
            <a:pPr lvl="1"/>
            <a:r>
              <a:rPr lang="ru-RU" altLang="ru-RU"/>
              <a:t>Язык (</a:t>
            </a:r>
            <a:r>
              <a:rPr lang="en-US" altLang="ru-RU"/>
              <a:t>LANGUAGE)</a:t>
            </a:r>
            <a:r>
              <a:rPr lang="ru-RU" altLang="ru-RU"/>
              <a:t> – имена месяцев, имена дней, направление текста, сокращения для времени и дат. По умолчанию </a:t>
            </a:r>
            <a:r>
              <a:rPr lang="en-US" altLang="ru-RU"/>
              <a:t>AMERICAN.</a:t>
            </a:r>
          </a:p>
          <a:p>
            <a:pPr lvl="1"/>
            <a:r>
              <a:rPr lang="ru-RU" altLang="ru-RU"/>
              <a:t>Территория (</a:t>
            </a:r>
            <a:r>
              <a:rPr lang="en-US" altLang="ru-RU"/>
              <a:t>TERRITORY</a:t>
            </a:r>
            <a:r>
              <a:rPr lang="ru-RU" altLang="ru-RU"/>
              <a:t>) – настройки календаря, формат даты, формат денежной единицы. Если не указан, то будет взято значение, соответствующее языку (для </a:t>
            </a:r>
            <a:r>
              <a:rPr lang="en-US" altLang="ru-RU"/>
              <a:t>RUSSIAN </a:t>
            </a:r>
            <a:r>
              <a:rPr lang="ru-RU" altLang="ru-RU"/>
              <a:t>- </a:t>
            </a:r>
            <a:r>
              <a:rPr lang="en-US" altLang="ru-RU"/>
              <a:t>CIS</a:t>
            </a:r>
            <a:r>
              <a:rPr lang="ru-RU" altLang="ru-RU"/>
              <a:t>)</a:t>
            </a:r>
            <a:endParaRPr lang="en-US" altLang="ru-RU"/>
          </a:p>
          <a:p>
            <a:pPr lvl="1"/>
            <a:r>
              <a:rPr lang="ru-RU" altLang="ru-RU"/>
              <a:t>Набор символов (</a:t>
            </a:r>
            <a:r>
              <a:rPr lang="en-US" altLang="ru-RU"/>
              <a:t>CHARACTER SET</a:t>
            </a:r>
            <a:r>
              <a:rPr lang="ru-RU" altLang="ru-RU"/>
              <a:t>) – отображение символов, отображение и конвертация заглавных букв, порядок замещения символов при преобразовании</a:t>
            </a:r>
            <a:r>
              <a:rPr lang="en-US" altLang="ru-RU"/>
              <a:t>. </a:t>
            </a:r>
            <a:r>
              <a:rPr lang="ru-RU" altLang="ru-RU"/>
              <a:t>Каждому языку поставлен в соответствие набор символов по умолчанию</a:t>
            </a:r>
            <a:endParaRPr lang="en-US" altLang="ru-RU"/>
          </a:p>
          <a:p>
            <a:endParaRPr lang="ru-RU" alt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Поддержка национальных языков</a:t>
            </a:r>
          </a:p>
        </p:txBody>
      </p:sp>
      <p:sp>
        <p:nvSpPr>
          <p:cNvPr id="45059" name="Объект 2"/>
          <p:cNvSpPr>
            <a:spLocks noGrp="1"/>
          </p:cNvSpPr>
          <p:nvPr>
            <p:ph sz="quarter" idx="1"/>
          </p:nvPr>
        </p:nvSpPr>
        <p:spPr>
          <a:xfrm>
            <a:off x="468313" y="1125538"/>
            <a:ext cx="8351837" cy="5256212"/>
          </a:xfrm>
        </p:spPr>
        <p:txBody>
          <a:bodyPr/>
          <a:lstStyle/>
          <a:p>
            <a:r>
              <a:rPr lang="ru-RU" altLang="ru-RU"/>
              <a:t>Представления словаря:</a:t>
            </a:r>
          </a:p>
          <a:p>
            <a:r>
              <a:rPr lang="en-US" altLang="ru-RU"/>
              <a:t>NLS_SESSION_PARAMETERS </a:t>
            </a:r>
            <a:endParaRPr lang="ru-RU" altLang="ru-RU"/>
          </a:p>
          <a:p>
            <a:r>
              <a:rPr lang="en-US" altLang="ru-RU"/>
              <a:t>NLS_INSTANCE_PARAMETERS</a:t>
            </a:r>
          </a:p>
          <a:p>
            <a:r>
              <a:rPr lang="en-US" altLang="ru-RU"/>
              <a:t>NLS_DATABASE_PARAMETERS</a:t>
            </a:r>
            <a:endParaRPr lang="ru-RU" altLang="ru-RU"/>
          </a:p>
          <a:p>
            <a:endParaRPr lang="ru-RU" altLang="ru-RU"/>
          </a:p>
          <a:p>
            <a:endParaRPr lang="ru-RU" altLang="ru-RU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Семантика символов</a:t>
            </a:r>
          </a:p>
        </p:txBody>
      </p:sp>
      <p:sp>
        <p:nvSpPr>
          <p:cNvPr id="46083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89525"/>
          </a:xfrm>
        </p:spPr>
        <p:txBody>
          <a:bodyPr/>
          <a:lstStyle/>
          <a:p>
            <a:r>
              <a:rPr lang="ru-RU" altLang="ru-RU"/>
              <a:t>Байтовая семантика рассматривает строки как последовательность байтов</a:t>
            </a:r>
          </a:p>
          <a:p>
            <a:r>
              <a:rPr lang="ru-RU" altLang="ru-RU"/>
              <a:t>Символьная семантика рассматривает строки как последовательность символов</a:t>
            </a:r>
          </a:p>
          <a:p>
            <a:r>
              <a:rPr lang="ru-RU" altLang="ru-RU"/>
              <a:t>Задается параметром </a:t>
            </a:r>
            <a:r>
              <a:rPr lang="en-US" altLang="ru-RU"/>
              <a:t>NLS_LENGTH_SEMANTICS</a:t>
            </a:r>
          </a:p>
          <a:p>
            <a:r>
              <a:rPr lang="ru-RU" altLang="ru-RU"/>
              <a:t>По умолчанию  - </a:t>
            </a:r>
            <a:r>
              <a:rPr lang="en-US" altLang="ru-RU"/>
              <a:t>BYTE</a:t>
            </a:r>
          </a:p>
          <a:p>
            <a:r>
              <a:rPr lang="ru-RU" altLang="ru-RU"/>
              <a:t>Можно задавать семантику для столбца:</a:t>
            </a:r>
          </a:p>
          <a:p>
            <a:pPr lvl="1"/>
            <a:r>
              <a:rPr lang="en-US" altLang="ru-RU"/>
              <a:t>VARCHAR2(20 BYTE)</a:t>
            </a:r>
          </a:p>
          <a:p>
            <a:pPr lvl="1"/>
            <a:r>
              <a:rPr lang="en-US" altLang="ru-RU"/>
              <a:t>VARCHAR2(10 CHAR)</a:t>
            </a:r>
          </a:p>
          <a:p>
            <a:endParaRPr lang="ru-RU" alt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Типы данных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r>
              <a:rPr lang="ru-RU" altLang="ru-RU"/>
              <a:t> </a:t>
            </a:r>
          </a:p>
        </p:txBody>
      </p:sp>
      <p:sp>
        <p:nvSpPr>
          <p:cNvPr id="48131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lvl="1"/>
            <a:r>
              <a:rPr lang="ru-RU" altLang="ru-RU" sz="2800">
                <a:solidFill>
                  <a:schemeClr val="tx1"/>
                </a:solidFill>
              </a:rPr>
              <a:t>Скалярные (</a:t>
            </a:r>
            <a:r>
              <a:rPr lang="en-US" altLang="ru-RU" sz="2800">
                <a:solidFill>
                  <a:schemeClr val="tx1"/>
                </a:solidFill>
              </a:rPr>
              <a:t>Scalar</a:t>
            </a:r>
            <a:r>
              <a:rPr lang="ru-RU" altLang="ru-RU" sz="2800">
                <a:solidFill>
                  <a:schemeClr val="tx1"/>
                </a:solidFill>
              </a:rPr>
              <a:t>);</a:t>
            </a:r>
          </a:p>
          <a:p>
            <a:pPr lvl="1"/>
            <a:r>
              <a:rPr lang="ru-RU" altLang="ru-RU" sz="2800">
                <a:solidFill>
                  <a:schemeClr val="tx1"/>
                </a:solidFill>
              </a:rPr>
              <a:t>Ссылочные (</a:t>
            </a:r>
            <a:r>
              <a:rPr lang="en-US" altLang="ru-RU" sz="2800">
                <a:solidFill>
                  <a:schemeClr val="tx1"/>
                </a:solidFill>
              </a:rPr>
              <a:t>Reference</a:t>
            </a:r>
            <a:r>
              <a:rPr lang="ru-RU" altLang="ru-RU" sz="2800">
                <a:solidFill>
                  <a:schemeClr val="tx1"/>
                </a:solidFill>
              </a:rPr>
              <a:t>)</a:t>
            </a:r>
            <a:r>
              <a:rPr lang="en-US" altLang="ru-RU" sz="2800">
                <a:solidFill>
                  <a:schemeClr val="tx1"/>
                </a:solidFill>
              </a:rPr>
              <a:t>;</a:t>
            </a:r>
            <a:endParaRPr lang="ru-RU" altLang="ru-RU" sz="2800">
              <a:solidFill>
                <a:schemeClr val="tx1"/>
              </a:solidFill>
            </a:endParaRPr>
          </a:p>
          <a:p>
            <a:pPr lvl="1"/>
            <a:r>
              <a:rPr lang="ru-RU" altLang="ru-RU" sz="2800">
                <a:solidFill>
                  <a:schemeClr val="tx1"/>
                </a:solidFill>
              </a:rPr>
              <a:t>Составные (</a:t>
            </a:r>
            <a:r>
              <a:rPr lang="en-US" altLang="ru-RU" sz="2800">
                <a:solidFill>
                  <a:schemeClr val="tx1"/>
                </a:solidFill>
              </a:rPr>
              <a:t>Composite</a:t>
            </a:r>
            <a:r>
              <a:rPr lang="ru-RU" altLang="ru-RU" sz="2800">
                <a:solidFill>
                  <a:schemeClr val="tx1"/>
                </a:solidFill>
              </a:rPr>
              <a:t>)</a:t>
            </a:r>
            <a:r>
              <a:rPr lang="en-US" altLang="ru-RU" sz="2800">
                <a:solidFill>
                  <a:schemeClr val="tx1"/>
                </a:solidFill>
              </a:rPr>
              <a:t>;</a:t>
            </a:r>
            <a:endParaRPr lang="ru-RU" altLang="ru-RU" sz="2800">
              <a:solidFill>
                <a:schemeClr val="tx1"/>
              </a:solidFill>
            </a:endParaRPr>
          </a:p>
          <a:p>
            <a:pPr lvl="1"/>
            <a:r>
              <a:rPr lang="ru-RU" altLang="ru-RU" sz="2800"/>
              <a:t>Большие объекты (</a:t>
            </a:r>
            <a:r>
              <a:rPr lang="en-US" altLang="ru-RU" sz="2800"/>
              <a:t>LOB</a:t>
            </a:r>
            <a:r>
              <a:rPr lang="ru-RU" altLang="ru-RU" sz="2800"/>
              <a:t>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Скалярные типы данных</a:t>
            </a:r>
          </a:p>
        </p:txBody>
      </p:sp>
      <p:sp>
        <p:nvSpPr>
          <p:cNvPr id="49155" name="Объект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lvl="1"/>
            <a:r>
              <a:rPr lang="ru-RU" altLang="ru-RU" sz="2400"/>
              <a:t>символ</a:t>
            </a:r>
            <a:r>
              <a:rPr lang="en-US" altLang="ru-RU" sz="2400"/>
              <a:t>/</a:t>
            </a:r>
            <a:r>
              <a:rPr lang="ru-RU" altLang="ru-RU" sz="2400"/>
              <a:t>строка;</a:t>
            </a:r>
          </a:p>
          <a:p>
            <a:pPr lvl="1"/>
            <a:r>
              <a:rPr lang="ru-RU" altLang="ru-RU" sz="2400"/>
              <a:t>число;</a:t>
            </a:r>
          </a:p>
          <a:p>
            <a:pPr lvl="1"/>
            <a:r>
              <a:rPr lang="ru-RU" altLang="ru-RU" sz="2400"/>
              <a:t>булев;</a:t>
            </a:r>
          </a:p>
          <a:p>
            <a:pPr lvl="1"/>
            <a:r>
              <a:rPr lang="ru-RU" altLang="ru-RU" sz="2400"/>
              <a:t>дата</a:t>
            </a:r>
            <a:r>
              <a:rPr lang="en-US" altLang="ru-RU" sz="2400"/>
              <a:t>/</a:t>
            </a:r>
            <a:r>
              <a:rPr lang="ru-RU" altLang="ru-RU" sz="2400"/>
              <a:t>время.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Объект 1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090120"/>
          </a:xfrm>
        </p:spPr>
        <p:txBody>
          <a:bodyPr/>
          <a:lstStyle/>
          <a:p>
            <a:r>
              <a:rPr lang="ru-RU" altLang="ru-RU" dirty="0"/>
              <a:t>Модуль DBMS_OUTPUT обеспечивает вывод информации для отладки</a:t>
            </a:r>
          </a:p>
          <a:p>
            <a:r>
              <a:rPr lang="ru-RU" altLang="ru-RU" dirty="0"/>
              <a:t>Владелец – пользователь SYS. </a:t>
            </a:r>
          </a:p>
          <a:p>
            <a:r>
              <a:rPr lang="ru-RU" altLang="ru-RU" dirty="0"/>
              <a:t>Принципы работы модуля DBMS_OUTPUT следующий:</a:t>
            </a:r>
          </a:p>
          <a:p>
            <a:pPr lvl="1"/>
            <a:r>
              <a:rPr lang="ru-RU" altLang="ru-RU" dirty="0"/>
              <a:t>Операция PUT берет свои аргументы и помещает во внутренний буфер для хранения. </a:t>
            </a:r>
          </a:p>
          <a:p>
            <a:pPr lvl="1"/>
            <a:r>
              <a:rPr lang="ru-RU" altLang="ru-RU" dirty="0"/>
              <a:t>Операция GET считывает этот буфер и возвращает его содержимое процедуре в качестве аргумента. </a:t>
            </a:r>
          </a:p>
          <a:p>
            <a:pPr lvl="1"/>
            <a:r>
              <a:rPr lang="ru-RU" altLang="ru-RU" dirty="0"/>
              <a:t>Размер буфера устанавливается с помощью процедуры ENABLE.</a:t>
            </a:r>
          </a:p>
          <a:p>
            <a:r>
              <a:rPr lang="en-US" altLang="ru-RU" sz="2400" dirty="0"/>
              <a:t>SET SERVEROUTPUT ON</a:t>
            </a:r>
            <a:endParaRPr lang="ru-RU" altLang="ru-RU" sz="2400" dirty="0"/>
          </a:p>
          <a:p>
            <a:r>
              <a:rPr lang="ru-RU" altLang="ru-RU" dirty="0"/>
              <a:t>DBMS_OUTPUT</a:t>
            </a:r>
            <a:r>
              <a:rPr lang="en-US" altLang="ru-RU" dirty="0"/>
              <a:t>.</a:t>
            </a:r>
            <a:r>
              <a:rPr lang="en-US" altLang="ru-RU" dirty="0" err="1"/>
              <a:t>put_line</a:t>
            </a:r>
            <a:r>
              <a:rPr lang="en-US" altLang="ru-RU" dirty="0"/>
              <a:t>();</a:t>
            </a:r>
            <a:endParaRPr lang="ru-RU" altLang="ru-RU" dirty="0"/>
          </a:p>
          <a:p>
            <a:endParaRPr lang="ru-RU" alt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C00AAD91-CC47-4EBF-BDBE-1A88E4A87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dirty="0"/>
              <a:t>Модуль DBMS_OUTPUT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Символы/строки</a:t>
            </a:r>
          </a:p>
        </p:txBody>
      </p:sp>
      <p:pic>
        <p:nvPicPr>
          <p:cNvPr id="50179" name="Picture 2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1438"/>
            <a:ext cx="7872412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0" name="Picture 2" descr="19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076700"/>
            <a:ext cx="21717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Символы/строки</a:t>
            </a:r>
          </a:p>
        </p:txBody>
      </p:sp>
      <p:pic>
        <p:nvPicPr>
          <p:cNvPr id="51203" name="Picture 3" descr="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341438"/>
            <a:ext cx="7945437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4" name="Picture 4" descr="20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288" y="4581525"/>
            <a:ext cx="22955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ru-RU" b="1"/>
              <a:t> </a:t>
            </a:r>
            <a:br>
              <a:rPr lang="ru-RU" altLang="ru-RU"/>
            </a:br>
            <a:r>
              <a:rPr lang="ru-RU" altLang="ru-RU"/>
              <a:t> </a:t>
            </a:r>
            <a:br>
              <a:rPr lang="ru-RU" altLang="ru-RU"/>
            </a:br>
            <a:r>
              <a:rPr lang="ru-RU" altLang="ru-RU"/>
              <a:t>Числовые типы данных</a:t>
            </a:r>
          </a:p>
        </p:txBody>
      </p:sp>
      <p:pic>
        <p:nvPicPr>
          <p:cNvPr id="52227" name="Picture 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5762625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Числовые типы данных</a:t>
            </a:r>
          </a:p>
        </p:txBody>
      </p:sp>
      <p:pic>
        <p:nvPicPr>
          <p:cNvPr id="53251" name="Picture 2" descr="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679291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Числовые типы данных</a:t>
            </a:r>
          </a:p>
        </p:txBody>
      </p:sp>
      <p:pic>
        <p:nvPicPr>
          <p:cNvPr id="54275" name="Picture 2" descr="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196975"/>
            <a:ext cx="82232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Булев тип</a:t>
            </a:r>
          </a:p>
        </p:txBody>
      </p:sp>
      <p:pic>
        <p:nvPicPr>
          <p:cNvPr id="55299" name="Picture 2" descr="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6757988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Дата и время </a:t>
            </a:r>
          </a:p>
        </p:txBody>
      </p:sp>
      <p:pic>
        <p:nvPicPr>
          <p:cNvPr id="56323" name="Picture 2" descr="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7056437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Дата и время </a:t>
            </a:r>
          </a:p>
        </p:txBody>
      </p:sp>
      <p:pic>
        <p:nvPicPr>
          <p:cNvPr id="57347" name="Picture 2" descr="06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1125538"/>
            <a:ext cx="8496300" cy="5256212"/>
          </a:xfr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Дата и время</a:t>
            </a:r>
          </a:p>
        </p:txBody>
      </p:sp>
      <p:pic>
        <p:nvPicPr>
          <p:cNvPr id="58371" name="Picture 2" descr="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68413"/>
            <a:ext cx="639445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Дата и время </a:t>
            </a: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96975"/>
            <a:ext cx="51244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638" y="3573463"/>
            <a:ext cx="3124200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593725"/>
          </a:xfrm>
        </p:spPr>
        <p:txBody>
          <a:bodyPr/>
          <a:lstStyle/>
          <a:p>
            <a:r>
              <a:rPr lang="en-US" altLang="ru-RU"/>
              <a:t>DBMS_output</a:t>
            </a:r>
            <a:endParaRPr lang="ru-RU" altLang="ru-RU"/>
          </a:p>
        </p:txBody>
      </p:sp>
      <p:pic>
        <p:nvPicPr>
          <p:cNvPr id="13315" name="Picture 2" descr="2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4213" y="1196975"/>
            <a:ext cx="6408737" cy="5110163"/>
          </a:xfr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Константы</a:t>
            </a:r>
          </a:p>
        </p:txBody>
      </p:sp>
      <p:pic>
        <p:nvPicPr>
          <p:cNvPr id="6041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54113"/>
            <a:ext cx="4524375" cy="227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2781300"/>
            <a:ext cx="48006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Оператор </a:t>
            </a:r>
            <a:r>
              <a:rPr lang="en-US" altLang="ru-RU"/>
              <a:t>IF</a:t>
            </a:r>
            <a:endParaRPr lang="ru-RU" altLang="ru-RU"/>
          </a:p>
        </p:txBody>
      </p:sp>
      <p:pic>
        <p:nvPicPr>
          <p:cNvPr id="63491" name="Picture 2" descr="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65225"/>
            <a:ext cx="4181475" cy="534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Оператор </a:t>
            </a:r>
            <a:r>
              <a:rPr lang="en-US" altLang="ru-RU"/>
              <a:t>CASE</a:t>
            </a:r>
            <a:endParaRPr lang="ru-RU" altLang="ru-RU"/>
          </a:p>
        </p:txBody>
      </p:sp>
      <p:pic>
        <p:nvPicPr>
          <p:cNvPr id="64515" name="Picture 2" descr="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196975"/>
            <a:ext cx="7651750" cy="489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Циклы </a:t>
            </a:r>
            <a:r>
              <a:rPr lang="en-US" altLang="ru-RU"/>
              <a:t>loop, for, while </a:t>
            </a:r>
            <a:endParaRPr lang="ru-RU" altLang="ru-RU"/>
          </a:p>
        </p:txBody>
      </p:sp>
      <p:pic>
        <p:nvPicPr>
          <p:cNvPr id="65539" name="Picture 2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268413"/>
            <a:ext cx="4465637" cy="525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549275"/>
            <a:ext cx="8229600" cy="576263"/>
          </a:xfrm>
        </p:spPr>
        <p:txBody>
          <a:bodyPr/>
          <a:lstStyle/>
          <a:p>
            <a:pPr eaLnBrk="1" hangingPunct="1"/>
            <a:r>
              <a:rPr lang="ru-RU" altLang="ru-RU"/>
              <a:t>Вопросы?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Схема блока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pic>
        <p:nvPicPr>
          <p:cNvPr id="14339" name="Picture 2" descr="http://ivan-shamaev.ru/wp-content/uploads/2014/01/block_plsq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341438"/>
            <a:ext cx="5003800" cy="482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Схема блока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pic>
        <p:nvPicPr>
          <p:cNvPr id="15363" name="Picture 2" descr="http://ivan-shamaev.ru/wp-content/uploads/2014/01/procedure_structure_plsq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341438"/>
            <a:ext cx="69532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Анонимный блок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sp>
        <p:nvSpPr>
          <p:cNvPr id="16387" name="Объект 2"/>
          <p:cNvSpPr>
            <a:spLocks noGrp="1"/>
          </p:cNvSpPr>
          <p:nvPr>
            <p:ph sz="quarter" idx="1"/>
          </p:nvPr>
        </p:nvSpPr>
        <p:spPr>
          <a:xfrm>
            <a:off x="468313" y="1196975"/>
            <a:ext cx="8218487" cy="5111750"/>
          </a:xfrm>
        </p:spPr>
        <p:txBody>
          <a:bodyPr/>
          <a:lstStyle/>
          <a:p>
            <a:r>
              <a:rPr lang="ru-RU" altLang="ru-RU" dirty="0"/>
              <a:t>Не имеет секции заголовка</a:t>
            </a:r>
          </a:p>
          <a:p>
            <a:r>
              <a:rPr lang="ru-RU" altLang="ru-RU" dirty="0"/>
              <a:t>Используется как скрипт для выполнения </a:t>
            </a:r>
            <a:r>
              <a:rPr lang="en-US" altLang="ru-RU" dirty="0"/>
              <a:t>PL</a:t>
            </a:r>
            <a:r>
              <a:rPr lang="ru-RU" altLang="ru-RU" dirty="0"/>
              <a:t>/</a:t>
            </a:r>
            <a:r>
              <a:rPr lang="en-US" altLang="ru-RU" dirty="0"/>
              <a:t>SQL</a:t>
            </a:r>
            <a:r>
              <a:rPr lang="ru-RU" altLang="ru-RU" dirty="0"/>
              <a:t> выражений</a:t>
            </a:r>
          </a:p>
          <a:p>
            <a:r>
              <a:rPr lang="ru-RU" altLang="ru-RU" dirty="0"/>
              <a:t>Не может быть вызван из другого блока</a:t>
            </a:r>
          </a:p>
          <a:p>
            <a:r>
              <a:rPr lang="ru-RU" altLang="ru-RU" dirty="0"/>
              <a:t>Начинается с </a:t>
            </a:r>
            <a:r>
              <a:rPr lang="en-US" altLang="ru-RU" dirty="0"/>
              <a:t>DECLARE </a:t>
            </a:r>
            <a:r>
              <a:rPr lang="ru-RU" altLang="ru-RU" dirty="0"/>
              <a:t>или </a:t>
            </a:r>
            <a:r>
              <a:rPr lang="en-US" altLang="ru-RU" dirty="0"/>
              <a:t>BEGIN</a:t>
            </a:r>
            <a:endParaRPr lang="ru-RU" altLang="ru-RU" dirty="0"/>
          </a:p>
          <a:p>
            <a:r>
              <a:rPr lang="ru-RU" altLang="ru-RU" dirty="0"/>
              <a:t>Варианты использования:</a:t>
            </a:r>
          </a:p>
          <a:p>
            <a:pPr lvl="1"/>
            <a:r>
              <a:rPr lang="ru-RU" altLang="ru-RU" dirty="0"/>
              <a:t>Триггер на стороне клиента (</a:t>
            </a:r>
            <a:r>
              <a:rPr lang="en-US" altLang="ru-RU" dirty="0"/>
              <a:t>Oracle Development Tools)</a:t>
            </a:r>
            <a:endParaRPr lang="ru-RU" altLang="ru-RU" dirty="0"/>
          </a:p>
          <a:p>
            <a:pPr lvl="1"/>
            <a:r>
              <a:rPr lang="ru-RU" altLang="ru-RU" dirty="0"/>
              <a:t>Триггер базы данных</a:t>
            </a:r>
          </a:p>
          <a:p>
            <a:pPr lvl="1"/>
            <a:r>
              <a:rPr lang="en-US" altLang="ru-RU" dirty="0"/>
              <a:t>SQL-</a:t>
            </a:r>
            <a:r>
              <a:rPr lang="ru-RU" altLang="ru-RU" dirty="0"/>
              <a:t>скрипт (описание процедур, функций и </a:t>
            </a:r>
            <a:r>
              <a:rPr lang="en-US" altLang="ru-RU" dirty="0"/>
              <a:t>execute)</a:t>
            </a:r>
            <a:endParaRPr lang="ru-RU" altLang="ru-RU" dirty="0"/>
          </a:p>
          <a:p>
            <a:pPr lvl="1"/>
            <a:r>
              <a:rPr lang="ru-RU" altLang="ru-RU" dirty="0"/>
              <a:t>Откомпилированная программа (блок в </a:t>
            </a:r>
            <a:r>
              <a:rPr lang="en-US" altLang="ru-RU" dirty="0"/>
              <a:t>execute</a:t>
            </a:r>
            <a:r>
              <a:rPr lang="ru-RU" altLang="ru-RU" dirty="0"/>
              <a:t> команде, выполняющейся на сервере)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/>
              <a:t>Анонимный блок </a:t>
            </a:r>
            <a:r>
              <a:rPr lang="en-US" altLang="ru-RU"/>
              <a:t>PL</a:t>
            </a:r>
            <a:r>
              <a:rPr lang="ru-RU" altLang="ru-RU"/>
              <a:t>/</a:t>
            </a:r>
            <a:r>
              <a:rPr lang="en-US" altLang="ru-RU"/>
              <a:t>SQL</a:t>
            </a:r>
            <a:endParaRPr lang="ru-RU" altLang="ru-RU"/>
          </a:p>
        </p:txBody>
      </p:sp>
      <p:pic>
        <p:nvPicPr>
          <p:cNvPr id="17411" name="Picture 2" descr="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3644900"/>
            <a:ext cx="62372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3" descr="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1412875"/>
            <a:ext cx="5880100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3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4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5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1904</TotalTime>
  <Words>1338</Words>
  <Application>Microsoft Office PowerPoint</Application>
  <PresentationFormat>Экран (4:3)</PresentationFormat>
  <Paragraphs>258</Paragraphs>
  <Slides>54</Slides>
  <Notes>0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54</vt:i4>
      </vt:variant>
    </vt:vector>
  </HeadingPairs>
  <TitlesOfParts>
    <vt:vector size="63" baseType="lpstr">
      <vt:lpstr>Arial</vt:lpstr>
      <vt:lpstr>Bookman Old Style</vt:lpstr>
      <vt:lpstr>Calibri</vt:lpstr>
      <vt:lpstr>Cambria</vt:lpstr>
      <vt:lpstr>Gill Sans MT</vt:lpstr>
      <vt:lpstr>Verdana</vt:lpstr>
      <vt:lpstr>Wingdings</vt:lpstr>
      <vt:lpstr>Wingdings 3</vt:lpstr>
      <vt:lpstr>Начальная</vt:lpstr>
      <vt:lpstr>ORACLE 12c</vt:lpstr>
      <vt:lpstr>Характеристика языка PL/SQL</vt:lpstr>
      <vt:lpstr>Характеристика языка PL/SQL</vt:lpstr>
      <vt:lpstr>Модуль DBMS_OUTPUT</vt:lpstr>
      <vt:lpstr>DBMS_output</vt:lpstr>
      <vt:lpstr>Схема блока PL/SQL</vt:lpstr>
      <vt:lpstr>Схема блока PL/SQL</vt:lpstr>
      <vt:lpstr>Анонимный блок PL/SQL</vt:lpstr>
      <vt:lpstr>Анонимный блок PL/SQL</vt:lpstr>
      <vt:lpstr>Именованные блоки PL/SQL</vt:lpstr>
      <vt:lpstr>Секция объявления</vt:lpstr>
      <vt:lpstr>Секция исключительных ситуаций </vt:lpstr>
      <vt:lpstr>Sqlerrm и sqlcode </vt:lpstr>
      <vt:lpstr>Секция исключительных ситуаций </vt:lpstr>
      <vt:lpstr>Вложенные блоки</vt:lpstr>
      <vt:lpstr>Предупреждения компилятора</vt:lpstr>
      <vt:lpstr>Предупреждения компилятора</vt:lpstr>
      <vt:lpstr>Предупреждения компилятора</vt:lpstr>
      <vt:lpstr>Предупреждения компилятора</vt:lpstr>
      <vt:lpstr>Идентификаторы</vt:lpstr>
      <vt:lpstr>Идентификаторы</vt:lpstr>
      <vt:lpstr>Спецсимволы и зарезервированные слова PL/SQL</vt:lpstr>
      <vt:lpstr>Спецсимволы и зарезервированные слова PL/SQL</vt:lpstr>
      <vt:lpstr>Литералы</vt:lpstr>
      <vt:lpstr>Метки</vt:lpstr>
      <vt:lpstr>Символы специального значения</vt:lpstr>
      <vt:lpstr>Типы данных ORACLE - символьные</vt:lpstr>
      <vt:lpstr>Типы данных ORACLE – символьные </vt:lpstr>
      <vt:lpstr>Типы данных ORACLE – дата/время</vt:lpstr>
      <vt:lpstr>Типы данных ORACLE – числовые</vt:lpstr>
      <vt:lpstr>Типы данных ORACLE – RowId</vt:lpstr>
      <vt:lpstr>Неявные преобразования типов данных</vt:lpstr>
      <vt:lpstr>Поддержка национальных языков</vt:lpstr>
      <vt:lpstr>Поддержка национальных языков</vt:lpstr>
      <vt:lpstr>Поддержка национальных языков</vt:lpstr>
      <vt:lpstr>Поддержка национальных языков</vt:lpstr>
      <vt:lpstr>Семантика символов</vt:lpstr>
      <vt:lpstr>Типы данных PL/SQL </vt:lpstr>
      <vt:lpstr>Скалярные типы данных</vt:lpstr>
      <vt:lpstr>Символы/строки</vt:lpstr>
      <vt:lpstr>Символы/строки</vt:lpstr>
      <vt:lpstr>    Числовые типы данных</vt:lpstr>
      <vt:lpstr>Числовые типы данных</vt:lpstr>
      <vt:lpstr>Числовые типы данных</vt:lpstr>
      <vt:lpstr>Булев тип</vt:lpstr>
      <vt:lpstr>Дата и время </vt:lpstr>
      <vt:lpstr>Дата и время </vt:lpstr>
      <vt:lpstr>Дата и время</vt:lpstr>
      <vt:lpstr>Дата и время </vt:lpstr>
      <vt:lpstr>Константы</vt:lpstr>
      <vt:lpstr>Оператор IF</vt:lpstr>
      <vt:lpstr>Оператор CASE</vt:lpstr>
      <vt:lpstr>Циклы loop, for, while </vt:lpstr>
      <vt:lpstr>Вопросы?</vt:lpstr>
    </vt:vector>
  </TitlesOfParts>
  <Company>оо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PL/SQL</dc:title>
  <dc:creator>blinova@BTE.BY</dc:creator>
  <cp:lastModifiedBy>Виталий Бондаренко</cp:lastModifiedBy>
  <cp:revision>151</cp:revision>
  <dcterms:created xsi:type="dcterms:W3CDTF">2002-05-29T01:18:24Z</dcterms:created>
  <dcterms:modified xsi:type="dcterms:W3CDTF">2021-03-02T08:32:19Z</dcterms:modified>
</cp:coreProperties>
</file>