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65" r:id="rId1"/>
  </p:sldMasterIdLst>
  <p:notesMasterIdLst>
    <p:notesMasterId r:id="rId68"/>
  </p:notesMasterIdLst>
  <p:sldIdLst>
    <p:sldId id="256" r:id="rId2"/>
    <p:sldId id="298" r:id="rId3"/>
    <p:sldId id="316" r:id="rId4"/>
    <p:sldId id="347" r:id="rId5"/>
    <p:sldId id="317" r:id="rId6"/>
    <p:sldId id="319" r:id="rId7"/>
    <p:sldId id="348" r:id="rId8"/>
    <p:sldId id="315" r:id="rId9"/>
    <p:sldId id="349" r:id="rId10"/>
    <p:sldId id="350" r:id="rId11"/>
    <p:sldId id="376" r:id="rId12"/>
    <p:sldId id="351" r:id="rId13"/>
    <p:sldId id="321" r:id="rId14"/>
    <p:sldId id="322" r:id="rId15"/>
    <p:sldId id="323" r:id="rId16"/>
    <p:sldId id="352" r:id="rId17"/>
    <p:sldId id="324" r:id="rId18"/>
    <p:sldId id="325" r:id="rId19"/>
    <p:sldId id="353" r:id="rId20"/>
    <p:sldId id="354" r:id="rId21"/>
    <p:sldId id="326" r:id="rId22"/>
    <p:sldId id="327" r:id="rId23"/>
    <p:sldId id="328" r:id="rId24"/>
    <p:sldId id="329" r:id="rId25"/>
    <p:sldId id="330" r:id="rId26"/>
    <p:sldId id="331" r:id="rId27"/>
    <p:sldId id="357" r:id="rId28"/>
    <p:sldId id="356" r:id="rId29"/>
    <p:sldId id="355" r:id="rId30"/>
    <p:sldId id="361" r:id="rId31"/>
    <p:sldId id="332" r:id="rId32"/>
    <p:sldId id="333" r:id="rId33"/>
    <p:sldId id="334" r:id="rId34"/>
    <p:sldId id="335" r:id="rId35"/>
    <p:sldId id="336" r:id="rId36"/>
    <p:sldId id="338" r:id="rId37"/>
    <p:sldId id="358" r:id="rId38"/>
    <p:sldId id="340" r:id="rId39"/>
    <p:sldId id="341" r:id="rId40"/>
    <p:sldId id="342" r:id="rId41"/>
    <p:sldId id="360" r:id="rId42"/>
    <p:sldId id="378" r:id="rId43"/>
    <p:sldId id="379" r:id="rId44"/>
    <p:sldId id="359" r:id="rId45"/>
    <p:sldId id="381" r:id="rId46"/>
    <p:sldId id="343" r:id="rId47"/>
    <p:sldId id="382" r:id="rId48"/>
    <p:sldId id="384" r:id="rId49"/>
    <p:sldId id="362" r:id="rId50"/>
    <p:sldId id="363" r:id="rId51"/>
    <p:sldId id="365" r:id="rId52"/>
    <p:sldId id="374" r:id="rId53"/>
    <p:sldId id="375" r:id="rId54"/>
    <p:sldId id="344" r:id="rId55"/>
    <p:sldId id="345" r:id="rId56"/>
    <p:sldId id="366" r:id="rId57"/>
    <p:sldId id="346" r:id="rId58"/>
    <p:sldId id="367" r:id="rId59"/>
    <p:sldId id="368" r:id="rId60"/>
    <p:sldId id="369" r:id="rId61"/>
    <p:sldId id="377" r:id="rId62"/>
    <p:sldId id="370" r:id="rId63"/>
    <p:sldId id="371" r:id="rId64"/>
    <p:sldId id="372" r:id="rId65"/>
    <p:sldId id="373" r:id="rId66"/>
    <p:sldId id="257" r:id="rId6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A1A3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0588" autoAdjust="0"/>
  </p:normalViewPr>
  <p:slideViewPr>
    <p:cSldViewPr>
      <p:cViewPr varScale="1">
        <p:scale>
          <a:sx n="104" d="100"/>
          <a:sy n="104" d="100"/>
        </p:scale>
        <p:origin x="183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8C195FBC-9395-484A-8919-997A71AA3377}" type="datetimeFigureOut">
              <a:rPr lang="ru-RU"/>
              <a:pPr>
                <a:defRPr/>
              </a:pPr>
              <a:t>11.03.2019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CA603E5-54A1-4B01-9AFC-C350ECFF165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44D330E-5B1B-465F-80AA-2912C7EA0803}" type="slidenum">
              <a:rPr lang="ru-RU" altLang="ru-RU"/>
              <a:pPr eaLnBrk="1" hangingPunct="1"/>
              <a:t>23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546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046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09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52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288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fld id="{AF83DB1F-30B6-40F3-8323-71096F2E9F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163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7C849E-9BB7-409A-AD2E-8399A436CE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256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4B452D-7BF3-4EBC-A2E9-215C5C0F00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9319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5E31F-D407-43E1-ABF0-49DD079B35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752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fld id="{E091542D-B79B-48FD-8E43-86CAF443804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3274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781C38-2A8E-4037-B056-08B02F9213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5314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D7CC9-E935-410C-9BF2-2ACEF543C22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6312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83EF0C-699C-4AFA-901B-74010FBF9A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3774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01F55-58A1-4ED2-9C40-D9815958A39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582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600D1F-3892-46E1-A7AE-3BE8890A5F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6732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0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C2340-56AE-4FD4-85DE-A2DC4DCC28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280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fld id="{3F7F5D51-FEA0-40D8-BE42-D6DA35FE3869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1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2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26" r:id="rId2"/>
    <p:sldLayoutId id="2147484231" r:id="rId3"/>
    <p:sldLayoutId id="2147484227" r:id="rId4"/>
    <p:sldLayoutId id="2147484228" r:id="rId5"/>
    <p:sldLayoutId id="2147484232" r:id="rId6"/>
    <p:sldLayoutId id="2147484233" r:id="rId7"/>
    <p:sldLayoutId id="2147484234" r:id="rId8"/>
    <p:sldLayoutId id="2147484235" r:id="rId9"/>
    <p:sldLayoutId id="2147484229" r:id="rId10"/>
    <p:sldLayoutId id="21474842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anose="05040102010807070707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anose="05040102010807070707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anose="05040102010807070707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anose="05000000000000000000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35063"/>
            <a:ext cx="7772400" cy="1066800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0000"/>
                </a:solidFill>
              </a:rPr>
              <a:t>СУБД </a:t>
            </a:r>
            <a:r>
              <a:rPr lang="en-US" altLang="ru-RU" b="1" dirty="0" smtClean="0">
                <a:solidFill>
                  <a:srgbClr val="000000"/>
                </a:solidFill>
              </a:rPr>
              <a:t>ORACLE</a:t>
            </a:r>
            <a:endParaRPr lang="ru-RU" altLang="ru-RU" b="1" dirty="0" smtClean="0"/>
          </a:p>
        </p:txBody>
      </p:sp>
      <p:sp>
        <p:nvSpPr>
          <p:cNvPr id="9219" name="Rectangle 2"/>
          <p:cNvSpPr txBox="1">
            <a:spLocks noChangeArrowheads="1"/>
          </p:cNvSpPr>
          <p:nvPr/>
        </p:nvSpPr>
        <p:spPr bwMode="auto">
          <a:xfrm>
            <a:off x="5935663" y="5157788"/>
            <a:ext cx="223678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2000" dirty="0">
                <a:solidFill>
                  <a:srgbClr val="000000"/>
                </a:solidFill>
                <a:latin typeface="Cambria" panose="02040503050406030204" pitchFamily="18" charset="0"/>
              </a:rPr>
              <a:t>Лекция </a:t>
            </a:r>
            <a:r>
              <a:rPr lang="en-US" alt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Прямоугольник 1"/>
          <p:cNvSpPr>
            <a:spLocks noChangeArrowheads="1"/>
          </p:cNvSpPr>
          <p:nvPr/>
        </p:nvSpPr>
        <p:spPr bwMode="auto">
          <a:xfrm>
            <a:off x="3995738" y="4076700"/>
            <a:ext cx="41767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ru-RU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PL/SQL</a:t>
            </a:r>
            <a:endParaRPr lang="ru-RU" altLang="ru-RU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r" eaLnBrk="1" hangingPunct="1"/>
            <a:r>
              <a:rPr lang="ru-RU" altLang="ru-RU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Часть 2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Функции регулярных выражений</a:t>
            </a:r>
          </a:p>
        </p:txBody>
      </p:sp>
      <p:sp>
        <p:nvSpPr>
          <p:cNvPr id="1843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18488" cy="5018088"/>
          </a:xfrm>
        </p:spPr>
        <p:txBody>
          <a:bodyPr/>
          <a:lstStyle/>
          <a:p>
            <a:r>
              <a:rPr lang="ru-RU" altLang="ru-RU" sz="2400" smtClean="0"/>
              <a:t>REGEXP_REPLACE заменяет шаблон регулярного выражения REGEXP в строке на заданный</a:t>
            </a:r>
          </a:p>
          <a:p>
            <a:pPr lvl="1"/>
            <a:r>
              <a:rPr lang="en-US" altLang="ru-RU" sz="2100" smtClean="0"/>
              <a:t>select REGEXP_REPLACE(name,'[0-9]{8}',‘date') from  table_name;</a:t>
            </a:r>
          </a:p>
          <a:p>
            <a:r>
              <a:rPr lang="ru-RU" altLang="ru-RU" sz="2400" smtClean="0"/>
              <a:t>REGEXP_SUBSTR выделяет из строки заданный REGEXP шаблон</a:t>
            </a:r>
            <a:endParaRPr lang="en-US" altLang="ru-RU" sz="2400" smtClean="0"/>
          </a:p>
          <a:p>
            <a:pPr lvl="1"/>
            <a:r>
              <a:rPr lang="en-US" altLang="ru-RU" sz="2100" smtClean="0"/>
              <a:t>select REGEXP_SUBSTR(name, '[0 -9] {8}') from  table_name;</a:t>
            </a:r>
          </a:p>
          <a:p>
            <a:r>
              <a:rPr lang="ru-RU" altLang="ru-RU" sz="2400" smtClean="0"/>
              <a:t>REGEXP_COUNT определяет количество вхождений REGEXP шаблона в строку</a:t>
            </a:r>
            <a:endParaRPr lang="en-US" altLang="ru-RU" sz="2400" smtClean="0"/>
          </a:p>
          <a:p>
            <a:pPr lvl="1"/>
            <a:r>
              <a:rPr lang="en-US" altLang="ru-RU" sz="2100" smtClean="0"/>
              <a:t>select REGEXP_COUNT(name,'[0-9]{1}') from table_name;</a:t>
            </a:r>
            <a:endParaRPr lang="ru-RU" altLang="ru-RU" sz="2100" smtClean="0"/>
          </a:p>
          <a:p>
            <a:endParaRPr lang="ru-RU" altLang="ru-RU" sz="2400" smtClean="0"/>
          </a:p>
          <a:p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Коллекции</a:t>
            </a:r>
          </a:p>
        </p:txBody>
      </p:sp>
      <p:sp>
        <p:nvSpPr>
          <p:cNvPr id="19459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18488" cy="5018088"/>
          </a:xfrm>
        </p:spPr>
        <p:txBody>
          <a:bodyPr/>
          <a:lstStyle/>
          <a:p>
            <a:r>
              <a:rPr lang="ru-RU" altLang="ru-RU" smtClean="0"/>
              <a:t>Коллекция – структура данных, содержащая элементы одного типа</a:t>
            </a:r>
          </a:p>
          <a:p>
            <a:r>
              <a:rPr lang="ru-RU" altLang="ru-RU" smtClean="0"/>
              <a:t>Элементом коллекции может быть как скалярная величина, так и композитные данные</a:t>
            </a:r>
          </a:p>
          <a:p>
            <a:r>
              <a:rPr lang="ru-RU" altLang="ru-RU" smtClean="0"/>
              <a:t>Элементы коллекций можно сравнивать между собой на эквивалентность</a:t>
            </a:r>
          </a:p>
          <a:p>
            <a:r>
              <a:rPr lang="ru-RU" altLang="ru-RU" smtClean="0"/>
              <a:t>Можно передавать параметром в процедуру или функцию</a:t>
            </a:r>
          </a:p>
          <a:p>
            <a:r>
              <a:rPr lang="ru-RU" altLang="ru-RU" smtClean="0"/>
              <a:t>Можно создавать коллекции коллекций</a:t>
            </a:r>
          </a:p>
          <a:p>
            <a:endParaRPr lang="ru-RU" altLang="ru-RU" sz="21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Записи</a:t>
            </a:r>
          </a:p>
        </p:txBody>
      </p:sp>
      <p:sp>
        <p:nvSpPr>
          <p:cNvPr id="2048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18488" cy="5018088"/>
          </a:xfrm>
        </p:spPr>
        <p:txBody>
          <a:bodyPr/>
          <a:lstStyle/>
          <a:p>
            <a:r>
              <a:rPr lang="ru-RU" altLang="ru-RU" sz="2400" smtClean="0"/>
              <a:t>Запись – структура данных, составленная из нескольких частей информации, называемых полями.</a:t>
            </a:r>
          </a:p>
          <a:p>
            <a:r>
              <a:rPr lang="ru-RU" altLang="ru-RU" sz="2400" smtClean="0"/>
              <a:t>Для объявления записи вначале надо определить как тип, а потом объявить переменную типа «запись»</a:t>
            </a:r>
          </a:p>
          <a:p>
            <a:r>
              <a:rPr lang="ru-RU" altLang="ru-RU" sz="2400" smtClean="0"/>
              <a:t>Типы записей:</a:t>
            </a:r>
          </a:p>
          <a:p>
            <a:pPr lvl="1"/>
            <a:r>
              <a:rPr lang="ru-RU" altLang="ru-RU" sz="2100" smtClean="0"/>
              <a:t>Табличные</a:t>
            </a:r>
          </a:p>
          <a:p>
            <a:pPr lvl="1"/>
            <a:r>
              <a:rPr lang="ru-RU" altLang="ru-RU" sz="2100" smtClean="0"/>
              <a:t>Курсорные</a:t>
            </a:r>
          </a:p>
          <a:p>
            <a:pPr lvl="1"/>
            <a:r>
              <a:rPr lang="ru-RU" altLang="ru-RU" sz="2100" smtClean="0"/>
              <a:t>Программно-определенные</a:t>
            </a:r>
          </a:p>
          <a:p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Записи</a:t>
            </a:r>
          </a:p>
        </p:txBody>
      </p:sp>
      <p:pic>
        <p:nvPicPr>
          <p:cNvPr id="21507" name="Picture 4" descr="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28738"/>
            <a:ext cx="8177213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Записи</a:t>
            </a:r>
          </a:p>
        </p:txBody>
      </p:sp>
      <p:pic>
        <p:nvPicPr>
          <p:cNvPr id="22531" name="Picture 4" descr="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6840538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Записи</a:t>
            </a:r>
          </a:p>
        </p:txBody>
      </p:sp>
      <p:pic>
        <p:nvPicPr>
          <p:cNvPr id="23555" name="Picture 4" descr="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6697662" cy="535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Использование полей записи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18488" cy="5018088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Сравнение производится по полям записи</a:t>
            </a:r>
          </a:p>
          <a:p>
            <a:pPr>
              <a:defRPr/>
            </a:pPr>
            <a:r>
              <a:rPr lang="ru-RU" sz="2400" dirty="0" smtClean="0"/>
              <a:t>Присвоение:</a:t>
            </a:r>
          </a:p>
          <a:p>
            <a:pPr lvl="1">
              <a:defRPr/>
            </a:pPr>
            <a:r>
              <a:rPr lang="ru-RU" sz="2100" dirty="0" smtClean="0"/>
              <a:t>Присвоение для отдельного поля</a:t>
            </a:r>
          </a:p>
          <a:p>
            <a:pPr lvl="1">
              <a:defRPr/>
            </a:pPr>
            <a:r>
              <a:rPr lang="en-US" sz="2100" dirty="0" smtClean="0"/>
              <a:t>SELECT INTO</a:t>
            </a:r>
            <a:r>
              <a:rPr lang="ru-RU" sz="2100" dirty="0" smtClean="0"/>
              <a:t> в запись в целом или в отдельные поля</a:t>
            </a:r>
          </a:p>
          <a:p>
            <a:pPr lvl="1">
              <a:defRPr/>
            </a:pPr>
            <a:r>
              <a:rPr lang="ru-RU" sz="2100" dirty="0" smtClean="0"/>
              <a:t>Присвоение значения одной записи другой записи – для одного и того же объявления </a:t>
            </a:r>
            <a:r>
              <a:rPr lang="en-US" sz="2100" dirty="0" smtClean="0"/>
              <a:t>TYPE</a:t>
            </a:r>
            <a:endParaRPr lang="ru-RU" sz="1800" dirty="0" smtClean="0"/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Вложенные записи</a:t>
            </a:r>
          </a:p>
        </p:txBody>
      </p:sp>
      <p:pic>
        <p:nvPicPr>
          <p:cNvPr id="25603" name="Picture 4" descr="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5040313" cy="540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Присваивание записей</a:t>
            </a:r>
          </a:p>
        </p:txBody>
      </p:sp>
      <p:pic>
        <p:nvPicPr>
          <p:cNvPr id="26627" name="Picture 2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25538"/>
            <a:ext cx="4467225" cy="530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Локальные программные модули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18488" cy="5018088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Локальный программный модуль – это процедура или функция, определенная в секции декларации </a:t>
            </a:r>
            <a:r>
              <a:rPr lang="en-US" sz="2400" dirty="0" smtClean="0"/>
              <a:t>PL/SQL</a:t>
            </a:r>
            <a:r>
              <a:rPr lang="ru-RU" sz="2400" dirty="0" smtClean="0"/>
              <a:t> блока</a:t>
            </a:r>
          </a:p>
          <a:p>
            <a:pPr>
              <a:defRPr/>
            </a:pPr>
            <a:r>
              <a:rPr lang="ru-RU" sz="2400" dirty="0" smtClean="0"/>
              <a:t>Объявление локальных процедур и функций должно размещаться в конце секции декларации после всех типов, записей, курсоров, переменных и исключений</a:t>
            </a:r>
          </a:p>
          <a:p>
            <a:pPr>
              <a:defRPr/>
            </a:pPr>
            <a:r>
              <a:rPr lang="ru-RU" sz="2400" dirty="0" smtClean="0"/>
              <a:t>Локальные </a:t>
            </a:r>
            <a:r>
              <a:rPr lang="ru-RU" sz="2400" dirty="0"/>
              <a:t>процедуры и функции </a:t>
            </a:r>
            <a:r>
              <a:rPr lang="ru-RU" sz="2400" dirty="0" smtClean="0"/>
              <a:t>могут быть использованы только в рамках блока, в котором они объявлены</a:t>
            </a:r>
          </a:p>
          <a:p>
            <a:pPr>
              <a:defRPr/>
            </a:pPr>
            <a:r>
              <a:rPr lang="ru-RU" sz="2400" dirty="0" smtClean="0"/>
              <a:t>Локальные процедуры и функции могут быть перегружены</a:t>
            </a:r>
            <a:endParaRPr lang="ru-RU" sz="2400" dirty="0"/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Встроенные функции</a:t>
            </a:r>
          </a:p>
        </p:txBody>
      </p:sp>
      <p:sp>
        <p:nvSpPr>
          <p:cNvPr id="1024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smtClean="0"/>
              <a:t>Числовые функции</a:t>
            </a:r>
          </a:p>
          <a:p>
            <a:r>
              <a:rPr lang="ru-RU" altLang="ru-RU" smtClean="0"/>
              <a:t>Символьные функции</a:t>
            </a:r>
          </a:p>
          <a:p>
            <a:r>
              <a:rPr lang="ru-RU" altLang="ru-RU" smtClean="0"/>
              <a:t>Функции по работе с датами</a:t>
            </a:r>
          </a:p>
          <a:p>
            <a:r>
              <a:rPr lang="ru-RU" altLang="ru-RU" smtClean="0"/>
              <a:t>Конвертирование</a:t>
            </a:r>
          </a:p>
          <a:p>
            <a:r>
              <a:rPr lang="ru-RU" altLang="ru-RU" smtClean="0"/>
              <a:t>Функции обработки ошибок</a:t>
            </a:r>
          </a:p>
          <a:p>
            <a:endParaRPr lang="ru-RU" altLang="ru-RU" b="1" smtClean="0"/>
          </a:p>
          <a:p>
            <a:endParaRPr lang="ru-RU" altLang="ru-RU" b="1" smtClean="0"/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Перегрузка программных модулей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18488" cy="5018088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Параметры должны отличаться семейством (</a:t>
            </a:r>
            <a:r>
              <a:rPr lang="en-US" sz="2400" dirty="0" smtClean="0"/>
              <a:t>number, character, </a:t>
            </a:r>
            <a:r>
              <a:rPr lang="en-US" sz="2400" dirty="0" err="1" smtClean="0"/>
              <a:t>datetime</a:t>
            </a:r>
            <a:r>
              <a:rPr lang="en-US" sz="2400" dirty="0" smtClean="0"/>
              <a:t>, </a:t>
            </a:r>
            <a:r>
              <a:rPr lang="en-US" sz="2400" dirty="0" err="1" smtClean="0"/>
              <a:t>boolean</a:t>
            </a:r>
            <a:r>
              <a:rPr lang="en-US" sz="2400" dirty="0" smtClean="0"/>
              <a:t>)</a:t>
            </a:r>
          </a:p>
          <a:p>
            <a:pPr>
              <a:defRPr/>
            </a:pPr>
            <a:r>
              <a:rPr lang="ru-RU" sz="2400" dirty="0" smtClean="0"/>
              <a:t>Тип программного модуля должен отличаться – можно перегружать процедуру и функцию с одинаковым именем и списком параметров</a:t>
            </a:r>
          </a:p>
          <a:p>
            <a:pPr>
              <a:defRPr/>
            </a:pPr>
            <a:r>
              <a:rPr lang="ru-RU" sz="2400" dirty="0" smtClean="0"/>
              <a:t>Число параметров должно быть разным</a:t>
            </a:r>
            <a:endParaRPr lang="ru-RU" sz="2400" dirty="0"/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Локальные процедуры </a:t>
            </a:r>
          </a:p>
        </p:txBody>
      </p:sp>
      <p:pic>
        <p:nvPicPr>
          <p:cNvPr id="29699" name="Picture 2" descr="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1341438"/>
            <a:ext cx="783431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Локальные функции</a:t>
            </a:r>
          </a:p>
        </p:txBody>
      </p:sp>
      <p:pic>
        <p:nvPicPr>
          <p:cNvPr id="30723" name="Picture 2" descr="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268413"/>
            <a:ext cx="637540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Запись</a:t>
            </a:r>
            <a:r>
              <a:rPr lang="en-US" altLang="ru-RU" smtClean="0"/>
              <a:t> </a:t>
            </a:r>
            <a:r>
              <a:rPr lang="ru-RU" altLang="ru-RU" smtClean="0"/>
              <a:t>-</a:t>
            </a:r>
            <a:r>
              <a:rPr lang="en-US" altLang="ru-RU" smtClean="0"/>
              <a:t> </a:t>
            </a:r>
            <a:r>
              <a:rPr lang="ru-RU" altLang="ru-RU" smtClean="0"/>
              <a:t>параметр процедуры и функции</a:t>
            </a:r>
          </a:p>
        </p:txBody>
      </p:sp>
      <p:pic>
        <p:nvPicPr>
          <p:cNvPr id="31747" name="Picture 2" descr="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8112125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Записи</a:t>
            </a:r>
          </a:p>
        </p:txBody>
      </p:sp>
      <p:pic>
        <p:nvPicPr>
          <p:cNvPr id="32771" name="Picture 2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828675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Записи</a:t>
            </a:r>
          </a:p>
        </p:txBody>
      </p:sp>
      <p:pic>
        <p:nvPicPr>
          <p:cNvPr id="33795" name="Picture 2" descr="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6408738" cy="558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Коллекции</a:t>
            </a:r>
          </a:p>
        </p:txBody>
      </p:sp>
      <p:sp>
        <p:nvSpPr>
          <p:cNvPr id="34819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smtClean="0"/>
              <a:t>Ассоциативные массивы = индексные таблицы ( </a:t>
            </a:r>
            <a:r>
              <a:rPr lang="en-US" altLang="ru-RU" smtClean="0"/>
              <a:t>associative arrays, index-by tables)</a:t>
            </a:r>
            <a:endParaRPr lang="ru-RU" altLang="ru-RU" smtClean="0"/>
          </a:p>
          <a:p>
            <a:r>
              <a:rPr lang="ru-RU" altLang="ru-RU" smtClean="0"/>
              <a:t>Вложенные таблицы</a:t>
            </a:r>
            <a:r>
              <a:rPr lang="en-US" altLang="ru-RU" smtClean="0"/>
              <a:t> (nested tables)</a:t>
            </a:r>
            <a:r>
              <a:rPr lang="ru-RU" altLang="ru-RU" smtClean="0"/>
              <a:t> </a:t>
            </a:r>
          </a:p>
          <a:p>
            <a:r>
              <a:rPr lang="ru-RU" altLang="ru-RU" smtClean="0"/>
              <a:t>Массивы переменной длины</a:t>
            </a:r>
            <a:r>
              <a:rPr lang="en-US" altLang="ru-RU" smtClean="0"/>
              <a:t> VARRAY</a:t>
            </a: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Массивы переменной длины</a:t>
            </a:r>
          </a:p>
        </p:txBody>
      </p:sp>
      <p:sp>
        <p:nvSpPr>
          <p:cNvPr id="3584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smtClean="0"/>
              <a:t>Массивы переменной длины </a:t>
            </a:r>
            <a:r>
              <a:rPr lang="en-US" altLang="ru-RU" smtClean="0"/>
              <a:t>– </a:t>
            </a:r>
            <a:r>
              <a:rPr lang="ru-RU" altLang="ru-RU" smtClean="0"/>
              <a:t>одномерные, связанные коллекции однотипных элементов</a:t>
            </a:r>
          </a:p>
          <a:p>
            <a:r>
              <a:rPr lang="ru-RU" altLang="ru-RU" smtClean="0"/>
              <a:t>Доступны в рамках </a:t>
            </a:r>
            <a:r>
              <a:rPr lang="en-US" altLang="ru-RU" smtClean="0"/>
              <a:t>PL/SQL</a:t>
            </a:r>
            <a:r>
              <a:rPr lang="ru-RU" altLang="ru-RU" smtClean="0"/>
              <a:t> и в БД</a:t>
            </a:r>
          </a:p>
          <a:p>
            <a:r>
              <a:rPr lang="ru-RU" altLang="ru-RU" smtClean="0"/>
              <a:t>Являются плотными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Вложенные таблицы</a:t>
            </a:r>
          </a:p>
        </p:txBody>
      </p:sp>
      <p:sp>
        <p:nvSpPr>
          <p:cNvPr id="3686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smtClean="0"/>
              <a:t>Вложенные таблицы </a:t>
            </a:r>
            <a:r>
              <a:rPr lang="en-US" altLang="ru-RU" smtClean="0"/>
              <a:t>– </a:t>
            </a:r>
            <a:r>
              <a:rPr lang="ru-RU" altLang="ru-RU" smtClean="0"/>
              <a:t>одномерные, несвязанные коллекции однотипных элементов</a:t>
            </a:r>
          </a:p>
          <a:p>
            <a:r>
              <a:rPr lang="ru-RU" altLang="ru-RU" smtClean="0"/>
              <a:t>Доступны в рамках </a:t>
            </a:r>
            <a:r>
              <a:rPr lang="en-US" altLang="ru-RU" smtClean="0"/>
              <a:t>PL/SQL</a:t>
            </a:r>
            <a:r>
              <a:rPr lang="ru-RU" altLang="ru-RU" smtClean="0"/>
              <a:t> и как поля таблицы в БД</a:t>
            </a:r>
          </a:p>
          <a:p>
            <a:r>
              <a:rPr lang="ru-RU" altLang="ru-RU" smtClean="0"/>
              <a:t>Изначально являются плотными, но могут впоследствии становиться разреженными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Ассоциативные массивы</a:t>
            </a:r>
          </a:p>
        </p:txBody>
      </p:sp>
      <p:sp>
        <p:nvSpPr>
          <p:cNvPr id="3789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smtClean="0"/>
              <a:t>Ассоциативные массивы </a:t>
            </a:r>
            <a:r>
              <a:rPr lang="en-US" altLang="ru-RU" smtClean="0"/>
              <a:t>– </a:t>
            </a:r>
            <a:r>
              <a:rPr lang="ru-RU" altLang="ru-RU" smtClean="0"/>
              <a:t>одномерные, неограниченные (по максимальному количеству элементов при создании) коллекции элементов</a:t>
            </a:r>
          </a:p>
          <a:p>
            <a:r>
              <a:rPr lang="ru-RU" altLang="ru-RU" smtClean="0"/>
              <a:t>Доступны </a:t>
            </a:r>
            <a:r>
              <a:rPr lang="en-US" altLang="ru-RU" smtClean="0"/>
              <a:t> </a:t>
            </a:r>
            <a:r>
              <a:rPr lang="ru-RU" altLang="ru-RU" smtClean="0"/>
              <a:t>только в рамках </a:t>
            </a:r>
            <a:r>
              <a:rPr lang="en-US" altLang="ru-RU" smtClean="0"/>
              <a:t>PL/SQL</a:t>
            </a:r>
            <a:endParaRPr lang="ru-RU" altLang="ru-RU" smtClean="0"/>
          </a:p>
          <a:p>
            <a:r>
              <a:rPr lang="ru-RU" altLang="ru-RU" smtClean="0"/>
              <a:t>Изначально являются разреженными, индекс могут принимать непоследовательные значения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Числовые функции</a:t>
            </a:r>
          </a:p>
        </p:txBody>
      </p:sp>
      <p:pic>
        <p:nvPicPr>
          <p:cNvPr id="11267" name="Picture 4" descr="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7200900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Работа с коллекциями</a:t>
            </a:r>
          </a:p>
        </p:txBody>
      </p:sp>
      <p:sp>
        <p:nvSpPr>
          <p:cNvPr id="3891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18088"/>
          </a:xfrm>
        </p:spPr>
        <p:txBody>
          <a:bodyPr/>
          <a:lstStyle/>
          <a:p>
            <a:r>
              <a:rPr lang="ru-RU" altLang="ru-RU" smtClean="0"/>
              <a:t>Объявление коллекций</a:t>
            </a:r>
          </a:p>
          <a:p>
            <a:r>
              <a:rPr lang="ru-RU" altLang="ru-RU" smtClean="0"/>
              <a:t>Инициализация коллекций</a:t>
            </a:r>
          </a:p>
          <a:p>
            <a:pPr lvl="1"/>
            <a:r>
              <a:rPr lang="ru-RU" altLang="ru-RU" smtClean="0"/>
              <a:t>Явно с помощью конструктора</a:t>
            </a:r>
          </a:p>
          <a:p>
            <a:pPr lvl="1"/>
            <a:r>
              <a:rPr lang="ru-RU" altLang="ru-RU" smtClean="0"/>
              <a:t>Неявно при выборке из базы данных</a:t>
            </a:r>
          </a:p>
          <a:p>
            <a:pPr lvl="1"/>
            <a:r>
              <a:rPr lang="ru-RU" altLang="ru-RU" smtClean="0"/>
              <a:t>Прямым присвоением переменной с другой коллекции такого же типа</a:t>
            </a:r>
          </a:p>
          <a:p>
            <a:r>
              <a:rPr lang="ru-RU" altLang="ru-RU" smtClean="0"/>
              <a:t>Добавление и удаление элементов</a:t>
            </a:r>
          </a:p>
          <a:p>
            <a:pPr lvl="1"/>
            <a:r>
              <a:rPr lang="ru-RU" altLang="ru-RU" smtClean="0"/>
              <a:t>Ассоциативный массив – присвоение значения новому элементу</a:t>
            </a:r>
          </a:p>
          <a:p>
            <a:pPr lvl="1"/>
            <a:r>
              <a:rPr lang="ru-RU" altLang="ru-RU" smtClean="0"/>
              <a:t>Вложенные таблицы и массивы переменной длины – сначала увеличить размер при помощи функции </a:t>
            </a:r>
            <a:r>
              <a:rPr lang="en-US" altLang="ru-RU" smtClean="0"/>
              <a:t>EXTEND</a:t>
            </a:r>
            <a:r>
              <a:rPr lang="ru-RU" altLang="ru-RU" smtClean="0"/>
              <a:t>, а затем присвоить значения новым элементам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Массивы переменной длины</a:t>
            </a:r>
          </a:p>
        </p:txBody>
      </p:sp>
      <p:pic>
        <p:nvPicPr>
          <p:cNvPr id="39939" name="Picture 2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5688012" cy="511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Массивы переменной длины</a:t>
            </a:r>
          </a:p>
        </p:txBody>
      </p:sp>
      <p:pic>
        <p:nvPicPr>
          <p:cNvPr id="40963" name="Picture 2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5543550" cy="508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Массивы переменной длины</a:t>
            </a:r>
          </a:p>
        </p:txBody>
      </p:sp>
      <p:pic>
        <p:nvPicPr>
          <p:cNvPr id="41987" name="Picture 2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0899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Массивы переменной длины</a:t>
            </a:r>
          </a:p>
        </p:txBody>
      </p:sp>
      <p:pic>
        <p:nvPicPr>
          <p:cNvPr id="43011" name="Picture 2" descr="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691991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Массивы переменной длины</a:t>
            </a:r>
          </a:p>
        </p:txBody>
      </p:sp>
      <p:pic>
        <p:nvPicPr>
          <p:cNvPr id="44035" name="Picture 2" descr="1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268413"/>
            <a:ext cx="7824788" cy="50403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Массивы переменной длины</a:t>
            </a:r>
          </a:p>
        </p:txBody>
      </p:sp>
      <p:pic>
        <p:nvPicPr>
          <p:cNvPr id="45059" name="Picture 2" descr="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3650"/>
            <a:ext cx="7272338" cy="503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Вложенные таблицы </a:t>
            </a:r>
          </a:p>
        </p:txBody>
      </p:sp>
      <p:pic>
        <p:nvPicPr>
          <p:cNvPr id="46083" name="Picture 2" descr="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55435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Ассоциативные массивы</a:t>
            </a:r>
          </a:p>
        </p:txBody>
      </p:sp>
      <p:pic>
        <p:nvPicPr>
          <p:cNvPr id="47107" name="Picture 2" descr="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60463"/>
            <a:ext cx="54737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Методы и исключения коллекций</a:t>
            </a:r>
          </a:p>
        </p:txBody>
      </p:sp>
      <p:pic>
        <p:nvPicPr>
          <p:cNvPr id="48131" name="Picture 2" descr="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4175125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Символьные функции</a:t>
            </a:r>
          </a:p>
        </p:txBody>
      </p:sp>
      <p:pic>
        <p:nvPicPr>
          <p:cNvPr id="12291" name="Picture 2" descr="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7939088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Сравнение характеристик коллекций</a:t>
            </a:r>
          </a:p>
        </p:txBody>
      </p:sp>
      <p:sp>
        <p:nvSpPr>
          <p:cNvPr id="4915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550"/>
          </a:xfrm>
        </p:spPr>
        <p:txBody>
          <a:bodyPr/>
          <a:lstStyle/>
          <a:p>
            <a:r>
              <a:rPr lang="ru-RU" altLang="ru-RU" sz="2400" smtClean="0"/>
              <a:t>Размерность?</a:t>
            </a:r>
          </a:p>
          <a:p>
            <a:r>
              <a:rPr lang="ru-RU" altLang="ru-RU" sz="2400" smtClean="0"/>
              <a:t>Можно ли использовать как поле в таблице?</a:t>
            </a:r>
          </a:p>
          <a:p>
            <a:r>
              <a:rPr lang="ru-RU" altLang="ru-RU" sz="2400" smtClean="0"/>
              <a:t>Неинициализированное состояние?</a:t>
            </a:r>
          </a:p>
          <a:p>
            <a:r>
              <a:rPr lang="ru-RU" altLang="ru-RU" sz="2400" smtClean="0"/>
              <a:t>Инициализация?</a:t>
            </a:r>
          </a:p>
          <a:p>
            <a:r>
              <a:rPr lang="ru-RU" altLang="ru-RU" sz="2400" smtClean="0"/>
              <a:t>Диапазон индексов?</a:t>
            </a:r>
          </a:p>
          <a:p>
            <a:r>
              <a:rPr lang="ru-RU" altLang="ru-RU" sz="2400" smtClean="0"/>
              <a:t>Разреженность?</a:t>
            </a:r>
          </a:p>
          <a:p>
            <a:r>
              <a:rPr lang="ru-RU" altLang="ru-RU" sz="2400" smtClean="0"/>
              <a:t>Ограничен по максимальному количеству элементов?</a:t>
            </a:r>
          </a:p>
          <a:p>
            <a:r>
              <a:rPr lang="ru-RU" altLang="ru-RU" sz="2400" smtClean="0"/>
              <a:t>Можно ли присваивать значение любому элементу?</a:t>
            </a:r>
          </a:p>
          <a:p>
            <a:r>
              <a:rPr lang="ru-RU" altLang="ru-RU" sz="2400" smtClean="0"/>
              <a:t>Метод расширения и уменьшения?</a:t>
            </a:r>
          </a:p>
          <a:p>
            <a:r>
              <a:rPr lang="ru-RU" altLang="ru-RU" sz="2400" smtClean="0"/>
              <a:t>Можно ли сравнивать на равенство весь объект целиком?</a:t>
            </a:r>
          </a:p>
          <a:p>
            <a:r>
              <a:rPr lang="ru-RU" altLang="ru-RU" sz="2400" smtClean="0"/>
              <a:t>Элементы сохраняют позицию при записи или чтении из БД?</a:t>
            </a: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Обработка исключений</a:t>
            </a:r>
          </a:p>
        </p:txBody>
      </p:sp>
      <p:sp>
        <p:nvSpPr>
          <p:cNvPr id="50179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dirty="0" smtClean="0"/>
              <a:t>Исключительная ситуация – событие, возникающее в программе и требующее незамедлительной обработки. </a:t>
            </a:r>
          </a:p>
          <a:p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88913"/>
            <a:ext cx="8856663" cy="4318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Основные понятия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87338" y="620713"/>
            <a:ext cx="8569325" cy="5976639"/>
          </a:xfrm>
        </p:spPr>
        <p:txBody>
          <a:bodyPr>
            <a:noAutofit/>
          </a:bodyPr>
          <a:lstStyle/>
          <a:p>
            <a:pPr algn="just"/>
            <a:r>
              <a:rPr lang="ru-RU" sz="2100" dirty="0"/>
              <a:t>Любое приложение должно содержать механизмы, обеспечивающие адекватную реакцию на внештатные ситуации, возникающие во время его выполнения. Такие ситуации часто называют ошибками времени выполнения. </a:t>
            </a:r>
          </a:p>
          <a:p>
            <a:pPr algn="just"/>
            <a:r>
              <a:rPr lang="ru-RU" sz="2100" dirty="0" smtClean="0"/>
              <a:t>После </a:t>
            </a:r>
            <a:r>
              <a:rPr lang="ru-RU" sz="2100" dirty="0"/>
              <a:t>возникновения ошибки возможны следующие ситуации: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100" dirty="0"/>
              <a:t>Завершение выполнения процедуры или анонимного PL/SQL блока. Такая ситуация реализована по умолчанию. Однако она не всегда является самой удачной.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100" dirty="0" smtClean="0"/>
              <a:t>Возвращение </a:t>
            </a:r>
            <a:r>
              <a:rPr lang="ru-RU" sz="2100" dirty="0"/>
              <a:t>значения, трактуемого как "ошибка". Это значение может быть проанализировано клиентской программой.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100" dirty="0"/>
              <a:t>Вызов функции, которая будет выполнять действия, </a:t>
            </a:r>
            <a:r>
              <a:rPr lang="ru-RU" sz="2100" dirty="0" err="1"/>
              <a:t>связанне</a:t>
            </a:r>
            <a:r>
              <a:rPr lang="ru-RU" sz="2100" dirty="0"/>
              <a:t> с появлением ошибки. Такая функция могла бы, к примеру, удалять данные или выполнять </a:t>
            </a:r>
            <a:r>
              <a:rPr lang="ru-RU" sz="2100" dirty="0" err="1"/>
              <a:t>логирование</a:t>
            </a:r>
            <a:r>
              <a:rPr lang="ru-RU" sz="2100" dirty="0"/>
              <a:t>.</a:t>
            </a:r>
          </a:p>
          <a:p>
            <a:pPr algn="just"/>
            <a:r>
              <a:rPr lang="ru-RU" sz="2100" dirty="0" smtClean="0"/>
              <a:t>Когда </a:t>
            </a:r>
            <a:r>
              <a:rPr lang="ru-RU" sz="2100" dirty="0"/>
              <a:t>модуль PL/SQL вызывает ошибку, неявно инициализируется внутренняя исключительная ситуация. Каждая ошибка </a:t>
            </a:r>
            <a:r>
              <a:rPr lang="ru-RU" sz="2100" dirty="0" err="1"/>
              <a:t>Oracle</a:t>
            </a:r>
            <a:r>
              <a:rPr lang="ru-RU" sz="2100" dirty="0"/>
              <a:t> имеет номер. Ошибки также могут быть идентифицированы по именам.</a:t>
            </a:r>
          </a:p>
        </p:txBody>
      </p:sp>
    </p:spTree>
    <p:extLst>
      <p:ext uri="{BB962C8B-B14F-4D97-AF65-F5344CB8AC3E}">
        <p14:creationId xmlns:p14="http://schemas.microsoft.com/office/powerpoint/2010/main" val="367659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88913"/>
            <a:ext cx="8856663" cy="4318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Основные понятия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86803" y="764704"/>
            <a:ext cx="8569325" cy="561657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400" dirty="0"/>
              <a:t>Все исключительные ситуации могут быть разделены на четыре группы: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/>
              <a:t>Именованные системные (предопределенные) </a:t>
            </a:r>
            <a:r>
              <a:rPr lang="ru-RU" sz="2400" dirty="0"/>
              <a:t>исключительные ситуации. Для наиболее часто возникающих ошибок в пакете </a:t>
            </a:r>
            <a:r>
              <a:rPr lang="ru-RU" sz="2400" dirty="0" err="1"/>
              <a:t>standart</a:t>
            </a:r>
            <a:r>
              <a:rPr lang="ru-RU" sz="2400" dirty="0"/>
              <a:t> предопределены имена исключительных ситуаций (</a:t>
            </a:r>
            <a:r>
              <a:rPr lang="ru-RU" sz="2400" dirty="0" err="1"/>
              <a:t>номер+имя</a:t>
            </a:r>
            <a:r>
              <a:rPr lang="ru-RU" sz="2400" dirty="0"/>
              <a:t>). Их, немного, чуть более десятка. Все они подробно расписаны в </a:t>
            </a:r>
            <a:r>
              <a:rPr lang="ru-RU" sz="2400" dirty="0" smtClean="0"/>
              <a:t>документации </a:t>
            </a:r>
            <a:r>
              <a:rPr lang="ru-RU" sz="2400" dirty="0"/>
              <a:t>"Предопределенные исключительные ситуации </a:t>
            </a:r>
            <a:r>
              <a:rPr lang="ru-RU" sz="2400" dirty="0" err="1"/>
              <a:t>Oracle</a:t>
            </a:r>
            <a:r>
              <a:rPr lang="ru-RU" sz="2400" dirty="0"/>
              <a:t>".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/>
              <a:t>Неименованные системные </a:t>
            </a:r>
            <a:r>
              <a:rPr lang="ru-RU" sz="2400" dirty="0"/>
              <a:t>исключительные ситуации (только номер). Их можно перехватить обработчиком OTHERS или сделать именованными с </a:t>
            </a:r>
            <a:r>
              <a:rPr lang="ru-RU" sz="2400" dirty="0" err="1"/>
              <a:t>помошью</a:t>
            </a:r>
            <a:r>
              <a:rPr lang="ru-RU" sz="2400" dirty="0"/>
              <a:t> </a:t>
            </a:r>
            <a:r>
              <a:rPr lang="ru-RU" sz="2400" dirty="0" err="1"/>
              <a:t>прагмы</a:t>
            </a:r>
            <a:r>
              <a:rPr lang="ru-RU" sz="2400" dirty="0"/>
              <a:t> EXCEPTION_INIT.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/>
              <a:t>Именованные пользовательские </a:t>
            </a:r>
            <a:r>
              <a:rPr lang="ru-RU" sz="2400" dirty="0"/>
              <a:t>исключительные ситуации. Существуют ошибки, специфические для данного </a:t>
            </a:r>
            <a:r>
              <a:rPr lang="ru-RU" sz="2400" dirty="0" err="1"/>
              <a:t>контретного</a:t>
            </a:r>
            <a:r>
              <a:rPr lang="ru-RU" sz="2400" dirty="0"/>
              <a:t> приложения. К примеру: "отрицательная сумма налога" или "неправильная адресация почтового отправления". Они тоже являются исключительными ситуациями и должны быть обработаны. Такие исключительные ситуации, называемые пользовательскими, должны возбуждаться явно оператором RAISE.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/>
              <a:t>Неименованные пользовательские исключения</a:t>
            </a:r>
            <a:r>
              <a:rPr lang="ru-RU" sz="2400" dirty="0"/>
              <a:t>. Имеют только номер и возбуждаются оператором RAISE_APPLICATION_ERROR.</a:t>
            </a:r>
          </a:p>
        </p:txBody>
      </p:sp>
    </p:spTree>
    <p:extLst>
      <p:ext uri="{BB962C8B-B14F-4D97-AF65-F5344CB8AC3E}">
        <p14:creationId xmlns:p14="http://schemas.microsoft.com/office/powerpoint/2010/main" val="317868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Обработка исключений</a:t>
            </a:r>
          </a:p>
        </p:txBody>
      </p:sp>
      <p:sp>
        <p:nvSpPr>
          <p:cNvPr id="5120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3178175" cy="4937125"/>
          </a:xfrm>
        </p:spPr>
        <p:txBody>
          <a:bodyPr/>
          <a:lstStyle/>
          <a:p>
            <a:r>
              <a:rPr lang="ru-RU" altLang="ru-RU" smtClean="0"/>
              <a:t>Ошибка, сгенерированная сервером</a:t>
            </a:r>
          </a:p>
          <a:p>
            <a:r>
              <a:rPr lang="ru-RU" altLang="ru-RU" smtClean="0"/>
              <a:t>Ошибка в результате действий пользователя</a:t>
            </a:r>
          </a:p>
          <a:p>
            <a:r>
              <a:rPr lang="ru-RU" altLang="ru-RU" smtClean="0"/>
              <a:t>Ошибка, сгенерированная приложением пользователю</a:t>
            </a:r>
          </a:p>
          <a:p>
            <a:endParaRPr lang="ru-RU" altLang="ru-RU" smtClean="0"/>
          </a:p>
          <a:p>
            <a:endParaRPr lang="ru-RU" altLang="ru-RU" smtClean="0"/>
          </a:p>
        </p:txBody>
      </p:sp>
      <p:pic>
        <p:nvPicPr>
          <p:cNvPr id="51204" name="Picture 2" descr="http://ivan-shamaev.ru/wp-content/uploads/2014/01/block_plsq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196975"/>
            <a:ext cx="500380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88913"/>
            <a:ext cx="8856663" cy="43180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Именованные системные исключительные ситуации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95536" y="764704"/>
            <a:ext cx="8569325" cy="5616575"/>
          </a:xfrm>
        </p:spPr>
        <p:txBody>
          <a:bodyPr>
            <a:normAutofit/>
          </a:bodyPr>
          <a:lstStyle/>
          <a:p>
            <a:pPr algn="just"/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r>
              <a:rPr lang="ru-RU" sz="2000" dirty="0"/>
              <a:t>З</a:t>
            </a:r>
            <a:r>
              <a:rPr lang="ru-RU" sz="2000" dirty="0" smtClean="0"/>
              <a:t>апрос </a:t>
            </a:r>
            <a:r>
              <a:rPr lang="ru-RU" sz="2000" dirty="0"/>
              <a:t>к базе данных вида "</a:t>
            </a:r>
            <a:r>
              <a:rPr lang="ru-RU" sz="2000" dirty="0" err="1"/>
              <a:t>select</a:t>
            </a:r>
            <a:r>
              <a:rPr lang="ru-RU" sz="2000" dirty="0"/>
              <a:t> </a:t>
            </a:r>
            <a:r>
              <a:rPr lang="ru-RU" sz="2000" dirty="0" err="1"/>
              <a:t>into</a:t>
            </a:r>
            <a:r>
              <a:rPr lang="ru-RU" sz="2000" dirty="0"/>
              <a:t>" может вернуть больше одной строки - будет возбуждена именованная системная исключительная ситуация TOO_MANY_ROWS.</a:t>
            </a:r>
          </a:p>
          <a:p>
            <a:pPr algn="just"/>
            <a:r>
              <a:rPr lang="ru-RU" sz="2000" dirty="0"/>
              <a:t> Если возникнет любая другая ошибка - она будет перехвачена обработчиком OTHERS.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5616624" cy="3080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92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Предопределенные исключения</a:t>
            </a:r>
          </a:p>
        </p:txBody>
      </p:sp>
      <p:pic>
        <p:nvPicPr>
          <p:cNvPr id="55299" name="Picture 2" descr="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9788"/>
            <a:ext cx="5347388" cy="5611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88913"/>
            <a:ext cx="8856663" cy="43180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 Именованное системное исключение: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67544" y="765175"/>
            <a:ext cx="8389120" cy="5616575"/>
          </a:xfrm>
        </p:spPr>
        <p:txBody>
          <a:bodyPr>
            <a:normAutofit/>
          </a:bodyPr>
          <a:lstStyle/>
          <a:p>
            <a:pPr algn="just"/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endParaRPr lang="ru-RU" sz="2400" dirty="0" smtClean="0"/>
          </a:p>
          <a:p>
            <a:pPr algn="just"/>
            <a:endParaRPr lang="ru-RU" sz="2400" dirty="0"/>
          </a:p>
          <a:p>
            <a:pPr algn="just"/>
            <a:r>
              <a:rPr lang="ru-RU" sz="2000" dirty="0"/>
              <a:t>Две таблицы - города и люди - связаны внешним ключом без каскадного удаления. При попытке удалить город, к которому приписаны люди, будет сгенерирована ошибка ORA-02292. Именно для этого исключения в секции </a:t>
            </a:r>
            <a:r>
              <a:rPr lang="ru-RU" sz="2000" dirty="0" err="1"/>
              <a:t>declare</a:t>
            </a:r>
            <a:r>
              <a:rPr lang="ru-RU" sz="2000" dirty="0"/>
              <a:t> объявлено HAVE_PEOPLES. </a:t>
            </a:r>
            <a:r>
              <a:rPr lang="ru-RU" sz="2000" dirty="0" err="1"/>
              <a:t>Прагма</a:t>
            </a:r>
            <a:r>
              <a:rPr lang="ru-RU" sz="2000" dirty="0"/>
              <a:t> </a:t>
            </a:r>
            <a:r>
              <a:rPr lang="ru-RU" sz="2000" dirty="0" err="1"/>
              <a:t>exception_init</a:t>
            </a:r>
            <a:r>
              <a:rPr lang="ru-RU" sz="2000" dirty="0"/>
              <a:t> позволяет связать номер исключения и его имя. Далее именованное исключение HAVE_PEOPLES </a:t>
            </a:r>
            <a:r>
              <a:rPr lang="ru-RU" sz="2000" dirty="0" err="1"/>
              <a:t>перехватываетсяв</a:t>
            </a:r>
            <a:r>
              <a:rPr lang="ru-RU" sz="2000" dirty="0"/>
              <a:t> секции </a:t>
            </a:r>
            <a:r>
              <a:rPr lang="ru-RU" sz="2000" dirty="0" err="1"/>
              <a:t>exception</a:t>
            </a:r>
            <a:r>
              <a:rPr lang="ru-RU" sz="2000" dirty="0"/>
              <a:t>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5772581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04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88913"/>
            <a:ext cx="8856663" cy="431800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 Именованные пользовательские исключительные </a:t>
            </a:r>
            <a:r>
              <a:rPr lang="ru-RU" sz="2400" dirty="0" smtClean="0">
                <a:solidFill>
                  <a:schemeClr val="tx1"/>
                </a:solidFill>
              </a:rPr>
              <a:t>ситуации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512" y="628034"/>
            <a:ext cx="8677151" cy="5969317"/>
          </a:xfrm>
        </p:spPr>
        <p:txBody>
          <a:bodyPr>
            <a:noAutofit/>
          </a:bodyPr>
          <a:lstStyle/>
          <a:p>
            <a:pPr algn="just"/>
            <a:endParaRPr lang="ru-RU" sz="1800" dirty="0" smtClean="0"/>
          </a:p>
          <a:p>
            <a:pPr algn="just"/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endParaRPr lang="ru-RU" sz="1400" dirty="0" smtClean="0"/>
          </a:p>
          <a:p>
            <a:pPr algn="just"/>
            <a:endParaRPr lang="ru-RU" sz="1400" dirty="0" smtClean="0"/>
          </a:p>
          <a:p>
            <a:pPr algn="just"/>
            <a:r>
              <a:rPr lang="ru-RU" sz="1800" dirty="0" smtClean="0"/>
              <a:t>В </a:t>
            </a:r>
            <a:r>
              <a:rPr lang="ru-RU" sz="1800" dirty="0" err="1" smtClean="0"/>
              <a:t>declare</a:t>
            </a:r>
            <a:r>
              <a:rPr lang="ru-RU" sz="1800" dirty="0" smtClean="0"/>
              <a:t> объявлена </a:t>
            </a:r>
            <a:r>
              <a:rPr lang="ru-RU" sz="1800" dirty="0"/>
              <a:t>исключительная ситуация INCORRECT_SALARY. Затем выполнен запрос к базе данных, возвращающий зарплату для определенного человека. Далее </a:t>
            </a:r>
            <a:r>
              <a:rPr lang="ru-RU" sz="1800" dirty="0" smtClean="0"/>
              <a:t>выполнится </a:t>
            </a:r>
            <a:r>
              <a:rPr lang="ru-RU" sz="1800" dirty="0"/>
              <a:t>проверка на величину </a:t>
            </a:r>
            <a:r>
              <a:rPr lang="ru-RU" sz="1800" dirty="0" smtClean="0"/>
              <a:t>зарплаты и, </a:t>
            </a:r>
            <a:r>
              <a:rPr lang="ru-RU" sz="1800" dirty="0"/>
              <a:t>по результатам </a:t>
            </a:r>
            <a:r>
              <a:rPr lang="ru-RU" sz="1800" dirty="0" smtClean="0"/>
              <a:t>которой </a:t>
            </a:r>
            <a:r>
              <a:rPr lang="ru-RU" sz="1800" dirty="0"/>
              <a:t>может быть сгенерирована пользовательская именованная исключительная ситуация INCORRECT_SALARY. В секции </a:t>
            </a:r>
            <a:r>
              <a:rPr lang="ru-RU" sz="1800" dirty="0" err="1"/>
              <a:t>exception</a:t>
            </a:r>
            <a:r>
              <a:rPr lang="ru-RU" sz="1800" dirty="0"/>
              <a:t> она может быть обработана.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5256584" cy="4162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30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Стратегия обработки исключений</a:t>
            </a:r>
          </a:p>
        </p:txBody>
      </p:sp>
      <p:sp>
        <p:nvSpPr>
          <p:cNvPr id="5222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smtClean="0"/>
              <a:t>Как и где будут фиксироваться ошибки, чтобы их можно было просмотреть и откорректировать?</a:t>
            </a:r>
          </a:p>
          <a:p>
            <a:r>
              <a:rPr lang="ru-RU" altLang="ru-RU" smtClean="0"/>
              <a:t>Как выдавать пользователю сообщения об ошибках?</a:t>
            </a:r>
          </a:p>
          <a:p>
            <a:r>
              <a:rPr lang="ru-RU" altLang="ru-RU" smtClean="0"/>
              <a:t>Нужно ли включать обработку исключений в каждый </a:t>
            </a:r>
            <a:r>
              <a:rPr lang="en-US" altLang="ru-RU" smtClean="0"/>
              <a:t>PL/SQL</a:t>
            </a:r>
            <a:r>
              <a:rPr lang="ru-RU" altLang="ru-RU" smtClean="0"/>
              <a:t> блок?</a:t>
            </a:r>
          </a:p>
          <a:p>
            <a:r>
              <a:rPr lang="ru-RU" altLang="ru-RU" smtClean="0"/>
              <a:t>Как управлять транзакцией в случае ошибки?</a:t>
            </a:r>
          </a:p>
          <a:p>
            <a:endParaRPr lang="ru-RU" altLang="ru-RU" smtClean="0"/>
          </a:p>
          <a:p>
            <a:endParaRPr lang="ru-RU" altLang="ru-RU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Работа с датами </a:t>
            </a:r>
          </a:p>
        </p:txBody>
      </p:sp>
      <p:pic>
        <p:nvPicPr>
          <p:cNvPr id="13315" name="Picture 4" descr="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31" y="1412776"/>
            <a:ext cx="8059737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Термины обработки исключений</a:t>
            </a:r>
          </a:p>
        </p:txBody>
      </p:sp>
      <p:sp>
        <p:nvSpPr>
          <p:cNvPr id="5325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550"/>
          </a:xfrm>
        </p:spPr>
        <p:txBody>
          <a:bodyPr/>
          <a:lstStyle/>
          <a:p>
            <a:r>
              <a:rPr lang="ru-RU" altLang="ru-RU" smtClean="0"/>
              <a:t>Секция исключений – необязательная секция в </a:t>
            </a:r>
            <a:r>
              <a:rPr lang="en-US" altLang="ru-RU" smtClean="0"/>
              <a:t>PL/SQL</a:t>
            </a:r>
            <a:r>
              <a:rPr lang="ru-RU" altLang="ru-RU" smtClean="0"/>
              <a:t> блоке, которая содержит один или несколько обработчиков исключений.</a:t>
            </a:r>
          </a:p>
          <a:p>
            <a:r>
              <a:rPr lang="en-US" altLang="ru-RU" smtClean="0"/>
              <a:t>RAISE</a:t>
            </a:r>
            <a:r>
              <a:rPr lang="ru-RU" altLang="ru-RU" smtClean="0"/>
              <a:t> (</a:t>
            </a:r>
            <a:r>
              <a:rPr lang="en-US" altLang="ru-RU" smtClean="0"/>
              <a:t>RAISE_APPLICATION_ERROR</a:t>
            </a:r>
            <a:r>
              <a:rPr lang="ru-RU" altLang="ru-RU" smtClean="0"/>
              <a:t>)– команда, которая прерывает выполнение текущего блока. </a:t>
            </a:r>
          </a:p>
          <a:p>
            <a:r>
              <a:rPr lang="ru-RU" altLang="ru-RU" smtClean="0"/>
              <a:t>Обработка исключений – перехват ошибки в секции исключений.</a:t>
            </a:r>
          </a:p>
          <a:p>
            <a:r>
              <a:rPr lang="ru-RU" altLang="ru-RU" smtClean="0"/>
              <a:t>Область действия – часть кода, в рамках которого может быть сгенерировано исключение.</a:t>
            </a:r>
          </a:p>
          <a:p>
            <a:r>
              <a:rPr lang="ru-RU" altLang="ru-RU" smtClean="0"/>
              <a:t>Распространение исключения – процесс передачи исключений от одного блока другому, если исключение не было обработано.</a:t>
            </a:r>
          </a:p>
          <a:p>
            <a:endParaRPr lang="ru-RU" altLang="ru-RU" smtClean="0"/>
          </a:p>
          <a:p>
            <a:endParaRPr lang="ru-RU" altLang="ru-RU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Термины обработки исключений</a:t>
            </a:r>
          </a:p>
        </p:txBody>
      </p:sp>
      <p:sp>
        <p:nvSpPr>
          <p:cNvPr id="5427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550"/>
          </a:xfrm>
        </p:spPr>
        <p:txBody>
          <a:bodyPr/>
          <a:lstStyle/>
          <a:p>
            <a:r>
              <a:rPr lang="ru-RU" altLang="ru-RU" smtClean="0"/>
              <a:t>Необработанное исключение – исключение становится необработанным, если оно не обработано блоком самого верхнего уровня.</a:t>
            </a:r>
          </a:p>
          <a:p>
            <a:r>
              <a:rPr lang="ru-RU" altLang="ru-RU" smtClean="0"/>
              <a:t>Неименованное исключение – исключение, которое имеет код ошибки и сообщение, но не имеет наименования, не может быть использовано в команде </a:t>
            </a:r>
            <a:r>
              <a:rPr lang="en-US" altLang="ru-RU" smtClean="0"/>
              <a:t>RAISE</a:t>
            </a:r>
            <a:r>
              <a:rPr lang="ru-RU" altLang="ru-RU" smtClean="0"/>
              <a:t> или в секции </a:t>
            </a:r>
            <a:r>
              <a:rPr lang="en-US" altLang="ru-RU" smtClean="0"/>
              <a:t>WHEN</a:t>
            </a:r>
            <a:r>
              <a:rPr lang="ru-RU" altLang="ru-RU" smtClean="0"/>
              <a:t>.</a:t>
            </a:r>
            <a:endParaRPr lang="en-US" altLang="ru-RU" smtClean="0"/>
          </a:p>
          <a:p>
            <a:r>
              <a:rPr lang="ru-RU" altLang="ru-RU" smtClean="0"/>
              <a:t>Именованное исключение – исключение, которому было определено наименование.</a:t>
            </a:r>
          </a:p>
          <a:p>
            <a:endParaRPr lang="ru-RU" altLang="ru-RU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Объявление именованных исключений</a:t>
            </a:r>
          </a:p>
        </p:txBody>
      </p:sp>
      <p:sp>
        <p:nvSpPr>
          <p:cNvPr id="5632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smtClean="0"/>
              <a:t>Чтобы обработать исключение, которое не относится  определенным сервером, его необходимо объявить:</a:t>
            </a:r>
          </a:p>
          <a:p>
            <a:pPr lvl="1"/>
            <a:r>
              <a:rPr lang="en-US" altLang="ru-RU" smtClean="0"/>
              <a:t>exception_name EXCEPTION;</a:t>
            </a:r>
          </a:p>
          <a:p>
            <a:r>
              <a:rPr lang="ru-RU" altLang="ru-RU" smtClean="0"/>
              <a:t>Имена исключений могут быть использованы только для генерации исключения при помощи </a:t>
            </a:r>
            <a:r>
              <a:rPr lang="en-US" altLang="ru-RU" smtClean="0"/>
              <a:t>RAISE </a:t>
            </a:r>
            <a:r>
              <a:rPr lang="ru-RU" altLang="ru-RU" smtClean="0"/>
              <a:t>и для перехвата исключения в секции </a:t>
            </a:r>
            <a:r>
              <a:rPr lang="en-US" altLang="ru-RU" smtClean="0"/>
              <a:t>WHEN</a:t>
            </a:r>
            <a:endParaRPr lang="ru-RU" altLang="ru-RU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Связывание исключений с кодом ошибки</a:t>
            </a:r>
          </a:p>
        </p:txBody>
      </p:sp>
      <p:sp>
        <p:nvSpPr>
          <p:cNvPr id="5734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smtClean="0"/>
              <a:t>Синтаксис:</a:t>
            </a:r>
          </a:p>
          <a:p>
            <a:pPr lvl="1"/>
            <a:r>
              <a:rPr lang="en-US" altLang="ru-RU" smtClean="0"/>
              <a:t>exception_name EXCEPTION;</a:t>
            </a:r>
            <a:endParaRPr lang="ru-RU" altLang="ru-RU" smtClean="0"/>
          </a:p>
          <a:p>
            <a:pPr lvl="1"/>
            <a:r>
              <a:rPr lang="en-US" altLang="ru-RU" smtClean="0"/>
              <a:t>PRAGMA EXCEPTION_INIT (exception_name, integer);</a:t>
            </a:r>
          </a:p>
          <a:p>
            <a:r>
              <a:rPr lang="ru-RU" altLang="ru-RU" smtClean="0"/>
              <a:t>Где </a:t>
            </a:r>
            <a:r>
              <a:rPr lang="en-US" altLang="ru-RU" smtClean="0"/>
              <a:t>exception_name </a:t>
            </a:r>
            <a:r>
              <a:rPr lang="ru-RU" altLang="ru-RU" smtClean="0"/>
              <a:t>– наименование исключения, </a:t>
            </a:r>
            <a:r>
              <a:rPr lang="en-US" altLang="ru-RU" smtClean="0"/>
              <a:t>integer</a:t>
            </a:r>
            <a:r>
              <a:rPr lang="ru-RU" altLang="ru-RU" smtClean="0"/>
              <a:t> – номер(код) ошибки сервера </a:t>
            </a:r>
            <a:r>
              <a:rPr lang="en-US" altLang="ru-RU" smtClean="0"/>
              <a:t>ORACLE</a:t>
            </a:r>
            <a:r>
              <a:rPr lang="ru-RU" altLang="ru-RU" smtClean="0"/>
              <a:t>, с которым необходимо связать исключение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Генерация и обработка исключений</a:t>
            </a:r>
          </a:p>
        </p:txBody>
      </p:sp>
      <p:pic>
        <p:nvPicPr>
          <p:cNvPr id="58371" name="Picture 2" descr="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8337550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Генерация и обработка исключений</a:t>
            </a:r>
          </a:p>
        </p:txBody>
      </p:sp>
      <p:pic>
        <p:nvPicPr>
          <p:cNvPr id="59395" name="Picture 2" descr="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96975"/>
            <a:ext cx="678815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Генерация и обработка исключений</a:t>
            </a:r>
          </a:p>
        </p:txBody>
      </p:sp>
      <p:pic>
        <p:nvPicPr>
          <p:cNvPr id="60419" name="Picture 2" descr="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6911975" cy="528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Генерация и обработка исключений</a:t>
            </a:r>
          </a:p>
        </p:txBody>
      </p:sp>
      <p:pic>
        <p:nvPicPr>
          <p:cNvPr id="61443" name="Picture 4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6894513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Генерация и обработка исключений</a:t>
            </a:r>
          </a:p>
        </p:txBody>
      </p:sp>
      <p:pic>
        <p:nvPicPr>
          <p:cNvPr id="62467" name="Picture 2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6985000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Sqlerrm </a:t>
            </a:r>
            <a:r>
              <a:rPr lang="ru-RU" altLang="ru-RU" smtClean="0"/>
              <a:t>и </a:t>
            </a:r>
            <a:r>
              <a:rPr lang="en-US" altLang="ru-RU" smtClean="0"/>
              <a:t>sqlcode</a:t>
            </a:r>
            <a:r>
              <a:rPr lang="ru-RU" altLang="ru-RU" smtClean="0"/>
              <a:t> </a:t>
            </a:r>
          </a:p>
        </p:txBody>
      </p:sp>
      <p:pic>
        <p:nvPicPr>
          <p:cNvPr id="63491" name="Picture 2" descr="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12850"/>
            <a:ext cx="833437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Функции конвертирования</a:t>
            </a:r>
          </a:p>
        </p:txBody>
      </p:sp>
      <p:pic>
        <p:nvPicPr>
          <p:cNvPr id="14339" name="Picture 4" descr="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80930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RAISE_APPLICATION_ERROR</a:t>
            </a:r>
            <a:endParaRPr lang="ru-RU" altLang="ru-RU" smtClean="0"/>
          </a:p>
        </p:txBody>
      </p:sp>
      <p:pic>
        <p:nvPicPr>
          <p:cNvPr id="64515" name="Picture 2" descr="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5616575" cy="519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 smtClean="0"/>
              <a:t>RAISE_APPLICATION_ERROR</a:t>
            </a:r>
            <a:endParaRPr lang="ru-RU" altLang="ru-RU" dirty="0" smtClean="0"/>
          </a:p>
        </p:txBody>
      </p:sp>
      <p:sp>
        <p:nvSpPr>
          <p:cNvPr id="65539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 dirty="0" smtClean="0"/>
              <a:t>Определена</a:t>
            </a:r>
            <a:r>
              <a:rPr lang="en-US" altLang="ru-RU" dirty="0" smtClean="0"/>
              <a:t> </a:t>
            </a:r>
            <a:r>
              <a:rPr lang="ru-RU" altLang="ru-RU" dirty="0" smtClean="0"/>
              <a:t>в пакете </a:t>
            </a:r>
            <a:r>
              <a:rPr lang="en-US" altLang="ru-RU" dirty="0" smtClean="0"/>
              <a:t>DBMS_</a:t>
            </a:r>
            <a:r>
              <a:rPr lang="ru-RU" altLang="ru-RU" dirty="0" smtClean="0"/>
              <a:t> </a:t>
            </a:r>
            <a:r>
              <a:rPr lang="en-US" altLang="ru-RU" dirty="0" smtClean="0"/>
              <a:t>STANDARD</a:t>
            </a:r>
          </a:p>
          <a:p>
            <a:r>
              <a:rPr lang="ru-RU" altLang="ru-RU" dirty="0" smtClean="0"/>
              <a:t>Можно присвоить сообщение об ошибке</a:t>
            </a:r>
          </a:p>
          <a:p>
            <a:r>
              <a:rPr lang="ru-RU" altLang="ru-RU" dirty="0" smtClean="0"/>
              <a:t>При выполнении процедуры:</a:t>
            </a:r>
          </a:p>
          <a:p>
            <a:pPr lvl="1"/>
            <a:r>
              <a:rPr lang="ru-RU" altLang="ru-RU" dirty="0" smtClean="0"/>
              <a:t>Выполнение блока прерывается</a:t>
            </a:r>
          </a:p>
          <a:p>
            <a:pPr lvl="1"/>
            <a:r>
              <a:rPr lang="ru-RU" altLang="ru-RU" dirty="0" smtClean="0"/>
              <a:t>Любые изменения в аргументах </a:t>
            </a:r>
            <a:r>
              <a:rPr lang="en-US" altLang="ru-RU" dirty="0" smtClean="0"/>
              <a:t>IN OUT </a:t>
            </a:r>
            <a:r>
              <a:rPr lang="ru-RU" altLang="ru-RU" dirty="0" smtClean="0"/>
              <a:t>и </a:t>
            </a:r>
            <a:r>
              <a:rPr lang="en-US" altLang="ru-RU" dirty="0" smtClean="0"/>
              <a:t>OUT</a:t>
            </a:r>
            <a:r>
              <a:rPr lang="ru-RU" altLang="ru-RU" dirty="0" smtClean="0"/>
              <a:t> откатываются</a:t>
            </a:r>
          </a:p>
          <a:p>
            <a:pPr lvl="1"/>
            <a:r>
              <a:rPr lang="ru-RU" altLang="ru-RU" dirty="0" smtClean="0"/>
              <a:t>Изменения в глобальных структурах (пакетные переменные, объекты базы данных) не откатываются – для</a:t>
            </a:r>
            <a:r>
              <a:rPr lang="en-US" altLang="ru-RU" dirty="0" smtClean="0"/>
              <a:t> </a:t>
            </a:r>
            <a:r>
              <a:rPr lang="ru-RU" altLang="ru-RU" dirty="0" smtClean="0"/>
              <a:t>отката надо явно выполнить </a:t>
            </a:r>
            <a:r>
              <a:rPr lang="en-US" altLang="ru-RU" dirty="0" smtClean="0"/>
              <a:t>ROLLBACK</a:t>
            </a:r>
            <a:endParaRPr lang="ru-RU" altLang="ru-RU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Распространение исключения</a:t>
            </a:r>
          </a:p>
        </p:txBody>
      </p:sp>
      <p:pic>
        <p:nvPicPr>
          <p:cNvPr id="66563" name="Picture 2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84313"/>
            <a:ext cx="7599363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Распространение исключения</a:t>
            </a:r>
          </a:p>
        </p:txBody>
      </p:sp>
      <p:pic>
        <p:nvPicPr>
          <p:cNvPr id="67587" name="Picture 2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12875"/>
            <a:ext cx="7596187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Распространение исключения</a:t>
            </a:r>
          </a:p>
        </p:txBody>
      </p:sp>
      <p:pic>
        <p:nvPicPr>
          <p:cNvPr id="68611" name="Picture 2" descr="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6061075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Распространение исключения</a:t>
            </a:r>
          </a:p>
        </p:txBody>
      </p:sp>
      <p:pic>
        <p:nvPicPr>
          <p:cNvPr id="69635" name="Picture 2" descr="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1412875"/>
            <a:ext cx="6518275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 smtClean="0"/>
              <a:t>Вопросы?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Sqlerrm </a:t>
            </a:r>
            <a:r>
              <a:rPr lang="ru-RU" altLang="ru-RU" smtClean="0"/>
              <a:t>и </a:t>
            </a:r>
            <a:r>
              <a:rPr lang="en-US" altLang="ru-RU" smtClean="0"/>
              <a:t>sqlcode</a:t>
            </a:r>
            <a:r>
              <a:rPr lang="ru-RU" altLang="ru-RU" smtClean="0"/>
              <a:t> </a:t>
            </a:r>
          </a:p>
        </p:txBody>
      </p:sp>
      <p:sp>
        <p:nvSpPr>
          <p:cNvPr id="15363" name="Объект 1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146425"/>
          </a:xfrm>
        </p:spPr>
        <p:txBody>
          <a:bodyPr/>
          <a:lstStyle/>
          <a:p>
            <a:r>
              <a:rPr lang="ru-RU" altLang="ru-RU" smtClean="0"/>
              <a:t>Функция SQLERRM возвращает сообщение об ошибке, связанной с исключительной ситуацией. </a:t>
            </a:r>
            <a:endParaRPr lang="en-US" altLang="ru-RU" smtClean="0"/>
          </a:p>
          <a:p>
            <a:r>
              <a:rPr lang="ru-RU" altLang="ru-RU" smtClean="0"/>
              <a:t>Функция SQLCODE возвращает номер ошибки, связанной с исключительной ситуацией. </a:t>
            </a:r>
            <a:endParaRPr lang="en-US" altLang="ru-RU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Функции регулярных выражений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18088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Регулярные выражения - формальный </a:t>
            </a:r>
            <a:r>
              <a:rPr lang="ru-RU" dirty="0"/>
              <a:t>язык поиска и осуществления манипуляций с подстроками в </a:t>
            </a:r>
            <a:r>
              <a:rPr lang="ru-RU" dirty="0" smtClean="0"/>
              <a:t>тексте, </a:t>
            </a:r>
            <a:r>
              <a:rPr lang="ru-RU" dirty="0"/>
              <a:t>основанный на использовании </a:t>
            </a:r>
            <a:r>
              <a:rPr lang="ru-RU" dirty="0" smtClean="0"/>
              <a:t>метасимволов.</a:t>
            </a:r>
            <a:r>
              <a:rPr lang="ru-RU" dirty="0"/>
              <a:t> </a:t>
            </a:r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Функции регулярных выражений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18088"/>
          </a:xfrm>
        </p:spPr>
        <p:txBody>
          <a:bodyPr/>
          <a:lstStyle/>
          <a:p>
            <a:pPr>
              <a:defRPr/>
            </a:pPr>
            <a:r>
              <a:rPr lang="ru-RU" dirty="0"/>
              <a:t>REGEXP_LIKE выбирает из таблицы все </a:t>
            </a:r>
            <a:r>
              <a:rPr lang="ru-RU" dirty="0" smtClean="0"/>
              <a:t>строки, соответствующие </a:t>
            </a:r>
            <a:r>
              <a:rPr lang="ru-RU" dirty="0"/>
              <a:t>заданному </a:t>
            </a:r>
            <a:r>
              <a:rPr lang="ru-RU" dirty="0" smtClean="0"/>
              <a:t>шаблону </a:t>
            </a:r>
            <a:r>
              <a:rPr lang="ru-RU" dirty="0"/>
              <a:t>регулярного выражения </a:t>
            </a:r>
            <a:r>
              <a:rPr lang="ru-RU" dirty="0" smtClean="0"/>
              <a:t>REGEXP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select * from </a:t>
            </a:r>
            <a:r>
              <a:rPr lang="en-US" dirty="0" err="1" smtClean="0"/>
              <a:t>table_name</a:t>
            </a:r>
            <a:r>
              <a:rPr lang="en-US" dirty="0" smtClean="0"/>
              <a:t> where </a:t>
            </a:r>
            <a:r>
              <a:rPr lang="en-US" cap="all" dirty="0" err="1" smtClean="0"/>
              <a:t>regexp_like</a:t>
            </a:r>
            <a:r>
              <a:rPr lang="en-US" dirty="0" smtClean="0"/>
              <a:t>(name,'[0-9]{8}‘);</a:t>
            </a:r>
          </a:p>
          <a:p>
            <a:pPr>
              <a:defRPr/>
            </a:pPr>
            <a:r>
              <a:rPr lang="ru-RU" dirty="0" smtClean="0"/>
              <a:t>REGEXP_INSTR</a:t>
            </a:r>
            <a:r>
              <a:rPr lang="ru-RU" dirty="0"/>
              <a:t> определяет номер первого символа вхождения REGEXP шаблона в </a:t>
            </a:r>
            <a:r>
              <a:rPr lang="ru-RU" dirty="0" smtClean="0"/>
              <a:t>строку</a:t>
            </a:r>
            <a:endParaRPr lang="en-US" dirty="0" smtClean="0"/>
          </a:p>
          <a:p>
            <a:pPr lvl="1">
              <a:defRPr/>
            </a:pPr>
            <a:r>
              <a:rPr lang="en-US" dirty="0" smtClean="0"/>
              <a:t>select </a:t>
            </a:r>
            <a:r>
              <a:rPr lang="en-US" dirty="0" err="1" smtClean="0"/>
              <a:t>REGEXP_</a:t>
            </a:r>
            <a:r>
              <a:rPr lang="en-US" cap="all" dirty="0" err="1" smtClean="0"/>
              <a:t>instr</a:t>
            </a:r>
            <a:r>
              <a:rPr lang="en-US" dirty="0" smtClean="0"/>
              <a:t> (name,'[0-9]{8}')  from  </a:t>
            </a:r>
            <a:r>
              <a:rPr lang="en-US" dirty="0" err="1" smtClean="0"/>
              <a:t>table_name</a:t>
            </a:r>
            <a:r>
              <a:rPr lang="en-US" dirty="0" smtClean="0"/>
              <a:t>;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1772</TotalTime>
  <Words>1344</Words>
  <Application>Microsoft Office PowerPoint</Application>
  <PresentationFormat>Экран (4:3)</PresentationFormat>
  <Paragraphs>221</Paragraphs>
  <Slides>66</Slides>
  <Notes>6</Notes>
  <HiddenSlides>9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6" baseType="lpstr">
      <vt:lpstr>Arial</vt:lpstr>
      <vt:lpstr>Bookman Old Style</vt:lpstr>
      <vt:lpstr>Calibri</vt:lpstr>
      <vt:lpstr>Cambria</vt:lpstr>
      <vt:lpstr>Gill Sans MT</vt:lpstr>
      <vt:lpstr>Segoe Semibold</vt:lpstr>
      <vt:lpstr>Verdana</vt:lpstr>
      <vt:lpstr>Wingdings</vt:lpstr>
      <vt:lpstr>Wingdings 3</vt:lpstr>
      <vt:lpstr>Начальная</vt:lpstr>
      <vt:lpstr>СУБД ORACLE</vt:lpstr>
      <vt:lpstr>Встроенные функции</vt:lpstr>
      <vt:lpstr>Числовые функции</vt:lpstr>
      <vt:lpstr>Символьные функции</vt:lpstr>
      <vt:lpstr>Работа с датами </vt:lpstr>
      <vt:lpstr>Функции конвертирования</vt:lpstr>
      <vt:lpstr>Sqlerrm и sqlcode </vt:lpstr>
      <vt:lpstr>Функции регулярных выражений</vt:lpstr>
      <vt:lpstr>Функции регулярных выражений</vt:lpstr>
      <vt:lpstr>Функции регулярных выражений</vt:lpstr>
      <vt:lpstr>Коллекции</vt:lpstr>
      <vt:lpstr>Записи</vt:lpstr>
      <vt:lpstr>Записи</vt:lpstr>
      <vt:lpstr>Записи</vt:lpstr>
      <vt:lpstr>Записи</vt:lpstr>
      <vt:lpstr>Использование полей записи</vt:lpstr>
      <vt:lpstr>Вложенные записи</vt:lpstr>
      <vt:lpstr>Присваивание записей</vt:lpstr>
      <vt:lpstr>Локальные программные модули</vt:lpstr>
      <vt:lpstr>Перегрузка программных модулей</vt:lpstr>
      <vt:lpstr>Локальные процедуры </vt:lpstr>
      <vt:lpstr>Локальные функции</vt:lpstr>
      <vt:lpstr>Запись - параметр процедуры и функции</vt:lpstr>
      <vt:lpstr>Записи</vt:lpstr>
      <vt:lpstr>Записи</vt:lpstr>
      <vt:lpstr>Коллекции</vt:lpstr>
      <vt:lpstr>Массивы переменной длины</vt:lpstr>
      <vt:lpstr>Вложенные таблицы</vt:lpstr>
      <vt:lpstr>Ассоциативные массивы</vt:lpstr>
      <vt:lpstr>Работа с коллекциями</vt:lpstr>
      <vt:lpstr>Массивы переменной длины</vt:lpstr>
      <vt:lpstr>Массивы переменной длины</vt:lpstr>
      <vt:lpstr>Массивы переменной длины</vt:lpstr>
      <vt:lpstr>Массивы переменной длины</vt:lpstr>
      <vt:lpstr>Массивы переменной длины</vt:lpstr>
      <vt:lpstr>Массивы переменной длины</vt:lpstr>
      <vt:lpstr>Вложенные таблицы </vt:lpstr>
      <vt:lpstr>Ассоциативные массивы</vt:lpstr>
      <vt:lpstr>Методы и исключения коллекций</vt:lpstr>
      <vt:lpstr>Сравнение характеристик коллекций</vt:lpstr>
      <vt:lpstr>Обработка исключений</vt:lpstr>
      <vt:lpstr>Основные понятия</vt:lpstr>
      <vt:lpstr>Основные понятия</vt:lpstr>
      <vt:lpstr>Обработка исключений</vt:lpstr>
      <vt:lpstr>Именованные системные исключительные ситуации</vt:lpstr>
      <vt:lpstr>Предопределенные исключения</vt:lpstr>
      <vt:lpstr> Именованное системное исключение:</vt:lpstr>
      <vt:lpstr> Именованные пользовательские исключительные ситуации</vt:lpstr>
      <vt:lpstr>Стратегия обработки исключений</vt:lpstr>
      <vt:lpstr>Термины обработки исключений</vt:lpstr>
      <vt:lpstr>Термины обработки исключений</vt:lpstr>
      <vt:lpstr>Объявление именованных исключений</vt:lpstr>
      <vt:lpstr>Связывание исключений с кодом ошибки</vt:lpstr>
      <vt:lpstr>Генерация и обработка исключений</vt:lpstr>
      <vt:lpstr>Генерация и обработка исключений</vt:lpstr>
      <vt:lpstr>Генерация и обработка исключений</vt:lpstr>
      <vt:lpstr>Генерация и обработка исключений</vt:lpstr>
      <vt:lpstr>Генерация и обработка исключений</vt:lpstr>
      <vt:lpstr>Sqlerrm и sqlcode </vt:lpstr>
      <vt:lpstr>RAISE_APPLICATION_ERROR</vt:lpstr>
      <vt:lpstr>RAISE_APPLICATION_ERROR</vt:lpstr>
      <vt:lpstr>Распространение исключения</vt:lpstr>
      <vt:lpstr>Распространение исключения</vt:lpstr>
      <vt:lpstr>Распространение исключения</vt:lpstr>
      <vt:lpstr>Распространение исключения</vt:lpstr>
      <vt:lpstr>Вопросы?</vt:lpstr>
    </vt:vector>
  </TitlesOfParts>
  <Company>оо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Оперативная память</dc:title>
  <dc:creator>blinova@BTE.BY</dc:creator>
  <cp:lastModifiedBy>Виталий Бондаренко</cp:lastModifiedBy>
  <cp:revision>146</cp:revision>
  <dcterms:created xsi:type="dcterms:W3CDTF">2002-05-29T01:18:24Z</dcterms:created>
  <dcterms:modified xsi:type="dcterms:W3CDTF">2019-03-11T20:29:48Z</dcterms:modified>
</cp:coreProperties>
</file>