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5" r:id="rId1"/>
  </p:sldMasterIdLst>
  <p:notesMasterIdLst>
    <p:notesMasterId r:id="rId60"/>
  </p:notesMasterIdLst>
  <p:sldIdLst>
    <p:sldId id="256" r:id="rId2"/>
    <p:sldId id="298" r:id="rId3"/>
    <p:sldId id="398" r:id="rId4"/>
    <p:sldId id="349" r:id="rId5"/>
    <p:sldId id="400" r:id="rId6"/>
    <p:sldId id="401" r:id="rId7"/>
    <p:sldId id="403" r:id="rId8"/>
    <p:sldId id="402" r:id="rId9"/>
    <p:sldId id="416" r:id="rId10"/>
    <p:sldId id="404" r:id="rId11"/>
    <p:sldId id="419" r:id="rId12"/>
    <p:sldId id="348" r:id="rId13"/>
    <p:sldId id="351" r:id="rId14"/>
    <p:sldId id="352" r:id="rId15"/>
    <p:sldId id="353" r:id="rId16"/>
    <p:sldId id="354" r:id="rId17"/>
    <p:sldId id="399" r:id="rId18"/>
    <p:sldId id="355" r:id="rId19"/>
    <p:sldId id="409" r:id="rId20"/>
    <p:sldId id="357" r:id="rId21"/>
    <p:sldId id="358" r:id="rId22"/>
    <p:sldId id="359" r:id="rId23"/>
    <p:sldId id="360" r:id="rId24"/>
    <p:sldId id="405" r:id="rId25"/>
    <p:sldId id="365" r:id="rId26"/>
    <p:sldId id="367" r:id="rId27"/>
    <p:sldId id="420" r:id="rId28"/>
    <p:sldId id="374" r:id="rId29"/>
    <p:sldId id="408" r:id="rId30"/>
    <p:sldId id="376" r:id="rId31"/>
    <p:sldId id="377" r:id="rId32"/>
    <p:sldId id="378" r:id="rId33"/>
    <p:sldId id="382" r:id="rId34"/>
    <p:sldId id="384" r:id="rId35"/>
    <p:sldId id="410" r:id="rId36"/>
    <p:sldId id="411" r:id="rId37"/>
    <p:sldId id="412" r:id="rId38"/>
    <p:sldId id="413" r:id="rId39"/>
    <p:sldId id="414" r:id="rId40"/>
    <p:sldId id="407" r:id="rId41"/>
    <p:sldId id="388" r:id="rId42"/>
    <p:sldId id="415" r:id="rId43"/>
    <p:sldId id="391" r:id="rId44"/>
    <p:sldId id="406" r:id="rId45"/>
    <p:sldId id="417" r:id="rId46"/>
    <p:sldId id="418" r:id="rId47"/>
    <p:sldId id="392" r:id="rId48"/>
    <p:sldId id="426" r:id="rId49"/>
    <p:sldId id="421" r:id="rId50"/>
    <p:sldId id="422" r:id="rId51"/>
    <p:sldId id="423" r:id="rId52"/>
    <p:sldId id="424" r:id="rId53"/>
    <p:sldId id="425" r:id="rId54"/>
    <p:sldId id="393" r:id="rId55"/>
    <p:sldId id="395" r:id="rId56"/>
    <p:sldId id="397" r:id="rId57"/>
    <p:sldId id="396" r:id="rId58"/>
    <p:sldId id="257" r:id="rId5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A1A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604" autoAdjust="0"/>
  </p:normalViewPr>
  <p:slideViewPr>
    <p:cSldViewPr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AD5A86F7-CB65-4450-BF00-88A430FCA854}" type="datetimeFigureOut">
              <a:rPr lang="ru-RU"/>
              <a:pPr>
                <a:defRPr/>
              </a:pPr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EB7E46E-F2A6-4F72-9F7E-3156D9EA0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A4C062-039E-41FB-A573-270AF17435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538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8DECA-E5AD-4B6E-9AD0-4DED28B9FA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425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CCEA3F7-A21F-4823-AC1D-28E605F219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2136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44424-1491-4B76-94F4-4254235091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7111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2376FF7-E1F6-498E-862C-D3779BD9BC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3091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ED188-7494-4B56-B580-7DC51E546C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0850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9723C-BB71-4355-84E8-9846F75F40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962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B7D943-0391-4DA1-B4B3-268DF87C67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781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8E3C6C-A9EB-4817-A11D-6A71384BDC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216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E23547-E879-4996-AE53-9B797916F4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808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A24A8-2198-4478-943B-F72EFBAA3E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7076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970365B-36F5-4A98-AB45-B7805CCACD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2" r:id="rId2"/>
    <p:sldLayoutId id="2147484267" r:id="rId3"/>
    <p:sldLayoutId id="2147484263" r:id="rId4"/>
    <p:sldLayoutId id="2147484264" r:id="rId5"/>
    <p:sldLayoutId id="2147484268" r:id="rId6"/>
    <p:sldLayoutId id="2147484269" r:id="rId7"/>
    <p:sldLayoutId id="2147484270" r:id="rId8"/>
    <p:sldLayoutId id="2147484271" r:id="rId9"/>
    <p:sldLayoutId id="2147484265" r:id="rId10"/>
    <p:sldLayoutId id="21474842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000000"/>
                </a:solidFill>
              </a:rPr>
              <a:t>СУБД</a:t>
            </a:r>
            <a:br>
              <a:rPr lang="ru-RU" altLang="ru-RU" b="1" dirty="0"/>
            </a:br>
            <a:r>
              <a:rPr lang="en-US" altLang="ru-RU" b="1" dirty="0">
                <a:solidFill>
                  <a:srgbClr val="000000"/>
                </a:solidFill>
              </a:rPr>
              <a:t>ORACLE</a:t>
            </a:r>
            <a:endParaRPr lang="ru-RU" altLang="ru-RU" b="1" dirty="0"/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5935663" y="5157788"/>
            <a:ext cx="223678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Лекция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0244" name="Прямоугольник 1"/>
          <p:cNvSpPr>
            <a:spLocks noChangeArrowheads="1"/>
          </p:cNvSpPr>
          <p:nvPr/>
        </p:nvSpPr>
        <p:spPr bwMode="auto">
          <a:xfrm>
            <a:off x="3995738" y="4076700"/>
            <a:ext cx="41767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PL/SQL</a:t>
            </a:r>
            <a:r>
              <a:rPr lang="ru-RU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Процедуры, функции, пакеты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Передача параметров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29600" cy="5184775"/>
          </a:xfrm>
        </p:spPr>
        <p:txBody>
          <a:bodyPr/>
          <a:lstStyle/>
          <a:p>
            <a:r>
              <a:rPr lang="ru-RU" altLang="ru-RU" sz="2900" dirty="0"/>
              <a:t>Позиционный  – каждое значение в списке аргументов вызова ставится в соответствие формальному параметру по порядку. </a:t>
            </a:r>
            <a:r>
              <a:rPr lang="en-US" altLang="ru-RU" sz="2900" dirty="0"/>
              <a:t>	</a:t>
            </a:r>
            <a:r>
              <a:rPr lang="en-US" altLang="ru-RU" i="1" dirty="0" err="1"/>
              <a:t>Empid_to_name</a:t>
            </a:r>
            <a:r>
              <a:rPr lang="en-US" altLang="ru-RU" i="1" dirty="0"/>
              <a:t>(23, name,  surname);</a:t>
            </a:r>
            <a:endParaRPr lang="ru-RU" altLang="ru-RU" i="1" dirty="0"/>
          </a:p>
          <a:p>
            <a:r>
              <a:rPr lang="ru-RU" altLang="ru-RU" sz="2900" dirty="0"/>
              <a:t>Именованный – явно связывает аргументы при вызове с параметрами по именам. </a:t>
            </a:r>
            <a:r>
              <a:rPr lang="en-US" altLang="ru-RU" sz="2900" dirty="0"/>
              <a:t>	</a:t>
            </a:r>
            <a:r>
              <a:rPr lang="en-US" altLang="ru-RU" i="1" dirty="0" err="1"/>
              <a:t>Empid_to_name</a:t>
            </a:r>
            <a:r>
              <a:rPr lang="en-US" altLang="ru-RU" i="1" dirty="0"/>
              <a:t>(</a:t>
            </a:r>
            <a:r>
              <a:rPr lang="en-US" altLang="ru-RU" i="1" dirty="0" err="1"/>
              <a:t>in_id</a:t>
            </a:r>
            <a:r>
              <a:rPr lang="en-US" altLang="ru-RU" i="1" dirty="0"/>
              <a:t> =&gt;23, </a:t>
            </a:r>
            <a:r>
              <a:rPr lang="en-US" altLang="ru-RU" i="1" dirty="0" err="1"/>
              <a:t>out_name</a:t>
            </a:r>
            <a:r>
              <a:rPr lang="en-US" altLang="ru-RU" i="1" dirty="0"/>
              <a:t>=&gt; name, </a:t>
            </a:r>
            <a:r>
              <a:rPr lang="en-US" altLang="ru-RU" i="1" dirty="0" err="1"/>
              <a:t>out_surname</a:t>
            </a:r>
            <a:r>
              <a:rPr lang="en-US" altLang="ru-RU" i="1" dirty="0"/>
              <a:t> =&gt;surname);</a:t>
            </a:r>
            <a:endParaRPr lang="ru-RU" altLang="ru-RU" sz="2900" dirty="0"/>
          </a:p>
          <a:p>
            <a:r>
              <a:rPr lang="ru-RU" altLang="ru-RU" sz="2900" dirty="0"/>
              <a:t>Можно комбинировать оба метода, пока позиционные аргументы стоят слева.</a:t>
            </a:r>
            <a:endParaRPr lang="en-US" altLang="ru-RU" sz="2900" dirty="0"/>
          </a:p>
          <a:p>
            <a:pPr lvl="1"/>
            <a:r>
              <a:rPr lang="en-US" altLang="ru-RU" sz="2600" i="1" dirty="0" err="1">
                <a:solidFill>
                  <a:schemeClr val="tx1"/>
                </a:solidFill>
              </a:rPr>
              <a:t>Empid_to_name</a:t>
            </a:r>
            <a:r>
              <a:rPr lang="en-US" altLang="ru-RU" sz="2600" i="1" dirty="0">
                <a:solidFill>
                  <a:schemeClr val="tx1"/>
                </a:solidFill>
              </a:rPr>
              <a:t>(23, name, </a:t>
            </a:r>
            <a:r>
              <a:rPr lang="en-US" altLang="ru-RU" sz="2600" i="1" dirty="0" err="1">
                <a:solidFill>
                  <a:schemeClr val="tx1"/>
                </a:solidFill>
              </a:rPr>
              <a:t>out_surname</a:t>
            </a:r>
            <a:r>
              <a:rPr lang="en-US" altLang="ru-RU" sz="2600" i="1" dirty="0">
                <a:solidFill>
                  <a:schemeClr val="tx1"/>
                </a:solidFill>
              </a:rPr>
              <a:t> =&gt;surname);</a:t>
            </a:r>
            <a:endParaRPr lang="ru-RU" altLang="ru-RU" sz="2600" i="1" dirty="0">
              <a:solidFill>
                <a:schemeClr val="tx1"/>
              </a:solidFill>
            </a:endParaRPr>
          </a:p>
          <a:p>
            <a:endParaRPr lang="ru-RU" altLang="ru-RU" sz="3200" dirty="0"/>
          </a:p>
          <a:p>
            <a:endParaRPr lang="ru-RU" alt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Процедуры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sz="2000" b="1" dirty="0"/>
              <a:t>Тело процедуры Тело (</a:t>
            </a:r>
            <a:r>
              <a:rPr lang="en-US" sz="2000" b="1" dirty="0"/>
              <a:t>body</a:t>
            </a:r>
            <a:r>
              <a:rPr lang="ru-RU" sz="2000" b="1" dirty="0"/>
              <a:t>) процедуры </a:t>
            </a:r>
            <a:r>
              <a:rPr lang="ru-RU" sz="2000" dirty="0"/>
              <a:t>— это блок </a:t>
            </a:r>
            <a:r>
              <a:rPr lang="en-US" sz="2000" dirty="0"/>
              <a:t>PL</a:t>
            </a:r>
            <a:r>
              <a:rPr lang="ru-RU" sz="2000" dirty="0"/>
              <a:t>/</a:t>
            </a:r>
            <a:r>
              <a:rPr lang="en-US" sz="2000" dirty="0"/>
              <a:t>SQL</a:t>
            </a:r>
            <a:r>
              <a:rPr lang="ru-RU" sz="2000" dirty="0"/>
              <a:t>, содержащий раздел объявлений, выполняемый раздел и раздел исключительных ситуаций.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CREATE [OR REPLACE] PROCEDURE &lt;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имя_процедуры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список_параметров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AS | IS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/* Раздел объявлений */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/* Выполняемый раздел */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/* Раздел исключительных ситуаций */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[имя_проц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едуры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ru-RU" alt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712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ru-RU" altLang="ru-RU"/>
              <a:t>Синтаксис</a:t>
            </a:r>
          </a:p>
        </p:txBody>
      </p:sp>
      <p:pic>
        <p:nvPicPr>
          <p:cNvPr id="19459" name="Picture 4" descr="create_proced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65263"/>
            <a:ext cx="7953375" cy="333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invoker_rights_cla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5516563"/>
            <a:ext cx="2819400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Прямоугольник 1"/>
          <p:cNvSpPr>
            <a:spLocks noChangeArrowheads="1"/>
          </p:cNvSpPr>
          <p:nvPr/>
        </p:nvSpPr>
        <p:spPr bwMode="auto">
          <a:xfrm>
            <a:off x="615950" y="5003800"/>
            <a:ext cx="2947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Verdana" panose="020B0604030504040204" pitchFamily="34" charset="0"/>
              </a:rPr>
              <a:t>invoker_rights_clause</a:t>
            </a:r>
            <a:endParaRPr lang="ru-RU" altLang="ru-RU" sz="180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Процедуры</a:t>
            </a:r>
          </a:p>
        </p:txBody>
      </p:sp>
      <p:pic>
        <p:nvPicPr>
          <p:cNvPr id="20483" name="Picture 4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268413"/>
            <a:ext cx="867410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Вызов процедуры</a:t>
            </a:r>
          </a:p>
        </p:txBody>
      </p:sp>
      <p:pic>
        <p:nvPicPr>
          <p:cNvPr id="21507" name="Picture 5" descr="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77950"/>
            <a:ext cx="3014662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7950"/>
            <a:ext cx="31686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Отладка</a:t>
            </a:r>
          </a:p>
        </p:txBody>
      </p:sp>
      <p:pic>
        <p:nvPicPr>
          <p:cNvPr id="22531" name="Picture 5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66071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Отладка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endParaRPr lang="ru-RU" altLang="ru-RU"/>
          </a:p>
        </p:txBody>
      </p:sp>
      <p:pic>
        <p:nvPicPr>
          <p:cNvPr id="23556" name="Picture 4" descr="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593407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Отладка</a:t>
            </a:r>
          </a:p>
        </p:txBody>
      </p:sp>
      <p:pic>
        <p:nvPicPr>
          <p:cNvPr id="24579" name="Picture 4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80422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Переменные</a:t>
            </a:r>
          </a:p>
        </p:txBody>
      </p:sp>
      <p:pic>
        <p:nvPicPr>
          <p:cNvPr id="25603" name="Picture 5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106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Вызов процедур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  <a:defRPr/>
            </a:pPr>
            <a:r>
              <a:rPr lang="ru-RU" dirty="0"/>
              <a:t>Команда </a:t>
            </a:r>
            <a:r>
              <a:rPr lang="x-none" dirty="0"/>
              <a:t>EXECUTE</a:t>
            </a:r>
            <a:r>
              <a:rPr lang="ru-RU" dirty="0"/>
              <a:t> запускает процедуру на выполнение. Вы также можете вызвать процедуру из анонимного блока, как показано ниже.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x-none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x-none" dirty="0">
                <a:latin typeface="Courier New" panose="02070309020205020404" pitchFamily="49" charset="0"/>
                <a:cs typeface="Courier New" panose="02070309020205020404" pitchFamily="49" charset="0"/>
              </a:rPr>
              <a:t>AddNewStudent('Vasya', 'Ivanov', 'Economics');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END;</a:t>
            </a:r>
          </a:p>
        </p:txBody>
      </p:sp>
    </p:spTree>
    <p:extLst>
      <p:ext uri="{BB962C8B-B14F-4D97-AF65-F5344CB8AC3E}">
        <p14:creationId xmlns:p14="http://schemas.microsoft.com/office/powerpoint/2010/main" val="415092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Программные модули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dirty="0"/>
              <a:t>Процедура</a:t>
            </a:r>
          </a:p>
          <a:p>
            <a:r>
              <a:rPr lang="ru-RU" altLang="ru-RU" dirty="0"/>
              <a:t>Функция</a:t>
            </a:r>
          </a:p>
          <a:p>
            <a:r>
              <a:rPr lang="ru-RU" altLang="ru-RU" dirty="0"/>
              <a:t>Пакет</a:t>
            </a:r>
          </a:p>
          <a:p>
            <a:r>
              <a:rPr lang="ru-RU" altLang="ru-RU" dirty="0"/>
              <a:t>Триггер</a:t>
            </a:r>
          </a:p>
          <a:p>
            <a:r>
              <a:rPr lang="ru-RU" altLang="ru-RU" dirty="0"/>
              <a:t>Объектный тип</a:t>
            </a:r>
          </a:p>
          <a:p>
            <a:r>
              <a:rPr lang="ru-RU" altLang="ru-RU" dirty="0"/>
              <a:t>Хранимые процедуры на </a:t>
            </a:r>
            <a:r>
              <a:rPr lang="en-US" altLang="ru-RU" dirty="0"/>
              <a:t>Java</a:t>
            </a:r>
            <a:endParaRPr lang="ru-RU" altLang="ru-RU" dirty="0"/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Вызов процедур</a:t>
            </a:r>
          </a:p>
        </p:txBody>
      </p:sp>
      <p:pic>
        <p:nvPicPr>
          <p:cNvPr id="27651" name="Picture 4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470900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Вызов процедур</a:t>
            </a:r>
          </a:p>
        </p:txBody>
      </p:sp>
      <p:pic>
        <p:nvPicPr>
          <p:cNvPr id="28675" name="Picture 4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85888"/>
            <a:ext cx="85026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Значения по умолчанию - </a:t>
            </a:r>
            <a:r>
              <a:rPr lang="en-US" altLang="ru-RU"/>
              <a:t>DEFAULT </a:t>
            </a:r>
            <a:endParaRPr lang="ru-RU" altLang="ru-RU"/>
          </a:p>
        </p:txBody>
      </p:sp>
      <p:pic>
        <p:nvPicPr>
          <p:cNvPr id="29699" name="Picture 4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6" y="1330324"/>
            <a:ext cx="8961522" cy="4042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Значения по умолчанию - </a:t>
            </a:r>
            <a:r>
              <a:rPr lang="en-US" altLang="ru-RU"/>
              <a:t>DEFAULT </a:t>
            </a:r>
            <a:endParaRPr lang="ru-RU" altLang="ru-RU"/>
          </a:p>
        </p:txBody>
      </p:sp>
      <p:pic>
        <p:nvPicPr>
          <p:cNvPr id="30723" name="Picture 4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48201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Компиляция</a:t>
            </a:r>
          </a:p>
        </p:txBody>
      </p:sp>
      <p:sp>
        <p:nvSpPr>
          <p:cNvPr id="3174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en-US" altLang="ru-RU" dirty="0"/>
              <a:t>OR REPLACE</a:t>
            </a:r>
            <a:r>
              <a:rPr lang="ru-RU" altLang="ru-RU" dirty="0"/>
              <a:t> – перестроение уже существующего модуля, привилегии на выполнение сохраняются</a:t>
            </a:r>
            <a:endParaRPr lang="en-US" altLang="ru-RU" dirty="0"/>
          </a:p>
          <a:p>
            <a:r>
              <a:rPr lang="en-US" altLang="ru-RU" dirty="0"/>
              <a:t>AUTHID</a:t>
            </a:r>
            <a:r>
              <a:rPr lang="ru-RU" altLang="ru-RU" dirty="0"/>
              <a:t> – определяет, как будет выполняться модуль и разрешаться имена в БД:</a:t>
            </a:r>
          </a:p>
          <a:p>
            <a:pPr lvl="1"/>
            <a:r>
              <a:rPr lang="en-US" altLang="ru-RU" dirty="0"/>
              <a:t>DEFINER – </a:t>
            </a:r>
            <a:r>
              <a:rPr lang="ru-RU" altLang="ru-RU" dirty="0"/>
              <a:t>(по умолчанию) от имени владельца модуля</a:t>
            </a:r>
            <a:endParaRPr lang="en-US" altLang="ru-RU" dirty="0"/>
          </a:p>
          <a:p>
            <a:pPr lvl="1"/>
            <a:r>
              <a:rPr lang="en-US" altLang="ru-RU" dirty="0"/>
              <a:t>CURRENT_USER</a:t>
            </a:r>
            <a:r>
              <a:rPr lang="ru-RU" altLang="ru-RU" dirty="0"/>
              <a:t> -  от имени пользователя, выполняющего модуль</a:t>
            </a:r>
            <a:endParaRPr lang="en-US" alt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AUTHID {CURRENT_USER|DEFINER}</a:t>
            </a:r>
            <a:endParaRPr lang="ru-RU" altLang="ru-RU" dirty="0"/>
          </a:p>
        </p:txBody>
      </p:sp>
      <p:pic>
        <p:nvPicPr>
          <p:cNvPr id="33795" name="Picture 2" descr="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24071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SQL-</a:t>
            </a:r>
            <a:r>
              <a:rPr lang="ru-RU" altLang="ru-RU" dirty="0"/>
              <a:t>оператор </a:t>
            </a:r>
            <a:r>
              <a:rPr lang="en-US" altLang="ru-RU" dirty="0"/>
              <a:t>CALL </a:t>
            </a:r>
            <a:r>
              <a:rPr lang="ru-RU" altLang="ru-RU" dirty="0"/>
              <a:t>вызова процедур </a:t>
            </a:r>
          </a:p>
        </p:txBody>
      </p:sp>
      <p:pic>
        <p:nvPicPr>
          <p:cNvPr id="34819" name="Picture 2" descr="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54737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Функции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sz="2000" dirty="0"/>
              <a:t>Функция PL/SQL похожа на процедуру PL/SQL: она также имеет спецификацию и тело. Главное различие между процедурой и функцией в том, что функция предназначена для возврата значения, которое может использоваться в более крупном SQL-Операторе.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CREATE [OR REPLACE] FUNCTION &lt;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имя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функции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([&lt;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список_парометров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&gt;])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возвращаемый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тип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{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|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/* Раздел объявлений */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/* Выполняемый раздел */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выражение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/* Раздел исключительных ситуаций */</a:t>
            </a:r>
          </a:p>
          <a:p>
            <a:pPr marL="0" indent="0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имя_функции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ru-RU" altLang="ru-RU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139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Функции</a:t>
            </a:r>
          </a:p>
        </p:txBody>
      </p:sp>
      <p:pic>
        <p:nvPicPr>
          <p:cNvPr id="38915" name="Picture 2" descr="create_fun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72009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" descr="invoker_rights_cla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5675313"/>
            <a:ext cx="22574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90600"/>
          </a:xfrm>
        </p:spPr>
        <p:txBody>
          <a:bodyPr/>
          <a:lstStyle/>
          <a:p>
            <a:r>
              <a:rPr lang="ru-RU" altLang="ru-RU"/>
              <a:t>Функция</a:t>
            </a:r>
          </a:p>
        </p:txBody>
      </p:sp>
      <p:sp>
        <p:nvSpPr>
          <p:cNvPr id="3789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ru-RU" altLang="ru-RU" dirty="0"/>
              <a:t>Может быть вызвана следующим образом:</a:t>
            </a:r>
            <a:endParaRPr lang="en-US" altLang="ru-RU" dirty="0"/>
          </a:p>
          <a:p>
            <a:pPr lvl="1"/>
            <a:r>
              <a:rPr lang="ru-RU" altLang="ru-RU" dirty="0"/>
              <a:t>В присвоении начального значения переменной</a:t>
            </a:r>
          </a:p>
          <a:p>
            <a:pPr lvl="1"/>
            <a:r>
              <a:rPr lang="ru-RU" altLang="ru-RU" dirty="0"/>
              <a:t>В выражении присвоения</a:t>
            </a:r>
          </a:p>
          <a:p>
            <a:pPr lvl="1"/>
            <a:r>
              <a:rPr lang="ru-RU" altLang="ru-RU" dirty="0"/>
              <a:t>В булевом выражении</a:t>
            </a:r>
          </a:p>
          <a:p>
            <a:pPr lvl="1"/>
            <a:r>
              <a:rPr lang="ru-RU" altLang="ru-RU" dirty="0"/>
              <a:t>В </a:t>
            </a:r>
            <a:r>
              <a:rPr lang="en-US" altLang="ru-RU" dirty="0"/>
              <a:t>SQL</a:t>
            </a:r>
            <a:r>
              <a:rPr lang="ru-RU" altLang="ru-RU" dirty="0"/>
              <a:t> запросе</a:t>
            </a:r>
          </a:p>
          <a:p>
            <a:pPr lvl="1"/>
            <a:r>
              <a:rPr lang="ru-RU" altLang="ru-RU" dirty="0"/>
              <a:t>Как аргумент в списке параметров другой функции или процедуры</a:t>
            </a:r>
          </a:p>
          <a:p>
            <a:endParaRPr lang="en-US" alt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Процедура</a:t>
            </a:r>
          </a:p>
        </p:txBody>
      </p:sp>
      <p:sp>
        <p:nvSpPr>
          <p:cNvPr id="1229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Процедура – именованный модуль, который выполняет одно или несколько выражений и может принимать или возвращать значения через список параметров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Простейшая функция </a:t>
            </a:r>
          </a:p>
        </p:txBody>
      </p:sp>
      <p:pic>
        <p:nvPicPr>
          <p:cNvPr id="39939" name="Picture 2" descr="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189913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 </a:t>
            </a:r>
            <a:r>
              <a:rPr lang="en-US" altLang="ru-RU"/>
              <a:t>SQL Developer</a:t>
            </a:r>
            <a:endParaRPr lang="ru-RU" altLang="ru-RU"/>
          </a:p>
        </p:txBody>
      </p:sp>
      <p:pic>
        <p:nvPicPr>
          <p:cNvPr id="40963" name="Picture 2" descr="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196975"/>
            <a:ext cx="2700337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Отладка</a:t>
            </a:r>
          </a:p>
        </p:txBody>
      </p:sp>
      <p:pic>
        <p:nvPicPr>
          <p:cNvPr id="41987" name="Picture 2" descr="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111750"/>
            <a:ext cx="55911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2" descr="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88" y="1162050"/>
            <a:ext cx="5962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Применение функций в </a:t>
            </a:r>
            <a:r>
              <a:rPr lang="en-US" altLang="ru-RU"/>
              <a:t>SELECT</a:t>
            </a:r>
            <a:endParaRPr lang="ru-RU" altLang="ru-RU"/>
          </a:p>
        </p:txBody>
      </p:sp>
      <p:pic>
        <p:nvPicPr>
          <p:cNvPr id="43011" name="Picture 2" descr="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63595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Функция без параметров</a:t>
            </a:r>
          </a:p>
        </p:txBody>
      </p:sp>
      <p:pic>
        <p:nvPicPr>
          <p:cNvPr id="44035" name="Picture 2" descr="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06525"/>
            <a:ext cx="730726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Использование хранимых функций в </a:t>
            </a:r>
            <a:r>
              <a:rPr lang="en-US" dirty="0"/>
              <a:t>SQL</a:t>
            </a:r>
            <a:r>
              <a:rPr lang="ru-RU" dirty="0"/>
              <a:t>-операторах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29600" cy="4349080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Вызовы подпрограмм по сути своей реализуются в виде процедур, поэтому их нельзя выполнять в </a:t>
            </a:r>
            <a:r>
              <a:rPr lang="en-US" altLang="ru-RU" dirty="0"/>
              <a:t>SQL</a:t>
            </a:r>
            <a:r>
              <a:rPr lang="ru-RU" altLang="ru-RU" dirty="0"/>
              <a:t>-операторах.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Однако если автономная или модульная функция отвечает определенным условиям, ее можно вызывать во время выполнения </a:t>
            </a:r>
            <a:r>
              <a:rPr lang="en-US" altLang="ru-RU" dirty="0"/>
              <a:t>SQL</a:t>
            </a:r>
            <a:r>
              <a:rPr lang="ru-RU" altLang="ru-RU" dirty="0"/>
              <a:t>-оператора. Эта возможность стала впервые доступна в </a:t>
            </a:r>
            <a:r>
              <a:rPr lang="en-US" altLang="ru-RU" dirty="0"/>
              <a:t>PL</a:t>
            </a:r>
            <a:r>
              <a:rPr lang="ru-RU" altLang="ru-RU" dirty="0"/>
              <a:t>/</a:t>
            </a:r>
            <a:r>
              <a:rPr lang="en-US" altLang="ru-RU" dirty="0"/>
              <a:t>SQL</a:t>
            </a:r>
            <a:r>
              <a:rPr lang="ru-RU" altLang="ru-RU" dirty="0"/>
              <a:t> версии 2.1 (</a:t>
            </a:r>
            <a:r>
              <a:rPr lang="en-US" altLang="ru-RU" dirty="0"/>
              <a:t>Oracle</a:t>
            </a:r>
            <a:r>
              <a:rPr lang="ru-RU" altLang="ru-RU" dirty="0"/>
              <a:t>7 редакции 7.1), а в </a:t>
            </a:r>
            <a:r>
              <a:rPr lang="en-US" altLang="ru-RU" dirty="0"/>
              <a:t>Oracle</a:t>
            </a:r>
            <a:r>
              <a:rPr lang="ru-RU" altLang="ru-RU" dirty="0"/>
              <a:t>10</a:t>
            </a:r>
            <a:r>
              <a:rPr lang="en-US" altLang="ru-RU" dirty="0"/>
              <a:t>g </a:t>
            </a:r>
            <a:r>
              <a:rPr lang="ru-RU" altLang="ru-RU" dirty="0"/>
              <a:t>она была расширена.</a:t>
            </a:r>
          </a:p>
        </p:txBody>
      </p:sp>
    </p:spTree>
    <p:extLst>
      <p:ext uri="{BB962C8B-B14F-4D97-AF65-F5344CB8AC3E}">
        <p14:creationId xmlns:p14="http://schemas.microsoft.com/office/powerpoint/2010/main" val="32773068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4 различных уровня строгости для вызова функции из </a:t>
            </a:r>
            <a:r>
              <a:rPr lang="en-US" dirty="0"/>
              <a:t>SQL </a:t>
            </a:r>
            <a:r>
              <a:rPr lang="ru-RU" dirty="0"/>
              <a:t>оператора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457200" indent="-457200">
              <a:buFont typeface="Century Schoolbook" panose="02040604050505020304" pitchFamily="18" charset="0"/>
              <a:buAutoNum type="arabicPeriod"/>
            </a:pPr>
            <a:r>
              <a:rPr lang="ru-RU" altLang="ru-RU" dirty="0"/>
              <a:t>Функция, вызываемая из </a:t>
            </a:r>
            <a:r>
              <a:rPr lang="en-US" altLang="ru-RU" dirty="0"/>
              <a:t>SQL</a:t>
            </a:r>
            <a:r>
              <a:rPr lang="ru-RU" altLang="ru-RU" dirty="0"/>
              <a:t>-оператора, не может модифицировать таблицы базы данных (</a:t>
            </a:r>
            <a:r>
              <a:rPr lang="en-US" altLang="ru-RU" dirty="0"/>
              <a:t>WNDS</a:t>
            </a:r>
            <a:r>
              <a:rPr lang="ru-RU" altLang="ru-RU" dirty="0"/>
              <a:t>)</a:t>
            </a:r>
          </a:p>
          <a:p>
            <a:pPr marL="457200" indent="-457200">
              <a:buFont typeface="Century Schoolbook" panose="02040604050505020304" pitchFamily="18" charset="0"/>
              <a:buAutoNum type="arabicPeriod"/>
            </a:pPr>
            <a:r>
              <a:rPr lang="ru-RU" altLang="ru-RU" dirty="0"/>
              <a:t>Для того чтобы функция могла быть выполнена дистанционно (с помощью соединения баз данных) или параллельно, она не должна считывать или записывать значения модульных переменных (</a:t>
            </a:r>
            <a:r>
              <a:rPr lang="en-US" altLang="ru-RU" dirty="0"/>
              <a:t>RNPS </a:t>
            </a:r>
            <a:r>
              <a:rPr lang="ru-RU" altLang="ru-RU" dirty="0"/>
              <a:t>и </a:t>
            </a:r>
            <a:r>
              <a:rPr lang="en-US" altLang="ru-RU" dirty="0"/>
              <a:t>WNPS</a:t>
            </a:r>
            <a:r>
              <a:rPr lang="ru-RU" alt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360921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4 различных уровня строгости для вызова функции из </a:t>
            </a:r>
            <a:r>
              <a:rPr lang="en-US" dirty="0"/>
              <a:t>SQL </a:t>
            </a:r>
            <a:r>
              <a:rPr lang="ru-RU" dirty="0"/>
              <a:t>оператора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457200" indent="-457200">
              <a:buFont typeface="Century Schoolbook" panose="02040604050505020304" pitchFamily="18" charset="0"/>
              <a:buAutoNum type="arabicPeriod" startAt="3"/>
            </a:pPr>
            <a:r>
              <a:rPr lang="ru-RU" altLang="ru-RU" dirty="0"/>
              <a:t>Функции, вызываемые из предложений </a:t>
            </a:r>
            <a:r>
              <a:rPr lang="en-US" altLang="ru-RU" dirty="0"/>
              <a:t>SELECT</a:t>
            </a:r>
            <a:r>
              <a:rPr lang="ru-RU" altLang="ru-RU" dirty="0"/>
              <a:t>, </a:t>
            </a:r>
            <a:r>
              <a:rPr lang="en-US" altLang="ru-RU" dirty="0"/>
              <a:t>VALUES</a:t>
            </a:r>
            <a:r>
              <a:rPr lang="ru-RU" altLang="ru-RU" dirty="0"/>
              <a:t> или </a:t>
            </a:r>
            <a:r>
              <a:rPr lang="en-US" altLang="ru-RU" dirty="0"/>
              <a:t>SET</a:t>
            </a:r>
            <a:r>
              <a:rPr lang="ru-RU" altLang="ru-RU" dirty="0"/>
              <a:t>, могут записывать модульные переменные. Функции во всех остальных предложениях должны иметь уровень строгости </a:t>
            </a:r>
            <a:r>
              <a:rPr lang="en-US" altLang="ru-RU" dirty="0"/>
              <a:t>WNPS</a:t>
            </a:r>
            <a:endParaRPr lang="ru-RU" altLang="ru-RU" dirty="0"/>
          </a:p>
          <a:p>
            <a:pPr marL="457200" indent="-457200">
              <a:buFont typeface="Century Schoolbook" panose="02040604050505020304" pitchFamily="18" charset="0"/>
              <a:buAutoNum type="arabicPeriod" startAt="3"/>
            </a:pPr>
            <a:r>
              <a:rPr lang="ru-RU" altLang="ru-RU" dirty="0"/>
              <a:t>Функция строга настолько, насколько строги вызываемые ею подпрограммы. Если функция вызывает хранимую процедуру, которая, к примеру, обновляет информацию (оператор </a:t>
            </a:r>
            <a:r>
              <a:rPr lang="en-US" altLang="ru-RU" dirty="0"/>
              <a:t>UPDATE</a:t>
            </a:r>
            <a:r>
              <a:rPr lang="ru-RU" altLang="ru-RU" dirty="0"/>
              <a:t>), то эта функция не имеет уровня строгости </a:t>
            </a:r>
            <a:r>
              <a:rPr lang="en-US" altLang="ru-RU" dirty="0"/>
              <a:t>WNDS</a:t>
            </a:r>
            <a:r>
              <a:rPr lang="ru-RU" altLang="ru-RU" dirty="0"/>
              <a:t> и, следовательно, не может быть использована в операторе </a:t>
            </a:r>
            <a:r>
              <a:rPr lang="en-US" altLang="ru-RU" dirty="0"/>
              <a:t>SELECT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752791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Уровни строгости функций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66561032"/>
              </p:ext>
            </p:extLst>
          </p:nvPr>
        </p:nvGraphicFramePr>
        <p:xfrm>
          <a:off x="457200" y="1844675"/>
          <a:ext cx="8229600" cy="4389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6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0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12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Уровень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строгости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Значение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Описание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WNDS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записывает</a:t>
                      </a:r>
                      <a:endParaRPr lang="ru-RU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Функция не модифицирует никакие таблицы состояние базы данных базы данных (при помощи операторов </a:t>
                      </a:r>
                      <a:r>
                        <a:rPr lang="en-US" sz="1400" dirty="0">
                          <a:effectLst/>
                        </a:rPr>
                        <a:t>DML</a:t>
                      </a:r>
                      <a:r>
                        <a:rPr lang="ru-RU" sz="1400" dirty="0">
                          <a:effectLst/>
                        </a:rPr>
                        <a:t>).</a:t>
                      </a:r>
                      <a:endParaRPr lang="ru-RU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1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RNDS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читает состояние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Функция не читает никакие таблицы базы данных базы данных (при помощи оператора </a:t>
                      </a:r>
                      <a:r>
                        <a:rPr lang="en-US" sz="1400" dirty="0">
                          <a:effectLst/>
                        </a:rPr>
                        <a:t>SELECT</a:t>
                      </a:r>
                      <a:r>
                        <a:rPr lang="ru-RU" sz="1400" dirty="0">
                          <a:effectLst/>
                        </a:rPr>
                        <a:t>).</a:t>
                      </a:r>
                      <a:endParaRPr lang="ru-RU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WNPS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He</a:t>
                      </a:r>
                      <a:r>
                        <a:rPr lang="ru-RU" sz="1400">
                          <a:effectLst/>
                        </a:rPr>
                        <a:t> записывает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Функция не модифицирует модульные состояние модуля переменные (модульные переменные не указываются с левой стороны операции присваивания или в операторе </a:t>
                      </a:r>
                      <a:r>
                        <a:rPr lang="en-US" sz="1400" dirty="0">
                          <a:effectLst/>
                        </a:rPr>
                        <a:t>FETCH</a:t>
                      </a:r>
                      <a:r>
                        <a:rPr lang="ru-RU" sz="1400" dirty="0">
                          <a:effectLst/>
                        </a:rPr>
                        <a:t>).</a:t>
                      </a:r>
                      <a:endParaRPr lang="ru-RU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3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RNPS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 читает</a:t>
                      </a:r>
                      <a:endParaRPr lang="ru-RU" sz="1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Функция не читает модульные переменные состояние модуля (модульные переменные не располагаются с правой стороны операции присваивания и не указываются в процедурных или </a:t>
                      </a:r>
                      <a:r>
                        <a:rPr lang="en-US" sz="1400" dirty="0">
                          <a:effectLst/>
                        </a:rPr>
                        <a:t>SQL</a:t>
                      </a:r>
                      <a:r>
                        <a:rPr lang="ru-RU" sz="1400" dirty="0">
                          <a:effectLst/>
                        </a:rPr>
                        <a:t>-выражениях).</a:t>
                      </a:r>
                      <a:endParaRPr lang="ru-RU" sz="1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945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Пример использования хранимых функций в </a:t>
            </a:r>
            <a:r>
              <a:rPr lang="en-US" dirty="0"/>
              <a:t>SQL</a:t>
            </a:r>
            <a:r>
              <a:rPr lang="ru-RU" dirty="0"/>
              <a:t>-операторах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CREATE OR REPLACE FUNCTION FullName (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p_StudentID students.ID%TYPE)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RETURN VARCHAR2 IS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v_Result VARCHAR2(1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SELECT first_name || ' ' || last_name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INTO v_Result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FROM students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WHERE ID = p_StudentID;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RETURN v_Result;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END FullName;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61938" indent="-261938">
              <a:buFont typeface="Wingdings" panose="05000000000000000000" pitchFamily="2" charset="2"/>
              <a:buNone/>
              <a:defRPr/>
            </a:pPr>
            <a:r>
              <a:rPr lang="ru-RU" sz="2200" dirty="0"/>
              <a:t>Функция </a:t>
            </a:r>
            <a:r>
              <a:rPr lang="x-none" sz="2200" dirty="0"/>
              <a:t>FullName</a:t>
            </a:r>
            <a:r>
              <a:rPr lang="ru-RU" sz="2200" dirty="0"/>
              <a:t> удовлетворяет всем ограничениям, поэтому ее можно вызвать из </a:t>
            </a:r>
            <a:r>
              <a:rPr lang="en-US" sz="2200" dirty="0"/>
              <a:t>SQL</a:t>
            </a:r>
            <a:r>
              <a:rPr lang="ru-RU" sz="2200" dirty="0"/>
              <a:t>-оператора: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SQL&gt; SELECT ID, FullName(ID)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"Full Name"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FROM students;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13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Привилегии</a:t>
            </a:r>
          </a:p>
        </p:txBody>
      </p:sp>
      <p:pic>
        <p:nvPicPr>
          <p:cNvPr id="13315" name="Picture 4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7" y="2060849"/>
            <a:ext cx="7720655" cy="331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29600" cy="2376488"/>
          </a:xfrm>
        </p:spPr>
        <p:txBody>
          <a:bodyPr/>
          <a:lstStyle/>
          <a:p>
            <a:r>
              <a:rPr lang="ru-RU" altLang="ru-RU"/>
              <a:t>Для создания процедур необходима привилегия </a:t>
            </a:r>
            <a:r>
              <a:rPr lang="en-US" altLang="ru-RU"/>
              <a:t>create procedure</a:t>
            </a:r>
            <a:endParaRPr lang="ru-RU" alt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Ключевые слова</a:t>
            </a:r>
          </a:p>
        </p:txBody>
      </p:sp>
      <p:sp>
        <p:nvSpPr>
          <p:cNvPr id="4608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en-US" altLang="ru-RU"/>
              <a:t>DETERMINISTIC</a:t>
            </a:r>
            <a:r>
              <a:rPr lang="ru-RU" altLang="ru-RU"/>
              <a:t> – функция детерминирована, если она возвращает одно и то же значение при вызове с теми же параметрами </a:t>
            </a:r>
            <a:endParaRPr lang="en-US" altLang="ru-RU"/>
          </a:p>
          <a:p>
            <a:r>
              <a:rPr lang="en-US" altLang="ru-RU"/>
              <a:t>AGGREGATE USING</a:t>
            </a:r>
            <a:r>
              <a:rPr lang="ru-RU" altLang="ru-RU"/>
              <a:t> – используется для агрегатных функций.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DETERMINISTIC</a:t>
            </a:r>
            <a:endParaRPr lang="ru-RU" altLang="ru-RU"/>
          </a:p>
        </p:txBody>
      </p:sp>
      <p:pic>
        <p:nvPicPr>
          <p:cNvPr id="47107" name="Picture 2" descr="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2296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Удаление процедур и функций</a:t>
            </a:r>
            <a:endParaRPr lang="ru-RU" b="1" dirty="0"/>
          </a:p>
        </p:txBody>
      </p:sp>
      <p:sp>
        <p:nvSpPr>
          <p:cNvPr id="2048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ru-RU" altLang="ru-RU" dirty="0"/>
              <a:t>Синтаксис удаления процедуры выглядит следующим образом: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DROP PROCEDURE </a:t>
            </a:r>
            <a:r>
              <a:rPr lang="ru-RU" alt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alt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имя_процедуры</a:t>
            </a:r>
            <a:r>
              <a:rPr lang="ru-RU" alt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&gt;;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dirty="0"/>
              <a:t>А синтаксис удаления функции: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DROP FUNCTION </a:t>
            </a:r>
            <a:r>
              <a:rPr lang="ru-RU" alt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alt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имя_функции</a:t>
            </a:r>
            <a:r>
              <a:rPr lang="ru-RU" alt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&gt;;</a:t>
            </a:r>
          </a:p>
        </p:txBody>
      </p:sp>
    </p:spTree>
    <p:extLst>
      <p:ext uri="{BB962C8B-B14F-4D97-AF65-F5344CB8AC3E}">
        <p14:creationId xmlns:p14="http://schemas.microsoft.com/office/powerpoint/2010/main" val="30682426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Пакеты</a:t>
            </a:r>
          </a:p>
        </p:txBody>
      </p:sp>
      <p:sp>
        <p:nvSpPr>
          <p:cNvPr id="4813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b="1" i="1" dirty="0"/>
              <a:t>Модуль (</a:t>
            </a:r>
            <a:r>
              <a:rPr lang="en-US" altLang="ru-RU" b="1" i="1" dirty="0"/>
              <a:t>package</a:t>
            </a:r>
            <a:r>
              <a:rPr lang="ru-RU" altLang="ru-RU" b="1" i="1" dirty="0"/>
              <a:t>)</a:t>
            </a:r>
            <a:r>
              <a:rPr lang="ru-RU" altLang="ru-RU" dirty="0"/>
              <a:t> – еще одно средство, пришедшее в </a:t>
            </a:r>
            <a:r>
              <a:rPr lang="en-US" altLang="ru-RU" dirty="0"/>
              <a:t>PL</a:t>
            </a:r>
            <a:r>
              <a:rPr lang="ru-RU" altLang="ru-RU" dirty="0"/>
              <a:t>/</a:t>
            </a:r>
            <a:r>
              <a:rPr lang="en-US" altLang="ru-RU" dirty="0"/>
              <a:t>SQL</a:t>
            </a:r>
            <a:r>
              <a:rPr lang="ru-RU" altLang="ru-RU" dirty="0"/>
              <a:t> из языка программирования </a:t>
            </a:r>
            <a:r>
              <a:rPr lang="en-US" altLang="ru-RU" dirty="0"/>
              <a:t>Ada</a:t>
            </a:r>
            <a:r>
              <a:rPr lang="ru-RU" altLang="ru-RU" dirty="0"/>
              <a:t>.</a:t>
            </a:r>
          </a:p>
          <a:p>
            <a:r>
              <a:rPr lang="ru-RU" altLang="ru-RU" dirty="0"/>
              <a:t>Пакеты  - коллекция </a:t>
            </a:r>
            <a:r>
              <a:rPr lang="en-US" altLang="ru-RU" dirty="0"/>
              <a:t>PL/SQL</a:t>
            </a:r>
            <a:r>
              <a:rPr lang="ru-RU" altLang="ru-RU" dirty="0"/>
              <a:t> объектов, сгруппированных вместе.</a:t>
            </a:r>
          </a:p>
          <a:p>
            <a:r>
              <a:rPr lang="ru-RU" altLang="ru-RU" dirty="0"/>
              <a:t>Преимущества:</a:t>
            </a:r>
          </a:p>
          <a:p>
            <a:pPr lvl="1"/>
            <a:r>
              <a:rPr lang="ru-RU" altLang="ru-RU" dirty="0"/>
              <a:t>Скрытие информации</a:t>
            </a:r>
          </a:p>
          <a:p>
            <a:pPr lvl="1"/>
            <a:r>
              <a:rPr lang="ru-RU" altLang="ru-RU" dirty="0"/>
              <a:t>Объектно-ориентированный дизайн</a:t>
            </a:r>
          </a:p>
          <a:p>
            <a:pPr lvl="1"/>
            <a:r>
              <a:rPr lang="ru-RU" altLang="ru-RU" dirty="0"/>
              <a:t>Постоянство объектов в транзакциях</a:t>
            </a:r>
          </a:p>
          <a:p>
            <a:pPr lvl="1"/>
            <a:r>
              <a:rPr lang="ru-RU" altLang="ru-RU" dirty="0"/>
              <a:t>Улучшенная производительность</a:t>
            </a:r>
          </a:p>
          <a:p>
            <a:r>
              <a:rPr lang="ru-RU" altLang="ru-RU" dirty="0"/>
              <a:t>Можно включать в пакет: процедуры, функции, константы, исключения, курсоры, переменные, </a:t>
            </a:r>
            <a:r>
              <a:rPr lang="en-US" altLang="ru-RU" dirty="0"/>
              <a:t>TYPE</a:t>
            </a:r>
            <a:r>
              <a:rPr lang="ru-RU" altLang="ru-RU" dirty="0"/>
              <a:t> выражения, записи, </a:t>
            </a:r>
            <a:r>
              <a:rPr lang="en-US" altLang="ru-RU" dirty="0"/>
              <a:t>REF</a:t>
            </a:r>
            <a:r>
              <a:rPr lang="ru-RU" altLang="ru-RU" dirty="0"/>
              <a:t> курсоры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Пакеты</a:t>
            </a:r>
          </a:p>
        </p:txBody>
      </p:sp>
      <p:sp>
        <p:nvSpPr>
          <p:cNvPr id="4915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dirty="0"/>
              <a:t>Спецификация пакета (</a:t>
            </a:r>
            <a:r>
              <a:rPr lang="en-US" altLang="ru-RU" dirty="0"/>
              <a:t>package) – </a:t>
            </a:r>
            <a:r>
              <a:rPr lang="ru-RU" altLang="ru-RU" dirty="0"/>
              <a:t>обязательна, содержит список объектов для общего доступа из других модулей или приложения</a:t>
            </a:r>
            <a:endParaRPr lang="en-US" altLang="ru-RU" dirty="0"/>
          </a:p>
          <a:p>
            <a:r>
              <a:rPr lang="ru-RU" altLang="ru-RU" dirty="0"/>
              <a:t>Реализация пакета (</a:t>
            </a:r>
            <a:r>
              <a:rPr lang="en-US" altLang="ru-RU" dirty="0"/>
              <a:t>package body</a:t>
            </a:r>
            <a:r>
              <a:rPr lang="ru-RU" altLang="ru-RU" dirty="0"/>
              <a:t>) – содержит весь программный код для реализации процедур и функций и спецификации, приватные объекты и секцию инициализации</a:t>
            </a: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Описание пакета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>
              <a:defRPr/>
            </a:pPr>
            <a:r>
              <a:rPr lang="ru-RU" dirty="0"/>
              <a:t>В описании, или спецификации, модуля </a:t>
            </a:r>
            <a:r>
              <a:rPr lang="ru-RU" b="1" dirty="0"/>
              <a:t>(</a:t>
            </a:r>
            <a:r>
              <a:rPr lang="en-US" b="1" dirty="0"/>
              <a:t>package specification</a:t>
            </a:r>
            <a:r>
              <a:rPr lang="ru-RU" b="1" dirty="0"/>
              <a:t>)</a:t>
            </a:r>
            <a:r>
              <a:rPr lang="ru-RU" dirty="0"/>
              <a:t>, называемом также заголовком модуля </a:t>
            </a:r>
            <a:r>
              <a:rPr lang="ru-RU" b="1" dirty="0"/>
              <a:t>(</a:t>
            </a:r>
            <a:r>
              <a:rPr lang="en-US" b="1" dirty="0"/>
              <a:t>package header</a:t>
            </a:r>
            <a:r>
              <a:rPr lang="ru-RU" b="1" dirty="0"/>
              <a:t>)</a:t>
            </a:r>
            <a:r>
              <a:rPr lang="ru-RU" dirty="0"/>
              <a:t>, содержится информация о составе модуля, однако в описание не входит текст процедур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CREATE [OR REPLACE] PACKAGE 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имя_модуля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x-non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{IS | AS}</a:t>
            </a:r>
            <a:endParaRPr lang="ru-RU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определение_типа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\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описание_процедуры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\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описание_функции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\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объявление_переменной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\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объявление_исключителъной_ситуации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\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объявление_курсора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\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объявление_прагмы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END [&lt;</a:t>
            </a:r>
            <a:r>
              <a:rPr lang="ru-RU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имя_модуля</a:t>
            </a:r>
            <a:r>
              <a:rPr lang="ru-RU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 ];</a:t>
            </a:r>
          </a:p>
        </p:txBody>
      </p:sp>
    </p:spTree>
    <p:extLst>
      <p:ext uri="{BB962C8B-B14F-4D97-AF65-F5344CB8AC3E}">
        <p14:creationId xmlns:p14="http://schemas.microsoft.com/office/powerpoint/2010/main" val="3979304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Тело пакета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sz="2200" b="1" i="1" dirty="0"/>
              <a:t>Тело пакета (</a:t>
            </a:r>
            <a:r>
              <a:rPr lang="en-US" altLang="ru-RU" sz="2200" b="1" i="1" dirty="0"/>
              <a:t>package body</a:t>
            </a:r>
            <a:r>
              <a:rPr lang="ru-RU" altLang="ru-RU" sz="2200" b="1" i="1" dirty="0"/>
              <a:t>)</a:t>
            </a:r>
            <a:r>
              <a:rPr lang="ru-RU" altLang="ru-RU" sz="2200" dirty="0"/>
              <a:t> – это объект словаря данных, хранящийся отдельно от заголовка модуля.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sz="2200" dirty="0"/>
              <a:t>Тело пакета нельзя скомпилировать, если ранее не был успешно скомпилирован заголовок.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sz="2200" dirty="0"/>
              <a:t>Тело пакета не является обязательной его частью. Если в заголовке не указаны какие-либо процедуры или функции (а только переменные, курсоры, типы и т.д.), тело можно не создавать.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sz="2200" dirty="0"/>
              <a:t>Любое предварительное объявление в заголовке пакета должно быть раскрыто в его теле. Описание процедуры или функции должно быть таким же и включать в свой состав имя подпрограммы, имена ее параметров и вид каждого параметра.</a:t>
            </a:r>
          </a:p>
        </p:txBody>
      </p:sp>
    </p:spTree>
    <p:extLst>
      <p:ext uri="{BB962C8B-B14F-4D97-AF65-F5344CB8AC3E}">
        <p14:creationId xmlns:p14="http://schemas.microsoft.com/office/powerpoint/2010/main" val="2360022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Спецификация пакета</a:t>
            </a:r>
          </a:p>
        </p:txBody>
      </p:sp>
      <p:pic>
        <p:nvPicPr>
          <p:cNvPr id="50179" name="Picture 2" descr="create_pack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484313"/>
            <a:ext cx="526732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3" descr="invoker_rights_cla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" y="3427413"/>
            <a:ext cx="22574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 descr="create_package_bod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652963"/>
            <a:ext cx="58102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Диаграмма Буча с общедоступными и приватными элементами пакета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437170"/>
            <a:ext cx="8229600" cy="450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680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Перегрузка модульных подпрограмм</a:t>
            </a:r>
          </a:p>
        </p:txBody>
      </p:sp>
      <p:sp>
        <p:nvSpPr>
          <p:cNvPr id="3072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Внутри пакета процедуры и функции могут быть перегружены (</a:t>
            </a:r>
            <a:r>
              <a:rPr lang="en-US" altLang="ru-RU" dirty="0"/>
              <a:t>overloaded</a:t>
            </a:r>
            <a:r>
              <a:rPr lang="ru-RU" altLang="ru-RU" dirty="0"/>
              <a:t>).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Это означает, что может существовать несколько процедур или функций с одним и тем же именем, но с разными параметрами. 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Это очень удобно, так как позволяет выполнять одну и ту же операцию над объектами различных типов.</a:t>
            </a:r>
          </a:p>
        </p:txBody>
      </p:sp>
    </p:spTree>
    <p:extLst>
      <p:ext uri="{BB962C8B-B14F-4D97-AF65-F5344CB8AC3E}">
        <p14:creationId xmlns:p14="http://schemas.microsoft.com/office/powerpoint/2010/main" val="190404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Параметры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29600" cy="2952750"/>
          </a:xfrm>
        </p:spPr>
        <p:txBody>
          <a:bodyPr/>
          <a:lstStyle/>
          <a:p>
            <a:pPr lvl="1"/>
            <a:r>
              <a:rPr lang="ru-RU" altLang="ru-RU" sz="3200"/>
              <a:t>Наименование</a:t>
            </a:r>
          </a:p>
          <a:p>
            <a:pPr lvl="1"/>
            <a:r>
              <a:rPr lang="ru-RU" altLang="ru-RU" sz="3200"/>
              <a:t>Тип данных</a:t>
            </a:r>
          </a:p>
          <a:p>
            <a:pPr lvl="1"/>
            <a:r>
              <a:rPr lang="ru-RU" altLang="ru-RU" sz="3200"/>
              <a:t>Режим передачи</a:t>
            </a:r>
          </a:p>
          <a:p>
            <a:pPr lvl="1"/>
            <a:r>
              <a:rPr lang="ru-RU" altLang="ru-RU" sz="3200"/>
              <a:t>Начальное значение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Ограничения налагаемые на перегрузку: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>
              <a:defRPr/>
            </a:pPr>
            <a:r>
              <a:rPr lang="ru-RU" dirty="0"/>
              <a:t>Нельзя перегружать две подпрограммы, если их параметры отличаются только именами или видами.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x-none" dirty="0">
                <a:latin typeface="Courier New" panose="02070309020205020404" pitchFamily="49" charset="0"/>
                <a:cs typeface="Courier New" panose="02070309020205020404" pitchFamily="49" charset="0"/>
              </a:rPr>
              <a:t>PROCEDURE OverloadMe(p_TheParameter IN NUMBER);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PROCEDURE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OverloadMe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p_TheParameter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OUT NUMBER);</a:t>
            </a:r>
          </a:p>
        </p:txBody>
      </p:sp>
    </p:spTree>
    <p:extLst>
      <p:ext uri="{BB962C8B-B14F-4D97-AF65-F5344CB8AC3E}">
        <p14:creationId xmlns:p14="http://schemas.microsoft.com/office/powerpoint/2010/main" val="6779512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Ограничения налагаемые на перегрузку: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>
              <a:defRPr/>
            </a:pPr>
            <a:r>
              <a:rPr lang="ru-RU" dirty="0"/>
              <a:t>Нельзя перегружать две функции, отличающиеся лишь типами возвращаемых ими данных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x-none" dirty="0">
                <a:latin typeface="Courier New" panose="02070309020205020404" pitchFamily="49" charset="0"/>
                <a:cs typeface="Courier New" panose="02070309020205020404" pitchFamily="49" charset="0"/>
              </a:rPr>
              <a:t>FUNCTION OverloadMeToo RETURN DATE;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x-none" dirty="0">
                <a:latin typeface="Courier New" panose="02070309020205020404" pitchFamily="49" charset="0"/>
                <a:cs typeface="Courier New" panose="02070309020205020404" pitchFamily="49" charset="0"/>
              </a:rPr>
              <a:t>FUNCTION OverloadMeToo RETURN NUMBER;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108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Ограничения налагаемые на перегрузку: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>
              <a:defRPr/>
            </a:pPr>
            <a:r>
              <a:rPr lang="ru-RU" dirty="0"/>
              <a:t>Наконец, типы параметров перегружаемых функций должны принадлежать различным семействам типов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x-none" dirty="0">
                <a:latin typeface="Courier New" panose="02070309020205020404" pitchFamily="49" charset="0"/>
                <a:cs typeface="Courier New" panose="02070309020205020404" pitchFamily="49" charset="0"/>
              </a:rPr>
              <a:t>PROCEDURE OverloadChar(p_TheParameter IN CHAR);</a:t>
            </a:r>
            <a:endParaRPr lang="ru-RU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PROCEDURE 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OverloadChar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p_TheParameter</a:t>
            </a:r>
            <a:r>
              <a:rPr lang="ru-RU" dirty="0">
                <a:latin typeface="Courier New" panose="02070309020205020404" pitchFamily="49" charset="0"/>
                <a:cs typeface="Courier New" panose="02070309020205020404" pitchFamily="49" charset="0"/>
              </a:rPr>
              <a:t> IN VARCHAR2);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7563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Инициализация модуля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91264" cy="5328592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  <a:defRPr/>
            </a:pPr>
            <a:r>
              <a:rPr lang="ru-RU" dirty="0"/>
              <a:t>При первом вызове подпрограммы </a:t>
            </a:r>
            <a:r>
              <a:rPr lang="ru-RU" altLang="ru-RU" sz="2800" dirty="0"/>
              <a:t>пакета</a:t>
            </a:r>
            <a:r>
              <a:rPr lang="ru-RU" dirty="0"/>
              <a:t> или любом обращении к переменной или типу модуля создается его экземпляр (</a:t>
            </a:r>
            <a:r>
              <a:rPr lang="en-US" dirty="0"/>
              <a:t>instantiated</a:t>
            </a:r>
            <a:r>
              <a:rPr lang="ru-RU" dirty="0"/>
              <a:t>). </a:t>
            </a:r>
          </a:p>
          <a:p>
            <a:pPr marL="261938" indent="-261938">
              <a:buFont typeface="Wingdings" panose="05000000000000000000" pitchFamily="2" charset="2"/>
              <a:buNone/>
              <a:defRPr/>
            </a:pPr>
            <a:r>
              <a:rPr lang="ru-RU" dirty="0"/>
              <a:t>Это значит, что </a:t>
            </a:r>
            <a:r>
              <a:rPr lang="ru-RU" altLang="ru-RU" sz="2800" dirty="0"/>
              <a:t>пакет</a:t>
            </a:r>
            <a:r>
              <a:rPr lang="ru-RU" dirty="0"/>
              <a:t> считывается с диска в память, а затем запускается скомпилированный код вызванной подпрограммы. В этот момент для всех переменных, описанных в </a:t>
            </a:r>
            <a:r>
              <a:rPr lang="ru-RU" altLang="ru-RU" sz="2800" dirty="0"/>
              <a:t>пакете</a:t>
            </a:r>
            <a:r>
              <a:rPr lang="ru-RU" dirty="0"/>
              <a:t>, выделяется память. </a:t>
            </a:r>
          </a:p>
          <a:p>
            <a:pPr marL="261938" indent="-261938">
              <a:buFont typeface="Wingdings" panose="05000000000000000000" pitchFamily="2" charset="2"/>
              <a:buNone/>
              <a:defRPr/>
            </a:pPr>
            <a:r>
              <a:rPr lang="ru-RU" dirty="0"/>
              <a:t>У каждого сеанса будет собственная копия </a:t>
            </a:r>
            <a:r>
              <a:rPr lang="ru-RU" altLang="ru-RU" sz="2800" dirty="0"/>
              <a:t>пакетных</a:t>
            </a:r>
            <a:r>
              <a:rPr lang="ru-RU" dirty="0"/>
              <a:t> переменных; это гарантирует, что два сеанса, выполняющие подпрограммы одного и того же модуля, будут использовать различные области памяти.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0277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Пример пакета </a:t>
            </a:r>
          </a:p>
        </p:txBody>
      </p:sp>
      <p:pic>
        <p:nvPicPr>
          <p:cNvPr id="51203" name="Picture 2" descr="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1268413"/>
            <a:ext cx="6862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Пример использования пакета </a:t>
            </a:r>
          </a:p>
        </p:txBody>
      </p:sp>
      <p:pic>
        <p:nvPicPr>
          <p:cNvPr id="52227" name="Picture 2" descr="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6480175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Пакеты</a:t>
            </a:r>
          </a:p>
        </p:txBody>
      </p:sp>
      <p:sp>
        <p:nvSpPr>
          <p:cNvPr id="5325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dirty="0"/>
              <a:t>Вызов пакета:</a:t>
            </a:r>
          </a:p>
          <a:p>
            <a:pPr lvl="1"/>
            <a:r>
              <a:rPr lang="en-US" altLang="ru-RU" dirty="0" err="1"/>
              <a:t>Package_name.package_element</a:t>
            </a:r>
            <a:r>
              <a:rPr lang="en-US" altLang="ru-RU" dirty="0"/>
              <a:t>;</a:t>
            </a:r>
            <a:endParaRPr lang="ru-RU" altLang="ru-RU" dirty="0"/>
          </a:p>
          <a:p>
            <a:r>
              <a:rPr lang="ru-RU" altLang="ru-RU" dirty="0"/>
              <a:t>Структуры данных, объявленные в пакете, называются пакетными данными. </a:t>
            </a:r>
          </a:p>
          <a:p>
            <a:r>
              <a:rPr lang="ru-RU" altLang="ru-RU" dirty="0"/>
              <a:t>Пакетные переменные сохраняют свое состояние от одной транзакции к другой и являются глобальными данными.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Пакеты</a:t>
            </a:r>
          </a:p>
        </p:txBody>
      </p:sp>
      <p:sp>
        <p:nvSpPr>
          <p:cNvPr id="5427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ru-RU" dirty="0"/>
              <a:t>AUHID {CURRENT_USER|</a:t>
            </a:r>
            <a:r>
              <a:rPr lang="en-US" altLang="ru-RU" u="sng" dirty="0"/>
              <a:t>DEFINER</a:t>
            </a:r>
            <a:r>
              <a:rPr lang="en-US" altLang="ru-RU" dirty="0"/>
              <a:t>}</a:t>
            </a:r>
            <a:endParaRPr lang="ru-RU" altLang="ru-RU" dirty="0"/>
          </a:p>
          <a:p>
            <a:r>
              <a:rPr lang="ru-RU" altLang="ru-RU" dirty="0"/>
              <a:t>Словарь</a:t>
            </a:r>
            <a:r>
              <a:rPr lang="en-US" altLang="ru-RU" dirty="0"/>
              <a:t>: USER_PROCEDURES, USER_SOURCE</a:t>
            </a:r>
            <a:endParaRPr lang="ru-RU" altLang="ru-RU" dirty="0"/>
          </a:p>
          <a:p>
            <a:r>
              <a:rPr lang="en-US" altLang="ru-RU" dirty="0"/>
              <a:t>ALTER PACKAGE COMPILE PACKAGE</a:t>
            </a:r>
            <a:endParaRPr lang="ru-RU" altLang="ru-RU" dirty="0"/>
          </a:p>
          <a:p>
            <a:r>
              <a:rPr lang="en-US" altLang="ru-RU" dirty="0"/>
              <a:t>ALTER PACKAGE COMPILE BODY</a:t>
            </a:r>
            <a:endParaRPr lang="ru-RU" altLang="ru-RU" dirty="0"/>
          </a:p>
          <a:p>
            <a:r>
              <a:rPr lang="en-US" altLang="ru-RU" dirty="0"/>
              <a:t>DROP PACKAGE</a:t>
            </a:r>
            <a:endParaRPr lang="ru-RU" altLang="ru-RU" dirty="0"/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Вопросы?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 данных параметров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29600" cy="3600450"/>
          </a:xfrm>
        </p:spPr>
        <p:txBody>
          <a:bodyPr/>
          <a:lstStyle/>
          <a:p>
            <a:r>
              <a:rPr lang="en-US" altLang="ru-RU" sz="3200"/>
              <a:t>PL/SQL</a:t>
            </a:r>
            <a:r>
              <a:rPr lang="ru-RU" altLang="ru-RU" sz="3200"/>
              <a:t> или программно-определенный</a:t>
            </a:r>
            <a:endParaRPr lang="en-US" altLang="ru-RU" sz="3200"/>
          </a:p>
          <a:p>
            <a:r>
              <a:rPr lang="ru-RU" altLang="ru-RU" sz="3200"/>
              <a:t>Не может быть ограничен по размеру</a:t>
            </a:r>
          </a:p>
          <a:p>
            <a:r>
              <a:rPr lang="ru-RU" altLang="ru-RU" sz="3200"/>
              <a:t>Размер определяется через вызывающую программу или через  связанное объявление переменной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Параметры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29600" cy="5040313"/>
          </a:xfrm>
        </p:spPr>
        <p:txBody>
          <a:bodyPr/>
          <a:lstStyle/>
          <a:p>
            <a:r>
              <a:rPr lang="ru-RU" altLang="ru-RU" sz="3200"/>
              <a:t>Типы параметров:</a:t>
            </a:r>
          </a:p>
          <a:p>
            <a:pPr lvl="1"/>
            <a:r>
              <a:rPr lang="en-US" altLang="ru-RU" sz="2900"/>
              <a:t>IN </a:t>
            </a:r>
            <a:endParaRPr lang="ru-RU" altLang="ru-RU" sz="2900"/>
          </a:p>
          <a:p>
            <a:pPr lvl="1"/>
            <a:r>
              <a:rPr lang="en-US" altLang="ru-RU" sz="2900"/>
              <a:t>OUT</a:t>
            </a:r>
          </a:p>
          <a:p>
            <a:pPr lvl="1"/>
            <a:r>
              <a:rPr lang="en-US" altLang="ru-RU" sz="2900"/>
              <a:t>IN OUT</a:t>
            </a:r>
          </a:p>
          <a:p>
            <a:r>
              <a:rPr lang="ru-RU" altLang="ru-RU" sz="3200"/>
              <a:t>При выполнении:</a:t>
            </a:r>
          </a:p>
          <a:p>
            <a:pPr lvl="1"/>
            <a:r>
              <a:rPr lang="ru-RU" altLang="ru-RU" sz="2900"/>
              <a:t>Значения </a:t>
            </a:r>
            <a:r>
              <a:rPr lang="en-US" altLang="ru-RU" sz="2900"/>
              <a:t>OUT</a:t>
            </a:r>
            <a:r>
              <a:rPr lang="ru-RU" altLang="ru-RU" sz="2900"/>
              <a:t> устанавливаются в </a:t>
            </a:r>
            <a:r>
              <a:rPr lang="en-US" altLang="ru-RU" sz="2900"/>
              <a:t>NULL</a:t>
            </a:r>
          </a:p>
          <a:p>
            <a:pPr lvl="1"/>
            <a:r>
              <a:rPr lang="ru-RU" altLang="ru-RU" sz="2900"/>
              <a:t>Значения </a:t>
            </a:r>
            <a:r>
              <a:rPr lang="en-US" altLang="ru-RU" sz="2900"/>
              <a:t>IN OUT </a:t>
            </a:r>
            <a:r>
              <a:rPr lang="ru-RU" altLang="ru-RU" sz="2900"/>
              <a:t>остаются неизменными</a:t>
            </a:r>
          </a:p>
          <a:p>
            <a:pPr lvl="1"/>
            <a:r>
              <a:rPr lang="ru-RU" altLang="ru-RU" sz="2900"/>
              <a:t>При ошибке присвоения для параметров откатываются, кроме </a:t>
            </a:r>
            <a:r>
              <a:rPr lang="en-US" altLang="ru-RU" sz="2900"/>
              <a:t>NOCOPY</a:t>
            </a:r>
          </a:p>
          <a:p>
            <a:endParaRPr lang="ru-RU" altLang="ru-RU" sz="3200"/>
          </a:p>
          <a:p>
            <a:endParaRPr lang="ru-RU" altLang="ru-RU"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Значения по умолчанию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ru-RU"/>
              <a:t>IN, IN OUT</a:t>
            </a:r>
          </a:p>
          <a:p>
            <a:r>
              <a:rPr lang="ru-RU" altLang="ru-RU"/>
              <a:t>Можно не задавать при вызове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Ограничения на формальные параметры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3625"/>
          </a:xfrm>
        </p:spPr>
        <p:txBody>
          <a:bodyPr/>
          <a:lstStyle/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При вызове процедуры ей передаются значения фактических параметров, и внутри процедуры к этим значениям обращаются при помощи формальных параметров. При этом передаются не только значения, но и ограничения, наложенные на переменные, как часть механизма передачи параметров.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ru-RU" altLang="ru-RU" dirty="0"/>
              <a:t>При описании процедуры запрещается ограничивать длину параметров типа CHAR и VARCHAR2, а также точность и/или масштаб параметров типа NUMBER, поскольку ограничения принимаются от фактических параметров.</a:t>
            </a:r>
          </a:p>
        </p:txBody>
      </p:sp>
    </p:spTree>
    <p:extLst>
      <p:ext uri="{BB962C8B-B14F-4D97-AF65-F5344CB8AC3E}">
        <p14:creationId xmlns:p14="http://schemas.microsoft.com/office/powerpoint/2010/main" val="15742541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1897</TotalTime>
  <Words>1653</Words>
  <Application>Microsoft Macintosh PowerPoint</Application>
  <PresentationFormat>Экран (4:3)</PresentationFormat>
  <Paragraphs>213</Paragraphs>
  <Slides>58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70" baseType="lpstr">
      <vt:lpstr>Arial</vt:lpstr>
      <vt:lpstr>Bookman Old Style</vt:lpstr>
      <vt:lpstr>Calibri</vt:lpstr>
      <vt:lpstr>Cambria</vt:lpstr>
      <vt:lpstr>Century Schoolbook</vt:lpstr>
      <vt:lpstr>Courier New</vt:lpstr>
      <vt:lpstr>Gill Sans MT</vt:lpstr>
      <vt:lpstr>Times New Roman</vt:lpstr>
      <vt:lpstr>Verdana</vt:lpstr>
      <vt:lpstr>Wingdings</vt:lpstr>
      <vt:lpstr>Wingdings 3</vt:lpstr>
      <vt:lpstr>Начальная</vt:lpstr>
      <vt:lpstr>СУБД ORACLE</vt:lpstr>
      <vt:lpstr>Программные модули</vt:lpstr>
      <vt:lpstr>Процедура</vt:lpstr>
      <vt:lpstr>Привилегии</vt:lpstr>
      <vt:lpstr>Параметры</vt:lpstr>
      <vt:lpstr>Тип данных параметров</vt:lpstr>
      <vt:lpstr>Параметры</vt:lpstr>
      <vt:lpstr>Значения по умолчанию</vt:lpstr>
      <vt:lpstr>Ограничения на формальные параметры</vt:lpstr>
      <vt:lpstr>Передача параметров</vt:lpstr>
      <vt:lpstr>Процедуры</vt:lpstr>
      <vt:lpstr>Синтаксис</vt:lpstr>
      <vt:lpstr>Процедуры</vt:lpstr>
      <vt:lpstr>Вызов процедуры</vt:lpstr>
      <vt:lpstr>Отладка</vt:lpstr>
      <vt:lpstr>Отладка</vt:lpstr>
      <vt:lpstr>Отладка</vt:lpstr>
      <vt:lpstr>Переменные</vt:lpstr>
      <vt:lpstr>Вызов процедур</vt:lpstr>
      <vt:lpstr>Вызов процедур</vt:lpstr>
      <vt:lpstr>Вызов процедур</vt:lpstr>
      <vt:lpstr>Значения по умолчанию - DEFAULT </vt:lpstr>
      <vt:lpstr>Значения по умолчанию - DEFAULT </vt:lpstr>
      <vt:lpstr>Компиляция</vt:lpstr>
      <vt:lpstr>AUTHID {CURRENT_USER|DEFINER}</vt:lpstr>
      <vt:lpstr>SQL-оператор CALL вызова процедур </vt:lpstr>
      <vt:lpstr>Функции</vt:lpstr>
      <vt:lpstr>Функции</vt:lpstr>
      <vt:lpstr>Функция</vt:lpstr>
      <vt:lpstr>Простейшая функция </vt:lpstr>
      <vt:lpstr>В SQL Developer</vt:lpstr>
      <vt:lpstr>Отладка</vt:lpstr>
      <vt:lpstr>Применение функций в SELECT</vt:lpstr>
      <vt:lpstr>Функция без параметров</vt:lpstr>
      <vt:lpstr>Использование хранимых функций в SQL-операторах</vt:lpstr>
      <vt:lpstr>4 различных уровня строгости для вызова функции из SQL оператора</vt:lpstr>
      <vt:lpstr>4 различных уровня строгости для вызова функции из SQL оператора</vt:lpstr>
      <vt:lpstr>Уровни строгости функций</vt:lpstr>
      <vt:lpstr>Пример использования хранимых функций в SQL-операторах</vt:lpstr>
      <vt:lpstr>Ключевые слова</vt:lpstr>
      <vt:lpstr>DETERMINISTIC</vt:lpstr>
      <vt:lpstr>Удаление процедур и функций</vt:lpstr>
      <vt:lpstr>Пакеты</vt:lpstr>
      <vt:lpstr>Пакеты</vt:lpstr>
      <vt:lpstr>Описание пакета</vt:lpstr>
      <vt:lpstr>Тело пакета</vt:lpstr>
      <vt:lpstr>Спецификация пакета</vt:lpstr>
      <vt:lpstr>Диаграмма Буча с общедоступными и приватными элементами пакета</vt:lpstr>
      <vt:lpstr>Перегрузка модульных подпрограмм</vt:lpstr>
      <vt:lpstr>Ограничения налагаемые на перегрузку:</vt:lpstr>
      <vt:lpstr>Ограничения налагаемые на перегрузку:</vt:lpstr>
      <vt:lpstr>Ограничения налагаемые на перегрузку:</vt:lpstr>
      <vt:lpstr>Инициализация модуля</vt:lpstr>
      <vt:lpstr>Пример пакета </vt:lpstr>
      <vt:lpstr>Пример использования пакета </vt:lpstr>
      <vt:lpstr>Пакеты</vt:lpstr>
      <vt:lpstr>Пакеты</vt:lpstr>
      <vt:lpstr>Вопросы?</vt:lpstr>
    </vt:vector>
  </TitlesOfParts>
  <Company>оо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Оперативная память</dc:title>
  <dc:creator>blinova@BTE.BY</dc:creator>
  <cp:lastModifiedBy>Виталий Бондаренко</cp:lastModifiedBy>
  <cp:revision>146</cp:revision>
  <dcterms:created xsi:type="dcterms:W3CDTF">2002-05-29T01:18:24Z</dcterms:created>
  <dcterms:modified xsi:type="dcterms:W3CDTF">2021-03-15T16:21:40Z</dcterms:modified>
</cp:coreProperties>
</file>