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6" r:id="rId2"/>
    <p:sldMasterId id="2147483730" r:id="rId3"/>
    <p:sldMasterId id="2147483744" r:id="rId4"/>
    <p:sldMasterId id="2147483756" r:id="rId5"/>
    <p:sldMasterId id="2147483768" r:id="rId6"/>
    <p:sldMasterId id="2147483780" r:id="rId7"/>
    <p:sldMasterId id="2147483792" r:id="rId8"/>
    <p:sldMasterId id="2147483804" r:id="rId9"/>
  </p:sldMasterIdLst>
  <p:notesMasterIdLst>
    <p:notesMasterId r:id="rId44"/>
  </p:notesMasterIdLst>
  <p:handoutMasterIdLst>
    <p:handoutMasterId r:id="rId45"/>
  </p:handoutMasterIdLst>
  <p:sldIdLst>
    <p:sldId id="257" r:id="rId10"/>
    <p:sldId id="264" r:id="rId11"/>
    <p:sldId id="263" r:id="rId12"/>
    <p:sldId id="258" r:id="rId13"/>
    <p:sldId id="259" r:id="rId14"/>
    <p:sldId id="260" r:id="rId15"/>
    <p:sldId id="261" r:id="rId16"/>
    <p:sldId id="265" r:id="rId17"/>
    <p:sldId id="266" r:id="rId18"/>
    <p:sldId id="267" r:id="rId19"/>
    <p:sldId id="268" r:id="rId20"/>
    <p:sldId id="270" r:id="rId21"/>
    <p:sldId id="271" r:id="rId22"/>
    <p:sldId id="274" r:id="rId23"/>
    <p:sldId id="272" r:id="rId24"/>
    <p:sldId id="273" r:id="rId25"/>
    <p:sldId id="280" r:id="rId26"/>
    <p:sldId id="269" r:id="rId27"/>
    <p:sldId id="275" r:id="rId28"/>
    <p:sldId id="279" r:id="rId29"/>
    <p:sldId id="276" r:id="rId30"/>
    <p:sldId id="281" r:id="rId31"/>
    <p:sldId id="282" r:id="rId32"/>
    <p:sldId id="283" r:id="rId33"/>
    <p:sldId id="292" r:id="rId34"/>
    <p:sldId id="285" r:id="rId35"/>
    <p:sldId id="286" r:id="rId36"/>
    <p:sldId id="293" r:id="rId37"/>
    <p:sldId id="288" r:id="rId38"/>
    <p:sldId id="294" r:id="rId39"/>
    <p:sldId id="290" r:id="rId40"/>
    <p:sldId id="295" r:id="rId41"/>
    <p:sldId id="296" r:id="rId42"/>
    <p:sldId id="297" r:id="rId43"/>
  </p:sldIdLst>
  <p:sldSz cx="9144000" cy="6858000" type="screen4x3"/>
  <p:notesSz cx="6858000" cy="9236075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411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22" autoAdjust="0"/>
    <p:restoredTop sz="86408" autoAdjust="0"/>
  </p:normalViewPr>
  <p:slideViewPr>
    <p:cSldViewPr>
      <p:cViewPr varScale="1">
        <p:scale>
          <a:sx n="91" d="100"/>
          <a:sy n="91" d="100"/>
        </p:scale>
        <p:origin x="90" y="126"/>
      </p:cViewPr>
      <p:guideLst>
        <p:guide orient="horz" pos="70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578" y="-108"/>
      </p:cViewPr>
      <p:guideLst>
        <p:guide orient="horz" pos="341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presProps" Target="pres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defTabSz="917575">
              <a:defRPr sz="1200" b="0"/>
            </a:lvl1pPr>
          </a:lstStyle>
          <a:p>
            <a:fld id="{135CF0BF-5BE0-4849-9BDD-F5F9DF19E4C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22800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6263"/>
            <a:ext cx="54864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defTabSz="917575">
              <a:defRPr sz="1200" b="0"/>
            </a:lvl1pPr>
          </a:lstStyle>
          <a:p>
            <a:fld id="{502F2297-0720-4DB7-8034-D50BFB365C7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9625" cy="3465513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Пользовательский интерфейс на </a:t>
            </a:r>
            <a:r>
              <a:rPr lang="ru-RU" sz="1200" i="1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Java</a:t>
            </a:r>
            <a:r>
              <a:rPr lang="ru-RU" sz="1200" i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прошел весьма тернистый путь становления и развития. Долгое время его обвиняли в медленной работе, жадности к ресурсам системы, ограниченной функциональности. Появление .NET с более быстрыми графическими компонентами еще больше пошатнуло позиции </a:t>
            </a:r>
            <a:r>
              <a:rPr lang="ru-RU" sz="1200" i="1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Java</a:t>
            </a:r>
            <a:r>
              <a:rPr lang="ru-RU" sz="1200" i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Но нет худа без добра — все это подстегивало разработчиков </a:t>
            </a:r>
            <a:r>
              <a:rPr lang="ru-RU" sz="1200" i="1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Java</a:t>
            </a:r>
            <a:r>
              <a:rPr lang="ru-RU" sz="1200" i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к развитию и улучшению графических библиотек.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22363" y="692150"/>
            <a:ext cx="4619625" cy="3465513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737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9625" cy="3465513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AWT была первой попыткой </a:t>
            </a:r>
            <a:r>
              <a:rPr lang="ru-RU" altLang="ru-RU" dirty="0" err="1" smtClean="0">
                <a:latin typeface="Arial" panose="020B0604020202020204" pitchFamily="34" charset="0"/>
              </a:rPr>
              <a:t>Sun</a:t>
            </a:r>
            <a:r>
              <a:rPr lang="ru-RU" altLang="ru-RU" dirty="0" smtClean="0">
                <a:latin typeface="Arial" panose="020B0604020202020204" pitchFamily="34" charset="0"/>
              </a:rPr>
              <a:t> создать графический интерфейс для </a:t>
            </a:r>
            <a:r>
              <a:rPr lang="ru-RU" altLang="ru-RU" dirty="0" err="1" smtClean="0">
                <a:latin typeface="Arial" panose="020B0604020202020204" pitchFamily="34" charset="0"/>
              </a:rPr>
              <a:t>Java</a:t>
            </a:r>
            <a:r>
              <a:rPr lang="ru-RU" altLang="ru-RU" dirty="0" smtClean="0">
                <a:latin typeface="Arial" panose="020B0604020202020204" pitchFamily="34" charset="0"/>
              </a:rPr>
              <a:t>. Они пошли легким путем и просто сделали прослойку на </a:t>
            </a:r>
            <a:r>
              <a:rPr lang="ru-RU" altLang="ru-RU" dirty="0" err="1" smtClean="0">
                <a:latin typeface="Arial" panose="020B0604020202020204" pitchFamily="34" charset="0"/>
              </a:rPr>
              <a:t>Java</a:t>
            </a:r>
            <a:r>
              <a:rPr lang="ru-RU" altLang="ru-RU" dirty="0" smtClean="0">
                <a:latin typeface="Arial" panose="020B0604020202020204" pitchFamily="34" charset="0"/>
              </a:rPr>
              <a:t>, которая вызывает методы из библиотек, написанных на С. Библиотечные методы создают и используют графические компоненты операционной среды. С одной стороны, это хорошо, так как программа на </a:t>
            </a:r>
            <a:r>
              <a:rPr lang="ru-RU" altLang="ru-RU" dirty="0" err="1" smtClean="0">
                <a:latin typeface="Arial" panose="020B0604020202020204" pitchFamily="34" charset="0"/>
              </a:rPr>
              <a:t>Java</a:t>
            </a:r>
            <a:r>
              <a:rPr lang="ru-RU" altLang="ru-RU" dirty="0" smtClean="0">
                <a:latin typeface="Arial" panose="020B0604020202020204" pitchFamily="34" charset="0"/>
              </a:rPr>
              <a:t> похожа на остальные программы в рамках данной ОС. Но с другой стороны, нет никакой гарантии, что различия в размерах компонентов и шрифтах не испортят внешний вид программы при запуске ее на другой платформе. Кроме того, чтобы обеспечить </a:t>
            </a:r>
            <a:r>
              <a:rPr lang="ru-RU" altLang="ru-RU" dirty="0" err="1" smtClean="0">
                <a:latin typeface="Arial" panose="020B0604020202020204" pitchFamily="34" charset="0"/>
              </a:rPr>
              <a:t>мультиплатформенность</a:t>
            </a:r>
            <a:r>
              <a:rPr lang="ru-RU" altLang="ru-RU" dirty="0" smtClean="0">
                <a:latin typeface="Arial" panose="020B0604020202020204" pitchFamily="34" charset="0"/>
              </a:rPr>
              <a:t>, пришлось унифицировать интерфейсы вызовов компонентов, из-за чего их функциональность получилась немного урезанной. Да и набор компонентов получился довольно небольшой. К примеру, в AWT нет таблиц, а в кнопках не поддерживается отображение иконок.</a:t>
            </a:r>
          </a:p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Использованные ресурсы AWT старается освобождать автоматически. Это немного усложняет архитектуру и влияет на производительность. Освоить AWT довольно просто, но написать что-то сложное будет несколько затруднительно.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2363" y="692150"/>
            <a:ext cx="4619625" cy="3465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Компоненты </a:t>
            </a:r>
            <a:r>
              <a:rPr lang="ru-RU" dirty="0" err="1" smtClean="0"/>
              <a:t>Swing</a:t>
            </a:r>
            <a:r>
              <a:rPr lang="ru-RU" dirty="0" smtClean="0"/>
              <a:t> полностью написаны на </a:t>
            </a:r>
            <a:r>
              <a:rPr lang="ru-RU" dirty="0" err="1" smtClean="0"/>
              <a:t>Java</a:t>
            </a:r>
            <a:r>
              <a:rPr lang="ru-RU" dirty="0" smtClean="0"/>
              <a:t>. Для </a:t>
            </a:r>
            <a:r>
              <a:rPr lang="ru-RU" dirty="0" err="1" smtClean="0"/>
              <a:t>отрисовки</a:t>
            </a:r>
            <a:r>
              <a:rPr lang="ru-RU" dirty="0" smtClean="0"/>
              <a:t> используется 2D, что принесло с собой сразу несколько преимуществ. Набор стандартных компонентов значительно превосходит AWT по разнообразию и функциональности. Стало легко создавать новые компоненты, наследуясь от существующих и рисуя все, что душе угодно. Стала возможной поддержка различных стилей и </a:t>
            </a:r>
            <a:r>
              <a:rPr lang="ru-RU" dirty="0" err="1" smtClean="0"/>
              <a:t>скинов</a:t>
            </a:r>
            <a:r>
              <a:rPr lang="ru-RU" dirty="0" smtClean="0"/>
              <a:t>. Вместе с тем скорость работы первых версий </a:t>
            </a:r>
            <a:r>
              <a:rPr lang="ru-RU" dirty="0" err="1" smtClean="0"/>
              <a:t>Swing</a:t>
            </a:r>
            <a:r>
              <a:rPr lang="ru-RU" dirty="0" smtClean="0"/>
              <a:t> оставляла желать лучшего. Некорректно написанная программа и вовсе могла повесить ОС намертво.</a:t>
            </a:r>
          </a:p>
          <a:p>
            <a:r>
              <a:rPr lang="ru-RU" dirty="0" smtClean="0"/>
              <a:t>Тем не менее благодаря простоте использования, богатой документации и гибкости компонентов </a:t>
            </a:r>
            <a:r>
              <a:rPr lang="ru-RU" dirty="0" err="1" smtClean="0"/>
              <a:t>Swing</a:t>
            </a:r>
            <a:r>
              <a:rPr lang="ru-RU" dirty="0" smtClean="0"/>
              <a:t> стал, пожалуй, самым популярным графическим </a:t>
            </a:r>
            <a:r>
              <a:rPr lang="ru-RU" dirty="0" err="1" smtClean="0"/>
              <a:t>фреймворком</a:t>
            </a:r>
            <a:r>
              <a:rPr lang="ru-RU" dirty="0" smtClean="0"/>
              <a:t> в </a:t>
            </a:r>
            <a:r>
              <a:rPr lang="ru-RU" dirty="0" err="1" smtClean="0"/>
              <a:t>Java</a:t>
            </a:r>
            <a:r>
              <a:rPr lang="ru-RU" dirty="0" smtClean="0"/>
              <a:t>. На его базе появилось много расширений, таких как </a:t>
            </a:r>
            <a:r>
              <a:rPr lang="ru-RU" dirty="0" err="1" smtClean="0"/>
              <a:t>SwingX</a:t>
            </a:r>
            <a:r>
              <a:rPr lang="ru-RU" dirty="0" smtClean="0"/>
              <a:t>, </a:t>
            </a:r>
            <a:r>
              <a:rPr lang="ru-RU" dirty="0" err="1" smtClean="0"/>
              <a:t>JGoodies</a:t>
            </a:r>
            <a:r>
              <a:rPr lang="ru-RU" dirty="0" smtClean="0"/>
              <a:t>, которые значительно упрощают создание сложных пользовательских интерфейсов. Практически все популярные среды программирования </a:t>
            </a:r>
            <a:r>
              <a:rPr lang="ru-RU" dirty="0" err="1" smtClean="0"/>
              <a:t>Java</a:t>
            </a:r>
            <a:r>
              <a:rPr lang="ru-RU" dirty="0" smtClean="0"/>
              <a:t> включают графические редакторы для </a:t>
            </a:r>
            <a:r>
              <a:rPr lang="ru-RU" dirty="0" err="1" smtClean="0"/>
              <a:t>Swing</a:t>
            </a:r>
            <a:r>
              <a:rPr lang="ru-RU" dirty="0" smtClean="0"/>
              <a:t>-форм. Поэтому разобраться и начать использовать </a:t>
            </a:r>
            <a:r>
              <a:rPr lang="ru-RU" dirty="0" err="1" smtClean="0"/>
              <a:t>Swing</a:t>
            </a:r>
            <a:r>
              <a:rPr lang="ru-RU" dirty="0" smtClean="0"/>
              <a:t> не составит особого труда.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285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2363" y="692150"/>
            <a:ext cx="4619625" cy="3465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SWT был разработан в компании IBM в те времена, когда </a:t>
            </a:r>
            <a:r>
              <a:rPr lang="ru-RU" dirty="0" err="1" smtClean="0"/>
              <a:t>Swing</a:t>
            </a:r>
            <a:r>
              <a:rPr lang="ru-RU" dirty="0" smtClean="0"/>
              <a:t> еще был медленным, и сделано это было в основном для продвижения среды программирования </a:t>
            </a:r>
            <a:r>
              <a:rPr lang="ru-RU" dirty="0" err="1" smtClean="0"/>
              <a:t>Eclipse</a:t>
            </a:r>
            <a:r>
              <a:rPr lang="ru-RU" dirty="0" smtClean="0"/>
              <a:t>. SWT, как и AWT, использует компоненты операционной системы, но для каждой платформы у него созданы свои интерфейсы взаимодействия. Так что для каждой новой системы придется поставлять отдельную JAR-библиотеку с подходящей версией SWT. Это позволило более полно использовать существующие функции компонентов на каждой оси. Недостающие функции и компоненты были реализованы с помощью 2D, как в </a:t>
            </a:r>
            <a:r>
              <a:rPr lang="ru-RU" dirty="0" err="1" smtClean="0"/>
              <a:t>Swing</a:t>
            </a:r>
            <a:r>
              <a:rPr lang="ru-RU" dirty="0" smtClean="0"/>
              <a:t>. У SWT есть много приверженцев, но нельзя не согласиться, что получилось не так все просто, как хотелось бы. Новичку придется затратить на изучение SWT намного больше времени, чем на знакомство с </a:t>
            </a:r>
            <a:r>
              <a:rPr lang="ru-RU" dirty="0" err="1" smtClean="0"/>
              <a:t>Swing</a:t>
            </a:r>
            <a:r>
              <a:rPr lang="ru-RU" dirty="0" smtClean="0"/>
              <a:t>. Кроме того, SWT возлагает задачу освобождения ресурсов на программиста, в связи с чем ему нужно быть особенно внимательным при написании кода, чтобы случайное исключение не привело к утечкам памяти.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497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2363" y="692150"/>
            <a:ext cx="4619625" cy="3465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JavaFX 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можно без преувеличения назвать прорывом. Для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отрисовки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используется графический конвейер, что значительно ускоряет работу приложения. Набор встроенных компонентов обширен, есть даже отдельные компоненты для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отрисовки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графиков. Реализована поддержка мультимедийного контента, множества эффектов отображения, анимации и даже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мультитач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Внешний вид всех компонентов можно легко изменить с помощью CSS-стилей. В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JavaFX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входит набор утилит, которые позволяют сделать родной инсталлятор для самых популярных платформ: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exe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или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msi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для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Windows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deb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или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rpm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для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Linux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dmg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для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Mac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 На сайте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Oracle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можно найти подробную документацию и огромное количество готовых примеров. Это превращает программирование с </a:t>
            </a:r>
            <a:r>
              <a:rPr lang="ru-RU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JavaFX</a:t>
            </a:r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в легкое и приятное занятие.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077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2363" y="692150"/>
            <a:ext cx="4619625" cy="3465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Кроме </a:t>
            </a:r>
            <a:r>
              <a:rPr lang="ru-RU" dirty="0" err="1" smtClean="0"/>
              <a:t>paint</a:t>
            </a:r>
            <a:r>
              <a:rPr lang="ru-RU" dirty="0" smtClean="0"/>
              <a:t> в классе </a:t>
            </a:r>
            <a:r>
              <a:rPr lang="ru-RU" dirty="0" err="1" smtClean="0"/>
              <a:t>Component</a:t>
            </a:r>
            <a:r>
              <a:rPr lang="ru-RU" dirty="0" smtClean="0"/>
              <a:t> объявлены еще два метода, отвечающие за прорисовку компонента. Как было рассмотрено, вызов </a:t>
            </a:r>
            <a:r>
              <a:rPr lang="ru-RU" dirty="0" err="1" smtClean="0"/>
              <a:t>paint</a:t>
            </a:r>
            <a:r>
              <a:rPr lang="ru-RU" dirty="0" smtClean="0"/>
              <a:t> инициируется операционной системой, если возникает необходимость перерисовать окно приложения, или часть его. Однако может потребоваться обновить внешний вид, руководствуясь программной логикой. Например, отобразить результат операции вычисления, или работы с сетью. Можно изменить состояние компонента (значение его полей), но операционная система не отследит такое изменение и не инициирует перерисовку.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36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04800" y="2819400"/>
            <a:ext cx="8443913" cy="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0825" y="549275"/>
            <a:ext cx="8281988" cy="2133600"/>
          </a:xfrm>
        </p:spPr>
        <p:txBody>
          <a:bodyPr anchor="b"/>
          <a:lstStyle>
            <a:lvl1pPr algn="r">
              <a:defRPr sz="4800"/>
            </a:lvl1pPr>
          </a:lstStyle>
          <a:p>
            <a:r>
              <a:rPr lang="ru-RU" altLang="en-US"/>
              <a:t>Click to edit Master title style</a:t>
            </a:r>
          </a:p>
        </p:txBody>
      </p:sp>
      <p:sp>
        <p:nvSpPr>
          <p:cNvPr id="261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E2FCC282-6FD1-4C94-A074-1622553805F5}" type="datetime1">
              <a:rPr lang="ru-RU" altLang="en-US" smtClean="0"/>
              <a:t>18.04.2017</a:t>
            </a:fld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fld id="{BED90851-AF9F-4868-9E31-AD00883C7CA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4565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4080195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3B2D48-9AB7-4CB0-9940-E07207E920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920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764FB-AF09-4902-AD36-A143C22CA0C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3814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38C87-81FB-44EA-A338-E4DD9B7815D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621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2F9308-C26B-4217-9B4E-2154F483F37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19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96075" y="122238"/>
            <a:ext cx="2124075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3850" y="122238"/>
            <a:ext cx="6219825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784410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22238"/>
            <a:ext cx="8820150" cy="642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25538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865563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71393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04800" y="2819400"/>
            <a:ext cx="8443913" cy="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2852738"/>
            <a:ext cx="8281988" cy="2447925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ru-RU" altLang="en-US"/>
              <a:t>Click to edit Master title style</a:t>
            </a:r>
          </a:p>
        </p:txBody>
      </p:sp>
      <p:sp>
        <p:nvSpPr>
          <p:cNvPr id="263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412875"/>
            <a:ext cx="6248400" cy="1439863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6210BE6A-C7BA-49A1-95EC-B2F6ED914D36}" type="datetime1">
              <a:rPr lang="ru-RU" altLang="en-US" smtClean="0"/>
              <a:t>18.04.2017</a:t>
            </a:fld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fld id="{0943E7BC-1FBC-4FCB-B0EE-E4193EB945C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5512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595448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780240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327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327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130192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403008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382833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36390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759131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069471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13423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997782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8963" y="122238"/>
            <a:ext cx="2205037" cy="6330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3850" y="122238"/>
            <a:ext cx="6462713" cy="6330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809603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22238"/>
            <a:ext cx="8820150" cy="642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25538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865563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628823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B002C1-9C64-424E-8EC4-A67CFDEBA9E9}" type="datetime1">
              <a:rPr lang="ru-RU" altLang="en-US" smtClean="0"/>
              <a:t>18.04.2017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Java Advanced / Collections Framework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E7BC-1FBC-4FCB-B0EE-E4193EB945C8}" type="slidenum">
              <a:rPr lang="ru-RU" altLang="en-US" smtClean="0"/>
              <a:pPr/>
              <a:t>‹#›</a:t>
            </a:fld>
            <a:endParaRPr lang="ru-RU" altLang="en-US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74042-6D3B-4388-855A-4125CE1E9B9C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66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899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9A8EA-F4BF-41A3-AADD-1CC2A26D445C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4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FBB2-30D7-4BC2-B461-5E68EDCB2BB0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07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42379752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6EB8-DB59-4E51-854C-DFF68AE4E292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1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6B46-FA4C-46F2-BE73-4E48EE9AB923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00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79A2-EE18-4822-80BA-C5B968B0C956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84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3DD2-B0EC-4A0F-B94E-2630CB519C9A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52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CACE-0188-4D55-B57B-C90649EECBB0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43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0DC2B-60D1-45ED-9340-F2B933761BF4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67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B9388-188B-4F4B-8C75-011EC59F70D3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870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_no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03" y="857232"/>
            <a:ext cx="8938901" cy="5654662"/>
          </a:xfrm>
        </p:spPr>
        <p:txBody>
          <a:bodyPr lIns="72000" rIns="72000">
            <a:normAutofit/>
          </a:bodyPr>
          <a:lstStyle>
            <a:lvl1pPr marL="228600" indent="-228600">
              <a:buFont typeface="Arial" pitchFamily="34" charset="0"/>
              <a:buChar char="•"/>
              <a:defRPr sz="2000"/>
            </a:lvl1pPr>
            <a:lvl2pPr marL="454025" indent="-225425">
              <a:buFont typeface="Arial" pitchFamily="34" charset="0"/>
              <a:buChar char="•"/>
              <a:defRPr sz="1800"/>
            </a:lvl2pPr>
            <a:lvl3pPr marL="685800" indent="-228600">
              <a:buFont typeface="Arial" pitchFamily="34" charset="0"/>
              <a:buChar char="•"/>
              <a:defRPr sz="1600"/>
            </a:lvl3pPr>
            <a:lvl4pPr marL="914400" indent="-228600">
              <a:buFont typeface="Arial" pitchFamily="34" charset="0"/>
              <a:buChar char="•"/>
              <a:defRPr sz="1400"/>
            </a:lvl4pPr>
            <a:lvl5pPr marL="1143000" indent="-228600" defTabSz="914400">
              <a:buFont typeface="Arial" pitchFamily="34" charset="0"/>
              <a:buChar char="•"/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6341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B8E036-B74B-4214-BB09-10198394DC8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F0B20C-51FF-470B-90E4-A8150D7B004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9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5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5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410683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A3762-18C2-4028-9EDC-6F01CF18E2A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1428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1521D9-8DCC-457D-81B4-E1B7AE000B6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6685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853F6-5A96-4277-8637-D39571BBA17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5686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7F5013-8A5D-4094-846D-033F1045D2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2949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A263D-3FDD-4E7D-AE95-FB49CDF5A3C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6761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3B2D48-9AB7-4CB0-9940-E07207E920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950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764FB-AF09-4902-AD36-A143C22CA0C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431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38C87-81FB-44EA-A338-E4DD9B7815D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03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2F9308-C26B-4217-9B4E-2154F483F37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139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B8E036-B74B-4214-BB09-10198394DC8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59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9821669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F0B20C-51FF-470B-90E4-A8150D7B004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388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A3762-18C2-4028-9EDC-6F01CF18E2A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7950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1521D9-8DCC-457D-81B4-E1B7AE000B6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495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853F6-5A96-4277-8637-D39571BBA17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464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7F5013-8A5D-4094-846D-033F1045D2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416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A263D-3FDD-4E7D-AE95-FB49CDF5A3C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05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3B2D48-9AB7-4CB0-9940-E07207E920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1136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764FB-AF09-4902-AD36-A143C22CA0C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1355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38C87-81FB-44EA-A338-E4DD9B7815D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42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2F9308-C26B-4217-9B4E-2154F483F37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4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4414120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B8E036-B74B-4214-BB09-10198394DC8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164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F0B20C-51FF-470B-90E4-A8150D7B004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9598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A3762-18C2-4028-9EDC-6F01CF18E2A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6829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1521D9-8DCC-457D-81B4-E1B7AE000B6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816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853F6-5A96-4277-8637-D39571BBA17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3155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7F5013-8A5D-4094-846D-033F1045D2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545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A263D-3FDD-4E7D-AE95-FB49CDF5A3C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7089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3B2D48-9AB7-4CB0-9940-E07207E920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0930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764FB-AF09-4902-AD36-A143C22CA0C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627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38C87-81FB-44EA-A338-E4DD9B7815D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86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2076357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2F9308-C26B-4217-9B4E-2154F483F37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812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B8E036-B74B-4214-BB09-10198394DC8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9019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F0B20C-51FF-470B-90E4-A8150D7B004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983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A3762-18C2-4028-9EDC-6F01CF18E2A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40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1521D9-8DCC-457D-81B4-E1B7AE000B6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9795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853F6-5A96-4277-8637-D39571BBA17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954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7F5013-8A5D-4094-846D-033F1045D2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4410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A263D-3FDD-4E7D-AE95-FB49CDF5A3C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2314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3B2D48-9AB7-4CB0-9940-E07207E920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521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764FB-AF09-4902-AD36-A143C22CA0C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13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0718736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38C87-81FB-44EA-A338-E4DD9B7815D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914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2F9308-C26B-4217-9B4E-2154F483F37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785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B8E036-B74B-4214-BB09-10198394DC8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4975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F0B20C-51FF-470B-90E4-A8150D7B004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909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A3762-18C2-4028-9EDC-6F01CF18E2A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5956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1521D9-8DCC-457D-81B4-E1B7AE000B6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7003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853F6-5A96-4277-8637-D39571BBA17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4261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7F5013-8A5D-4094-846D-033F1045D2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9938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A263D-3FDD-4E7D-AE95-FB49CDF5A3C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27995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3B2D48-9AB7-4CB0-9940-E07207E920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9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4480062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764FB-AF09-4902-AD36-A143C22CA0C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512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38C87-81FB-44EA-A338-E4DD9B7815D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083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2F9308-C26B-4217-9B4E-2154F483F37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788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B8E036-B74B-4214-BB09-10198394DC8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714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F0B20C-51FF-470B-90E4-A8150D7B004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090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A3762-18C2-4028-9EDC-6F01CF18E2A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9098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1521D9-8DCC-457D-81B4-E1B7AE000B6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9607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853F6-5A96-4277-8637-D39571BBA17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540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7F5013-8A5D-4094-846D-033F1045D2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5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A263D-3FDD-4E7D-AE95-FB49CDF5A3CE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21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22238"/>
            <a:ext cx="84963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260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24625"/>
            <a:ext cx="82804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8316913" y="6524625"/>
            <a:ext cx="8270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2A2F60-20F5-4324-83ED-2B9F916E0B40}" type="slidenum">
              <a:rPr lang="ru-RU" altLang="en-US" sz="1400" b="0">
                <a:solidFill>
                  <a:schemeClr val="bg1"/>
                </a:solidFill>
              </a:rPr>
              <a:pPr eaLnBrk="1" hangingPunct="1"/>
              <a:t>‹#›</a:t>
            </a:fld>
            <a:endParaRPr lang="ru-RU" altLang="en-US" sz="1400" b="0">
              <a:solidFill>
                <a:schemeClr val="bg1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524625"/>
            <a:ext cx="36734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1400" b="0">
                <a:solidFill>
                  <a:schemeClr val="bg1"/>
                </a:solidFill>
              </a:rPr>
              <a:t>Georgiy Korneev</a:t>
            </a:r>
            <a:endParaRPr lang="ru-RU" altLang="en-US" sz="1400" b="0" u="sng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2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CC"/>
        </a:buClr>
        <a:buSzPct val="8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2EC00"/>
        </a:buClr>
        <a:buSzPct val="8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22238"/>
            <a:ext cx="882015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2621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24625"/>
            <a:ext cx="82804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8316913" y="6524625"/>
            <a:ext cx="8270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58F202-8037-452C-98FD-192F54D6E783}" type="slidenum">
              <a:rPr lang="ru-RU" altLang="en-US" sz="1400" b="0">
                <a:solidFill>
                  <a:schemeClr val="bg1"/>
                </a:solidFill>
              </a:rPr>
              <a:pPr eaLnBrk="1" hangingPunct="1"/>
              <a:t>‹#›</a:t>
            </a:fld>
            <a:endParaRPr lang="ru-RU" altLang="en-US" sz="1400" b="0">
              <a:solidFill>
                <a:schemeClr val="bg1"/>
              </a:solidFill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6524625"/>
            <a:ext cx="36734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1400" b="0">
                <a:solidFill>
                  <a:schemeClr val="bg1"/>
                </a:solidFill>
              </a:rPr>
              <a:t>Georgiy Korneev</a:t>
            </a:r>
            <a:endParaRPr lang="ru-RU" altLang="en-US" sz="1400" b="0" u="sng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CC"/>
        </a:buClr>
        <a:buSzPct val="8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2EC00"/>
        </a:buClr>
        <a:buSzPct val="8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F237C00F-6D4A-446A-932C-1CA9C62D7E5B}" type="datetime1">
              <a:rPr lang="ru-RU" smtClean="0"/>
              <a:t>18.04.2017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295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7A662-F7EA-4F29-AF29-39546B000D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13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7A662-F7EA-4F29-AF29-39546B000D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58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7A662-F7EA-4F29-AF29-39546B000D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90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7A662-F7EA-4F29-AF29-39546B000D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65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7A662-F7EA-4F29-AF29-39546B000D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69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7A662-F7EA-4F29-AF29-39546B000D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7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2253208"/>
            <a:ext cx="4300538" cy="2219691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>Графический интерфейс пользователя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800" b="1" dirty="0" smtClean="0"/>
              <a:t>Тема 12</a:t>
            </a:r>
            <a:endParaRPr lang="en-US" altLang="ru-RU" sz="4800" b="1" dirty="0" smtClean="0"/>
          </a:p>
        </p:txBody>
      </p:sp>
      <p:pic>
        <p:nvPicPr>
          <p:cNvPr id="3" name="Рисунок 2" descr="import &lt;strong&gt;java&lt;/strong&gt; awt import &lt;strong&gt;java&lt;/strong&gt; util import javax &lt;strong&gt;swing&lt;/strong&gt; import no geosoft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5" r="8115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Тяжело</a:t>
            </a:r>
            <a:r>
              <a:rPr lang="en-US" altLang="ru-RU" smtClean="0">
                <a:latin typeface="Franklin Gothic Book" pitchFamily="34" charset="0"/>
              </a:rPr>
              <a:t>- </a:t>
            </a:r>
            <a:r>
              <a:rPr lang="ru-RU" altLang="ru-RU" smtClean="0"/>
              <a:t>и легковесные компоненты</a:t>
            </a:r>
          </a:p>
        </p:txBody>
      </p:sp>
      <p:sp>
        <p:nvSpPr>
          <p:cNvPr id="68612" name="Объект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ru-RU" altLang="ru-RU" u="sng" smtClean="0">
                <a:solidFill>
                  <a:schemeClr val="bg2"/>
                </a:solidFill>
                <a:latin typeface="Arial" panose="020B0604020202020204" pitchFamily="34" charset="0"/>
              </a:rPr>
              <a:t>Тяжеловесные (</a:t>
            </a:r>
            <a:r>
              <a:rPr lang="en-US" altLang="ru-RU" u="sng" smtClean="0">
                <a:solidFill>
                  <a:schemeClr val="bg2"/>
                </a:solidFill>
                <a:latin typeface="Arial" panose="020B0604020202020204" pitchFamily="34" charset="0"/>
              </a:rPr>
              <a:t>heavyweight) </a:t>
            </a:r>
            <a:r>
              <a:rPr lang="ru-RU" altLang="ru-RU" u="sng" smtClean="0">
                <a:solidFill>
                  <a:schemeClr val="bg2"/>
                </a:solidFill>
                <a:latin typeface="Arial" panose="020B0604020202020204" pitchFamily="34" charset="0"/>
              </a:rPr>
              <a:t>компоненты</a:t>
            </a:r>
          </a:p>
          <a:p>
            <a:pPr lvl="1"/>
            <a:r>
              <a:rPr lang="ru-RU" altLang="ru-RU" sz="2000" smtClean="0">
                <a:latin typeface="Arial" panose="020B0604020202020204" pitchFamily="34" charset="0"/>
              </a:rPr>
              <a:t>Отрисовываются операционной системой</a:t>
            </a:r>
          </a:p>
          <a:p>
            <a:pPr lvl="1"/>
            <a:r>
              <a:rPr lang="ru-RU" altLang="ru-RU" sz="2000" smtClean="0">
                <a:latin typeface="Arial" panose="020B0604020202020204" pitchFamily="34" charset="0"/>
              </a:rPr>
              <a:t>Большинство </a:t>
            </a:r>
            <a:r>
              <a:rPr lang="en-US" altLang="ru-RU" sz="2000" smtClean="0">
                <a:latin typeface="Arial" panose="020B0604020202020204" pitchFamily="34" charset="0"/>
              </a:rPr>
              <a:t>AWT-</a:t>
            </a:r>
            <a:r>
              <a:rPr lang="ru-RU" altLang="ru-RU" sz="2000" smtClean="0">
                <a:latin typeface="Arial" panose="020B0604020202020204" pitchFamily="34" charset="0"/>
              </a:rPr>
              <a:t>компонент</a:t>
            </a:r>
            <a:endParaRPr lang="en-US" altLang="ru-RU" sz="2000" smtClean="0">
              <a:latin typeface="Arial" panose="020B0604020202020204" pitchFamily="34" charset="0"/>
            </a:endParaRPr>
          </a:p>
          <a:p>
            <a:pPr lvl="1"/>
            <a:endParaRPr lang="ru-RU" altLang="ru-RU" sz="2000" smtClean="0">
              <a:latin typeface="Arial" panose="020B0604020202020204" pitchFamily="34" charset="0"/>
            </a:endParaRPr>
          </a:p>
          <a:p>
            <a:r>
              <a:rPr lang="ru-RU" altLang="ru-RU" u="sng" smtClean="0">
                <a:solidFill>
                  <a:schemeClr val="bg2"/>
                </a:solidFill>
                <a:latin typeface="Arial" panose="020B0604020202020204" pitchFamily="34" charset="0"/>
              </a:rPr>
              <a:t>Легковесные (</a:t>
            </a:r>
            <a:r>
              <a:rPr lang="en-US" altLang="ru-RU" u="sng" smtClean="0">
                <a:solidFill>
                  <a:schemeClr val="bg2"/>
                </a:solidFill>
                <a:latin typeface="Arial" panose="020B0604020202020204" pitchFamily="34" charset="0"/>
              </a:rPr>
              <a:t>ligntweight)</a:t>
            </a:r>
            <a:r>
              <a:rPr lang="ru-RU" altLang="ru-RU" u="sng" smtClean="0">
                <a:solidFill>
                  <a:schemeClr val="bg2"/>
                </a:solidFill>
                <a:latin typeface="Arial" panose="020B0604020202020204" pitchFamily="34" charset="0"/>
              </a:rPr>
              <a:t> компоненты</a:t>
            </a:r>
          </a:p>
          <a:p>
            <a:pPr lvl="1"/>
            <a:r>
              <a:rPr lang="ru-RU" altLang="ru-RU" sz="2000" smtClean="0">
                <a:latin typeface="Arial" panose="020B0604020202020204" pitchFamily="34" charset="0"/>
              </a:rPr>
              <a:t>Отрисовываются </a:t>
            </a:r>
            <a:r>
              <a:rPr lang="en-US" altLang="ru-RU" sz="2000" smtClean="0">
                <a:latin typeface="Arial" panose="020B0604020202020204" pitchFamily="34" charset="0"/>
              </a:rPr>
              <a:t>java-</a:t>
            </a:r>
            <a:r>
              <a:rPr lang="ru-RU" altLang="ru-RU" sz="2000" smtClean="0">
                <a:latin typeface="Arial" panose="020B0604020202020204" pitchFamily="34" charset="0"/>
              </a:rPr>
              <a:t>кодом</a:t>
            </a:r>
          </a:p>
          <a:p>
            <a:pPr lvl="1"/>
            <a:r>
              <a:rPr lang="ru-RU" altLang="ru-RU" sz="2000" smtClean="0">
                <a:latin typeface="Arial" panose="020B0604020202020204" pitchFamily="34" charset="0"/>
              </a:rPr>
              <a:t>Все </a:t>
            </a:r>
            <a:r>
              <a:rPr lang="en-US" altLang="ru-RU" sz="2000" smtClean="0">
                <a:latin typeface="Arial" panose="020B0604020202020204" pitchFamily="34" charset="0"/>
              </a:rPr>
              <a:t>Swing-</a:t>
            </a:r>
            <a:r>
              <a:rPr lang="ru-RU" altLang="ru-RU" sz="2000" smtClean="0">
                <a:latin typeface="Arial" panose="020B0604020202020204" pitchFamily="34" charset="0"/>
              </a:rPr>
              <a:t>компоненты, кроме окон верхнего уровня</a:t>
            </a:r>
            <a:endParaRPr lang="en-US" altLang="ru-RU" sz="2000" smtClean="0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endParaRPr lang="en-US" altLang="ru-RU" sz="2000" smtClean="0">
              <a:latin typeface="Arial" panose="020B0604020202020204" pitchFamily="34" charset="0"/>
            </a:endParaRPr>
          </a:p>
          <a:p>
            <a:r>
              <a:rPr lang="ru-RU" altLang="ru-RU" smtClean="0">
                <a:latin typeface="Arial" panose="020B0604020202020204" pitchFamily="34" charset="0"/>
              </a:rPr>
              <a:t>Тяжеловесные компоненты всегда отрисовываются поверх легковесных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0687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Java GUI API</a:t>
            </a:r>
            <a:endParaRPr lang="ru-RU" altLang="ru-RU" smtClean="0"/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488237" cy="515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3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Компонент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000" dirty="0" smtClean="0"/>
              <a:t>Элемент </a:t>
            </a:r>
            <a:r>
              <a:rPr lang="en-US" altLang="ru-RU" sz="2000" dirty="0" smtClean="0"/>
              <a:t>GUI</a:t>
            </a:r>
            <a:r>
              <a:rPr lang="ru-RU" altLang="ru-RU" sz="2000" dirty="0" smtClean="0"/>
              <a:t>, отображающийся на экране, осуществляющий взаимодействие с пользователем.</a:t>
            </a:r>
            <a:endParaRPr lang="en-US" altLang="ru-RU" sz="2000" dirty="0" smtClean="0"/>
          </a:p>
          <a:p>
            <a:endParaRPr lang="en-US" altLang="ru-RU" sz="2000" dirty="0" smtClean="0"/>
          </a:p>
          <a:p>
            <a:r>
              <a:rPr lang="en-US" altLang="ru-RU" sz="2000" dirty="0" smtClean="0"/>
              <a:t> Component</a:t>
            </a:r>
          </a:p>
          <a:p>
            <a:r>
              <a:rPr lang="en-US" altLang="ru-RU" sz="2000" dirty="0" smtClean="0"/>
              <a:t> </a:t>
            </a:r>
            <a:r>
              <a:rPr lang="en-US" altLang="ru-RU" sz="2000" dirty="0" err="1" smtClean="0"/>
              <a:t>MenuComponent</a:t>
            </a:r>
            <a:endParaRPr lang="en-US" altLang="ru-RU" sz="2000" dirty="0" smtClean="0"/>
          </a:p>
          <a:p>
            <a:endParaRPr lang="en-US" altLang="ru-RU" sz="2000" dirty="0" smtClean="0"/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52624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Контейнер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 smtClean="0"/>
              <a:t>Компонент, который может содержать другие компоненты</a:t>
            </a:r>
          </a:p>
          <a:p>
            <a:endParaRPr lang="ru-RU" altLang="ru-RU" sz="1800" dirty="0" smtClean="0"/>
          </a:p>
          <a:p>
            <a:r>
              <a:rPr lang="en-US" altLang="ru-RU" sz="1800" dirty="0" smtClean="0"/>
              <a:t> Panel</a:t>
            </a:r>
          </a:p>
          <a:p>
            <a:pPr lvl="1"/>
            <a:r>
              <a:rPr lang="en-US" altLang="ru-RU" sz="1600" dirty="0" smtClean="0"/>
              <a:t>Applet</a:t>
            </a:r>
            <a:endParaRPr lang="ru-RU" altLang="ru-RU" sz="1600" dirty="0" smtClean="0"/>
          </a:p>
          <a:p>
            <a:r>
              <a:rPr lang="en-US" altLang="ru-RU" sz="1800" dirty="0" smtClean="0"/>
              <a:t> Window</a:t>
            </a:r>
          </a:p>
          <a:p>
            <a:pPr lvl="1"/>
            <a:r>
              <a:rPr lang="en-US" altLang="ru-RU" sz="1600" dirty="0" smtClean="0"/>
              <a:t>Dialog</a:t>
            </a:r>
          </a:p>
          <a:p>
            <a:pPr lvl="1"/>
            <a:r>
              <a:rPr lang="en-US" altLang="ru-RU" sz="1600" dirty="0" smtClean="0"/>
              <a:t>Frame</a:t>
            </a:r>
          </a:p>
          <a:p>
            <a:r>
              <a:rPr lang="en-US" altLang="ru-RU" sz="1800" dirty="0" smtClean="0"/>
              <a:t> </a:t>
            </a:r>
            <a:r>
              <a:rPr lang="en-US" altLang="ru-RU" sz="1800" dirty="0" err="1" smtClean="0"/>
              <a:t>ScrollPane</a:t>
            </a:r>
            <a:r>
              <a:rPr lang="en-US" altLang="ru-RU" sz="1800" dirty="0" smtClean="0"/>
              <a:t>			</a:t>
            </a:r>
            <a:endParaRPr lang="ru-RU" altLang="ru-RU" sz="1800" dirty="0" smtClean="0"/>
          </a:p>
          <a:p>
            <a:endParaRPr lang="ru-RU" altLang="ru-RU" sz="1800" dirty="0" smtClean="0"/>
          </a:p>
          <a:p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59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Контейнеры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altLang="ru-RU" sz="1600" dirty="0" smtClean="0"/>
              <a:t>Части интерфейса пользователя, содержащие другие компоненты</a:t>
            </a:r>
          </a:p>
          <a:p>
            <a:pPr lvl="1"/>
            <a:r>
              <a:rPr lang="en-US" altLang="ru-RU" sz="1600" dirty="0" err="1" smtClean="0"/>
              <a:t>JPanel</a:t>
            </a:r>
            <a:r>
              <a:rPr lang="en-US" altLang="ru-RU" sz="1600" dirty="0" smtClean="0"/>
              <a:t> – </a:t>
            </a:r>
            <a:r>
              <a:rPr lang="ru-RU" altLang="ru-RU" sz="1600" dirty="0" smtClean="0"/>
              <a:t>панель</a:t>
            </a:r>
            <a:endParaRPr lang="en-US" altLang="ru-RU" sz="1600" dirty="0" smtClean="0"/>
          </a:p>
          <a:p>
            <a:pPr lvl="1"/>
            <a:r>
              <a:rPr lang="en-US" altLang="ru-RU" sz="1600" dirty="0" err="1" smtClean="0"/>
              <a:t>JFrame</a:t>
            </a:r>
            <a:r>
              <a:rPr lang="en-US" altLang="ru-RU" sz="1600" dirty="0" smtClean="0"/>
              <a:t> – </a:t>
            </a:r>
            <a:r>
              <a:rPr lang="ru-RU" altLang="ru-RU" sz="1600" dirty="0" smtClean="0"/>
              <a:t>окно приложения</a:t>
            </a:r>
          </a:p>
          <a:p>
            <a:pPr lvl="1"/>
            <a:r>
              <a:rPr lang="en-US" altLang="ru-RU" sz="1600" dirty="0" err="1" smtClean="0"/>
              <a:t>JDialog</a:t>
            </a:r>
            <a:r>
              <a:rPr lang="en-US" altLang="ru-RU" sz="1600" dirty="0" smtClean="0"/>
              <a:t> – </a:t>
            </a:r>
            <a:r>
              <a:rPr lang="ru-RU" altLang="ru-RU" sz="1600" dirty="0" smtClean="0"/>
              <a:t>диалоговое окно</a:t>
            </a:r>
          </a:p>
          <a:p>
            <a:pPr lvl="1"/>
            <a:r>
              <a:rPr lang="en-US" altLang="ru-RU" sz="1600" dirty="0" err="1" smtClean="0"/>
              <a:t>JSrollPane</a:t>
            </a:r>
            <a:r>
              <a:rPr lang="en-US" altLang="ru-RU" sz="1600" dirty="0" smtClean="0"/>
              <a:t> – </a:t>
            </a:r>
            <a:r>
              <a:rPr lang="ru-RU" altLang="ru-RU" sz="1600" dirty="0" smtClean="0"/>
              <a:t>область с полосой прокрутки</a:t>
            </a:r>
          </a:p>
          <a:p>
            <a:endParaRPr lang="ru-RU" altLang="ru-RU" sz="1800" dirty="0" smtClean="0"/>
          </a:p>
          <a:p>
            <a:r>
              <a:rPr lang="en-US" altLang="ru-RU" sz="1800" dirty="0" smtClean="0"/>
              <a:t>add(Component component) — </a:t>
            </a:r>
            <a:r>
              <a:rPr lang="ru-RU" altLang="ru-RU" sz="1800" dirty="0" smtClean="0"/>
              <a:t>добавляет в контейнер элемент </a:t>
            </a:r>
            <a:r>
              <a:rPr lang="en-US" altLang="ru-RU" sz="1800" dirty="0" smtClean="0"/>
              <a:t>component;</a:t>
            </a:r>
          </a:p>
          <a:p>
            <a:r>
              <a:rPr lang="en-US" altLang="ru-RU" sz="1800" dirty="0" smtClean="0"/>
              <a:t>remove(Component component) — </a:t>
            </a:r>
            <a:r>
              <a:rPr lang="ru-RU" altLang="ru-RU" sz="1800" dirty="0" smtClean="0"/>
              <a:t>удаляет из контейнера элемент </a:t>
            </a:r>
            <a:r>
              <a:rPr lang="en-US" altLang="ru-RU" sz="1800" dirty="0" smtClean="0"/>
              <a:t>component;</a:t>
            </a:r>
          </a:p>
          <a:p>
            <a:r>
              <a:rPr lang="en-US" altLang="ru-RU" sz="1800" dirty="0" err="1" smtClean="0"/>
              <a:t>removeAll</a:t>
            </a:r>
            <a:r>
              <a:rPr lang="en-US" altLang="ru-RU" sz="1800" dirty="0" smtClean="0"/>
              <a:t>() — </a:t>
            </a:r>
            <a:r>
              <a:rPr lang="ru-RU" altLang="ru-RU" sz="1800" dirty="0" smtClean="0"/>
              <a:t>удаляет все элементы контейнера;</a:t>
            </a:r>
          </a:p>
          <a:p>
            <a:r>
              <a:rPr lang="en-US" altLang="ru-RU" sz="1800" dirty="0" err="1" smtClean="0"/>
              <a:t>getComponentCount</a:t>
            </a:r>
            <a:r>
              <a:rPr lang="en-US" altLang="ru-RU" sz="1800" dirty="0" smtClean="0"/>
              <a:t>() — </a:t>
            </a:r>
            <a:r>
              <a:rPr lang="ru-RU" altLang="ru-RU" sz="1800" dirty="0" smtClean="0"/>
              <a:t>возвращает число элементов контейнера.</a:t>
            </a:r>
          </a:p>
          <a:p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65590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Color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1800" dirty="0" smtClean="0"/>
              <a:t>Класс, отвечающий за цвет</a:t>
            </a:r>
          </a:p>
          <a:p>
            <a:pPr marL="0" indent="0">
              <a:buNone/>
            </a:pPr>
            <a:r>
              <a:rPr lang="ru-RU" altLang="ru-RU" sz="1800" dirty="0" smtClean="0"/>
              <a:t>Использование:</a:t>
            </a:r>
          </a:p>
          <a:p>
            <a:r>
              <a:rPr lang="ru-RU" altLang="ru-RU" sz="1800" dirty="0" smtClean="0"/>
              <a:t>Статические цвета – </a:t>
            </a:r>
            <a:r>
              <a:rPr lang="en-US" altLang="ru-RU" sz="1800" dirty="0" err="1" smtClean="0"/>
              <a:t>Color.RED</a:t>
            </a:r>
            <a:r>
              <a:rPr lang="en-US" altLang="ru-RU" sz="1800" dirty="0" smtClean="0"/>
              <a:t>, </a:t>
            </a:r>
            <a:r>
              <a:rPr lang="en-US" altLang="ru-RU" sz="1800" dirty="0" err="1" smtClean="0"/>
              <a:t>Color.BLACK</a:t>
            </a:r>
            <a:r>
              <a:rPr lang="en-US" altLang="ru-RU" sz="1800" dirty="0" smtClean="0"/>
              <a:t> </a:t>
            </a:r>
            <a:r>
              <a:rPr lang="ru-RU" altLang="ru-RU" sz="1800" dirty="0" smtClean="0"/>
              <a:t>и т.д.</a:t>
            </a:r>
          </a:p>
          <a:p>
            <a:pPr marL="0" indent="0">
              <a:buNone/>
            </a:pPr>
            <a:r>
              <a:rPr lang="ru-RU" altLang="ru-RU" sz="1800" dirty="0" smtClean="0"/>
              <a:t>Создание цвета в </a:t>
            </a:r>
            <a:r>
              <a:rPr lang="en-US" altLang="ru-RU" sz="1800" dirty="0" smtClean="0"/>
              <a:t>RGB</a:t>
            </a:r>
          </a:p>
          <a:p>
            <a:r>
              <a:rPr lang="en-US" altLang="ru-RU" sz="1800" dirty="0" smtClean="0"/>
              <a:t>Color c = new Color(255,0,0);</a:t>
            </a:r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23494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smtClean="0">
                <a:cs typeface="+mj-cs"/>
              </a:rPr>
              <a:t>Frame</a:t>
            </a:r>
            <a:endParaRPr kumimoji="0" lang="ru-RU" smtClean="0">
              <a:cs typeface="+mj-cs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ru-RU" altLang="ru-RU" sz="2000" dirty="0" smtClean="0">
                <a:cs typeface="Arial" panose="020B0604020202020204" pitchFamily="34" charset="0"/>
              </a:rPr>
              <a:t>Наследник</a:t>
            </a:r>
            <a:r>
              <a:rPr kumimoji="0" lang="uk-UA" altLang="ru-RU" sz="2000" dirty="0" smtClean="0">
                <a:cs typeface="Arial" panose="020B0604020202020204" pitchFamily="34" charset="0"/>
              </a:rPr>
              <a:t> </a:t>
            </a:r>
            <a:r>
              <a:rPr kumimoji="0" lang="en-US" altLang="ru-RU" sz="2000" dirty="0" smtClean="0">
                <a:cs typeface="Arial" panose="020B0604020202020204" pitchFamily="34" charset="0"/>
              </a:rPr>
              <a:t>Windows</a:t>
            </a:r>
          </a:p>
          <a:p>
            <a:r>
              <a:rPr kumimoji="0" lang="ru-RU" altLang="ru-RU" sz="2000" dirty="0" smtClean="0">
                <a:cs typeface="Arial" panose="020B0604020202020204" pitchFamily="34" charset="0"/>
              </a:rPr>
              <a:t>Имеет заголовок</a:t>
            </a:r>
          </a:p>
          <a:p>
            <a:r>
              <a:rPr kumimoji="0" lang="ru-RU" altLang="ru-RU" sz="2000" dirty="0" smtClean="0">
                <a:cs typeface="Arial" panose="020B0604020202020204" pitchFamily="34" charset="0"/>
              </a:rPr>
              <a:t>Можно изменять размер мышью</a:t>
            </a:r>
          </a:p>
          <a:p>
            <a:r>
              <a:rPr kumimoji="0" lang="ru-RU" altLang="ru-RU" sz="2000" dirty="0" smtClean="0">
                <a:cs typeface="Arial" panose="020B0604020202020204" pitchFamily="34" charset="0"/>
              </a:rPr>
              <a:t>Изначально невидим </a:t>
            </a:r>
          </a:p>
          <a:p>
            <a:pPr lvl="1"/>
            <a:r>
              <a:rPr kumimoji="0" lang="ru-RU" altLang="ru-RU" sz="1800" dirty="0" smtClean="0"/>
              <a:t>Используйте </a:t>
            </a:r>
            <a:r>
              <a:rPr kumimoji="0" lang="en-US" altLang="ru-RU" sz="1800" dirty="0" err="1" smtClean="0"/>
              <a:t>setVisible</a:t>
            </a:r>
            <a:r>
              <a:rPr kumimoji="0" lang="en-US" altLang="ru-RU" sz="1800" dirty="0" smtClean="0"/>
              <a:t>(true)</a:t>
            </a:r>
          </a:p>
          <a:p>
            <a:r>
              <a:rPr kumimoji="0" lang="ru-RU" altLang="ru-RU" sz="2000" dirty="0" smtClean="0">
                <a:cs typeface="Arial" panose="020B0604020202020204" pitchFamily="34" charset="0"/>
              </a:rPr>
              <a:t>По умолчанию использует менеджер размещения </a:t>
            </a:r>
            <a:r>
              <a:rPr kumimoji="0" lang="en-US" altLang="ru-RU" sz="2000" dirty="0" err="1" smtClean="0">
                <a:cs typeface="Arial" panose="020B0604020202020204" pitchFamily="34" charset="0"/>
              </a:rPr>
              <a:t>BorderLayout</a:t>
            </a:r>
            <a:endParaRPr kumimoji="0" lang="en-US" altLang="ru-RU" sz="2000" dirty="0" smtClean="0">
              <a:cs typeface="Arial" panose="020B0604020202020204" pitchFamily="34" charset="0"/>
            </a:endParaRPr>
          </a:p>
          <a:p>
            <a:pPr lvl="1"/>
            <a:r>
              <a:rPr kumimoji="0" lang="uk-UA" altLang="ru-RU" sz="1800" dirty="0" smtClean="0"/>
              <a:t>Для </a:t>
            </a:r>
            <a:r>
              <a:rPr kumimoji="0" lang="uk-UA" altLang="ru-RU" sz="1800" dirty="0" err="1" smtClean="0"/>
              <a:t>изменения</a:t>
            </a:r>
            <a:r>
              <a:rPr kumimoji="0" lang="uk-UA" altLang="ru-RU" sz="1800" dirty="0" smtClean="0"/>
              <a:t> </a:t>
            </a:r>
            <a:r>
              <a:rPr kumimoji="0" lang="uk-UA" altLang="ru-RU" sz="1800" dirty="0" err="1" smtClean="0"/>
              <a:t>используйте</a:t>
            </a:r>
            <a:r>
              <a:rPr kumimoji="0" lang="uk-UA" altLang="ru-RU" sz="1800" dirty="0" smtClean="0"/>
              <a:t> </a:t>
            </a:r>
            <a:r>
              <a:rPr kumimoji="0" lang="en-US" altLang="ru-RU" sz="1800" dirty="0" err="1" smtClean="0"/>
              <a:t>setLayout</a:t>
            </a:r>
            <a:endParaRPr kumimoji="0"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35353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943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import java.awt.*;</a:t>
            </a:r>
            <a:endParaRPr kumimoji="0" lang="en-US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kumimoji="0" lang="ru-RU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public class FrameExample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private Frame f;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public FrameExample()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	</a:t>
            </a:r>
            <a:r>
              <a:rPr kumimoji="0" lang="ru-RU" sz="1800" smtClean="0">
                <a:cs typeface="+mn-cs"/>
              </a:rPr>
              <a:t>f = new Frame("Hello Out There!");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}</a:t>
            </a:r>
            <a:endParaRPr kumimoji="0" lang="en-US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kumimoji="0" lang="ru-RU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public void launchFrame()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	</a:t>
            </a:r>
            <a:r>
              <a:rPr kumimoji="0" lang="ru-RU" sz="1800" smtClean="0">
                <a:cs typeface="+mn-cs"/>
              </a:rPr>
              <a:t>f.setSize(170,170);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	</a:t>
            </a:r>
            <a:r>
              <a:rPr kumimoji="0" lang="ru-RU" sz="1800" smtClean="0">
                <a:cs typeface="+mn-cs"/>
              </a:rPr>
              <a:t>f.setBackground(Color.blue);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	</a:t>
            </a:r>
            <a:r>
              <a:rPr kumimoji="0" lang="ru-RU" sz="1800" smtClean="0">
                <a:cs typeface="+mn-cs"/>
              </a:rPr>
              <a:t>f.setVisible(true);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}</a:t>
            </a:r>
            <a:endParaRPr kumimoji="0" lang="en-US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kumimoji="0" lang="ru-RU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public static void main(String args[])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	</a:t>
            </a:r>
            <a:r>
              <a:rPr kumimoji="0" lang="ru-RU" sz="1800" smtClean="0">
                <a:cs typeface="+mn-cs"/>
              </a:rPr>
              <a:t>FrameExample guiWindow = new FrameExample();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	</a:t>
            </a:r>
            <a:r>
              <a:rPr kumimoji="0" lang="ru-RU" sz="1800" smtClean="0">
                <a:cs typeface="+mn-cs"/>
              </a:rPr>
              <a:t>guiWindow.launchFrame();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en-US" sz="1800" smtClean="0">
                <a:cs typeface="+mn-cs"/>
              </a:rPr>
              <a:t>	</a:t>
            </a:r>
            <a:r>
              <a:rPr kumimoji="0" lang="ru-RU" sz="1800" smtClean="0">
                <a:cs typeface="+mn-cs"/>
              </a:rPr>
              <a:t>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kumimoji="0" lang="en-US" sz="1800" smtClean="0"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3968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Java GUI API</a:t>
            </a:r>
            <a:endParaRPr lang="ru-RU" altLang="ru-RU" smtClean="0"/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600200"/>
            <a:ext cx="7200900" cy="494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62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smtClean="0">
                <a:cs typeface="+mj-cs"/>
              </a:rPr>
              <a:t>Panel</a:t>
            </a:r>
            <a:endParaRPr kumimoji="0" lang="ru-RU" smtClean="0">
              <a:cs typeface="+mj-cs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ru-RU" altLang="ru-RU" sz="2000" dirty="0" smtClean="0">
                <a:cs typeface="Arial" panose="020B0604020202020204" pitchFamily="34" charset="0"/>
              </a:rPr>
              <a:t>Позволяет размещать компоненты и другие панели</a:t>
            </a:r>
          </a:p>
          <a:p>
            <a:r>
              <a:rPr kumimoji="0" lang="ru-RU" altLang="ru-RU" sz="2000" dirty="0" smtClean="0">
                <a:cs typeface="Arial" panose="020B0604020202020204" pitchFamily="34" charset="0"/>
              </a:rPr>
              <a:t>Вложенные панели могут иметь различные менеджеры размещения</a:t>
            </a:r>
          </a:p>
        </p:txBody>
      </p:sp>
    </p:spTree>
    <p:extLst>
      <p:ext uri="{BB962C8B-B14F-4D97-AF65-F5344CB8AC3E}">
        <p14:creationId xmlns:p14="http://schemas.microsoft.com/office/powerpoint/2010/main" val="351515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2150"/>
            <a:ext cx="8101012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dirty="0" smtClean="0">
                <a:latin typeface="Arial" panose="020B0604020202020204" pitchFamily="34" charset="0"/>
              </a:rPr>
              <a:t>Пользовательский интерфейс</a:t>
            </a:r>
          </a:p>
        </p:txBody>
      </p:sp>
      <p:sp>
        <p:nvSpPr>
          <p:cNvPr id="14339" name="Содержимое 3"/>
          <p:cNvSpPr>
            <a:spLocks noGrp="1"/>
          </p:cNvSpPr>
          <p:nvPr>
            <p:ph idx="1"/>
          </p:nvPr>
        </p:nvSpPr>
        <p:spPr>
          <a:xfrm>
            <a:off x="269751" y="1374701"/>
            <a:ext cx="3995738" cy="3593827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en-US" altLang="ru-RU" dirty="0" smtClean="0">
                <a:latin typeface="Arial" panose="020B0604020202020204" pitchFamily="34" charset="0"/>
              </a:rPr>
              <a:t> Java </a:t>
            </a:r>
            <a:r>
              <a:rPr lang="uk-UA" altLang="ru-RU" dirty="0" err="1" smtClean="0">
                <a:latin typeface="Arial" panose="020B0604020202020204" pitchFamily="34" charset="0"/>
              </a:rPr>
              <a:t>имеет</a:t>
            </a:r>
            <a:r>
              <a:rPr lang="uk-UA" altLang="ru-RU" dirty="0" smtClean="0">
                <a:latin typeface="Arial" panose="020B0604020202020204" pitchFamily="34" charset="0"/>
              </a:rPr>
              <a:t>  </a:t>
            </a:r>
            <a:r>
              <a:rPr lang="uk-UA" altLang="ru-RU" dirty="0" err="1" smtClean="0">
                <a:latin typeface="Arial" panose="020B0604020202020204" pitchFamily="34" charset="0"/>
              </a:rPr>
              <a:t>стандартн</a:t>
            </a:r>
            <a:r>
              <a:rPr lang="ru-RU" altLang="ru-RU" dirty="0" err="1" smtClean="0">
                <a:latin typeface="Arial" panose="020B0604020202020204" pitchFamily="34" charset="0"/>
              </a:rPr>
              <a:t>ые</a:t>
            </a:r>
            <a:r>
              <a:rPr lang="ru-RU" altLang="ru-RU" dirty="0" smtClean="0">
                <a:latin typeface="Arial" panose="020B0604020202020204" pitchFamily="34" charset="0"/>
              </a:rPr>
              <a:t> пакеты для создания интерфейсов пользователя (</a:t>
            </a:r>
            <a:r>
              <a:rPr lang="en-US" altLang="ru-RU" b="1" dirty="0" smtClean="0">
                <a:solidFill>
                  <a:srgbClr val="CC0000"/>
                </a:solidFill>
              </a:rPr>
              <a:t>Graphical User Interfaces</a:t>
            </a:r>
            <a:r>
              <a:rPr lang="ru-RU" altLang="ru-RU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).</a:t>
            </a:r>
            <a:endParaRPr lang="en-US" altLang="ru-RU" b="1" dirty="0" smtClean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  <a:p>
            <a:pPr eaLnBrk="1" hangingPunct="1"/>
            <a:endParaRPr lang="en-US" altLang="ru-RU" dirty="0" smtClean="0">
              <a:latin typeface="Arial" panose="020B0604020202020204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altLang="ru-RU" dirty="0" smtClean="0">
                <a:latin typeface="Arial" panose="020B0604020202020204" pitchFamily="34" charset="0"/>
              </a:rPr>
              <a:t> </a:t>
            </a:r>
            <a:r>
              <a:rPr lang="ru-RU" altLang="ru-RU" dirty="0" smtClean="0">
                <a:latin typeface="Arial" panose="020B0604020202020204" pitchFamily="34" charset="0"/>
              </a:rPr>
              <a:t>Основные компоненты интерфейса:</a:t>
            </a:r>
            <a:endParaRPr lang="en-US" altLang="ru-RU" dirty="0" smtClean="0">
              <a:latin typeface="Arial" panose="020B0604020202020204" pitchFamily="34" charset="0"/>
            </a:endParaRPr>
          </a:p>
          <a:p>
            <a:pPr eaLnBrk="1" hangingPunct="1"/>
            <a:endParaRPr lang="en-US" altLang="ru-RU" dirty="0" smtClean="0"/>
          </a:p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74701"/>
            <a:ext cx="4356348" cy="330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5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import java.awt.*;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public class FrameWithPanel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private Frame 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private Panel pan;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public FrameWithPanel(String title)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 = new Frame(title);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pan = new Panel();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public void launchFrame()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f.setSize(200,200);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f.setBackground(Color.blue);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f.setLayout(null); //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Попробуйте закомментировать эту сроку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pan.setSize(100,100);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pan.setBackground(Color.yellow);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f.add(pan);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f.setVisible(true);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public static void main(String args[])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FrameWithPanel guiWindow = new FrameWithPanel("Frame with Panel");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guiWindow.launchFrame();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7906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altLang="ru-RU" smtClean="0">
                <a:cs typeface="Arial" panose="020B0604020202020204" pitchFamily="34" charset="0"/>
              </a:rPr>
              <a:t>Размещение компонентов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ru-RU" altLang="ru-RU" sz="2000" dirty="0" smtClean="0">
                <a:cs typeface="Arial" panose="020B0604020202020204" pitchFamily="34" charset="0"/>
              </a:rPr>
              <a:t>Непосредственное указание положения и размеров</a:t>
            </a:r>
          </a:p>
          <a:p>
            <a:pPr lvl="1"/>
            <a:r>
              <a:rPr kumimoji="0" lang="ru-RU" altLang="ru-RU" sz="1800" dirty="0" smtClean="0"/>
              <a:t>Используйте для контейнера </a:t>
            </a:r>
            <a:r>
              <a:rPr kumimoji="0" lang="ru-RU" altLang="ru-RU" sz="1800" b="1" dirty="0" err="1" smtClean="0">
                <a:solidFill>
                  <a:srgbClr val="0000FF"/>
                </a:solidFill>
              </a:rPr>
              <a:t>setLayout</a:t>
            </a:r>
            <a:r>
              <a:rPr kumimoji="0" lang="ru-RU" altLang="ru-RU" sz="1800" b="1" dirty="0" smtClean="0">
                <a:solidFill>
                  <a:srgbClr val="0000FF"/>
                </a:solidFill>
              </a:rPr>
              <a:t>(</a:t>
            </a:r>
            <a:r>
              <a:rPr kumimoji="0" lang="ru-RU" altLang="ru-RU" sz="1800" b="1" dirty="0" err="1" smtClean="0">
                <a:solidFill>
                  <a:srgbClr val="0000FF"/>
                </a:solidFill>
              </a:rPr>
              <a:t>null</a:t>
            </a:r>
            <a:r>
              <a:rPr kumimoji="0" lang="ru-RU" altLang="ru-RU" sz="1800" b="1" dirty="0" smtClean="0">
                <a:solidFill>
                  <a:srgbClr val="0000FF"/>
                </a:solidFill>
              </a:rPr>
              <a:t>)</a:t>
            </a:r>
            <a:r>
              <a:rPr kumimoji="0" lang="ru-RU" altLang="ru-RU" sz="1800" dirty="0" smtClean="0"/>
              <a:t>, а для компонентов </a:t>
            </a:r>
            <a:r>
              <a:rPr kumimoji="0" lang="ru-RU" altLang="ru-RU" sz="1800" b="1" dirty="0" err="1" smtClean="0">
                <a:solidFill>
                  <a:srgbClr val="0000FF"/>
                </a:solidFill>
              </a:rPr>
              <a:t>setLocation</a:t>
            </a:r>
            <a:r>
              <a:rPr kumimoji="0" lang="ru-RU" altLang="ru-RU" sz="1800" b="1" dirty="0" smtClean="0">
                <a:solidFill>
                  <a:srgbClr val="0000FF"/>
                </a:solidFill>
              </a:rPr>
              <a:t>(…)</a:t>
            </a:r>
            <a:r>
              <a:rPr kumimoji="0" lang="ru-RU" altLang="ru-RU" sz="1800" dirty="0" smtClean="0"/>
              <a:t>, </a:t>
            </a:r>
            <a:r>
              <a:rPr kumimoji="0" lang="ru-RU" altLang="ru-RU" sz="1800" b="1" dirty="0" err="1" smtClean="0">
                <a:solidFill>
                  <a:srgbClr val="0000FF"/>
                </a:solidFill>
              </a:rPr>
              <a:t>setSize</a:t>
            </a:r>
            <a:r>
              <a:rPr kumimoji="0" lang="ru-RU" altLang="ru-RU" sz="1800" b="1" dirty="0" smtClean="0">
                <a:solidFill>
                  <a:srgbClr val="0000FF"/>
                </a:solidFill>
              </a:rPr>
              <a:t>(…)</a:t>
            </a:r>
            <a:r>
              <a:rPr kumimoji="0" lang="ru-RU" altLang="ru-RU" sz="1800" dirty="0" smtClean="0"/>
              <a:t> или </a:t>
            </a:r>
            <a:r>
              <a:rPr kumimoji="0" lang="ru-RU" altLang="ru-RU" sz="1800" b="1" dirty="0" err="1" smtClean="0">
                <a:solidFill>
                  <a:srgbClr val="0000FF"/>
                </a:solidFill>
              </a:rPr>
              <a:t>setBounds</a:t>
            </a:r>
            <a:r>
              <a:rPr kumimoji="0" lang="ru-RU" altLang="ru-RU" sz="1800" b="1" dirty="0" smtClean="0">
                <a:solidFill>
                  <a:srgbClr val="0000FF"/>
                </a:solidFill>
              </a:rPr>
              <a:t>(…)</a:t>
            </a:r>
          </a:p>
          <a:p>
            <a:r>
              <a:rPr kumimoji="0" lang="ru-RU" altLang="ru-RU" sz="2000" dirty="0" smtClean="0">
                <a:cs typeface="Arial" panose="020B0604020202020204" pitchFamily="34" charset="0"/>
              </a:rPr>
              <a:t>Использование менеджеров размещения</a:t>
            </a:r>
          </a:p>
          <a:p>
            <a:pPr lvl="1"/>
            <a:endParaRPr kumimoji="0"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426003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Manager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57600" y="4724400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81400" y="4648200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92500" y="1700213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Left to right,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Top to bottom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3810000" y="3463925"/>
            <a:ext cx="17526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3779838" y="2133600"/>
            <a:ext cx="17526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3810000" y="2778125"/>
            <a:ext cx="17526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72225" y="1700213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srgbClr val="464646"/>
              </a:solidFill>
              <a:effectLst/>
              <a:uLnTx/>
              <a:uFillTx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162800" y="1711325"/>
            <a:ext cx="0" cy="213360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924800" y="1711325"/>
            <a:ext cx="0" cy="2098675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6400800" y="2286000"/>
            <a:ext cx="2362200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68313" y="4508500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381000" y="4953000"/>
            <a:ext cx="2286000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457200" y="6172200"/>
            <a:ext cx="2133600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914400" y="5029200"/>
            <a:ext cx="0" cy="121920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2195513" y="4941888"/>
            <a:ext cx="0" cy="121920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1355725" y="44608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FFFFFF"/>
                </a:solidFill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431925" y="6137275"/>
            <a:ext cx="303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FFFFFF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2270125" y="5299075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FFFFFF"/>
                </a:solidFill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441325" y="52990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FFFFFF"/>
                </a:solidFill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3870325" y="1219200"/>
            <a:ext cx="167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dirty="0" err="1" smtClean="0">
                <a:solidFill>
                  <a:srgbClr val="464646"/>
                </a:solidFill>
                <a:latin typeface="Times New Roman" panose="02020603050405020304" pitchFamily="18" charset="0"/>
              </a:rPr>
              <a:t>FlowLayout</a:t>
            </a:r>
            <a:endParaRPr lang="en-US" altLang="ru-RU" sz="2400" b="0" dirty="0" smtClean="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781800" y="1219200"/>
            <a:ext cx="160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GridLayout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611188" y="4076700"/>
            <a:ext cx="189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BorderLayout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5288" y="1700213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none, </a:t>
            </a:r>
            <a:b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</a:b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programmer </a:t>
            </a:r>
            <a:b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</a:b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sets x,y,w,h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187450" y="1268413"/>
            <a:ext cx="657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dirty="0" smtClean="0">
                <a:solidFill>
                  <a:srgbClr val="464646"/>
                </a:solidFill>
                <a:latin typeface="Times New Roman" panose="02020603050405020304" pitchFamily="18" charset="0"/>
              </a:rPr>
              <a:t>null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92500" y="4581525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One at a time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3924300" y="4149725"/>
            <a:ext cx="163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CardLayout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6443663" y="4581525"/>
            <a:ext cx="2362200" cy="2133600"/>
          </a:xfrm>
          <a:prstGeom prst="rect">
            <a:avLst/>
          </a:prstGeom>
          <a:solidFill>
            <a:srgbClr val="DDDDDD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1" name="Line 30"/>
          <p:cNvSpPr>
            <a:spLocks noChangeShapeType="1"/>
          </p:cNvSpPr>
          <p:nvPr/>
        </p:nvSpPr>
        <p:spPr bwMode="auto">
          <a:xfrm>
            <a:off x="7086600" y="4572000"/>
            <a:ext cx="0" cy="213360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2" name="Line 31"/>
          <p:cNvSpPr>
            <a:spLocks noChangeShapeType="1"/>
          </p:cNvSpPr>
          <p:nvPr/>
        </p:nvSpPr>
        <p:spPr bwMode="auto">
          <a:xfrm>
            <a:off x="7543800" y="4572000"/>
            <a:ext cx="0" cy="213360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3" name="Line 32"/>
          <p:cNvSpPr>
            <a:spLocks noChangeShapeType="1"/>
          </p:cNvSpPr>
          <p:nvPr/>
        </p:nvSpPr>
        <p:spPr bwMode="auto">
          <a:xfrm>
            <a:off x="6400800" y="5105400"/>
            <a:ext cx="2286000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4" name="Line 33"/>
          <p:cNvSpPr>
            <a:spLocks noChangeShapeType="1"/>
          </p:cNvSpPr>
          <p:nvPr/>
        </p:nvSpPr>
        <p:spPr bwMode="auto">
          <a:xfrm>
            <a:off x="6400800" y="5943600"/>
            <a:ext cx="2362200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5" name="Text Box 34"/>
          <p:cNvSpPr txBox="1">
            <a:spLocks noChangeArrowheads="1"/>
          </p:cNvSpPr>
          <p:nvPr/>
        </p:nvSpPr>
        <p:spPr bwMode="auto">
          <a:xfrm>
            <a:off x="6553200" y="4079875"/>
            <a:ext cx="209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GridBagLayout</a:t>
            </a:r>
          </a:p>
        </p:txBody>
      </p:sp>
      <p:sp>
        <p:nvSpPr>
          <p:cNvPr id="36" name="Line 35"/>
          <p:cNvSpPr>
            <a:spLocks noChangeShapeType="1"/>
          </p:cNvSpPr>
          <p:nvPr/>
        </p:nvSpPr>
        <p:spPr bwMode="auto">
          <a:xfrm>
            <a:off x="6400800" y="3124200"/>
            <a:ext cx="2362200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AutoShape 3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19925" y="5229225"/>
            <a:ext cx="1524000" cy="579438"/>
          </a:xfrm>
          <a:prstGeom prst="actionButtonBlank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JButton</a:t>
            </a:r>
          </a:p>
        </p:txBody>
      </p:sp>
    </p:spTree>
    <p:extLst>
      <p:ext uri="{BB962C8B-B14F-4D97-AF65-F5344CB8AC3E}">
        <p14:creationId xmlns:p14="http://schemas.microsoft.com/office/powerpoint/2010/main" val="335935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altLang="ru-RU" smtClean="0">
                <a:cs typeface="Arial" panose="020B0604020202020204" pitchFamily="34" charset="0"/>
              </a:rPr>
              <a:t>Менеджеры по умолчанию</a:t>
            </a:r>
          </a:p>
        </p:txBody>
      </p:sp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7856538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7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smtClean="0">
                <a:cs typeface="+mj-cs"/>
              </a:rPr>
              <a:t>FlowLayout</a:t>
            </a:r>
            <a:endParaRPr kumimoji="0" lang="ru-RU" smtClean="0">
              <a:cs typeface="+mj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altLang="ru-RU" smtClean="0">
                <a:cs typeface="Arial" panose="020B0604020202020204" pitchFamily="34" charset="0"/>
              </a:rPr>
              <a:t>Используется по умолчанию для </a:t>
            </a:r>
            <a:r>
              <a:rPr kumimoji="0" lang="en-US" altLang="ru-RU" smtClean="0">
                <a:cs typeface="Arial" panose="020B0604020202020204" pitchFamily="34" charset="0"/>
              </a:rPr>
              <a:t>Panel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Добавляет компоненты слева-направо, сверху-вниз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По умолчанию компоненты выравниваются по центру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Используются предпочтительные размеры компонентов</a:t>
            </a:r>
          </a:p>
          <a:p>
            <a:endParaRPr kumimoji="0"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5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248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import java.awt.*;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public class LayoutExample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private Frame 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private Button b1;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private Button b2;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public LayoutExample()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 = new Frame("GUI example");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b1 = new Button("Press Me");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b2 = new Button("Don</a:t>
            </a:r>
            <a:r>
              <a:rPr kumimoji="0" lang="ja-JP" altLang="ru-RU" sz="1600" smtClean="0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kumimoji="0" lang="ru-RU" altLang="ja-JP" sz="1600" smtClean="0">
                <a:cs typeface="Arial" panose="020B0604020202020204" pitchFamily="34" charset="0"/>
              </a:rPr>
              <a:t>t press Me");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public void launchFrame()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</a:t>
            </a:r>
            <a:r>
              <a:rPr kumimoji="0" lang="ru-RU" altLang="ru-RU" sz="1600" b="1" smtClean="0">
                <a:solidFill>
                  <a:srgbClr val="0000FF"/>
                </a:solidFill>
                <a:cs typeface="Arial" panose="020B0604020202020204" pitchFamily="34" charset="0"/>
              </a:rPr>
              <a:t>setLayout</a:t>
            </a:r>
            <a:r>
              <a:rPr kumimoji="0" lang="ru-RU" altLang="ru-RU" sz="1600" smtClean="0">
                <a:cs typeface="Arial" panose="020B0604020202020204" pitchFamily="34" charset="0"/>
              </a:rPr>
              <a:t>(</a:t>
            </a:r>
            <a:r>
              <a:rPr kumimoji="0" lang="ru-RU" altLang="ru-RU" sz="1600" b="1" smtClean="0">
                <a:cs typeface="Arial" panose="020B0604020202020204" pitchFamily="34" charset="0"/>
              </a:rPr>
              <a:t>new</a:t>
            </a:r>
            <a:r>
              <a:rPr kumimoji="0" lang="ru-RU" altLang="ru-RU" sz="1600" smtClean="0">
                <a:cs typeface="Arial" panose="020B0604020202020204" pitchFamily="34" charset="0"/>
              </a:rPr>
              <a:t> </a:t>
            </a:r>
            <a:r>
              <a:rPr kumimoji="0" lang="ru-RU" altLang="ru-RU" sz="1600" b="1" smtClean="0">
                <a:solidFill>
                  <a:srgbClr val="0000FF"/>
                </a:solidFill>
                <a:cs typeface="Arial" panose="020B0604020202020204" pitchFamily="34" charset="0"/>
              </a:rPr>
              <a:t>FlowLayout</a:t>
            </a:r>
            <a:r>
              <a:rPr kumimoji="0" lang="ru-RU" altLang="ru-RU" sz="1600" smtClean="0">
                <a:cs typeface="Arial" panose="020B0604020202020204" pitchFamily="34" charset="0"/>
              </a:rPr>
              <a:t>());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f.add(b1);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f.add(b2);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</a:t>
            </a:r>
            <a:r>
              <a:rPr kumimoji="0" lang="ru-RU" altLang="ru-RU" sz="1600" b="1" smtClean="0">
                <a:solidFill>
                  <a:srgbClr val="0000FF"/>
                </a:solidFill>
                <a:cs typeface="Arial" panose="020B0604020202020204" pitchFamily="34" charset="0"/>
              </a:rPr>
              <a:t>pack</a:t>
            </a:r>
            <a:r>
              <a:rPr kumimoji="0" lang="ru-RU" altLang="ru-RU" sz="1600" smtClean="0">
                <a:cs typeface="Arial" panose="020B0604020202020204" pitchFamily="34" charset="0"/>
              </a:rPr>
              <a:t>(); //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Попробуйте закомментировать эту сроку</a:t>
            </a: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f.setVisible(true);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</a:pPr>
            <a:endParaRPr kumimoji="0" lang="ru-RU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public static void main(String args[])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LayoutExample guiWindow = new LayoutExample();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	guiWindow.launchFrame();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6411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smtClean="0">
                <a:cs typeface="+mj-cs"/>
              </a:rPr>
              <a:t>BorderLayout</a:t>
            </a:r>
            <a:endParaRPr kumimoji="0" lang="ru-RU" smtClean="0">
              <a:cs typeface="+mj-cs"/>
            </a:endParaRPr>
          </a:p>
        </p:txBody>
      </p:sp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457825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37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smtClean="0">
                <a:cs typeface="+mj-cs"/>
              </a:rPr>
              <a:t>BorderLayout</a:t>
            </a:r>
            <a:endParaRPr kumimoji="0" lang="ru-RU" smtClean="0">
              <a:cs typeface="+mj-cs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altLang="ru-RU" smtClean="0">
                <a:cs typeface="Arial" panose="020B0604020202020204" pitchFamily="34" charset="0"/>
              </a:rPr>
              <a:t>Используется по умолчанию для </a:t>
            </a:r>
            <a:r>
              <a:rPr kumimoji="0" lang="en-US" altLang="ru-RU" smtClean="0">
                <a:cs typeface="Arial" panose="020B0604020202020204" pitchFamily="34" charset="0"/>
              </a:rPr>
              <a:t>Frame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Компоненты добавляются в указанный регион (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North</a:t>
            </a:r>
            <a:r>
              <a:rPr kumimoji="0" lang="en-US" altLang="ru-RU" smtClean="0">
                <a:cs typeface="Arial" panose="020B0604020202020204" pitchFamily="34" charset="0"/>
              </a:rPr>
              <a:t>,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South</a:t>
            </a:r>
            <a:r>
              <a:rPr kumimoji="0" lang="en-US" altLang="ru-RU" smtClean="0">
                <a:cs typeface="Arial" panose="020B0604020202020204" pitchFamily="34" charset="0"/>
              </a:rPr>
              <a:t>,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West</a:t>
            </a:r>
            <a:r>
              <a:rPr kumimoji="0" lang="en-US" altLang="ru-RU" smtClean="0">
                <a:cs typeface="Arial" panose="020B0604020202020204" pitchFamily="34" charset="0"/>
              </a:rPr>
              <a:t>,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East</a:t>
            </a:r>
            <a:r>
              <a:rPr kumimoji="0" lang="en-US" altLang="ru-RU" smtClean="0">
                <a:cs typeface="Arial" panose="020B0604020202020204" pitchFamily="34" charset="0"/>
              </a:rPr>
              <a:t>,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Center</a:t>
            </a:r>
            <a:r>
              <a:rPr kumimoji="0" lang="en-US" altLang="ru-RU" smtClean="0">
                <a:cs typeface="Arial" panose="020B0604020202020204" pitchFamily="34" charset="0"/>
              </a:rPr>
              <a:t>)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Для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North</a:t>
            </a:r>
            <a:r>
              <a:rPr kumimoji="0" lang="en-US" altLang="ru-RU" smtClean="0">
                <a:cs typeface="Arial" panose="020B0604020202020204" pitchFamily="34" charset="0"/>
              </a:rPr>
              <a:t> </a:t>
            </a:r>
            <a:r>
              <a:rPr kumimoji="0" lang="uk-UA" altLang="ru-RU" smtClean="0">
                <a:cs typeface="Arial" panose="020B0604020202020204" pitchFamily="34" charset="0"/>
              </a:rPr>
              <a:t>и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South</a:t>
            </a:r>
            <a:r>
              <a:rPr kumimoji="0" lang="en-US" altLang="ru-RU" smtClean="0">
                <a:cs typeface="Arial" panose="020B0604020202020204" pitchFamily="34" charset="0"/>
              </a:rPr>
              <a:t> </a:t>
            </a:r>
            <a:r>
              <a:rPr kumimoji="0" lang="ru-RU" altLang="ru-RU" smtClean="0">
                <a:cs typeface="Arial" panose="020B0604020202020204" pitchFamily="34" charset="0"/>
              </a:rPr>
              <a:t>используется предпочтительная высота элементов</a:t>
            </a:r>
          </a:p>
          <a:p>
            <a:r>
              <a:rPr kumimoji="0" lang="uk-UA" altLang="ru-RU" smtClean="0">
                <a:cs typeface="Arial" panose="020B0604020202020204" pitchFamily="34" charset="0"/>
              </a:rPr>
              <a:t>Для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West</a:t>
            </a:r>
            <a:r>
              <a:rPr kumimoji="0" lang="en-US" altLang="ru-RU" smtClean="0">
                <a:cs typeface="Arial" panose="020B0604020202020204" pitchFamily="34" charset="0"/>
              </a:rPr>
              <a:t> </a:t>
            </a:r>
            <a:r>
              <a:rPr kumimoji="0" lang="uk-UA" altLang="ru-RU" smtClean="0">
                <a:cs typeface="Arial" panose="020B0604020202020204" pitchFamily="34" charset="0"/>
              </a:rPr>
              <a:t>и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East</a:t>
            </a:r>
            <a:r>
              <a:rPr kumimoji="0" lang="en-US" altLang="ru-RU" smtClean="0">
                <a:cs typeface="Arial" panose="020B0604020202020204" pitchFamily="34" charset="0"/>
              </a:rPr>
              <a:t> </a:t>
            </a:r>
            <a:r>
              <a:rPr kumimoji="0" lang="ru-RU" altLang="ru-RU" smtClean="0">
                <a:cs typeface="Arial" panose="020B0604020202020204" pitchFamily="34" charset="0"/>
              </a:rPr>
              <a:t>используется предпочтительная ширина элементов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Оставшееся место – для </a:t>
            </a:r>
            <a:r>
              <a:rPr kumimoji="0" lang="en-US" altLang="ru-RU" smtClean="0">
                <a:solidFill>
                  <a:srgbClr val="0000FF"/>
                </a:solidFill>
                <a:cs typeface="Arial" panose="020B0604020202020204" pitchFamily="34" charset="0"/>
              </a:rPr>
              <a:t>Center</a:t>
            </a:r>
            <a:endParaRPr kumimoji="0" lang="ru-RU" altLang="ru-RU" smtClean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6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248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import java.awt.*;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public class BorderExample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private Frame 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private Button bn, bs, bw, be, bc;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public BorderExample()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 = new Frame("Border Layout");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bn = new Button("</a:t>
            </a:r>
            <a:r>
              <a:rPr kumimoji="0" lang="en-US" altLang="ru-RU" sz="1600" smtClean="0">
                <a:cs typeface="Arial" panose="020B0604020202020204" pitchFamily="34" charset="0"/>
              </a:rPr>
              <a:t>North</a:t>
            </a:r>
            <a:r>
              <a:rPr kumimoji="0" lang="ru-RU" altLang="ru-RU" sz="1600" smtClean="0">
                <a:cs typeface="Arial" panose="020B0604020202020204" pitchFamily="34" charset="0"/>
              </a:rPr>
              <a:t>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bs = new Button("</a:t>
            </a:r>
            <a:r>
              <a:rPr kumimoji="0" lang="en-US" altLang="ru-RU" sz="1600" smtClean="0">
                <a:cs typeface="Arial" panose="020B0604020202020204" pitchFamily="34" charset="0"/>
              </a:rPr>
              <a:t>South</a:t>
            </a:r>
            <a:r>
              <a:rPr kumimoji="0" lang="ru-RU" altLang="ru-RU" sz="1600" smtClean="0">
                <a:cs typeface="Arial" panose="020B0604020202020204" pitchFamily="34" charset="0"/>
              </a:rPr>
              <a:t>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bw = new Button("</a:t>
            </a:r>
            <a:r>
              <a:rPr kumimoji="0" lang="en-US" altLang="ru-RU" sz="1600" smtClean="0">
                <a:cs typeface="Arial" panose="020B0604020202020204" pitchFamily="34" charset="0"/>
              </a:rPr>
              <a:t>West</a:t>
            </a:r>
            <a:r>
              <a:rPr kumimoji="0" lang="ru-RU" altLang="ru-RU" sz="1600" smtClean="0">
                <a:cs typeface="Arial" panose="020B0604020202020204" pitchFamily="34" charset="0"/>
              </a:rPr>
              <a:t>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be = new Button("</a:t>
            </a:r>
            <a:r>
              <a:rPr kumimoji="0" lang="en-US" altLang="ru-RU" sz="1600" smtClean="0">
                <a:cs typeface="Arial" panose="020B0604020202020204" pitchFamily="34" charset="0"/>
              </a:rPr>
              <a:t>East</a:t>
            </a:r>
            <a:r>
              <a:rPr kumimoji="0" lang="ru-RU" altLang="ru-RU" sz="1600" smtClean="0">
                <a:cs typeface="Arial" panose="020B0604020202020204" pitchFamily="34" charset="0"/>
              </a:rPr>
              <a:t>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bc = new Button("</a:t>
            </a:r>
            <a:r>
              <a:rPr kumimoji="0" lang="en-US" altLang="ru-RU" sz="1600" smtClean="0">
                <a:cs typeface="Arial" panose="020B0604020202020204" pitchFamily="34" charset="0"/>
              </a:rPr>
              <a:t>Center</a:t>
            </a:r>
            <a:r>
              <a:rPr kumimoji="0" lang="ru-RU" altLang="ru-RU" sz="1600" smtClean="0">
                <a:cs typeface="Arial" panose="020B0604020202020204" pitchFamily="34" charset="0"/>
              </a:rPr>
              <a:t>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}</a:t>
            </a:r>
            <a:endParaRPr kumimoji="0" lang="en-US" altLang="ru-RU" sz="1600" smtClean="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public void launchFrame()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f.add(bn,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BorderLayout.NORTH</a:t>
            </a:r>
            <a:r>
              <a:rPr kumimoji="0" lang="ru-RU" altLang="ru-RU" sz="1600" smtClean="0"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f.add(bs,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BorderLayout.SOUTH</a:t>
            </a:r>
            <a:r>
              <a:rPr kumimoji="0" lang="ru-RU" altLang="ru-RU" sz="1600" smtClean="0"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f.add(bw,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BorderLayout.WEST</a:t>
            </a:r>
            <a:r>
              <a:rPr kumimoji="0" lang="ru-RU" altLang="ru-RU" sz="1600" smtClean="0"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f.add(be,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BorderLayout.EAST</a:t>
            </a:r>
            <a:r>
              <a:rPr kumimoji="0" lang="ru-RU" altLang="ru-RU" sz="1600" smtClean="0"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f.add(bc,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BorderLayout.CENTER</a:t>
            </a:r>
            <a:r>
              <a:rPr kumimoji="0" lang="ru-RU" altLang="ru-RU" sz="1600" smtClean="0"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f.setSize(200,200); // </a:t>
            </a:r>
            <a:r>
              <a:rPr kumimoji="0" lang="ru-RU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Попробуйте заменить на </a:t>
            </a:r>
            <a:r>
              <a:rPr kumimoji="0" lang="en-US" altLang="ru-RU" sz="1600" smtClean="0">
                <a:solidFill>
                  <a:srgbClr val="0000FF"/>
                </a:solidFill>
                <a:cs typeface="Arial" panose="020B0604020202020204" pitchFamily="34" charset="0"/>
              </a:rPr>
              <a:t>f.pack();</a:t>
            </a:r>
            <a:endParaRPr kumimoji="0" lang="ru-RU" altLang="ru-RU" sz="160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f.setVisible(true);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public static void main(String args[])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BorderExample guiWindow2 = new BorderExample();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	</a:t>
            </a:r>
            <a:r>
              <a:rPr kumimoji="0" lang="ru-RU" altLang="ru-RU" sz="1600" smtClean="0">
                <a:cs typeface="Arial" panose="020B0604020202020204" pitchFamily="34" charset="0"/>
              </a:rPr>
              <a:t>guiWindow2.launchFrame();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ru-RU" sz="1600" smtClean="0">
                <a:cs typeface="Arial" panose="020B0604020202020204" pitchFamily="34" charset="0"/>
              </a:rPr>
              <a:t>	</a:t>
            </a:r>
            <a:r>
              <a:rPr kumimoji="0" lang="ru-RU" altLang="ru-RU" sz="1600" smtClean="0">
                <a:cs typeface="Arial" panose="020B0604020202020204" pitchFamily="34" charset="0"/>
              </a:rPr>
              <a:t>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ru-RU" altLang="ru-RU" sz="1600" smtClean="0">
                <a:cs typeface="Arial" panose="020B060402020202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491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smtClean="0">
                <a:cs typeface="+mj-cs"/>
              </a:rPr>
              <a:t>GridLayout</a:t>
            </a:r>
            <a:endParaRPr kumimoji="0" lang="ru-RU" smtClean="0">
              <a:cs typeface="+mj-cs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altLang="ru-RU" smtClean="0">
                <a:cs typeface="Arial" panose="020B0604020202020204" pitchFamily="34" charset="0"/>
              </a:rPr>
              <a:t>В конструкторе указывается количество строк и столбцов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Элементы добавляются слева-направо, сверху-вниз</a:t>
            </a:r>
          </a:p>
          <a:p>
            <a:r>
              <a:rPr kumimoji="0" lang="ru-RU" altLang="ru-RU" smtClean="0">
                <a:cs typeface="Arial" panose="020B0604020202020204" pitchFamily="34" charset="0"/>
              </a:rPr>
              <a:t>Все элементы имеют одинаковые размеры</a:t>
            </a:r>
          </a:p>
        </p:txBody>
      </p:sp>
    </p:spTree>
    <p:extLst>
      <p:ext uri="{BB962C8B-B14F-4D97-AF65-F5344CB8AC3E}">
        <p14:creationId xmlns:p14="http://schemas.microsoft.com/office/powerpoint/2010/main" val="226708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Графические библиотеки</a:t>
            </a: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>
          <a:xfrm>
            <a:off x="467544" y="1484784"/>
            <a:ext cx="8932863" cy="5305425"/>
          </a:xfrm>
        </p:spPr>
        <p:txBody>
          <a:bodyPr/>
          <a:lstStyle/>
          <a:p>
            <a:pPr eaLnBrk="1" hangingPunct="1"/>
            <a:r>
              <a:rPr lang="en-US" altLang="ru-RU" sz="2600" dirty="0" smtClean="0">
                <a:latin typeface="Perpetua" pitchFamily="18" charset="0"/>
              </a:rPr>
              <a:t>AWT – </a:t>
            </a:r>
            <a:r>
              <a:rPr lang="ru-RU" altLang="ru-RU" sz="2600" dirty="0" err="1" smtClean="0"/>
              <a:t>платформозависимая</a:t>
            </a:r>
            <a:r>
              <a:rPr lang="ru-RU" altLang="ru-RU" sz="2600" dirty="0" smtClean="0"/>
              <a:t>, </a:t>
            </a:r>
            <a:r>
              <a:rPr lang="en-US" altLang="ru-RU" sz="2600" dirty="0" smtClean="0">
                <a:latin typeface="Perpetua" pitchFamily="18" charset="0"/>
              </a:rPr>
              <a:t>java.awt.*</a:t>
            </a:r>
          </a:p>
          <a:p>
            <a:pPr eaLnBrk="1" hangingPunct="1"/>
            <a:r>
              <a:rPr lang="en-US" altLang="ru-RU" sz="2600" dirty="0" smtClean="0">
                <a:latin typeface="Perpetua" pitchFamily="18" charset="0"/>
              </a:rPr>
              <a:t>Swing – </a:t>
            </a:r>
            <a:r>
              <a:rPr lang="ru-RU" altLang="ru-RU" sz="2600" dirty="0" err="1" smtClean="0"/>
              <a:t>платформонезависимая</a:t>
            </a:r>
            <a:r>
              <a:rPr lang="ru-RU" altLang="ru-RU" sz="2600" dirty="0" smtClean="0"/>
              <a:t>, </a:t>
            </a:r>
            <a:r>
              <a:rPr lang="en-US" altLang="ru-RU" sz="2600" dirty="0" smtClean="0">
                <a:latin typeface="Perpetua" pitchFamily="18" charset="0"/>
              </a:rPr>
              <a:t>java.swing.*</a:t>
            </a:r>
          </a:p>
          <a:p>
            <a:pPr eaLnBrk="1" hangingPunct="1"/>
            <a:r>
              <a:rPr lang="en-US" altLang="ru-RU" sz="2600" dirty="0" smtClean="0">
                <a:latin typeface="Perpetua" pitchFamily="18" charset="0"/>
              </a:rPr>
              <a:t>SWT – </a:t>
            </a:r>
            <a:r>
              <a:rPr lang="ru-RU" altLang="ru-RU" sz="2600" dirty="0" err="1" smtClean="0"/>
              <a:t>платформозависимая</a:t>
            </a:r>
            <a:endParaRPr lang="ru-RU" altLang="ru-RU" sz="2600" dirty="0" smtClean="0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64359"/>
            <a:ext cx="5988050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25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"/>
            <a:ext cx="8229600" cy="6477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import java.awt.*;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public class GridExample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private Frame f;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private Button b1, b2, b3, b4, b5, b6;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public GridExample()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 = new Frame("Grid Example");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b1 = new Button("1"); b2 = new Button("2");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b3 = new Button("3"); b4 = new Button("4");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b5 = new Button("5"); b6 = new Button("6");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public void launchFrame()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f.setLayout (</a:t>
            </a:r>
            <a:r>
              <a:rPr kumimoji="0" lang="ru-RU" sz="1800" smtClean="0">
                <a:solidFill>
                  <a:srgbClr val="0000FF"/>
                </a:solidFill>
                <a:cs typeface="+mn-cs"/>
              </a:rPr>
              <a:t>new GridLayout(3,2)</a:t>
            </a:r>
            <a:r>
              <a:rPr kumimoji="0" lang="ru-RU" sz="1800" smtClean="0">
                <a:cs typeface="+mn-cs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f.add(b1);	f.add(b2);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f.add(b3);	f.add(b4);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f.add(b5);	f.add(b6);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f.pack();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f.setVisible(true);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public static void main(String args[])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GridExample grid = new GridExample();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	grid.launchFrame();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800" smtClean="0">
                <a:cs typeface="+mn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8259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Комбинирование менеджеров размещения с помощью вложенных панелей</a:t>
            </a:r>
            <a:endParaRPr lang="ru-RU" altLang="ru-RU" dirty="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00113" y="2708275"/>
            <a:ext cx="3429000" cy="3505200"/>
          </a:xfrm>
          <a:prstGeom prst="rect">
            <a:avLst/>
          </a:prstGeom>
          <a:solidFill>
            <a:srgbClr val="C0C0C0"/>
          </a:solidFill>
          <a:ln w="9525">
            <a:solidFill>
              <a:srgbClr val="0079C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400" b="0" i="0" u="none" strike="noStrike" kern="0" cap="none" spc="0" normalizeH="0" baseline="0" noProof="0" smtClean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JPanel:  BorderLayout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400" b="0" i="0" u="none" strike="noStrike" kern="0" cap="none" spc="0" normalizeH="0" baseline="0" noProof="0" smtClean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400" b="0" i="0" u="none" strike="noStrike" kern="0" cap="none" spc="0" normalizeH="0" baseline="0" noProof="0" smtClean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003800" y="2924175"/>
            <a:ext cx="2743200" cy="609600"/>
          </a:xfrm>
          <a:prstGeom prst="rect">
            <a:avLst/>
          </a:prstGeom>
          <a:solidFill>
            <a:srgbClr val="C0C0C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JPanel:  FlowLayout</a:t>
            </a:r>
          </a:p>
        </p:txBody>
      </p:sp>
      <p:sp>
        <p:nvSpPr>
          <p:cNvPr id="7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04025" y="1628775"/>
            <a:ext cx="1143000" cy="579438"/>
          </a:xfrm>
          <a:prstGeom prst="actionButtonBlank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JButton</a:t>
            </a:r>
          </a:p>
        </p:txBody>
      </p:sp>
      <p:sp>
        <p:nvSpPr>
          <p:cNvPr id="8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257800" y="1600200"/>
            <a:ext cx="1143000" cy="579438"/>
          </a:xfrm>
          <a:prstGeom prst="actionButtonBlank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2400" b="0" smtClean="0">
                <a:solidFill>
                  <a:srgbClr val="464646"/>
                </a:solidFill>
                <a:latin typeface="Times New Roman" panose="02020603050405020304" pitchFamily="18" charset="0"/>
              </a:rPr>
              <a:t>JButton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292725" y="4221163"/>
            <a:ext cx="2133600" cy="2209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79C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Times New Roman" panose="02020603050405020304" pitchFamily="18" charset="0"/>
              </a:rPr>
              <a:t>JTextArea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 flipV="1">
            <a:off x="609600" y="4114800"/>
            <a:ext cx="304800" cy="2286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H="1" flipV="1">
            <a:off x="3059113" y="4868863"/>
            <a:ext cx="2209800" cy="381000"/>
          </a:xfrm>
          <a:prstGeom prst="line">
            <a:avLst/>
          </a:prstGeom>
          <a:noFill/>
          <a:ln w="9525">
            <a:solidFill>
              <a:srgbClr val="0079C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900113" y="3429000"/>
            <a:ext cx="3429000" cy="0"/>
          </a:xfrm>
          <a:prstGeom prst="line">
            <a:avLst/>
          </a:prstGeom>
          <a:noFill/>
          <a:ln w="9525">
            <a:solidFill>
              <a:srgbClr val="0079C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 flipV="1">
            <a:off x="2916238" y="3068638"/>
            <a:ext cx="2133600" cy="76200"/>
          </a:xfrm>
          <a:prstGeom prst="line">
            <a:avLst/>
          </a:prstGeom>
          <a:noFill/>
          <a:ln w="9525">
            <a:solidFill>
              <a:srgbClr val="0079C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5791200" y="2209800"/>
            <a:ext cx="152400" cy="7620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6477000" y="2133600"/>
            <a:ext cx="838200" cy="8382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1688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import java.awt.*;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public class ComplexLayoutExample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private Frame f;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private Panel p;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private Button bw, bc, bfile, bhelp;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public ComplexLayoutExample()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f = new Frame("GUI example 3");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bw = new Button("West"); bc = new Button("Work space region");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bfile = new Button("File"); bhelp = new Button("Help");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public void launchFrame()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f.add(bw, BorderLayout.WEST);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f.add(bc, BorderLayout.CENTER);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p = new Panel();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	p.add(bfile);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	p.add(bhelp);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f.add(p, BorderLayout.NORTH);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f.pack();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f.setVisible(true);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public static void main(String args[]) {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ComplexLayoutExample gui = new ComplexLayoutExample();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	gui.launchFrame();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	}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kumimoji="0" lang="ru-RU" sz="1600" smtClean="0">
                <a:cs typeface="+mn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5640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</a:t>
            </a:r>
            <a:r>
              <a:rPr lang="ru-RU" dirty="0" err="1"/>
              <a:t>отрисовки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этой задачи предназначен метод </a:t>
            </a:r>
            <a:r>
              <a:rPr lang="ru-RU" dirty="0" err="1"/>
              <a:t>paint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smtClean="0"/>
              <a:t>Этот </a:t>
            </a:r>
            <a:r>
              <a:rPr lang="ru-RU" dirty="0"/>
              <a:t>метод вызывается каждый раз, когда необходимо отобразить компонент на экране. У него есть один аргумент, тип которого – абстрактный класс </a:t>
            </a:r>
            <a:r>
              <a:rPr lang="ru-RU" dirty="0" err="1"/>
              <a:t>Graphics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smtClean="0"/>
              <a:t>В </a:t>
            </a:r>
            <a:r>
              <a:rPr lang="ru-RU" dirty="0"/>
              <a:t>этом классе определено множество методов для </a:t>
            </a:r>
            <a:r>
              <a:rPr lang="ru-RU" dirty="0" err="1"/>
              <a:t>отрисовки</a:t>
            </a:r>
            <a:r>
              <a:rPr lang="ru-RU" dirty="0"/>
              <a:t> простейших графических элементов – линий, прямоугольников и многоугольников, окружностей и овалов, текста, картинок и т.д.</a:t>
            </a:r>
          </a:p>
          <a:p>
            <a:r>
              <a:rPr lang="ru-RU" dirty="0"/>
              <a:t>Наследники класса </a:t>
            </a:r>
            <a:r>
              <a:rPr lang="ru-RU" dirty="0" err="1"/>
              <a:t>Component</a:t>
            </a:r>
            <a:r>
              <a:rPr lang="ru-RU" dirty="0"/>
              <a:t> переопределяют метод </a:t>
            </a:r>
            <a:r>
              <a:rPr lang="ru-RU" dirty="0" err="1"/>
              <a:t>paint</a:t>
            </a:r>
            <a:r>
              <a:rPr lang="ru-RU" dirty="0"/>
              <a:t> и, пользуясь методами </a:t>
            </a:r>
            <a:r>
              <a:rPr lang="ru-RU" dirty="0" err="1"/>
              <a:t>Graphics</a:t>
            </a:r>
            <a:r>
              <a:rPr lang="ru-RU" dirty="0"/>
              <a:t>, задают алгоритм прорисовки своего внешнего вида</a:t>
            </a:r>
            <a:r>
              <a:rPr lang="ru-RU" dirty="0" smtClean="0"/>
              <a:t>:</a:t>
            </a:r>
            <a:endParaRPr lang="en-US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15616" y="4005064"/>
            <a:ext cx="5331909" cy="127727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public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void paint(Graphics g)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{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b="0" dirty="0">
                <a:solidFill>
                  <a:srgbClr val="00000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altLang="ru-RU" sz="2000" b="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g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drawLine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8C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8C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getWidth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(),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getHeight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())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b="0" dirty="0">
                <a:solidFill>
                  <a:srgbClr val="00000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altLang="ru-RU" sz="2000" b="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g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drawLine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8C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getHeight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(),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getWidth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(),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8C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803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 eaLnBrk="0" hangingPunct="0"/>
            <a:r>
              <a:rPr lang="en-US" altLang="ru-RU" sz="2000" b="0" dirty="0" smtClean="0">
                <a:solidFill>
                  <a:srgbClr val="800080"/>
                </a:solidFill>
                <a:latin typeface="Arial Unicode MS" panose="020B0604020202020204" pitchFamily="34" charset="-128"/>
                <a:cs typeface="Courier New" panose="02070309020205020404" pitchFamily="49" charset="0"/>
              </a:rPr>
              <a:t>}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2009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</a:t>
            </a:r>
            <a:r>
              <a:rPr lang="en-US" dirty="0"/>
              <a:t>repaint </a:t>
            </a:r>
            <a:r>
              <a:rPr lang="ru-RU" dirty="0"/>
              <a:t>и </a:t>
            </a:r>
            <a:r>
              <a:rPr lang="en-US" dirty="0"/>
              <a:t>update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программной инициализации перерисовки компонента служит метод </a:t>
            </a:r>
            <a:r>
              <a:rPr lang="ru-RU" dirty="0" err="1"/>
              <a:t>repaint</a:t>
            </a:r>
            <a:r>
              <a:rPr lang="ru-RU" dirty="0"/>
              <a:t>. У него нет аргумента типа </a:t>
            </a:r>
            <a:r>
              <a:rPr lang="ru-RU" dirty="0" err="1"/>
              <a:t>Graphics</a:t>
            </a:r>
            <a:r>
              <a:rPr lang="ru-RU" dirty="0"/>
              <a:t>, поскольку программист не должен создавать экземпляры этого класса. Метод </a:t>
            </a:r>
            <a:r>
              <a:rPr lang="ru-RU" dirty="0" err="1"/>
              <a:t>repaint</a:t>
            </a:r>
            <a:r>
              <a:rPr lang="ru-RU" dirty="0"/>
              <a:t> можно вызывать без аргументов. В этом случае компонент будет перерисован максимально быстро. Можно указать аргумент типа </a:t>
            </a:r>
            <a:r>
              <a:rPr lang="ru-RU" dirty="0" err="1"/>
              <a:t>long</a:t>
            </a:r>
            <a:r>
              <a:rPr lang="ru-RU" dirty="0"/>
              <a:t> – количество миллисекунд. Система инициализирует перерисовку спустя указанное время. Можно указать четыре числа типа </a:t>
            </a:r>
            <a:r>
              <a:rPr lang="ru-RU" dirty="0" err="1"/>
              <a:t>int</a:t>
            </a:r>
            <a:r>
              <a:rPr lang="ru-RU" dirty="0"/>
              <a:t> ( x, y, </a:t>
            </a:r>
            <a:r>
              <a:rPr lang="ru-RU" dirty="0" err="1"/>
              <a:t>width</a:t>
            </a:r>
            <a:r>
              <a:rPr lang="ru-RU" dirty="0"/>
              <a:t>, </a:t>
            </a:r>
            <a:r>
              <a:rPr lang="ru-RU" dirty="0" err="1"/>
              <a:t>height</a:t>
            </a:r>
            <a:r>
              <a:rPr lang="ru-RU" dirty="0"/>
              <a:t> ), задавая прямоугольную область компонента, которая нуждается в перерисовке. </a:t>
            </a:r>
            <a:r>
              <a:rPr lang="ru-RU" dirty="0" smtClean="0"/>
              <a:t>Можно </a:t>
            </a:r>
            <a:r>
              <a:rPr lang="ru-RU" dirty="0"/>
              <a:t>указать все 5 параметров – и задержку по времени, и область перерисовки.</a:t>
            </a:r>
          </a:p>
          <a:p>
            <a:r>
              <a:rPr lang="ru-RU" dirty="0"/>
              <a:t>Если перерисовка инициируется приложением, то система вызывает не метод </a:t>
            </a:r>
            <a:r>
              <a:rPr lang="ru-RU" dirty="0" err="1"/>
              <a:t>paint</a:t>
            </a:r>
            <a:r>
              <a:rPr lang="ru-RU" dirty="0"/>
              <a:t>, а метод </a:t>
            </a:r>
            <a:r>
              <a:rPr lang="ru-RU" dirty="0" err="1"/>
              <a:t>update</a:t>
            </a:r>
            <a:r>
              <a:rPr lang="ru-RU" dirty="0"/>
              <a:t>. У него уже есть аргумент типа </a:t>
            </a:r>
            <a:r>
              <a:rPr lang="ru-RU" dirty="0" err="1"/>
              <a:t>Graphics</a:t>
            </a:r>
            <a:r>
              <a:rPr lang="ru-RU" dirty="0"/>
              <a:t> и по умолчанию он лишь закрашивает всю область компонента фоновым цветом (свойство </a:t>
            </a:r>
            <a:r>
              <a:rPr lang="ru-RU" i="1" dirty="0" err="1"/>
              <a:t>background</a:t>
            </a:r>
            <a:r>
              <a:rPr lang="ru-RU" dirty="0"/>
              <a:t> ), а затем вызывает метод </a:t>
            </a:r>
            <a:r>
              <a:rPr lang="ru-RU" dirty="0" err="1"/>
              <a:t>paint</a:t>
            </a:r>
            <a:r>
              <a:rPr lang="ru-RU" dirty="0"/>
              <a:t>. Используется данный метод потому, что поскольку перерисовка инициируется приложением, для сложных компонентов становится возможной некоторая оптимизация обновления внешнего вида. Например, если изменение заключается в появлении нового графического элемента, то можно избежать повторной перерисовки остальных элементов – переопределить метод </a:t>
            </a:r>
            <a:r>
              <a:rPr lang="ru-RU" dirty="0" err="1"/>
              <a:t>update</a:t>
            </a:r>
            <a:r>
              <a:rPr lang="ru-RU" dirty="0"/>
              <a:t> и реализовать в нем отображение одного только нового элемента. Если же компонент имеет простую структуру, можно оставить метод </a:t>
            </a:r>
            <a:r>
              <a:rPr lang="ru-RU" dirty="0" err="1"/>
              <a:t>update</a:t>
            </a:r>
            <a:r>
              <a:rPr lang="ru-RU" dirty="0"/>
              <a:t> без изменений.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07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Abstract Window Toolkit</a:t>
            </a:r>
            <a:endParaRPr lang="ru-RU" altLang="ru-RU" dirty="0" smtClean="0"/>
          </a:p>
        </p:txBody>
      </p:sp>
      <p:sp>
        <p:nvSpPr>
          <p:cNvPr id="614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Достоинства:</a:t>
            </a:r>
            <a:endParaRPr lang="ru-RU" dirty="0"/>
          </a:p>
          <a:p>
            <a:r>
              <a:rPr lang="ru-RU" dirty="0"/>
              <a:t>часть </a:t>
            </a:r>
            <a:r>
              <a:rPr lang="en-US" dirty="0"/>
              <a:t>JDK;</a:t>
            </a:r>
          </a:p>
          <a:p>
            <a:r>
              <a:rPr lang="ru-RU" dirty="0"/>
              <a:t>скорость работы;</a:t>
            </a:r>
          </a:p>
          <a:p>
            <a:r>
              <a:rPr lang="ru-RU" dirty="0"/>
              <a:t>графические компоненты похожи на стандартные.</a:t>
            </a:r>
          </a:p>
          <a:p>
            <a:pPr marL="0" indent="0">
              <a:buNone/>
            </a:pPr>
            <a:r>
              <a:rPr lang="ru-RU" b="1" dirty="0"/>
              <a:t>Недостатки:</a:t>
            </a:r>
            <a:endParaRPr lang="ru-RU" dirty="0"/>
          </a:p>
          <a:p>
            <a:r>
              <a:rPr lang="ru-RU" dirty="0"/>
              <a:t>использование </a:t>
            </a:r>
            <a:r>
              <a:rPr lang="ru-RU" dirty="0" err="1"/>
              <a:t>нативных</a:t>
            </a:r>
            <a:r>
              <a:rPr lang="ru-RU" dirty="0"/>
              <a:t> компонентов налагает ограничения на использование их свойств. Некоторые компоненты могут вообще не работать на </a:t>
            </a:r>
            <a:r>
              <a:rPr lang="en-US" dirty="0"/>
              <a:t>«</a:t>
            </a:r>
            <a:r>
              <a:rPr lang="ru-RU" dirty="0"/>
              <a:t>неродных</a:t>
            </a:r>
            <a:r>
              <a:rPr lang="en-US" dirty="0"/>
              <a:t>» </a:t>
            </a:r>
            <a:r>
              <a:rPr lang="ru-RU" dirty="0"/>
              <a:t>платформах;</a:t>
            </a:r>
          </a:p>
          <a:p>
            <a:r>
              <a:rPr lang="ru-RU" dirty="0"/>
              <a:t>некоторые свойства, такие как иконки и всплывающие подсказки, в AWT вообще отсутствуют;</a:t>
            </a:r>
          </a:p>
          <a:p>
            <a:r>
              <a:rPr lang="ru-RU" dirty="0"/>
              <a:t>стандартных компонентов AWT очень немного, программисту приходится реализовывать много </a:t>
            </a:r>
            <a:r>
              <a:rPr lang="ru-RU" dirty="0" err="1"/>
              <a:t>кастомных</a:t>
            </a:r>
            <a:r>
              <a:rPr lang="ru-RU" dirty="0"/>
              <a:t>;</a:t>
            </a:r>
          </a:p>
          <a:p>
            <a:r>
              <a:rPr lang="ru-RU" dirty="0"/>
              <a:t>программа выглядит по-разному на разных платформах (может быть </a:t>
            </a:r>
            <a:r>
              <a:rPr lang="ru-RU" dirty="0" smtClean="0"/>
              <a:t>«кривоватой»).</a:t>
            </a:r>
            <a:endParaRPr lang="ru-RU" dirty="0"/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endParaRPr lang="ru-RU" alt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Достоинства:</a:t>
            </a:r>
            <a:endParaRPr lang="ru-RU" dirty="0"/>
          </a:p>
          <a:p>
            <a:r>
              <a:rPr lang="ru-RU" dirty="0"/>
              <a:t>часть JDK, не нужно ставить дополнительных библиотек;</a:t>
            </a:r>
          </a:p>
          <a:p>
            <a:r>
              <a:rPr lang="ru-RU" dirty="0"/>
              <a:t>по </a:t>
            </a:r>
            <a:r>
              <a:rPr lang="ru-RU" dirty="0" err="1"/>
              <a:t>Swing</a:t>
            </a:r>
            <a:r>
              <a:rPr lang="ru-RU" dirty="0"/>
              <a:t> </a:t>
            </a:r>
            <a:r>
              <a:rPr lang="ru-RU" dirty="0" smtClean="0"/>
              <a:t>много документации. </a:t>
            </a:r>
            <a:r>
              <a:rPr lang="ru-RU" dirty="0"/>
              <a:t>Все проблемы, особенно у начинающих, досконально известны;</a:t>
            </a:r>
          </a:p>
          <a:p>
            <a:r>
              <a:rPr lang="ru-RU" dirty="0"/>
              <a:t>встроенный редактор форм почти во всех средах разработки;</a:t>
            </a:r>
          </a:p>
          <a:p>
            <a:r>
              <a:rPr lang="ru-RU" dirty="0"/>
              <a:t>на базе свинга есть много расширений типа </a:t>
            </a:r>
            <a:r>
              <a:rPr lang="ru-RU" dirty="0" err="1"/>
              <a:t>SwingX</a:t>
            </a:r>
            <a:r>
              <a:rPr lang="ru-RU" dirty="0"/>
              <a:t>;</a:t>
            </a:r>
          </a:p>
          <a:p>
            <a:r>
              <a:rPr lang="ru-RU" dirty="0"/>
              <a:t>поддержка различных стилей (</a:t>
            </a:r>
            <a:r>
              <a:rPr lang="ru-RU" dirty="0" err="1"/>
              <a:t>Look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feel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b="1" dirty="0"/>
              <a:t>Недостатки:</a:t>
            </a:r>
            <a:endParaRPr lang="ru-RU" dirty="0"/>
          </a:p>
          <a:p>
            <a:r>
              <a:rPr lang="ru-RU" dirty="0"/>
              <a:t>окно с множеством компонентов начинает подтормаживать;</a:t>
            </a:r>
          </a:p>
          <a:p>
            <a:r>
              <a:rPr lang="ru-RU" dirty="0"/>
              <a:t>работа с менеджерами компоновки может стать настоящим кошмаром в сложных интерфейсах.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6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Widget Toolkit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Достоинства:</a:t>
            </a:r>
            <a:endParaRPr lang="ru-RU" dirty="0"/>
          </a:p>
          <a:p>
            <a:r>
              <a:rPr lang="ru-RU" dirty="0"/>
              <a:t>использует компоненты операционной системы — скорость выше;</a:t>
            </a:r>
          </a:p>
          <a:p>
            <a:r>
              <a:rPr lang="en-US" dirty="0"/>
              <a:t>Eclipse </a:t>
            </a:r>
            <a:r>
              <a:rPr lang="ru-RU" dirty="0"/>
              <a:t>предоставляет визуальный редактор форм;</a:t>
            </a:r>
          </a:p>
          <a:p>
            <a:r>
              <a:rPr lang="ru-RU" dirty="0"/>
              <a:t>обширная документация и множество примеров;</a:t>
            </a:r>
          </a:p>
          <a:p>
            <a:r>
              <a:rPr lang="ru-RU" dirty="0"/>
              <a:t>возможно использование AWT- и </a:t>
            </a:r>
            <a:r>
              <a:rPr lang="ru-RU" dirty="0" err="1"/>
              <a:t>Swing</a:t>
            </a:r>
            <a:r>
              <a:rPr lang="ru-RU" dirty="0"/>
              <a:t>-компонентов.</a:t>
            </a:r>
          </a:p>
          <a:p>
            <a:pPr marL="0" indent="0">
              <a:buNone/>
            </a:pPr>
            <a:r>
              <a:rPr lang="ru-RU" b="1" dirty="0"/>
              <a:t>Недостатки:</a:t>
            </a:r>
            <a:endParaRPr lang="ru-RU" dirty="0"/>
          </a:p>
          <a:p>
            <a:r>
              <a:rPr lang="ru-RU" dirty="0"/>
              <a:t>для каждой платформы необходимо поставлять отдельную библиотеку;</a:t>
            </a:r>
          </a:p>
          <a:p>
            <a:r>
              <a:rPr lang="ru-RU" dirty="0"/>
              <a:t>нужно все время следить за использованием ресурсов и вовремя их освобождать;</a:t>
            </a:r>
          </a:p>
          <a:p>
            <a:r>
              <a:rPr lang="ru-RU" dirty="0"/>
              <a:t>сложная архитектура.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21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JavaFX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Достоинства:</a:t>
            </a:r>
            <a:endParaRPr lang="ru-RU" dirty="0"/>
          </a:p>
          <a:p>
            <a:r>
              <a:rPr lang="ru-RU" dirty="0"/>
              <a:t>быстрая работа за счет графического конвейера;</a:t>
            </a:r>
          </a:p>
          <a:p>
            <a:r>
              <a:rPr lang="ru-RU" dirty="0"/>
              <a:t>множество различных компонентов;</a:t>
            </a:r>
          </a:p>
          <a:p>
            <a:r>
              <a:rPr lang="ru-RU" dirty="0"/>
              <a:t>поддержка стилей;</a:t>
            </a:r>
          </a:p>
          <a:p>
            <a:r>
              <a:rPr lang="ru-RU" dirty="0"/>
              <a:t>утилиты для создания установщика программы;</a:t>
            </a:r>
          </a:p>
          <a:p>
            <a:r>
              <a:rPr lang="ru-RU" dirty="0"/>
              <a:t>приложение можно запускать как </a:t>
            </a:r>
            <a:r>
              <a:rPr lang="ru-RU" dirty="0" err="1"/>
              <a:t>десктопное</a:t>
            </a:r>
            <a:r>
              <a:rPr lang="ru-RU" dirty="0"/>
              <a:t> и в браузере как часть страницы.</a:t>
            </a:r>
          </a:p>
          <a:p>
            <a:pPr marL="0" indent="0">
              <a:buNone/>
            </a:pPr>
            <a:r>
              <a:rPr lang="ru-RU" b="1" dirty="0"/>
              <a:t>Недостатки:</a:t>
            </a:r>
            <a:endParaRPr lang="ru-RU" dirty="0"/>
          </a:p>
          <a:p>
            <a:r>
              <a:rPr lang="ru-RU" dirty="0" err="1"/>
              <a:t>фреймворк</a:t>
            </a:r>
            <a:r>
              <a:rPr lang="ru-RU" dirty="0"/>
              <a:t> еще разрабатывается, поэтому случаются и падения и некоторые глюки;</a:t>
            </a:r>
          </a:p>
          <a:p>
            <a:r>
              <a:rPr lang="en-US" dirty="0"/>
              <a:t>JavaFX </a:t>
            </a:r>
            <a:r>
              <a:rPr lang="ru-RU" dirty="0"/>
              <a:t>пока не получил широкого распространения.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2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Swing vs. AWT</a:t>
            </a:r>
            <a:endParaRPr lang="ru-RU" altLang="ru-RU" dirty="0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mtClean="0"/>
              <a:t>Пакет </a:t>
            </a:r>
            <a:r>
              <a:rPr lang="en-US" altLang="ru-RU" smtClean="0"/>
              <a:t>Swing</a:t>
            </a:r>
            <a:r>
              <a:rPr lang="ru-RU" altLang="ru-RU" smtClean="0"/>
              <a:t> больший, работает медленнее, и сложнее, чем </a:t>
            </a:r>
            <a:r>
              <a:rPr lang="en-US" altLang="ru-RU" smtClean="0"/>
              <a:t>AWT</a:t>
            </a:r>
            <a:endParaRPr lang="ru-RU" altLang="ru-RU" smtClean="0"/>
          </a:p>
          <a:p>
            <a:r>
              <a:rPr lang="en-US" altLang="ru-RU" smtClean="0"/>
              <a:t>Swing </a:t>
            </a:r>
            <a:r>
              <a:rPr lang="ru-RU" altLang="ru-RU" smtClean="0"/>
              <a:t>является более гибким и его элементы лучше выглядят</a:t>
            </a:r>
          </a:p>
          <a:p>
            <a:r>
              <a:rPr lang="en-US" altLang="ru-RU" smtClean="0"/>
              <a:t>Swing vs. AWT</a:t>
            </a:r>
            <a:r>
              <a:rPr lang="ru-RU" altLang="ru-RU" smtClean="0"/>
              <a:t> несовместимы - нужно использовать любой один пакет</a:t>
            </a:r>
          </a:p>
          <a:p>
            <a:r>
              <a:rPr lang="ru-RU" altLang="ru-RU" smtClean="0"/>
              <a:t>Изучение AWT является хорошим началом для </a:t>
            </a:r>
            <a:r>
              <a:rPr lang="en-US" altLang="ru-RU" smtClean="0"/>
              <a:t>Swing </a:t>
            </a:r>
            <a:endParaRPr lang="ru-RU" altLang="ru-RU" smtClean="0"/>
          </a:p>
          <a:p>
            <a:r>
              <a:rPr lang="ru-RU" altLang="ru-RU" smtClean="0"/>
              <a:t>Многие из наиболее распространенных элементов управления похожи</a:t>
            </a:r>
            <a:endParaRPr lang="ru-RU" altLang="ru-RU" dirty="0" smtClean="0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755576" y="3565525"/>
            <a:ext cx="4581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chemeClr val="accent2"/>
                </a:solidFill>
              </a:rPr>
              <a:t>AWT:    Button b = new  Button ("OK");</a:t>
            </a:r>
            <a:br>
              <a:rPr lang="en-US" altLang="ru-RU" dirty="0">
                <a:solidFill>
                  <a:schemeClr val="accent2"/>
                </a:solidFill>
              </a:rPr>
            </a:br>
            <a:r>
              <a:rPr lang="en-US" altLang="ru-RU" dirty="0">
                <a:solidFill>
                  <a:schemeClr val="accent2"/>
                </a:solidFill>
              </a:rPr>
              <a:t>Swing: </a:t>
            </a:r>
            <a:r>
              <a:rPr lang="en-US" altLang="ru-RU" dirty="0" err="1">
                <a:solidFill>
                  <a:schemeClr val="accent2"/>
                </a:solidFill>
              </a:rPr>
              <a:t>JButton</a:t>
            </a:r>
            <a:r>
              <a:rPr lang="en-US" altLang="ru-RU" dirty="0">
                <a:solidFill>
                  <a:schemeClr val="accent2"/>
                </a:solidFill>
              </a:rPr>
              <a:t> b = new </a:t>
            </a:r>
            <a:r>
              <a:rPr lang="en-US" altLang="ru-RU" dirty="0" err="1">
                <a:solidFill>
                  <a:schemeClr val="accent2"/>
                </a:solidFill>
              </a:rPr>
              <a:t>JButton</a:t>
            </a:r>
            <a:r>
              <a:rPr lang="en-US" altLang="ru-RU" dirty="0">
                <a:solidFill>
                  <a:schemeClr val="accent2"/>
                </a:solidFill>
              </a:rPr>
              <a:t>("OK");</a:t>
            </a:r>
          </a:p>
        </p:txBody>
      </p:sp>
    </p:spTree>
    <p:extLst>
      <p:ext uri="{BB962C8B-B14F-4D97-AF65-F5344CB8AC3E}">
        <p14:creationId xmlns:p14="http://schemas.microsoft.com/office/powerpoint/2010/main" val="282731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Иерархия классов основных графических компонентов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11389"/>
            <a:ext cx="6176094" cy="511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Network">
  <a:themeElements>
    <a:clrScheme name="2_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2_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Network">
  <a:themeElements>
    <a:clrScheme name="3_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3_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</TotalTime>
  <Words>1546</Words>
  <Application>Microsoft Office PowerPoint</Application>
  <PresentationFormat>Экран (4:3)</PresentationFormat>
  <Paragraphs>329</Paragraphs>
  <Slides>34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34</vt:i4>
      </vt:variant>
    </vt:vector>
  </HeadingPairs>
  <TitlesOfParts>
    <vt:vector size="53" baseType="lpstr">
      <vt:lpstr>Arial Unicode MS</vt:lpstr>
      <vt:lpstr>Euphemia</vt:lpstr>
      <vt:lpstr>MS PGothic</vt:lpstr>
      <vt:lpstr>Plantagenet Cherokee</vt:lpstr>
      <vt:lpstr>Arial</vt:lpstr>
      <vt:lpstr>Courier New</vt:lpstr>
      <vt:lpstr>Franklin Gothic Book</vt:lpstr>
      <vt:lpstr>Perpetua</vt:lpstr>
      <vt:lpstr>Times New Roman</vt:lpstr>
      <vt:lpstr>Wingdings</vt:lpstr>
      <vt:lpstr>2_Network</vt:lpstr>
      <vt:lpstr>3_Network</vt:lpstr>
      <vt:lpstr>Тема1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Графический интерфейс пользователя</vt:lpstr>
      <vt:lpstr>Пользовательский интерфейс</vt:lpstr>
      <vt:lpstr>Графические библиотеки</vt:lpstr>
      <vt:lpstr>Abstract Window Toolkit</vt:lpstr>
      <vt:lpstr>Swing</vt:lpstr>
      <vt:lpstr>Standard Widget Toolkit</vt:lpstr>
      <vt:lpstr>JavaFX</vt:lpstr>
      <vt:lpstr>Swing vs. AWT</vt:lpstr>
      <vt:lpstr>Иерархия классов основных графических компонентов</vt:lpstr>
      <vt:lpstr>Тяжело- и легковесные компоненты</vt:lpstr>
      <vt:lpstr>Java GUI API</vt:lpstr>
      <vt:lpstr>Компонент</vt:lpstr>
      <vt:lpstr>Контейнер</vt:lpstr>
      <vt:lpstr>Контейнеры</vt:lpstr>
      <vt:lpstr>Color </vt:lpstr>
      <vt:lpstr>Frame</vt:lpstr>
      <vt:lpstr>Презентация PowerPoint</vt:lpstr>
      <vt:lpstr>Java GUI API</vt:lpstr>
      <vt:lpstr>Panel</vt:lpstr>
      <vt:lpstr>Презентация PowerPoint</vt:lpstr>
      <vt:lpstr>Размещение компонентов</vt:lpstr>
      <vt:lpstr>Layout Manager</vt:lpstr>
      <vt:lpstr>Менеджеры по умолчанию</vt:lpstr>
      <vt:lpstr>FlowLayout</vt:lpstr>
      <vt:lpstr>Презентация PowerPoint</vt:lpstr>
      <vt:lpstr>BorderLayout</vt:lpstr>
      <vt:lpstr>BorderLayout</vt:lpstr>
      <vt:lpstr>Презентация PowerPoint</vt:lpstr>
      <vt:lpstr>GridLayout</vt:lpstr>
      <vt:lpstr>Презентация PowerPoint</vt:lpstr>
      <vt:lpstr>Комбинирование менеджеров размещения с помощью вложенных панелей</vt:lpstr>
      <vt:lpstr>Презентация PowerPoint</vt:lpstr>
      <vt:lpstr>Алгоритм отрисовки</vt:lpstr>
      <vt:lpstr>Методы repaint и update</vt:lpstr>
    </vt:vector>
  </TitlesOfParts>
  <Company>IFMO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Виталий Бондаренко</dc:creator>
  <cp:lastModifiedBy>Виталий Бондаренко</cp:lastModifiedBy>
  <cp:revision>360</cp:revision>
  <dcterms:created xsi:type="dcterms:W3CDTF">2004-03-29T21:00:12Z</dcterms:created>
  <dcterms:modified xsi:type="dcterms:W3CDTF">2017-04-18T08:29:08Z</dcterms:modified>
</cp:coreProperties>
</file>