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43"/>
  </p:notesMasterIdLst>
  <p:sldIdLst>
    <p:sldId id="394" r:id="rId3"/>
    <p:sldId id="356" r:id="rId4"/>
    <p:sldId id="367" r:id="rId5"/>
    <p:sldId id="395" r:id="rId6"/>
    <p:sldId id="363" r:id="rId7"/>
    <p:sldId id="398" r:id="rId8"/>
    <p:sldId id="364" r:id="rId9"/>
    <p:sldId id="366" r:id="rId10"/>
    <p:sldId id="365" r:id="rId11"/>
    <p:sldId id="399" r:id="rId12"/>
    <p:sldId id="378" r:id="rId13"/>
    <p:sldId id="380" r:id="rId14"/>
    <p:sldId id="396" r:id="rId15"/>
    <p:sldId id="379" r:id="rId16"/>
    <p:sldId id="383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81" r:id="rId28"/>
    <p:sldId id="382" r:id="rId29"/>
    <p:sldId id="384" r:id="rId30"/>
    <p:sldId id="400" r:id="rId31"/>
    <p:sldId id="401" r:id="rId32"/>
    <p:sldId id="402" r:id="rId33"/>
    <p:sldId id="391" r:id="rId34"/>
    <p:sldId id="392" r:id="rId35"/>
    <p:sldId id="393" r:id="rId36"/>
    <p:sldId id="385" r:id="rId37"/>
    <p:sldId id="387" r:id="rId38"/>
    <p:sldId id="388" r:id="rId39"/>
    <p:sldId id="389" r:id="rId40"/>
    <p:sldId id="390" r:id="rId41"/>
    <p:sldId id="397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43" autoAdjust="0"/>
    <p:restoredTop sz="94660"/>
  </p:normalViewPr>
  <p:slideViewPr>
    <p:cSldViewPr>
      <p:cViewPr varScale="1">
        <p:scale>
          <a:sx n="106" d="100"/>
          <a:sy n="106" d="100"/>
        </p:scale>
        <p:origin x="159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DEF86-4643-417F-A177-95EE11B350EC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069F4-2FC2-405A-BB5B-FBB55F7AB5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51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539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5448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5194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b="1">
                <a:solidFill>
                  <a:schemeClr val="tx1"/>
                </a:solidFill>
                <a:latin typeface="Segoe Semibold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Segoe Semibold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Segoe Semibold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Segoe Semibold"/>
              </a:defRPr>
            </a:lvl9pPr>
          </a:lstStyle>
          <a:p>
            <a:pPr eaLnBrk="1" hangingPunct="1"/>
            <a:fld id="{454D78EF-218B-46C5-94B2-BF9C13FED74D}" type="slidenum">
              <a:rPr lang="ru-RU"/>
              <a:pPr eaLnBrk="1" hangingPunct="1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isual Studio 2005 logo h 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85"/>
          <a:stretch>
            <a:fillRect/>
          </a:stretch>
        </p:blipFill>
        <p:spPr bwMode="auto">
          <a:xfrm>
            <a:off x="6446838" y="6267450"/>
            <a:ext cx="25019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74888"/>
            <a:ext cx="8077200" cy="668337"/>
          </a:xfrm>
          <a:ln algn="ctr"/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84675"/>
            <a:ext cx="8077200" cy="530225"/>
          </a:xfrm>
        </p:spPr>
        <p:txBody>
          <a:bodyPr/>
          <a:lstStyle>
            <a:lvl1pPr marL="0" indent="0">
              <a:spcBef>
                <a:spcPct val="0"/>
              </a:spcBef>
              <a:buFont typeface="Wingdings 2" pitchFamily="18" charset="2"/>
              <a:buNone/>
              <a:defRPr>
                <a:latin typeface="Segoe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48070887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93927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228600"/>
            <a:ext cx="2101850" cy="340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156325" cy="340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0957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417638"/>
            <a:ext cx="8410575" cy="2214562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1249983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0" y="1417638"/>
            <a:ext cx="4129088" cy="22145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88" y="1417638"/>
            <a:ext cx="4129087" cy="22145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998973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87108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653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2606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6974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0020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10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76158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190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853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401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56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2556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194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656204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7638"/>
            <a:ext cx="4129088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2488" y="1417638"/>
            <a:ext cx="4129087" cy="2214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19415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1575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43477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99488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346940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3167641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28600"/>
            <a:ext cx="8382000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Title Slide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17638"/>
            <a:ext cx="84105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pic>
        <p:nvPicPr>
          <p:cNvPr id="5124" name="Picture 4" descr="bullet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088" y="0"/>
            <a:ext cx="24130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45131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Segoe Semibold" pitchFamily="34" charset="0"/>
        </a:defRPr>
      </a:lvl9pPr>
    </p:titleStyle>
    <p:bodyStyle>
      <a:lvl1pPr marL="447675" indent="-44767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Font typeface="Wingdings 2" pitchFamily="18" charset="2"/>
        <a:buBlip>
          <a:blip r:embed="rId17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833438" indent="-3540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208088" indent="-3730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544638" indent="-33496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851025" indent="-304800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3082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7654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2226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679825" indent="-304800" algn="l" rtl="0" fontAlgn="base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75000"/>
        <a:buFont typeface="Wingdings 2" pitchFamily="18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fld id="{2BCC4D85-A516-4336-87D2-8A0FF8A4D57B}" type="datetimeFigureOut">
              <a:rPr lang="ru-RU" smtClean="0"/>
              <a:pPr/>
              <a:t>26.03.2018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2B33D002-FE61-4E07-8A74-421D574A6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31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32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0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1" fontAlgn="base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1" fontAlgn="base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fontAlgn="base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000000"/>
                </a:solidFill>
              </a:rPr>
              <a:t>СУБД</a:t>
            </a:r>
            <a:r>
              <a:rPr lang="ru-RU" altLang="ru-RU" b="1" dirty="0" smtClean="0"/>
              <a:t/>
            </a:r>
            <a:br>
              <a:rPr lang="ru-RU" altLang="ru-RU" b="1" dirty="0" smtClean="0"/>
            </a:br>
            <a:r>
              <a:rPr lang="en-US" altLang="ru-RU" b="1" dirty="0" smtClean="0">
                <a:solidFill>
                  <a:srgbClr val="000000"/>
                </a:solidFill>
              </a:rPr>
              <a:t>ORACLE</a:t>
            </a:r>
            <a:endParaRPr lang="ru-RU" altLang="ru-RU" b="1" dirty="0" smtClean="0"/>
          </a:p>
        </p:txBody>
      </p:sp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5935663" y="5157788"/>
            <a:ext cx="2236787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Лекция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0244" name="Прямоугольник 1"/>
          <p:cNvSpPr>
            <a:spLocks noChangeArrowheads="1"/>
          </p:cNvSpPr>
          <p:nvPr/>
        </p:nvSpPr>
        <p:spPr bwMode="auto">
          <a:xfrm>
            <a:off x="3995738" y="4076700"/>
            <a:ext cx="41767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76000"/>
              <a:buFont typeface="Wingdings 3" panose="05040102010807070707" pitchFamily="18" charset="2"/>
              <a:buChar char=""/>
              <a:defRPr sz="2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500"/>
              </a:spcBef>
              <a:buClr>
                <a:schemeClr val="accent2"/>
              </a:buClr>
              <a:buSzPct val="76000"/>
              <a:buFont typeface="Wingdings 3" panose="05040102010807070707" pitchFamily="18" charset="2"/>
              <a:buChar char=""/>
              <a:defRPr sz="23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500"/>
              </a:spcBef>
              <a:buClr>
                <a:srgbClr val="BCBCBC"/>
              </a:buClr>
              <a:buSzPct val="76000"/>
              <a:buFont typeface="Wingdings 3" panose="05040102010807070707" pitchFamily="18" charset="2"/>
              <a:buChar char="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400"/>
              </a:spcBef>
              <a:buClr>
                <a:srgbClr val="8BA2B4"/>
              </a:buClr>
              <a:buSzPct val="70000"/>
              <a:buFont typeface="Wingdings" panose="05000000000000000000" pitchFamily="2" charset="2"/>
              <a:buChar char="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3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anose="05000000000000000000" pitchFamily="2" charset="2"/>
              <a:buChar char="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Триггеры</a:t>
            </a:r>
            <a:endParaRPr lang="ru-RU" altLang="ru-RU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0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Синтаксис команды </a:t>
            </a:r>
            <a:r>
              <a:rPr lang="en-US" sz="3200" dirty="0" smtClean="0">
                <a:solidFill>
                  <a:schemeClr val="tx1"/>
                </a:solidFill>
              </a:rPr>
              <a:t>CREATE TRIGGER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Необязательное </a:t>
            </a:r>
            <a:r>
              <a:rPr lang="ru-RU" sz="1800" dirty="0"/>
              <a:t>ключевое слово ON EACH ROW определяет триггер как строчный, т.е. запускаемый для каждой строки результирующего множества команды SQL. Если оно опущено, то триггер запускается только один раз в начале обработки команды. Таким образом, условие "для каждой строки" активизируется, только когда есть строки (например, предложение WHERE дает истинное значение условий поиска), в то время как для условия "для каждой команды" триггер сработает и в этом случае.</a:t>
            </a:r>
          </a:p>
          <a:p>
            <a:pPr algn="just"/>
            <a:r>
              <a:rPr lang="ru-RU" sz="1800" dirty="0" smtClean="0"/>
              <a:t>Дополнительные </a:t>
            </a:r>
            <a:r>
              <a:rPr lang="ru-RU" sz="1800" dirty="0"/>
              <a:t>условия, сужающие область действия триггера, могут быть заданы в предложении WHEN. Условия, задаваемые в этом предложении, являются стандартными для SQL условиями, должны содержать корреляционные имена и не могут содержать запрос. Это предложение может быть указано только для строчного триггера.</a:t>
            </a:r>
          </a:p>
        </p:txBody>
      </p:sp>
    </p:spTree>
    <p:extLst>
      <p:ext uri="{BB962C8B-B14F-4D97-AF65-F5344CB8AC3E}">
        <p14:creationId xmlns:p14="http://schemas.microsoft.com/office/powerpoint/2010/main" val="88637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Участие </a:t>
            </a:r>
            <a:r>
              <a:rPr lang="ru-RU" sz="3200" dirty="0">
                <a:solidFill>
                  <a:schemeClr val="tx1"/>
                </a:solidFill>
              </a:rPr>
              <a:t>в транзакциях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По умолчанию триггеры DML принимают участие в транзакциях, из которых они запускаются, т.е.: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Если </a:t>
            </a:r>
            <a:r>
              <a:rPr lang="ru-RU" sz="2000" dirty="0"/>
              <a:t>триггер инициирует исключение, то соответствующая часть транзакции будет отменена.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Если </a:t>
            </a:r>
            <a:r>
              <a:rPr lang="ru-RU" sz="2000" dirty="0"/>
              <a:t>триггер сам выполняет какие-то операторы DML (например, вставляет запись в журнальную таблицу), то такие операторы DML становятся частью главной транзакции.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Внутри </a:t>
            </a:r>
            <a:r>
              <a:rPr lang="ru-RU" sz="2000" dirty="0"/>
              <a:t>триггера DML нельзя использовать операторы COMMIT и ROLLBACK.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Если использовать </a:t>
            </a:r>
            <a:r>
              <a:rPr lang="ru-RU" sz="2000" dirty="0"/>
              <a:t>триггер DML как автономную транзакцию, то любые команды DML, исполняемые внутри триггера, будут сохранены или отменены посредством явно использованного оператора COMMIT или ROLLBACK, при этом главная транзакция затрагиваться не будет</a:t>
            </a:r>
          </a:p>
        </p:txBody>
      </p:sp>
    </p:spTree>
    <p:extLst>
      <p:ext uri="{BB962C8B-B14F-4D97-AF65-F5344CB8AC3E}">
        <p14:creationId xmlns:p14="http://schemas.microsoft.com/office/powerpoint/2010/main" val="46346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Псевдозаписи </a:t>
            </a:r>
            <a:r>
              <a:rPr lang="en-US" sz="3200" dirty="0">
                <a:solidFill>
                  <a:schemeClr val="tx1"/>
                </a:solidFill>
              </a:rPr>
              <a:t>NEW </a:t>
            </a:r>
            <a:r>
              <a:rPr lang="ru-RU" sz="3200" dirty="0">
                <a:solidFill>
                  <a:schemeClr val="tx1"/>
                </a:solidFill>
              </a:rPr>
              <a:t>и </a:t>
            </a:r>
            <a:r>
              <a:rPr lang="en-US" sz="3200" dirty="0">
                <a:solidFill>
                  <a:schemeClr val="tx1"/>
                </a:solidFill>
              </a:rPr>
              <a:t>OLD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При запуске триггера уровня строки исполняющее ядро PL/SQL создаёт и заполняет две структуры данных, которые работают подобно записям. Это </a:t>
            </a:r>
            <a:r>
              <a:rPr lang="ru-RU" sz="2000" b="1" i="1" dirty="0"/>
              <a:t>псевдозаписи NEW и OLD </a:t>
            </a:r>
            <a:r>
              <a:rPr lang="ru-RU" sz="2000" dirty="0"/>
              <a:t>(приставка «псевдо» объясняется тем, что они обладают не всеми свойствами настоящих записей PL/SQL). </a:t>
            </a:r>
            <a:endParaRPr lang="ru-RU" sz="2000" dirty="0" smtClean="0"/>
          </a:p>
          <a:p>
            <a:pPr algn="just"/>
            <a:r>
              <a:rPr lang="ru-RU" sz="2000" b="1" dirty="0" smtClean="0"/>
              <a:t>OLD </a:t>
            </a:r>
            <a:r>
              <a:rPr lang="ru-RU" sz="2000" dirty="0"/>
              <a:t>хранит начальные значения записи, обрабатываемой триггером, а </a:t>
            </a:r>
            <a:endParaRPr lang="ru-RU" sz="2000" dirty="0" smtClean="0"/>
          </a:p>
          <a:p>
            <a:pPr algn="just"/>
            <a:r>
              <a:rPr lang="ru-RU" sz="2000" b="1" dirty="0" smtClean="0"/>
              <a:t>NEW</a:t>
            </a:r>
            <a:r>
              <a:rPr lang="ru-RU" sz="2000" dirty="0" smtClean="0"/>
              <a:t> </a:t>
            </a:r>
            <a:r>
              <a:rPr lang="ru-RU" sz="2000" dirty="0"/>
              <a:t>— новые значения. Эти записи имеют такую же структуру, как запись, объявленная при помощи атрибута %ROWTYPE на основе таблицы, к которой относится триггер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619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Псевдозаписи </a:t>
            </a:r>
            <a:r>
              <a:rPr lang="en-US" sz="3200" dirty="0">
                <a:solidFill>
                  <a:schemeClr val="tx1"/>
                </a:solidFill>
              </a:rPr>
              <a:t>NEW </a:t>
            </a:r>
            <a:r>
              <a:rPr lang="ru-RU" sz="3200" dirty="0">
                <a:solidFill>
                  <a:schemeClr val="tx1"/>
                </a:solidFill>
              </a:rPr>
              <a:t>и </a:t>
            </a:r>
            <a:r>
              <a:rPr lang="en-US" sz="3200" dirty="0">
                <a:solidFill>
                  <a:schemeClr val="tx1"/>
                </a:solidFill>
              </a:rPr>
              <a:t>OLD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1" dirty="0" smtClean="0"/>
              <a:t>Правила </a:t>
            </a:r>
            <a:r>
              <a:rPr lang="ru-RU" sz="2000" b="1" dirty="0"/>
              <a:t>п</a:t>
            </a:r>
            <a:r>
              <a:rPr lang="ru-RU" sz="2000" b="1" dirty="0" smtClean="0"/>
              <a:t>ри </a:t>
            </a:r>
            <a:r>
              <a:rPr lang="ru-RU" sz="2000" b="1" dirty="0"/>
              <a:t>работе с псевдозаписями NEW и </a:t>
            </a:r>
            <a:r>
              <a:rPr lang="ru-RU" sz="2000" b="1" dirty="0" smtClean="0"/>
              <a:t>OLD:</a:t>
            </a:r>
            <a:endParaRPr lang="ru-RU" sz="2000" b="1" dirty="0"/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/>
              <a:t>    </a:t>
            </a:r>
            <a:r>
              <a:rPr lang="ru-RU" sz="2000" dirty="0"/>
              <a:t>Для триггеров, относящихся к командам INSERT, структура OLD не содержит никаких данных, «старого» набора значений не существует.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/>
              <a:t>    Для триггеров, относящихся к командам DELETE, структура NEW не содержит никаких данных, т.к. речь идёт об удалении записи.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/>
              <a:t>    Изменение значений полей структуры OLD запрещено, попытка такого изменения приведёт к возникновению ошибки ORA-04085. Изменение значений полей структуры NEW допустимо.</a:t>
            </a:r>
          </a:p>
        </p:txBody>
      </p:sp>
    </p:spTree>
    <p:extLst>
      <p:ext uri="{BB962C8B-B14F-4D97-AF65-F5344CB8AC3E}">
        <p14:creationId xmlns:p14="http://schemas.microsoft.com/office/powerpoint/2010/main" val="253484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Псевдозаписи </a:t>
            </a:r>
            <a:r>
              <a:rPr lang="en-US" sz="3200" dirty="0">
                <a:solidFill>
                  <a:schemeClr val="tx1"/>
                </a:solidFill>
              </a:rPr>
              <a:t>NEW </a:t>
            </a:r>
            <a:r>
              <a:rPr lang="ru-RU" sz="3200" dirty="0">
                <a:solidFill>
                  <a:schemeClr val="tx1"/>
                </a:solidFill>
              </a:rPr>
              <a:t>и </a:t>
            </a:r>
            <a:r>
              <a:rPr lang="en-US" sz="3200" dirty="0">
                <a:solidFill>
                  <a:schemeClr val="tx1"/>
                </a:solidFill>
              </a:rPr>
              <a:t>OLD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1900" dirty="0"/>
              <a:t>Структура NEW Или OLD не может передаваться как параметр типа запись в процедуру или функцию, вызываемую внутри триггера. Можно передавать только отдельные поля псевдозаписей.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900" dirty="0" smtClean="0"/>
              <a:t>При </a:t>
            </a:r>
            <a:r>
              <a:rPr lang="ru-RU" sz="1900" dirty="0"/>
              <a:t>ссылке на структуру NEW или OLD внутри анонимного блока триггера необходимо предварять двоеточием соответствующие ключевые слова, например:</a:t>
            </a:r>
          </a:p>
          <a:p>
            <a:pPr algn="just"/>
            <a:r>
              <a:rPr lang="ru-RU" sz="1900" dirty="0" smtClean="0"/>
              <a:t>    </a:t>
            </a:r>
            <a:r>
              <a:rPr lang="ru-RU" sz="1900" dirty="0"/>
              <a:t>IF  :</a:t>
            </a:r>
            <a:r>
              <a:rPr lang="ru-RU" sz="1900" dirty="0" err="1"/>
              <a:t>NEW.salary</a:t>
            </a:r>
            <a:r>
              <a:rPr lang="ru-RU" sz="1900" dirty="0"/>
              <a:t> &gt; 10000 THEN ...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900" dirty="0" smtClean="0"/>
              <a:t>Выполнение </a:t>
            </a:r>
            <a:r>
              <a:rPr lang="ru-RU" sz="1900" dirty="0"/>
              <a:t>операций уровня записи для структур NEW и OLD не поддерживается. Например, подобный код вызовет ошибку при компиляции триггера:</a:t>
            </a:r>
          </a:p>
          <a:p>
            <a:pPr algn="just"/>
            <a:r>
              <a:rPr lang="ru-RU" sz="1900" dirty="0" smtClean="0"/>
              <a:t>    </a:t>
            </a:r>
            <a:r>
              <a:rPr lang="ru-RU" sz="1900" dirty="0"/>
              <a:t>BEGIN  :NEW  :=  NULL; END;</a:t>
            </a:r>
          </a:p>
        </p:txBody>
      </p:sp>
    </p:spTree>
    <p:extLst>
      <p:ext uri="{BB962C8B-B14F-4D97-AF65-F5344CB8AC3E}">
        <p14:creationId xmlns:p14="http://schemas.microsoft.com/office/powerpoint/2010/main" val="664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Псевдозаписи </a:t>
            </a:r>
            <a:r>
              <a:rPr lang="en-US" sz="3200" dirty="0">
                <a:solidFill>
                  <a:schemeClr val="tx1"/>
                </a:solidFill>
              </a:rPr>
              <a:t>NEW </a:t>
            </a:r>
            <a:r>
              <a:rPr lang="ru-RU" sz="3200" dirty="0">
                <a:solidFill>
                  <a:schemeClr val="tx1"/>
                </a:solidFill>
              </a:rPr>
              <a:t>и </a:t>
            </a:r>
            <a:r>
              <a:rPr lang="en-US" sz="3200" dirty="0">
                <a:solidFill>
                  <a:schemeClr val="tx1"/>
                </a:solidFill>
              </a:rPr>
              <a:t>OLD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937760"/>
          </a:xfrm>
        </p:spPr>
        <p:txBody>
          <a:bodyPr/>
          <a:lstStyle/>
          <a:p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53267"/>
              </p:ext>
            </p:extLst>
          </p:nvPr>
        </p:nvGraphicFramePr>
        <p:xfrm>
          <a:off x="457200" y="1412776"/>
          <a:ext cx="8229600" cy="39657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01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Активизирующий оператор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:OLD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:NEW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81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INSERT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Не 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определена, 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во всех полях содержится NULL значения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Значения, которые будут введены после выполнения оператора.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UPDATE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Исходные 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значения, содержащиеся 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в строке перед обновлением данных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Новые 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значения, 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которые будут введены после выполнения оператора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34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DELETE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Исходные 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значения, 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содержащиеся в строке перед ее удалением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Не 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определена, </a:t>
                      </a: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во всех полях содержится NULL значения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65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43000"/>
            <a:ext cx="8712967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Пример создания </a:t>
            </a:r>
            <a:r>
              <a:rPr lang="ru-RU" sz="3200" dirty="0" smtClean="0">
                <a:solidFill>
                  <a:schemeClr val="tx1"/>
                </a:solidFill>
              </a:rPr>
              <a:t>триггера. </a:t>
            </a:r>
            <a:r>
              <a:rPr lang="ru-RU" dirty="0" smtClean="0">
                <a:solidFill>
                  <a:schemeClr val="tx1"/>
                </a:solidFill>
              </a:rPr>
              <a:t>Фрагмент БД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07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Пример 1 создания триггера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/>
              <a:t>Использование триггеров для проверки допустимости вводимых данных</a:t>
            </a:r>
          </a:p>
          <a:p>
            <a:pPr algn="just"/>
            <a:endParaRPr lang="ru-RU" sz="2400" dirty="0"/>
          </a:p>
          <a:p>
            <a:pPr algn="just"/>
            <a:r>
              <a:rPr lang="ru-RU" sz="1800" dirty="0"/>
              <a:t>Предположим, у галереи </a:t>
            </a:r>
            <a:r>
              <a:rPr lang="ru-RU" sz="1800" dirty="0" smtClean="0"/>
              <a:t>есть </a:t>
            </a:r>
            <a:r>
              <a:rPr lang="ru-RU" sz="1800" dirty="0"/>
              <a:t>правило, что ни одна работа не может быть продана менее, чем за 90% от запрошенной цены. Чтобы обеспечить выполнение этого правила, можно написать триггер обновления для таблицы TRANSACTION, срав­нивающий значения </a:t>
            </a:r>
            <a:r>
              <a:rPr lang="ru-RU" sz="1800" dirty="0" err="1"/>
              <a:t>AskingPrice</a:t>
            </a:r>
            <a:r>
              <a:rPr lang="ru-RU" sz="1800" dirty="0"/>
              <a:t> и </a:t>
            </a:r>
            <a:r>
              <a:rPr lang="ru-RU" sz="1800" dirty="0" err="1"/>
              <a:t>SalesPrice</a:t>
            </a:r>
            <a:r>
              <a:rPr lang="ru-RU" sz="1800" dirty="0"/>
              <a:t>. Если правило нарушается, в столбец </a:t>
            </a:r>
            <a:r>
              <a:rPr lang="ru-RU" sz="1800" dirty="0" err="1"/>
              <a:t>AskingPrice</a:t>
            </a:r>
            <a:r>
              <a:rPr lang="ru-RU" sz="1800" dirty="0"/>
              <a:t> ставится исходное значение.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Можно использовать две стратегии. Одна заключается в том, чтобы написать предваряющий триггер, который проверяет и переустанавлива­ет, если необходимо, значение столбца </a:t>
            </a:r>
            <a:r>
              <a:rPr lang="ru-RU" sz="1800" dirty="0" err="1"/>
              <a:t>SalesPrice</a:t>
            </a:r>
            <a:r>
              <a:rPr lang="ru-RU" sz="1800" dirty="0"/>
              <a:t> до выполнения обновле­ния. Вторая стратегия — написать завершающий триггер, проверяющий и переписывающий строку таблицы TRANSACTION после обновления. </a:t>
            </a:r>
          </a:p>
        </p:txBody>
      </p:sp>
    </p:spTree>
    <p:extLst>
      <p:ext uri="{BB962C8B-B14F-4D97-AF65-F5344CB8AC3E}">
        <p14:creationId xmlns:p14="http://schemas.microsoft.com/office/powerpoint/2010/main" val="388083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1 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b="1" dirty="0"/>
              <a:t>CREATE OR REPLACE TRIGGER </a:t>
            </a:r>
            <a:r>
              <a:rPr lang="en-US" sz="2000" b="1" dirty="0" err="1"/>
              <a:t>TRANS_SalesPriceCheck</a:t>
            </a:r>
            <a:endParaRPr lang="en-US" sz="2000" b="1" dirty="0"/>
          </a:p>
          <a:p>
            <a:pPr algn="just"/>
            <a:r>
              <a:rPr lang="en-US" sz="2000" b="1" dirty="0"/>
              <a:t>BEFORE UPDATE ON TRANSACTION</a:t>
            </a:r>
          </a:p>
          <a:p>
            <a:pPr algn="just"/>
            <a:r>
              <a:rPr lang="en-US" sz="2000" b="1" dirty="0"/>
              <a:t>FOR EACH ROW</a:t>
            </a:r>
          </a:p>
          <a:p>
            <a:pPr algn="just"/>
            <a:r>
              <a:rPr lang="en-US" sz="2000" b="1" dirty="0"/>
              <a:t>BEGIN</a:t>
            </a:r>
          </a:p>
          <a:p>
            <a:pPr algn="just"/>
            <a:r>
              <a:rPr lang="en-US" sz="2000" b="1" dirty="0"/>
              <a:t>IF :</a:t>
            </a:r>
            <a:r>
              <a:rPr lang="en-US" sz="2000" b="1" dirty="0" err="1"/>
              <a:t>new.SalesPrice</a:t>
            </a:r>
            <a:r>
              <a:rPr lang="en-US" sz="2000" b="1" dirty="0"/>
              <a:t> &lt; 0.9 * :</a:t>
            </a:r>
            <a:r>
              <a:rPr lang="en-US" sz="2000" b="1" dirty="0" err="1"/>
              <a:t>old.AskingPrice</a:t>
            </a:r>
            <a:r>
              <a:rPr lang="en-US" sz="2000" b="1" dirty="0"/>
              <a:t> THEN</a:t>
            </a:r>
          </a:p>
          <a:p>
            <a:pPr algn="just"/>
            <a:r>
              <a:rPr lang="en-US" sz="2000" b="1" dirty="0"/>
              <a:t>UPDATE TRANSACTION</a:t>
            </a:r>
          </a:p>
          <a:p>
            <a:pPr algn="just"/>
            <a:r>
              <a:rPr lang="en-US" sz="2000" b="1" dirty="0"/>
              <a:t>SET</a:t>
            </a:r>
          </a:p>
          <a:p>
            <a:pPr algn="just"/>
            <a:r>
              <a:rPr lang="en-US" sz="2000" b="1" dirty="0" err="1"/>
              <a:t>SalesPrice</a:t>
            </a:r>
            <a:r>
              <a:rPr lang="en-US" sz="2000" b="1" dirty="0"/>
              <a:t> = :</a:t>
            </a:r>
            <a:r>
              <a:rPr lang="en-US" sz="2000" b="1" dirty="0" err="1"/>
              <a:t>old.AskingPrice</a:t>
            </a:r>
            <a:r>
              <a:rPr lang="en-US" sz="2000" b="1" dirty="0"/>
              <a:t>,</a:t>
            </a:r>
          </a:p>
          <a:p>
            <a:pPr algn="just"/>
            <a:r>
              <a:rPr lang="en-US" sz="2000" b="1" dirty="0" err="1"/>
              <a:t>AskingPrice</a:t>
            </a:r>
            <a:r>
              <a:rPr lang="en-US" sz="2000" b="1" dirty="0"/>
              <a:t> = :</a:t>
            </a:r>
            <a:r>
              <a:rPr lang="en-US" sz="2000" b="1" dirty="0" err="1"/>
              <a:t>old.AskingPrice</a:t>
            </a:r>
            <a:r>
              <a:rPr lang="en-US" sz="2000" b="1" dirty="0"/>
              <a:t>;</a:t>
            </a:r>
          </a:p>
          <a:p>
            <a:pPr algn="just"/>
            <a:r>
              <a:rPr lang="en-US" sz="2000" b="1" dirty="0"/>
              <a:t>END IF;</a:t>
            </a:r>
          </a:p>
          <a:p>
            <a:pPr algn="just"/>
            <a:r>
              <a:rPr lang="en-US" sz="2000" b="1" dirty="0"/>
              <a:t>END;</a:t>
            </a:r>
          </a:p>
        </p:txBody>
      </p:sp>
    </p:spTree>
    <p:extLst>
      <p:ext uri="{BB962C8B-B14F-4D97-AF65-F5344CB8AC3E}">
        <p14:creationId xmlns:p14="http://schemas.microsoft.com/office/powerpoint/2010/main" val="389165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1 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1" dirty="0"/>
              <a:t>Логика работы триггера </a:t>
            </a:r>
            <a:r>
              <a:rPr lang="ru-RU" sz="2000" b="1" dirty="0" smtClean="0"/>
              <a:t>: </a:t>
            </a:r>
          </a:p>
          <a:p>
            <a:pPr algn="just"/>
            <a:r>
              <a:rPr lang="ru-RU" sz="2000" dirty="0" smtClean="0"/>
              <a:t>Если </a:t>
            </a:r>
            <a:r>
              <a:rPr lang="ru-RU" sz="2000" dirty="0"/>
              <a:t>новая продажная цена состав­ляет менее 90% от запрашиваемой цены, продажная цена устанавливается равной запрашиваемой цене. </a:t>
            </a:r>
            <a:endParaRPr lang="ru-RU" sz="2000" dirty="0" smtClean="0"/>
          </a:p>
          <a:p>
            <a:pPr algn="just"/>
            <a:r>
              <a:rPr lang="ru-RU" sz="2000" dirty="0" smtClean="0"/>
              <a:t>Новая </a:t>
            </a:r>
            <a:r>
              <a:rPr lang="ru-RU" sz="2000" dirty="0"/>
              <a:t>продажная цена сравнивается со старой запрашиваемой ценой; в противном случае можно было бы, изменив обе цены, успешно совершить обновление, нару­шающее данное ограничение. На тот случай, если именно так и произо­шло, столбец </a:t>
            </a:r>
            <a:r>
              <a:rPr lang="ru-RU" sz="2000" dirty="0" err="1"/>
              <a:t>AskingPrice</a:t>
            </a:r>
            <a:r>
              <a:rPr lang="ru-RU" sz="2000" dirty="0"/>
              <a:t> в операторе UPDATE устанавливается равным :</a:t>
            </a:r>
            <a:r>
              <a:rPr lang="ru-RU" sz="2000" dirty="0" err="1"/>
              <a:t>old</a:t>
            </a:r>
            <a:r>
              <a:rPr lang="ru-RU" sz="2000" dirty="0"/>
              <a:t>. </a:t>
            </a:r>
            <a:r>
              <a:rPr lang="ru-RU" sz="2000" dirty="0" err="1"/>
              <a:t>AskingPrice</a:t>
            </a:r>
            <a:r>
              <a:rPr lang="ru-RU" sz="2000" dirty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 smtClean="0"/>
              <a:t>Этот триггер </a:t>
            </a:r>
            <a:r>
              <a:rPr lang="ru-RU" sz="2000" dirty="0"/>
              <a:t>будет вызываться рекурсивно. </a:t>
            </a:r>
            <a:endParaRPr lang="ru-RU" sz="2000" dirty="0" smtClean="0"/>
          </a:p>
          <a:p>
            <a:pPr algn="just"/>
            <a:r>
              <a:rPr lang="ru-RU" sz="2000" dirty="0" smtClean="0"/>
              <a:t>Оператор </a:t>
            </a:r>
            <a:r>
              <a:rPr lang="ru-RU" sz="2000" dirty="0"/>
              <a:t>UPDATE в триггере вызовет обновление таблицы TRANSACTION, что, в свою очередь, приведет к повторному вызову триг­гера. На этот раз, однако, столбец </a:t>
            </a:r>
            <a:r>
              <a:rPr lang="ru-RU" sz="2000" dirty="0" err="1"/>
              <a:t>SalesPrice</a:t>
            </a:r>
            <a:r>
              <a:rPr lang="ru-RU" sz="2000" dirty="0"/>
              <a:t> будет равен :</a:t>
            </a:r>
            <a:r>
              <a:rPr lang="ru-RU" sz="2000" dirty="0" err="1"/>
              <a:t>old.AskingPrice</a:t>
            </a:r>
            <a:r>
              <a:rPr lang="ru-RU" sz="2000" dirty="0"/>
              <a:t>, поэтому новых обновлений произведено не будет и рекурсия остановится.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885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Триггеры уровня </a:t>
            </a:r>
            <a:r>
              <a:rPr lang="en-US" sz="3200" dirty="0" smtClean="0">
                <a:solidFill>
                  <a:schemeClr val="tx1"/>
                </a:solidFill>
              </a:rPr>
              <a:t>DML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Триггер уровня </a:t>
            </a:r>
            <a:r>
              <a:rPr lang="en-US" sz="1800" dirty="0" smtClean="0"/>
              <a:t>DML </a:t>
            </a:r>
            <a:r>
              <a:rPr lang="ru-RU" sz="1800" dirty="0" smtClean="0"/>
              <a:t>является </a:t>
            </a:r>
            <a:r>
              <a:rPr lang="ru-RU" sz="1800" dirty="0"/>
              <a:t>объектом реляционной базы </a:t>
            </a:r>
            <a:r>
              <a:rPr lang="ru-RU" sz="1800" dirty="0" smtClean="0"/>
              <a:t>данных (специальный вид хранимой процедуры), </a:t>
            </a:r>
            <a:r>
              <a:rPr lang="ru-RU" sz="1800" dirty="0"/>
              <a:t>который активизирует выполнение хранимой (или встроенной) PL/SQL-процедуры при изменении пользователем данных в таблице. Событие, управляющее запуском триггера, описывается в виде логических условий. Например, попытка модифицировать данные в таблице активизирует триггер, соответствующий данной команде манипулирования данными. Число триггеров на таблицу базы данных не ограничено.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Обычно триггеры используют для реализации ограничений ссылочной целостности, для предотвращения несогласованных изменений в базе данных (поддержка целостности базы данных), для выполнения скрытых операций при модификации, а также для снижения сетевого трафика за счет передачи обработки на сервер. Операции завершения транзакции выполняются после обработки триггеров.</a:t>
            </a:r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6145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</a:t>
            </a:r>
            <a:r>
              <a:rPr lang="ru-RU" sz="3200" dirty="0" smtClean="0">
                <a:solidFill>
                  <a:schemeClr val="tx1"/>
                </a:solidFill>
              </a:rPr>
              <a:t>2 </a:t>
            </a:r>
            <a:r>
              <a:rPr lang="ru-RU" sz="3200" dirty="0">
                <a:solidFill>
                  <a:schemeClr val="tx1"/>
                </a:solidFill>
              </a:rPr>
              <a:t>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/>
              <a:t>Использование триггеров для присвоения значений по умолчанию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Столбцам таблицы могут присваиваться значения по умолчанию с по­мощью квалификатора DEFAULT. В качестве таких значений можно за­давать константы или результаты вычисления простых выражений. Если же задание значения по умолчанию требует более сложной логики, необ­ходимо использовать триггер.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П</a:t>
            </a:r>
            <a:r>
              <a:rPr lang="ru-RU" sz="2000" dirty="0" smtClean="0"/>
              <a:t>редположим</a:t>
            </a:r>
            <a:r>
              <a:rPr lang="ru-RU" sz="2000" dirty="0"/>
              <a:t>, что у галереи имеется прави­ло, согласно которому запрашиваемая цена произведения устанавливается равной удвоенной стоимости его приобретения или сумме общей стоимо­сти приобретения и чистой выручки от продажи этого произведения в прошлом. Это правило реализуется с помощью завершающего </a:t>
            </a:r>
            <a:r>
              <a:rPr lang="ru-RU" sz="2000" dirty="0" smtClean="0"/>
              <a:t>триггера.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25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</a:t>
            </a:r>
            <a:r>
              <a:rPr lang="ru-RU" sz="3200" dirty="0" smtClean="0">
                <a:solidFill>
                  <a:schemeClr val="tx1"/>
                </a:solidFill>
              </a:rPr>
              <a:t>2 </a:t>
            </a:r>
            <a:r>
              <a:rPr lang="ru-RU" sz="3200" dirty="0">
                <a:solidFill>
                  <a:schemeClr val="tx1"/>
                </a:solidFill>
              </a:rPr>
              <a:t>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Представление, которое используется в рас­сматриваемом триггере, имеет следующий вид</a:t>
            </a:r>
            <a:r>
              <a:rPr lang="ru-RU" sz="2000" dirty="0" smtClean="0"/>
              <a:t>:</a:t>
            </a:r>
          </a:p>
          <a:p>
            <a:pPr algn="just"/>
            <a:endParaRPr lang="ru-RU" sz="2000" dirty="0"/>
          </a:p>
          <a:p>
            <a:pPr marL="0" indent="0" algn="just">
              <a:buNone/>
            </a:pPr>
            <a:r>
              <a:rPr lang="en-US" sz="2000" dirty="0"/>
              <a:t>CREATE VIEW </a:t>
            </a:r>
            <a:r>
              <a:rPr lang="en-US" sz="2000" dirty="0" err="1"/>
              <a:t>ArtistWorkNet</a:t>
            </a:r>
            <a:r>
              <a:rPr lang="en-US" sz="2000" dirty="0"/>
              <a:t> AS</a:t>
            </a:r>
          </a:p>
          <a:p>
            <a:pPr marL="0" indent="0" algn="just">
              <a:buNone/>
            </a:pPr>
            <a:r>
              <a:rPr lang="en-US" sz="2000" dirty="0"/>
              <a:t>SELECT </a:t>
            </a:r>
            <a:r>
              <a:rPr lang="en-US" sz="2000" dirty="0" err="1"/>
              <a:t>W.WorkID</a:t>
            </a:r>
            <a:r>
              <a:rPr lang="en-US" sz="2000" dirty="0"/>
              <a:t>, Name, Title, Copy, </a:t>
            </a:r>
            <a:r>
              <a:rPr lang="en-US" sz="2000" dirty="0" err="1"/>
              <a:t>AcquisitionPrice</a:t>
            </a:r>
            <a:r>
              <a:rPr lang="en-US" sz="2000" dirty="0"/>
              <a:t>,</a:t>
            </a:r>
          </a:p>
          <a:p>
            <a:pPr marL="0" indent="0" algn="just">
              <a:buNone/>
            </a:pPr>
            <a:r>
              <a:rPr lang="en-US" sz="2000" dirty="0" err="1"/>
              <a:t>SalesPrice</a:t>
            </a:r>
            <a:r>
              <a:rPr lang="en-US" sz="2000" dirty="0"/>
              <a:t>, (</a:t>
            </a:r>
            <a:r>
              <a:rPr lang="en-US" sz="2000" dirty="0" err="1"/>
              <a:t>SalesPrice</a:t>
            </a:r>
            <a:r>
              <a:rPr lang="en-US" sz="2000" dirty="0"/>
              <a:t> - </a:t>
            </a:r>
            <a:r>
              <a:rPr lang="en-US" sz="2000" dirty="0" err="1"/>
              <a:t>AcqisitionPrice</a:t>
            </a:r>
            <a:r>
              <a:rPr lang="en-US" sz="2000" dirty="0"/>
              <a:t>) AS </a:t>
            </a:r>
            <a:r>
              <a:rPr lang="en-US" sz="2000" dirty="0" err="1"/>
              <a:t>NetPrice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FROM TRANSACTION T</a:t>
            </a:r>
          </a:p>
          <a:p>
            <a:pPr marL="0" indent="0" algn="just">
              <a:buNone/>
            </a:pPr>
            <a:r>
              <a:rPr lang="en-US" sz="2000" dirty="0"/>
              <a:t>JOIN WORK W</a:t>
            </a:r>
          </a:p>
          <a:p>
            <a:pPr marL="0" indent="0" algn="just">
              <a:buNone/>
            </a:pPr>
            <a:r>
              <a:rPr lang="en-US" sz="2000" dirty="0"/>
              <a:t>ON </a:t>
            </a:r>
            <a:r>
              <a:rPr lang="en-US" sz="2000" dirty="0" err="1"/>
              <a:t>T.WorkID</a:t>
            </a:r>
            <a:r>
              <a:rPr lang="en-US" sz="2000" dirty="0"/>
              <a:t> = </a:t>
            </a:r>
            <a:r>
              <a:rPr lang="en-US" sz="2000" dirty="0" err="1"/>
              <a:t>W.WorkID</a:t>
            </a:r>
            <a:endParaRPr lang="en-US" sz="2000" dirty="0"/>
          </a:p>
          <a:p>
            <a:pPr marL="0" indent="0" algn="just">
              <a:buNone/>
            </a:pPr>
            <a:r>
              <a:rPr lang="en-US" sz="2000" dirty="0"/>
              <a:t>JOIN ARTIST A</a:t>
            </a:r>
          </a:p>
          <a:p>
            <a:pPr marL="0" indent="0" algn="just">
              <a:buNone/>
            </a:pPr>
            <a:r>
              <a:rPr lang="en-US" sz="2000" dirty="0"/>
              <a:t>ON </a:t>
            </a:r>
            <a:r>
              <a:rPr lang="en-US" sz="2000" dirty="0" err="1"/>
              <a:t>W.ArtistID</a:t>
            </a:r>
            <a:r>
              <a:rPr lang="en-US" sz="2000" dirty="0"/>
              <a:t> = </a:t>
            </a:r>
            <a:r>
              <a:rPr lang="en-US" sz="2000" dirty="0" err="1"/>
              <a:t>A.ArtistID</a:t>
            </a:r>
            <a:r>
              <a:rPr lang="en-US" sz="2000" dirty="0"/>
              <a:t>;</a:t>
            </a: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461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</a:t>
            </a:r>
            <a:r>
              <a:rPr lang="ru-RU" sz="3200" dirty="0" smtClean="0">
                <a:solidFill>
                  <a:schemeClr val="tx1"/>
                </a:solidFill>
              </a:rPr>
              <a:t>2 </a:t>
            </a:r>
            <a:r>
              <a:rPr lang="ru-RU" sz="3200" dirty="0">
                <a:solidFill>
                  <a:schemeClr val="tx1"/>
                </a:solidFill>
              </a:rPr>
              <a:t>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1600" dirty="0"/>
              <a:t>CREATE OR REPLACE TRIGGER </a:t>
            </a:r>
            <a:r>
              <a:rPr lang="en-US" sz="1600" dirty="0" err="1"/>
              <a:t>SetAskingPrice</a:t>
            </a:r>
            <a:r>
              <a:rPr lang="en-US" sz="1600" dirty="0"/>
              <a:t> BEFORE INSERT ON TRANSACTION</a:t>
            </a:r>
          </a:p>
          <a:p>
            <a:pPr marL="0" indent="0" algn="just">
              <a:buNone/>
            </a:pPr>
            <a:r>
              <a:rPr lang="en-US" sz="1600" dirty="0"/>
              <a:t>FOR EACH ROW</a:t>
            </a:r>
          </a:p>
          <a:p>
            <a:pPr marL="0" indent="0" algn="just">
              <a:buNone/>
            </a:pPr>
            <a:r>
              <a:rPr lang="en-US" sz="1600" dirty="0"/>
              <a:t>DECLARE</a:t>
            </a:r>
          </a:p>
          <a:p>
            <a:pPr marL="0" indent="0" algn="just">
              <a:buNone/>
            </a:pPr>
            <a:r>
              <a:rPr lang="en-US" sz="1600" dirty="0" err="1"/>
              <a:t>avgNetPrice</a:t>
            </a:r>
            <a:r>
              <a:rPr lang="en-US" sz="1600" dirty="0"/>
              <a:t> numeric(8,2); </a:t>
            </a:r>
            <a:r>
              <a:rPr lang="en-US" sz="1600" dirty="0" err="1"/>
              <a:t>newPrice</a:t>
            </a:r>
            <a:r>
              <a:rPr lang="en-US" sz="1600" dirty="0"/>
              <a:t> numeric(8,2); </a:t>
            </a:r>
            <a:r>
              <a:rPr lang="en-US" sz="1600" dirty="0" err="1"/>
              <a:t>rowcount</a:t>
            </a:r>
            <a:r>
              <a:rPr lang="en-US" sz="1600" dirty="0"/>
              <a:t> integer; BEGIN</a:t>
            </a:r>
          </a:p>
          <a:p>
            <a:pPr marL="0" indent="0" algn="just">
              <a:buNone/>
            </a:pPr>
            <a:r>
              <a:rPr lang="en-US" sz="1600" dirty="0"/>
              <a:t>SELECT Count(*) INTO </a:t>
            </a:r>
            <a:r>
              <a:rPr lang="en-US" sz="1600" dirty="0" err="1"/>
              <a:t>rowcount</a:t>
            </a:r>
            <a:endParaRPr lang="en-US" sz="1600" dirty="0"/>
          </a:p>
          <a:p>
            <a:pPr marL="0" indent="0" algn="just">
              <a:buNone/>
            </a:pPr>
            <a:r>
              <a:rPr lang="en-US" sz="1600" dirty="0"/>
              <a:t>FROM TRANSACTION</a:t>
            </a:r>
          </a:p>
          <a:p>
            <a:pPr marL="0" indent="0" algn="just">
              <a:buNone/>
            </a:pPr>
            <a:r>
              <a:rPr lang="en-US" sz="1600" dirty="0"/>
              <a:t>WHERE </a:t>
            </a:r>
            <a:r>
              <a:rPr lang="en-US" sz="1600" dirty="0" err="1"/>
              <a:t>WorkID</a:t>
            </a:r>
            <a:r>
              <a:rPr lang="en-US" sz="1600" dirty="0"/>
              <a:t> = :</a:t>
            </a:r>
            <a:r>
              <a:rPr lang="en-US" sz="1600" dirty="0" err="1"/>
              <a:t>new.WorkID</a:t>
            </a:r>
            <a:r>
              <a:rPr lang="en-US" sz="1600" dirty="0"/>
              <a:t>;</a:t>
            </a:r>
          </a:p>
          <a:p>
            <a:pPr marL="0" indent="0" algn="just">
              <a:buNone/>
            </a:pPr>
            <a:r>
              <a:rPr lang="en-US" sz="1600" dirty="0"/>
              <a:t>IF </a:t>
            </a:r>
            <a:r>
              <a:rPr lang="en-US" sz="1600" dirty="0" err="1"/>
              <a:t>rowcount</a:t>
            </a:r>
            <a:r>
              <a:rPr lang="en-US" sz="1600" dirty="0"/>
              <a:t> = 0 </a:t>
            </a:r>
            <a:r>
              <a:rPr lang="en-US" sz="1600" dirty="0" smtClean="0"/>
              <a:t>THEN</a:t>
            </a:r>
            <a:r>
              <a:rPr lang="ru-RU" sz="1600" dirty="0" smtClean="0"/>
              <a:t> </a:t>
            </a:r>
            <a:r>
              <a:rPr lang="en-US" sz="1600" dirty="0" smtClean="0"/>
              <a:t>:</a:t>
            </a:r>
            <a:r>
              <a:rPr lang="en-US" sz="1600" dirty="0" err="1" smtClean="0"/>
              <a:t>new.AskingPrice</a:t>
            </a:r>
            <a:r>
              <a:rPr lang="en-US" sz="1600" dirty="0" smtClean="0"/>
              <a:t> </a:t>
            </a:r>
            <a:r>
              <a:rPr lang="en-US" sz="1600" dirty="0"/>
              <a:t>:= 2*(:</a:t>
            </a:r>
            <a:r>
              <a:rPr lang="en-US" sz="1600" dirty="0" err="1"/>
              <a:t>new.AcquisitionPrice</a:t>
            </a:r>
            <a:r>
              <a:rPr lang="en-US" sz="1600" dirty="0"/>
              <a:t>);</a:t>
            </a:r>
          </a:p>
          <a:p>
            <a:pPr marL="0" indent="0" algn="just">
              <a:buNone/>
            </a:pPr>
            <a:r>
              <a:rPr lang="en-US" sz="1600" dirty="0" smtClean="0"/>
              <a:t>ELSE</a:t>
            </a:r>
            <a:r>
              <a:rPr lang="ru-RU" sz="1600" dirty="0"/>
              <a:t> </a:t>
            </a:r>
            <a:r>
              <a:rPr lang="en-US" sz="1600" dirty="0" smtClean="0"/>
              <a:t>SELECT </a:t>
            </a:r>
            <a:r>
              <a:rPr lang="en-US" sz="1600" dirty="0"/>
              <a:t>AVG(</a:t>
            </a:r>
            <a:r>
              <a:rPr lang="en-US" sz="1600" dirty="0" err="1"/>
              <a:t>NetPrice</a:t>
            </a:r>
            <a:r>
              <a:rPr lang="en-US" sz="1600" dirty="0"/>
              <a:t>) INTO </a:t>
            </a:r>
            <a:r>
              <a:rPr lang="en-US" sz="1600" dirty="0" err="1"/>
              <a:t>avgNetPrice</a:t>
            </a:r>
            <a:r>
              <a:rPr lang="en-US" sz="1600" dirty="0"/>
              <a:t> FROM </a:t>
            </a:r>
            <a:r>
              <a:rPr lang="en-US" sz="1600" dirty="0" err="1"/>
              <a:t>ArtistWorkNet</a:t>
            </a:r>
            <a:r>
              <a:rPr lang="en-US" sz="1600" dirty="0"/>
              <a:t> AW WHERE </a:t>
            </a:r>
            <a:r>
              <a:rPr lang="en-US" sz="1600" dirty="0" err="1"/>
              <a:t>AW.WorkID</a:t>
            </a:r>
            <a:r>
              <a:rPr lang="en-US" sz="1600" dirty="0"/>
              <a:t> = :</a:t>
            </a:r>
            <a:r>
              <a:rPr lang="en-US" sz="1600" dirty="0" err="1"/>
              <a:t>new.WorkID</a:t>
            </a:r>
            <a:r>
              <a:rPr lang="en-US" sz="1600" dirty="0"/>
              <a:t> GROUP BY </a:t>
            </a:r>
            <a:r>
              <a:rPr lang="en-US" sz="1600" dirty="0" err="1"/>
              <a:t>AW.WorkID</a:t>
            </a:r>
            <a:r>
              <a:rPr lang="en-US" sz="1600" dirty="0"/>
              <a:t>;</a:t>
            </a:r>
          </a:p>
          <a:p>
            <a:pPr marL="0" indent="0" algn="just">
              <a:buNone/>
            </a:pPr>
            <a:r>
              <a:rPr lang="en-US" sz="1600" dirty="0" err="1"/>
              <a:t>newPrice</a:t>
            </a:r>
            <a:r>
              <a:rPr lang="en-US" sz="1600" dirty="0"/>
              <a:t> := </a:t>
            </a:r>
            <a:r>
              <a:rPr lang="en-US" sz="1600" dirty="0" err="1"/>
              <a:t>avgNetPrice</a:t>
            </a:r>
            <a:r>
              <a:rPr lang="en-US" sz="1600" dirty="0"/>
              <a:t> + :</a:t>
            </a:r>
            <a:r>
              <a:rPr lang="en-US" sz="1600" dirty="0" err="1"/>
              <a:t>new.AcquisitionPrice</a:t>
            </a:r>
            <a:r>
              <a:rPr lang="en-US" sz="1600" dirty="0"/>
              <a:t>; IF </a:t>
            </a:r>
            <a:r>
              <a:rPr lang="en-US" sz="1600" dirty="0" err="1"/>
              <a:t>newPrice</a:t>
            </a:r>
            <a:r>
              <a:rPr lang="en-US" sz="1600" dirty="0"/>
              <a:t> &gt; 2*(:</a:t>
            </a:r>
            <a:r>
              <a:rPr lang="en-US" sz="1600" dirty="0" err="1"/>
              <a:t>new.AcquisitionPrice</a:t>
            </a:r>
            <a:r>
              <a:rPr lang="en-US" sz="1600" dirty="0"/>
              <a:t>) THEN :</a:t>
            </a:r>
            <a:r>
              <a:rPr lang="en-US" sz="1600" dirty="0" err="1"/>
              <a:t>new.AskingPrice</a:t>
            </a:r>
            <a:r>
              <a:rPr lang="en-US" sz="1600" dirty="0"/>
              <a:t> := </a:t>
            </a:r>
            <a:r>
              <a:rPr lang="en-US" sz="1600" dirty="0" err="1"/>
              <a:t>newPrice</a:t>
            </a:r>
            <a:r>
              <a:rPr lang="en-US" sz="1600" dirty="0"/>
              <a:t>;</a:t>
            </a:r>
          </a:p>
          <a:p>
            <a:pPr marL="0" indent="0" algn="just">
              <a:buNone/>
            </a:pPr>
            <a:r>
              <a:rPr lang="en-US" sz="1600" dirty="0" smtClean="0"/>
              <a:t>ELSE</a:t>
            </a:r>
            <a:r>
              <a:rPr lang="ru-RU" sz="1600" dirty="0" smtClean="0"/>
              <a:t> </a:t>
            </a:r>
            <a:r>
              <a:rPr lang="en-US" sz="1600" dirty="0" smtClean="0"/>
              <a:t>:</a:t>
            </a:r>
            <a:r>
              <a:rPr lang="en-US" sz="1600" dirty="0" err="1" smtClean="0"/>
              <a:t>new.AskingPrice</a:t>
            </a:r>
            <a:r>
              <a:rPr lang="en-US" sz="1600" dirty="0" smtClean="0"/>
              <a:t> </a:t>
            </a:r>
            <a:r>
              <a:rPr lang="en-US" sz="1600" dirty="0"/>
              <a:t>:= 2*(:</a:t>
            </a:r>
            <a:r>
              <a:rPr lang="en-US" sz="1600" dirty="0" err="1"/>
              <a:t>new.AcquisitionPrice</a:t>
            </a:r>
            <a:r>
              <a:rPr lang="en-US" sz="1600" dirty="0"/>
              <a:t>); END IF;</a:t>
            </a:r>
          </a:p>
          <a:p>
            <a:pPr marL="0" indent="0" algn="just">
              <a:buNone/>
            </a:pPr>
            <a:r>
              <a:rPr lang="en-US" sz="1600" dirty="0"/>
              <a:t>END IF;</a:t>
            </a:r>
          </a:p>
          <a:p>
            <a:pPr marL="0" indent="0" algn="just">
              <a:buNone/>
            </a:pPr>
            <a:r>
              <a:rPr lang="en-US" sz="1600" dirty="0"/>
              <a:t>END;</a:t>
            </a:r>
          </a:p>
          <a:p>
            <a:pPr marL="0" indent="0" algn="just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0782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</a:t>
            </a:r>
            <a:r>
              <a:rPr lang="ru-RU" sz="3200" dirty="0" smtClean="0">
                <a:solidFill>
                  <a:schemeClr val="tx1"/>
                </a:solidFill>
              </a:rPr>
              <a:t>2 </a:t>
            </a:r>
            <a:r>
              <a:rPr lang="ru-RU" sz="3200" dirty="0">
                <a:solidFill>
                  <a:schemeClr val="tx1"/>
                </a:solidFill>
              </a:rPr>
              <a:t>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5090120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ru-RU" sz="1800" dirty="0"/>
              <a:t>Триггер сначала подсчитывает количество строк в таблице TRANSACTION, в которых значение </a:t>
            </a:r>
            <a:r>
              <a:rPr lang="ru-RU" sz="1800" dirty="0" err="1"/>
              <a:t>WorkID</a:t>
            </a:r>
            <a:r>
              <a:rPr lang="ru-RU" sz="1800" dirty="0"/>
              <a:t> равно :</a:t>
            </a:r>
            <a:r>
              <a:rPr lang="ru-RU" sz="1800" dirty="0" err="1"/>
              <a:t>new.WorkID</a:t>
            </a:r>
            <a:r>
              <a:rPr lang="ru-RU" sz="1800" dirty="0"/>
              <a:t>. По­скольку это предваряющий триггер, произведение еще не добавлено в базу данных, и количество будет равным нулю, если это произведение не появ­лялось в галерее ранее. В этом случае :</a:t>
            </a:r>
            <a:r>
              <a:rPr lang="ru-RU" sz="1800" dirty="0" err="1"/>
              <a:t>new.AskingPrice</a:t>
            </a:r>
            <a:r>
              <a:rPr lang="ru-RU" sz="1800" dirty="0"/>
              <a:t> устанавливается равным удвоенному значению </a:t>
            </a:r>
            <a:r>
              <a:rPr lang="ru-RU" sz="1800" dirty="0" err="1"/>
              <a:t>AcquisitionPrice</a:t>
            </a:r>
            <a:r>
              <a:rPr lang="ru-RU" sz="1800" dirty="0"/>
              <a:t>.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ru-RU" sz="1800" dirty="0" smtClean="0"/>
              <a:t>Если </a:t>
            </a:r>
            <a:r>
              <a:rPr lang="ru-RU" sz="1800" dirty="0"/>
              <a:t>произведение появлялось в галерее в прошлом, рассчитывает­ся средняя чистая прибыль от его продажи с помощью представле­ния </a:t>
            </a:r>
            <a:r>
              <a:rPr lang="ru-RU" sz="1800" dirty="0" err="1"/>
              <a:t>ArtistWorkNet</a:t>
            </a:r>
            <a:r>
              <a:rPr lang="ru-RU" sz="1800" dirty="0"/>
              <a:t>. После этого вычисляется переменная </a:t>
            </a:r>
            <a:r>
              <a:rPr lang="ru-RU" sz="1800" dirty="0" err="1"/>
              <a:t>newPrice</a:t>
            </a:r>
            <a:r>
              <a:rPr lang="ru-RU" sz="1800" dirty="0"/>
              <a:t> как сумма средней чистой прибыли и стоимости приобретения. Наконец, :</a:t>
            </a:r>
            <a:r>
              <a:rPr lang="ru-RU" sz="1800" dirty="0" err="1"/>
              <a:t>new.AskingPrice</a:t>
            </a:r>
            <a:r>
              <a:rPr lang="ru-RU" sz="1800" dirty="0"/>
              <a:t> присваивается большее из двух значений — </a:t>
            </a:r>
            <a:r>
              <a:rPr lang="ru-RU" sz="1800" dirty="0" err="1"/>
              <a:t>newPrice</a:t>
            </a:r>
            <a:r>
              <a:rPr lang="ru-RU" sz="1800" dirty="0"/>
              <a:t> или удвоенное значение </a:t>
            </a:r>
            <a:r>
              <a:rPr lang="ru-RU" sz="1800" dirty="0" err="1"/>
              <a:t>AcquisitionPrice</a:t>
            </a:r>
            <a:r>
              <a:rPr lang="ru-RU" sz="1800" dirty="0"/>
              <a:t>. Так как триггер предваряющий, для усреднения можно использовать встроенную функцию AVG: новая стро­ка еще не добавлена в таблицу WORK, поэтому она не будет учтена при расчете среднего значения.</a:t>
            </a:r>
          </a:p>
          <a:p>
            <a:pPr algn="just">
              <a:spcBef>
                <a:spcPts val="1200"/>
              </a:spcBef>
              <a:spcAft>
                <a:spcPts val="0"/>
              </a:spcAft>
            </a:pPr>
            <a:r>
              <a:rPr lang="ru-RU" sz="1800" dirty="0" smtClean="0"/>
              <a:t>Если </a:t>
            </a:r>
            <a:r>
              <a:rPr lang="ru-RU" sz="1800" dirty="0"/>
              <a:t>в какой-либо из строк представления </a:t>
            </a:r>
            <a:r>
              <a:rPr lang="ru-RU" sz="1800" dirty="0" err="1"/>
              <a:t>ArtistWorkNet</a:t>
            </a:r>
            <a:r>
              <a:rPr lang="ru-RU" sz="1800" dirty="0"/>
              <a:t> столбец </a:t>
            </a:r>
            <a:r>
              <a:rPr lang="ru-RU" sz="1800" dirty="0" err="1"/>
              <a:t>SalesPrice</a:t>
            </a:r>
            <a:r>
              <a:rPr lang="ru-RU" sz="1800" dirty="0"/>
              <a:t> или </a:t>
            </a:r>
            <a:r>
              <a:rPr lang="ru-RU" sz="1800" dirty="0" err="1"/>
              <a:t>AcquisitionPrice</a:t>
            </a:r>
            <a:r>
              <a:rPr lang="ru-RU" sz="1800" dirty="0"/>
              <a:t> явля­ется пустым, это может вызвать проблемы при вычислениях в триггере.</a:t>
            </a:r>
          </a:p>
          <a:p>
            <a:pPr algn="just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6872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3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>
                <a:solidFill>
                  <a:schemeClr val="tx1"/>
                </a:solidFill>
              </a:rPr>
              <a:t>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b="1" dirty="0"/>
              <a:t>Триггер, обновляющий представление</a:t>
            </a:r>
          </a:p>
          <a:p>
            <a:pPr algn="just"/>
            <a:r>
              <a:rPr lang="ru-RU" sz="1800" dirty="0" smtClean="0"/>
              <a:t>Обновление </a:t>
            </a:r>
            <a:r>
              <a:rPr lang="ru-RU" sz="1800" dirty="0"/>
              <a:t>представлений в ряде случаев может оказаться затрудни­тельным. Одна из таких проблем касается представлений, созданных при помощи операции </a:t>
            </a:r>
            <a:r>
              <a:rPr lang="ru-RU" sz="1800" dirty="0" smtClean="0"/>
              <a:t>соединения.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Рассмотрим представление </a:t>
            </a:r>
            <a:r>
              <a:rPr lang="ru-RU" sz="1800" dirty="0" err="1" smtClean="0"/>
              <a:t>Customerlnterests</a:t>
            </a:r>
            <a:r>
              <a:rPr lang="ru-RU" sz="1800" dirty="0" smtClean="0"/>
              <a:t>:</a:t>
            </a:r>
          </a:p>
          <a:p>
            <a:pPr algn="just"/>
            <a:r>
              <a:rPr lang="en-US" sz="1800" dirty="0"/>
              <a:t>CREATE VIEW </a:t>
            </a:r>
            <a:r>
              <a:rPr lang="en-US" sz="1800" dirty="0" err="1"/>
              <a:t>CustomerInterests</a:t>
            </a:r>
            <a:r>
              <a:rPr lang="en-US" sz="1800" dirty="0"/>
              <a:t> AS</a:t>
            </a:r>
          </a:p>
          <a:p>
            <a:pPr algn="just"/>
            <a:r>
              <a:rPr lang="en-US" sz="1800" dirty="0"/>
              <a:t>SELECT </a:t>
            </a:r>
            <a:r>
              <a:rPr lang="en-US" sz="1800" dirty="0" err="1"/>
              <a:t>С.Name</a:t>
            </a:r>
            <a:r>
              <a:rPr lang="en-US" sz="1800" dirty="0"/>
              <a:t> AS Customer, </a:t>
            </a:r>
            <a:r>
              <a:rPr lang="en-US" sz="1800" dirty="0" err="1"/>
              <a:t>A.Name</a:t>
            </a:r>
            <a:r>
              <a:rPr lang="en-US" sz="1800" dirty="0"/>
              <a:t> AS Artist</a:t>
            </a:r>
          </a:p>
          <a:p>
            <a:pPr algn="just"/>
            <a:r>
              <a:rPr lang="en-US" sz="1800" dirty="0"/>
              <a:t>FROM CUSTOMER С</a:t>
            </a:r>
          </a:p>
          <a:p>
            <a:pPr algn="just"/>
            <a:r>
              <a:rPr lang="en-US" sz="1800" dirty="0"/>
              <a:t>JOIN CUSTOMER_ARTIST_INT C1</a:t>
            </a:r>
          </a:p>
          <a:p>
            <a:pPr algn="just"/>
            <a:r>
              <a:rPr lang="en-US" sz="1800" dirty="0"/>
              <a:t>ON </a:t>
            </a:r>
            <a:r>
              <a:rPr lang="en-US" sz="1800" dirty="0" err="1"/>
              <a:t>С.CustomerlD</a:t>
            </a:r>
            <a:r>
              <a:rPr lang="en-US" sz="1800" dirty="0"/>
              <a:t> = C1.CustomerlD JOIN ARTIST A</a:t>
            </a:r>
          </a:p>
          <a:p>
            <a:pPr algn="just"/>
            <a:r>
              <a:rPr lang="en-US" sz="1800" dirty="0"/>
              <a:t>ON C1.ArtistID = </a:t>
            </a:r>
            <a:r>
              <a:rPr lang="en-US" sz="1800" dirty="0" err="1"/>
              <a:t>A.ArtistID</a:t>
            </a:r>
            <a:r>
              <a:rPr lang="en-US" sz="1800" dirty="0"/>
              <a:t>; </a:t>
            </a:r>
            <a:endParaRPr lang="ru-RU" sz="1800" dirty="0"/>
          </a:p>
          <a:p>
            <a:pPr algn="just"/>
            <a:endParaRPr lang="ru-RU" sz="1800" dirty="0" smtClean="0"/>
          </a:p>
          <a:p>
            <a:pPr algn="just"/>
            <a:r>
              <a:rPr lang="ru-RU" sz="1800" dirty="0" smtClean="0"/>
              <a:t> Оно </a:t>
            </a:r>
            <a:r>
              <a:rPr lang="ru-RU" sz="1800" dirty="0"/>
              <a:t>содержит строки таблиц CUSTOMER и ARTIST, соединенные через таблицу пересечения. Столбцу </a:t>
            </a:r>
            <a:r>
              <a:rPr lang="ru-RU" sz="1800" dirty="0" err="1"/>
              <a:t>CUSTOMER.Name</a:t>
            </a:r>
            <a:r>
              <a:rPr lang="ru-RU" sz="1800" dirty="0"/>
              <a:t> дан псевдоним </a:t>
            </a:r>
            <a:r>
              <a:rPr lang="ru-RU" sz="1800" dirty="0" err="1"/>
              <a:t>Customer</a:t>
            </a:r>
            <a:r>
              <a:rPr lang="ru-RU" sz="1800" dirty="0"/>
              <a:t>, а столбцу </a:t>
            </a:r>
            <a:r>
              <a:rPr lang="ru-RU" sz="1800" dirty="0" err="1"/>
              <a:t>ARTIST.Name</a:t>
            </a:r>
            <a:r>
              <a:rPr lang="ru-RU" sz="1800" dirty="0"/>
              <a:t> — </a:t>
            </a:r>
            <a:r>
              <a:rPr lang="ru-RU" sz="1800" dirty="0" err="1"/>
              <a:t>Artist</a:t>
            </a:r>
            <a:r>
              <a:rPr lang="ru-RU" sz="1800" dirty="0"/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6896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Пример 3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>
                <a:solidFill>
                  <a:schemeClr val="tx1"/>
                </a:solidFill>
              </a:rPr>
              <a:t>создания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5234136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Запрос на изменение имени клиента в представлении </a:t>
            </a:r>
            <a:r>
              <a:rPr lang="ru-RU" sz="1800" dirty="0" err="1"/>
              <a:t>Customerlnterests</a:t>
            </a:r>
            <a:r>
              <a:rPr lang="ru-RU" sz="1800" dirty="0"/>
              <a:t> можно интерпретировать как запрос на изменение столбца </a:t>
            </a:r>
            <a:r>
              <a:rPr lang="ru-RU" sz="1800" dirty="0" err="1"/>
              <a:t>Name</a:t>
            </a:r>
            <a:r>
              <a:rPr lang="ru-RU" sz="1800" dirty="0"/>
              <a:t> в таб­лице CUSTOMER. Такой </a:t>
            </a:r>
            <a:r>
              <a:rPr lang="ru-RU" sz="1800" dirty="0" smtClean="0"/>
              <a:t>запрос </a:t>
            </a:r>
            <a:r>
              <a:rPr lang="ru-RU" sz="1800" dirty="0"/>
              <a:t>может быть обработан лишь в том случае, если это имя является уникальным в таблице CUSTOMER. В противном случае невозможно будет определить, какую из строк следует обновлять.</a:t>
            </a:r>
          </a:p>
          <a:p>
            <a:pPr algn="just"/>
            <a:r>
              <a:rPr lang="ru-RU" sz="1800" dirty="0" smtClean="0"/>
              <a:t>Замещающий триггер </a:t>
            </a:r>
            <a:r>
              <a:rPr lang="ru-RU" sz="1800" dirty="0"/>
              <a:t>обнов­ляет имя клиента, если это имя является уникальным в базе данных. Вме­сто того чтобы подсчитывать количество строк с данным именем клиента и выполнять обновление только в том случае, если такая строка всего одна, триггер обусловливает обновление ключевым словом NOT EXISTS. Такая конструкция триггера позволяет </a:t>
            </a:r>
            <a:r>
              <a:rPr lang="ru-RU" sz="1800" dirty="0" err="1"/>
              <a:t>Oracle</a:t>
            </a:r>
            <a:r>
              <a:rPr lang="ru-RU" sz="1800" dirty="0"/>
              <a:t> оптимизировать SQL-оператор и приводит к лучшей производительности.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 smtClean="0"/>
              <a:t>CREATE </a:t>
            </a:r>
            <a:r>
              <a:rPr lang="ru-RU" sz="1600" b="1" dirty="0"/>
              <a:t>OR REPLACE TRIGGER </a:t>
            </a:r>
            <a:r>
              <a:rPr lang="ru-RU" sz="1600" b="1" dirty="0" err="1"/>
              <a:t>CustomerlnterestsJJpdate</a:t>
            </a:r>
            <a:r>
              <a:rPr lang="ru-RU" sz="1600" b="1" dirty="0"/>
              <a:t> INSTEAD OF UPDATE ON </a:t>
            </a:r>
            <a:r>
              <a:rPr lang="ru-RU" sz="1600" b="1" dirty="0" err="1"/>
              <a:t>Customerlnterests</a:t>
            </a:r>
            <a:endParaRPr lang="ru-RU" sz="1600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/>
              <a:t>FOR EACH ROW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/>
              <a:t>BEGIN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/>
              <a:t>UPDATE CUSTOMER C1 SET C1.Name = :</a:t>
            </a:r>
            <a:r>
              <a:rPr lang="ru-RU" sz="1600" b="1" dirty="0" err="1"/>
              <a:t>new.Customer</a:t>
            </a:r>
            <a:r>
              <a:rPr lang="ru-RU" sz="1600" b="1" dirty="0"/>
              <a:t> WHERE C1.Name = :</a:t>
            </a:r>
            <a:r>
              <a:rPr lang="ru-RU" sz="1600" b="1" dirty="0" err="1"/>
              <a:t>old.Customer</a:t>
            </a:r>
            <a:r>
              <a:rPr lang="ru-RU" sz="1600" b="1" dirty="0"/>
              <a:t> AND NOT EXISTS (SELECT * FROM CUSTOMER C2 WHERE C2.Name = C1.Name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/>
              <a:t>AND C2.CustomerlD &lt;&gt; C1.CustomerlD);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dirty="0"/>
              <a:t>END; </a:t>
            </a:r>
            <a:endParaRPr lang="ru-RU" sz="1800" b="1" dirty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4566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Определение </a:t>
            </a:r>
            <a:r>
              <a:rPr lang="en-US" sz="3200" dirty="0">
                <a:solidFill>
                  <a:schemeClr val="tx1"/>
                </a:solidFill>
              </a:rPr>
              <a:t>DML-</a:t>
            </a:r>
            <a:r>
              <a:rPr lang="ru-RU" sz="3200" dirty="0">
                <a:solidFill>
                  <a:schemeClr val="tx1"/>
                </a:solidFill>
              </a:rPr>
              <a:t>действия внутри триггера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43000"/>
            <a:ext cx="8229600" cy="5234136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/>
              <a:t>Oracle</a:t>
            </a:r>
            <a:r>
              <a:rPr lang="ru-RU" sz="2000" dirty="0"/>
              <a:t> предлагает набор функций (называемых также </a:t>
            </a:r>
            <a:r>
              <a:rPr lang="ru-RU" sz="2000" b="1" i="1" dirty="0"/>
              <a:t>операционными директивами</a:t>
            </a:r>
            <a:r>
              <a:rPr lang="ru-RU" sz="2000" dirty="0"/>
              <a:t>), которые позволяют определить, какое DML-действие вызвало запуск текущего триггера. Каждая такая функция возвращает TRUE или FALSE.</a:t>
            </a:r>
          </a:p>
          <a:p>
            <a:pPr algn="just"/>
            <a:r>
              <a:rPr lang="ru-RU" sz="2000" dirty="0" smtClean="0"/>
              <a:t>    </a:t>
            </a:r>
            <a:r>
              <a:rPr lang="ru-RU" sz="2000" b="1" i="1" dirty="0"/>
              <a:t>INSERTING</a:t>
            </a:r>
            <a:r>
              <a:rPr lang="ru-RU" sz="2000" dirty="0"/>
              <a:t> Возвращает TRUE, если триггер был запущен в ответ на вставку в таблицу, с которой связан триггер, и FALSE — в противном случае.</a:t>
            </a:r>
          </a:p>
          <a:p>
            <a:pPr algn="just"/>
            <a:r>
              <a:rPr lang="ru-RU" sz="2000" b="1" i="1" dirty="0"/>
              <a:t>    UPDATING </a:t>
            </a:r>
            <a:r>
              <a:rPr lang="ru-RU" sz="2000" dirty="0"/>
              <a:t>Возвращает TRUE, если триггер был запущен в ответ на обновление таблицы, с которой связан триггер, и FALSE — в противном случае.</a:t>
            </a:r>
          </a:p>
          <a:p>
            <a:pPr algn="just"/>
            <a:r>
              <a:rPr lang="ru-RU" sz="2000" b="1" i="1" dirty="0"/>
              <a:t>    DELETING </a:t>
            </a:r>
            <a:r>
              <a:rPr lang="ru-RU" sz="2000" dirty="0"/>
              <a:t>Возвращает TRUE, если триггер был запущен в ответ на удаление из таблицы, с которой связан триггер, и FALSE — в противном случае.</a:t>
            </a:r>
          </a:p>
          <a:p>
            <a:pPr algn="just"/>
            <a:r>
              <a:rPr lang="ru-RU" sz="2000" dirty="0" smtClean="0"/>
              <a:t>Используя </a:t>
            </a:r>
            <a:r>
              <a:rPr lang="ru-RU" sz="2000" dirty="0"/>
              <a:t>эти директивы, можно </a:t>
            </a:r>
            <a:r>
              <a:rPr lang="ru-RU" sz="2000" dirty="0" smtClean="0"/>
              <a:t>создать </a:t>
            </a:r>
            <a:r>
              <a:rPr lang="ru-RU" sz="2000" dirty="0"/>
              <a:t>один общий триггер, который будет объединять действия, необходимые для различных видов операций.</a:t>
            </a:r>
          </a:p>
        </p:txBody>
      </p:sp>
    </p:spTree>
    <p:extLst>
      <p:ext uri="{BB962C8B-B14F-4D97-AF65-F5344CB8AC3E}">
        <p14:creationId xmlns:p14="http://schemas.microsoft.com/office/powerpoint/2010/main" val="177675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2116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Триггеры </a:t>
            </a:r>
            <a:r>
              <a:rPr lang="en-US" sz="3200" dirty="0">
                <a:solidFill>
                  <a:schemeClr val="tx1"/>
                </a:solidFill>
              </a:rPr>
              <a:t>DDL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5090120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/>
              <a:t>Oracle</a:t>
            </a:r>
            <a:r>
              <a:rPr lang="ru-RU" sz="2000" dirty="0"/>
              <a:t> позволяет определить триггеры, которые будут запускаться в ответ на исполнение операторов языка </a:t>
            </a:r>
            <a:r>
              <a:rPr lang="ru-RU" sz="2000" b="1" i="1" dirty="0"/>
              <a:t>DDL </a:t>
            </a:r>
            <a:r>
              <a:rPr lang="ru-RU" sz="2000" dirty="0"/>
              <a:t>(</a:t>
            </a:r>
            <a:r>
              <a:rPr lang="ru-RU" sz="2000" dirty="0" err="1"/>
              <a:t>Data</a:t>
            </a:r>
            <a:r>
              <a:rPr lang="ru-RU" sz="2000" dirty="0"/>
              <a:t> </a:t>
            </a:r>
            <a:r>
              <a:rPr lang="ru-RU" sz="2000" dirty="0" err="1"/>
              <a:t>Definition</a:t>
            </a:r>
            <a:r>
              <a:rPr lang="ru-RU" sz="2000" dirty="0"/>
              <a:t> </a:t>
            </a:r>
            <a:r>
              <a:rPr lang="ru-RU" sz="2000" dirty="0" err="1"/>
              <a:t>Language</a:t>
            </a:r>
            <a:r>
              <a:rPr lang="ru-RU" sz="2000" dirty="0"/>
              <a:t> — язык определения данных</a:t>
            </a:r>
            <a:r>
              <a:rPr lang="ru-RU" sz="2000" dirty="0" smtClean="0"/>
              <a:t>). Оператор </a:t>
            </a:r>
            <a:r>
              <a:rPr lang="ru-RU" sz="2000" dirty="0"/>
              <a:t>DDL — это любой оператор SQL, используемый для создания или изменения объекта базы данных, такого как таблица или индекс. </a:t>
            </a:r>
          </a:p>
          <a:p>
            <a:pPr algn="just"/>
            <a:r>
              <a:rPr lang="ru-RU" sz="2000" dirty="0"/>
              <a:t>Каждый из этих операторов приводит к созданию, изменению или удалению объекта базы данных</a:t>
            </a:r>
            <a:r>
              <a:rPr lang="ru-RU" sz="2000" dirty="0" smtClean="0"/>
              <a:t>.</a:t>
            </a:r>
          </a:p>
          <a:p>
            <a:pPr algn="just"/>
            <a:r>
              <a:rPr lang="ru-RU" sz="2000" dirty="0"/>
              <a:t>Н</a:t>
            </a:r>
            <a:r>
              <a:rPr lang="ru-RU" sz="2000" dirty="0" smtClean="0"/>
              <a:t>есколько </a:t>
            </a:r>
            <a:r>
              <a:rPr lang="ru-RU" sz="2000" dirty="0"/>
              <a:t>примеров операторов </a:t>
            </a:r>
            <a:r>
              <a:rPr lang="en-US" sz="2000" dirty="0"/>
              <a:t>DDL:</a:t>
            </a:r>
          </a:p>
          <a:p>
            <a:pPr algn="just"/>
            <a:r>
              <a:rPr lang="en-US" sz="2000" dirty="0" smtClean="0"/>
              <a:t>    </a:t>
            </a:r>
            <a:r>
              <a:rPr lang="en-US" sz="2000" dirty="0"/>
              <a:t>CREATE TABLE</a:t>
            </a:r>
          </a:p>
          <a:p>
            <a:pPr algn="just"/>
            <a:r>
              <a:rPr lang="en-US" sz="2000" dirty="0"/>
              <a:t>    ALTER INDEX</a:t>
            </a:r>
          </a:p>
          <a:p>
            <a:pPr algn="just"/>
            <a:r>
              <a:rPr lang="en-US" sz="2000" dirty="0"/>
              <a:t>    DROP TRIGGER</a:t>
            </a:r>
            <a:endParaRPr lang="ru-RU" sz="2000" dirty="0"/>
          </a:p>
          <a:p>
            <a:pPr algn="just"/>
            <a:r>
              <a:rPr lang="ru-RU" sz="2000" dirty="0"/>
              <a:t>Синтаксис создания таких триггеров практически совпадает с синтаксисом создания триггеров DML, отличие лишь в запускающих их событиях и в том, что триггеры DDL не применяются к отдельным таблицам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8253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Создание триггера </a:t>
            </a:r>
            <a:r>
              <a:rPr lang="en-US" sz="3200" dirty="0">
                <a:solidFill>
                  <a:schemeClr val="tx1"/>
                </a:solidFill>
              </a:rPr>
              <a:t>DDL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Для создания (или пересоздания) триггера </a:t>
            </a:r>
            <a:r>
              <a:rPr lang="en-US" sz="2000" dirty="0"/>
              <a:t>DDL </a:t>
            </a:r>
            <a:r>
              <a:rPr lang="ru-RU" sz="2000" dirty="0"/>
              <a:t>используйте такою конструкцию: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    1    </a:t>
            </a:r>
            <a:r>
              <a:rPr lang="en-US" sz="2000" dirty="0"/>
              <a:t>CREATE [ OR REPLACE ] TRIGGER </a:t>
            </a:r>
            <a:r>
              <a:rPr lang="ru-RU" sz="2000" dirty="0" err="1"/>
              <a:t>имя_триггера</a:t>
            </a:r>
            <a:r>
              <a:rPr lang="ru-RU" sz="2000" dirty="0"/>
              <a:t> </a:t>
            </a:r>
          </a:p>
          <a:p>
            <a:pPr algn="just"/>
            <a:r>
              <a:rPr lang="ru-RU" sz="2000" dirty="0"/>
              <a:t>    2    { </a:t>
            </a:r>
            <a:r>
              <a:rPr lang="en-US" sz="2000" dirty="0"/>
              <a:t>BEFORE | AFTER } {DDL-</a:t>
            </a:r>
            <a:r>
              <a:rPr lang="ru-RU" sz="2000" dirty="0"/>
              <a:t>событие } </a:t>
            </a:r>
            <a:r>
              <a:rPr lang="en-US" sz="2000" dirty="0"/>
              <a:t>ON { DATABASE | SCHEMA } </a:t>
            </a:r>
          </a:p>
          <a:p>
            <a:pPr algn="just"/>
            <a:r>
              <a:rPr lang="en-US" sz="2000" dirty="0"/>
              <a:t>    3    [ WHEN ( ... ) } </a:t>
            </a:r>
          </a:p>
          <a:p>
            <a:pPr algn="just"/>
            <a:r>
              <a:rPr lang="en-US" sz="2000" dirty="0"/>
              <a:t>    4    DECLARE </a:t>
            </a:r>
          </a:p>
          <a:p>
            <a:pPr algn="just"/>
            <a:r>
              <a:rPr lang="en-US" sz="2000" dirty="0"/>
              <a:t>    5    </a:t>
            </a:r>
            <a:r>
              <a:rPr lang="ru-RU" sz="2000" dirty="0"/>
              <a:t>Объявления переменных </a:t>
            </a:r>
          </a:p>
          <a:p>
            <a:pPr algn="just"/>
            <a:r>
              <a:rPr lang="ru-RU" sz="2000" dirty="0"/>
              <a:t>    6    </a:t>
            </a:r>
            <a:r>
              <a:rPr lang="en-US" sz="2000" dirty="0"/>
              <a:t>BEGIN     </a:t>
            </a:r>
          </a:p>
          <a:p>
            <a:pPr algn="just"/>
            <a:r>
              <a:rPr lang="en-US" sz="2000" dirty="0"/>
              <a:t>    7    ... </a:t>
            </a:r>
            <a:r>
              <a:rPr lang="ru-RU" sz="2000" dirty="0"/>
              <a:t>код ... </a:t>
            </a:r>
          </a:p>
          <a:p>
            <a:pPr algn="just"/>
            <a:r>
              <a:rPr lang="ru-RU" sz="2000" dirty="0"/>
              <a:t>    8    </a:t>
            </a:r>
            <a:r>
              <a:rPr lang="en-US" sz="2000" dirty="0"/>
              <a:t>END;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9256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ru-RU" altLang="ru-RU" smtClean="0"/>
              <a:t>Триггерные события</a:t>
            </a:r>
            <a:r>
              <a:rPr lang="en-US" altLang="ru-RU" smtClean="0"/>
              <a:t> DDL</a:t>
            </a:r>
            <a:endParaRPr lang="ru-RU" altLang="ru-RU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196975"/>
          <a:ext cx="8207375" cy="26051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1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35713">
                <a:tc>
                  <a:txBody>
                    <a:bodyPr/>
                    <a:lstStyle/>
                    <a:p>
                      <a:r>
                        <a:rPr kumimoji="0" lang="en-US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CREATE</a:t>
                      </a:r>
                      <a:endParaRPr lang="ru-RU" sz="2400" dirty="0"/>
                    </a:p>
                  </a:txBody>
                  <a:tcPr marL="91423" marR="91423" marT="45701" marB="45701"/>
                </a:tc>
                <a:tc>
                  <a:txBody>
                    <a:bodyPr/>
                    <a:lstStyle/>
                    <a:p>
                      <a:r>
                        <a:rPr kumimoji="0"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создается объект базы данных.</a:t>
                      </a:r>
                    </a:p>
                  </a:txBody>
                  <a:tcPr marL="91423" marR="91423" marT="45701" marB="457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855">
                <a:tc>
                  <a:txBody>
                    <a:bodyPr/>
                    <a:lstStyle/>
                    <a:p>
                      <a:r>
                        <a:rPr kumimoji="0" lang="en-US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ALTER </a:t>
                      </a:r>
                      <a:endParaRPr lang="ru-RU" sz="2400" dirty="0"/>
                    </a:p>
                  </a:txBody>
                  <a:tcPr marL="91423" marR="91423" marT="45701" marB="45701"/>
                </a:tc>
                <a:tc>
                  <a:txBody>
                    <a:bodyPr/>
                    <a:lstStyle/>
                    <a:p>
                      <a:r>
                        <a:rPr kumimoji="0"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выполняется команда </a:t>
                      </a:r>
                      <a:r>
                        <a:rPr kumimoji="0" lang="en-US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ALTER </a:t>
                      </a:r>
                      <a:r>
                        <a:rPr kumimoji="0"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над объектом базы данных. </a:t>
                      </a:r>
                      <a:endParaRPr lang="ru-RU" sz="2400" dirty="0"/>
                    </a:p>
                  </a:txBody>
                  <a:tcPr marL="91423" marR="91423" marT="45701" marB="457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521">
                <a:tc>
                  <a:txBody>
                    <a:bodyPr/>
                    <a:lstStyle/>
                    <a:p>
                      <a:r>
                        <a:rPr kumimoji="0" lang="en-US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DROP</a:t>
                      </a:r>
                      <a:endParaRPr kumimoji="0" lang="ru-RU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01" marB="45701"/>
                </a:tc>
                <a:tc>
                  <a:txBody>
                    <a:bodyPr/>
                    <a:lstStyle/>
                    <a:p>
                      <a:r>
                        <a:rPr kumimoji="0" lang="ru-RU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выполняется команда удаления объекта </a:t>
                      </a:r>
                      <a:r>
                        <a:rPr kumimoji="0" lang="en-US" sz="24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DROP. </a:t>
                      </a:r>
                      <a:endParaRPr kumimoji="0" lang="ru-RU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01" marB="457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9409" name="Объект 2"/>
          <p:cNvSpPr>
            <a:spLocks noGrp="1"/>
          </p:cNvSpPr>
          <p:nvPr>
            <p:ph sz="quarter" idx="1"/>
          </p:nvPr>
        </p:nvSpPr>
        <p:spPr>
          <a:xfrm>
            <a:off x="457200" y="4005263"/>
            <a:ext cx="8229600" cy="2087562"/>
          </a:xfrm>
        </p:spPr>
        <p:txBody>
          <a:bodyPr/>
          <a:lstStyle/>
          <a:p>
            <a:r>
              <a:rPr lang="ru-RU" altLang="ru-RU" sz="2400" smtClean="0"/>
              <a:t>К объектам события относятся таблицы, пакеты и другие объекты базы данных, которые можно найти в системном представлении </a:t>
            </a:r>
            <a:r>
              <a:rPr lang="en-US" altLang="ru-RU" sz="2400" smtClean="0"/>
              <a:t>ALL_OBJECTS</a:t>
            </a:r>
            <a:r>
              <a:rPr lang="ru-RU" altLang="ru-RU" sz="2400" smtClean="0"/>
              <a:t>.</a:t>
            </a:r>
          </a:p>
          <a:p>
            <a:r>
              <a:rPr lang="ru-RU" altLang="ru-RU" sz="2400" smtClean="0"/>
              <a:t>Может применяться к отдельной схеме или базе данных в целом.</a:t>
            </a:r>
          </a:p>
        </p:txBody>
      </p:sp>
    </p:spTree>
    <p:extLst>
      <p:ext uri="{BB962C8B-B14F-4D97-AF65-F5344CB8AC3E}">
        <p14:creationId xmlns:p14="http://schemas.microsoft.com/office/powerpoint/2010/main" val="423334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Триггеры уровня </a:t>
            </a:r>
            <a:r>
              <a:rPr lang="en-US" sz="3200" dirty="0" smtClean="0">
                <a:solidFill>
                  <a:schemeClr val="tx1"/>
                </a:solidFill>
              </a:rPr>
              <a:t>DML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smtClean="0"/>
              <a:t>Триггер уровня </a:t>
            </a:r>
            <a:r>
              <a:rPr lang="en-US" sz="2000" dirty="0" smtClean="0"/>
              <a:t>DML </a:t>
            </a:r>
            <a:r>
              <a:rPr lang="ru-RU" sz="2000" dirty="0" smtClean="0"/>
              <a:t>является </a:t>
            </a:r>
            <a:r>
              <a:rPr lang="ru-RU" sz="2000" dirty="0"/>
              <a:t>объектом реляционной базы </a:t>
            </a:r>
            <a:r>
              <a:rPr lang="ru-RU" sz="2000" dirty="0" smtClean="0"/>
              <a:t>данных (специальный вид хранимой процедуры), </a:t>
            </a:r>
            <a:r>
              <a:rPr lang="ru-RU" sz="2000" dirty="0"/>
              <a:t>который активизирует выполнение хранимой (или встроенной) PL/SQL-процедуры при изменении пользователем данных в таблице. </a:t>
            </a:r>
            <a:endParaRPr lang="ru-RU" sz="2000" dirty="0" smtClean="0"/>
          </a:p>
          <a:p>
            <a:pPr algn="just"/>
            <a:r>
              <a:rPr lang="ru-RU" sz="2000" dirty="0" smtClean="0"/>
              <a:t>Событие</a:t>
            </a:r>
            <a:r>
              <a:rPr lang="ru-RU" sz="2000" dirty="0"/>
              <a:t>, управляющее запуском триггера, описывается в виде логических условий. </a:t>
            </a:r>
            <a:endParaRPr lang="ru-RU" sz="2000" dirty="0" smtClean="0"/>
          </a:p>
          <a:p>
            <a:pPr algn="just"/>
            <a:r>
              <a:rPr lang="ru-RU" sz="2000" dirty="0" smtClean="0"/>
              <a:t>Например</a:t>
            </a:r>
            <a:r>
              <a:rPr lang="ru-RU" sz="2000" dirty="0"/>
              <a:t>, попытка модифицировать данные в таблице активизирует триггер, соответствующий данной команде манипулирования данными. </a:t>
            </a:r>
            <a:endParaRPr lang="ru-RU" sz="2000" dirty="0" smtClean="0"/>
          </a:p>
          <a:p>
            <a:pPr algn="just"/>
            <a:r>
              <a:rPr lang="ru-RU" sz="2000" dirty="0" smtClean="0"/>
              <a:t>Число </a:t>
            </a:r>
            <a:r>
              <a:rPr lang="ru-RU" sz="2000" dirty="0"/>
              <a:t>триггеров на таблицу базы данных не ограничено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7393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ru-RU" altLang="ru-RU" smtClean="0"/>
              <a:t>Триггерные события</a:t>
            </a:r>
            <a:r>
              <a:rPr lang="en-US" altLang="ru-RU" smtClean="0"/>
              <a:t> </a:t>
            </a:r>
            <a:r>
              <a:rPr lang="ru-RU" altLang="ru-RU" smtClean="0"/>
              <a:t>базы данных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196975"/>
          <a:ext cx="8207375" cy="5111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718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35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2391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SERVERERROR</a:t>
                      </a:r>
                      <a:endParaRPr lang="ru-RU" sz="2000" dirty="0"/>
                    </a:p>
                  </a:txBody>
                  <a:tcPr marL="91423" marR="91423" marT="45713" marB="45713"/>
                </a:tc>
                <a:tc>
                  <a:txBody>
                    <a:bodyPr/>
                    <a:lstStyle/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сервер генерирует ошибку. </a:t>
                      </a:r>
                    </a:p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Допустимы только </a:t>
                      </a:r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триггеры.</a:t>
                      </a:r>
                    </a:p>
                  </a:txBody>
                  <a:tcPr marL="91423" marR="91423"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9554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LOGON</a:t>
                      </a:r>
                      <a:endParaRPr lang="ru-RU" sz="2000" dirty="0"/>
                    </a:p>
                  </a:txBody>
                  <a:tcPr marL="91423" marR="91423" marT="45713" marB="45713"/>
                </a:tc>
                <a:tc>
                  <a:txBody>
                    <a:bodyPr/>
                    <a:lstStyle/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создается соединение пользователя с базой данных. </a:t>
                      </a:r>
                    </a:p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Допустимы только </a:t>
                      </a:r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триггеры.</a:t>
                      </a:r>
                      <a:endParaRPr lang="ru-RU" sz="2000" dirty="0"/>
                    </a:p>
                  </a:txBody>
                  <a:tcPr marL="91423" marR="91423"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554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baseline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LOGOFF</a:t>
                      </a:r>
                      <a:endParaRPr kumimoji="0" lang="ru-RU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3" marB="45713"/>
                </a:tc>
                <a:tc>
                  <a:txBody>
                    <a:bodyPr/>
                    <a:lstStyle/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завершается соединение пользователя с базой данных. </a:t>
                      </a:r>
                    </a:p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Допустимы только </a:t>
                      </a:r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</a:t>
                      </a:r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триггеры.</a:t>
                      </a:r>
                      <a:endParaRPr kumimoji="0" lang="ru-RU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50418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STARTUP</a:t>
                      </a:r>
                      <a:endParaRPr kumimoji="0" lang="ru-RU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3" marB="45713"/>
                </a:tc>
                <a:tc>
                  <a:txBody>
                    <a:bodyPr/>
                    <a:lstStyle/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база данных открывается для работы.</a:t>
                      </a:r>
                    </a:p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Допустимы только </a:t>
                      </a:r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AFTER </a:t>
                      </a:r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триггеры.</a:t>
                      </a:r>
                      <a:endParaRPr kumimoji="0" lang="ru-RU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9833">
                <a:tc>
                  <a:txBody>
                    <a:bodyPr/>
                    <a:lstStyle/>
                    <a:p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SHUTDOWN</a:t>
                      </a:r>
                      <a:endParaRPr kumimoji="0" lang="ru-RU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3" marB="45713"/>
                </a:tc>
                <a:tc>
                  <a:txBody>
                    <a:bodyPr/>
                    <a:lstStyle/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Событие возникает, когда база данных закрывается. </a:t>
                      </a:r>
                    </a:p>
                    <a:p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Допустимы только </a:t>
                      </a:r>
                      <a:r>
                        <a:rPr kumimoji="0" lang="en-US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BEFORE </a:t>
                      </a:r>
                      <a:r>
                        <a:rPr kumimoji="0" lang="ru-RU" sz="20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триггеры.</a:t>
                      </a:r>
                      <a:endParaRPr kumimoji="0" lang="ru-RU" sz="20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3" marB="457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14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ru-RU" altLang="ru-RU" smtClean="0"/>
              <a:t>Триггерные события</a:t>
            </a:r>
            <a:r>
              <a:rPr lang="en-US" altLang="ru-RU" smtClean="0"/>
              <a:t> </a:t>
            </a:r>
            <a:r>
              <a:rPr lang="ru-RU" altLang="ru-RU" smtClean="0"/>
              <a:t>базы данных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68313" y="1196975"/>
          <a:ext cx="8207375" cy="475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23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83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88641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BEFORE GRANT</a:t>
                      </a:r>
                      <a:b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GRANT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marL="91423" marR="91423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выполнении команды </a:t>
                      </a:r>
                      <a:r>
                        <a:rPr kumimoji="0" lang="ru-RU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grant</a:t>
                      </a:r>
                      <a:endParaRPr kumimoji="0" lang="ru-RU" sz="2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0" marB="457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641">
                <a:tc>
                  <a:txBody>
                    <a:bodyPr/>
                    <a:lstStyle/>
                    <a:p>
                      <a:pPr algn="ctr"/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BEFORE REVOKE</a:t>
                      </a:r>
                      <a:b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/>
                      </a:r>
                      <a:b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ru-RU" sz="240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AFTER REVOKE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marL="91423" marR="91423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выполнении команды </a:t>
                      </a:r>
                      <a:r>
                        <a:rPr kumimoji="0" lang="ru-RU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revoke</a:t>
                      </a:r>
                      <a:endParaRPr kumimoji="0" lang="ru-RU" sz="2400" b="0" i="0" u="none" strike="noStrike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0" marB="4571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641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BEFORE DDL</a:t>
                      </a:r>
                      <a:b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DDL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marL="91423" marR="91423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Срабатывает на большинство команд</a:t>
                      </a: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DDL, </a:t>
                      </a: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кроме</a:t>
                      </a:r>
                      <a:r>
                        <a:rPr kumimoji="0" lang="en-US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alter database, create control file, create database</a:t>
                      </a:r>
                      <a:endParaRPr lang="ru-RU" sz="2400" dirty="0">
                        <a:latin typeface="+mn-lt"/>
                      </a:endParaRPr>
                    </a:p>
                  </a:txBody>
                  <a:tcPr marL="91423" marR="91423" marT="45710" marB="4571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641"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BEFORE TRUNCATE</a:t>
                      </a:r>
                      <a:b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 TRUNCATE</a:t>
                      </a:r>
                      <a:endParaRPr kumimoji="0" lang="ru-RU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0" marB="4571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4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 выполнении команды </a:t>
                      </a:r>
                      <a:r>
                        <a:rPr kumimoji="0" lang="ru-RU" sz="24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truncate</a:t>
                      </a:r>
                      <a:endParaRPr kumimoji="0" lang="ru-RU" sz="2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3" marR="91423" marT="45710" marB="4571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54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События </a:t>
            </a:r>
            <a:r>
              <a:rPr lang="ru-RU" sz="3200" dirty="0">
                <a:solidFill>
                  <a:schemeClr val="tx1"/>
                </a:solidFill>
              </a:rPr>
              <a:t>триггера </a:t>
            </a:r>
            <a:r>
              <a:rPr lang="en-US" sz="3200" dirty="0">
                <a:solidFill>
                  <a:schemeClr val="tx1"/>
                </a:solidFill>
              </a:rPr>
              <a:t>DDL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b="1" dirty="0"/>
              <a:t>ALTER</a:t>
            </a:r>
            <a:r>
              <a:rPr lang="en-US" sz="2000" dirty="0"/>
              <a:t> Specify ALTER to fire the trigger whenever an ALTER statement modifies a database object in the data dictionary.</a:t>
            </a:r>
          </a:p>
          <a:p>
            <a:pPr algn="just"/>
            <a:r>
              <a:rPr lang="en-US" sz="2000" dirty="0" smtClean="0"/>
              <a:t>Restriction </a:t>
            </a:r>
            <a:r>
              <a:rPr lang="en-US" sz="2000" dirty="0"/>
              <a:t>on Triggers on ALTER Operations The trigger will not be fired by an ALTER DATABASE statement.</a:t>
            </a:r>
          </a:p>
          <a:p>
            <a:pPr algn="just"/>
            <a:r>
              <a:rPr lang="en-US" sz="2000" b="1" dirty="0" smtClean="0"/>
              <a:t>ANALYZE </a:t>
            </a:r>
            <a:r>
              <a:rPr lang="en-US" sz="2000" dirty="0"/>
              <a:t>Specify ANALYZE to fire the trigger whenever the database collects or deletes statistics or validates the structure of a database object.</a:t>
            </a:r>
          </a:p>
          <a:p>
            <a:pPr algn="just"/>
            <a:r>
              <a:rPr lang="en-US" sz="2000" dirty="0" smtClean="0"/>
              <a:t>ANALYZE </a:t>
            </a:r>
            <a:r>
              <a:rPr lang="en-US" sz="2000" dirty="0"/>
              <a:t>for information on various ways of collecting statistics</a:t>
            </a:r>
          </a:p>
          <a:p>
            <a:pPr algn="just"/>
            <a:r>
              <a:rPr lang="en-US" sz="2000" b="1" dirty="0" smtClean="0"/>
              <a:t>ASSOCIATE </a:t>
            </a:r>
            <a:r>
              <a:rPr lang="en-US" sz="2000" b="1" dirty="0"/>
              <a:t>STATISTICS </a:t>
            </a:r>
            <a:r>
              <a:rPr lang="en-US" sz="2000" dirty="0"/>
              <a:t>Specify ASSOCIATE STATISTICS to fire the trigger whenever the database associates a statistics type with a database object.</a:t>
            </a:r>
          </a:p>
          <a:p>
            <a:pPr algn="just"/>
            <a:r>
              <a:rPr lang="en-US" sz="2000" b="1" dirty="0" smtClean="0"/>
              <a:t>AUDIT</a:t>
            </a:r>
            <a:r>
              <a:rPr lang="en-US" sz="2000" dirty="0" smtClean="0"/>
              <a:t> </a:t>
            </a:r>
            <a:r>
              <a:rPr lang="en-US" sz="2000" dirty="0"/>
              <a:t>Specify AUDIT to fire the trigger whenever the database tracks the occurrence of a SQL statement or tracks operations on a schema object.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9982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События </a:t>
            </a:r>
            <a:r>
              <a:rPr lang="ru-RU" sz="3200" dirty="0">
                <a:solidFill>
                  <a:schemeClr val="tx1"/>
                </a:solidFill>
              </a:rPr>
              <a:t>триггера </a:t>
            </a:r>
            <a:r>
              <a:rPr lang="en-US" sz="3200" dirty="0">
                <a:solidFill>
                  <a:schemeClr val="tx1"/>
                </a:solidFill>
              </a:rPr>
              <a:t>DDL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b="1" dirty="0"/>
              <a:t>COMMENT</a:t>
            </a:r>
            <a:r>
              <a:rPr lang="en-US" sz="2000" dirty="0"/>
              <a:t> Specify COMMENT to fire the trigger whenever a comment on a database object is added to the data dictionary.</a:t>
            </a:r>
          </a:p>
          <a:p>
            <a:pPr algn="just"/>
            <a:r>
              <a:rPr lang="en-US" sz="2000" b="1" dirty="0" smtClean="0"/>
              <a:t>CREATE</a:t>
            </a:r>
            <a:r>
              <a:rPr lang="en-US" sz="2000" dirty="0" smtClean="0"/>
              <a:t> </a:t>
            </a:r>
            <a:r>
              <a:rPr lang="en-US" sz="2000" dirty="0"/>
              <a:t>Specify CREATE to fire the trigger whenever a CREATE statement adds a new database object to the data dictionary.</a:t>
            </a:r>
          </a:p>
          <a:p>
            <a:pPr algn="just"/>
            <a:r>
              <a:rPr lang="en-US" sz="2000" dirty="0" smtClean="0"/>
              <a:t>Restriction </a:t>
            </a:r>
            <a:r>
              <a:rPr lang="en-US" sz="2000" dirty="0"/>
              <a:t>on Triggers on CREATE Operations The trigger will not be fired by a CREATE DATABASE or CREATE CONTROLFILE statement.</a:t>
            </a:r>
          </a:p>
          <a:p>
            <a:pPr algn="just"/>
            <a:r>
              <a:rPr lang="en-US" sz="2000" b="1" dirty="0" smtClean="0"/>
              <a:t>DISASSOCIATE </a:t>
            </a:r>
            <a:r>
              <a:rPr lang="en-US" sz="2000" b="1" dirty="0"/>
              <a:t>STATISTICS </a:t>
            </a:r>
            <a:r>
              <a:rPr lang="en-US" sz="2000" dirty="0"/>
              <a:t>Specify DISASSOCIATE STATISTICS to fire the trigger whenever the database disassociates a statistics type from a database object.</a:t>
            </a:r>
          </a:p>
          <a:p>
            <a:pPr algn="just"/>
            <a:r>
              <a:rPr lang="en-US" sz="2000" b="1" dirty="0" smtClean="0"/>
              <a:t>DROP</a:t>
            </a:r>
            <a:r>
              <a:rPr lang="en-US" sz="2000" dirty="0" smtClean="0"/>
              <a:t> </a:t>
            </a:r>
            <a:r>
              <a:rPr lang="en-US" sz="2000" dirty="0"/>
              <a:t>Specify DROP to fire the trigger whenever a DROP statement removes a database object from the data dictionary.</a:t>
            </a:r>
          </a:p>
          <a:p>
            <a:pPr algn="just"/>
            <a:r>
              <a:rPr lang="en-US" sz="2000" b="1" dirty="0" smtClean="0"/>
              <a:t>GRANT </a:t>
            </a:r>
            <a:r>
              <a:rPr lang="en-US" sz="2000" dirty="0"/>
              <a:t>Specify GRANT to fire the trigger whenever a user grants system privileges or roles or object privileges to another user or to a role.</a:t>
            </a:r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60348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События </a:t>
            </a:r>
            <a:r>
              <a:rPr lang="ru-RU" sz="3200" dirty="0">
                <a:solidFill>
                  <a:schemeClr val="tx1"/>
                </a:solidFill>
              </a:rPr>
              <a:t>триггера </a:t>
            </a:r>
            <a:r>
              <a:rPr lang="en-US" sz="3200" dirty="0">
                <a:solidFill>
                  <a:schemeClr val="tx1"/>
                </a:solidFill>
              </a:rPr>
              <a:t>DDL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000" b="1" dirty="0"/>
              <a:t>NOAUDIT </a:t>
            </a:r>
            <a:r>
              <a:rPr lang="en-US" sz="2000" dirty="0"/>
              <a:t>Specify NOAUDIT to fire the trigger whenever a NOAUDIT statement instructs the database to stop tracking a SQL statement or operations on a schema object.</a:t>
            </a:r>
          </a:p>
          <a:p>
            <a:pPr algn="just"/>
            <a:r>
              <a:rPr lang="en-US" sz="2000" b="1" dirty="0" smtClean="0"/>
              <a:t>RENAME </a:t>
            </a:r>
            <a:r>
              <a:rPr lang="en-US" sz="2000" dirty="0"/>
              <a:t>Specify RENAME to fire the trigger whenever a RENAME statement changes the name of a database object.</a:t>
            </a:r>
          </a:p>
          <a:p>
            <a:pPr algn="just"/>
            <a:r>
              <a:rPr lang="en-US" sz="2000" b="1" dirty="0" smtClean="0"/>
              <a:t>REVOKE </a:t>
            </a:r>
            <a:r>
              <a:rPr lang="en-US" sz="2000" dirty="0"/>
              <a:t>Specify REVOKE to fire the trigger whenever a REVOKE statement removes system privileges or roles or object privileges from a user or role.</a:t>
            </a:r>
          </a:p>
          <a:p>
            <a:pPr algn="just"/>
            <a:r>
              <a:rPr lang="en-US" sz="2000" b="1" dirty="0" smtClean="0"/>
              <a:t>TRUNCATE</a:t>
            </a:r>
            <a:r>
              <a:rPr lang="en-US" sz="2000" dirty="0" smtClean="0"/>
              <a:t> </a:t>
            </a:r>
            <a:r>
              <a:rPr lang="en-US" sz="2000" dirty="0"/>
              <a:t>Specify TRUNCATE to fire the trigger whenever a TRUNCATE statement removes the rows from a table or cluster and resets its storage characteristics.</a:t>
            </a:r>
          </a:p>
          <a:p>
            <a:pPr algn="just"/>
            <a:r>
              <a:rPr lang="en-US" sz="2000" b="1" dirty="0" smtClean="0"/>
              <a:t>DDL </a:t>
            </a:r>
            <a:r>
              <a:rPr lang="en-US" sz="2000" dirty="0"/>
              <a:t>Specify DDL to fire the trigger whenever any of the preceding DDL statements is issued.</a:t>
            </a:r>
          </a:p>
        </p:txBody>
      </p:sp>
    </p:spTree>
    <p:extLst>
      <p:ext uri="{BB962C8B-B14F-4D97-AF65-F5344CB8AC3E}">
        <p14:creationId xmlns:p14="http://schemas.microsoft.com/office/powerpoint/2010/main" val="16637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Пример </a:t>
            </a:r>
            <a:r>
              <a:rPr lang="ru-RU" sz="3200" dirty="0">
                <a:solidFill>
                  <a:schemeClr val="tx1"/>
                </a:solidFill>
              </a:rPr>
              <a:t>триггера </a:t>
            </a:r>
            <a:r>
              <a:rPr lang="en-US" sz="3200" dirty="0">
                <a:solidFill>
                  <a:schemeClr val="tx1"/>
                </a:solidFill>
              </a:rPr>
              <a:t>DDL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 smtClean="0"/>
              <a:t>Пример </a:t>
            </a:r>
            <a:r>
              <a:rPr lang="ru-RU" sz="2000" dirty="0"/>
              <a:t>триггера, выполняющего роль </a:t>
            </a:r>
            <a:r>
              <a:rPr lang="ru-RU" sz="2000" dirty="0" smtClean="0"/>
              <a:t>информатора</a:t>
            </a:r>
            <a:r>
              <a:rPr lang="ru-RU" sz="2000" dirty="0"/>
              <a:t>, объявляющего о создании всех объектов:</a:t>
            </a:r>
          </a:p>
          <a:p>
            <a:pPr algn="just"/>
            <a:endParaRPr lang="ru-RU" sz="2000" dirty="0"/>
          </a:p>
          <a:p>
            <a:pPr algn="just"/>
            <a:r>
              <a:rPr lang="en-US" sz="2000" dirty="0"/>
              <a:t>SQL&gt; CREATE OR REPLACE TRIGGER  </a:t>
            </a:r>
            <a:r>
              <a:rPr lang="en-US" sz="2000" dirty="0" smtClean="0"/>
              <a:t>TRDDL_INF</a:t>
            </a:r>
            <a:endParaRPr lang="en-US" sz="2000" dirty="0"/>
          </a:p>
          <a:p>
            <a:pPr algn="just"/>
            <a:r>
              <a:rPr lang="en-US" sz="2000" dirty="0"/>
              <a:t>    2    AFTER CREATE ON SCHEMA </a:t>
            </a:r>
          </a:p>
          <a:p>
            <a:pPr algn="just"/>
            <a:r>
              <a:rPr lang="en-US" sz="2000" dirty="0"/>
              <a:t>    3    BEGIN </a:t>
            </a:r>
          </a:p>
          <a:p>
            <a:pPr algn="just"/>
            <a:r>
              <a:rPr lang="en-US" sz="2000" dirty="0"/>
              <a:t>    4        DBMS_OUTPUT.PUT_LINE('I believe you have created something!'); </a:t>
            </a:r>
          </a:p>
          <a:p>
            <a:pPr algn="just"/>
            <a:r>
              <a:rPr lang="en-US" sz="2000" dirty="0"/>
              <a:t>    5    END </a:t>
            </a:r>
          </a:p>
          <a:p>
            <a:pPr algn="just"/>
            <a:r>
              <a:rPr lang="en-US" sz="2000" dirty="0"/>
              <a:t>    6    / </a:t>
            </a:r>
          </a:p>
          <a:p>
            <a:pPr algn="just"/>
            <a:r>
              <a:rPr lang="en-US" sz="2000" dirty="0"/>
              <a:t> </a:t>
            </a:r>
          </a:p>
          <a:p>
            <a:pPr algn="just"/>
            <a:r>
              <a:rPr lang="en-US" sz="2000" dirty="0"/>
              <a:t>    TRIGGER created.</a:t>
            </a:r>
          </a:p>
        </p:txBody>
      </p:sp>
    </p:spTree>
    <p:extLst>
      <p:ext uri="{BB962C8B-B14F-4D97-AF65-F5344CB8AC3E}">
        <p14:creationId xmlns:p14="http://schemas.microsoft.com/office/powerpoint/2010/main" val="5193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Триггеры событий базы данных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Триггеры событий базы данных запускаются при возникновении событий на уровне базы данных. </a:t>
            </a:r>
            <a:endParaRPr lang="en-US" sz="2000" dirty="0" smtClean="0"/>
          </a:p>
          <a:p>
            <a:pPr algn="just"/>
            <a:r>
              <a:rPr lang="ru-RU" sz="2000" dirty="0" smtClean="0"/>
              <a:t>Существует </a:t>
            </a:r>
            <a:r>
              <a:rPr lang="ru-RU" sz="2000" b="1" dirty="0"/>
              <a:t>пять </a:t>
            </a:r>
            <a:r>
              <a:rPr lang="ru-RU" sz="2000" b="1" dirty="0" smtClean="0"/>
              <a:t>триггеров </a:t>
            </a:r>
            <a:r>
              <a:rPr lang="ru-RU" sz="2000" b="1" dirty="0"/>
              <a:t>событий базы данных</a:t>
            </a:r>
            <a:r>
              <a:rPr lang="ru-RU" sz="2000" dirty="0"/>
              <a:t>:</a:t>
            </a:r>
            <a:endParaRPr lang="en-US" sz="2000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4699800"/>
              </p:ext>
            </p:extLst>
          </p:nvPr>
        </p:nvGraphicFramePr>
        <p:xfrm>
          <a:off x="539552" y="2276872"/>
          <a:ext cx="8229600" cy="39216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2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6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Событие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Разрешенное время выполнения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Описание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STARTUP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AFTER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Активизируется после запуска экземпляра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SHUTDOWN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BEFORE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Активизируется при остановке экземпляра. Для заметки, это событие не активизирует триггер, если останов БД аварийный!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SERVERERROR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AFTER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Активизируется при возникновении 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ошибки</a:t>
                      </a:r>
                      <a:r>
                        <a:rPr lang="en-US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 ORACLE</a:t>
                      </a:r>
                      <a:r>
                        <a:rPr lang="ru-RU" sz="1800" b="1" dirty="0" smtClean="0">
                          <a:solidFill>
                            <a:srgbClr val="0070C0"/>
                          </a:solidFill>
                          <a:effectLst/>
                        </a:rPr>
                        <a:t>.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LOGON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AFTER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Активизируется после успешного соединения пользователя с базой данных.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LOGOOFF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70C0"/>
                          </a:solidFill>
                          <a:effectLst/>
                        </a:rPr>
                        <a:t>BEFORE </a:t>
                      </a:r>
                      <a:endParaRPr lang="ru-RU" sz="1800" b="1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70C0"/>
                          </a:solidFill>
                          <a:effectLst/>
                        </a:rPr>
                        <a:t>Активизируется в начале отключения пользователя. </a:t>
                      </a:r>
                      <a:endParaRPr lang="ru-RU" sz="1800" b="1" dirty="0">
                        <a:solidFill>
                          <a:srgbClr val="0070C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2702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Создание триггера события базы данных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Синтаксис, используемый для создания такого триггера, очень похож на синтаксис создания триггера </a:t>
            </a:r>
            <a:r>
              <a:rPr lang="en-US" sz="2000" dirty="0"/>
              <a:t>DDL: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    1    CREATE [ OR REPLACE ] TRIGGER </a:t>
            </a:r>
            <a:r>
              <a:rPr lang="ru-RU" sz="2000" dirty="0" err="1"/>
              <a:t>имя_триггера</a:t>
            </a:r>
            <a:r>
              <a:rPr lang="ru-RU" sz="2000" dirty="0"/>
              <a:t> </a:t>
            </a:r>
          </a:p>
          <a:p>
            <a:pPr algn="just"/>
            <a:r>
              <a:rPr lang="ru-RU" sz="2000" dirty="0"/>
              <a:t>    2    { </a:t>
            </a:r>
            <a:r>
              <a:rPr lang="en-US" sz="2000" dirty="0"/>
              <a:t>BEFORE | AFTER } { </a:t>
            </a:r>
            <a:r>
              <a:rPr lang="ru-RU" sz="2000" dirty="0" err="1"/>
              <a:t>событие_базы_данных</a:t>
            </a:r>
            <a:r>
              <a:rPr lang="ru-RU" sz="2000" dirty="0"/>
              <a:t> } </a:t>
            </a:r>
            <a:r>
              <a:rPr lang="en-US" sz="2000" dirty="0"/>
              <a:t>ON  { DATABASE | SCHEMA } </a:t>
            </a:r>
          </a:p>
          <a:p>
            <a:pPr algn="just"/>
            <a:r>
              <a:rPr lang="en-US" sz="2000" dirty="0"/>
              <a:t>    3    DECLARE </a:t>
            </a:r>
          </a:p>
          <a:p>
            <a:pPr algn="just"/>
            <a:r>
              <a:rPr lang="en-US" sz="2000" dirty="0"/>
              <a:t>    4    </a:t>
            </a:r>
            <a:r>
              <a:rPr lang="ru-RU" sz="2000" dirty="0"/>
              <a:t>Объявление переменных </a:t>
            </a:r>
          </a:p>
          <a:p>
            <a:pPr algn="just"/>
            <a:r>
              <a:rPr lang="ru-RU" sz="2000" dirty="0"/>
              <a:t>    5    </a:t>
            </a:r>
            <a:r>
              <a:rPr lang="en-US" sz="2000" dirty="0"/>
              <a:t>BEGIN </a:t>
            </a:r>
          </a:p>
          <a:p>
            <a:pPr algn="just"/>
            <a:r>
              <a:rPr lang="en-US" sz="2000" dirty="0"/>
              <a:t>    6    ... </a:t>
            </a:r>
            <a:r>
              <a:rPr lang="ru-RU" sz="2000" dirty="0"/>
              <a:t>код ... </a:t>
            </a:r>
          </a:p>
          <a:p>
            <a:pPr algn="just"/>
            <a:r>
              <a:rPr lang="ru-RU" sz="2000" dirty="0"/>
              <a:t>    7    </a:t>
            </a:r>
            <a:r>
              <a:rPr lang="en-US" sz="2000" dirty="0"/>
              <a:t>END;</a:t>
            </a:r>
          </a:p>
        </p:txBody>
      </p:sp>
    </p:spTree>
    <p:extLst>
      <p:ext uri="{BB962C8B-B14F-4D97-AF65-F5344CB8AC3E}">
        <p14:creationId xmlns:p14="http://schemas.microsoft.com/office/powerpoint/2010/main" val="330487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Триггеры событий базы данных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/>
              <a:t>Эти триггеры представляют собой </a:t>
            </a:r>
            <a:r>
              <a:rPr lang="ru-RU" sz="2000" dirty="0" smtClean="0"/>
              <a:t>средство </a:t>
            </a:r>
            <a:r>
              <a:rPr lang="ru-RU" sz="2000" dirty="0"/>
              <a:t>автоматизации процесса администрирования базы данных и обеспечения детального контроля над базой данных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algn="just"/>
            <a:r>
              <a:rPr lang="ru-RU" sz="2000" dirty="0" smtClean="0"/>
              <a:t>Существует </a:t>
            </a:r>
            <a:r>
              <a:rPr lang="ru-RU" sz="2000" dirty="0"/>
              <a:t>ряд </a:t>
            </a:r>
            <a:r>
              <a:rPr lang="ru-RU" sz="2000" b="1" i="1" dirty="0"/>
              <a:t>ограничений, </a:t>
            </a:r>
            <a:r>
              <a:rPr lang="ru-RU" sz="2000" dirty="0"/>
              <a:t>накладываемых на использование атрибутов </a:t>
            </a:r>
            <a:r>
              <a:rPr lang="en-US" sz="2000" dirty="0"/>
              <a:t>BEFORE </a:t>
            </a:r>
            <a:r>
              <a:rPr lang="ru-RU" sz="2000" dirty="0"/>
              <a:t>и </a:t>
            </a:r>
            <a:r>
              <a:rPr lang="en-US" sz="2000" dirty="0"/>
              <a:t>AFTER </a:t>
            </a:r>
            <a:r>
              <a:rPr lang="ru-RU" sz="2000" dirty="0"/>
              <a:t>для определённых событий. Некоторые ситуации представляются просто бессмысленными:</a:t>
            </a:r>
          </a:p>
          <a:p>
            <a:pPr algn="just"/>
            <a:r>
              <a:rPr lang="ru-RU" sz="2000" dirty="0" smtClean="0"/>
              <a:t>Не </a:t>
            </a:r>
            <a:r>
              <a:rPr lang="ru-RU" sz="2000" dirty="0"/>
              <a:t>бывает триггеров </a:t>
            </a:r>
            <a:r>
              <a:rPr lang="en-US" sz="2000" dirty="0"/>
              <a:t>BEFORE STARTUP. </a:t>
            </a:r>
            <a:r>
              <a:rPr lang="ru-RU" sz="2000" dirty="0"/>
              <a:t>Попытка создания такого триггера приводит к появлению сообщения об ошибке:</a:t>
            </a:r>
          </a:p>
          <a:p>
            <a:pPr lvl="1" algn="just"/>
            <a:r>
              <a:rPr lang="en-US" sz="1700" dirty="0"/>
              <a:t>ORA-30500: database open triggers and server error triggers cannot have BEFORE </a:t>
            </a:r>
            <a:r>
              <a:rPr lang="en-US" sz="1700" dirty="0" smtClean="0"/>
              <a:t>type</a:t>
            </a:r>
          </a:p>
          <a:p>
            <a:pPr algn="just"/>
            <a:r>
              <a:rPr lang="ru-RU" sz="2000" dirty="0" smtClean="0"/>
              <a:t>Не </a:t>
            </a:r>
            <a:r>
              <a:rPr lang="ru-RU" sz="2000" dirty="0"/>
              <a:t>бывает триггеров </a:t>
            </a:r>
            <a:r>
              <a:rPr lang="en-US" sz="2000" dirty="0"/>
              <a:t>AFTER SHUTDOWN. </a:t>
            </a:r>
            <a:r>
              <a:rPr lang="ru-RU" sz="2000" dirty="0"/>
              <a:t>Попытка создания такого триггера приводит к появлению сообщения об ошибке:</a:t>
            </a:r>
          </a:p>
          <a:p>
            <a:pPr lvl="1" algn="just"/>
            <a:r>
              <a:rPr lang="en-US" sz="1700" dirty="0"/>
              <a:t>ORA-30501: instance shutdown triggers cannot have AFTER </a:t>
            </a:r>
            <a:r>
              <a:rPr lang="en-US" sz="1700" dirty="0" smtClean="0"/>
              <a:t>type</a:t>
            </a:r>
            <a:endParaRPr lang="ru-RU" sz="1700" dirty="0"/>
          </a:p>
        </p:txBody>
      </p:sp>
    </p:spTree>
    <p:extLst>
      <p:ext uri="{BB962C8B-B14F-4D97-AF65-F5344CB8AC3E}">
        <p14:creationId xmlns:p14="http://schemas.microsoft.com/office/powerpoint/2010/main" val="125341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Триггеры событий базы данных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endParaRPr lang="en-US" sz="2000" dirty="0" smtClean="0"/>
          </a:p>
          <a:p>
            <a:pPr algn="just"/>
            <a:r>
              <a:rPr lang="ru-RU" sz="2000" dirty="0" smtClean="0"/>
              <a:t>Не </a:t>
            </a:r>
            <a:r>
              <a:rPr lang="ru-RU" sz="2000" dirty="0"/>
              <a:t>бывает триггеров </a:t>
            </a:r>
            <a:r>
              <a:rPr lang="en-US" sz="2000" dirty="0"/>
              <a:t>BEFORE LOGON. </a:t>
            </a:r>
            <a:r>
              <a:rPr lang="ru-RU" sz="2000" dirty="0"/>
              <a:t>Попытка создания такого триггера приводит к появлению сообщения об ошибке:</a:t>
            </a:r>
          </a:p>
          <a:p>
            <a:pPr algn="just"/>
            <a:r>
              <a:rPr lang="en-US" sz="2000" dirty="0" smtClean="0"/>
              <a:t>ORA-30508</a:t>
            </a:r>
            <a:r>
              <a:rPr lang="en-US" sz="2000" dirty="0"/>
              <a:t>: client logon triggers cannot have BEFORE type</a:t>
            </a:r>
          </a:p>
          <a:p>
            <a:pPr algn="just"/>
            <a:endParaRPr lang="en-US" sz="2000" dirty="0" smtClean="0"/>
          </a:p>
          <a:p>
            <a:pPr algn="just"/>
            <a:r>
              <a:rPr lang="ru-RU" sz="2000" dirty="0" smtClean="0"/>
              <a:t>Не </a:t>
            </a:r>
            <a:r>
              <a:rPr lang="ru-RU" sz="2000" dirty="0"/>
              <a:t>бывает триггеров </a:t>
            </a:r>
            <a:r>
              <a:rPr lang="en-US" sz="2000" dirty="0"/>
              <a:t>AFTER LOGOFF. </a:t>
            </a:r>
            <a:r>
              <a:rPr lang="ru-RU" sz="2000" dirty="0"/>
              <a:t>Попытка создания такого триггера приводит к появлению сообщения об ошибке:</a:t>
            </a:r>
          </a:p>
          <a:p>
            <a:pPr algn="just"/>
            <a:r>
              <a:rPr lang="en-US" sz="2000" dirty="0"/>
              <a:t>ORA-30509: client logoff triggers cannot have AFTER type</a:t>
            </a:r>
          </a:p>
          <a:p>
            <a:pPr algn="just"/>
            <a:endParaRPr lang="en-US" sz="2000" dirty="0" smtClean="0"/>
          </a:p>
          <a:p>
            <a:pPr algn="just"/>
            <a:r>
              <a:rPr lang="ru-RU" sz="2000" dirty="0" smtClean="0"/>
              <a:t>Не </a:t>
            </a:r>
            <a:r>
              <a:rPr lang="ru-RU" sz="2000" dirty="0"/>
              <a:t>бывает триггеров </a:t>
            </a:r>
            <a:r>
              <a:rPr lang="en-US" sz="2000" dirty="0"/>
              <a:t>BEFORE SERVERERROR. </a:t>
            </a:r>
            <a:r>
              <a:rPr lang="ru-RU" sz="2000" dirty="0"/>
              <a:t>Попытка создания такого триггера приводит к появлению сообщения об ошибке:</a:t>
            </a:r>
          </a:p>
          <a:p>
            <a:pPr algn="just"/>
            <a:r>
              <a:rPr lang="en-US" sz="2000" dirty="0"/>
              <a:t>ORA-30500: database open triggers and server error triggers cannot have BEFORE type.</a:t>
            </a:r>
          </a:p>
          <a:p>
            <a:pPr algn="just"/>
            <a:endParaRPr lang="en-US" sz="2000" dirty="0"/>
          </a:p>
          <a:p>
            <a:pPr algn="just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6330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Триггеры уровня </a:t>
            </a:r>
            <a:r>
              <a:rPr lang="en-US" sz="3200" dirty="0" smtClean="0">
                <a:solidFill>
                  <a:schemeClr val="tx1"/>
                </a:solidFill>
              </a:rPr>
              <a:t>DML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err="1" smtClean="0"/>
              <a:t>Oracle</a:t>
            </a:r>
            <a:r>
              <a:rPr lang="ru-RU" sz="1800" dirty="0" smtClean="0"/>
              <a:t> </a:t>
            </a:r>
            <a:r>
              <a:rPr lang="ru-RU" sz="1800" dirty="0"/>
              <a:t>поддерживает три вида триггеров: </a:t>
            </a:r>
            <a:endParaRPr lang="ru-RU" sz="1800" dirty="0" smtClean="0"/>
          </a:p>
          <a:p>
            <a:pPr lvl="1" algn="just"/>
            <a:r>
              <a:rPr lang="ru-RU" sz="1500" dirty="0" smtClean="0"/>
              <a:t>предваряющие </a:t>
            </a:r>
            <a:r>
              <a:rPr lang="ru-RU" sz="1500" dirty="0"/>
              <a:t>(</a:t>
            </a:r>
            <a:r>
              <a:rPr lang="ru-RU" sz="1500" b="1" dirty="0"/>
              <a:t>BEFORE</a:t>
            </a:r>
            <a:r>
              <a:rPr lang="ru-RU" sz="1500" dirty="0"/>
              <a:t>), </a:t>
            </a:r>
            <a:endParaRPr lang="ru-RU" sz="1500" dirty="0" smtClean="0"/>
          </a:p>
          <a:p>
            <a:pPr lvl="1" algn="just"/>
            <a:r>
              <a:rPr lang="ru-RU" sz="1500" dirty="0" smtClean="0"/>
              <a:t>замещающие </a:t>
            </a:r>
            <a:r>
              <a:rPr lang="ru-RU" sz="1500" dirty="0"/>
              <a:t>(</a:t>
            </a:r>
            <a:r>
              <a:rPr lang="ru-RU" sz="1500" b="1" dirty="0"/>
              <a:t>INSTEAD OF</a:t>
            </a:r>
            <a:r>
              <a:rPr lang="ru-RU" sz="1500" dirty="0"/>
              <a:t>) </a:t>
            </a:r>
            <a:endParaRPr lang="ru-RU" sz="1500" dirty="0" smtClean="0"/>
          </a:p>
          <a:p>
            <a:pPr lvl="1" algn="just"/>
            <a:r>
              <a:rPr lang="ru-RU" sz="1500" dirty="0" smtClean="0"/>
              <a:t>завершающие </a:t>
            </a:r>
            <a:r>
              <a:rPr lang="ru-RU" sz="1500" dirty="0"/>
              <a:t>(</a:t>
            </a:r>
            <a:r>
              <a:rPr lang="ru-RU" sz="1500" b="1" dirty="0"/>
              <a:t>AFTER</a:t>
            </a:r>
            <a:r>
              <a:rPr lang="ru-RU" sz="1500" dirty="0"/>
              <a:t>). </a:t>
            </a:r>
            <a:endParaRPr lang="ru-RU" sz="1500" dirty="0" smtClean="0"/>
          </a:p>
          <a:p>
            <a:pPr algn="just"/>
            <a:r>
              <a:rPr lang="ru-RU" sz="1800" dirty="0" smtClean="0"/>
              <a:t>Предваряющие </a:t>
            </a:r>
            <a:r>
              <a:rPr lang="ru-RU" sz="1800" dirty="0"/>
              <a:t>триггеры вызываются перед обработ­кой запроса на вставку, обновление или удаление, замещающие - вместо него, а завершающие - после обработки запроса. Всего имеется девять воз­можных типов триггеров: предваряющий триггер вставки, обновления и удаления, замещающий триггер вставки, обновления и удаления и завер­шающий триггер вставки, обновления и удаления. </a:t>
            </a:r>
            <a:endParaRPr lang="en-US" sz="1800" dirty="0" smtClean="0"/>
          </a:p>
          <a:p>
            <a:pPr algn="just"/>
            <a:r>
              <a:rPr lang="ru-RU" sz="1800" dirty="0" smtClean="0"/>
              <a:t>Обычно </a:t>
            </a:r>
            <a:r>
              <a:rPr lang="ru-RU" sz="1800" dirty="0"/>
              <a:t>триггеры используют для реализации ограничений ссылочной целостности, для предотвращения несогласованных изменений в базе данных (поддержка целостности базы данных), для выполнения скрытых операций при модификации, а также для снижения сетевого трафика за счет передачи обработки на сервер. Операции завершения транзакции выполняются после обработки триггеров.</a:t>
            </a:r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6455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Вопросы?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7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Триггеры уровня </a:t>
            </a:r>
            <a:r>
              <a:rPr lang="en-US" sz="3200" dirty="0" smtClean="0">
                <a:solidFill>
                  <a:schemeClr val="tx1"/>
                </a:solidFill>
              </a:rPr>
              <a:t>DML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/>
              <a:t>При выполнении команды UPDATE с помощью триггера можно проверить, что модифицируемые данные удовлетворяют ограничениям целостности базы данных до выполнения операции (при этом возможен доступ к новым данным!). После выполнения операции с помощью триггера можно выполнить скрытую обработку данных с учетом поступивших изменений (старые данные также могут быть доступны).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При выполнении команды INSERT также можно проверить данные до вставки в таблицу на допустимость ограничениям целостности, а после - выполнить операции над только что вставленными данными.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При выполнении команды DELETE можно проверить данные до их удаления или восстановить данные после удаления</a:t>
            </a:r>
            <a:r>
              <a:rPr lang="ru-RU" sz="1800" dirty="0" smtClean="0"/>
              <a:t>.</a:t>
            </a:r>
            <a:endParaRPr lang="ru-RU" sz="1800" dirty="0"/>
          </a:p>
          <a:p>
            <a:pPr algn="just"/>
            <a:endParaRPr lang="ru-RU" sz="1800" dirty="0"/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4037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/>
              <a:t>Триггеры</a:t>
            </a:r>
          </a:p>
        </p:txBody>
      </p:sp>
      <p:pic>
        <p:nvPicPr>
          <p:cNvPr id="10244" name="Picture 5" descr="https://habrastorage.org/files/fe7/b84/164/fe7b84164a5940d4bc6a01860b21a80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140968"/>
            <a:ext cx="811530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74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Синтаксис команды </a:t>
            </a:r>
            <a:r>
              <a:rPr lang="en-US" sz="3200" dirty="0" smtClean="0">
                <a:solidFill>
                  <a:schemeClr val="tx1"/>
                </a:solidFill>
              </a:rPr>
              <a:t>CREATE TRIGGER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/>
              <a:t>Для создания триггера предусмотрена специальная команда SQL CREATE TPIGGER. Эта команда создает триггер на таблице, которой владеет пользователь. </a:t>
            </a:r>
            <a:endParaRPr lang="en-US" sz="1800" dirty="0" smtClean="0"/>
          </a:p>
          <a:p>
            <a:pPr algn="just"/>
            <a:endParaRPr lang="en-US" sz="1800" dirty="0"/>
          </a:p>
          <a:p>
            <a:pPr algn="just"/>
            <a:r>
              <a:rPr lang="en-US" sz="1800" dirty="0" smtClean="0"/>
              <a:t>CREATE </a:t>
            </a:r>
            <a:r>
              <a:rPr lang="en-US" sz="1800" dirty="0"/>
              <a:t>[OR REPLACE</a:t>
            </a:r>
            <a:r>
              <a:rPr lang="en-US" sz="1800"/>
              <a:t>] </a:t>
            </a:r>
            <a:r>
              <a:rPr lang="en-US" sz="1800" smtClean="0"/>
              <a:t>TRIGGER </a:t>
            </a:r>
            <a:r>
              <a:rPr lang="en-US" sz="1800" dirty="0"/>
              <a:t>[</a:t>
            </a:r>
            <a:r>
              <a:rPr lang="ru-RU" sz="1800" dirty="0"/>
              <a:t>имя схемы.]имя триггера</a:t>
            </a:r>
          </a:p>
          <a:p>
            <a:pPr algn="just"/>
            <a:r>
              <a:rPr lang="ru-RU" sz="1800" dirty="0"/>
              <a:t>{</a:t>
            </a:r>
            <a:r>
              <a:rPr lang="en-US" sz="1800" dirty="0"/>
              <a:t>BEFORE|AFTER}</a:t>
            </a:r>
          </a:p>
          <a:p>
            <a:pPr algn="just"/>
            <a:r>
              <a:rPr lang="en-US" sz="1800" dirty="0"/>
              <a:t>{INSERT|DELETE|UPDATE [OF </a:t>
            </a:r>
            <a:r>
              <a:rPr lang="ru-RU" sz="1800" dirty="0"/>
              <a:t>имя колонки [, имя колонки ѕ]]}</a:t>
            </a:r>
          </a:p>
          <a:p>
            <a:pPr algn="just"/>
            <a:r>
              <a:rPr lang="ru-RU" sz="1800" dirty="0"/>
              <a:t>[</a:t>
            </a:r>
            <a:r>
              <a:rPr lang="en-US" sz="1800" dirty="0"/>
              <a:t>OR {INSERT|DELETE|UPDATE [OF </a:t>
            </a:r>
            <a:r>
              <a:rPr lang="ru-RU" sz="1800" dirty="0"/>
              <a:t>имя колонки [, имя колонки ѕ]]}]</a:t>
            </a:r>
          </a:p>
          <a:p>
            <a:pPr algn="just"/>
            <a:r>
              <a:rPr lang="en-US" sz="1800" dirty="0"/>
              <a:t>ON [</a:t>
            </a:r>
            <a:r>
              <a:rPr lang="ru-RU" sz="1800" dirty="0"/>
              <a:t>имя схемы</a:t>
            </a:r>
            <a:r>
              <a:rPr lang="ru-RU" sz="1800" dirty="0" smtClean="0"/>
              <a:t>.]имя таблицы</a:t>
            </a:r>
            <a:endParaRPr lang="ru-RU" sz="1800" dirty="0"/>
          </a:p>
          <a:p>
            <a:pPr algn="just"/>
            <a:r>
              <a:rPr lang="en-US" sz="1800" dirty="0" smtClean="0"/>
              <a:t>[FOR </a:t>
            </a:r>
            <a:r>
              <a:rPr lang="en-US" sz="1800" dirty="0"/>
              <a:t>EACH ROW</a:t>
            </a:r>
            <a:r>
              <a:rPr lang="en-US" sz="1800" dirty="0" smtClean="0"/>
              <a:t>]</a:t>
            </a:r>
          </a:p>
          <a:p>
            <a:pPr algn="just"/>
            <a:r>
              <a:rPr lang="en-US" sz="1800" dirty="0" smtClean="0"/>
              <a:t>[</a:t>
            </a:r>
            <a:r>
              <a:rPr lang="en-US" sz="1800" dirty="0"/>
              <a:t>WHEN </a:t>
            </a:r>
            <a:r>
              <a:rPr lang="ru-RU" sz="1800" dirty="0"/>
              <a:t>условие]</a:t>
            </a:r>
          </a:p>
          <a:p>
            <a:pPr algn="just"/>
            <a:r>
              <a:rPr lang="en-US" sz="1800" dirty="0" smtClean="0"/>
              <a:t>BEGIN</a:t>
            </a:r>
          </a:p>
          <a:p>
            <a:pPr algn="just"/>
            <a:r>
              <a:rPr lang="en-US" sz="1800" dirty="0" smtClean="0"/>
              <a:t>…</a:t>
            </a:r>
          </a:p>
          <a:p>
            <a:pPr algn="just"/>
            <a:r>
              <a:rPr lang="en-US" sz="1800" dirty="0" smtClean="0"/>
              <a:t>END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6276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Синтаксис команды </a:t>
            </a:r>
            <a:r>
              <a:rPr lang="en-US" sz="3200" dirty="0" smtClean="0">
                <a:solidFill>
                  <a:schemeClr val="tx1"/>
                </a:solidFill>
              </a:rPr>
              <a:t>CREATE TRIGGER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/>
              <a:t>Ключевое слово OR REPLACE указывает на безусловное замещение старого теста триггера. Если оно не указывается, а триггер определен в базе данных, то замещения старого триггера не происходит, и возвращается сообщение об ошибке.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Определение триггера состоит из нескольких частей: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dirty="0"/>
              <a:t>    * задание имени триггера;</a:t>
            </a:r>
          </a:p>
          <a:p>
            <a:pPr algn="just"/>
            <a:r>
              <a:rPr lang="ru-RU" sz="1800" dirty="0"/>
              <a:t>    * указание команды SQL, к которой относится триггер;</a:t>
            </a:r>
          </a:p>
          <a:p>
            <a:pPr algn="just"/>
            <a:r>
              <a:rPr lang="ru-RU" sz="1800" dirty="0"/>
              <a:t>    * указание таблицы или представления, для которой определяется триггер;</a:t>
            </a:r>
          </a:p>
          <a:p>
            <a:pPr algn="just"/>
            <a:r>
              <a:rPr lang="ru-RU" sz="1800" dirty="0"/>
              <a:t>    * задание ограничений триггера;</a:t>
            </a:r>
          </a:p>
          <a:p>
            <a:pPr algn="just"/>
            <a:r>
              <a:rPr lang="ru-RU" sz="1800" dirty="0"/>
              <a:t>    * задание действия в теле триггера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pPr algn="just"/>
            <a:endParaRPr lang="en-US" sz="1800" dirty="0"/>
          </a:p>
          <a:p>
            <a:pPr algn="just"/>
            <a:r>
              <a:rPr lang="ru-RU" sz="1800" dirty="0"/>
              <a:t>Если имя схемы опущено, то триггер создается в схеме текущего пользователя.</a:t>
            </a:r>
          </a:p>
          <a:p>
            <a:pPr algn="just"/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5562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Синтаксис команды </a:t>
            </a:r>
            <a:r>
              <a:rPr lang="en-US" sz="3200" dirty="0" smtClean="0">
                <a:solidFill>
                  <a:schemeClr val="tx1"/>
                </a:solidFill>
              </a:rPr>
              <a:t>CREATE TRIGGER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/>
              <a:t>{</a:t>
            </a:r>
            <a:r>
              <a:rPr lang="en-US" sz="1800" dirty="0"/>
              <a:t>BEFORE|AFTER</a:t>
            </a:r>
            <a:r>
              <a:rPr lang="en-US" sz="1800" dirty="0" smtClean="0"/>
              <a:t>} -</a:t>
            </a:r>
            <a:r>
              <a:rPr lang="ru-RU" sz="1800" dirty="0"/>
              <a:t> время действия </a:t>
            </a:r>
            <a:r>
              <a:rPr lang="ru-RU" sz="1800" dirty="0" smtClean="0"/>
              <a:t>триггера- </a:t>
            </a:r>
            <a:r>
              <a:rPr lang="ru-RU" sz="1800" dirty="0"/>
              <a:t>до или после выполнения команды манипулирования </a:t>
            </a:r>
            <a:r>
              <a:rPr lang="ru-RU" sz="1800" dirty="0" smtClean="0"/>
              <a:t>данными. Нельзя </a:t>
            </a:r>
            <a:r>
              <a:rPr lang="ru-RU" sz="1800" dirty="0"/>
              <a:t>определить два триггера на одну и ту же операцию с одинаковым временем действия.</a:t>
            </a:r>
          </a:p>
          <a:p>
            <a:pPr algn="just"/>
            <a:r>
              <a:rPr lang="ru-RU" sz="1800" dirty="0" smtClean="0"/>
              <a:t>При </a:t>
            </a:r>
            <a:r>
              <a:rPr lang="ru-RU" sz="1800" dirty="0"/>
              <a:t>создании триггера необходимо указывать, к какой команде манипулирования данными он относится - INSERT, DELETE или UPDATE. Для последней </a:t>
            </a:r>
            <a:r>
              <a:rPr lang="ru-RU" sz="1800" dirty="0" smtClean="0"/>
              <a:t>можно </a:t>
            </a:r>
            <a:r>
              <a:rPr lang="ru-RU" sz="1800" dirty="0"/>
              <a:t>указывать конкретные колонки, указав фразу OF </a:t>
            </a:r>
            <a:r>
              <a:rPr lang="ru-RU" sz="1800" dirty="0" err="1"/>
              <a:t>имя_колонки</a:t>
            </a:r>
            <a:r>
              <a:rPr lang="ru-RU" sz="1800" dirty="0"/>
              <a:t> [, </a:t>
            </a:r>
            <a:r>
              <a:rPr lang="ru-RU" sz="1800" dirty="0" err="1"/>
              <a:t>имя_колонки</a:t>
            </a:r>
            <a:r>
              <a:rPr lang="ru-RU" sz="1800" dirty="0"/>
              <a:t> ...] в предложении UPDATE.</a:t>
            </a:r>
          </a:p>
          <a:p>
            <a:pPr algn="just"/>
            <a:r>
              <a:rPr lang="ru-RU" sz="1800" dirty="0" smtClean="0"/>
              <a:t>Ключевое </a:t>
            </a:r>
            <a:r>
              <a:rPr lang="ru-RU" sz="1800" dirty="0"/>
              <a:t>слово ON задает имя таблицы или представления, для которого создается триггер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953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template_A">
  <a:themeElements>
    <a:clrScheme name="template_A 1">
      <a:dk1>
        <a:srgbClr val="000000"/>
      </a:dk1>
      <a:lt1>
        <a:srgbClr val="FFFFFF"/>
      </a:lt1>
      <a:dk2>
        <a:srgbClr val="30237F"/>
      </a:dk2>
      <a:lt2>
        <a:srgbClr val="FFB601"/>
      </a:lt2>
      <a:accent1>
        <a:srgbClr val="F7E993"/>
      </a:accent1>
      <a:accent2>
        <a:srgbClr val="66CC66"/>
      </a:accent2>
      <a:accent3>
        <a:srgbClr val="ADACC0"/>
      </a:accent3>
      <a:accent4>
        <a:srgbClr val="DADADA"/>
      </a:accent4>
      <a:accent5>
        <a:srgbClr val="FAF2C8"/>
      </a:accent5>
      <a:accent6>
        <a:srgbClr val="5CB95C"/>
      </a:accent6>
      <a:hlink>
        <a:srgbClr val="6699FF"/>
      </a:hlink>
      <a:folHlink>
        <a:srgbClr val="F98239"/>
      </a:folHlink>
    </a:clrScheme>
    <a:fontScheme name="template_A">
      <a:majorFont>
        <a:latin typeface="Segoe Semibold"/>
        <a:ea typeface=""/>
        <a:cs typeface=""/>
      </a:majorFont>
      <a:minorFont>
        <a:latin typeface="Segoe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shade val="54118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shade val="54118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Semi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shade val="54118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shade val="54118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folHlink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Segoe Semibold" pitchFamily="34" charset="0"/>
          </a:defRPr>
        </a:defPPr>
      </a:lstStyle>
    </a:lnDef>
  </a:objectDefaults>
  <a:extraClrSchemeLst>
    <a:extraClrScheme>
      <a:clrScheme name="template_A 1">
        <a:dk1>
          <a:srgbClr val="000000"/>
        </a:dk1>
        <a:lt1>
          <a:srgbClr val="FFFFFF"/>
        </a:lt1>
        <a:dk2>
          <a:srgbClr val="30237F"/>
        </a:dk2>
        <a:lt2>
          <a:srgbClr val="FFB601"/>
        </a:lt2>
        <a:accent1>
          <a:srgbClr val="F7E993"/>
        </a:accent1>
        <a:accent2>
          <a:srgbClr val="66CC66"/>
        </a:accent2>
        <a:accent3>
          <a:srgbClr val="ADACC0"/>
        </a:accent3>
        <a:accent4>
          <a:srgbClr val="DADADA"/>
        </a:accent4>
        <a:accent5>
          <a:srgbClr val="FAF2C8"/>
        </a:accent5>
        <a:accent6>
          <a:srgbClr val="5CB95C"/>
        </a:accent6>
        <a:hlink>
          <a:srgbClr val="6699FF"/>
        </a:hlink>
        <a:folHlink>
          <a:srgbClr val="F9823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racl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acle" id="{06A7EB70-FACB-46A2-8FE8-2D31474F8B85}" vid="{B979DFA0-B107-4347-ABE1-876D6B85036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27706</TotalTime>
  <Words>3525</Words>
  <Application>Microsoft Office PowerPoint</Application>
  <PresentationFormat>Экран (4:3)</PresentationFormat>
  <Paragraphs>349</Paragraphs>
  <Slides>40</Slides>
  <Notes>34</Notes>
  <HiddenSlides>5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40</vt:i4>
      </vt:variant>
    </vt:vector>
  </HeadingPairs>
  <TitlesOfParts>
    <vt:vector size="53" baseType="lpstr">
      <vt:lpstr>Arial</vt:lpstr>
      <vt:lpstr>Bookman Old Style</vt:lpstr>
      <vt:lpstr>Calibri</vt:lpstr>
      <vt:lpstr>Cambria</vt:lpstr>
      <vt:lpstr>Gill Sans MT</vt:lpstr>
      <vt:lpstr>Segoe</vt:lpstr>
      <vt:lpstr>Segoe Semibold</vt:lpstr>
      <vt:lpstr>Times New Roman</vt:lpstr>
      <vt:lpstr>Wingdings</vt:lpstr>
      <vt:lpstr>Wingdings 2</vt:lpstr>
      <vt:lpstr>Wingdings 3</vt:lpstr>
      <vt:lpstr>template_A</vt:lpstr>
      <vt:lpstr>oracle</vt:lpstr>
      <vt:lpstr>СУБД ORACLE</vt:lpstr>
      <vt:lpstr>Триггеры уровня DML</vt:lpstr>
      <vt:lpstr>Триггеры уровня DML</vt:lpstr>
      <vt:lpstr>Триггеры уровня DML</vt:lpstr>
      <vt:lpstr>Триггеры уровня DML</vt:lpstr>
      <vt:lpstr>Триггеры</vt:lpstr>
      <vt:lpstr>Синтаксис команды CREATE TRIGGER</vt:lpstr>
      <vt:lpstr>Синтаксис команды CREATE TRIGGER</vt:lpstr>
      <vt:lpstr>Синтаксис команды CREATE TRIGGER</vt:lpstr>
      <vt:lpstr>Синтаксис команды CREATE TRIGGER</vt:lpstr>
      <vt:lpstr>Участие в транзакциях</vt:lpstr>
      <vt:lpstr>Псевдозаписи NEW и OLD</vt:lpstr>
      <vt:lpstr>Псевдозаписи NEW и OLD</vt:lpstr>
      <vt:lpstr>Псевдозаписи NEW и OLD</vt:lpstr>
      <vt:lpstr>Псевдозаписи NEW и OLD</vt:lpstr>
      <vt:lpstr>Пример создания триггера. Фрагмент БД</vt:lpstr>
      <vt:lpstr>Пример 1 создания триггера</vt:lpstr>
      <vt:lpstr>Пример 1 создания триггера</vt:lpstr>
      <vt:lpstr>Пример 1 создания триггера</vt:lpstr>
      <vt:lpstr>Пример 2 создания триггера</vt:lpstr>
      <vt:lpstr>Пример 2 создания триггера</vt:lpstr>
      <vt:lpstr>Пример 2 создания триггера</vt:lpstr>
      <vt:lpstr>Пример 2 создания триггера</vt:lpstr>
      <vt:lpstr>Пример 3 создания триггера</vt:lpstr>
      <vt:lpstr>Пример 3 создания триггера</vt:lpstr>
      <vt:lpstr>Определение DML-действия внутри триггера</vt:lpstr>
      <vt:lpstr>Триггеры DDL</vt:lpstr>
      <vt:lpstr>Создание триггера DDL</vt:lpstr>
      <vt:lpstr>Триггерные события DDL</vt:lpstr>
      <vt:lpstr>Триггерные события базы данных</vt:lpstr>
      <vt:lpstr>Триггерные события базы данных</vt:lpstr>
      <vt:lpstr>События триггера DDL</vt:lpstr>
      <vt:lpstr>События триггера DDL</vt:lpstr>
      <vt:lpstr>События триггера DDL</vt:lpstr>
      <vt:lpstr>Пример триггера DDL</vt:lpstr>
      <vt:lpstr>Триггеры событий базы данных</vt:lpstr>
      <vt:lpstr>Создание триггера события базы данных</vt:lpstr>
      <vt:lpstr>Триггеры событий базы данных</vt:lpstr>
      <vt:lpstr>Триггеры событий базы данных</vt:lpstr>
      <vt:lpstr>Вопросы?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Helen Matat</dc:creator>
  <cp:lastModifiedBy>Виталий Бондаренко</cp:lastModifiedBy>
  <cp:revision>240</cp:revision>
  <dcterms:created xsi:type="dcterms:W3CDTF">2011-11-29T09:17:46Z</dcterms:created>
  <dcterms:modified xsi:type="dcterms:W3CDTF">2018-03-26T19:04:38Z</dcterms:modified>
</cp:coreProperties>
</file>