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8"/>
  </p:notesMasterIdLst>
  <p:sldIdLst>
    <p:sldId id="406" r:id="rId2"/>
    <p:sldId id="393" r:id="rId3"/>
    <p:sldId id="394" r:id="rId4"/>
    <p:sldId id="395" r:id="rId5"/>
    <p:sldId id="303" r:id="rId6"/>
    <p:sldId id="257" r:id="rId7"/>
    <p:sldId id="258" r:id="rId8"/>
    <p:sldId id="290" r:id="rId9"/>
    <p:sldId id="397" r:id="rId10"/>
    <p:sldId id="398" r:id="rId11"/>
    <p:sldId id="292" r:id="rId12"/>
    <p:sldId id="293" r:id="rId13"/>
    <p:sldId id="294" r:id="rId14"/>
    <p:sldId id="295" r:id="rId15"/>
    <p:sldId id="296" r:id="rId16"/>
    <p:sldId id="298" r:id="rId17"/>
    <p:sldId id="299" r:id="rId18"/>
    <p:sldId id="301" r:id="rId19"/>
    <p:sldId id="302" r:id="rId20"/>
    <p:sldId id="305" r:id="rId21"/>
    <p:sldId id="306" r:id="rId22"/>
    <p:sldId id="307" r:id="rId23"/>
    <p:sldId id="308" r:id="rId24"/>
    <p:sldId id="309" r:id="rId25"/>
    <p:sldId id="310" r:id="rId26"/>
    <p:sldId id="312" r:id="rId27"/>
    <p:sldId id="313" r:id="rId28"/>
    <p:sldId id="315" r:id="rId29"/>
    <p:sldId id="316" r:id="rId30"/>
    <p:sldId id="317" r:id="rId31"/>
    <p:sldId id="357" r:id="rId32"/>
    <p:sldId id="353" r:id="rId33"/>
    <p:sldId id="332" r:id="rId34"/>
    <p:sldId id="320" r:id="rId35"/>
    <p:sldId id="321" r:id="rId36"/>
    <p:sldId id="322" r:id="rId37"/>
    <p:sldId id="323" r:id="rId38"/>
    <p:sldId id="324" r:id="rId39"/>
    <p:sldId id="326" r:id="rId40"/>
    <p:sldId id="327" r:id="rId41"/>
    <p:sldId id="329" r:id="rId42"/>
    <p:sldId id="330" r:id="rId43"/>
    <p:sldId id="348" r:id="rId44"/>
    <p:sldId id="345" r:id="rId45"/>
    <p:sldId id="346" r:id="rId46"/>
    <p:sldId id="334" r:id="rId47"/>
    <p:sldId id="335" r:id="rId48"/>
    <p:sldId id="341" r:id="rId49"/>
    <p:sldId id="343" r:id="rId50"/>
    <p:sldId id="344" r:id="rId51"/>
    <p:sldId id="350" r:id="rId52"/>
    <p:sldId id="351" r:id="rId53"/>
    <p:sldId id="352" r:id="rId54"/>
    <p:sldId id="370" r:id="rId55"/>
    <p:sldId id="372" r:id="rId56"/>
    <p:sldId id="359" r:id="rId57"/>
    <p:sldId id="360" r:id="rId58"/>
    <p:sldId id="404" r:id="rId59"/>
    <p:sldId id="399" r:id="rId60"/>
    <p:sldId id="400" r:id="rId61"/>
    <p:sldId id="401" r:id="rId62"/>
    <p:sldId id="402" r:id="rId63"/>
    <p:sldId id="403" r:id="rId64"/>
    <p:sldId id="362" r:id="rId65"/>
    <p:sldId id="369" r:id="rId66"/>
    <p:sldId id="374" r:id="rId67"/>
    <p:sldId id="375" r:id="rId68"/>
    <p:sldId id="376" r:id="rId69"/>
    <p:sldId id="405" r:id="rId70"/>
    <p:sldId id="377" r:id="rId71"/>
    <p:sldId id="378" r:id="rId72"/>
    <p:sldId id="379" r:id="rId73"/>
    <p:sldId id="387" r:id="rId74"/>
    <p:sldId id="388" r:id="rId75"/>
    <p:sldId id="389" r:id="rId76"/>
    <p:sldId id="390" r:id="rId7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FA22D-82B5-4751-8BC0-FEB08742E082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AC093-844C-48B6-A881-A925094EB5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89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fld id="{77BE232D-0269-4511-B938-8D3FE1585781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fld id="{11FF11F0-FE42-460C-8680-A81864856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606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BE232D-0269-4511-B938-8D3FE1585781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F11F0-FE42-460C-8680-A81864856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0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5" name="Равнобедренный треугольник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ая соединительная линия 14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BE232D-0269-4511-B938-8D3FE1585781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F11F0-FE42-460C-8680-A81864856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274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BE232D-0269-4511-B938-8D3FE1585781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F11F0-FE42-460C-8680-A81864856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27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fld id="{77BE232D-0269-4511-B938-8D3FE1585781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fld id="{11FF11F0-FE42-460C-8680-A81864856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805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BE232D-0269-4511-B938-8D3FE1585781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F11F0-FE42-460C-8680-A81864856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530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BE232D-0269-4511-B938-8D3FE1585781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F11F0-FE42-460C-8680-A81864856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355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BE232D-0269-4511-B938-8D3FE1585781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F11F0-FE42-460C-8680-A81864856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188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BE232D-0269-4511-B938-8D3FE1585781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F11F0-FE42-460C-8680-A81864856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864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7" name="Равнобедренный треугольник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BE232D-0269-4511-B938-8D3FE1585781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F11F0-FE42-460C-8680-A81864856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435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BE232D-0269-4511-B938-8D3FE1585781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F11F0-FE42-460C-8680-A81864856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798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Arial" charset="0"/>
              </a:defRPr>
            </a:lvl1pPr>
          </a:lstStyle>
          <a:p>
            <a:fld id="{77BE232D-0269-4511-B938-8D3FE1585781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Arial" charset="0"/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fld id="{11FF11F0-FE42-460C-8680-A81864856F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31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1032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96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anose="05040102010807070707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anose="05040102010807070707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1" fontAlgn="base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anose="05040102010807070707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1" fontAlgn="base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anose="05000000000000000000" pitchFamily="2" charset="2"/>
        <a:buChar char="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fontAlgn="base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35063"/>
            <a:ext cx="7772400" cy="1066800"/>
          </a:xfrm>
        </p:spPr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000000"/>
                </a:solidFill>
              </a:rPr>
              <a:t>СУБД</a:t>
            </a:r>
            <a:r>
              <a:rPr lang="ru-RU" altLang="ru-RU" b="1" dirty="0" smtClean="0"/>
              <a:t/>
            </a:r>
            <a:br>
              <a:rPr lang="ru-RU" altLang="ru-RU" b="1" dirty="0" smtClean="0"/>
            </a:br>
            <a:r>
              <a:rPr lang="en-US" altLang="ru-RU" b="1" dirty="0" smtClean="0">
                <a:solidFill>
                  <a:srgbClr val="000000"/>
                </a:solidFill>
              </a:rPr>
              <a:t>ORACLE</a:t>
            </a:r>
            <a:endParaRPr lang="ru-RU" altLang="ru-RU" b="1" dirty="0" smtClean="0"/>
          </a:p>
        </p:txBody>
      </p:sp>
      <p:sp>
        <p:nvSpPr>
          <p:cNvPr id="10243" name="Rectangle 2"/>
          <p:cNvSpPr txBox="1">
            <a:spLocks noChangeArrowheads="1"/>
          </p:cNvSpPr>
          <p:nvPr/>
        </p:nvSpPr>
        <p:spPr bwMode="auto">
          <a:xfrm>
            <a:off x="5935663" y="5157788"/>
            <a:ext cx="223678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Cambria" panose="02040503050406030204" pitchFamily="18" charset="0"/>
              </a:rPr>
              <a:t>Лекция </a:t>
            </a:r>
            <a:r>
              <a:rPr lang="ru-RU" altLang="ru-RU" sz="20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8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244" name="Прямоугольник 1"/>
          <p:cNvSpPr>
            <a:spLocks noChangeArrowheads="1"/>
          </p:cNvSpPr>
          <p:nvPr/>
        </p:nvSpPr>
        <p:spPr bwMode="auto">
          <a:xfrm>
            <a:off x="3995738" y="4076700"/>
            <a:ext cx="41767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None/>
            </a:pPr>
            <a:r>
              <a:rPr lang="ru-RU" alt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Создание простейших приложений в ORACLE APEX</a:t>
            </a:r>
            <a:endParaRPr lang="ru-RU" altLang="ru-RU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02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1764704" y="1458911"/>
            <a:ext cx="12278048" cy="6650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9001156" cy="9941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Выберем тип первой страницы (</a:t>
            </a:r>
            <a:r>
              <a:rPr lang="en-US" dirty="0" smtClean="0"/>
              <a:t>Report) </a:t>
            </a:r>
            <a:r>
              <a:rPr lang="ru-RU" dirty="0" smtClean="0"/>
              <a:t>и зададим соответствующую таблицу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770956" y="1418313"/>
            <a:ext cx="7065304" cy="5323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8501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Выберем тип второй страницы</a:t>
            </a:r>
            <a:r>
              <a:rPr lang="en-US" dirty="0" smtClean="0"/>
              <a:t> (Report)</a:t>
            </a:r>
            <a:r>
              <a:rPr lang="ru-RU" dirty="0" smtClean="0"/>
              <a:t> и зададим соответствующую таблицу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1043608" y="1712644"/>
            <a:ext cx="6832029" cy="5105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Посмотрим на созданное множество страниц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888954" y="1844824"/>
            <a:ext cx="1024188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Откажемся от использования разделяемых компонент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613423" y="2521723"/>
            <a:ext cx="10570757" cy="2995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Уточним формат вывода дат в приложении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1043013" y="1340768"/>
            <a:ext cx="11542351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Подтвердим намерение о создании приложения</a:t>
            </a:r>
            <a:r>
              <a:rPr lang="en-US" dirty="0" smtClean="0"/>
              <a:t> (Create Application)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503327" y="1556792"/>
            <a:ext cx="991051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Запустим готовое приложение</a:t>
            </a:r>
            <a:r>
              <a:rPr lang="en-US" dirty="0" smtClean="0"/>
              <a:t> (Run Application)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1" y="1196752"/>
            <a:ext cx="9305649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Вторая (главная) </a:t>
            </a:r>
            <a:r>
              <a:rPr lang="ru-RU" dirty="0" smtClean="0"/>
              <a:t>страница приложения</a:t>
            </a:r>
            <a:endParaRPr lang="ru-RU" dirty="0"/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211261"/>
            <a:ext cx="9108504" cy="4933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Третья страница приложения</a:t>
            </a:r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26788" y="1196752"/>
            <a:ext cx="9170788" cy="496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err="1" smtClean="0"/>
              <a:t>Oracle</a:t>
            </a:r>
            <a:r>
              <a:rPr lang="ru-RU" dirty="0" smtClean="0"/>
              <a:t> </a:t>
            </a:r>
            <a:r>
              <a:rPr lang="ru-RU" dirty="0" err="1" smtClean="0"/>
              <a:t>Application</a:t>
            </a:r>
            <a:r>
              <a:rPr lang="ru-RU" dirty="0" smtClean="0"/>
              <a:t> </a:t>
            </a:r>
            <a:r>
              <a:rPr lang="ru-RU" dirty="0" err="1" smtClean="0"/>
              <a:t>Express</a:t>
            </a:r>
            <a:r>
              <a:rPr lang="ru-RU" dirty="0" smtClean="0"/>
              <a:t> предназначен для создания приложений, ориентированных на базы данных.</a:t>
            </a:r>
            <a:r>
              <a:rPr lang="en-US" dirty="0" smtClean="0"/>
              <a:t> </a:t>
            </a:r>
            <a:r>
              <a:rPr lang="ru-RU" dirty="0" smtClean="0"/>
              <a:t>Инструмент </a:t>
            </a:r>
            <a:r>
              <a:rPr lang="en-US" dirty="0" smtClean="0"/>
              <a:t>Application Builder, </a:t>
            </a:r>
            <a:r>
              <a:rPr lang="ru-RU" dirty="0" smtClean="0"/>
              <a:t>входящий в состав </a:t>
            </a:r>
            <a:r>
              <a:rPr lang="en-US" dirty="0" smtClean="0"/>
              <a:t>ORACLE APEX, </a:t>
            </a:r>
            <a:r>
              <a:rPr lang="ru-RU" dirty="0" smtClean="0"/>
              <a:t>предоставляет большой набор готовых компонент и шаблонов для создания приложений</a:t>
            </a:r>
            <a:r>
              <a:rPr lang="en-US" dirty="0" smtClean="0"/>
              <a:t>:</a:t>
            </a:r>
          </a:p>
          <a:p>
            <a:endParaRPr lang="ru-RU" dirty="0" smtClean="0"/>
          </a:p>
          <a:p>
            <a:pPr marL="514350" indent="-514350"/>
            <a:r>
              <a:rPr lang="ru-RU" dirty="0" smtClean="0"/>
              <a:t>темы для интерфейса</a:t>
            </a:r>
          </a:p>
          <a:p>
            <a:pPr marL="514350" indent="-514350"/>
            <a:r>
              <a:rPr lang="ru-RU" dirty="0" smtClean="0"/>
              <a:t>элементы навигации</a:t>
            </a:r>
          </a:p>
          <a:p>
            <a:pPr marL="514350" indent="-514350"/>
            <a:r>
              <a:rPr lang="ru-RU" dirty="0" smtClean="0"/>
              <a:t>шаблоны форм</a:t>
            </a:r>
          </a:p>
          <a:p>
            <a:pPr marL="514350" indent="-514350"/>
            <a:r>
              <a:rPr lang="ru-RU" dirty="0" smtClean="0"/>
              <a:t>гибко настраиваемые отчёты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831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 2 (табличный отчет и форма для редактирования и добавления новых записей</a:t>
            </a:r>
            <a:r>
              <a:rPr lang="en-US" dirty="0" smtClean="0"/>
              <a:t> – Report and Form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Зададим название приложения и опции</a:t>
            </a:r>
            <a:endParaRPr lang="ru-RU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986767" y="1484784"/>
            <a:ext cx="1217835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Выберем тип создаваемой страницы (</a:t>
            </a:r>
            <a:r>
              <a:rPr lang="en-US" dirty="0" smtClean="0"/>
              <a:t>Report and Form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1044625" y="1268760"/>
            <a:ext cx="11033841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Посмотрим на созданный набор страниц</a:t>
            </a:r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795489" y="1844824"/>
            <a:ext cx="10439071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Откажемся от использования разделяемых компонент</a:t>
            </a:r>
            <a:endParaRPr lang="ru-RU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582019" y="2204864"/>
            <a:ext cx="10511495" cy="3024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Уточним атрибуты и формат дат</a:t>
            </a:r>
            <a:endParaRPr lang="ru-RU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850253" y="1340768"/>
            <a:ext cx="11432163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Подтвердим свои намерения</a:t>
            </a:r>
            <a:r>
              <a:rPr lang="en-US" dirty="0" smtClean="0"/>
              <a:t> (Create Application)</a:t>
            </a:r>
            <a:endParaRPr lang="ru-RU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721120" y="1313930"/>
            <a:ext cx="11654653" cy="6723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Запустим созданное приложение</a:t>
            </a:r>
            <a:r>
              <a:rPr lang="en-US" dirty="0" smtClean="0"/>
              <a:t> (Run Application)</a:t>
            </a:r>
            <a:endParaRPr lang="ru-RU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1" y="1268760"/>
            <a:ext cx="9189595" cy="4877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Страница – табличный отчет</a:t>
            </a:r>
            <a:endParaRPr lang="ru-RU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14493" y="1268760"/>
            <a:ext cx="10530374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Страница - редактирование</a:t>
            </a:r>
            <a:endParaRPr lang="ru-RU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14493" y="1268760"/>
            <a:ext cx="10530374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Основная терминология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 smtClean="0"/>
              <a:t>Workspace</a:t>
            </a:r>
            <a:r>
              <a:rPr lang="ru-RU" dirty="0" smtClean="0"/>
              <a:t> –  позволяет нескольким разработчикам работать в рамках одного экземпляра </a:t>
            </a:r>
            <a:r>
              <a:rPr lang="ru-RU" dirty="0" err="1" smtClean="0"/>
              <a:t>Oracle</a:t>
            </a:r>
            <a:r>
              <a:rPr lang="ru-RU" dirty="0" smtClean="0"/>
              <a:t> </a:t>
            </a:r>
            <a:r>
              <a:rPr lang="ru-RU" dirty="0" err="1" smtClean="0"/>
              <a:t>Application</a:t>
            </a:r>
            <a:r>
              <a:rPr lang="ru-RU" dirty="0" smtClean="0"/>
              <a:t> </a:t>
            </a:r>
            <a:r>
              <a:rPr lang="ru-RU" dirty="0" err="1" smtClean="0"/>
              <a:t>Express</a:t>
            </a:r>
            <a:r>
              <a:rPr lang="ru-RU" dirty="0" smtClean="0"/>
              <a:t>. В идеале: одно </a:t>
            </a:r>
            <a:r>
              <a:rPr lang="ru-RU" dirty="0" err="1" smtClean="0"/>
              <a:t>прложение</a:t>
            </a:r>
            <a:r>
              <a:rPr lang="ru-RU" dirty="0" smtClean="0"/>
              <a:t> – один </a:t>
            </a:r>
            <a:r>
              <a:rPr lang="ru-RU" dirty="0" err="1" smtClean="0"/>
              <a:t>workspace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err="1" smtClean="0"/>
              <a:t>Application</a:t>
            </a:r>
            <a:r>
              <a:rPr lang="ru-RU" dirty="0" smtClean="0"/>
              <a:t> – "проект"в классическом понимании. Это коллекция страниц и связей между ними. Содержит механизм аутентификации и общие настройки темы для GUI. </a:t>
            </a:r>
          </a:p>
          <a:p>
            <a:endParaRPr lang="ru-RU" dirty="0" smtClean="0"/>
          </a:p>
          <a:p>
            <a:r>
              <a:rPr lang="ru-RU" dirty="0" err="1" smtClean="0"/>
              <a:t>Page</a:t>
            </a:r>
            <a:r>
              <a:rPr lang="ru-RU" dirty="0" smtClean="0"/>
              <a:t> – базовый блок для построения приложений. Страницы являются контейнерами всех остальных элементов.</a:t>
            </a:r>
          </a:p>
          <a:p>
            <a:endParaRPr lang="ru-RU" dirty="0" smtClean="0"/>
          </a:p>
          <a:p>
            <a:r>
              <a:rPr lang="ru-RU" dirty="0" err="1" smtClean="0"/>
              <a:t>Region</a:t>
            </a:r>
            <a:r>
              <a:rPr lang="ru-RU" dirty="0" smtClean="0"/>
              <a:t> – логическое разбиение содержимого страницы. На странице их может быть много. Они могут быть разного типа: HTML, SQL </a:t>
            </a:r>
            <a:r>
              <a:rPr lang="ru-RU" dirty="0" err="1" smtClean="0"/>
              <a:t>Queries</a:t>
            </a:r>
            <a:r>
              <a:rPr lang="ru-RU" dirty="0" smtClean="0"/>
              <a:t>, PL/</a:t>
            </a:r>
            <a:r>
              <a:rPr lang="ru-RU" dirty="0" err="1" smtClean="0"/>
              <a:t>SQL-generated</a:t>
            </a:r>
            <a:r>
              <a:rPr lang="ru-RU" dirty="0" smtClean="0"/>
              <a:t> HTML, </a:t>
            </a:r>
            <a:r>
              <a:rPr lang="ru-RU" dirty="0" err="1" smtClean="0"/>
              <a:t>charts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err="1" smtClean="0"/>
              <a:t>Item</a:t>
            </a:r>
            <a:r>
              <a:rPr lang="ru-RU" dirty="0" smtClean="0"/>
              <a:t> –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field</a:t>
            </a:r>
            <a:r>
              <a:rPr lang="ru-RU" dirty="0" smtClean="0"/>
              <a:t>,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area</a:t>
            </a:r>
            <a:r>
              <a:rPr lang="ru-RU" dirty="0" smtClean="0"/>
              <a:t>, </a:t>
            </a:r>
            <a:r>
              <a:rPr lang="ru-RU" dirty="0" err="1" smtClean="0"/>
              <a:t>password</a:t>
            </a:r>
            <a:r>
              <a:rPr lang="ru-RU" dirty="0" smtClean="0"/>
              <a:t>, </a:t>
            </a:r>
            <a:r>
              <a:rPr lang="ru-RU" dirty="0" err="1" smtClean="0"/>
              <a:t>select</a:t>
            </a:r>
            <a:r>
              <a:rPr lang="ru-RU" dirty="0" smtClean="0"/>
              <a:t> </a:t>
            </a:r>
            <a:r>
              <a:rPr lang="ru-RU" dirty="0" err="1" smtClean="0"/>
              <a:t>list</a:t>
            </a:r>
            <a:r>
              <a:rPr lang="ru-RU" dirty="0" smtClean="0"/>
              <a:t>, </a:t>
            </a:r>
            <a:r>
              <a:rPr lang="ru-RU" dirty="0" err="1" smtClean="0"/>
              <a:t>check</a:t>
            </a:r>
            <a:r>
              <a:rPr lang="ru-RU" dirty="0" smtClean="0"/>
              <a:t> </a:t>
            </a:r>
            <a:r>
              <a:rPr lang="ru-RU" dirty="0" err="1" smtClean="0"/>
              <a:t>box</a:t>
            </a:r>
            <a:r>
              <a:rPr lang="ru-RU" dirty="0" smtClean="0"/>
              <a:t> и так далее.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Страница - добавление</a:t>
            </a:r>
            <a:endParaRPr lang="ru-RU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14493" y="1268760"/>
            <a:ext cx="10530372" cy="5589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Примечание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Страницы типа </a:t>
            </a:r>
            <a:r>
              <a:rPr lang="en-US" sz="2400" dirty="0" smtClean="0"/>
              <a:t>Form </a:t>
            </a:r>
            <a:r>
              <a:rPr lang="ru-RU" sz="2400" dirty="0" smtClean="0"/>
              <a:t>могут использоваться и вне контекста </a:t>
            </a:r>
            <a:r>
              <a:rPr lang="en-US" sz="2400" dirty="0" smtClean="0"/>
              <a:t>Report and Form. </a:t>
            </a:r>
            <a:r>
              <a:rPr lang="ru-RU" sz="2400" dirty="0" smtClean="0"/>
              <a:t> Они могут использоваться для добавления новых записей к любой таблице БД.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3786214"/>
          </a:xfrm>
        </p:spPr>
        <p:txBody>
          <a:bodyPr/>
          <a:lstStyle/>
          <a:p>
            <a:r>
              <a:rPr lang="ru-RU" dirty="0" smtClean="0"/>
              <a:t>Пример 3 (создание страниц типа </a:t>
            </a:r>
            <a:r>
              <a:rPr lang="en-US" dirty="0" smtClean="0"/>
              <a:t>Master Detail)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Для каких таблиц возможно создание таких страниц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Страницы типа </a:t>
            </a:r>
            <a:r>
              <a:rPr lang="en-US" sz="2400" dirty="0" smtClean="0"/>
              <a:t>Master Detail </a:t>
            </a:r>
            <a:r>
              <a:rPr lang="ru-RU" sz="2400" dirty="0" smtClean="0"/>
              <a:t>могут создаваться для таблиц, связанных правилами целостности </a:t>
            </a:r>
            <a:r>
              <a:rPr lang="en-US" sz="2400" dirty="0" smtClean="0"/>
              <a:t>Foreign Key  (</a:t>
            </a:r>
            <a:r>
              <a:rPr lang="ru-RU" sz="2400" dirty="0" smtClean="0"/>
              <a:t>например, </a:t>
            </a:r>
            <a:r>
              <a:rPr lang="en-US" sz="2400" dirty="0" smtClean="0"/>
              <a:t>DEPT </a:t>
            </a:r>
            <a:r>
              <a:rPr lang="ru-RU" sz="2400" dirty="0" smtClean="0"/>
              <a:t>и </a:t>
            </a:r>
            <a:r>
              <a:rPr lang="en-US" sz="2400" dirty="0" smtClean="0"/>
              <a:t>EMP </a:t>
            </a:r>
            <a:r>
              <a:rPr lang="ru-RU" sz="2400" dirty="0" smtClean="0"/>
              <a:t>в демонстрационной базе</a:t>
            </a:r>
            <a:r>
              <a:rPr lang="en-US" sz="2400" dirty="0" smtClean="0"/>
              <a:t>)</a:t>
            </a:r>
            <a:r>
              <a:rPr lang="ru-RU" sz="2400" dirty="0" smtClean="0"/>
              <a:t>. При этом родительская таблица (т.е. </a:t>
            </a:r>
            <a:r>
              <a:rPr lang="en-US" sz="2400" dirty="0" smtClean="0"/>
              <a:t>DEPT</a:t>
            </a:r>
            <a:r>
              <a:rPr lang="ru-RU" sz="2400" dirty="0" smtClean="0"/>
              <a:t>) выступает в роли </a:t>
            </a:r>
            <a:r>
              <a:rPr lang="en-US" sz="2400" dirty="0" smtClean="0"/>
              <a:t>Master</a:t>
            </a:r>
            <a:r>
              <a:rPr lang="ru-RU" sz="2400" dirty="0" smtClean="0"/>
              <a:t>, а подчиненная таблица</a:t>
            </a:r>
            <a:r>
              <a:rPr lang="en-US" sz="2400" dirty="0" smtClean="0"/>
              <a:t>  </a:t>
            </a:r>
            <a:r>
              <a:rPr lang="ru-RU" sz="2400" dirty="0" smtClean="0"/>
              <a:t>в роли </a:t>
            </a:r>
            <a:r>
              <a:rPr lang="en-US" sz="2400" dirty="0" smtClean="0"/>
              <a:t>Detail</a:t>
            </a:r>
            <a:r>
              <a:rPr lang="ru-RU" sz="2400" dirty="0" smtClean="0"/>
              <a:t> (т.е. </a:t>
            </a:r>
            <a:r>
              <a:rPr lang="en-US" sz="2400" dirty="0" smtClean="0"/>
              <a:t>EMP</a:t>
            </a:r>
            <a:r>
              <a:rPr lang="ru-RU" sz="2400" dirty="0" smtClean="0"/>
              <a:t>)</a:t>
            </a:r>
            <a:r>
              <a:rPr lang="en-US" sz="2400" dirty="0" smtClean="0"/>
              <a:t>. </a:t>
            </a:r>
            <a:endParaRPr lang="ru-RU" sz="2400" dirty="0" smtClean="0"/>
          </a:p>
          <a:p>
            <a:r>
              <a:rPr lang="ru-RU" sz="2400" dirty="0" smtClean="0"/>
              <a:t>Соответствующее правило целостности в базе</a:t>
            </a:r>
            <a:r>
              <a:rPr lang="en-US" sz="2400" dirty="0" smtClean="0"/>
              <a:t>:</a:t>
            </a:r>
            <a:r>
              <a:rPr lang="ru-RU" sz="2400" dirty="0" smtClean="0"/>
              <a:t> </a:t>
            </a:r>
          </a:p>
          <a:p>
            <a:endParaRPr lang="ru-RU" sz="2400" dirty="0" smtClean="0"/>
          </a:p>
          <a:p>
            <a:r>
              <a:rPr lang="en-US" sz="2400" dirty="0" smtClean="0"/>
              <a:t>ALTER TABLE </a:t>
            </a:r>
            <a:r>
              <a:rPr lang="ru-RU" sz="2400" dirty="0" smtClean="0"/>
              <a:t> </a:t>
            </a:r>
            <a:r>
              <a:rPr lang="en-US" sz="2400" dirty="0" smtClean="0"/>
              <a:t>EMP</a:t>
            </a:r>
            <a:r>
              <a:rPr lang="ru-RU" sz="2400" dirty="0" smtClean="0"/>
              <a:t> </a:t>
            </a:r>
          </a:p>
          <a:p>
            <a:r>
              <a:rPr lang="en-US" sz="2400" dirty="0" smtClean="0"/>
              <a:t>ADD FOREIGN KEY (DEPTNO) </a:t>
            </a:r>
            <a:endParaRPr lang="ru-RU" sz="2400" dirty="0" smtClean="0"/>
          </a:p>
          <a:p>
            <a:r>
              <a:rPr lang="en-US" sz="2400" dirty="0" smtClean="0"/>
              <a:t>REFERENCES </a:t>
            </a:r>
            <a:r>
              <a:rPr lang="ru-RU" sz="2400" dirty="0" smtClean="0"/>
              <a:t> </a:t>
            </a:r>
            <a:r>
              <a:rPr lang="en-US" sz="2400" dirty="0" smtClean="0"/>
              <a:t>DEPT(DEPTNO) ENABLE </a:t>
            </a:r>
            <a:endParaRPr lang="ru-RU" sz="2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Зададим имя и опции для нового приложения</a:t>
            </a:r>
            <a:endParaRPr lang="ru-RU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921169" y="1556792"/>
            <a:ext cx="1225096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Выберет тип страницы – </a:t>
            </a:r>
            <a:r>
              <a:rPr lang="en-US" dirty="0" smtClean="0"/>
              <a:t>Master Detail</a:t>
            </a:r>
            <a:endParaRPr lang="ru-RU" dirty="0"/>
          </a:p>
        </p:txBody>
      </p:sp>
      <p:pic>
        <p:nvPicPr>
          <p:cNvPr id="2867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755576" y="1170415"/>
            <a:ext cx="7539888" cy="5654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611560" y="1196752"/>
            <a:ext cx="8140032" cy="5898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Посмотрим на множество сформированных страниц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Откажемся от использования </a:t>
            </a:r>
            <a:r>
              <a:rPr lang="en-US" dirty="0" smtClean="0"/>
              <a:t>Shared Components</a:t>
            </a:r>
            <a:endParaRPr lang="ru-RU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726876" y="2060848"/>
            <a:ext cx="9850288" cy="3024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Уточним атрибуты и формат дат</a:t>
            </a:r>
            <a:endParaRPr lang="ru-RU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1146391" y="1268760"/>
            <a:ext cx="11915611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Подтвердим намерения (</a:t>
            </a:r>
            <a:r>
              <a:rPr lang="en-US" dirty="0" smtClean="0"/>
              <a:t>Create Application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540568" y="1417761"/>
            <a:ext cx="10801200" cy="595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это работает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Приложение описывается различными  метаданными.</a:t>
            </a:r>
          </a:p>
          <a:p>
            <a:r>
              <a:rPr lang="ru-RU" sz="2400" dirty="0" smtClean="0"/>
              <a:t>Разработанное приложение сохраняется в базе данных (для этого предусмотрены специальные системные таблицы).</a:t>
            </a:r>
          </a:p>
          <a:p>
            <a:r>
              <a:rPr lang="ru-RU" sz="2400" dirty="0" smtClean="0"/>
              <a:t>При каждом обращении http-запрос транслируется в запрос к БД и на основе полученных метаданных строится очередная форма.</a:t>
            </a:r>
          </a:p>
          <a:p>
            <a:r>
              <a:rPr lang="ru-RU" sz="2400" dirty="0" smtClean="0"/>
              <a:t>Все сессии хранятся в БД.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Запустим приложение</a:t>
            </a:r>
            <a:r>
              <a:rPr lang="en-US" dirty="0" smtClean="0"/>
              <a:t> (Run Application)</a:t>
            </a:r>
            <a:endParaRPr lang="ru-RU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40259" y="1412776"/>
            <a:ext cx="9184259" cy="4879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1" y="1219200"/>
            <a:ext cx="9409639" cy="681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Страница </a:t>
            </a:r>
            <a:r>
              <a:rPr lang="en-US" dirty="0" smtClean="0"/>
              <a:t>c Master-</a:t>
            </a:r>
            <a:r>
              <a:rPr lang="ru-RU" dirty="0" smtClean="0"/>
              <a:t>таблицей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Страница с </a:t>
            </a:r>
            <a:r>
              <a:rPr lang="en-US" dirty="0" smtClean="0"/>
              <a:t>Detail</a:t>
            </a:r>
            <a:r>
              <a:rPr lang="ru-RU" dirty="0" smtClean="0"/>
              <a:t>-таблицей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573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97748" y="1143000"/>
            <a:ext cx="9012137" cy="653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Примечание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Форма, в которой представлена </a:t>
            </a:r>
            <a:r>
              <a:rPr lang="en-US" dirty="0" smtClean="0"/>
              <a:t>Detail-</a:t>
            </a:r>
            <a:r>
              <a:rPr lang="ru-RU" dirty="0" smtClean="0"/>
              <a:t>таблица называется табулированной формой (</a:t>
            </a:r>
            <a:r>
              <a:rPr lang="en-US" dirty="0" smtClean="0"/>
              <a:t>Tabular Form</a:t>
            </a:r>
            <a:r>
              <a:rPr lang="ru-RU" dirty="0" smtClean="0"/>
              <a:t>)</a:t>
            </a:r>
            <a:r>
              <a:rPr lang="en-US" dirty="0" smtClean="0"/>
              <a:t>.</a:t>
            </a:r>
            <a:r>
              <a:rPr lang="ru-RU" dirty="0" smtClean="0"/>
              <a:t>  Представление в виде </a:t>
            </a:r>
            <a:r>
              <a:rPr lang="en-US" dirty="0" smtClean="0"/>
              <a:t>Tabular Form </a:t>
            </a:r>
            <a:r>
              <a:rPr lang="ru-RU" dirty="0" smtClean="0"/>
              <a:t>возможно и вне контекста </a:t>
            </a:r>
            <a:r>
              <a:rPr lang="en-US" dirty="0" smtClean="0"/>
              <a:t>Master Detail </a:t>
            </a:r>
            <a:r>
              <a:rPr lang="ru-RU" dirty="0" smtClean="0"/>
              <a:t>для любой таблицы.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3714776"/>
          </a:xfrm>
        </p:spPr>
        <p:txBody>
          <a:bodyPr/>
          <a:lstStyle/>
          <a:p>
            <a:r>
              <a:rPr lang="ru-RU" dirty="0" smtClean="0"/>
              <a:t>Пример 4 (построение </a:t>
            </a:r>
            <a:r>
              <a:rPr lang="en-US" dirty="0" smtClean="0"/>
              <a:t>Master Detail </a:t>
            </a:r>
            <a:r>
              <a:rPr lang="ru-RU" dirty="0" smtClean="0"/>
              <a:t>по </a:t>
            </a:r>
            <a:r>
              <a:rPr lang="en-US" dirty="0" smtClean="0"/>
              <a:t>Self-Referenced </a:t>
            </a:r>
            <a:r>
              <a:rPr lang="ru-RU" dirty="0" smtClean="0"/>
              <a:t>правилам целостности)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00438"/>
            <a:ext cx="8229600" cy="2625725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 демонстрационной базе </a:t>
            </a:r>
            <a:r>
              <a:rPr lang="en-US" dirty="0" smtClean="0"/>
              <a:t>ORACLE </a:t>
            </a:r>
            <a:r>
              <a:rPr lang="ru-RU" dirty="0" smtClean="0"/>
              <a:t>есть одно такое правило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n-US" sz="2400" dirty="0" smtClean="0"/>
              <a:t>ALTER TABLE "EMP" ADD FOREIGN KEY ("MGR") </a:t>
            </a:r>
          </a:p>
          <a:p>
            <a:r>
              <a:rPr lang="en-US" sz="2400" dirty="0" smtClean="0"/>
              <a:t>REFERENCES "EMP" ("EMPNO") ENABLE </a:t>
            </a:r>
            <a:endParaRPr lang="ru-RU" sz="24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ru-RU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1116632" y="1556792"/>
            <a:ext cx="12540282" cy="45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качестве </a:t>
            </a:r>
            <a:r>
              <a:rPr lang="en-US" dirty="0" smtClean="0"/>
              <a:t>Master </a:t>
            </a:r>
            <a:r>
              <a:rPr lang="ru-RU" dirty="0" smtClean="0"/>
              <a:t>и </a:t>
            </a:r>
            <a:r>
              <a:rPr lang="en-US" dirty="0" smtClean="0"/>
              <a:t>Detail </a:t>
            </a:r>
            <a:r>
              <a:rPr lang="ru-RU" dirty="0" smtClean="0"/>
              <a:t>укажем одну и ту же таблицу </a:t>
            </a:r>
            <a:r>
              <a:rPr lang="en-US" dirty="0" smtClean="0"/>
              <a:t>EMP</a:t>
            </a:r>
            <a:endParaRPr lang="ru-RU" dirty="0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196752"/>
            <a:ext cx="8398168" cy="631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ru-RU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1" y="1250812"/>
            <a:ext cx="9220153" cy="491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Страница с </a:t>
            </a:r>
            <a:r>
              <a:rPr lang="en-US" dirty="0" smtClean="0"/>
              <a:t>Master</a:t>
            </a:r>
            <a:r>
              <a:rPr lang="ru-RU" dirty="0" smtClean="0"/>
              <a:t>-таблицей</a:t>
            </a:r>
            <a:endParaRPr lang="ru-RU" dirty="0"/>
          </a:p>
        </p:txBody>
      </p:sp>
      <p:pic>
        <p:nvPicPr>
          <p:cNvPr id="675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175511"/>
            <a:ext cx="8078681" cy="585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40246"/>
          </a:xfrm>
        </p:spPr>
        <p:txBody>
          <a:bodyPr/>
          <a:lstStyle/>
          <a:p>
            <a:r>
              <a:rPr lang="ru-RU" dirty="0" smtClean="0"/>
              <a:t>Пример 1(создание приложения – отчета по двум таблицам</a:t>
            </a:r>
            <a:r>
              <a:rPr lang="en-US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Страница с </a:t>
            </a:r>
            <a:r>
              <a:rPr lang="en-US" dirty="0" smtClean="0"/>
              <a:t>Detail-</a:t>
            </a:r>
            <a:r>
              <a:rPr lang="ru-RU" dirty="0" smtClean="0"/>
              <a:t>таблицей</a:t>
            </a:r>
            <a:endParaRPr lang="ru-RU" dirty="0"/>
          </a:p>
        </p:txBody>
      </p:sp>
      <p:pic>
        <p:nvPicPr>
          <p:cNvPr id="686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370020" y="1150869"/>
            <a:ext cx="8403959" cy="5914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3643338"/>
          </a:xfrm>
        </p:spPr>
        <p:txBody>
          <a:bodyPr/>
          <a:lstStyle/>
          <a:p>
            <a:r>
              <a:rPr lang="ru-RU" dirty="0" smtClean="0"/>
              <a:t>Пример 5 (построение графиков</a:t>
            </a:r>
            <a:r>
              <a:rPr lang="en-US" dirty="0" smtClean="0"/>
              <a:t> - Chart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страницы с графиком</a:t>
            </a:r>
            <a:endParaRPr lang="ru-RU" dirty="0"/>
          </a:p>
        </p:txBody>
      </p:sp>
      <p:pic>
        <p:nvPicPr>
          <p:cNvPr id="696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431059" y="1215008"/>
            <a:ext cx="8222923" cy="595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Страница в приложении будет выглядеть так</a:t>
            </a:r>
            <a:r>
              <a:rPr lang="en-US" dirty="0" smtClean="0"/>
              <a:t>:</a:t>
            </a:r>
            <a:endParaRPr lang="ru-RU" dirty="0"/>
          </a:p>
        </p:txBody>
      </p:sp>
      <p:pic>
        <p:nvPicPr>
          <p:cNvPr id="706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486639" y="1159082"/>
            <a:ext cx="8200728" cy="594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Редактирование приложений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400" dirty="0" smtClean="0"/>
              <a:t>После создания первой версии приложения можно и нужно продолжать расширять его функциональность и настройку. Тем более, что список доступных типов страниц значительно расширяется</a:t>
            </a:r>
            <a:r>
              <a:rPr lang="en-US" sz="2400" dirty="0" smtClean="0"/>
              <a:t> </a:t>
            </a:r>
            <a:r>
              <a:rPr lang="ru-RU" sz="2400" dirty="0" smtClean="0"/>
              <a:t>при редактировании приложения.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 6 (создание страницы типа </a:t>
            </a:r>
            <a:r>
              <a:rPr lang="en-US" dirty="0" smtClean="0"/>
              <a:t>Tree)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071810"/>
            <a:ext cx="8229600" cy="305435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Страницы типа </a:t>
            </a:r>
            <a:r>
              <a:rPr lang="en-US" sz="2000" dirty="0" smtClean="0"/>
              <a:t>Tree (</a:t>
            </a:r>
            <a:r>
              <a:rPr lang="ru-RU" sz="2000" dirty="0" smtClean="0"/>
              <a:t>иерархические структуры</a:t>
            </a:r>
            <a:r>
              <a:rPr lang="en-US" sz="2000" dirty="0" smtClean="0"/>
              <a:t>) </a:t>
            </a:r>
            <a:r>
              <a:rPr lang="ru-RU" sz="2000" dirty="0" smtClean="0"/>
              <a:t>можно строить по таблицам и представлениям, в которых присутствует (явно или неявно) правила целостности</a:t>
            </a:r>
            <a:r>
              <a:rPr lang="en-US" sz="2000" dirty="0" smtClean="0"/>
              <a:t> </a:t>
            </a:r>
            <a:r>
              <a:rPr lang="ru-RU" sz="2000" dirty="0" smtClean="0"/>
              <a:t>типа </a:t>
            </a:r>
            <a:r>
              <a:rPr lang="en-US" sz="2000" dirty="0" smtClean="0"/>
              <a:t>Self Referenced</a:t>
            </a:r>
            <a:r>
              <a:rPr lang="ru-RU" sz="2000" dirty="0" smtClean="0"/>
              <a:t> (в </a:t>
            </a:r>
            <a:r>
              <a:rPr lang="ru-RU" sz="2000" dirty="0" err="1" smtClean="0"/>
              <a:t>демо-базе</a:t>
            </a:r>
            <a:r>
              <a:rPr lang="ru-RU" sz="2000" dirty="0" smtClean="0"/>
              <a:t> таблица </a:t>
            </a:r>
            <a:r>
              <a:rPr lang="en-US" sz="2000" dirty="0" smtClean="0"/>
              <a:t>EMP</a:t>
            </a:r>
            <a:r>
              <a:rPr lang="ru-RU" sz="2000" dirty="0" smtClean="0"/>
              <a:t>).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ru-RU" sz="2000" dirty="0" smtClean="0"/>
              <a:t>Отредактируем Приложение 2 и добавим к нему страницу, отображающую список сотрудников в виде иерархической структуры.</a:t>
            </a:r>
            <a:endParaRPr lang="en-US" sz="2000" dirty="0" smtClean="0"/>
          </a:p>
          <a:p>
            <a:endParaRPr lang="en-US" sz="2000" dirty="0" smtClean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Создание страницы типа </a:t>
            </a:r>
            <a:r>
              <a:rPr lang="en-US" dirty="0" smtClean="0"/>
              <a:t>Tree  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103895" y="1219200"/>
            <a:ext cx="9337362" cy="58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Уточним атрибуты страницы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612576" y="1196752"/>
            <a:ext cx="10036930" cy="6245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Уточним пункт меню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687127" y="1219200"/>
            <a:ext cx="10263134" cy="638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Зададим исходную таблицу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335339" y="1219200"/>
            <a:ext cx="9915969" cy="617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Выберем инструмент </a:t>
            </a:r>
            <a:r>
              <a:rPr lang="en-US" dirty="0" smtClean="0"/>
              <a:t>Application Builder</a:t>
            </a:r>
            <a:endParaRPr lang="ru-RU" dirty="0"/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458912"/>
            <a:ext cx="82296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Уточним структуру дерева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468560" y="1219200"/>
            <a:ext cx="9800248" cy="609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Можем задать фильтры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684584" y="1163519"/>
            <a:ext cx="10062529" cy="626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Создадим открывающую и закрывающую кнопки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604862" y="1219200"/>
            <a:ext cx="79342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Подтвердим намерения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468560" y="1219200"/>
            <a:ext cx="10031691" cy="624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 вот и результат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20372" y="1219200"/>
            <a:ext cx="9061912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вот и результат…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219200"/>
            <a:ext cx="9061912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68742"/>
          </a:xfrm>
        </p:spPr>
        <p:txBody>
          <a:bodyPr/>
          <a:lstStyle/>
          <a:p>
            <a:r>
              <a:rPr lang="ru-RU" dirty="0" smtClean="0"/>
              <a:t>Пример 7 (как можно оформлять вызовы процедур)</a:t>
            </a:r>
            <a:endParaRPr lang="ru-RU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Создадим хранимую процедуру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create or replace procedure ADD_SAL</a:t>
            </a:r>
            <a:br>
              <a:rPr lang="en-US" sz="2000" dirty="0" smtClean="0"/>
            </a:br>
            <a:r>
              <a:rPr lang="ru-RU" sz="2000" dirty="0" smtClean="0"/>
              <a:t>            </a:t>
            </a:r>
            <a:r>
              <a:rPr lang="en-US" sz="2000" b="1" dirty="0" smtClean="0"/>
              <a:t>(</a:t>
            </a:r>
            <a:r>
              <a:rPr lang="en-US" sz="2000" dirty="0" smtClean="0"/>
              <a:t>value IN VARCHAR2 default 0</a:t>
            </a:r>
            <a:r>
              <a:rPr lang="en-US" sz="2000" b="1" dirty="0" smtClean="0"/>
              <a:t>)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is</a:t>
            </a:r>
            <a:br>
              <a:rPr lang="en-US" sz="2000" dirty="0" smtClean="0"/>
            </a:br>
            <a:r>
              <a:rPr lang="en-US" sz="2000" dirty="0" smtClean="0"/>
              <a:t>begin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  update EMP set SAL = SAL + value;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end;</a:t>
            </a:r>
            <a:endParaRPr lang="ru-RU" sz="20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Добавим новую страницу типа </a:t>
            </a:r>
            <a:r>
              <a:rPr lang="en-US" sz="2400" dirty="0" smtClean="0"/>
              <a:t>Form on a Procedure </a:t>
            </a:r>
            <a:r>
              <a:rPr lang="ru-RU" sz="2400" dirty="0" smtClean="0"/>
              <a:t>к Приложению 2 (</a:t>
            </a:r>
            <a:r>
              <a:rPr lang="en-US" sz="2400" dirty="0" smtClean="0"/>
              <a:t>Form -&gt; Form on a Procedure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612575" y="1221253"/>
            <a:ext cx="10140278" cy="6078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1363139" y="493679"/>
            <a:ext cx="11263731" cy="675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Попытаемся создать </a:t>
            </a:r>
            <a:r>
              <a:rPr lang="en-US" dirty="0" smtClean="0"/>
              <a:t>Database Application</a:t>
            </a:r>
            <a:endParaRPr lang="ru-RU" dirty="0"/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919979"/>
            <a:ext cx="8229600" cy="1535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Зададим имя хранимой процедуры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396552" y="1219199"/>
            <a:ext cx="9649072" cy="728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Создадим пункт меню для вызова процедуры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612576" y="1219200"/>
            <a:ext cx="9756576" cy="7262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643998" cy="8384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Уточним имя процедуры и значение параметра по умолчанию для процедуры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049" y="1988840"/>
            <a:ext cx="8317588" cy="5705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Вид готового приложения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13925" y="1219200"/>
            <a:ext cx="9101350" cy="552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Задаются фактические параметры для вызова процедуры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0" y="1196752"/>
            <a:ext cx="9330574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вот результаты вызова…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503443" y="1219200"/>
            <a:ext cx="8137113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Возможностей в </a:t>
            </a:r>
            <a:r>
              <a:rPr lang="en-US" dirty="0" smtClean="0"/>
              <a:t>APEX  Application Builder</a:t>
            </a:r>
            <a:r>
              <a:rPr lang="ru-RU" dirty="0" smtClean="0"/>
              <a:t> очень много. </a:t>
            </a:r>
            <a:endParaRPr lang="ru-RU" dirty="0" smtClean="0"/>
          </a:p>
          <a:p>
            <a:pPr algn="just"/>
            <a:r>
              <a:rPr lang="ru-RU" dirty="0" smtClean="0"/>
              <a:t>Мы </a:t>
            </a:r>
            <a:r>
              <a:rPr lang="ru-RU" dirty="0" smtClean="0"/>
              <a:t>рассмотрели 2-3% из них. </a:t>
            </a:r>
            <a:endParaRPr lang="ru-RU" dirty="0" smtClean="0"/>
          </a:p>
          <a:p>
            <a:pPr algn="just"/>
            <a:r>
              <a:rPr lang="ru-RU" dirty="0" smtClean="0"/>
              <a:t>И </a:t>
            </a:r>
            <a:r>
              <a:rPr lang="ru-RU" dirty="0" smtClean="0"/>
              <a:t>тем не менее, этого достаточно, чтобы создавать незатейливые </a:t>
            </a:r>
            <a:r>
              <a:rPr lang="ru-RU" dirty="0" smtClean="0"/>
              <a:t>приложения.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Уточним тип создаваемого приложения</a:t>
            </a: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666613" y="1458911"/>
            <a:ext cx="10711221" cy="5801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Зададим название приложения и опции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-1836711" y="1458911"/>
            <a:ext cx="13109640" cy="7101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acl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cle" id="{06A7EB70-FACB-46A2-8FE8-2D31474F8B85}" vid="{B979DFA0-B107-4347-ABE1-876D6B850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oracle</Template>
  <TotalTime>1011</TotalTime>
  <Words>873</Words>
  <Application>Microsoft Office PowerPoint</Application>
  <PresentationFormat>Экран (4:3)</PresentationFormat>
  <Paragraphs>118</Paragraphs>
  <Slides>76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76</vt:i4>
      </vt:variant>
    </vt:vector>
  </HeadingPairs>
  <TitlesOfParts>
    <vt:vector size="84" baseType="lpstr">
      <vt:lpstr>Arial</vt:lpstr>
      <vt:lpstr>Bookman Old Style</vt:lpstr>
      <vt:lpstr>Calibri</vt:lpstr>
      <vt:lpstr>Cambria</vt:lpstr>
      <vt:lpstr>Gill Sans MT</vt:lpstr>
      <vt:lpstr>Wingdings</vt:lpstr>
      <vt:lpstr>Wingdings 3</vt:lpstr>
      <vt:lpstr>oracle</vt:lpstr>
      <vt:lpstr>СУБД ORACLE</vt:lpstr>
      <vt:lpstr> </vt:lpstr>
      <vt:lpstr>Основная терминология</vt:lpstr>
      <vt:lpstr>Как это работает</vt:lpstr>
      <vt:lpstr>Пример 1(создание приложения – отчета по двум таблицам)</vt:lpstr>
      <vt:lpstr>Выберем инструмент Application Builder</vt:lpstr>
      <vt:lpstr>Попытаемся создать Database Application</vt:lpstr>
      <vt:lpstr>Уточним тип создаваемого приложения</vt:lpstr>
      <vt:lpstr>Зададим название приложения и опции</vt:lpstr>
      <vt:lpstr>Презентация PowerPoint</vt:lpstr>
      <vt:lpstr>Выберем тип первой страницы (Report) и зададим соответствующую таблицу</vt:lpstr>
      <vt:lpstr>Выберем тип второй страницы (Report) и зададим соответствующую таблицу</vt:lpstr>
      <vt:lpstr>Посмотрим на созданное множество страниц</vt:lpstr>
      <vt:lpstr>Откажемся от использования разделяемых компонент</vt:lpstr>
      <vt:lpstr>Уточним формат вывода дат в приложении</vt:lpstr>
      <vt:lpstr>Подтвердим намерение о создании приложения (Create Application)</vt:lpstr>
      <vt:lpstr>Запустим готовое приложение (Run Application)</vt:lpstr>
      <vt:lpstr>Вторая (главная) страница приложения</vt:lpstr>
      <vt:lpstr>Третья страница приложения</vt:lpstr>
      <vt:lpstr>Пример 2 (табличный отчет и форма для редактирования и добавления новых записей – Report and Form)</vt:lpstr>
      <vt:lpstr>Зададим название приложения и опции</vt:lpstr>
      <vt:lpstr>Выберем тип создаваемой страницы (Report and Form)</vt:lpstr>
      <vt:lpstr>Посмотрим на созданный набор страниц</vt:lpstr>
      <vt:lpstr>Откажемся от использования разделяемых компонент</vt:lpstr>
      <vt:lpstr>Уточним атрибуты и формат дат</vt:lpstr>
      <vt:lpstr>Подтвердим свои намерения (Create Application)</vt:lpstr>
      <vt:lpstr>Запустим созданное приложение (Run Application)</vt:lpstr>
      <vt:lpstr>Страница – табличный отчет</vt:lpstr>
      <vt:lpstr>Страница - редактирование</vt:lpstr>
      <vt:lpstr>Страница - добавление</vt:lpstr>
      <vt:lpstr>Примечание</vt:lpstr>
      <vt:lpstr>Пример 3 (создание страниц типа Master Detail)</vt:lpstr>
      <vt:lpstr>Для каких таблиц возможно создание таких страниц?</vt:lpstr>
      <vt:lpstr>Зададим имя и опции для нового приложения</vt:lpstr>
      <vt:lpstr>Выберет тип страницы – Master Detail</vt:lpstr>
      <vt:lpstr>Посмотрим на множество сформированных страниц</vt:lpstr>
      <vt:lpstr>Откажемся от использования Shared Components</vt:lpstr>
      <vt:lpstr>Уточним атрибуты и формат дат</vt:lpstr>
      <vt:lpstr>Подтвердим намерения (Create Application)</vt:lpstr>
      <vt:lpstr>Запустим приложение (Run Application)</vt:lpstr>
      <vt:lpstr>Страница c Master-таблицей</vt:lpstr>
      <vt:lpstr>Страница с Detail-таблицей </vt:lpstr>
      <vt:lpstr>Примечание</vt:lpstr>
      <vt:lpstr>Пример 4 (построение Master Detail по Self-Referenced правилам целостности)</vt:lpstr>
      <vt:lpstr> </vt:lpstr>
      <vt:lpstr>…</vt:lpstr>
      <vt:lpstr>В качестве Master и Detail укажем одну и ту же таблицу EMP</vt:lpstr>
      <vt:lpstr>…</vt:lpstr>
      <vt:lpstr>Страница с Master-таблицей</vt:lpstr>
      <vt:lpstr>Страница с Detail-таблицей</vt:lpstr>
      <vt:lpstr>Пример 5 (построение графиков - Chart)</vt:lpstr>
      <vt:lpstr>Создание страницы с графиком</vt:lpstr>
      <vt:lpstr>Страница в приложении будет выглядеть так:</vt:lpstr>
      <vt:lpstr>Редактирование приложений</vt:lpstr>
      <vt:lpstr>Пример 6 (создание страницы типа Tree)</vt:lpstr>
      <vt:lpstr>Создание страницы типа Tree  </vt:lpstr>
      <vt:lpstr>Уточним атрибуты страницы</vt:lpstr>
      <vt:lpstr>Уточним пункт меню</vt:lpstr>
      <vt:lpstr>Зададим исходную таблицу</vt:lpstr>
      <vt:lpstr>Уточним структуру дерева</vt:lpstr>
      <vt:lpstr>Можем задать фильтры</vt:lpstr>
      <vt:lpstr>Создадим открывающую и закрывающую кнопки</vt:lpstr>
      <vt:lpstr>Подтвердим намерения</vt:lpstr>
      <vt:lpstr>А вот и результат</vt:lpstr>
      <vt:lpstr>А вот и результат…</vt:lpstr>
      <vt:lpstr>Пример 7 (как можно оформлять вызовы процедур)</vt:lpstr>
      <vt:lpstr>Создадим хранимую процедуру </vt:lpstr>
      <vt:lpstr>Добавим новую страницу типа Form on a Procedure к Приложению 2 (Form -&gt; Form on a Procedure)</vt:lpstr>
      <vt:lpstr> </vt:lpstr>
      <vt:lpstr>Зададим имя хранимой процедуры</vt:lpstr>
      <vt:lpstr>Создадим пункт меню для вызова процедуры</vt:lpstr>
      <vt:lpstr>Уточним имя процедуры и значение параметра по умолчанию для процедуры</vt:lpstr>
      <vt:lpstr>Вид готового приложения</vt:lpstr>
      <vt:lpstr>Задаются фактические параметры для вызова процедуры</vt:lpstr>
      <vt:lpstr>А вот результаты вызова…</vt:lpstr>
      <vt:lpstr>Вопросы?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Графеева</dc:creator>
  <cp:lastModifiedBy>Виталий Бондаренко</cp:lastModifiedBy>
  <cp:revision>375</cp:revision>
  <dcterms:created xsi:type="dcterms:W3CDTF">2013-11-07T20:31:33Z</dcterms:created>
  <dcterms:modified xsi:type="dcterms:W3CDTF">2018-03-25T09:04:09Z</dcterms:modified>
</cp:coreProperties>
</file>