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1" r:id="rId1"/>
  </p:sldMasterIdLst>
  <p:notesMasterIdLst>
    <p:notesMasterId r:id="rId58"/>
  </p:notesMasterIdLst>
  <p:sldIdLst>
    <p:sldId id="290" r:id="rId2"/>
    <p:sldId id="300" r:id="rId3"/>
    <p:sldId id="257" r:id="rId4"/>
    <p:sldId id="265" r:id="rId5"/>
    <p:sldId id="267" r:id="rId6"/>
    <p:sldId id="280" r:id="rId7"/>
    <p:sldId id="329" r:id="rId8"/>
    <p:sldId id="281" r:id="rId9"/>
    <p:sldId id="282" r:id="rId10"/>
    <p:sldId id="283" r:id="rId11"/>
    <p:sldId id="266" r:id="rId12"/>
    <p:sldId id="286" r:id="rId13"/>
    <p:sldId id="292" r:id="rId14"/>
    <p:sldId id="284" r:id="rId15"/>
    <p:sldId id="268" r:id="rId16"/>
    <p:sldId id="269" r:id="rId17"/>
    <p:sldId id="287" r:id="rId18"/>
    <p:sldId id="291" r:id="rId19"/>
    <p:sldId id="288" r:id="rId20"/>
    <p:sldId id="312" r:id="rId21"/>
    <p:sldId id="324" r:id="rId22"/>
    <p:sldId id="325" r:id="rId23"/>
    <p:sldId id="326" r:id="rId24"/>
    <p:sldId id="327" r:id="rId25"/>
    <p:sldId id="328" r:id="rId26"/>
    <p:sldId id="294" r:id="rId27"/>
    <p:sldId id="295" r:id="rId28"/>
    <p:sldId id="296" r:id="rId29"/>
    <p:sldId id="302" r:id="rId30"/>
    <p:sldId id="303" r:id="rId31"/>
    <p:sldId id="304" r:id="rId32"/>
    <p:sldId id="305" r:id="rId33"/>
    <p:sldId id="306" r:id="rId34"/>
    <p:sldId id="307" r:id="rId35"/>
    <p:sldId id="309" r:id="rId36"/>
    <p:sldId id="310" r:id="rId37"/>
    <p:sldId id="311" r:id="rId38"/>
    <p:sldId id="322" r:id="rId39"/>
    <p:sldId id="308" r:id="rId40"/>
    <p:sldId id="323" r:id="rId41"/>
    <p:sldId id="293" r:id="rId42"/>
    <p:sldId id="301" r:id="rId43"/>
    <p:sldId id="297" r:id="rId44"/>
    <p:sldId id="298" r:id="rId45"/>
    <p:sldId id="299" r:id="rId46"/>
    <p:sldId id="258" r:id="rId47"/>
    <p:sldId id="279" r:id="rId48"/>
    <p:sldId id="313" r:id="rId49"/>
    <p:sldId id="314" r:id="rId50"/>
    <p:sldId id="315" r:id="rId51"/>
    <p:sldId id="316" r:id="rId52"/>
    <p:sldId id="317" r:id="rId53"/>
    <p:sldId id="318" r:id="rId54"/>
    <p:sldId id="319" r:id="rId55"/>
    <p:sldId id="320" r:id="rId56"/>
    <p:sldId id="321" r:id="rId5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79975" autoAdjust="0"/>
  </p:normalViewPr>
  <p:slideViewPr>
    <p:cSldViewPr>
      <p:cViewPr varScale="1">
        <p:scale>
          <a:sx n="88" d="100"/>
          <a:sy n="88" d="100"/>
        </p:scale>
        <p:origin x="2196"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F72C4D22-3CE9-4D7A-9A98-328DBDBF31EC}" type="datetimeFigureOut">
              <a:rPr lang="ru-RU"/>
              <a:pPr>
                <a:defRPr/>
              </a:pPr>
              <a:t>06.01.2017</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AA785E45-1883-4BC3-AFAA-C3803D11558E}"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Классическая технология проектирования реляционных баз данных связана с теорией нормализации, основанной на анализе функциональных зависимостей между атрибутами отношений. Понятие функциональной зависимости является фундаментальным в теории нормализации реляционных баз данных. Мы определим его далее, а пока коснемся смысла этого понятия. Функциональные зависимости определяют устойчивые отношения между объектами и их свойствами в рассматриваемой предметной области. Именно поэтому процесс </a:t>
            </a:r>
            <a:r>
              <a:rPr lang="ru-RU" smtClean="0"/>
              <a:t>поддержки функциональных </a:t>
            </a:r>
            <a:r>
              <a:rPr lang="ru-RU" dirty="0" smtClean="0"/>
              <a:t>зависимостей, характерных для данной предметной области, </a:t>
            </a:r>
            <a:r>
              <a:rPr lang="ru-RU" smtClean="0"/>
              <a:t>является базовым </a:t>
            </a:r>
            <a:r>
              <a:rPr lang="ru-RU" dirty="0" smtClean="0"/>
              <a:t>для процесса проектирования.</a:t>
            </a:r>
            <a:endParaRPr lang="ru-RU" dirty="0"/>
          </a:p>
        </p:txBody>
      </p:sp>
      <p:sp>
        <p:nvSpPr>
          <p:cNvPr id="4" name="Номер слайда 3"/>
          <p:cNvSpPr>
            <a:spLocks noGrp="1"/>
          </p:cNvSpPr>
          <p:nvPr>
            <p:ph type="sldNum" sz="quarter" idx="10"/>
          </p:nvPr>
        </p:nvSpPr>
        <p:spPr/>
        <p:txBody>
          <a:bodyPr/>
          <a:lstStyle/>
          <a:p>
            <a:pPr>
              <a:defRPr/>
            </a:pPr>
            <a:fld id="{AA785E45-1883-4BC3-AFAA-C3803D11558E}" type="slidenum">
              <a:rPr lang="ru-RU" smtClean="0"/>
              <a:pPr>
                <a:defRPr/>
              </a:pPr>
              <a:t>3</a:t>
            </a:fld>
            <a:endParaRPr lang="ru-RU"/>
          </a:p>
        </p:txBody>
      </p:sp>
    </p:spTree>
    <p:extLst>
      <p:ext uri="{BB962C8B-B14F-4D97-AF65-F5344CB8AC3E}">
        <p14:creationId xmlns:p14="http://schemas.microsoft.com/office/powerpoint/2010/main" val="815339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sz="1100" smtClean="0"/>
              <a:t>Если мы будем работать с исходным отношением, то мы не сможем хранить информацию о новой группе и ее учебном плане — перечне дисциплин, которые должна пройти группа до тех пор, пока в нее не будут зачислены студенты. При изменении перечня дисциплин по учебному плану, например, при добавлении новой дисциплины, внести эти изменения в отношение для всех студентов, занимающихся в данной группе, весьма затруднительно. С другой стороны, если мы добавляем студента в уже существующую группу, то мы должны добавить множество кортежей, соответствующих перечню дисциплин для данной группы. Эти аномалии модификации отношения как раз и связаны с наличием двух многозначных зависимостей.</a:t>
            </a:r>
          </a:p>
        </p:txBody>
      </p:sp>
      <p:sp>
        <p:nvSpPr>
          <p:cNvPr id="460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A55DB63-4749-48BA-9ABC-C90C46F6343F}" type="slidenum">
              <a:rPr lang="ru-RU" altLang="ru-RU" smtClean="0"/>
              <a:pPr/>
              <a:t>42</a:t>
            </a:fld>
            <a:endParaRPr lang="ru-RU" alt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При приведении отношений при помощи алгоритма нормализации к отношениям в 3НФ неявно предполагалось, что все отношения содержат один потенциальный ключ. Это не всегда верно. Рассмотрим следующий пример отношения, содержащего два ключа.</a:t>
            </a:r>
            <a:endParaRPr lang="ru-RU" dirty="0"/>
          </a:p>
        </p:txBody>
      </p:sp>
      <p:sp>
        <p:nvSpPr>
          <p:cNvPr id="4" name="Номер слайда 3"/>
          <p:cNvSpPr>
            <a:spLocks noGrp="1"/>
          </p:cNvSpPr>
          <p:nvPr>
            <p:ph type="sldNum" sz="quarter" idx="10"/>
          </p:nvPr>
        </p:nvSpPr>
        <p:spPr/>
        <p:txBody>
          <a:bodyPr/>
          <a:lstStyle/>
          <a:p>
            <a:pPr>
              <a:defRPr/>
            </a:pPr>
            <a:fld id="{AA785E45-1883-4BC3-AFAA-C3803D11558E}" type="slidenum">
              <a:rPr lang="ru-RU" smtClean="0"/>
              <a:pPr>
                <a:defRPr/>
              </a:pPr>
              <a:t>21</a:t>
            </a:fld>
            <a:endParaRPr lang="ru-RU"/>
          </a:p>
        </p:txBody>
      </p:sp>
    </p:spTree>
    <p:extLst>
      <p:ext uri="{BB962C8B-B14F-4D97-AF65-F5344CB8AC3E}">
        <p14:creationId xmlns:p14="http://schemas.microsoft.com/office/powerpoint/2010/main" val="3095908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smtClean="0">
                <a:solidFill>
                  <a:srgbClr val="000000"/>
                </a:solidFill>
                <a:effectLst/>
                <a:latin typeface="Times New Roman" panose="02020603050405020304" pitchFamily="18" charset="0"/>
              </a:rPr>
              <a:t>Видно, что данные хранятся в отношении с избыточностью - при изменении наименования поставщика, это наименование нужно изменить во всех кортежах, где оно встречается. Можно ли эту аномалию устранить при помощи алгоритма нормализации? Для этого нужно выявить имеющиеся функциональные зависимости (курсивом выделены ключевые атрибуты):</a:t>
            </a:r>
            <a:endParaRPr lang="ru-RU" dirty="0"/>
          </a:p>
        </p:txBody>
      </p:sp>
      <p:sp>
        <p:nvSpPr>
          <p:cNvPr id="4" name="Номер слайда 3"/>
          <p:cNvSpPr>
            <a:spLocks noGrp="1"/>
          </p:cNvSpPr>
          <p:nvPr>
            <p:ph type="sldNum" sz="quarter" idx="10"/>
          </p:nvPr>
        </p:nvSpPr>
        <p:spPr/>
        <p:txBody>
          <a:bodyPr/>
          <a:lstStyle/>
          <a:p>
            <a:pPr>
              <a:defRPr/>
            </a:pPr>
            <a:fld id="{AA785E45-1883-4BC3-AFAA-C3803D11558E}" type="slidenum">
              <a:rPr lang="ru-RU" smtClean="0"/>
              <a:pPr>
                <a:defRPr/>
              </a:pPr>
              <a:t>22</a:t>
            </a:fld>
            <a:endParaRPr lang="ru-RU"/>
          </a:p>
        </p:txBody>
      </p:sp>
    </p:spTree>
    <p:extLst>
      <p:ext uri="{BB962C8B-B14F-4D97-AF65-F5344CB8AC3E}">
        <p14:creationId xmlns:p14="http://schemas.microsoft.com/office/powerpoint/2010/main" val="3231700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Таким образом, описанный ранее алгоритм нормализации неприменим к данному отношению.</a:t>
            </a:r>
            <a:endParaRPr lang="ru-RU" dirty="0"/>
          </a:p>
        </p:txBody>
      </p:sp>
      <p:sp>
        <p:nvSpPr>
          <p:cNvPr id="4" name="Номер слайда 3"/>
          <p:cNvSpPr>
            <a:spLocks noGrp="1"/>
          </p:cNvSpPr>
          <p:nvPr>
            <p:ph type="sldNum" sz="quarter" idx="10"/>
          </p:nvPr>
        </p:nvSpPr>
        <p:spPr/>
        <p:txBody>
          <a:bodyPr/>
          <a:lstStyle/>
          <a:p>
            <a:pPr>
              <a:defRPr/>
            </a:pPr>
            <a:fld id="{AA785E45-1883-4BC3-AFAA-C3803D11558E}" type="slidenum">
              <a:rPr lang="ru-RU" smtClean="0"/>
              <a:pPr>
                <a:defRPr/>
              </a:pPr>
              <a:t>23</a:t>
            </a:fld>
            <a:endParaRPr lang="ru-RU"/>
          </a:p>
        </p:txBody>
      </p:sp>
    </p:spTree>
    <p:extLst>
      <p:ext uri="{BB962C8B-B14F-4D97-AF65-F5344CB8AC3E}">
        <p14:creationId xmlns:p14="http://schemas.microsoft.com/office/powerpoint/2010/main" val="3330298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smtClean="0">
                <a:solidFill>
                  <a:srgbClr val="000000"/>
                </a:solidFill>
                <a:effectLst/>
                <a:latin typeface="Times New Roman" panose="02020603050405020304" pitchFamily="18" charset="0"/>
              </a:rPr>
              <a:t>Очевидно, однако, что аномалия данного отношения устраняется путем декомпозиции его на два следующих отношения:</a:t>
            </a:r>
            <a:endParaRPr lang="ru-RU" dirty="0"/>
          </a:p>
        </p:txBody>
      </p:sp>
      <p:sp>
        <p:nvSpPr>
          <p:cNvPr id="4" name="Номер слайда 3"/>
          <p:cNvSpPr>
            <a:spLocks noGrp="1"/>
          </p:cNvSpPr>
          <p:nvPr>
            <p:ph type="sldNum" sz="quarter" idx="10"/>
          </p:nvPr>
        </p:nvSpPr>
        <p:spPr/>
        <p:txBody>
          <a:bodyPr/>
          <a:lstStyle/>
          <a:p>
            <a:pPr>
              <a:defRPr/>
            </a:pPr>
            <a:fld id="{AA785E45-1883-4BC3-AFAA-C3803D11558E}" type="slidenum">
              <a:rPr lang="ru-RU" smtClean="0"/>
              <a:pPr>
                <a:defRPr/>
              </a:pPr>
              <a:t>24</a:t>
            </a:fld>
            <a:endParaRPr lang="ru-RU"/>
          </a:p>
        </p:txBody>
      </p:sp>
    </p:spTree>
    <p:extLst>
      <p:ext uri="{BB962C8B-B14F-4D97-AF65-F5344CB8AC3E}">
        <p14:creationId xmlns:p14="http://schemas.microsoft.com/office/powerpoint/2010/main" val="89258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smtClean="0"/>
              <a:t>В данный момент в отношении хранится информация о том, что абитуриент Иванов поступает на два факультета (математически и физический), а абитуриент Петров - только на математический. Кроме того, можно сделать вывод, что на математическом факультете нужно сдавать математику и информатику, а на физическом - математику и физику.</a:t>
            </a:r>
          </a:p>
          <a:p>
            <a:pPr eaLnBrk="1" hangingPunct="1">
              <a:spcBef>
                <a:spcPct val="0"/>
              </a:spcBef>
            </a:pPr>
            <a:r>
              <a:rPr lang="ru-RU" altLang="ru-RU" smtClean="0"/>
              <a:t>Кажется, что в отношении имеется аномалия обновления, связанная с тем, что дублируются фамилии абитуриентов, наименования факультетов и наименования предметов. Однако эта аномалия легко устраняется стандартным способом - вынесением всех наименований в отдельные отношения, оставляя в исходном отношении только соответствующие номера</a:t>
            </a:r>
          </a:p>
          <a:p>
            <a:pPr eaLnBrk="1" hangingPunct="1">
              <a:spcBef>
                <a:spcPct val="0"/>
              </a:spcBef>
            </a:pPr>
            <a:endParaRPr lang="ru-RU" altLang="ru-RU" smtClean="0"/>
          </a:p>
        </p:txBody>
      </p:sp>
      <p:sp>
        <p:nvSpPr>
          <p:cNvPr id="2970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C21B22E-C3A3-40F3-92E4-06E52BA55D1D}" type="slidenum">
              <a:rPr lang="ru-RU" altLang="ru-RU" smtClean="0"/>
              <a:pPr/>
              <a:t>30</a:t>
            </a:fld>
            <a:endParaRPr lang="ru-RU" alt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smtClean="0"/>
              <a:t>Теперь каждое наименование встречается только в одном месте.</a:t>
            </a:r>
          </a:p>
          <a:p>
            <a:pPr eaLnBrk="1" hangingPunct="1">
              <a:spcBef>
                <a:spcPct val="0"/>
              </a:spcBef>
            </a:pPr>
            <a:r>
              <a:rPr lang="ru-RU" altLang="ru-RU" smtClean="0"/>
              <a:t>И все-таки как в исходном, так и в модифицированном отношении имеются аномалии обновления, возникающие при попытке вставить или удалить кортежи.</a:t>
            </a:r>
          </a:p>
        </p:txBody>
      </p:sp>
      <p:sp>
        <p:nvSpPr>
          <p:cNvPr id="3174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4404F1B-D299-4132-A500-0E84A4749E08}" type="slidenum">
              <a:rPr lang="ru-RU" altLang="ru-RU" smtClean="0"/>
              <a:pPr/>
              <a:t>31</a:t>
            </a:fld>
            <a:endParaRPr lang="ru-RU" alt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ru-RU" altLang="ru-RU" smtClean="0"/>
              <a:t>Таким образом, вставка и удаление кортежей не может быть выполнена независимо от других кортежей отношения.</a:t>
            </a:r>
          </a:p>
        </p:txBody>
      </p:sp>
      <p:sp>
        <p:nvSpPr>
          <p:cNvPr id="3482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703FDEE-C09C-4E21-AE63-857D33B21883}" type="slidenum">
              <a:rPr lang="ru-RU" altLang="ru-RU" smtClean="0"/>
              <a:pPr/>
              <a:t>33</a:t>
            </a:fld>
            <a:endParaRPr lang="ru-RU" alt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smtClean="0"/>
              <a:t>Отношения с нетривиальными многозначными зависимостями возникают, как правило, в результате естественного соединения двух отношений по общему полю, которое </a:t>
            </a:r>
            <a:r>
              <a:rPr lang="ru-RU" altLang="ru-RU" i="1" smtClean="0"/>
              <a:t>не является ключевым ни в одном из отношений</a:t>
            </a:r>
            <a:r>
              <a:rPr lang="ru-RU" altLang="ru-RU" smtClean="0"/>
              <a:t>. Фактически это приводит к попытке хранить в одном отношении информацию о двух</a:t>
            </a:r>
            <a:r>
              <a:rPr lang="ru-RU" altLang="ru-RU" i="1" smtClean="0"/>
              <a:t>независимых </a:t>
            </a:r>
            <a:r>
              <a:rPr lang="ru-RU" altLang="ru-RU" smtClean="0"/>
              <a:t>сущностях. В качестве еще одного примера можно привести ситуацию, когда сотрудник может иметь много работ и много детей. Хранение информации о работах и детях в одном отношении приводит к возникновению нетривиальной многозначной зависимости Работник-</a:t>
            </a:r>
            <a:r>
              <a:rPr lang="en-US" altLang="ru-RU" smtClean="0"/>
              <a:t>&gt;-&gt;</a:t>
            </a:r>
            <a:r>
              <a:rPr lang="ru-RU" altLang="ru-RU" smtClean="0"/>
              <a:t>Работа|Дети.</a:t>
            </a:r>
          </a:p>
        </p:txBody>
      </p:sp>
      <p:sp>
        <p:nvSpPr>
          <p:cNvPr id="4301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2EC4A3F-4302-41D1-A532-92EB16A5F31A}" type="slidenum">
              <a:rPr lang="ru-RU" altLang="ru-RU" smtClean="0"/>
              <a:pPr/>
              <a:t>40</a:t>
            </a:fld>
            <a:endParaRPr lang="ru-RU"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ru-RU" altLang="ru-RU" sz="2400" smtClean="0">
                <a:latin typeface="Times New Roman" panose="02020603050405020304"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grpSp>
      </p:grpSp>
      <p:sp>
        <p:nvSpPr>
          <p:cNvPr id="165907"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ru-RU" altLang="ru-RU" noProof="0" smtClean="0"/>
              <a:t>Образец заголовка</a:t>
            </a:r>
          </a:p>
        </p:txBody>
      </p:sp>
      <p:sp>
        <p:nvSpPr>
          <p:cNvPr id="165908" name="Rectangle 20"/>
          <p:cNvSpPr>
            <a:spLocks noGrp="1" noChangeArrowheads="1"/>
          </p:cNvSpPr>
          <p:nvPr>
            <p:ph type="subTitle" idx="1"/>
          </p:nvPr>
        </p:nvSpPr>
        <p:spPr>
          <a:xfrm>
            <a:off x="2971800" y="4267200"/>
            <a:ext cx="6019800" cy="1752600"/>
          </a:xfrm>
        </p:spPr>
        <p:txBody>
          <a:bodyPr/>
          <a:lstStyle>
            <a:lvl1pPr marL="0" indent="0">
              <a:buFont typeface="Wingdings" panose="05000000000000000000" pitchFamily="2" charset="2"/>
              <a:buNone/>
              <a:defRPr sz="3400"/>
            </a:lvl1pPr>
          </a:lstStyle>
          <a:p>
            <a:pPr lvl="0"/>
            <a:r>
              <a:rPr lang="ru-RU" altLang="ru-RU" noProof="0" smtClean="0"/>
              <a:t>Образец подзаголовка</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ru-RU" altLang="ru-RU"/>
          </a:p>
        </p:txBody>
      </p:sp>
      <p:sp>
        <p:nvSpPr>
          <p:cNvPr id="19" name="Rectangle 17"/>
          <p:cNvSpPr>
            <a:spLocks noGrp="1" noChangeArrowheads="1"/>
          </p:cNvSpPr>
          <p:nvPr>
            <p:ph type="ftr" sz="quarter" idx="11"/>
          </p:nvPr>
        </p:nvSpPr>
        <p:spPr/>
        <p:txBody>
          <a:bodyPr/>
          <a:lstStyle>
            <a:lvl1pPr>
              <a:defRPr/>
            </a:lvl1pPr>
          </a:lstStyle>
          <a:p>
            <a:pPr>
              <a:defRPr/>
            </a:pPr>
            <a:endParaRPr lang="ru-RU" altLang="ru-RU"/>
          </a:p>
        </p:txBody>
      </p:sp>
      <p:sp>
        <p:nvSpPr>
          <p:cNvPr id="20" name="Rectangle 18"/>
          <p:cNvSpPr>
            <a:spLocks noGrp="1" noChangeArrowheads="1"/>
          </p:cNvSpPr>
          <p:nvPr>
            <p:ph type="sldNum" sz="quarter" idx="12"/>
          </p:nvPr>
        </p:nvSpPr>
        <p:spPr/>
        <p:txBody>
          <a:bodyPr/>
          <a:lstStyle>
            <a:lvl1pPr>
              <a:defRPr/>
            </a:lvl1pPr>
          </a:lstStyle>
          <a:p>
            <a:pPr>
              <a:defRPr/>
            </a:pPr>
            <a:fld id="{CE5DED05-50C2-4E92-A4A5-730A0A54DA39}" type="slidenum">
              <a:rPr lang="ru-RU" altLang="ru-RU"/>
              <a:pPr>
                <a:defRPr/>
              </a:pPr>
              <a:t>‹#›</a:t>
            </a:fld>
            <a:endParaRPr lang="ru-RU" altLang="ru-RU"/>
          </a:p>
        </p:txBody>
      </p:sp>
    </p:spTree>
    <p:extLst>
      <p:ext uri="{BB962C8B-B14F-4D97-AF65-F5344CB8AC3E}">
        <p14:creationId xmlns:p14="http://schemas.microsoft.com/office/powerpoint/2010/main" val="236806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5" name="Rectangle 3"/>
          <p:cNvSpPr>
            <a:spLocks noGrp="1" noChangeArrowheads="1"/>
          </p:cNvSpPr>
          <p:nvPr>
            <p:ph type="sldNum" sz="quarter" idx="11"/>
          </p:nvPr>
        </p:nvSpPr>
        <p:spPr>
          <a:ln/>
        </p:spPr>
        <p:txBody>
          <a:bodyPr/>
          <a:lstStyle>
            <a:lvl1pPr>
              <a:defRPr/>
            </a:lvl1pPr>
          </a:lstStyle>
          <a:p>
            <a:pPr>
              <a:defRPr/>
            </a:pPr>
            <a:fld id="{0AB029DE-1910-4DC1-ABBB-F00E14B7CA32}" type="slidenum">
              <a:rPr lang="ru-RU" altLang="ru-RU"/>
              <a:pPr>
                <a:defRPr/>
              </a:pPr>
              <a:t>‹#›</a:t>
            </a:fld>
            <a:endParaRPr lang="ru-RU" alt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84563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457200"/>
            <a:ext cx="2057400" cy="5410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457200"/>
            <a:ext cx="60198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5" name="Rectangle 3"/>
          <p:cNvSpPr>
            <a:spLocks noGrp="1" noChangeArrowheads="1"/>
          </p:cNvSpPr>
          <p:nvPr>
            <p:ph type="sldNum" sz="quarter" idx="11"/>
          </p:nvPr>
        </p:nvSpPr>
        <p:spPr>
          <a:ln/>
        </p:spPr>
        <p:txBody>
          <a:bodyPr/>
          <a:lstStyle>
            <a:lvl1pPr>
              <a:defRPr/>
            </a:lvl1pPr>
          </a:lstStyle>
          <a:p>
            <a:pPr>
              <a:defRPr/>
            </a:pPr>
            <a:fld id="{2BBF1BCA-2491-47EF-9B66-B4DA8CB9B817}" type="slidenum">
              <a:rPr lang="ru-RU" altLang="ru-RU"/>
              <a:pPr>
                <a:defRPr/>
              </a:pPr>
              <a:t>‹#›</a:t>
            </a:fld>
            <a:endParaRPr lang="ru-RU" alt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2574426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3716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quarter" idx="2"/>
          </p:nvPr>
        </p:nvSpPr>
        <p:spPr>
          <a:xfrm>
            <a:off x="4648200" y="1981200"/>
            <a:ext cx="4038600" cy="18669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Объект 4"/>
          <p:cNvSpPr>
            <a:spLocks noGrp="1"/>
          </p:cNvSpPr>
          <p:nvPr>
            <p:ph sz="quarter" idx="3"/>
          </p:nvPr>
        </p:nvSpPr>
        <p:spPr>
          <a:xfrm>
            <a:off x="4648200" y="4000500"/>
            <a:ext cx="4038600" cy="18669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7" name="Rectangle 3"/>
          <p:cNvSpPr>
            <a:spLocks noGrp="1" noChangeArrowheads="1"/>
          </p:cNvSpPr>
          <p:nvPr>
            <p:ph type="sldNum" sz="quarter" idx="11"/>
          </p:nvPr>
        </p:nvSpPr>
        <p:spPr>
          <a:ln/>
        </p:spPr>
        <p:txBody>
          <a:bodyPr/>
          <a:lstStyle>
            <a:lvl1pPr>
              <a:defRPr/>
            </a:lvl1pPr>
          </a:lstStyle>
          <a:p>
            <a:pPr>
              <a:defRPr/>
            </a:pPr>
            <a:fld id="{6C957CEC-600A-4DC1-B2BA-B810541B8DB5}" type="slidenum">
              <a:rPr lang="ru-RU" altLang="ru-RU"/>
              <a:pPr>
                <a:defRPr/>
              </a:pPr>
              <a:t>‹#›</a:t>
            </a:fld>
            <a:endParaRPr lang="ru-RU" altLang="ru-RU"/>
          </a:p>
        </p:txBody>
      </p:sp>
      <p:sp>
        <p:nvSpPr>
          <p:cNvPr id="8"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102748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5" name="Rectangle 3"/>
          <p:cNvSpPr>
            <a:spLocks noGrp="1" noChangeArrowheads="1"/>
          </p:cNvSpPr>
          <p:nvPr>
            <p:ph type="sldNum" sz="quarter" idx="11"/>
          </p:nvPr>
        </p:nvSpPr>
        <p:spPr>
          <a:ln/>
        </p:spPr>
        <p:txBody>
          <a:bodyPr/>
          <a:lstStyle>
            <a:lvl1pPr>
              <a:defRPr/>
            </a:lvl1pPr>
          </a:lstStyle>
          <a:p>
            <a:pPr>
              <a:defRPr/>
            </a:pPr>
            <a:fld id="{4B6DF545-0FD1-4464-B84F-2B61A389622E}" type="slidenum">
              <a:rPr lang="ru-RU" altLang="ru-RU"/>
              <a:pPr>
                <a:defRPr/>
              </a:pPr>
              <a:t>‹#›</a:t>
            </a:fld>
            <a:endParaRPr lang="ru-RU" alt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547346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5" name="Rectangle 3"/>
          <p:cNvSpPr>
            <a:spLocks noGrp="1" noChangeArrowheads="1"/>
          </p:cNvSpPr>
          <p:nvPr>
            <p:ph type="sldNum" sz="quarter" idx="11"/>
          </p:nvPr>
        </p:nvSpPr>
        <p:spPr>
          <a:ln/>
        </p:spPr>
        <p:txBody>
          <a:bodyPr/>
          <a:lstStyle>
            <a:lvl1pPr>
              <a:defRPr/>
            </a:lvl1pPr>
          </a:lstStyle>
          <a:p>
            <a:pPr>
              <a:defRPr/>
            </a:pPr>
            <a:fld id="{201F8758-711F-4163-AC43-7873DA242643}" type="slidenum">
              <a:rPr lang="ru-RU" altLang="ru-RU"/>
              <a:pPr>
                <a:defRPr/>
              </a:pPr>
              <a:t>‹#›</a:t>
            </a:fld>
            <a:endParaRPr lang="ru-RU" alt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3332272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6" name="Rectangle 3"/>
          <p:cNvSpPr>
            <a:spLocks noGrp="1" noChangeArrowheads="1"/>
          </p:cNvSpPr>
          <p:nvPr>
            <p:ph type="sldNum" sz="quarter" idx="11"/>
          </p:nvPr>
        </p:nvSpPr>
        <p:spPr>
          <a:ln/>
        </p:spPr>
        <p:txBody>
          <a:bodyPr/>
          <a:lstStyle>
            <a:lvl1pPr>
              <a:defRPr/>
            </a:lvl1pPr>
          </a:lstStyle>
          <a:p>
            <a:pPr>
              <a:defRPr/>
            </a:pPr>
            <a:fld id="{00525F3E-A40C-4B39-A1B2-15302C086EF0}" type="slidenum">
              <a:rPr lang="ru-RU" altLang="ru-RU"/>
              <a:pPr>
                <a:defRPr/>
              </a:pPr>
              <a:t>‹#›</a:t>
            </a:fld>
            <a:endParaRPr lang="ru-RU" alt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1252069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8" name="Rectangle 3"/>
          <p:cNvSpPr>
            <a:spLocks noGrp="1" noChangeArrowheads="1"/>
          </p:cNvSpPr>
          <p:nvPr>
            <p:ph type="sldNum" sz="quarter" idx="11"/>
          </p:nvPr>
        </p:nvSpPr>
        <p:spPr>
          <a:ln/>
        </p:spPr>
        <p:txBody>
          <a:bodyPr/>
          <a:lstStyle>
            <a:lvl1pPr>
              <a:defRPr/>
            </a:lvl1pPr>
          </a:lstStyle>
          <a:p>
            <a:pPr>
              <a:defRPr/>
            </a:pPr>
            <a:fld id="{9746687C-85E2-403B-A6CA-39EF61358986}" type="slidenum">
              <a:rPr lang="ru-RU" altLang="ru-RU"/>
              <a:pPr>
                <a:defRPr/>
              </a:pPr>
              <a:t>‹#›</a:t>
            </a:fld>
            <a:endParaRPr lang="ru-RU" altLang="ru-RU"/>
          </a:p>
        </p:txBody>
      </p:sp>
      <p:sp>
        <p:nvSpPr>
          <p:cNvPr id="9"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13398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4" name="Rectangle 3"/>
          <p:cNvSpPr>
            <a:spLocks noGrp="1" noChangeArrowheads="1"/>
          </p:cNvSpPr>
          <p:nvPr>
            <p:ph type="sldNum" sz="quarter" idx="11"/>
          </p:nvPr>
        </p:nvSpPr>
        <p:spPr>
          <a:ln/>
        </p:spPr>
        <p:txBody>
          <a:bodyPr/>
          <a:lstStyle>
            <a:lvl1pPr>
              <a:defRPr/>
            </a:lvl1pPr>
          </a:lstStyle>
          <a:p>
            <a:pPr>
              <a:defRPr/>
            </a:pPr>
            <a:fld id="{42B386A7-3FF3-4F50-9A13-BBEFC2CBD0FA}" type="slidenum">
              <a:rPr lang="ru-RU" altLang="ru-RU"/>
              <a:pPr>
                <a:defRPr/>
              </a:pPr>
              <a:t>‹#›</a:t>
            </a:fld>
            <a:endParaRPr lang="ru-RU" altLang="ru-RU"/>
          </a:p>
        </p:txBody>
      </p:sp>
      <p:sp>
        <p:nvSpPr>
          <p:cNvPr id="5"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1229044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3" name="Rectangle 3"/>
          <p:cNvSpPr>
            <a:spLocks noGrp="1" noChangeArrowheads="1"/>
          </p:cNvSpPr>
          <p:nvPr>
            <p:ph type="sldNum" sz="quarter" idx="11"/>
          </p:nvPr>
        </p:nvSpPr>
        <p:spPr>
          <a:ln/>
        </p:spPr>
        <p:txBody>
          <a:bodyPr/>
          <a:lstStyle>
            <a:lvl1pPr>
              <a:defRPr/>
            </a:lvl1pPr>
          </a:lstStyle>
          <a:p>
            <a:pPr>
              <a:defRPr/>
            </a:pPr>
            <a:fld id="{394659CF-A62F-4F59-8499-487EB45C82C0}" type="slidenum">
              <a:rPr lang="ru-RU" altLang="ru-RU"/>
              <a:pPr>
                <a:defRPr/>
              </a:pPr>
              <a:t>‹#›</a:t>
            </a:fld>
            <a:endParaRPr lang="ru-RU" altLang="ru-RU"/>
          </a:p>
        </p:txBody>
      </p:sp>
      <p:sp>
        <p:nvSpPr>
          <p:cNvPr id="4"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3977742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6" name="Rectangle 3"/>
          <p:cNvSpPr>
            <a:spLocks noGrp="1" noChangeArrowheads="1"/>
          </p:cNvSpPr>
          <p:nvPr>
            <p:ph type="sldNum" sz="quarter" idx="11"/>
          </p:nvPr>
        </p:nvSpPr>
        <p:spPr>
          <a:ln/>
        </p:spPr>
        <p:txBody>
          <a:bodyPr/>
          <a:lstStyle>
            <a:lvl1pPr>
              <a:defRPr/>
            </a:lvl1pPr>
          </a:lstStyle>
          <a:p>
            <a:pPr>
              <a:defRPr/>
            </a:pPr>
            <a:fld id="{9579D30B-BC49-4191-BC48-FE8692746B17}" type="slidenum">
              <a:rPr lang="ru-RU" altLang="ru-RU"/>
              <a:pPr>
                <a:defRPr/>
              </a:pPr>
              <a:t>‹#›</a:t>
            </a:fld>
            <a:endParaRPr lang="ru-RU" alt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4208926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ltLang="ru-RU"/>
          </a:p>
        </p:txBody>
      </p:sp>
      <p:sp>
        <p:nvSpPr>
          <p:cNvPr id="6" name="Rectangle 3"/>
          <p:cNvSpPr>
            <a:spLocks noGrp="1" noChangeArrowheads="1"/>
          </p:cNvSpPr>
          <p:nvPr>
            <p:ph type="sldNum" sz="quarter" idx="11"/>
          </p:nvPr>
        </p:nvSpPr>
        <p:spPr>
          <a:ln/>
        </p:spPr>
        <p:txBody>
          <a:bodyPr/>
          <a:lstStyle>
            <a:lvl1pPr>
              <a:defRPr/>
            </a:lvl1pPr>
          </a:lstStyle>
          <a:p>
            <a:pPr>
              <a:defRPr/>
            </a:pPr>
            <a:fld id="{6D4D318B-AE13-4A0F-85CB-BE12F2EEC9A4}" type="slidenum">
              <a:rPr lang="ru-RU" altLang="ru-RU"/>
              <a:pPr>
                <a:defRPr/>
              </a:pPr>
              <a:t>‹#›</a:t>
            </a:fld>
            <a:endParaRPr lang="ru-RU" alt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ltLang="ru-RU"/>
          </a:p>
        </p:txBody>
      </p:sp>
    </p:spTree>
    <p:extLst>
      <p:ext uri="{BB962C8B-B14F-4D97-AF65-F5344CB8AC3E}">
        <p14:creationId xmlns:p14="http://schemas.microsoft.com/office/powerpoint/2010/main" val="2548061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ru-RU" altLang="ru-RU"/>
          </a:p>
        </p:txBody>
      </p:sp>
      <p:sp>
        <p:nvSpPr>
          <p:cNvPr id="164867" name="Rectangle 3"/>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Black" panose="020B0A04020102020204" pitchFamily="34" charset="0"/>
              </a:defRPr>
            </a:lvl1pPr>
          </a:lstStyle>
          <a:p>
            <a:pPr>
              <a:defRPr/>
            </a:pPr>
            <a:fld id="{66B7F431-E359-4589-BAED-AEB6D1CC4302}" type="slidenum">
              <a:rPr lang="ru-RU" altLang="ru-RU"/>
              <a:pPr>
                <a:defRPr/>
              </a:pPr>
              <a:t>‹#›</a:t>
            </a:fld>
            <a:endParaRPr lang="ru-RU" altLang="ru-RU"/>
          </a:p>
        </p:txBody>
      </p:sp>
      <p:grpSp>
        <p:nvGrpSpPr>
          <p:cNvPr id="1028" name="Group 4"/>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ru-RU" altLang="ru-RU" sz="2400" smtClean="0">
                <a:latin typeface="Times New Roman" panose="02020603050405020304"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mtClean="0">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mtClean="0">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mtClean="0">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mtClean="0">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z="2400" smtClean="0">
                <a:latin typeface="Times New Roman" panose="02020603050405020304"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mtClean="0">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ru-RU" altLang="ru-RU" smtClean="0">
                <a:solidFill>
                  <a:schemeClr val="accent2"/>
                </a:solidFill>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64880"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ru-RU" altLang="ru-RU"/>
          </a:p>
        </p:txBody>
      </p:sp>
    </p:spTree>
  </p:cSld>
  <p:clrMap bg1="lt1" tx1="dk1" bg2="lt2" tx2="dk2" accent1="accent1" accent2="accent2" accent3="accent3" accent4="accent4" accent5="accent5" accent6="accent6" hlink="hlink" folHlink="folHlink"/>
  <p:sldLayoutIdLst>
    <p:sldLayoutId id="2147483894"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Lst>
  <p:txStyles>
    <p:titleStyle>
      <a:lvl1pPr algn="l" rtl="0" eaLnBrk="0" fontAlgn="base" hangingPunct="0">
        <a:spcBef>
          <a:spcPct val="0"/>
        </a:spcBef>
        <a:spcAft>
          <a:spcPct val="0"/>
        </a:spcAft>
        <a:defRPr sz="4400" kern="12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panose="020B0604020202020204" pitchFamily="34" charset="0"/>
        </a:defRPr>
      </a:lvl2pPr>
      <a:lvl3pPr algn="l" rtl="0" eaLnBrk="0" fontAlgn="base" hangingPunct="0">
        <a:spcBef>
          <a:spcPct val="0"/>
        </a:spcBef>
        <a:spcAft>
          <a:spcPct val="0"/>
        </a:spcAft>
        <a:defRPr sz="4400">
          <a:solidFill>
            <a:schemeClr val="tx1"/>
          </a:solidFill>
          <a:latin typeface="Arial" panose="020B0604020202020204" pitchFamily="34" charset="0"/>
        </a:defRPr>
      </a:lvl3pPr>
      <a:lvl4pPr algn="l" rtl="0" eaLnBrk="0" fontAlgn="base" hangingPunct="0">
        <a:spcBef>
          <a:spcPct val="0"/>
        </a:spcBef>
        <a:spcAft>
          <a:spcPct val="0"/>
        </a:spcAft>
        <a:defRPr sz="4400">
          <a:solidFill>
            <a:schemeClr val="tx1"/>
          </a:solidFill>
          <a:latin typeface="Arial" panose="020B0604020202020204" pitchFamily="34" charset="0"/>
        </a:defRPr>
      </a:lvl4pPr>
      <a:lvl5pPr algn="l" rtl="0" eaLnBrk="0" fontAlgn="base" hangingPunct="0">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hyperlink" Target="file:///G:\EK2_2007\105\7\&#1053;&#1054;&#1056;&#1052;&#1040;&#1051;&#1048;&#1047;&#1040;&#1062;&#1048;&#1071;.ppt" TargetMode="Externa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9.xml"/><Relationship Id="rId4" Type="http://schemas.openxmlformats.org/officeDocument/2006/relationships/slide" Target="slide1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3"/>
          <p:cNvSpPr>
            <a:spLocks noGrp="1"/>
          </p:cNvSpPr>
          <p:nvPr>
            <p:ph type="ctrTitle"/>
          </p:nvPr>
        </p:nvSpPr>
        <p:spPr/>
        <p:txBody>
          <a:bodyPr/>
          <a:lstStyle/>
          <a:p>
            <a:pPr eaLnBrk="1" hangingPunct="1"/>
            <a:r>
              <a:rPr lang="ru-RU" altLang="ru-RU" sz="3600" dirty="0" smtClean="0"/>
              <a:t>Проектирование реляционных баз данных на основе принципов нормализации</a:t>
            </a:r>
          </a:p>
        </p:txBody>
      </p:sp>
      <p:sp>
        <p:nvSpPr>
          <p:cNvPr id="4099" name="Подзаголовок 4"/>
          <p:cNvSpPr>
            <a:spLocks noGrp="1"/>
          </p:cNvSpPr>
          <p:nvPr>
            <p:ph type="subTitle" idx="1"/>
          </p:nvPr>
        </p:nvSpPr>
        <p:spPr/>
        <p:txBody>
          <a:bodyPr/>
          <a:lstStyle/>
          <a:p>
            <a:pPr eaLnBrk="1" hangingPunct="1"/>
            <a:endParaRPr lang="ru-RU" altLang="ru-RU" smtClean="0"/>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684213" y="620713"/>
            <a:ext cx="8229600" cy="647700"/>
          </a:xfrm>
        </p:spPr>
        <p:txBody>
          <a:bodyPr/>
          <a:lstStyle/>
          <a:p>
            <a:pPr eaLnBrk="1" hangingPunct="1"/>
            <a:r>
              <a:rPr lang="ru-RU" altLang="ru-RU" sz="4000" smtClean="0"/>
              <a:t>Аномалия удаления</a:t>
            </a:r>
          </a:p>
        </p:txBody>
      </p:sp>
      <p:sp>
        <p:nvSpPr>
          <p:cNvPr id="209923" name="Rectangle 3"/>
          <p:cNvSpPr>
            <a:spLocks noGrp="1" noChangeArrowheads="1"/>
          </p:cNvSpPr>
          <p:nvPr>
            <p:ph type="body" sz="half" idx="1"/>
          </p:nvPr>
        </p:nvSpPr>
        <p:spPr>
          <a:xfrm>
            <a:off x="323850" y="5157788"/>
            <a:ext cx="8351838" cy="1150937"/>
          </a:xfrm>
        </p:spPr>
        <p:txBody>
          <a:bodyPr/>
          <a:lstStyle/>
          <a:p>
            <a:pPr eaLnBrk="1" hangingPunct="1">
              <a:lnSpc>
                <a:spcPct val="90000"/>
              </a:lnSpc>
              <a:spcBef>
                <a:spcPct val="0"/>
              </a:spcBef>
              <a:buClrTx/>
              <a:buSzTx/>
              <a:buFontTx/>
              <a:buNone/>
            </a:pPr>
            <a:r>
              <a:rPr lang="ru-RU" altLang="ru-RU" sz="2400" smtClean="0"/>
              <a:t>Дети, достигшие совершеннолетия, удаляются из БД. Однако, вместе с удалением Саши, ребенка Иванова, мы удалили и информацию о самом Иванове.</a:t>
            </a:r>
          </a:p>
        </p:txBody>
      </p:sp>
      <p:graphicFrame>
        <p:nvGraphicFramePr>
          <p:cNvPr id="210019" name="Group 99"/>
          <p:cNvGraphicFramePr>
            <a:graphicFrameLocks noGrp="1"/>
          </p:cNvGraphicFramePr>
          <p:nvPr>
            <p:ph sz="quarter" idx="3"/>
          </p:nvPr>
        </p:nvGraphicFramePr>
        <p:xfrm>
          <a:off x="179388" y="1484313"/>
          <a:ext cx="8713787" cy="3279775"/>
        </p:xfrm>
        <a:graphic>
          <a:graphicData uri="http://schemas.openxmlformats.org/drawingml/2006/table">
            <a:tbl>
              <a:tblPr/>
              <a:tblGrid>
                <a:gridCol w="7207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gridCol w="1150937">
                  <a:extLst>
                    <a:ext uri="{9D8B030D-6E8A-4147-A177-3AD203B41FA5}">
                      <a16:colId xmlns:a16="http://schemas.microsoft.com/office/drawing/2014/main" val="20003"/>
                    </a:ext>
                  </a:extLst>
                </a:gridCol>
                <a:gridCol w="1081088">
                  <a:extLst>
                    <a:ext uri="{9D8B030D-6E8A-4147-A177-3AD203B41FA5}">
                      <a16:colId xmlns:a16="http://schemas.microsoft.com/office/drawing/2014/main" val="20004"/>
                    </a:ext>
                  </a:extLst>
                </a:gridCol>
                <a:gridCol w="1062037">
                  <a:extLst>
                    <a:ext uri="{9D8B030D-6E8A-4147-A177-3AD203B41FA5}">
                      <a16:colId xmlns:a16="http://schemas.microsoft.com/office/drawing/2014/main" val="20005"/>
                    </a:ext>
                  </a:extLst>
                </a:gridCol>
                <a:gridCol w="1241425">
                  <a:extLst>
                    <a:ext uri="{9D8B030D-6E8A-4147-A177-3AD203B41FA5}">
                      <a16:colId xmlns:a16="http://schemas.microsoft.com/office/drawing/2014/main" val="20006"/>
                    </a:ext>
                  </a:extLst>
                </a:gridCol>
                <a:gridCol w="936625">
                  <a:extLst>
                    <a:ext uri="{9D8B030D-6E8A-4147-A177-3AD203B41FA5}">
                      <a16:colId xmlns:a16="http://schemas.microsoft.com/office/drawing/2014/main" val="20007"/>
                    </a:ext>
                  </a:extLst>
                </a:gridCol>
              </a:tblGrid>
              <a:tr h="93503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Таб. №</a:t>
                      </a:r>
                      <a:r>
                        <a:rPr kumimoji="0" lang="en-US" altLang="ru-RU" sz="1800" b="1" i="0" u="none" strike="noStrike" cap="none" normalizeH="0" baseline="0" smtClean="0">
                          <a:ln>
                            <a:noFill/>
                          </a:ln>
                          <a:solidFill>
                            <a:schemeClr val="tx1"/>
                          </a:solidFill>
                          <a:effectLst/>
                          <a:latin typeface="Arial" panose="020B0604020202020204" pitchFamily="34" charset="0"/>
                        </a:rPr>
                        <a:t>   </a:t>
                      </a:r>
                      <a:r>
                        <a:rPr kumimoji="0" lang="en-US" altLang="ru-RU" sz="1800" b="1" i="0" u="none" strike="noStrike" cap="none" normalizeH="0" baseline="0" smtClean="0">
                          <a:ln>
                            <a:noFill/>
                          </a:ln>
                          <a:solidFill>
                            <a:schemeClr val="bg2"/>
                          </a:solidFill>
                          <a:effectLst/>
                          <a:latin typeface="Arial" panose="020B0604020202020204" pitchFamily="34" charset="0"/>
                        </a:rPr>
                        <a:t>PK</a:t>
                      </a:r>
                      <a:endParaRPr kumimoji="0" lang="ru-RU" altLang="ru-RU" sz="1800" b="1" i="0" u="none" strike="noStrike" cap="none" normalizeH="0" baseline="0" smtClean="0">
                        <a:ln>
                          <a:noFill/>
                        </a:ln>
                        <a:solidFill>
                          <a:schemeClr val="bg2"/>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ФИО</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Должность</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кабинета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Телефон</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Имя ребёнка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Год рождения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ребёнка</a:t>
                      </a:r>
                      <a:endParaRPr kumimoji="0" lang="en-US" altLang="ru-RU" sz="16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ru-RU" sz="1600" b="1" i="0" u="none" strike="noStrike" cap="none" normalizeH="0" baseline="0" smtClean="0">
                          <a:ln>
                            <a:noFill/>
                          </a:ln>
                          <a:solidFill>
                            <a:schemeClr val="bg2"/>
                          </a:solidFill>
                          <a:effectLst/>
                          <a:latin typeface="Arial" panose="020B0604020202020204" pitchFamily="34" charset="0"/>
                        </a:rPr>
                        <a:t>PK</a:t>
                      </a:r>
                      <a:endParaRPr kumimoji="0" lang="ru-RU" altLang="ru-RU" sz="1600" b="1" i="0" u="none" strike="noStrike" cap="none" normalizeH="0" baseline="0" smtClean="0">
                        <a:ln>
                          <a:noFill/>
                        </a:ln>
                        <a:solidFill>
                          <a:schemeClr val="bg2"/>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6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Саша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1996</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87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Петрова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Петя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Витя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1997</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714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Лена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1999</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447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10020" name="Rectangle 100"/>
          <p:cNvSpPr>
            <a:spLocks noChangeArrowheads="1"/>
          </p:cNvSpPr>
          <p:nvPr/>
        </p:nvSpPr>
        <p:spPr bwMode="auto">
          <a:xfrm>
            <a:off x="250825" y="2852738"/>
            <a:ext cx="8569325" cy="3603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ru-RU" altLang="ru-RU" sz="1800"/>
          </a:p>
        </p:txBody>
      </p:sp>
      <p:sp>
        <p:nvSpPr>
          <p:cNvPr id="210021" name="Rectangle 101"/>
          <p:cNvSpPr>
            <a:spLocks noChangeArrowheads="1"/>
          </p:cNvSpPr>
          <p:nvPr/>
        </p:nvSpPr>
        <p:spPr bwMode="auto">
          <a:xfrm>
            <a:off x="250825" y="3284538"/>
            <a:ext cx="8569325" cy="28892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ru-RU" altLang="ru-RU" sz="1800"/>
          </a:p>
        </p:txBody>
      </p:sp>
      <p:sp>
        <p:nvSpPr>
          <p:cNvPr id="210022" name="Rectangle 102"/>
          <p:cNvSpPr>
            <a:spLocks noChangeArrowheads="1"/>
          </p:cNvSpPr>
          <p:nvPr/>
        </p:nvSpPr>
        <p:spPr bwMode="auto">
          <a:xfrm>
            <a:off x="250825" y="2420938"/>
            <a:ext cx="8569325" cy="360362"/>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ru-RU" altLang="ru-RU" sz="180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9922"/>
                                        </p:tgtEl>
                                        <p:attrNameLst>
                                          <p:attrName>style.visibility</p:attrName>
                                        </p:attrNameLst>
                                      </p:cBhvr>
                                      <p:to>
                                        <p:strVal val="visible"/>
                                      </p:to>
                                    </p:set>
                                    <p:animEffect transition="in" filter="dissolve">
                                      <p:cBhvr>
                                        <p:cTn id="7" dur="500"/>
                                        <p:tgtEl>
                                          <p:spTgt spid="2099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0020"/>
                                        </p:tgtEl>
                                        <p:attrNameLst>
                                          <p:attrName>style.visibility</p:attrName>
                                        </p:attrNameLst>
                                      </p:cBhvr>
                                      <p:to>
                                        <p:strVal val="visible"/>
                                      </p:to>
                                    </p:set>
                                    <p:animEffect transition="in" filter="blinds(horizontal)">
                                      <p:cBhvr>
                                        <p:cTn id="12" dur="500"/>
                                        <p:tgtEl>
                                          <p:spTgt spid="2100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10021"/>
                                        </p:tgtEl>
                                        <p:attrNameLst>
                                          <p:attrName>style.visibility</p:attrName>
                                        </p:attrNameLst>
                                      </p:cBhvr>
                                      <p:to>
                                        <p:strVal val="visible"/>
                                      </p:to>
                                    </p:set>
                                    <p:animEffect transition="in" filter="blinds(horizontal)">
                                      <p:cBhvr>
                                        <p:cTn id="17" dur="500"/>
                                        <p:tgtEl>
                                          <p:spTgt spid="21002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10022"/>
                                        </p:tgtEl>
                                        <p:attrNameLst>
                                          <p:attrName>style.visibility</p:attrName>
                                        </p:attrNameLst>
                                      </p:cBhvr>
                                      <p:to>
                                        <p:strVal val="visible"/>
                                      </p:to>
                                    </p:set>
                                    <p:animEffect transition="in" filter="blinds(horizontal)">
                                      <p:cBhvr>
                                        <p:cTn id="22" dur="500"/>
                                        <p:tgtEl>
                                          <p:spTgt spid="2100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09923">
                                            <p:txEl>
                                              <p:pRg st="0" end="0"/>
                                            </p:txEl>
                                          </p:spTgt>
                                        </p:tgtEl>
                                        <p:attrNameLst>
                                          <p:attrName>style.visibility</p:attrName>
                                        </p:attrNameLst>
                                      </p:cBhvr>
                                      <p:to>
                                        <p:strVal val="visible"/>
                                      </p:to>
                                    </p:set>
                                    <p:animEffect transition="in" filter="dissolve">
                                      <p:cBhvr>
                                        <p:cTn id="27" dur="500"/>
                                        <p:tgtEl>
                                          <p:spTgt spid="209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2" grpId="0"/>
      <p:bldP spid="209923" grpId="0" build="p"/>
      <p:bldP spid="210020" grpId="0" animBg="1"/>
      <p:bldP spid="210021" grpId="0" animBg="1"/>
      <p:bldP spid="210022"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4338" name="Rectangle 7"/>
          <p:cNvSpPr>
            <a:spLocks noGrp="1" noChangeArrowheads="1"/>
          </p:cNvSpPr>
          <p:nvPr>
            <p:ph type="title"/>
          </p:nvPr>
        </p:nvSpPr>
        <p:spPr>
          <a:xfrm>
            <a:off x="457200" y="457200"/>
            <a:ext cx="8507413" cy="668338"/>
          </a:xfrm>
        </p:spPr>
        <p:txBody>
          <a:bodyPr/>
          <a:lstStyle/>
          <a:p>
            <a:pPr eaLnBrk="1" hangingPunct="1"/>
            <a:r>
              <a:rPr lang="ru-RU" altLang="ru-RU" sz="4000" smtClean="0"/>
              <a:t>Основные определения:</a:t>
            </a:r>
          </a:p>
        </p:txBody>
      </p:sp>
      <p:sp>
        <p:nvSpPr>
          <p:cNvPr id="14339" name="Rectangle 8"/>
          <p:cNvSpPr>
            <a:spLocks noGrp="1" noChangeArrowheads="1"/>
          </p:cNvSpPr>
          <p:nvPr>
            <p:ph type="body" idx="1"/>
          </p:nvPr>
        </p:nvSpPr>
        <p:spPr>
          <a:xfrm>
            <a:off x="323850" y="1341438"/>
            <a:ext cx="8362950" cy="5256212"/>
          </a:xfrm>
        </p:spPr>
        <p:txBody>
          <a:bodyPr/>
          <a:lstStyle/>
          <a:p>
            <a:pPr eaLnBrk="1" hangingPunct="1">
              <a:lnSpc>
                <a:spcPct val="80000"/>
              </a:lnSpc>
              <a:buFont typeface="Wingdings" panose="05000000000000000000" pitchFamily="2" charset="2"/>
              <a:buChar char="v"/>
            </a:pPr>
            <a:r>
              <a:rPr lang="ru-RU" altLang="ru-RU" sz="2400" dirty="0" smtClean="0"/>
              <a:t>Наиболее важные на практике нормальные формы отношений основываются на фундаментальном в теории реляционных баз данных понятии </a:t>
            </a:r>
            <a:r>
              <a:rPr lang="ru-RU" altLang="ru-RU" sz="2400" i="1" dirty="0" smtClean="0"/>
              <a:t>функциональной зависимости</a:t>
            </a:r>
            <a:r>
              <a:rPr lang="ru-RU" altLang="ru-RU" sz="2400" dirty="0" smtClean="0"/>
              <a:t>. Для дальнейшего изложения  потребуются несколько определений. </a:t>
            </a:r>
            <a:endParaRPr lang="ru-RU" altLang="ru-RU" sz="2400" b="1" dirty="0" smtClean="0"/>
          </a:p>
          <a:p>
            <a:pPr eaLnBrk="1" hangingPunct="1">
              <a:lnSpc>
                <a:spcPct val="80000"/>
              </a:lnSpc>
              <a:buFont typeface="Wingdings" panose="05000000000000000000" pitchFamily="2" charset="2"/>
              <a:buNone/>
            </a:pPr>
            <a:r>
              <a:rPr lang="ru-RU" altLang="ru-RU" sz="2400" b="1" dirty="0" smtClean="0">
                <a:solidFill>
                  <a:schemeClr val="bg2"/>
                </a:solidFill>
              </a:rPr>
              <a:t>Определение 1.</a:t>
            </a:r>
            <a:r>
              <a:rPr lang="ru-RU" altLang="ru-RU" sz="2400" dirty="0" smtClean="0">
                <a:solidFill>
                  <a:schemeClr val="bg2"/>
                </a:solidFill>
              </a:rPr>
              <a:t> </a:t>
            </a:r>
            <a:r>
              <a:rPr lang="ru-RU" altLang="ru-RU" sz="2400" i="1" dirty="0" smtClean="0"/>
              <a:t>Функциональная зависимость</a:t>
            </a:r>
            <a:r>
              <a:rPr lang="ru-RU" altLang="ru-RU" sz="2400" dirty="0" smtClean="0"/>
              <a:t> </a:t>
            </a:r>
          </a:p>
          <a:p>
            <a:pPr eaLnBrk="1" hangingPunct="1">
              <a:lnSpc>
                <a:spcPct val="80000"/>
              </a:lnSpc>
              <a:buFont typeface="Wingdings" panose="05000000000000000000" pitchFamily="2" charset="2"/>
              <a:buNone/>
            </a:pPr>
            <a:r>
              <a:rPr lang="ru-RU" altLang="ru-RU" sz="2400" dirty="0" smtClean="0"/>
              <a:t>В отношении R атрибут Y функционально зависит от атрибута X (X и Y могут быть составными) в том и только в том случае, если каждому значению X соответствует в точности одно значение Y: </a:t>
            </a:r>
          </a:p>
          <a:p>
            <a:pPr algn="ctr" eaLnBrk="1" hangingPunct="1">
              <a:lnSpc>
                <a:spcPct val="80000"/>
              </a:lnSpc>
              <a:buFont typeface="Wingdings" panose="05000000000000000000" pitchFamily="2" charset="2"/>
              <a:buNone/>
            </a:pPr>
            <a:r>
              <a:rPr lang="ru-RU" altLang="ru-RU" sz="2400" dirty="0" smtClean="0"/>
              <a:t>R.X </a:t>
            </a:r>
            <a:r>
              <a:rPr lang="ru-RU" altLang="ru-RU" sz="2800" dirty="0" smtClean="0"/>
              <a:t>--&gt;</a:t>
            </a:r>
            <a:r>
              <a:rPr lang="ru-RU" altLang="ru-RU" sz="2400" dirty="0" smtClean="0"/>
              <a:t> R.Y. </a:t>
            </a:r>
            <a:endParaRPr lang="ru-RU" altLang="ru-RU" sz="2400" b="1" dirty="0" smtClean="0"/>
          </a:p>
          <a:p>
            <a:pPr eaLnBrk="1" hangingPunct="1">
              <a:lnSpc>
                <a:spcPct val="80000"/>
              </a:lnSpc>
              <a:buFont typeface="Wingdings" panose="05000000000000000000" pitchFamily="2" charset="2"/>
              <a:buNone/>
            </a:pPr>
            <a:r>
              <a:rPr lang="ru-RU" altLang="ru-RU" sz="2400" b="1" dirty="0" smtClean="0">
                <a:solidFill>
                  <a:schemeClr val="bg2"/>
                </a:solidFill>
              </a:rPr>
              <a:t>Определение 2.</a:t>
            </a:r>
            <a:r>
              <a:rPr lang="ru-RU" altLang="ru-RU" sz="2400" dirty="0" smtClean="0"/>
              <a:t> </a:t>
            </a:r>
            <a:r>
              <a:rPr lang="ru-RU" altLang="ru-RU" sz="2400" i="1" dirty="0" smtClean="0"/>
              <a:t>Полная функциональная зависимость</a:t>
            </a:r>
            <a:r>
              <a:rPr lang="ru-RU" altLang="ru-RU" sz="2400" dirty="0" smtClean="0"/>
              <a:t> </a:t>
            </a:r>
          </a:p>
          <a:p>
            <a:pPr eaLnBrk="1" hangingPunct="1">
              <a:lnSpc>
                <a:spcPct val="80000"/>
              </a:lnSpc>
              <a:buFont typeface="Wingdings" panose="05000000000000000000" pitchFamily="2" charset="2"/>
              <a:buNone/>
            </a:pPr>
            <a:r>
              <a:rPr lang="ru-RU" altLang="ru-RU" sz="2400" dirty="0" smtClean="0"/>
              <a:t>Функциональная зависимость R.X </a:t>
            </a:r>
            <a:r>
              <a:rPr lang="ru-RU" altLang="ru-RU" sz="2800" dirty="0" smtClean="0"/>
              <a:t>--&gt;</a:t>
            </a:r>
            <a:r>
              <a:rPr lang="ru-RU" altLang="ru-RU" sz="2400" dirty="0" smtClean="0"/>
              <a:t> R.Y называется полной, если атрибут Y не зависит функционально от любого точного подмножества X. </a:t>
            </a:r>
          </a:p>
        </p:txBody>
      </p:sp>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68313" y="260350"/>
            <a:ext cx="8507412" cy="668338"/>
          </a:xfrm>
        </p:spPr>
        <p:txBody>
          <a:bodyPr/>
          <a:lstStyle/>
          <a:p>
            <a:pPr eaLnBrk="1" hangingPunct="1"/>
            <a:r>
              <a:rPr lang="ru-RU" altLang="ru-RU" sz="4000" smtClean="0"/>
              <a:t>Основные определения:</a:t>
            </a:r>
          </a:p>
        </p:txBody>
      </p:sp>
      <p:sp>
        <p:nvSpPr>
          <p:cNvPr id="15363" name="Rectangle 3"/>
          <p:cNvSpPr>
            <a:spLocks noGrp="1" noChangeArrowheads="1"/>
          </p:cNvSpPr>
          <p:nvPr>
            <p:ph type="body" idx="1"/>
          </p:nvPr>
        </p:nvSpPr>
        <p:spPr>
          <a:xfrm>
            <a:off x="395288" y="908050"/>
            <a:ext cx="8362950" cy="5545138"/>
          </a:xfrm>
        </p:spPr>
        <p:txBody>
          <a:bodyPr/>
          <a:lstStyle/>
          <a:p>
            <a:pPr eaLnBrk="1" hangingPunct="1">
              <a:lnSpc>
                <a:spcPct val="80000"/>
              </a:lnSpc>
              <a:buFont typeface="Wingdings" panose="05000000000000000000" pitchFamily="2" charset="2"/>
              <a:buNone/>
            </a:pPr>
            <a:r>
              <a:rPr lang="ru-RU" altLang="ru-RU" sz="2400" b="1" smtClean="0">
                <a:solidFill>
                  <a:schemeClr val="bg2"/>
                </a:solidFill>
              </a:rPr>
              <a:t>Определение 3.</a:t>
            </a:r>
            <a:r>
              <a:rPr lang="ru-RU" altLang="ru-RU" sz="2400" b="1" smtClean="0"/>
              <a:t> </a:t>
            </a:r>
            <a:r>
              <a:rPr lang="ru-RU" altLang="ru-RU" sz="2400" i="1" smtClean="0"/>
              <a:t>Транзитивная функциональная зависимость</a:t>
            </a:r>
            <a:r>
              <a:rPr lang="ru-RU" altLang="ru-RU" sz="2400" smtClean="0"/>
              <a:t> </a:t>
            </a:r>
          </a:p>
          <a:p>
            <a:pPr eaLnBrk="1" hangingPunct="1">
              <a:lnSpc>
                <a:spcPct val="80000"/>
              </a:lnSpc>
              <a:buFont typeface="Wingdings" panose="05000000000000000000" pitchFamily="2" charset="2"/>
              <a:buNone/>
            </a:pPr>
            <a:r>
              <a:rPr lang="ru-RU" altLang="ru-RU" sz="2400" smtClean="0"/>
              <a:t>Функциональная зависимость R.X --&gt; R.Y называется транзитивной, если существует такой атрибут Z, что имеются функциональные зависимости R.X --&gt; R.Z и R.Z --&gt; R.Y и отсутствует функциональная зависимость R.Z --&gt; R.X. (При отсутствии последнего требования мы имели бы транзитивные зависимости в любом отношении, обладающем несколькими ключами.) </a:t>
            </a:r>
            <a:endParaRPr lang="ru-RU" altLang="ru-RU" sz="2400" b="1" smtClean="0"/>
          </a:p>
          <a:p>
            <a:pPr eaLnBrk="1" hangingPunct="1">
              <a:lnSpc>
                <a:spcPct val="80000"/>
              </a:lnSpc>
              <a:buFont typeface="Wingdings" panose="05000000000000000000" pitchFamily="2" charset="2"/>
              <a:buNone/>
            </a:pPr>
            <a:r>
              <a:rPr lang="ru-RU" altLang="ru-RU" sz="2400" b="1" smtClean="0">
                <a:solidFill>
                  <a:schemeClr val="bg2"/>
                </a:solidFill>
              </a:rPr>
              <a:t>Определение 4.</a:t>
            </a:r>
            <a:r>
              <a:rPr lang="ru-RU" altLang="ru-RU" sz="2400" smtClean="0"/>
              <a:t> </a:t>
            </a:r>
            <a:r>
              <a:rPr lang="ru-RU" altLang="ru-RU" sz="2400" i="1" smtClean="0"/>
              <a:t>Неключевой атрибут</a:t>
            </a:r>
            <a:r>
              <a:rPr lang="ru-RU" altLang="ru-RU" sz="2400" smtClean="0"/>
              <a:t> </a:t>
            </a:r>
          </a:p>
          <a:p>
            <a:pPr eaLnBrk="1" hangingPunct="1">
              <a:lnSpc>
                <a:spcPct val="80000"/>
              </a:lnSpc>
              <a:buFont typeface="Wingdings" panose="05000000000000000000" pitchFamily="2" charset="2"/>
              <a:buNone/>
            </a:pPr>
            <a:r>
              <a:rPr lang="ru-RU" altLang="ru-RU" sz="2400" smtClean="0"/>
              <a:t>Неключевым атрибутом называется любой атрибут отношения, не входящий в состав первичного ключа. </a:t>
            </a:r>
            <a:endParaRPr lang="ru-RU" altLang="ru-RU" sz="2400" b="1" smtClean="0"/>
          </a:p>
          <a:p>
            <a:pPr eaLnBrk="1" hangingPunct="1">
              <a:lnSpc>
                <a:spcPct val="80000"/>
              </a:lnSpc>
              <a:buFont typeface="Wingdings" panose="05000000000000000000" pitchFamily="2" charset="2"/>
              <a:buNone/>
            </a:pPr>
            <a:r>
              <a:rPr lang="ru-RU" altLang="ru-RU" sz="2400" b="1" smtClean="0">
                <a:solidFill>
                  <a:schemeClr val="bg2"/>
                </a:solidFill>
              </a:rPr>
              <a:t>Определение 5.</a:t>
            </a:r>
            <a:r>
              <a:rPr lang="ru-RU" altLang="ru-RU" sz="2400" smtClean="0"/>
              <a:t> </a:t>
            </a:r>
            <a:r>
              <a:rPr lang="ru-RU" altLang="ru-RU" sz="2400" i="1" smtClean="0"/>
              <a:t>Взаимно независимые атрибуты</a:t>
            </a:r>
            <a:r>
              <a:rPr lang="ru-RU" altLang="ru-RU" sz="2400" smtClean="0"/>
              <a:t> </a:t>
            </a:r>
          </a:p>
          <a:p>
            <a:pPr eaLnBrk="1" hangingPunct="1">
              <a:lnSpc>
                <a:spcPct val="80000"/>
              </a:lnSpc>
              <a:buFont typeface="Wingdings" panose="05000000000000000000" pitchFamily="2" charset="2"/>
              <a:buNone/>
            </a:pPr>
            <a:r>
              <a:rPr lang="ru-RU" altLang="ru-RU" sz="2400" smtClean="0"/>
              <a:t>Два или более атрибута взаимно независимы, если ни один из этих атрибутов не является функционально зависимым от других. </a:t>
            </a:r>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5288" y="404813"/>
            <a:ext cx="7037387" cy="582612"/>
          </a:xfrm>
        </p:spPr>
        <p:txBody>
          <a:bodyPr lIns="0" tIns="185052" rIns="0" bIns="0" rtlCol="0">
            <a:spAutoFit/>
          </a:bodyPr>
          <a:lstStyle/>
          <a:p>
            <a:pPr marL="1146792">
              <a:defRPr/>
            </a:pPr>
            <a:r>
              <a:rPr sz="2565" spc="-4" dirty="0"/>
              <a:t>Вторая </a:t>
            </a:r>
            <a:r>
              <a:rPr sz="2565" spc="-9" dirty="0"/>
              <a:t>нормальная</a:t>
            </a:r>
            <a:r>
              <a:rPr sz="2565" spc="-17" dirty="0"/>
              <a:t> </a:t>
            </a:r>
            <a:r>
              <a:rPr sz="2565" spc="-9" dirty="0"/>
              <a:t>форма</a:t>
            </a:r>
            <a:endParaRPr sz="2565" dirty="0"/>
          </a:p>
        </p:txBody>
      </p:sp>
      <p:sp>
        <p:nvSpPr>
          <p:cNvPr id="16387" name="object 3"/>
          <p:cNvSpPr txBox="1">
            <a:spLocks noChangeArrowheads="1"/>
          </p:cNvSpPr>
          <p:nvPr/>
        </p:nvSpPr>
        <p:spPr bwMode="auto">
          <a:xfrm>
            <a:off x="611188" y="1412875"/>
            <a:ext cx="7518400" cy="461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04800" indent="-293688">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600">
                <a:cs typeface="Arial" panose="020B0604020202020204" pitchFamily="34" charset="0"/>
              </a:rPr>
              <a:t>Введём понятие </a:t>
            </a:r>
            <a:r>
              <a:rPr lang="ru-RU" altLang="ru-RU" sz="1600" b="1">
                <a:cs typeface="Arial" panose="020B0604020202020204" pitchFamily="34" charset="0"/>
              </a:rPr>
              <a:t>функциональной зависимости</a:t>
            </a:r>
            <a:r>
              <a:rPr lang="ru-RU" altLang="ru-RU" sz="1600">
                <a:cs typeface="Arial" panose="020B0604020202020204" pitchFamily="34" charset="0"/>
              </a:rPr>
              <a:t>. Пусть X и Y –  атрибуты (группы атрибутов) некоторого отношения. Говорят, что Y  функционально зависит от X, если в любой момент времени  каждому значению X=х соответствует единственное значение Y=y</a:t>
            </a:r>
          </a:p>
          <a:p>
            <a:pPr>
              <a:lnSpc>
                <a:spcPts val="1825"/>
              </a:lnSpc>
              <a:spcBef>
                <a:spcPts val="100"/>
              </a:spcBef>
              <a:buClrTx/>
              <a:buSzTx/>
              <a:buFontTx/>
              <a:buNone/>
            </a:pPr>
            <a:r>
              <a:rPr lang="ru-RU" altLang="ru-RU" sz="1600">
                <a:cs typeface="Arial" panose="020B0604020202020204" pitchFamily="34" charset="0"/>
              </a:rPr>
              <a:t>(X</a:t>
            </a:r>
            <a:r>
              <a:rPr lang="ru-RU" altLang="ru-RU" sz="1600">
                <a:latin typeface="Symbol" panose="05050102010706020507" pitchFamily="18" charset="2"/>
                <a:ea typeface="Symbol" panose="05050102010706020507" pitchFamily="18" charset="2"/>
                <a:cs typeface="Symbol" panose="05050102010706020507" pitchFamily="18" charset="2"/>
              </a:rPr>
              <a:t></a:t>
            </a:r>
            <a:r>
              <a:rPr lang="ru-RU" altLang="ru-RU" sz="1600">
                <a:cs typeface="Arial" panose="020B0604020202020204" pitchFamily="34" charset="0"/>
              </a:rPr>
              <a:t>Y). (При этом любому значению Y=y может соответствовать  несколько значений Х=(х1, х2,…)).</a:t>
            </a:r>
          </a:p>
          <a:p>
            <a:pPr>
              <a:lnSpc>
                <a:spcPts val="1800"/>
              </a:lnSpc>
              <a:spcBef>
                <a:spcPct val="0"/>
              </a:spcBef>
              <a:buClrTx/>
              <a:buSzTx/>
              <a:buFontTx/>
              <a:buNone/>
            </a:pPr>
            <a:r>
              <a:rPr lang="ru-RU" altLang="ru-RU" sz="1600">
                <a:cs typeface="Arial" panose="020B0604020202020204" pitchFamily="34" charset="0"/>
              </a:rPr>
              <a:t>Атрибут X в функциональной зависимости X</a:t>
            </a:r>
            <a:r>
              <a:rPr lang="ru-RU" altLang="ru-RU" sz="1600">
                <a:latin typeface="Symbol" panose="05050102010706020507" pitchFamily="18" charset="2"/>
                <a:ea typeface="Symbol" panose="05050102010706020507" pitchFamily="18" charset="2"/>
                <a:cs typeface="Symbol" panose="05050102010706020507" pitchFamily="18" charset="2"/>
              </a:rPr>
              <a:t></a:t>
            </a:r>
            <a:r>
              <a:rPr lang="ru-RU" altLang="ru-RU" sz="1600">
                <a:cs typeface="Arial" panose="020B0604020202020204" pitchFamily="34" charset="0"/>
              </a:rPr>
              <a:t>Y называется</a:t>
            </a:r>
          </a:p>
          <a:p>
            <a:pPr>
              <a:lnSpc>
                <a:spcPts val="1838"/>
              </a:lnSpc>
              <a:spcBef>
                <a:spcPct val="0"/>
              </a:spcBef>
              <a:buClrTx/>
              <a:buSzTx/>
              <a:buFontTx/>
              <a:buNone/>
            </a:pPr>
            <a:r>
              <a:rPr lang="ru-RU" altLang="ru-RU" sz="1600" b="1" i="1">
                <a:cs typeface="Arial" panose="020B0604020202020204" pitchFamily="34" charset="0"/>
              </a:rPr>
              <a:t>детерминантом </a:t>
            </a:r>
            <a:r>
              <a:rPr lang="ru-RU" altLang="ru-RU" sz="1600">
                <a:cs typeface="Arial" panose="020B0604020202020204" pitchFamily="34" charset="0"/>
              </a:rPr>
              <a:t>отношения.</a:t>
            </a:r>
          </a:p>
          <a:p>
            <a:pPr>
              <a:spcBef>
                <a:spcPct val="0"/>
              </a:spcBef>
              <a:buClrTx/>
              <a:buSzTx/>
              <a:buFontTx/>
              <a:buNone/>
            </a:pPr>
            <a:r>
              <a:rPr lang="ru-RU" altLang="ru-RU" sz="1400">
                <a:cs typeface="Arial" panose="020B0604020202020204" pitchFamily="34" charset="0"/>
              </a:rPr>
              <a:t>Неключевой атрибут функционально полно зависит от составного ключа, если</a:t>
            </a:r>
          </a:p>
          <a:p>
            <a:pPr>
              <a:spcBef>
                <a:spcPts val="25"/>
              </a:spcBef>
              <a:buClrTx/>
              <a:buSzTx/>
              <a:buFontTx/>
              <a:buNone/>
            </a:pPr>
            <a:r>
              <a:rPr lang="ru-RU" altLang="ru-RU" sz="1400">
                <a:cs typeface="Arial" panose="020B0604020202020204" pitchFamily="34" charset="0"/>
              </a:rPr>
              <a:t>он функционально зависит от ключа, но не находится в функциональной  зависимости ни от какой части составного ключа.</a:t>
            </a:r>
          </a:p>
          <a:p>
            <a:pPr>
              <a:spcBef>
                <a:spcPts val="725"/>
              </a:spcBef>
              <a:buClrTx/>
              <a:buSzTx/>
              <a:buFontTx/>
              <a:buNone/>
            </a:pPr>
            <a:r>
              <a:rPr lang="ru-RU" altLang="ru-RU" sz="1600" b="1">
                <a:cs typeface="Arial" panose="020B0604020202020204" pitchFamily="34" charset="0"/>
              </a:rPr>
              <a:t>Вторая нормальная форма (2НФ).</a:t>
            </a:r>
            <a:endParaRPr lang="ru-RU" altLang="ru-RU" sz="1600">
              <a:cs typeface="Arial" panose="020B0604020202020204" pitchFamily="34" charset="0"/>
            </a:endParaRPr>
          </a:p>
          <a:p>
            <a:pPr>
              <a:spcBef>
                <a:spcPct val="0"/>
              </a:spcBef>
              <a:buClrTx/>
              <a:buSzTx/>
              <a:buFontTx/>
              <a:buNone/>
            </a:pPr>
            <a:r>
              <a:rPr lang="ru-RU" altLang="ru-RU" sz="1600">
                <a:cs typeface="Arial" panose="020B0604020202020204" pitchFamily="34" charset="0"/>
              </a:rPr>
              <a:t>Отношение находится во 2НФ, если оно приведено к 1НФ и каждый  неключевой атрибут функционально полно зависит от </a:t>
            </a:r>
            <a:r>
              <a:rPr lang="ru-RU" altLang="ru-RU" sz="1600" u="sng">
                <a:cs typeface="Arial" panose="020B0604020202020204" pitchFamily="34" charset="0"/>
              </a:rPr>
              <a:t>составного  ключа</a:t>
            </a:r>
            <a:r>
              <a:rPr lang="ru-RU" altLang="ru-RU" sz="1600">
                <a:cs typeface="Arial" panose="020B0604020202020204" pitchFamily="34" charset="0"/>
              </a:rPr>
              <a:t>.</a:t>
            </a:r>
          </a:p>
          <a:p>
            <a:pPr>
              <a:spcBef>
                <a:spcPct val="0"/>
              </a:spcBef>
              <a:buClrTx/>
              <a:buSzTx/>
              <a:buFontTx/>
              <a:buNone/>
            </a:pPr>
            <a:r>
              <a:rPr lang="ru-RU" altLang="ru-RU" sz="1600">
                <a:cs typeface="Arial" panose="020B0604020202020204" pitchFamily="34" charset="0"/>
              </a:rPr>
              <a:t>Для того чтобы привести отношение ко 2НФ, нужно:</a:t>
            </a:r>
          </a:p>
          <a:p>
            <a:pPr>
              <a:lnSpc>
                <a:spcPts val="1863"/>
              </a:lnSpc>
              <a:spcBef>
                <a:spcPts val="50"/>
              </a:spcBef>
              <a:buClrTx/>
              <a:buSzTx/>
              <a:buFontTx/>
              <a:buAutoNum type="arabicPeriod"/>
            </a:pPr>
            <a:r>
              <a:rPr lang="ru-RU" altLang="ru-RU" sz="1600">
                <a:cs typeface="Arial" panose="020B0604020202020204" pitchFamily="34" charset="0"/>
              </a:rPr>
              <a:t>построить его проекцию, исключив атрибуты, которые не находятся  в функционально полной зависимости от составного ключа;</a:t>
            </a:r>
          </a:p>
          <a:p>
            <a:pPr>
              <a:lnSpc>
                <a:spcPts val="1788"/>
              </a:lnSpc>
              <a:spcBef>
                <a:spcPct val="0"/>
              </a:spcBef>
              <a:buClrTx/>
              <a:buSzTx/>
              <a:buFontTx/>
              <a:buAutoNum type="arabicPeriod"/>
            </a:pPr>
            <a:r>
              <a:rPr lang="ru-RU" altLang="ru-RU" sz="1600">
                <a:cs typeface="Arial" panose="020B0604020202020204" pitchFamily="34" charset="0"/>
              </a:rPr>
              <a:t>построить дополнительные проекции на часть составного ключа и</a:t>
            </a:r>
          </a:p>
          <a:p>
            <a:pPr>
              <a:spcBef>
                <a:spcPct val="0"/>
              </a:spcBef>
              <a:buClrTx/>
              <a:buSzTx/>
              <a:buFontTx/>
              <a:buNone/>
            </a:pPr>
            <a:r>
              <a:rPr lang="ru-RU" altLang="ru-RU" sz="1600">
                <a:cs typeface="Arial" panose="020B0604020202020204" pitchFamily="34" charset="0"/>
              </a:rPr>
              <a:t>атрибуты, функционально зависящие от этой части ключа.</a:t>
            </a:r>
          </a:p>
        </p:txBody>
      </p:sp>
    </p:spTree>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68313" y="457200"/>
            <a:ext cx="8218487" cy="523875"/>
          </a:xfrm>
        </p:spPr>
        <p:txBody>
          <a:bodyPr/>
          <a:lstStyle/>
          <a:p>
            <a:pPr eaLnBrk="1" hangingPunct="1"/>
            <a:r>
              <a:rPr lang="ru-RU" altLang="ru-RU" sz="4000" smtClean="0"/>
              <a:t>Вторая нормальная форма:</a:t>
            </a:r>
          </a:p>
        </p:txBody>
      </p:sp>
      <p:sp>
        <p:nvSpPr>
          <p:cNvPr id="17411" name="Rectangle 3"/>
          <p:cNvSpPr>
            <a:spLocks noGrp="1" noChangeArrowheads="1"/>
          </p:cNvSpPr>
          <p:nvPr>
            <p:ph type="body" sz="half" idx="1"/>
          </p:nvPr>
        </p:nvSpPr>
        <p:spPr>
          <a:xfrm>
            <a:off x="395288" y="1125538"/>
            <a:ext cx="8435975" cy="2735262"/>
          </a:xfrm>
        </p:spPr>
        <p:txBody>
          <a:bodyPr/>
          <a:lstStyle/>
          <a:p>
            <a:pPr eaLnBrk="1" hangingPunct="1">
              <a:buFont typeface="Wingdings" panose="05000000000000000000" pitchFamily="2" charset="2"/>
              <a:buNone/>
            </a:pPr>
            <a:r>
              <a:rPr lang="ru-RU" altLang="ru-RU" sz="2800" b="1" smtClean="0"/>
              <a:t>Определение: </a:t>
            </a:r>
            <a:endParaRPr lang="ru-RU" altLang="ru-RU" sz="2800" smtClean="0"/>
          </a:p>
          <a:p>
            <a:pPr eaLnBrk="1" hangingPunct="1">
              <a:buFont typeface="Wingdings" panose="05000000000000000000" pitchFamily="2" charset="2"/>
              <a:buNone/>
            </a:pPr>
            <a:r>
              <a:rPr lang="ru-RU" altLang="ru-RU" sz="2800" smtClean="0"/>
              <a:t>Отношение R находится во второй нормальной форме (2NF) в том и только в том случае, когда оно находится в 1NF, и каждый неключевой атрибут функционально полно зависит от ключа R. </a:t>
            </a:r>
          </a:p>
        </p:txBody>
      </p:sp>
      <p:sp>
        <p:nvSpPr>
          <p:cNvPr id="17412" name="Прямоугольник 1"/>
          <p:cNvSpPr>
            <a:spLocks noChangeArrowheads="1"/>
          </p:cNvSpPr>
          <p:nvPr/>
        </p:nvSpPr>
        <p:spPr bwMode="auto">
          <a:xfrm>
            <a:off x="581025" y="4000500"/>
            <a:ext cx="7993063"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2400">
                <a:cs typeface="Arial" panose="020B0604020202020204" pitchFamily="34" charset="0"/>
              </a:rPr>
              <a:t>Для того чтобы привести отношение ко 2НФ, нужно:</a:t>
            </a:r>
          </a:p>
          <a:p>
            <a:pPr>
              <a:lnSpc>
                <a:spcPts val="2175"/>
              </a:lnSpc>
              <a:spcBef>
                <a:spcPts val="50"/>
              </a:spcBef>
              <a:buClrTx/>
              <a:buSzTx/>
              <a:buFontTx/>
              <a:buAutoNum type="arabicPeriod"/>
            </a:pPr>
            <a:r>
              <a:rPr lang="ru-RU" altLang="ru-RU" sz="2400">
                <a:cs typeface="Arial" panose="020B0604020202020204" pitchFamily="34" charset="0"/>
              </a:rPr>
              <a:t>построить его проекцию, исключив атрибуты, которые не находятся  в функционально полной зависимости от составного ключа;</a:t>
            </a:r>
          </a:p>
          <a:p>
            <a:pPr>
              <a:lnSpc>
                <a:spcPts val="2088"/>
              </a:lnSpc>
              <a:spcBef>
                <a:spcPct val="0"/>
              </a:spcBef>
              <a:buClrTx/>
              <a:buSzTx/>
              <a:buFontTx/>
              <a:buAutoNum type="arabicPeriod"/>
            </a:pPr>
            <a:r>
              <a:rPr lang="ru-RU" altLang="ru-RU" sz="2400">
                <a:cs typeface="Arial" panose="020B0604020202020204" pitchFamily="34" charset="0"/>
              </a:rPr>
              <a:t>построить дополнительные проекции на часть составного ключа и атрибуты, функционально зависящие от этой части ключа.</a:t>
            </a:r>
          </a:p>
        </p:txBody>
      </p:sp>
    </p:spTree>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8313" y="457200"/>
            <a:ext cx="8218487" cy="523875"/>
          </a:xfrm>
        </p:spPr>
        <p:txBody>
          <a:bodyPr/>
          <a:lstStyle/>
          <a:p>
            <a:pPr eaLnBrk="1" hangingPunct="1"/>
            <a:r>
              <a:rPr lang="ru-RU" altLang="ru-RU" sz="4000" smtClean="0"/>
              <a:t>Вторая нормальная форма:</a:t>
            </a:r>
          </a:p>
        </p:txBody>
      </p:sp>
      <p:graphicFrame>
        <p:nvGraphicFramePr>
          <p:cNvPr id="183411" name="Group 115"/>
          <p:cNvGraphicFramePr>
            <a:graphicFrameLocks noGrp="1"/>
          </p:cNvGraphicFramePr>
          <p:nvPr>
            <p:ph sz="quarter" idx="2"/>
          </p:nvPr>
        </p:nvGraphicFramePr>
        <p:xfrm>
          <a:off x="468313" y="1196975"/>
          <a:ext cx="3311525" cy="4319588"/>
        </p:xfrm>
        <a:graphic>
          <a:graphicData uri="http://schemas.openxmlformats.org/drawingml/2006/table">
            <a:tbl>
              <a:tblPr/>
              <a:tblGrid>
                <a:gridCol w="647700">
                  <a:extLst>
                    <a:ext uri="{9D8B030D-6E8A-4147-A177-3AD203B41FA5}">
                      <a16:colId xmlns:a16="http://schemas.microsoft.com/office/drawing/2014/main" val="20000"/>
                    </a:ext>
                  </a:extLst>
                </a:gridCol>
                <a:gridCol w="935037">
                  <a:extLst>
                    <a:ext uri="{9D8B030D-6E8A-4147-A177-3AD203B41FA5}">
                      <a16:colId xmlns:a16="http://schemas.microsoft.com/office/drawing/2014/main" val="20001"/>
                    </a:ext>
                  </a:extLst>
                </a:gridCol>
                <a:gridCol w="901700">
                  <a:extLst>
                    <a:ext uri="{9D8B030D-6E8A-4147-A177-3AD203B41FA5}">
                      <a16:colId xmlns:a16="http://schemas.microsoft.com/office/drawing/2014/main" val="20002"/>
                    </a:ext>
                  </a:extLst>
                </a:gridCol>
                <a:gridCol w="827088">
                  <a:extLst>
                    <a:ext uri="{9D8B030D-6E8A-4147-A177-3AD203B41FA5}">
                      <a16:colId xmlns:a16="http://schemas.microsoft.com/office/drawing/2014/main" val="20003"/>
                    </a:ext>
                  </a:extLst>
                </a:gridCol>
              </a:tblGrid>
              <a:tr h="101282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Таб №   </a:t>
                      </a:r>
                      <a:r>
                        <a:rPr kumimoji="0" lang="en-US" altLang="ru-RU" sz="1400" b="1" i="0" u="none" strike="noStrike" cap="none" normalizeH="0" baseline="0" smtClean="0">
                          <a:ln>
                            <a:noFill/>
                          </a:ln>
                          <a:solidFill>
                            <a:schemeClr val="bg2"/>
                          </a:solidFill>
                          <a:effectLst/>
                          <a:latin typeface="Arial" panose="020B0604020202020204" pitchFamily="34" charset="0"/>
                        </a:rPr>
                        <a:t>PK</a:t>
                      </a:r>
                      <a:endParaRPr kumimoji="0" lang="ru-RU" altLang="ru-RU" sz="1400" b="1" i="0" u="none" strike="noStrike" cap="none" normalizeH="0" baseline="0" smtClean="0">
                        <a:ln>
                          <a:noFill/>
                        </a:ln>
                        <a:solidFill>
                          <a:schemeClr val="bg2"/>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 ребёнка</a:t>
                      </a:r>
                      <a:r>
                        <a:rPr kumimoji="0" lang="en-US" altLang="ru-RU" sz="1400" b="1" i="0" u="none" strike="noStrike" cap="none" normalizeH="0" baseline="0" smtClean="0">
                          <a:ln>
                            <a:noFill/>
                          </a:ln>
                          <a:solidFill>
                            <a:schemeClr val="tx1"/>
                          </a:solidFill>
                          <a:effectLst/>
                          <a:latin typeface="Arial" panose="020B0604020202020204" pitchFamily="34" charset="0"/>
                        </a:rPr>
                        <a:t>        </a:t>
                      </a:r>
                      <a:r>
                        <a:rPr kumimoji="0" lang="en-US" altLang="ru-RU" sz="1400" b="1" i="0" u="none" strike="noStrike" cap="none" normalizeH="0" baseline="0" smtClean="0">
                          <a:ln>
                            <a:noFill/>
                          </a:ln>
                          <a:solidFill>
                            <a:schemeClr val="bg2"/>
                          </a:solidFill>
                          <a:effectLst/>
                          <a:latin typeface="Arial" panose="020B0604020202020204" pitchFamily="34" charset="0"/>
                        </a:rPr>
                        <a:t>PK</a:t>
                      </a:r>
                      <a:endParaRPr kumimoji="0" lang="ru-RU" altLang="ru-RU" sz="1400" b="1" i="0" u="none" strike="noStrike" cap="none" normalizeH="0" baseline="0" smtClean="0">
                        <a:ln>
                          <a:noFill/>
                        </a:ln>
                        <a:solidFill>
                          <a:schemeClr val="bg2"/>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Имя ребёнка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Год рождения</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604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Саша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619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Петя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04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Маша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635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Витя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04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Лена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183421" name="Group 125"/>
          <p:cNvGraphicFramePr>
            <a:graphicFrameLocks noGrp="1"/>
          </p:cNvGraphicFramePr>
          <p:nvPr>
            <p:ph sz="quarter" idx="3"/>
          </p:nvPr>
        </p:nvGraphicFramePr>
        <p:xfrm>
          <a:off x="4067175" y="1196975"/>
          <a:ext cx="4681538" cy="4464050"/>
        </p:xfrm>
        <a:graphic>
          <a:graphicData uri="http://schemas.openxmlformats.org/drawingml/2006/table">
            <a:tbl>
              <a:tblPr/>
              <a:tblGrid>
                <a:gridCol w="538163">
                  <a:extLst>
                    <a:ext uri="{9D8B030D-6E8A-4147-A177-3AD203B41FA5}">
                      <a16:colId xmlns:a16="http://schemas.microsoft.com/office/drawing/2014/main" val="20000"/>
                    </a:ext>
                  </a:extLst>
                </a:gridCol>
                <a:gridCol w="1190625">
                  <a:extLst>
                    <a:ext uri="{9D8B030D-6E8A-4147-A177-3AD203B41FA5}">
                      <a16:colId xmlns:a16="http://schemas.microsoft.com/office/drawing/2014/main" val="20001"/>
                    </a:ext>
                  </a:extLst>
                </a:gridCol>
                <a:gridCol w="1341437">
                  <a:extLst>
                    <a:ext uri="{9D8B030D-6E8A-4147-A177-3AD203B41FA5}">
                      <a16:colId xmlns:a16="http://schemas.microsoft.com/office/drawing/2014/main" val="20002"/>
                    </a:ext>
                  </a:extLst>
                </a:gridCol>
                <a:gridCol w="747713">
                  <a:extLst>
                    <a:ext uri="{9D8B030D-6E8A-4147-A177-3AD203B41FA5}">
                      <a16:colId xmlns:a16="http://schemas.microsoft.com/office/drawing/2014/main" val="20003"/>
                    </a:ext>
                  </a:extLst>
                </a:gridCol>
                <a:gridCol w="863600">
                  <a:extLst>
                    <a:ext uri="{9D8B030D-6E8A-4147-A177-3AD203B41FA5}">
                      <a16:colId xmlns:a16="http://schemas.microsoft.com/office/drawing/2014/main" val="20004"/>
                    </a:ext>
                  </a:extLst>
                </a:gridCol>
              </a:tblGrid>
              <a:tr h="130968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Таб. №</a:t>
                      </a:r>
                      <a:r>
                        <a:rPr kumimoji="0" lang="en-US" altLang="ru-RU" sz="1400" b="1" i="0" u="none" strike="noStrike" cap="none" normalizeH="0" baseline="0" smtClean="0">
                          <a:ln>
                            <a:noFill/>
                          </a:ln>
                          <a:solidFill>
                            <a:schemeClr val="tx1"/>
                          </a:solidFill>
                          <a:effectLst/>
                          <a:latin typeface="Arial" panose="020B0604020202020204" pitchFamily="34" charset="0"/>
                        </a:rPr>
                        <a:t>   </a:t>
                      </a:r>
                      <a:r>
                        <a:rPr kumimoji="0" lang="en-US" altLang="ru-RU" sz="1400" b="1" i="0" u="none" strike="noStrike" cap="none" normalizeH="0" baseline="0" smtClean="0">
                          <a:ln>
                            <a:noFill/>
                          </a:ln>
                          <a:solidFill>
                            <a:schemeClr val="bg2"/>
                          </a:solidFill>
                          <a:effectLst/>
                          <a:latin typeface="Arial" panose="020B0604020202020204" pitchFamily="34" charset="0"/>
                        </a:rPr>
                        <a:t>PK</a:t>
                      </a:r>
                      <a:endParaRPr kumimoji="0" lang="ru-RU" altLang="ru-RU" sz="1400" b="1" i="0" u="none" strike="noStrike" cap="none" normalizeH="0" baseline="0" smtClean="0">
                        <a:ln>
                          <a:noFill/>
                        </a:ln>
                        <a:solidFill>
                          <a:schemeClr val="bg2"/>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1400" b="1" i="0" u="none" strike="noStrike" cap="none" normalizeH="0" baseline="0" smtClean="0">
                        <a:ln>
                          <a:noFill/>
                        </a:ln>
                        <a:solidFill>
                          <a:schemeClr val="tx1"/>
                        </a:solidFill>
                        <a:effectLst/>
                        <a:latin typeface="Arial" panose="020B0604020202020204" pitchFamily="34" charset="0"/>
                      </a:endParaRPr>
                    </a:p>
                  </a:txBody>
                  <a:tcPr marL="36000" marR="36000" marT="46800" marB="46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ФИО</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Должность</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 кабинета</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Телефон</a:t>
                      </a:r>
                    </a:p>
                  </a:txBody>
                  <a:tcPr marL="36000" marR="36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1595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46800" marB="46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marL="36000" marR="36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4613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46800" marB="46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4613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marL="36000" marR="36000" marT="46800" marB="46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Волков</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Менеджер</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35</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311</a:t>
                      </a:r>
                    </a:p>
                  </a:txBody>
                  <a:tcPr marL="36000" marR="36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4613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4</a:t>
                      </a:r>
                    </a:p>
                  </a:txBody>
                  <a:tcPr marL="36000" marR="36000" marT="46800" marB="4680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Кошкина</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Менеджер</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35</a:t>
                      </a:r>
                    </a:p>
                  </a:txBody>
                  <a:tcPr marL="36000" marR="36000" marT="46800" marB="4680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311</a:t>
                      </a:r>
                    </a:p>
                  </a:txBody>
                  <a:tcPr marL="36000" marR="36000" marT="46800" marB="4680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a:xfrm>
            <a:off x="852488" y="333375"/>
            <a:ext cx="8291512" cy="595313"/>
          </a:xfrm>
        </p:spPr>
        <p:txBody>
          <a:bodyPr/>
          <a:lstStyle/>
          <a:p>
            <a:pPr eaLnBrk="1" hangingPunct="1"/>
            <a:r>
              <a:rPr lang="ru-RU" altLang="ru-RU" sz="4000" smtClean="0"/>
              <a:t>Третья нормальная форма:</a:t>
            </a:r>
          </a:p>
        </p:txBody>
      </p:sp>
      <p:sp>
        <p:nvSpPr>
          <p:cNvPr id="19459" name="Rectangle 6"/>
          <p:cNvSpPr>
            <a:spLocks noGrp="1" noChangeArrowheads="1"/>
          </p:cNvSpPr>
          <p:nvPr>
            <p:ph type="body" sz="half" idx="1"/>
          </p:nvPr>
        </p:nvSpPr>
        <p:spPr>
          <a:xfrm>
            <a:off x="179388" y="3284538"/>
            <a:ext cx="8640762" cy="3097212"/>
          </a:xfrm>
        </p:spPr>
        <p:txBody>
          <a:bodyPr/>
          <a:lstStyle/>
          <a:p>
            <a:pPr eaLnBrk="1" hangingPunct="1">
              <a:lnSpc>
                <a:spcPct val="110000"/>
              </a:lnSpc>
              <a:buFont typeface="Wingdings" panose="05000000000000000000" pitchFamily="2" charset="2"/>
              <a:buChar char="v"/>
            </a:pPr>
            <a:r>
              <a:rPr lang="ru-RU" altLang="ru-RU" sz="2000" smtClean="0"/>
              <a:t>Предположим, что в кабинете № 35 изменился телефон. Изменения требуется синхронно внести в две строки, следовательно, существует аномалия модификаций. </a:t>
            </a:r>
          </a:p>
          <a:p>
            <a:pPr eaLnBrk="1" hangingPunct="1">
              <a:lnSpc>
                <a:spcPct val="110000"/>
              </a:lnSpc>
              <a:buFont typeface="Wingdings" panose="05000000000000000000" pitchFamily="2" charset="2"/>
              <a:buChar char="v"/>
            </a:pPr>
            <a:r>
              <a:rPr lang="ru-RU" altLang="ru-RU" sz="2000" smtClean="0"/>
              <a:t>Пусть есть кабинет, который ещё не занят, тогда невозможно (без сотрудника) внести  информацию о телефоне в этом кабинете. Следовательно, существует аномалия вставки </a:t>
            </a:r>
          </a:p>
          <a:p>
            <a:pPr eaLnBrk="1" hangingPunct="1">
              <a:lnSpc>
                <a:spcPct val="110000"/>
              </a:lnSpc>
              <a:buFont typeface="Wingdings" panose="05000000000000000000" pitchFamily="2" charset="2"/>
              <a:buChar char="v"/>
            </a:pPr>
            <a:r>
              <a:rPr lang="ru-RU" altLang="ru-RU" sz="2000" smtClean="0"/>
              <a:t>Существует аномалия удаления (если в кабинете капитальный ремонт, то необходимо убрать сотрудников, следовательно, теряются данные о телефоне).</a:t>
            </a:r>
          </a:p>
        </p:txBody>
      </p:sp>
      <p:graphicFrame>
        <p:nvGraphicFramePr>
          <p:cNvPr id="184542" name="Group 222"/>
          <p:cNvGraphicFramePr>
            <a:graphicFrameLocks noGrp="1"/>
          </p:cNvGraphicFramePr>
          <p:nvPr>
            <p:ph sz="quarter" idx="3"/>
          </p:nvPr>
        </p:nvGraphicFramePr>
        <p:xfrm>
          <a:off x="611188" y="981075"/>
          <a:ext cx="8070850" cy="2103438"/>
        </p:xfrm>
        <a:graphic>
          <a:graphicData uri="http://schemas.openxmlformats.org/drawingml/2006/table">
            <a:tbl>
              <a:tblPr/>
              <a:tblGrid>
                <a:gridCol w="927100">
                  <a:extLst>
                    <a:ext uri="{9D8B030D-6E8A-4147-A177-3AD203B41FA5}">
                      <a16:colId xmlns:a16="http://schemas.microsoft.com/office/drawing/2014/main" val="20000"/>
                    </a:ext>
                  </a:extLst>
                </a:gridCol>
                <a:gridCol w="2052637">
                  <a:extLst>
                    <a:ext uri="{9D8B030D-6E8A-4147-A177-3AD203B41FA5}">
                      <a16:colId xmlns:a16="http://schemas.microsoft.com/office/drawing/2014/main" val="20001"/>
                    </a:ext>
                  </a:extLst>
                </a:gridCol>
                <a:gridCol w="2311400">
                  <a:extLst>
                    <a:ext uri="{9D8B030D-6E8A-4147-A177-3AD203B41FA5}">
                      <a16:colId xmlns:a16="http://schemas.microsoft.com/office/drawing/2014/main" val="20002"/>
                    </a:ext>
                  </a:extLst>
                </a:gridCol>
                <a:gridCol w="1292225">
                  <a:extLst>
                    <a:ext uri="{9D8B030D-6E8A-4147-A177-3AD203B41FA5}">
                      <a16:colId xmlns:a16="http://schemas.microsoft.com/office/drawing/2014/main" val="20003"/>
                    </a:ext>
                  </a:extLst>
                </a:gridCol>
                <a:gridCol w="1487488">
                  <a:extLst>
                    <a:ext uri="{9D8B030D-6E8A-4147-A177-3AD203B41FA5}">
                      <a16:colId xmlns:a16="http://schemas.microsoft.com/office/drawing/2014/main" val="20004"/>
                    </a:ext>
                  </a:extLst>
                </a:gridCol>
              </a:tblGrid>
              <a:tr h="51823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Таб. №</a:t>
                      </a:r>
                      <a:r>
                        <a:rPr kumimoji="0" lang="en-US" altLang="ru-RU" sz="1400" b="1" i="0" u="none" strike="noStrike" cap="none" normalizeH="0" baseline="0" smtClean="0">
                          <a:ln>
                            <a:noFill/>
                          </a:ln>
                          <a:solidFill>
                            <a:schemeClr val="tx1"/>
                          </a:solidFill>
                          <a:effectLst/>
                          <a:latin typeface="Arial" panose="020B0604020202020204" pitchFamily="34" charset="0"/>
                        </a:rPr>
                        <a:t>   </a:t>
                      </a:r>
                      <a:r>
                        <a:rPr kumimoji="0" lang="en-US" altLang="ru-RU" sz="1400" b="1" i="0" u="none" strike="noStrike" cap="none" normalizeH="0" baseline="0" smtClean="0">
                          <a:ln>
                            <a:noFill/>
                          </a:ln>
                          <a:solidFill>
                            <a:schemeClr val="bg2"/>
                          </a:solidFill>
                          <a:effectLst/>
                          <a:latin typeface="Arial" panose="020B0604020202020204" pitchFamily="34" charset="0"/>
                        </a:rPr>
                        <a:t>PK</a:t>
                      </a:r>
                      <a:endParaRPr kumimoji="0" lang="ru-RU" altLang="ru-RU" sz="1400" b="1" i="0" u="none" strike="noStrike" cap="none" normalizeH="0" baseline="0" smtClean="0">
                        <a:ln>
                          <a:noFill/>
                        </a:ln>
                        <a:solidFill>
                          <a:schemeClr val="tx1"/>
                        </a:solidFill>
                        <a:effectLst/>
                        <a:latin typeface="Arial" panose="020B0604020202020204" pitchFamily="34" charset="0"/>
                      </a:endParaRP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ФИО</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Должность</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 кабинета</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400" b="1" i="0" u="none" strike="noStrike" cap="none" normalizeH="0" baseline="0" smtClean="0">
                          <a:ln>
                            <a:noFill/>
                          </a:ln>
                          <a:solidFill>
                            <a:schemeClr val="tx1"/>
                          </a:solidFill>
                          <a:effectLst/>
                          <a:latin typeface="Arial" panose="020B0604020202020204" pitchFamily="34" charset="0"/>
                        </a:rPr>
                        <a:t>Телефон</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63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63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63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Волков</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Менеджер</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35</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311</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63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4</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Кошкина</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Менеджер</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35</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311</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852488" y="333375"/>
            <a:ext cx="8291512" cy="595313"/>
          </a:xfrm>
        </p:spPr>
        <p:txBody>
          <a:bodyPr/>
          <a:lstStyle/>
          <a:p>
            <a:pPr eaLnBrk="1" hangingPunct="1"/>
            <a:r>
              <a:rPr lang="ru-RU" altLang="ru-RU" sz="4000" smtClean="0"/>
              <a:t>Третья нормальная форма:</a:t>
            </a:r>
          </a:p>
        </p:txBody>
      </p:sp>
      <p:sp>
        <p:nvSpPr>
          <p:cNvPr id="20483" name="Rectangle 3"/>
          <p:cNvSpPr>
            <a:spLocks noGrp="1" noChangeArrowheads="1"/>
          </p:cNvSpPr>
          <p:nvPr>
            <p:ph type="body" sz="half" idx="1"/>
          </p:nvPr>
        </p:nvSpPr>
        <p:spPr>
          <a:xfrm>
            <a:off x="179388" y="836613"/>
            <a:ext cx="8569325" cy="3024187"/>
          </a:xfrm>
        </p:spPr>
        <p:txBody>
          <a:bodyPr/>
          <a:lstStyle/>
          <a:p>
            <a:pPr eaLnBrk="1" hangingPunct="1">
              <a:lnSpc>
                <a:spcPct val="110000"/>
              </a:lnSpc>
              <a:buFont typeface="Wingdings" panose="05000000000000000000" pitchFamily="2" charset="2"/>
              <a:buChar char="v"/>
            </a:pPr>
            <a:endParaRPr lang="ru-RU" altLang="ru-RU" sz="2800" smtClean="0"/>
          </a:p>
          <a:p>
            <a:pPr eaLnBrk="1" hangingPunct="1">
              <a:lnSpc>
                <a:spcPct val="110000"/>
              </a:lnSpc>
              <a:buFont typeface="Wingdings" panose="05000000000000000000" pitchFamily="2" charset="2"/>
              <a:buChar char="v"/>
            </a:pPr>
            <a:r>
              <a:rPr lang="ru-RU" altLang="ru-RU" sz="2800" smtClean="0"/>
              <a:t>Причина существования аномалий в том, что № телефона не зависит от ключа (точнее, зависит от ключа транзитивно, через  № кабинета). В отношении существует зависимость  между неключевыми атрибутами.</a:t>
            </a:r>
            <a:endParaRPr lang="en-US" altLang="ru-RU" sz="2800" smtClean="0"/>
          </a:p>
        </p:txBody>
      </p:sp>
    </p:spTree>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884238"/>
            <a:ext cx="7037388" cy="582612"/>
          </a:xfrm>
        </p:spPr>
        <p:txBody>
          <a:bodyPr lIns="0" tIns="185052" rIns="0" bIns="0" rtlCol="0">
            <a:spAutoFit/>
          </a:bodyPr>
          <a:lstStyle/>
          <a:p>
            <a:pPr marL="1159823">
              <a:defRPr/>
            </a:pPr>
            <a:r>
              <a:rPr sz="2565" spc="-4" dirty="0"/>
              <a:t>Третья </a:t>
            </a:r>
            <a:r>
              <a:rPr sz="2565" spc="-9" dirty="0"/>
              <a:t>нормальная форма</a:t>
            </a:r>
            <a:endParaRPr sz="2565"/>
          </a:p>
        </p:txBody>
      </p:sp>
      <p:sp>
        <p:nvSpPr>
          <p:cNvPr id="21507" name="object 3"/>
          <p:cNvSpPr txBox="1">
            <a:spLocks noChangeArrowheads="1"/>
          </p:cNvSpPr>
          <p:nvPr/>
        </p:nvSpPr>
        <p:spPr bwMode="auto">
          <a:xfrm>
            <a:off x="1316038" y="1555750"/>
            <a:ext cx="6569075" cy="450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Рассмотрим понятие </a:t>
            </a:r>
            <a:r>
              <a:rPr lang="ru-RU" altLang="ru-RU" sz="1500" b="1">
                <a:cs typeface="Arial" panose="020B0604020202020204" pitchFamily="34" charset="0"/>
              </a:rPr>
              <a:t>транзитивной зависимости</a:t>
            </a:r>
            <a:r>
              <a:rPr lang="ru-RU" altLang="ru-RU" sz="1500">
                <a:cs typeface="Arial" panose="020B0604020202020204" pitchFamily="34" charset="0"/>
              </a:rPr>
              <a:t>.</a:t>
            </a:r>
          </a:p>
          <a:p>
            <a:pPr>
              <a:spcBef>
                <a:spcPts val="38"/>
              </a:spcBef>
              <a:buClrTx/>
              <a:buSzTx/>
              <a:buFontTx/>
              <a:buNone/>
            </a:pPr>
            <a:r>
              <a:rPr lang="ru-RU" altLang="ru-RU" sz="1500">
                <a:cs typeface="Arial" panose="020B0604020202020204" pitchFamily="34" charset="0"/>
              </a:rPr>
              <a:t>Пусть X, Y, Z – атрибуты некоторого отношения. При этом X</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cs typeface="Arial" panose="020B0604020202020204" pitchFamily="34" charset="0"/>
              </a:rPr>
              <a:t>Y и Y</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cs typeface="Arial" panose="020B0604020202020204" pitchFamily="34" charset="0"/>
              </a:rPr>
              <a:t>Z,  но обратное соответствие отсутствует, т.е. Y не зависит от Z или X  не зависит от Y. Тогда говорят, что Z транзитивно зависит от X  (X</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cs typeface="Arial" panose="020B0604020202020204" pitchFamily="34" charset="0"/>
              </a:rPr>
              <a:t>Z).</a:t>
            </a:r>
          </a:p>
          <a:p>
            <a:pPr>
              <a:spcBef>
                <a:spcPts val="13"/>
              </a:spcBef>
              <a:buClrTx/>
              <a:buSzTx/>
              <a:buFontTx/>
              <a:buNone/>
            </a:pPr>
            <a:endParaRPr lang="ru-RU" altLang="ru-RU" sz="15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500" b="1">
                <a:cs typeface="Arial" panose="020B0604020202020204" pitchFamily="34" charset="0"/>
              </a:rPr>
              <a:t>Третья нормальная форма (3НФ).</a:t>
            </a:r>
            <a:endParaRPr lang="ru-RU" altLang="ru-RU" sz="1500">
              <a:cs typeface="Arial" panose="020B0604020202020204" pitchFamily="34" charset="0"/>
            </a:endParaRPr>
          </a:p>
          <a:p>
            <a:pPr>
              <a:spcBef>
                <a:spcPct val="0"/>
              </a:spcBef>
              <a:buClrTx/>
              <a:buSzTx/>
              <a:buFontTx/>
              <a:buNone/>
            </a:pPr>
            <a:r>
              <a:rPr lang="ru-RU" altLang="ru-RU" sz="1500">
                <a:cs typeface="Arial" panose="020B0604020202020204" pitchFamily="34" charset="0"/>
              </a:rPr>
              <a:t>Отношение находится в 3НФ, если оно находится во 2НФ и в нем  отсутствуют транзитивные зависимости.</a:t>
            </a:r>
          </a:p>
          <a:p>
            <a:pPr>
              <a:spcBef>
                <a:spcPts val="50"/>
              </a:spcBef>
              <a:buClrTx/>
              <a:buSzTx/>
              <a:buFontTx/>
              <a:buNone/>
            </a:pPr>
            <a:endParaRPr lang="ru-RU" altLang="ru-RU" sz="15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500">
                <a:cs typeface="Arial" panose="020B0604020202020204" pitchFamily="34" charset="0"/>
              </a:rPr>
              <a:t>Исключение:</a:t>
            </a:r>
          </a:p>
          <a:p>
            <a:pPr>
              <a:lnSpc>
                <a:spcPct val="99000"/>
              </a:lnSpc>
              <a:spcBef>
                <a:spcPts val="25"/>
              </a:spcBef>
              <a:buClrTx/>
              <a:buSzTx/>
              <a:buFontTx/>
              <a:buNone/>
            </a:pPr>
            <a:r>
              <a:rPr lang="ru-RU" altLang="ru-RU" sz="1500">
                <a:cs typeface="Arial" panose="020B0604020202020204" pitchFamily="34" charset="0"/>
              </a:rPr>
              <a:t>если для атрибутов X,Y,Z есть транзитивная зависимость X </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latin typeface="Times New Roman" panose="02020603050405020304" pitchFamily="18" charset="0"/>
                <a:cs typeface="Times New Roman" panose="02020603050405020304" pitchFamily="18" charset="0"/>
              </a:rPr>
              <a:t> </a:t>
            </a:r>
            <a:r>
              <a:rPr lang="ru-RU" altLang="ru-RU" sz="1500">
                <a:cs typeface="Arial" panose="020B0604020202020204" pitchFamily="34" charset="0"/>
              </a:rPr>
              <a:t>Z, и  при этом Y </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latin typeface="Times New Roman" panose="02020603050405020304" pitchFamily="18" charset="0"/>
                <a:cs typeface="Times New Roman" panose="02020603050405020304" pitchFamily="18" charset="0"/>
              </a:rPr>
              <a:t> </a:t>
            </a:r>
            <a:r>
              <a:rPr lang="ru-RU" altLang="ru-RU" sz="1500">
                <a:cs typeface="Arial" panose="020B0604020202020204" pitchFamily="34" charset="0"/>
              </a:rPr>
              <a:t>X или Z </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latin typeface="Times New Roman" panose="02020603050405020304" pitchFamily="18" charset="0"/>
                <a:cs typeface="Times New Roman" panose="02020603050405020304" pitchFamily="18" charset="0"/>
              </a:rPr>
              <a:t> </a:t>
            </a:r>
            <a:r>
              <a:rPr lang="ru-RU" altLang="ru-RU" sz="1500">
                <a:cs typeface="Arial" panose="020B0604020202020204" pitchFamily="34" charset="0"/>
              </a:rPr>
              <a:t>Y, то такая зависимость не требует  декомпозиции отношения.</a:t>
            </a:r>
          </a:p>
          <a:p>
            <a:pPr>
              <a:spcBef>
                <a:spcPct val="0"/>
              </a:spcBef>
              <a:buClrTx/>
              <a:buSzTx/>
              <a:buFontTx/>
              <a:buNone/>
            </a:pPr>
            <a:r>
              <a:rPr lang="ru-RU" altLang="ru-RU" sz="1500">
                <a:cs typeface="Arial" panose="020B0604020202020204" pitchFamily="34" charset="0"/>
              </a:rPr>
              <a:t>Например, для отношения </a:t>
            </a:r>
            <a:r>
              <a:rPr lang="ru-RU" altLang="ru-RU" sz="1500" i="1" u="sng">
                <a:cs typeface="Arial" panose="020B0604020202020204" pitchFamily="34" charset="0"/>
              </a:rPr>
              <a:t>АВТОМОБИЛИ </a:t>
            </a:r>
            <a:r>
              <a:rPr lang="ru-RU" altLang="ru-RU" sz="1500">
                <a:cs typeface="Arial" panose="020B0604020202020204" pitchFamily="34" charset="0"/>
              </a:rPr>
              <a:t>с первичным ключом</a:t>
            </a:r>
          </a:p>
          <a:p>
            <a:pPr>
              <a:spcBef>
                <a:spcPct val="0"/>
              </a:spcBef>
              <a:buClrTx/>
              <a:buSzTx/>
              <a:buFontTx/>
              <a:buNone/>
            </a:pPr>
            <a:r>
              <a:rPr lang="ru-RU" altLang="ru-RU" sz="1500" i="1" u="sng">
                <a:cs typeface="Arial" panose="020B0604020202020204" pitchFamily="34" charset="0"/>
              </a:rPr>
              <a:t>Государственный номерной знак </a:t>
            </a:r>
            <a:r>
              <a:rPr lang="ru-RU" altLang="ru-RU" sz="1500">
                <a:cs typeface="Arial" panose="020B0604020202020204" pitchFamily="34" charset="0"/>
              </a:rPr>
              <a:t>и полями </a:t>
            </a:r>
            <a:r>
              <a:rPr lang="ru-RU" altLang="ru-RU" sz="1500" i="1" u="sng">
                <a:cs typeface="Arial" panose="020B0604020202020204" pitchFamily="34" charset="0"/>
              </a:rPr>
              <a:t>№ кузова </a:t>
            </a:r>
            <a:r>
              <a:rPr lang="ru-RU" altLang="ru-RU" sz="1500">
                <a:cs typeface="Arial" panose="020B0604020202020204" pitchFamily="34" charset="0"/>
              </a:rPr>
              <a:t>и</a:t>
            </a:r>
          </a:p>
          <a:p>
            <a:pPr>
              <a:spcBef>
                <a:spcPct val="0"/>
              </a:spcBef>
              <a:buClrTx/>
              <a:buSzTx/>
              <a:buFontTx/>
              <a:buNone/>
            </a:pPr>
            <a:r>
              <a:rPr lang="ru-RU" altLang="ru-RU" sz="1500" i="1" u="sng">
                <a:cs typeface="Arial" panose="020B0604020202020204" pitchFamily="34" charset="0"/>
              </a:rPr>
              <a:t>№ двигателя </a:t>
            </a:r>
            <a:r>
              <a:rPr lang="ru-RU" altLang="ru-RU" sz="1500">
                <a:cs typeface="Arial" panose="020B0604020202020204" pitchFamily="34" charset="0"/>
              </a:rPr>
              <a:t>очевидно, что номера кузова и двигателя зависят как  друг от друга, так и от первичного ключа. Но эта зависимость  взаимно однозначная, поэтому декомпозиция отношения не нужна.</a:t>
            </a:r>
          </a:p>
        </p:txBody>
      </p:sp>
    </p:spTree>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852488" y="333375"/>
            <a:ext cx="8291512" cy="595313"/>
          </a:xfrm>
        </p:spPr>
        <p:txBody>
          <a:bodyPr/>
          <a:lstStyle/>
          <a:p>
            <a:pPr eaLnBrk="1" hangingPunct="1"/>
            <a:r>
              <a:rPr lang="ru-RU" altLang="ru-RU" sz="4000" smtClean="0"/>
              <a:t>Третья нормальная форма:</a:t>
            </a:r>
          </a:p>
        </p:txBody>
      </p:sp>
      <p:graphicFrame>
        <p:nvGraphicFramePr>
          <p:cNvPr id="215098" name="Group 58"/>
          <p:cNvGraphicFramePr>
            <a:graphicFrameLocks noGrp="1"/>
          </p:cNvGraphicFramePr>
          <p:nvPr>
            <p:ph sz="quarter" idx="2"/>
          </p:nvPr>
        </p:nvGraphicFramePr>
        <p:xfrm>
          <a:off x="395288" y="1557338"/>
          <a:ext cx="2736850" cy="4386263"/>
        </p:xfrm>
        <a:graphic>
          <a:graphicData uri="http://schemas.openxmlformats.org/drawingml/2006/table">
            <a:tbl>
              <a:tblPr/>
              <a:tblGrid>
                <a:gridCol w="1368425">
                  <a:extLst>
                    <a:ext uri="{9D8B030D-6E8A-4147-A177-3AD203B41FA5}">
                      <a16:colId xmlns:a16="http://schemas.microsoft.com/office/drawing/2014/main" val="20000"/>
                    </a:ext>
                  </a:extLst>
                </a:gridCol>
                <a:gridCol w="1368425">
                  <a:extLst>
                    <a:ext uri="{9D8B030D-6E8A-4147-A177-3AD203B41FA5}">
                      <a16:colId xmlns:a16="http://schemas.microsoft.com/office/drawing/2014/main" val="20001"/>
                    </a:ext>
                  </a:extLst>
                </a:gridCol>
              </a:tblGrid>
              <a:tr h="156845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 кабинета </a:t>
                      </a:r>
                      <a:r>
                        <a:rPr kumimoji="0" lang="en-US" altLang="ru-RU" sz="2000" b="1" i="0" u="none" strike="noStrike" cap="none" normalizeH="0" baseline="0" smtClean="0">
                          <a:ln>
                            <a:noFill/>
                          </a:ln>
                          <a:solidFill>
                            <a:schemeClr val="bg2"/>
                          </a:solidFill>
                          <a:effectLst/>
                          <a:latin typeface="Arial" panose="020B0604020202020204" pitchFamily="34" charset="0"/>
                        </a:rPr>
                        <a:t>PK</a:t>
                      </a:r>
                      <a:endParaRPr kumimoji="0" lang="ru-RU" altLang="ru-RU" sz="2000" b="1"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Телефон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3821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398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398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215101" name="Group 61"/>
          <p:cNvGraphicFramePr>
            <a:graphicFrameLocks noGrp="1"/>
          </p:cNvGraphicFramePr>
          <p:nvPr>
            <p:ph sz="quarter" idx="3"/>
          </p:nvPr>
        </p:nvGraphicFramePr>
        <p:xfrm>
          <a:off x="3492500" y="1557338"/>
          <a:ext cx="5472113" cy="4392613"/>
        </p:xfrm>
        <a:graphic>
          <a:graphicData uri="http://schemas.openxmlformats.org/drawingml/2006/table">
            <a:tbl>
              <a:tblPr/>
              <a:tblGrid>
                <a:gridCol w="10795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730375">
                  <a:extLst>
                    <a:ext uri="{9D8B030D-6E8A-4147-A177-3AD203B41FA5}">
                      <a16:colId xmlns:a16="http://schemas.microsoft.com/office/drawing/2014/main" val="20002"/>
                    </a:ext>
                  </a:extLst>
                </a:gridCol>
                <a:gridCol w="1366838">
                  <a:extLst>
                    <a:ext uri="{9D8B030D-6E8A-4147-A177-3AD203B41FA5}">
                      <a16:colId xmlns:a16="http://schemas.microsoft.com/office/drawing/2014/main" val="20003"/>
                    </a:ext>
                  </a:extLst>
                </a:gridCol>
              </a:tblGrid>
              <a:tr h="115728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Таб.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ФИО</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Должность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 кабинета</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27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2232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2391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Волков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Менеджер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62000">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Кошкина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Менеджер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5" name="object 4"/>
          <p:cNvSpPr txBox="1"/>
          <p:nvPr/>
        </p:nvSpPr>
        <p:spPr>
          <a:xfrm>
            <a:off x="684213" y="6165850"/>
            <a:ext cx="7705725" cy="284163"/>
          </a:xfrm>
          <a:prstGeom prst="rect">
            <a:avLst/>
          </a:prstGeom>
        </p:spPr>
        <p:txBody>
          <a:bodyPr lIns="0" tIns="0" rIns="0" bIns="0">
            <a:spAutoFit/>
          </a:bodyPr>
          <a:lstStyle/>
          <a:p>
            <a:pPr marL="12700">
              <a:defRPr/>
            </a:pPr>
            <a:r>
              <a:rPr spc="-5" dirty="0">
                <a:latin typeface="Arial"/>
                <a:cs typeface="Arial"/>
              </a:rPr>
              <a:t>Отношения, находящиеся в 3НФ, свободны </a:t>
            </a:r>
            <a:r>
              <a:rPr dirty="0">
                <a:latin typeface="Arial"/>
                <a:cs typeface="Arial"/>
              </a:rPr>
              <a:t>от </a:t>
            </a:r>
            <a:r>
              <a:rPr spc="-5" dirty="0">
                <a:latin typeface="Arial"/>
                <a:cs typeface="Arial"/>
              </a:rPr>
              <a:t>аномалий</a:t>
            </a:r>
            <a:r>
              <a:rPr spc="75" dirty="0">
                <a:latin typeface="Arial"/>
                <a:cs typeface="Arial"/>
              </a:rPr>
              <a:t> </a:t>
            </a:r>
            <a:r>
              <a:rPr spc="-5" dirty="0">
                <a:latin typeface="Arial"/>
                <a:cs typeface="Arial"/>
              </a:rPr>
              <a:t>модификации.</a:t>
            </a:r>
            <a:endParaRPr>
              <a:latin typeface="Arial"/>
              <a:cs typeface="Arial"/>
            </a:endParaRPr>
          </a:p>
        </p:txBody>
      </p:sp>
    </p:spTree>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p:txBody>
          <a:bodyPr/>
          <a:lstStyle/>
          <a:p>
            <a:r>
              <a:rPr lang="ru-RU" altLang="ru-RU" smtClean="0"/>
              <a:t>Содержание</a:t>
            </a:r>
          </a:p>
        </p:txBody>
      </p:sp>
      <p:sp>
        <p:nvSpPr>
          <p:cNvPr id="5123" name="Объект 2"/>
          <p:cNvSpPr>
            <a:spLocks noGrp="1"/>
          </p:cNvSpPr>
          <p:nvPr>
            <p:ph idx="1"/>
          </p:nvPr>
        </p:nvSpPr>
        <p:spPr>
          <a:xfrm>
            <a:off x="457200" y="1628775"/>
            <a:ext cx="8229600" cy="5113338"/>
          </a:xfrm>
        </p:spPr>
        <p:txBody>
          <a:bodyPr/>
          <a:lstStyle/>
          <a:p>
            <a:r>
              <a:rPr lang="ru-RU" altLang="ru-RU" sz="2400" smtClean="0"/>
              <a:t>Даталогическое проектирование</a:t>
            </a:r>
          </a:p>
          <a:p>
            <a:pPr lvl="1"/>
            <a:r>
              <a:rPr lang="ru-RU" altLang="ru-RU" sz="2000" smtClean="0"/>
              <a:t>Понятие нормальных форм</a:t>
            </a:r>
          </a:p>
          <a:p>
            <a:pPr lvl="1"/>
            <a:r>
              <a:rPr lang="ru-RU" altLang="ru-RU" sz="2000" smtClean="0"/>
              <a:t>Первая нормальная форма</a:t>
            </a:r>
          </a:p>
          <a:p>
            <a:pPr lvl="1"/>
            <a:r>
              <a:rPr lang="ru-RU" altLang="ru-RU" sz="2000" smtClean="0"/>
              <a:t>Вторая нормальная форма</a:t>
            </a:r>
          </a:p>
          <a:p>
            <a:pPr lvl="1"/>
            <a:r>
              <a:rPr lang="ru-RU" altLang="ru-RU" sz="2000" smtClean="0"/>
              <a:t>Третья нормальная форма</a:t>
            </a:r>
          </a:p>
          <a:p>
            <a:pPr lvl="1"/>
            <a:r>
              <a:rPr lang="ru-RU" altLang="ru-RU" sz="2000" smtClean="0"/>
              <a:t>Нормальная форма Бойса-Кодда</a:t>
            </a:r>
          </a:p>
          <a:p>
            <a:pPr lvl="1"/>
            <a:r>
              <a:rPr lang="ru-RU" altLang="ru-RU" sz="2000" smtClean="0"/>
              <a:t>Четвертая нормальная форма</a:t>
            </a:r>
          </a:p>
          <a:p>
            <a:pPr lvl="1"/>
            <a:r>
              <a:rPr lang="ru-RU" altLang="ru-RU" sz="2000" smtClean="0"/>
              <a:t>Пятая нормальная форма</a:t>
            </a:r>
          </a:p>
          <a:p>
            <a:pPr lvl="1"/>
            <a:r>
              <a:rPr lang="ru-RU" altLang="ru-RU" sz="2000" smtClean="0"/>
              <a:t>Денормализация отношений</a:t>
            </a:r>
          </a:p>
          <a:p>
            <a:r>
              <a:rPr lang="ru-RU" altLang="ru-RU" sz="2800" smtClean="0"/>
              <a:t>Выводы</a:t>
            </a:r>
          </a:p>
        </p:txBody>
      </p:sp>
    </p:spTree>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p:txBody>
          <a:bodyPr/>
          <a:lstStyle/>
          <a:p>
            <a:r>
              <a:rPr lang="ru-RU" altLang="ru-RU" smtClean="0"/>
              <a:t>Теорема Хеза</a:t>
            </a:r>
          </a:p>
        </p:txBody>
      </p:sp>
      <p:sp>
        <p:nvSpPr>
          <p:cNvPr id="23555" name="Объект 2"/>
          <p:cNvSpPr>
            <a:spLocks noGrp="1"/>
          </p:cNvSpPr>
          <p:nvPr>
            <p:ph idx="1"/>
          </p:nvPr>
        </p:nvSpPr>
        <p:spPr>
          <a:xfrm>
            <a:off x="250825" y="1700213"/>
            <a:ext cx="8435975" cy="2960687"/>
          </a:xfrm>
        </p:spPr>
        <p:txBody>
          <a:bodyPr/>
          <a:lstStyle/>
          <a:p>
            <a:r>
              <a:rPr lang="ru-RU" altLang="ru-RU" smtClean="0">
                <a:solidFill>
                  <a:srgbClr val="000000"/>
                </a:solidFill>
                <a:latin typeface="Times New Roman" panose="02020603050405020304" pitchFamily="18" charset="0"/>
              </a:rPr>
              <a:t>Пусть </a:t>
            </a:r>
            <a:r>
              <a:rPr lang="en-US" altLang="ru-RU" smtClean="0">
                <a:solidFill>
                  <a:srgbClr val="000000"/>
                </a:solidFill>
                <a:latin typeface="Times New Roman" panose="02020603050405020304" pitchFamily="18" charset="0"/>
              </a:rPr>
              <a:t>R(A,B,C)</a:t>
            </a:r>
            <a:r>
              <a:rPr lang="ru-RU" altLang="ru-RU" smtClean="0">
                <a:solidFill>
                  <a:srgbClr val="000000"/>
                </a:solidFill>
                <a:latin typeface="Times New Roman" panose="02020603050405020304" pitchFamily="18" charset="0"/>
              </a:rPr>
              <a:t> является отношением, и  </a:t>
            </a:r>
            <a:r>
              <a:rPr lang="en-US" altLang="ru-RU" smtClean="0">
                <a:solidFill>
                  <a:srgbClr val="000000"/>
                </a:solidFill>
                <a:latin typeface="Times New Roman" panose="02020603050405020304" pitchFamily="18" charset="0"/>
              </a:rPr>
              <a:t>A,B,C </a:t>
            </a:r>
            <a:r>
              <a:rPr lang="ru-RU" altLang="ru-RU" smtClean="0">
                <a:solidFill>
                  <a:srgbClr val="000000"/>
                </a:solidFill>
                <a:latin typeface="Times New Roman" panose="02020603050405020304" pitchFamily="18" charset="0"/>
              </a:rPr>
              <a:t>- атрибуты или множества атрибутов этого отношения. Если имеется функциональная зависимость </a:t>
            </a:r>
            <a:r>
              <a:rPr lang="en-US" altLang="ru-RU" smtClean="0">
                <a:solidFill>
                  <a:srgbClr val="000000"/>
                </a:solidFill>
                <a:latin typeface="Times New Roman" panose="02020603050405020304" pitchFamily="18" charset="0"/>
              </a:rPr>
              <a:t>A-&gt;B</a:t>
            </a:r>
            <a:r>
              <a:rPr lang="ru-RU" altLang="ru-RU" smtClean="0">
                <a:solidFill>
                  <a:srgbClr val="000000"/>
                </a:solidFill>
                <a:latin typeface="Times New Roman" panose="02020603050405020304" pitchFamily="18" charset="0"/>
              </a:rPr>
              <a:t>, то проекции </a:t>
            </a:r>
            <a:r>
              <a:rPr lang="en-US" altLang="ru-RU" smtClean="0">
                <a:solidFill>
                  <a:srgbClr val="000000"/>
                </a:solidFill>
                <a:latin typeface="Times New Roman" panose="02020603050405020304" pitchFamily="18" charset="0"/>
              </a:rPr>
              <a:t>R1=R[A,B]</a:t>
            </a:r>
            <a:r>
              <a:rPr lang="ru-RU" altLang="ru-RU" smtClean="0">
                <a:solidFill>
                  <a:srgbClr val="000000"/>
                </a:solidFill>
                <a:latin typeface="Times New Roman" panose="02020603050405020304" pitchFamily="18" charset="0"/>
              </a:rPr>
              <a:t> и </a:t>
            </a:r>
            <a:r>
              <a:rPr lang="en-US" altLang="ru-RU" smtClean="0">
                <a:solidFill>
                  <a:srgbClr val="000000"/>
                </a:solidFill>
                <a:latin typeface="Times New Roman" panose="02020603050405020304" pitchFamily="18" charset="0"/>
              </a:rPr>
              <a:t>R2=R[A,C]</a:t>
            </a:r>
            <a:r>
              <a:rPr lang="ru-RU" altLang="ru-RU" smtClean="0">
                <a:solidFill>
                  <a:srgbClr val="000000"/>
                </a:solidFill>
                <a:latin typeface="Times New Roman" panose="02020603050405020304" pitchFamily="18" charset="0"/>
              </a:rPr>
              <a:t> образуют декомпозицию без потерь.</a:t>
            </a:r>
            <a:endParaRPr lang="ru-RU" altLang="ru-RU" smtClean="0"/>
          </a:p>
        </p:txBody>
      </p:sp>
      <p:sp>
        <p:nvSpPr>
          <p:cNvPr id="23556" name="Прямоугольник 5"/>
          <p:cNvSpPr>
            <a:spLocks noChangeArrowheads="1"/>
          </p:cNvSpPr>
          <p:nvPr/>
        </p:nvSpPr>
        <p:spPr bwMode="auto">
          <a:xfrm>
            <a:off x="457200" y="4797425"/>
            <a:ext cx="84359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2400">
                <a:solidFill>
                  <a:srgbClr val="000000"/>
                </a:solidFill>
                <a:latin typeface="Times New Roman" panose="02020603050405020304" pitchFamily="18" charset="0"/>
              </a:rPr>
              <a:t>Т.к. алгоритм нормализации (приведения отношений к 3НФ) основан на имеющихся в отношениях функциональных зависимостях, то теорема Хеза показывает, что алгоритм нормализации является корректным, т.е. в ходе нормализации </a:t>
            </a:r>
            <a:r>
              <a:rPr lang="ru-RU" altLang="ru-RU" sz="2400" i="1">
                <a:solidFill>
                  <a:srgbClr val="000000"/>
                </a:solidFill>
                <a:latin typeface="Times New Roman" panose="02020603050405020304" pitchFamily="18" charset="0"/>
              </a:rPr>
              <a:t>не происходит потери информации</a:t>
            </a:r>
            <a:r>
              <a:rPr lang="ru-RU" altLang="ru-RU" sz="2400">
                <a:solidFill>
                  <a:srgbClr val="000000"/>
                </a:solidFill>
                <a:latin typeface="Times New Roman" panose="02020603050405020304" pitchFamily="18" charset="0"/>
              </a:rPr>
              <a:t>.</a:t>
            </a:r>
            <a:endParaRPr lang="ru-RU" altLang="ru-RU" sz="2400"/>
          </a:p>
        </p:txBody>
      </p:sp>
    </p:spTree>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099592"/>
          </a:xfrm>
        </p:spPr>
        <p:txBody>
          <a:bodyPr/>
          <a:lstStyle/>
          <a:p>
            <a:r>
              <a:rPr lang="ru-RU" sz="4000" dirty="0" smtClean="0"/>
              <a:t>Нормальная форма </a:t>
            </a:r>
            <a:r>
              <a:rPr lang="ru-RU" sz="4000" dirty="0" err="1" smtClean="0"/>
              <a:t>Бойса</a:t>
            </a:r>
            <a:r>
              <a:rPr lang="ru-RU" sz="4000" dirty="0" smtClean="0"/>
              <a:t>-Кодда</a:t>
            </a:r>
            <a:endParaRPr lang="ru-RU" sz="4000" dirty="0"/>
          </a:p>
        </p:txBody>
      </p:sp>
      <p:sp>
        <p:nvSpPr>
          <p:cNvPr id="3" name="Объект 2"/>
          <p:cNvSpPr>
            <a:spLocks noGrp="1"/>
          </p:cNvSpPr>
          <p:nvPr>
            <p:ph idx="1"/>
          </p:nvPr>
        </p:nvSpPr>
        <p:spPr>
          <a:xfrm>
            <a:off x="457200" y="1412776"/>
            <a:ext cx="8229600" cy="5040560"/>
          </a:xfrm>
        </p:spPr>
        <p:txBody>
          <a:bodyPr/>
          <a:lstStyle/>
          <a:p>
            <a:r>
              <a:rPr lang="ru-RU" sz="2000" dirty="0"/>
              <a:t>Пусть требуется хранить данные о поставках деталей некоторыми поставщиками. Предположим, что наименования поставщиков являются уникальными. Кроме того, каждый поставщик имеет свой уникальный номер.</a:t>
            </a:r>
          </a:p>
        </p:txBody>
      </p:sp>
      <p:graphicFrame>
        <p:nvGraphicFramePr>
          <p:cNvPr id="4" name="Таблица 3"/>
          <p:cNvGraphicFramePr>
            <a:graphicFrameLocks noGrp="1"/>
          </p:cNvGraphicFramePr>
          <p:nvPr>
            <p:extLst>
              <p:ext uri="{D42A27DB-BD31-4B8C-83A1-F6EECF244321}">
                <p14:modId xmlns:p14="http://schemas.microsoft.com/office/powerpoint/2010/main" val="388979384"/>
              </p:ext>
            </p:extLst>
          </p:nvPr>
        </p:nvGraphicFramePr>
        <p:xfrm>
          <a:off x="899590" y="2924944"/>
          <a:ext cx="7344820" cy="2868930"/>
        </p:xfrm>
        <a:graphic>
          <a:graphicData uri="http://schemas.openxmlformats.org/drawingml/2006/table">
            <a:tbl>
              <a:tblPr/>
              <a:tblGrid>
                <a:gridCol w="1836205">
                  <a:extLst>
                    <a:ext uri="{9D8B030D-6E8A-4147-A177-3AD203B41FA5}">
                      <a16:colId xmlns:a16="http://schemas.microsoft.com/office/drawing/2014/main" val="3388973631"/>
                    </a:ext>
                  </a:extLst>
                </a:gridCol>
                <a:gridCol w="1836205">
                  <a:extLst>
                    <a:ext uri="{9D8B030D-6E8A-4147-A177-3AD203B41FA5}">
                      <a16:colId xmlns:a16="http://schemas.microsoft.com/office/drawing/2014/main" val="928178547"/>
                    </a:ext>
                  </a:extLst>
                </a:gridCol>
                <a:gridCol w="1836205">
                  <a:extLst>
                    <a:ext uri="{9D8B030D-6E8A-4147-A177-3AD203B41FA5}">
                      <a16:colId xmlns:a16="http://schemas.microsoft.com/office/drawing/2014/main" val="2990078687"/>
                    </a:ext>
                  </a:extLst>
                </a:gridCol>
                <a:gridCol w="1836205">
                  <a:extLst>
                    <a:ext uri="{9D8B030D-6E8A-4147-A177-3AD203B41FA5}">
                      <a16:colId xmlns:a16="http://schemas.microsoft.com/office/drawing/2014/main" val="2590569045"/>
                    </a:ext>
                  </a:extLst>
                </a:gridCol>
              </a:tblGrid>
              <a:tr h="0">
                <a:tc>
                  <a:txBody>
                    <a:bodyPr/>
                    <a:lstStyle/>
                    <a:p>
                      <a:pPr algn="ctr"/>
                      <a:r>
                        <a:rPr lang="ru-RU"/>
                        <a:t>Номер поставщика</a:t>
                      </a:r>
                      <a:br>
                        <a:rPr lang="ru-RU"/>
                      </a:br>
                      <a:r>
                        <a:rPr lang="en-US"/>
                        <a:t>PNUM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Наименование поставщика</a:t>
                      </a:r>
                      <a:br>
                        <a:rPr lang="ru-RU"/>
                      </a:br>
                      <a:r>
                        <a:rPr lang="en-US"/>
                        <a:t>PNAME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Номер детали</a:t>
                      </a:r>
                      <a:br>
                        <a:rPr lang="ru-RU"/>
                      </a:br>
                      <a:r>
                        <a:rPr lang="en-US"/>
                        <a:t>DNUM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Поставляемое количество</a:t>
                      </a:r>
                      <a:br>
                        <a:rPr lang="ru-RU"/>
                      </a:br>
                      <a:r>
                        <a:rPr lang="en-US"/>
                        <a:t>VOLUME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74274970"/>
                  </a:ext>
                </a:extLst>
              </a:tr>
              <a:tr h="0">
                <a:tc>
                  <a:txBody>
                    <a:bodyPr/>
                    <a:lstStyle/>
                    <a:p>
                      <a:pPr algn="ctr"/>
                      <a:r>
                        <a:rPr lang="ru-RU"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100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58704495"/>
                  </a:ext>
                </a:extLst>
              </a:tr>
              <a:tr h="0">
                <a:tc>
                  <a:txBody>
                    <a:bodyPr/>
                    <a:lstStyle/>
                    <a:p>
                      <a:pPr algn="ctr"/>
                      <a:r>
                        <a:rPr lang="ru-RU"/>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200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31222781"/>
                  </a:ext>
                </a:extLst>
              </a:tr>
              <a:tr h="0">
                <a:tc>
                  <a:txBody>
                    <a:bodyPr/>
                    <a:lstStyle/>
                    <a:p>
                      <a:pPr algn="ctr"/>
                      <a:r>
                        <a:rPr lang="ru-RU"/>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300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15393707"/>
                  </a:ext>
                </a:extLst>
              </a:tr>
              <a:tr h="0">
                <a:tc>
                  <a:txBody>
                    <a:bodyPr/>
                    <a:lstStyle/>
                    <a:p>
                      <a:pPr algn="ctr"/>
                      <a:r>
                        <a:rPr lang="ru-RU"/>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150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50650865"/>
                  </a:ext>
                </a:extLst>
              </a:tr>
              <a:tr h="0">
                <a:tc>
                  <a:txBody>
                    <a:bodyPr/>
                    <a:lstStyle/>
                    <a:p>
                      <a:pPr algn="ctr"/>
                      <a:r>
                        <a:rPr lang="ru-RU"/>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250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71899187"/>
                  </a:ext>
                </a:extLst>
              </a:tr>
              <a:tr h="0">
                <a:tc>
                  <a:txBody>
                    <a:bodyPr/>
                    <a:lstStyle/>
                    <a:p>
                      <a:pPr algn="ctr"/>
                      <a:r>
                        <a:rPr lang="ru-RU"/>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Фирма 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dirty="0"/>
                        <a:t>1000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25846403"/>
                  </a:ext>
                </a:extLst>
              </a:tr>
            </a:tbl>
          </a:graphicData>
        </a:graphic>
      </p:graphicFrame>
    </p:spTree>
    <p:extLst>
      <p:ext uri="{BB962C8B-B14F-4D97-AF65-F5344CB8AC3E}">
        <p14:creationId xmlns:p14="http://schemas.microsoft.com/office/powerpoint/2010/main" val="139875688"/>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4048" y="1641617"/>
            <a:ext cx="3816424" cy="923286"/>
          </a:xfrm>
        </p:spPr>
        <p:txBody>
          <a:bodyPr/>
          <a:lstStyle/>
          <a:p>
            <a:r>
              <a:rPr lang="ru-RU" sz="1800" b="1" dirty="0" smtClean="0">
                <a:solidFill>
                  <a:srgbClr val="000000"/>
                </a:solidFill>
                <a:latin typeface="Times New Roman" panose="02020603050405020304" pitchFamily="18" charset="0"/>
              </a:rPr>
              <a:t>{</a:t>
            </a:r>
            <a:r>
              <a:rPr lang="ru-RU" sz="1800" b="1" i="1" dirty="0">
                <a:solidFill>
                  <a:srgbClr val="000000"/>
                </a:solidFill>
                <a:latin typeface="Times New Roman" panose="02020603050405020304" pitchFamily="18" charset="0"/>
              </a:rPr>
              <a:t>PNUM</a:t>
            </a:r>
            <a:r>
              <a:rPr lang="ru-RU" sz="1800" b="1" dirty="0">
                <a:solidFill>
                  <a:srgbClr val="000000"/>
                </a:solidFill>
                <a:latin typeface="Times New Roman" panose="02020603050405020304" pitchFamily="18" charset="0"/>
              </a:rPr>
              <a:t>, </a:t>
            </a:r>
            <a:r>
              <a:rPr lang="ru-RU" sz="1800" b="1" i="1" dirty="0">
                <a:solidFill>
                  <a:srgbClr val="000000"/>
                </a:solidFill>
                <a:latin typeface="Times New Roman" panose="02020603050405020304" pitchFamily="18" charset="0"/>
              </a:rPr>
              <a:t>DNUM</a:t>
            </a:r>
            <a:r>
              <a:rPr lang="ru-RU" sz="1800" b="1" dirty="0">
                <a:solidFill>
                  <a:srgbClr val="000000"/>
                </a:solidFill>
                <a:latin typeface="Times New Roman" panose="02020603050405020304" pitchFamily="18" charset="0"/>
              </a:rPr>
              <a:t>}</a:t>
            </a:r>
            <a:r>
              <a:rPr lang="ru-RU" sz="1800" dirty="0">
                <a:solidFill>
                  <a:srgbClr val="000000"/>
                </a:solidFill>
                <a:latin typeface="Times New Roman" panose="02020603050405020304" pitchFamily="18" charset="0"/>
              </a:rPr>
              <a:t> </a:t>
            </a:r>
            <a:r>
              <a:rPr lang="ru-RU" sz="1800" dirty="0" smtClean="0">
                <a:solidFill>
                  <a:srgbClr val="000000"/>
                </a:solidFill>
                <a:latin typeface="Times New Roman" panose="02020603050405020304" pitchFamily="18" charset="0"/>
              </a:rPr>
              <a:t/>
            </a:r>
            <a:br>
              <a:rPr lang="ru-RU" sz="1800" dirty="0" smtClean="0">
                <a:solidFill>
                  <a:srgbClr val="000000"/>
                </a:solidFill>
                <a:latin typeface="Times New Roman" panose="02020603050405020304" pitchFamily="18" charset="0"/>
              </a:rPr>
            </a:br>
            <a:r>
              <a:rPr lang="ru-RU" sz="1800" dirty="0" smtClean="0">
                <a:solidFill>
                  <a:srgbClr val="000000"/>
                </a:solidFill>
                <a:latin typeface="Times New Roman" panose="02020603050405020304" pitchFamily="18" charset="0"/>
              </a:rPr>
              <a:t>и</a:t>
            </a:r>
            <a:r>
              <a:rPr lang="ru-RU" sz="1800" dirty="0">
                <a:solidFill>
                  <a:srgbClr val="000000"/>
                </a:solidFill>
                <a:latin typeface="Times New Roman" panose="02020603050405020304" pitchFamily="18" charset="0"/>
              </a:rPr>
              <a:t> </a:t>
            </a:r>
            <a:r>
              <a:rPr lang="ru-RU" sz="1800" dirty="0" smtClean="0">
                <a:solidFill>
                  <a:srgbClr val="000000"/>
                </a:solidFill>
                <a:latin typeface="Times New Roman" panose="02020603050405020304" pitchFamily="18" charset="0"/>
              </a:rPr>
              <a:t/>
            </a:r>
            <a:br>
              <a:rPr lang="ru-RU" sz="1800" dirty="0" smtClean="0">
                <a:solidFill>
                  <a:srgbClr val="000000"/>
                </a:solidFill>
                <a:latin typeface="Times New Roman" panose="02020603050405020304" pitchFamily="18" charset="0"/>
              </a:rPr>
            </a:br>
            <a:r>
              <a:rPr lang="ru-RU" sz="1800" b="1" dirty="0" smtClean="0">
                <a:solidFill>
                  <a:srgbClr val="000000"/>
                </a:solidFill>
                <a:latin typeface="Times New Roman" panose="02020603050405020304" pitchFamily="18" charset="0"/>
              </a:rPr>
              <a:t>{</a:t>
            </a:r>
            <a:r>
              <a:rPr lang="ru-RU" sz="1800" b="1" i="1" dirty="0">
                <a:solidFill>
                  <a:srgbClr val="000000"/>
                </a:solidFill>
                <a:latin typeface="Times New Roman" panose="02020603050405020304" pitchFamily="18" charset="0"/>
              </a:rPr>
              <a:t>PNAME</a:t>
            </a:r>
            <a:r>
              <a:rPr lang="ru-RU" sz="1800" b="1" dirty="0">
                <a:solidFill>
                  <a:srgbClr val="000000"/>
                </a:solidFill>
                <a:latin typeface="Times New Roman" panose="02020603050405020304" pitchFamily="18" charset="0"/>
              </a:rPr>
              <a:t>, </a:t>
            </a:r>
            <a:r>
              <a:rPr lang="ru-RU" sz="1800" b="1" i="1" dirty="0">
                <a:solidFill>
                  <a:srgbClr val="000000"/>
                </a:solidFill>
                <a:latin typeface="Times New Roman" panose="02020603050405020304" pitchFamily="18" charset="0"/>
              </a:rPr>
              <a:t>DNUM</a:t>
            </a:r>
            <a:r>
              <a:rPr lang="ru-RU" sz="1800" b="1" dirty="0">
                <a:solidFill>
                  <a:srgbClr val="000000"/>
                </a:solidFill>
                <a:latin typeface="Times New Roman" panose="02020603050405020304" pitchFamily="18" charset="0"/>
              </a:rPr>
              <a:t>}</a:t>
            </a:r>
            <a:endParaRPr lang="ru-RU" sz="1800" dirty="0"/>
          </a:p>
        </p:txBody>
      </p:sp>
      <p:graphicFrame>
        <p:nvGraphicFramePr>
          <p:cNvPr id="4" name="Таблица 3"/>
          <p:cNvGraphicFramePr>
            <a:graphicFrameLocks noGrp="1"/>
          </p:cNvGraphicFramePr>
          <p:nvPr>
            <p:extLst>
              <p:ext uri="{D42A27DB-BD31-4B8C-83A1-F6EECF244321}">
                <p14:modId xmlns:p14="http://schemas.microsoft.com/office/powerpoint/2010/main" val="2037701494"/>
              </p:ext>
            </p:extLst>
          </p:nvPr>
        </p:nvGraphicFramePr>
        <p:xfrm>
          <a:off x="457200" y="836712"/>
          <a:ext cx="4464496" cy="2045970"/>
        </p:xfrm>
        <a:graphic>
          <a:graphicData uri="http://schemas.openxmlformats.org/drawingml/2006/table">
            <a:tbl>
              <a:tblPr/>
              <a:tblGrid>
                <a:gridCol w="1116124">
                  <a:extLst>
                    <a:ext uri="{9D8B030D-6E8A-4147-A177-3AD203B41FA5}">
                      <a16:colId xmlns:a16="http://schemas.microsoft.com/office/drawing/2014/main" val="3388973631"/>
                    </a:ext>
                  </a:extLst>
                </a:gridCol>
                <a:gridCol w="1116124">
                  <a:extLst>
                    <a:ext uri="{9D8B030D-6E8A-4147-A177-3AD203B41FA5}">
                      <a16:colId xmlns:a16="http://schemas.microsoft.com/office/drawing/2014/main" val="928178547"/>
                    </a:ext>
                  </a:extLst>
                </a:gridCol>
                <a:gridCol w="1116124">
                  <a:extLst>
                    <a:ext uri="{9D8B030D-6E8A-4147-A177-3AD203B41FA5}">
                      <a16:colId xmlns:a16="http://schemas.microsoft.com/office/drawing/2014/main" val="2990078687"/>
                    </a:ext>
                  </a:extLst>
                </a:gridCol>
                <a:gridCol w="1116124">
                  <a:extLst>
                    <a:ext uri="{9D8B030D-6E8A-4147-A177-3AD203B41FA5}">
                      <a16:colId xmlns:a16="http://schemas.microsoft.com/office/drawing/2014/main" val="2590569045"/>
                    </a:ext>
                  </a:extLst>
                </a:gridCol>
              </a:tblGrid>
              <a:tr h="464772">
                <a:tc>
                  <a:txBody>
                    <a:bodyPr/>
                    <a:lstStyle/>
                    <a:p>
                      <a:pPr algn="ctr"/>
                      <a:r>
                        <a:rPr lang="ru-RU" sz="1200" dirty="0"/>
                        <a:t>Номер поставщика</a:t>
                      </a:r>
                      <a:br>
                        <a:rPr lang="ru-RU" sz="1200" dirty="0"/>
                      </a:br>
                      <a:r>
                        <a:rPr lang="en-US" sz="1200" dirty="0"/>
                        <a:t>PNUM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Наименование поставщика</a:t>
                      </a:r>
                      <a:br>
                        <a:rPr lang="ru-RU" sz="1200"/>
                      </a:br>
                      <a:r>
                        <a:rPr lang="en-US" sz="1200"/>
                        <a:t>PNAME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Номер детали</a:t>
                      </a:r>
                      <a:br>
                        <a:rPr lang="ru-RU" sz="1200"/>
                      </a:br>
                      <a:r>
                        <a:rPr lang="en-US" sz="1200"/>
                        <a:t>DNUM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Поставляемое количество</a:t>
                      </a:r>
                      <a:br>
                        <a:rPr lang="ru-RU" sz="1200"/>
                      </a:br>
                      <a:r>
                        <a:rPr lang="en-US" sz="1200"/>
                        <a:t>VOLUME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74274970"/>
                  </a:ext>
                </a:extLst>
              </a:tr>
              <a:tr h="184155">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58704495"/>
                  </a:ext>
                </a:extLst>
              </a:tr>
              <a:tr h="184155">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31222781"/>
                  </a:ext>
                </a:extLst>
              </a:tr>
              <a:tr h="184155">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15393707"/>
                  </a:ext>
                </a:extLst>
              </a:tr>
              <a:tr h="184155">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50650865"/>
                  </a:ext>
                </a:extLst>
              </a:tr>
              <a:tr h="184155">
                <a:tc>
                  <a:txBody>
                    <a:bodyPr/>
                    <a:lstStyle/>
                    <a:p>
                      <a:pPr algn="ctr"/>
                      <a:r>
                        <a:rPr lang="ru-RU" sz="1200" dirty="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71899187"/>
                  </a:ext>
                </a:extLst>
              </a:tr>
              <a:tr h="184155">
                <a:tc>
                  <a:txBody>
                    <a:bodyPr/>
                    <a:lstStyle/>
                    <a:p>
                      <a:pPr algn="ctr"/>
                      <a:r>
                        <a:rPr lang="ru-RU" sz="1200" dirty="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1000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25846403"/>
                  </a:ext>
                </a:extLst>
              </a:tr>
            </a:tbl>
          </a:graphicData>
        </a:graphic>
      </p:graphicFrame>
      <p:sp>
        <p:nvSpPr>
          <p:cNvPr id="5" name="Rectangle 1"/>
          <p:cNvSpPr>
            <a:spLocks noChangeArrowheads="1"/>
          </p:cNvSpPr>
          <p:nvPr/>
        </p:nvSpPr>
        <p:spPr bwMode="auto">
          <a:xfrm>
            <a:off x="423148" y="3356992"/>
            <a:ext cx="8669168"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PNUM</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PNAME</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наименование</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номера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ru-RU"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PNAME</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PNUM</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номер</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наименования</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ru-RU"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PNUM</a:t>
            </a: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0" u="none" strike="noStrike" cap="none" normalizeH="0" baseline="0" dirty="0" smtClean="0">
                <a:ln>
                  <a:noFill/>
                </a:ln>
                <a:solidFill>
                  <a:srgbClr val="000000"/>
                </a:solidFill>
                <a:effectLst/>
                <a:cs typeface="Times New Roman" panose="02020603050405020304" pitchFamily="18" charset="0"/>
              </a:rPr>
              <a:t> </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DNUM</a:t>
            </a: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VOLUME</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поставляемое</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количество</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первого</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ключа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отношения</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ru-RU"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PNUM</a:t>
            </a: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0" u="none" strike="noStrike" cap="none" normalizeH="0" baseline="0" dirty="0" smtClean="0">
                <a:ln>
                  <a:noFill/>
                </a:ln>
                <a:solidFill>
                  <a:srgbClr val="000000"/>
                </a:solidFill>
                <a:effectLst/>
                <a:cs typeface="Times New Roman" panose="02020603050405020304" pitchFamily="18" charset="0"/>
              </a:rPr>
              <a:t> </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DNUM</a:t>
            </a: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PNAME</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наименование</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первого</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ключа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отношения</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ru-RU"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PNAME</a:t>
            </a: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0" u="none" strike="noStrike" cap="none" normalizeH="0" baseline="0" dirty="0" smtClean="0">
                <a:ln>
                  <a:noFill/>
                </a:ln>
                <a:solidFill>
                  <a:srgbClr val="000000"/>
                </a:solidFill>
                <a:effectLst/>
                <a:cs typeface="Times New Roman" panose="02020603050405020304" pitchFamily="18" charset="0"/>
              </a:rPr>
              <a:t> </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DNUM</a:t>
            </a: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VOLUME</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поставляемое</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количество</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второго</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ключа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отношения</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endParaRPr kumimoji="0" lang="en-US" altLang="ru-RU" sz="1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PNAME</a:t>
            </a: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1" i="0" u="none" strike="noStrike" cap="none" normalizeH="0" baseline="0" dirty="0" smtClean="0">
                <a:ln>
                  <a:noFill/>
                </a:ln>
                <a:solidFill>
                  <a:srgbClr val="000000"/>
                </a:solidFill>
                <a:effectLst/>
                <a:cs typeface="Times New Roman" panose="02020603050405020304" pitchFamily="18" charset="0"/>
              </a:rPr>
              <a:t> </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DNUM</a:t>
            </a:r>
            <a:r>
              <a:rPr kumimoji="0" lang="en-US" altLang="ru-RU"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700" b="0" i="0" u="none" strike="noStrike" cap="none" normalizeH="0" baseline="0" dirty="0" smtClean="0">
                <a:ln>
                  <a:noFill/>
                </a:ln>
                <a:solidFill>
                  <a:srgbClr val="000000"/>
                </a:solidFill>
                <a:effectLst/>
                <a:latin typeface="Arial" panose="020B0604020202020204" pitchFamily="34" charset="0"/>
                <a:cs typeface="Times New Roman" panose="02020603050405020304" pitchFamily="18" charset="0"/>
              </a:rPr>
              <a:t> </a:t>
            </a:r>
            <a:r>
              <a:rPr kumimoji="0" lang="en-US" altLang="ru-RU" sz="1600" b="1" i="1"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PNUM</a:t>
            </a:r>
            <a:r>
              <a:rPr kumimoji="0" lang="en-US" altLang="ru-RU" sz="1600" b="0" i="0" u="none" strike="noStrike" cap="none" normalizeH="0" baseline="0" dirty="0" smtClean="0">
                <a:ln>
                  <a:noFill/>
                </a:ln>
                <a:solidFill>
                  <a:srgbClr val="000000"/>
                </a:solidFill>
                <a:effectLst/>
                <a:cs typeface="Times New Roman" panose="02020603050405020304" pitchFamily="18" charset="0"/>
              </a:rPr>
              <a:t> </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номер</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поставщика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зависит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второго</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ключа</a:t>
            </a:r>
            <a:r>
              <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r>
              <a:rPr kumimoji="0" lang="en-US" altLang="ru-RU" sz="1600" b="0" i="0" u="none" strike="noStrike" cap="none" normalizeH="0" baseline="0" dirty="0" err="1" smtClean="0">
                <a:ln>
                  <a:noFill/>
                </a:ln>
                <a:solidFill>
                  <a:srgbClr val="000000"/>
                </a:solidFill>
                <a:effectLst/>
                <a:latin typeface="Times New Roman" panose="02020603050405020304" pitchFamily="18" charset="0"/>
                <a:cs typeface="Times New Roman" panose="02020603050405020304" pitchFamily="18" charset="0"/>
              </a:rPr>
              <a:t>отношения</a:t>
            </a:r>
            <a:endParaRPr kumimoji="0" lang="en-US" altLang="ru-RU"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p:txBody>
      </p:sp>
      <p:pic>
        <p:nvPicPr>
          <p:cNvPr id="87042" name="Picture 2"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790" y="3511674"/>
            <a:ext cx="190500" cy="133350"/>
          </a:xfrm>
          <a:prstGeom prst="rect">
            <a:avLst/>
          </a:prstGeom>
          <a:noFill/>
          <a:extLst>
            <a:ext uri="{909E8E84-426E-40DD-AFC4-6F175D3DCCD1}">
              <a14:hiddenFill xmlns:a14="http://schemas.microsoft.com/office/drawing/2010/main">
                <a:solidFill>
                  <a:srgbClr val="FFFFFF"/>
                </a:solidFill>
              </a14:hiddenFill>
            </a:ext>
          </a:extLst>
        </p:spPr>
      </p:pic>
      <p:pic>
        <p:nvPicPr>
          <p:cNvPr id="87043" name="Picture 3"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641" y="3717032"/>
            <a:ext cx="190500" cy="133350"/>
          </a:xfrm>
          <a:prstGeom prst="rect">
            <a:avLst/>
          </a:prstGeom>
          <a:noFill/>
          <a:extLst>
            <a:ext uri="{909E8E84-426E-40DD-AFC4-6F175D3DCCD1}">
              <a14:hiddenFill xmlns:a14="http://schemas.microsoft.com/office/drawing/2010/main">
                <a:solidFill>
                  <a:srgbClr val="FFFFFF"/>
                </a:solidFill>
              </a14:hiddenFill>
            </a:ext>
          </a:extLst>
        </p:spPr>
      </p:pic>
      <p:pic>
        <p:nvPicPr>
          <p:cNvPr id="87044" name="Picture 4"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4005064"/>
            <a:ext cx="190500" cy="133351"/>
          </a:xfrm>
          <a:prstGeom prst="rect">
            <a:avLst/>
          </a:prstGeom>
          <a:noFill/>
          <a:extLst>
            <a:ext uri="{909E8E84-426E-40DD-AFC4-6F175D3DCCD1}">
              <a14:hiddenFill xmlns:a14="http://schemas.microsoft.com/office/drawing/2010/main">
                <a:solidFill>
                  <a:srgbClr val="FFFFFF"/>
                </a:solidFill>
              </a14:hiddenFill>
            </a:ext>
          </a:extLst>
        </p:spPr>
      </p:pic>
      <p:pic>
        <p:nvPicPr>
          <p:cNvPr id="87045" name="Picture 5"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236" y="4231754"/>
            <a:ext cx="190500" cy="133350"/>
          </a:xfrm>
          <a:prstGeom prst="rect">
            <a:avLst/>
          </a:prstGeom>
          <a:noFill/>
          <a:extLst>
            <a:ext uri="{909E8E84-426E-40DD-AFC4-6F175D3DCCD1}">
              <a14:hiddenFill xmlns:a14="http://schemas.microsoft.com/office/drawing/2010/main">
                <a:solidFill>
                  <a:srgbClr val="FFFFFF"/>
                </a:solidFill>
              </a14:hiddenFill>
            </a:ext>
          </a:extLst>
        </p:spPr>
      </p:pic>
      <p:pic>
        <p:nvPicPr>
          <p:cNvPr id="87046" name="Picture 6"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4486333"/>
            <a:ext cx="190500" cy="133350"/>
          </a:xfrm>
          <a:prstGeom prst="rect">
            <a:avLst/>
          </a:prstGeom>
          <a:noFill/>
          <a:extLst>
            <a:ext uri="{909E8E84-426E-40DD-AFC4-6F175D3DCCD1}">
              <a14:hiddenFill xmlns:a14="http://schemas.microsoft.com/office/drawing/2010/main">
                <a:solidFill>
                  <a:srgbClr val="FFFFFF"/>
                </a:solidFill>
              </a14:hiddenFill>
            </a:ext>
          </a:extLst>
        </p:spPr>
      </p:pic>
      <p:pic>
        <p:nvPicPr>
          <p:cNvPr id="87047" name="Picture 7" descr="http://citforum.ru/database/dblearn/image22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7105" y="4721135"/>
            <a:ext cx="190500" cy="133350"/>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52099" y="2996710"/>
            <a:ext cx="4549451" cy="369332"/>
          </a:xfrm>
          <a:prstGeom prst="rect">
            <a:avLst/>
          </a:prstGeom>
        </p:spPr>
        <p:txBody>
          <a:bodyPr wrap="none">
            <a:spAutoFit/>
          </a:bodyPr>
          <a:lstStyle/>
          <a:p>
            <a:r>
              <a:rPr lang="ru-RU" dirty="0" smtClean="0">
                <a:solidFill>
                  <a:srgbClr val="000000"/>
                </a:solidFill>
                <a:latin typeface="Times New Roman" panose="02020603050405020304" pitchFamily="18" charset="0"/>
              </a:rPr>
              <a:t>Имеющиеся </a:t>
            </a:r>
            <a:r>
              <a:rPr lang="ru-RU" dirty="0">
                <a:solidFill>
                  <a:srgbClr val="000000"/>
                </a:solidFill>
                <a:latin typeface="Times New Roman" panose="02020603050405020304" pitchFamily="18" charset="0"/>
              </a:rPr>
              <a:t>функциональные </a:t>
            </a:r>
            <a:r>
              <a:rPr lang="ru-RU" dirty="0" smtClean="0">
                <a:solidFill>
                  <a:srgbClr val="000000"/>
                </a:solidFill>
                <a:latin typeface="Times New Roman" panose="02020603050405020304" pitchFamily="18" charset="0"/>
              </a:rPr>
              <a:t>зависимости</a:t>
            </a:r>
            <a:r>
              <a:rPr lang="en-US" dirty="0">
                <a:solidFill>
                  <a:srgbClr val="000000"/>
                </a:solidFill>
                <a:latin typeface="Times New Roman" panose="02020603050405020304" pitchFamily="18" charset="0"/>
              </a:rPr>
              <a:t>:</a:t>
            </a:r>
            <a:endParaRPr lang="ru-RU" dirty="0"/>
          </a:p>
        </p:txBody>
      </p:sp>
      <p:sp>
        <p:nvSpPr>
          <p:cNvPr id="7" name="Прямоугольник 6"/>
          <p:cNvSpPr/>
          <p:nvPr/>
        </p:nvSpPr>
        <p:spPr>
          <a:xfrm>
            <a:off x="5001550" y="938272"/>
            <a:ext cx="3828772" cy="646331"/>
          </a:xfrm>
          <a:prstGeom prst="rect">
            <a:avLst/>
          </a:prstGeom>
        </p:spPr>
        <p:txBody>
          <a:bodyPr wrap="square">
            <a:spAutoFit/>
          </a:bodyPr>
          <a:lstStyle/>
          <a:p>
            <a:r>
              <a:rPr lang="ru-RU" dirty="0">
                <a:solidFill>
                  <a:srgbClr val="000000"/>
                </a:solidFill>
                <a:latin typeface="Times New Roman" panose="02020603050405020304" pitchFamily="18" charset="0"/>
              </a:rPr>
              <a:t>Данное отношение содержит потенциальные ключи: </a:t>
            </a:r>
            <a:endParaRPr lang="ru-RU" dirty="0"/>
          </a:p>
        </p:txBody>
      </p:sp>
    </p:spTree>
    <p:extLst>
      <p:ext uri="{BB962C8B-B14F-4D97-AF65-F5344CB8AC3E}">
        <p14:creationId xmlns:p14="http://schemas.microsoft.com/office/powerpoint/2010/main" val="35704507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250"/>
                                  </p:stCondLst>
                                  <p:childTnLst>
                                    <p:animRot by="120000">
                                      <p:cBhvr>
                                        <p:cTn id="6" dur="500" fill="hold">
                                          <p:stCondLst>
                                            <p:cond delay="0"/>
                                          </p:stCondLst>
                                        </p:cTn>
                                        <p:tgtEl>
                                          <p:spTgt spid="4"/>
                                        </p:tgtEl>
                                        <p:attrNameLst>
                                          <p:attrName>r</p:attrName>
                                        </p:attrNameLst>
                                      </p:cBhvr>
                                    </p:animRot>
                                    <p:animRot by="-240000">
                                      <p:cBhvr>
                                        <p:cTn id="7" dur="1000" fill="hold">
                                          <p:stCondLst>
                                            <p:cond delay="1000"/>
                                          </p:stCondLst>
                                        </p:cTn>
                                        <p:tgtEl>
                                          <p:spTgt spid="4"/>
                                        </p:tgtEl>
                                        <p:attrNameLst>
                                          <p:attrName>r</p:attrName>
                                        </p:attrNameLst>
                                      </p:cBhvr>
                                    </p:animRot>
                                    <p:animRot by="240000">
                                      <p:cBhvr>
                                        <p:cTn id="8" dur="1000" fill="hold">
                                          <p:stCondLst>
                                            <p:cond delay="2000"/>
                                          </p:stCondLst>
                                        </p:cTn>
                                        <p:tgtEl>
                                          <p:spTgt spid="4"/>
                                        </p:tgtEl>
                                        <p:attrNameLst>
                                          <p:attrName>r</p:attrName>
                                        </p:attrNameLst>
                                      </p:cBhvr>
                                    </p:animRot>
                                    <p:animRot by="-240000">
                                      <p:cBhvr>
                                        <p:cTn id="9" dur="1000" fill="hold">
                                          <p:stCondLst>
                                            <p:cond delay="3000"/>
                                          </p:stCondLst>
                                        </p:cTn>
                                        <p:tgtEl>
                                          <p:spTgt spid="4"/>
                                        </p:tgtEl>
                                        <p:attrNameLst>
                                          <p:attrName>r</p:attrName>
                                        </p:attrNameLst>
                                      </p:cBhvr>
                                    </p:animRot>
                                    <p:animRot by="120000">
                                      <p:cBhvr>
                                        <p:cTn id="10" dur="1000" fill="hold">
                                          <p:stCondLst>
                                            <p:cond delay="40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smtClean="0"/>
              <a:t>В какой нормальной форме?</a:t>
            </a:r>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val="3637453220"/>
              </p:ext>
            </p:extLst>
          </p:nvPr>
        </p:nvGraphicFramePr>
        <p:xfrm>
          <a:off x="457200" y="1628800"/>
          <a:ext cx="4464496" cy="2045970"/>
        </p:xfrm>
        <a:graphic>
          <a:graphicData uri="http://schemas.openxmlformats.org/drawingml/2006/table">
            <a:tbl>
              <a:tblPr/>
              <a:tblGrid>
                <a:gridCol w="1116124">
                  <a:extLst>
                    <a:ext uri="{9D8B030D-6E8A-4147-A177-3AD203B41FA5}">
                      <a16:colId xmlns:a16="http://schemas.microsoft.com/office/drawing/2014/main" val="3388973631"/>
                    </a:ext>
                  </a:extLst>
                </a:gridCol>
                <a:gridCol w="1116124">
                  <a:extLst>
                    <a:ext uri="{9D8B030D-6E8A-4147-A177-3AD203B41FA5}">
                      <a16:colId xmlns:a16="http://schemas.microsoft.com/office/drawing/2014/main" val="928178547"/>
                    </a:ext>
                  </a:extLst>
                </a:gridCol>
                <a:gridCol w="1116124">
                  <a:extLst>
                    <a:ext uri="{9D8B030D-6E8A-4147-A177-3AD203B41FA5}">
                      <a16:colId xmlns:a16="http://schemas.microsoft.com/office/drawing/2014/main" val="2990078687"/>
                    </a:ext>
                  </a:extLst>
                </a:gridCol>
                <a:gridCol w="1116124">
                  <a:extLst>
                    <a:ext uri="{9D8B030D-6E8A-4147-A177-3AD203B41FA5}">
                      <a16:colId xmlns:a16="http://schemas.microsoft.com/office/drawing/2014/main" val="2590569045"/>
                    </a:ext>
                  </a:extLst>
                </a:gridCol>
              </a:tblGrid>
              <a:tr h="464772">
                <a:tc>
                  <a:txBody>
                    <a:bodyPr/>
                    <a:lstStyle/>
                    <a:p>
                      <a:pPr algn="ctr"/>
                      <a:r>
                        <a:rPr lang="ru-RU" sz="1200" dirty="0"/>
                        <a:t>Номер поставщика</a:t>
                      </a:r>
                      <a:br>
                        <a:rPr lang="ru-RU" sz="1200" dirty="0"/>
                      </a:br>
                      <a:r>
                        <a:rPr lang="en-US" sz="1200" dirty="0"/>
                        <a:t>PNUM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Наименование поставщика</a:t>
                      </a:r>
                      <a:br>
                        <a:rPr lang="ru-RU" sz="1200"/>
                      </a:br>
                      <a:r>
                        <a:rPr lang="en-US" sz="1200"/>
                        <a:t>PNAME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Номер детали</a:t>
                      </a:r>
                      <a:br>
                        <a:rPr lang="ru-RU" sz="1200"/>
                      </a:br>
                      <a:r>
                        <a:rPr lang="en-US" sz="1200"/>
                        <a:t>DNUM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Поставляемое количество</a:t>
                      </a:r>
                      <a:br>
                        <a:rPr lang="ru-RU" sz="1200"/>
                      </a:br>
                      <a:r>
                        <a:rPr lang="en-US" sz="1200"/>
                        <a:t>VOLUME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74274970"/>
                  </a:ext>
                </a:extLst>
              </a:tr>
              <a:tr h="184155">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58704495"/>
                  </a:ext>
                </a:extLst>
              </a:tr>
              <a:tr h="184155">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31222781"/>
                  </a:ext>
                </a:extLst>
              </a:tr>
              <a:tr h="184155">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15393707"/>
                  </a:ext>
                </a:extLst>
              </a:tr>
              <a:tr h="184155">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50650865"/>
                  </a:ext>
                </a:extLst>
              </a:tr>
              <a:tr h="184155">
                <a:tc>
                  <a:txBody>
                    <a:bodyPr/>
                    <a:lstStyle/>
                    <a:p>
                      <a:pPr algn="ctr"/>
                      <a:r>
                        <a:rPr lang="ru-RU" sz="1200" dirty="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71899187"/>
                  </a:ext>
                </a:extLst>
              </a:tr>
              <a:tr h="184155">
                <a:tc>
                  <a:txBody>
                    <a:bodyPr/>
                    <a:lstStyle/>
                    <a:p>
                      <a:pPr algn="ctr"/>
                      <a:r>
                        <a:rPr lang="ru-RU" sz="1200" dirty="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1000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25846403"/>
                  </a:ext>
                </a:extLst>
              </a:tr>
            </a:tbl>
          </a:graphicData>
        </a:graphic>
      </p:graphicFrame>
      <p:sp>
        <p:nvSpPr>
          <p:cNvPr id="6" name="Прямоугольник 5"/>
          <p:cNvSpPr/>
          <p:nvPr/>
        </p:nvSpPr>
        <p:spPr>
          <a:xfrm>
            <a:off x="363487" y="3923040"/>
            <a:ext cx="8417025" cy="923330"/>
          </a:xfrm>
          <a:prstGeom prst="rect">
            <a:avLst/>
          </a:prstGeom>
        </p:spPr>
        <p:txBody>
          <a:bodyPr wrap="square">
            <a:spAutoFit/>
          </a:bodyPr>
          <a:lstStyle/>
          <a:p>
            <a:r>
              <a:rPr lang="ru-RU" dirty="0" smtClean="0">
                <a:solidFill>
                  <a:srgbClr val="000000"/>
                </a:solidFill>
                <a:latin typeface="Times New Roman" panose="02020603050405020304" pitchFamily="18" charset="0"/>
              </a:rPr>
              <a:t>Отношение </a:t>
            </a:r>
            <a:r>
              <a:rPr lang="ru-RU" dirty="0">
                <a:solidFill>
                  <a:srgbClr val="000000"/>
                </a:solidFill>
                <a:latin typeface="Times New Roman" panose="02020603050405020304" pitchFamily="18" charset="0"/>
              </a:rPr>
              <a:t>не содержит </a:t>
            </a:r>
            <a:r>
              <a:rPr lang="ru-RU" i="1" dirty="0" err="1">
                <a:solidFill>
                  <a:srgbClr val="000000"/>
                </a:solidFill>
                <a:latin typeface="Times New Roman" panose="02020603050405020304" pitchFamily="18" charset="0"/>
              </a:rPr>
              <a:t>неключевых</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атрибутов, зависящих от части сложного </a:t>
            </a:r>
            <a:r>
              <a:rPr lang="ru-RU" dirty="0" smtClean="0">
                <a:solidFill>
                  <a:srgbClr val="000000"/>
                </a:solidFill>
                <a:latin typeface="Times New Roman" panose="02020603050405020304" pitchFamily="18" charset="0"/>
              </a:rPr>
              <a:t>ключа. От </a:t>
            </a:r>
            <a:r>
              <a:rPr lang="ru-RU" dirty="0">
                <a:solidFill>
                  <a:srgbClr val="000000"/>
                </a:solidFill>
                <a:latin typeface="Times New Roman" panose="02020603050405020304" pitchFamily="18" charset="0"/>
              </a:rPr>
              <a:t>части сложного ключа зависят атрибуты </a:t>
            </a:r>
            <a:r>
              <a:rPr lang="ru-RU" b="1" i="1" dirty="0">
                <a:solidFill>
                  <a:srgbClr val="000000"/>
                </a:solidFill>
                <a:latin typeface="Times New Roman" panose="02020603050405020304" pitchFamily="18" charset="0"/>
              </a:rPr>
              <a:t>PNAME</a:t>
            </a:r>
            <a:r>
              <a:rPr lang="ru-RU" dirty="0">
                <a:solidFill>
                  <a:srgbClr val="000000"/>
                </a:solidFill>
                <a:latin typeface="Times New Roman" panose="02020603050405020304" pitchFamily="18" charset="0"/>
              </a:rPr>
              <a:t> и </a:t>
            </a:r>
            <a:r>
              <a:rPr lang="ru-RU" b="1" i="1" dirty="0">
                <a:solidFill>
                  <a:srgbClr val="000000"/>
                </a:solidFill>
                <a:latin typeface="Times New Roman" panose="02020603050405020304" pitchFamily="18" charset="0"/>
              </a:rPr>
              <a:t>PNUM</a:t>
            </a:r>
            <a:r>
              <a:rPr lang="ru-RU" dirty="0">
                <a:solidFill>
                  <a:srgbClr val="000000"/>
                </a:solidFill>
                <a:latin typeface="Times New Roman" panose="02020603050405020304" pitchFamily="18" charset="0"/>
              </a:rPr>
              <a:t>, но они сами являются ключевыми. Таким образом, отношение находится в 2НФ.</a:t>
            </a:r>
            <a:endParaRPr lang="ru-RU" dirty="0"/>
          </a:p>
        </p:txBody>
      </p:sp>
      <p:sp>
        <p:nvSpPr>
          <p:cNvPr id="7" name="Прямоугольник 6"/>
          <p:cNvSpPr/>
          <p:nvPr/>
        </p:nvSpPr>
        <p:spPr>
          <a:xfrm>
            <a:off x="438862" y="5083260"/>
            <a:ext cx="8247937" cy="923330"/>
          </a:xfrm>
          <a:prstGeom prst="rect">
            <a:avLst/>
          </a:prstGeom>
        </p:spPr>
        <p:txBody>
          <a:bodyPr wrap="square">
            <a:spAutoFit/>
          </a:bodyPr>
          <a:lstStyle/>
          <a:p>
            <a:r>
              <a:rPr lang="ru-RU" dirty="0" smtClean="0">
                <a:solidFill>
                  <a:srgbClr val="000000"/>
                </a:solidFill>
                <a:latin typeface="Times New Roman" panose="02020603050405020304" pitchFamily="18" charset="0"/>
              </a:rPr>
              <a:t>Отношение </a:t>
            </a:r>
            <a:r>
              <a:rPr lang="ru-RU" dirty="0">
                <a:solidFill>
                  <a:srgbClr val="000000"/>
                </a:solidFill>
                <a:latin typeface="Times New Roman" panose="02020603050405020304" pitchFamily="18" charset="0"/>
              </a:rPr>
              <a:t>не содержит зависимых друг от друга </a:t>
            </a:r>
            <a:r>
              <a:rPr lang="ru-RU" i="1" dirty="0" err="1">
                <a:solidFill>
                  <a:srgbClr val="000000"/>
                </a:solidFill>
                <a:latin typeface="Times New Roman" panose="02020603050405020304" pitchFamily="18" charset="0"/>
              </a:rPr>
              <a:t>неключевых</a:t>
            </a:r>
            <a:r>
              <a:rPr lang="ru-RU" i="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атрибутов, т.к. </a:t>
            </a:r>
            <a:r>
              <a:rPr lang="ru-RU" dirty="0" err="1">
                <a:solidFill>
                  <a:srgbClr val="000000"/>
                </a:solidFill>
                <a:latin typeface="Times New Roman" panose="02020603050405020304" pitchFamily="18" charset="0"/>
              </a:rPr>
              <a:t>неключевой</a:t>
            </a:r>
            <a:r>
              <a:rPr lang="ru-RU" dirty="0">
                <a:solidFill>
                  <a:srgbClr val="000000"/>
                </a:solidFill>
                <a:latin typeface="Times New Roman" panose="02020603050405020304" pitchFamily="18" charset="0"/>
              </a:rPr>
              <a:t> атрибут всего один - </a:t>
            </a:r>
            <a:r>
              <a:rPr lang="ru-RU" b="1" dirty="0" smtClean="0">
                <a:solidFill>
                  <a:srgbClr val="000000"/>
                </a:solidFill>
                <a:latin typeface="Times New Roman" panose="02020603050405020304" pitchFamily="18" charset="0"/>
              </a:rPr>
              <a:t>VOLUME</a:t>
            </a:r>
            <a:r>
              <a:rPr lang="ru-RU" dirty="0" smtClean="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Таким образом, </a:t>
            </a:r>
            <a:r>
              <a:rPr lang="ru-RU" dirty="0" smtClean="0">
                <a:solidFill>
                  <a:srgbClr val="000000"/>
                </a:solidFill>
                <a:latin typeface="Times New Roman" panose="02020603050405020304" pitchFamily="18" charset="0"/>
              </a:rPr>
              <a:t>отношение </a:t>
            </a:r>
            <a:r>
              <a:rPr lang="ru-RU" dirty="0">
                <a:solidFill>
                  <a:srgbClr val="000000"/>
                </a:solidFill>
                <a:latin typeface="Times New Roman" panose="02020603050405020304" pitchFamily="18" charset="0"/>
              </a:rPr>
              <a:t>"Поставки" находится в 3НФ.</a:t>
            </a:r>
            <a:endParaRPr lang="ru-RU" dirty="0"/>
          </a:p>
        </p:txBody>
      </p:sp>
    </p:spTree>
    <p:extLst>
      <p:ext uri="{BB962C8B-B14F-4D97-AF65-F5344CB8AC3E}">
        <p14:creationId xmlns:p14="http://schemas.microsoft.com/office/powerpoint/2010/main" val="23165424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250"/>
                                  </p:stCondLst>
                                  <p:childTnLst>
                                    <p:animRot by="120000">
                                      <p:cBhvr>
                                        <p:cTn id="6" dur="500" fill="hold">
                                          <p:stCondLst>
                                            <p:cond delay="0"/>
                                          </p:stCondLst>
                                        </p:cTn>
                                        <p:tgtEl>
                                          <p:spTgt spid="5"/>
                                        </p:tgtEl>
                                        <p:attrNameLst>
                                          <p:attrName>r</p:attrName>
                                        </p:attrNameLst>
                                      </p:cBhvr>
                                    </p:animRot>
                                    <p:animRot by="-240000">
                                      <p:cBhvr>
                                        <p:cTn id="7" dur="1000" fill="hold">
                                          <p:stCondLst>
                                            <p:cond delay="1000"/>
                                          </p:stCondLst>
                                        </p:cTn>
                                        <p:tgtEl>
                                          <p:spTgt spid="5"/>
                                        </p:tgtEl>
                                        <p:attrNameLst>
                                          <p:attrName>r</p:attrName>
                                        </p:attrNameLst>
                                      </p:cBhvr>
                                    </p:animRot>
                                    <p:animRot by="240000">
                                      <p:cBhvr>
                                        <p:cTn id="8" dur="1000" fill="hold">
                                          <p:stCondLst>
                                            <p:cond delay="2000"/>
                                          </p:stCondLst>
                                        </p:cTn>
                                        <p:tgtEl>
                                          <p:spTgt spid="5"/>
                                        </p:tgtEl>
                                        <p:attrNameLst>
                                          <p:attrName>r</p:attrName>
                                        </p:attrNameLst>
                                      </p:cBhvr>
                                    </p:animRot>
                                    <p:animRot by="-240000">
                                      <p:cBhvr>
                                        <p:cTn id="9" dur="1000" fill="hold">
                                          <p:stCondLst>
                                            <p:cond delay="3000"/>
                                          </p:stCondLst>
                                        </p:cTn>
                                        <p:tgtEl>
                                          <p:spTgt spid="5"/>
                                        </p:tgtEl>
                                        <p:attrNameLst>
                                          <p:attrName>r</p:attrName>
                                        </p:attrNameLst>
                                      </p:cBhvr>
                                    </p:animRot>
                                    <p:animRot by="120000">
                                      <p:cBhvr>
                                        <p:cTn id="10" dur="1000" fill="hold">
                                          <p:stCondLst>
                                            <p:cond delay="40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811560"/>
          </a:xfrm>
        </p:spPr>
        <p:txBody>
          <a:bodyPr/>
          <a:lstStyle/>
          <a:p>
            <a:r>
              <a:rPr lang="ru-RU" dirty="0" smtClean="0"/>
              <a:t>Декомпозиция</a:t>
            </a: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460981830"/>
              </p:ext>
            </p:extLst>
          </p:nvPr>
        </p:nvGraphicFramePr>
        <p:xfrm>
          <a:off x="2195736" y="1304764"/>
          <a:ext cx="4464496" cy="2045970"/>
        </p:xfrm>
        <a:graphic>
          <a:graphicData uri="http://schemas.openxmlformats.org/drawingml/2006/table">
            <a:tbl>
              <a:tblPr/>
              <a:tblGrid>
                <a:gridCol w="1116124">
                  <a:extLst>
                    <a:ext uri="{9D8B030D-6E8A-4147-A177-3AD203B41FA5}">
                      <a16:colId xmlns:a16="http://schemas.microsoft.com/office/drawing/2014/main" val="3388973631"/>
                    </a:ext>
                  </a:extLst>
                </a:gridCol>
                <a:gridCol w="1116124">
                  <a:extLst>
                    <a:ext uri="{9D8B030D-6E8A-4147-A177-3AD203B41FA5}">
                      <a16:colId xmlns:a16="http://schemas.microsoft.com/office/drawing/2014/main" val="928178547"/>
                    </a:ext>
                  </a:extLst>
                </a:gridCol>
                <a:gridCol w="1116124">
                  <a:extLst>
                    <a:ext uri="{9D8B030D-6E8A-4147-A177-3AD203B41FA5}">
                      <a16:colId xmlns:a16="http://schemas.microsoft.com/office/drawing/2014/main" val="2990078687"/>
                    </a:ext>
                  </a:extLst>
                </a:gridCol>
                <a:gridCol w="1116124">
                  <a:extLst>
                    <a:ext uri="{9D8B030D-6E8A-4147-A177-3AD203B41FA5}">
                      <a16:colId xmlns:a16="http://schemas.microsoft.com/office/drawing/2014/main" val="2590569045"/>
                    </a:ext>
                  </a:extLst>
                </a:gridCol>
              </a:tblGrid>
              <a:tr h="464772">
                <a:tc>
                  <a:txBody>
                    <a:bodyPr/>
                    <a:lstStyle/>
                    <a:p>
                      <a:pPr algn="ctr"/>
                      <a:r>
                        <a:rPr lang="ru-RU" sz="1200" dirty="0"/>
                        <a:t>Номер поставщика</a:t>
                      </a:r>
                      <a:br>
                        <a:rPr lang="ru-RU" sz="1200" dirty="0"/>
                      </a:br>
                      <a:r>
                        <a:rPr lang="en-US" sz="1200" dirty="0"/>
                        <a:t>PNUM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Наименование поставщика</a:t>
                      </a:r>
                      <a:br>
                        <a:rPr lang="ru-RU" sz="1200"/>
                      </a:br>
                      <a:r>
                        <a:rPr lang="en-US" sz="1200"/>
                        <a:t>PNAME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Номер детали</a:t>
                      </a:r>
                      <a:br>
                        <a:rPr lang="ru-RU" sz="1200"/>
                      </a:br>
                      <a:r>
                        <a:rPr lang="en-US" sz="1200"/>
                        <a:t>DNUM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Поставляемое количество</a:t>
                      </a:r>
                      <a:br>
                        <a:rPr lang="ru-RU" sz="1200"/>
                      </a:br>
                      <a:r>
                        <a:rPr lang="en-US" sz="1200"/>
                        <a:t>VOLUME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74274970"/>
                  </a:ext>
                </a:extLst>
              </a:tr>
              <a:tr h="184155">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58704495"/>
                  </a:ext>
                </a:extLst>
              </a:tr>
              <a:tr h="184155">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31222781"/>
                  </a:ext>
                </a:extLst>
              </a:tr>
              <a:tr h="184155">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300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15393707"/>
                  </a:ext>
                </a:extLst>
              </a:tr>
              <a:tr h="184155">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150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50650865"/>
                  </a:ext>
                </a:extLst>
              </a:tr>
              <a:tr h="184155">
                <a:tc>
                  <a:txBody>
                    <a:bodyPr/>
                    <a:lstStyle/>
                    <a:p>
                      <a:pPr algn="ctr"/>
                      <a:r>
                        <a:rPr lang="ru-RU" sz="1200" dirty="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250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71899187"/>
                  </a:ext>
                </a:extLst>
              </a:tr>
              <a:tr h="184155">
                <a:tc>
                  <a:txBody>
                    <a:bodyPr/>
                    <a:lstStyle/>
                    <a:p>
                      <a:pPr algn="ctr"/>
                      <a:r>
                        <a:rPr lang="ru-RU" sz="1200" dirty="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a:t>Фирма 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200" dirty="0"/>
                        <a:t>1000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25846403"/>
                  </a:ext>
                </a:extLst>
              </a:tr>
            </a:tbl>
          </a:graphicData>
        </a:graphic>
      </p:graphicFrame>
      <p:cxnSp>
        <p:nvCxnSpPr>
          <p:cNvPr id="5" name="Прямая со стрелкой 4"/>
          <p:cNvCxnSpPr>
            <a:stCxn id="3" idx="2"/>
            <a:endCxn id="10" idx="0"/>
          </p:cNvCxnSpPr>
          <p:nvPr/>
        </p:nvCxnSpPr>
        <p:spPr>
          <a:xfrm flipH="1">
            <a:off x="2171059" y="3350734"/>
            <a:ext cx="2256925" cy="7109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0" name="Таблица 9"/>
          <p:cNvGraphicFramePr>
            <a:graphicFrameLocks noGrp="1"/>
          </p:cNvGraphicFramePr>
          <p:nvPr>
            <p:extLst>
              <p:ext uri="{D42A27DB-BD31-4B8C-83A1-F6EECF244321}">
                <p14:modId xmlns:p14="http://schemas.microsoft.com/office/powerpoint/2010/main" val="1736801034"/>
              </p:ext>
            </p:extLst>
          </p:nvPr>
        </p:nvGraphicFramePr>
        <p:xfrm>
          <a:off x="490198" y="4061688"/>
          <a:ext cx="3361722" cy="1828800"/>
        </p:xfrm>
        <a:graphic>
          <a:graphicData uri="http://schemas.openxmlformats.org/drawingml/2006/table">
            <a:tbl>
              <a:tblPr/>
              <a:tblGrid>
                <a:gridCol w="1680861">
                  <a:extLst>
                    <a:ext uri="{9D8B030D-6E8A-4147-A177-3AD203B41FA5}">
                      <a16:colId xmlns:a16="http://schemas.microsoft.com/office/drawing/2014/main" val="2976898525"/>
                    </a:ext>
                  </a:extLst>
                </a:gridCol>
                <a:gridCol w="1680861">
                  <a:extLst>
                    <a:ext uri="{9D8B030D-6E8A-4147-A177-3AD203B41FA5}">
                      <a16:colId xmlns:a16="http://schemas.microsoft.com/office/drawing/2014/main" val="3148648719"/>
                    </a:ext>
                  </a:extLst>
                </a:gridCol>
              </a:tblGrid>
              <a:tr h="0">
                <a:tc>
                  <a:txBody>
                    <a:bodyPr/>
                    <a:lstStyle/>
                    <a:p>
                      <a:pPr algn="ctr"/>
                      <a:r>
                        <a:rPr lang="ru-RU" sz="1600" dirty="0"/>
                        <a:t>Номер поставщика</a:t>
                      </a:r>
                      <a:br>
                        <a:rPr lang="ru-RU" sz="1600" dirty="0"/>
                      </a:br>
                      <a:r>
                        <a:rPr lang="en-US" sz="1600" dirty="0"/>
                        <a:t>PNUM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Наименование поставщика</a:t>
                      </a:r>
                      <a:br>
                        <a:rPr lang="ru-RU" sz="1600" dirty="0"/>
                      </a:br>
                      <a:r>
                        <a:rPr lang="en-US" sz="1600" dirty="0"/>
                        <a:t>PNAME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744015221"/>
                  </a:ext>
                </a:extLst>
              </a:tr>
              <a:tr h="0">
                <a:tc>
                  <a:txBody>
                    <a:bodyPr/>
                    <a:lstStyle/>
                    <a:p>
                      <a:pPr algn="ctr"/>
                      <a:r>
                        <a:rPr lang="ru-RU" sz="16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Фирма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39697645"/>
                  </a:ext>
                </a:extLst>
              </a:tr>
              <a:tr h="0">
                <a:tc>
                  <a:txBody>
                    <a:bodyPr/>
                    <a:lstStyle/>
                    <a:p>
                      <a:pPr algn="ctr"/>
                      <a:r>
                        <a:rPr lang="ru-RU" sz="16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Фирма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94902619"/>
                  </a:ext>
                </a:extLst>
              </a:tr>
              <a:tr h="0">
                <a:tc>
                  <a:txBody>
                    <a:bodyPr/>
                    <a:lstStyle/>
                    <a:p>
                      <a:pPr algn="ctr"/>
                      <a:r>
                        <a:rPr lang="ru-RU" sz="16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Фирма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34743516"/>
                  </a:ext>
                </a:extLst>
              </a:tr>
            </a:tbl>
          </a:graphicData>
        </a:graphic>
      </p:graphicFrame>
      <p:graphicFrame>
        <p:nvGraphicFramePr>
          <p:cNvPr id="12" name="Таблица 11"/>
          <p:cNvGraphicFramePr>
            <a:graphicFrameLocks noGrp="1"/>
          </p:cNvGraphicFramePr>
          <p:nvPr>
            <p:extLst>
              <p:ext uri="{D42A27DB-BD31-4B8C-83A1-F6EECF244321}">
                <p14:modId xmlns:p14="http://schemas.microsoft.com/office/powerpoint/2010/main" val="360889716"/>
              </p:ext>
            </p:extLst>
          </p:nvPr>
        </p:nvGraphicFramePr>
        <p:xfrm>
          <a:off x="4139952" y="4019727"/>
          <a:ext cx="4546848" cy="2594610"/>
        </p:xfrm>
        <a:graphic>
          <a:graphicData uri="http://schemas.openxmlformats.org/drawingml/2006/table">
            <a:tbl>
              <a:tblPr/>
              <a:tblGrid>
                <a:gridCol w="1515616">
                  <a:extLst>
                    <a:ext uri="{9D8B030D-6E8A-4147-A177-3AD203B41FA5}">
                      <a16:colId xmlns:a16="http://schemas.microsoft.com/office/drawing/2014/main" val="105489565"/>
                    </a:ext>
                  </a:extLst>
                </a:gridCol>
                <a:gridCol w="1515616">
                  <a:extLst>
                    <a:ext uri="{9D8B030D-6E8A-4147-A177-3AD203B41FA5}">
                      <a16:colId xmlns:a16="http://schemas.microsoft.com/office/drawing/2014/main" val="831648186"/>
                    </a:ext>
                  </a:extLst>
                </a:gridCol>
                <a:gridCol w="1515616">
                  <a:extLst>
                    <a:ext uri="{9D8B030D-6E8A-4147-A177-3AD203B41FA5}">
                      <a16:colId xmlns:a16="http://schemas.microsoft.com/office/drawing/2014/main" val="893375082"/>
                    </a:ext>
                  </a:extLst>
                </a:gridCol>
              </a:tblGrid>
              <a:tr h="569910">
                <a:tc>
                  <a:txBody>
                    <a:bodyPr/>
                    <a:lstStyle/>
                    <a:p>
                      <a:pPr algn="ctr"/>
                      <a:r>
                        <a:rPr lang="ru-RU" sz="1600"/>
                        <a:t>Номер поставщика</a:t>
                      </a:r>
                      <a:br>
                        <a:rPr lang="ru-RU" sz="1600"/>
                      </a:br>
                      <a:r>
                        <a:rPr lang="en-US" sz="1600"/>
                        <a:t>PNUM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Номер детали</a:t>
                      </a:r>
                      <a:br>
                        <a:rPr lang="ru-RU" sz="1600"/>
                      </a:br>
                      <a:r>
                        <a:rPr lang="en-US" sz="1600"/>
                        <a:t>DNUM</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Поставляемое количество</a:t>
                      </a:r>
                      <a:br>
                        <a:rPr lang="ru-RU" sz="1600"/>
                      </a:br>
                      <a:r>
                        <a:rPr lang="en-US" sz="1600"/>
                        <a:t>VOLUME</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032260853"/>
                  </a:ext>
                </a:extLst>
              </a:tr>
              <a:tr h="214641">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100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05378575"/>
                  </a:ext>
                </a:extLst>
              </a:tr>
              <a:tr h="214641">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200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656151709"/>
                  </a:ext>
                </a:extLst>
              </a:tr>
              <a:tr h="214641">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300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98861527"/>
                  </a:ext>
                </a:extLst>
              </a:tr>
              <a:tr h="214641">
                <a:tc>
                  <a:txBody>
                    <a:bodyPr/>
                    <a:lstStyle/>
                    <a:p>
                      <a:pPr algn="ctr"/>
                      <a:r>
                        <a:rPr lang="ru-RU" sz="16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150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473999198"/>
                  </a:ext>
                </a:extLst>
              </a:tr>
              <a:tr h="214641">
                <a:tc>
                  <a:txBody>
                    <a:bodyPr/>
                    <a:lstStyle/>
                    <a:p>
                      <a:pPr algn="ctr"/>
                      <a:r>
                        <a:rPr lang="ru-RU" sz="16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2</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250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43528583"/>
                  </a:ext>
                </a:extLst>
              </a:tr>
              <a:tr h="214641">
                <a:tc>
                  <a:txBody>
                    <a:bodyPr/>
                    <a:lstStyle/>
                    <a:p>
                      <a:pPr algn="ctr"/>
                      <a:r>
                        <a:rPr lang="ru-RU" sz="1600"/>
                        <a:t>3</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a:t>1</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600" dirty="0"/>
                        <a:t>1000</a:t>
                      </a:r>
                    </a:p>
                  </a:txBody>
                  <a:tcPr marL="28575" marR="28575"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30673345"/>
                  </a:ext>
                </a:extLst>
              </a:tr>
            </a:tbl>
          </a:graphicData>
        </a:graphic>
      </p:graphicFrame>
      <p:cxnSp>
        <p:nvCxnSpPr>
          <p:cNvPr id="14" name="Прямая со стрелкой 13"/>
          <p:cNvCxnSpPr>
            <a:endCxn id="12" idx="0"/>
          </p:cNvCxnSpPr>
          <p:nvPr/>
        </p:nvCxnSpPr>
        <p:spPr>
          <a:xfrm>
            <a:off x="4427984" y="3350734"/>
            <a:ext cx="1985392" cy="6689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7835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250"/>
                                  </p:stCondLst>
                                  <p:childTnLst>
                                    <p:animRot by="120000">
                                      <p:cBhvr>
                                        <p:cTn id="6" dur="500" fill="hold">
                                          <p:stCondLst>
                                            <p:cond delay="0"/>
                                          </p:stCondLst>
                                        </p:cTn>
                                        <p:tgtEl>
                                          <p:spTgt spid="3"/>
                                        </p:tgtEl>
                                        <p:attrNameLst>
                                          <p:attrName>r</p:attrName>
                                        </p:attrNameLst>
                                      </p:cBhvr>
                                    </p:animRot>
                                    <p:animRot by="-240000">
                                      <p:cBhvr>
                                        <p:cTn id="7" dur="1000" fill="hold">
                                          <p:stCondLst>
                                            <p:cond delay="1000"/>
                                          </p:stCondLst>
                                        </p:cTn>
                                        <p:tgtEl>
                                          <p:spTgt spid="3"/>
                                        </p:tgtEl>
                                        <p:attrNameLst>
                                          <p:attrName>r</p:attrName>
                                        </p:attrNameLst>
                                      </p:cBhvr>
                                    </p:animRot>
                                    <p:animRot by="240000">
                                      <p:cBhvr>
                                        <p:cTn id="8" dur="1000" fill="hold">
                                          <p:stCondLst>
                                            <p:cond delay="2000"/>
                                          </p:stCondLst>
                                        </p:cTn>
                                        <p:tgtEl>
                                          <p:spTgt spid="3"/>
                                        </p:tgtEl>
                                        <p:attrNameLst>
                                          <p:attrName>r</p:attrName>
                                        </p:attrNameLst>
                                      </p:cBhvr>
                                    </p:animRot>
                                    <p:animRot by="-240000">
                                      <p:cBhvr>
                                        <p:cTn id="9" dur="1000" fill="hold">
                                          <p:stCondLst>
                                            <p:cond delay="3000"/>
                                          </p:stCondLst>
                                        </p:cTn>
                                        <p:tgtEl>
                                          <p:spTgt spid="3"/>
                                        </p:tgtEl>
                                        <p:attrNameLst>
                                          <p:attrName>r</p:attrName>
                                        </p:attrNameLst>
                                      </p:cBhvr>
                                    </p:animRot>
                                    <p:animRot by="120000">
                                      <p:cBhvr>
                                        <p:cTn id="10" dur="1000" fill="hold">
                                          <p:stCondLst>
                                            <p:cond delay="4000"/>
                                          </p:stCondLst>
                                        </p:cTn>
                                        <p:tgtEl>
                                          <p:spTgt spid="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Нормальная форма </a:t>
            </a:r>
            <a:r>
              <a:rPr lang="ru-RU" dirty="0" err="1" smtClean="0"/>
              <a:t>Бойса</a:t>
            </a:r>
            <a:r>
              <a:rPr lang="ru-RU" dirty="0" smtClean="0"/>
              <a:t>-Кодда</a:t>
            </a:r>
            <a:endParaRPr lang="ru-RU" dirty="0"/>
          </a:p>
        </p:txBody>
      </p:sp>
      <p:sp>
        <p:nvSpPr>
          <p:cNvPr id="5" name="Объект 4"/>
          <p:cNvSpPr>
            <a:spLocks noGrp="1"/>
          </p:cNvSpPr>
          <p:nvPr>
            <p:ph idx="1"/>
          </p:nvPr>
        </p:nvSpPr>
        <p:spPr>
          <a:xfrm>
            <a:off x="161764" y="1828800"/>
            <a:ext cx="8820472" cy="4840560"/>
          </a:xfrm>
        </p:spPr>
        <p:txBody>
          <a:bodyPr/>
          <a:lstStyle/>
          <a:p>
            <a:r>
              <a:rPr lang="ru-RU" dirty="0">
                <a:solidFill>
                  <a:srgbClr val="000000"/>
                </a:solidFill>
                <a:latin typeface="Times New Roman" panose="02020603050405020304" pitchFamily="18" charset="0"/>
              </a:rPr>
              <a:t>Отношение </a:t>
            </a:r>
            <a:r>
              <a:rPr lang="ru-RU" dirty="0" smtClean="0">
                <a:solidFill>
                  <a:srgbClr val="000000"/>
                </a:solidFill>
                <a:latin typeface="Times New Roman" panose="02020603050405020304" pitchFamily="18" charset="0"/>
              </a:rPr>
              <a:t>находится </a:t>
            </a:r>
            <a:r>
              <a:rPr lang="ru-RU" dirty="0">
                <a:solidFill>
                  <a:srgbClr val="000000"/>
                </a:solidFill>
                <a:latin typeface="Times New Roman" panose="02020603050405020304" pitchFamily="18" charset="0"/>
              </a:rPr>
              <a:t>в </a:t>
            </a:r>
            <a:r>
              <a:rPr lang="ru-RU" b="1" i="1" dirty="0">
                <a:solidFill>
                  <a:srgbClr val="000000"/>
                </a:solidFill>
                <a:latin typeface="Times New Roman" panose="02020603050405020304" pitchFamily="18" charset="0"/>
              </a:rPr>
              <a:t>нормальной форме </a:t>
            </a:r>
            <a:r>
              <a:rPr lang="ru-RU" b="1" i="1" dirty="0" err="1">
                <a:solidFill>
                  <a:srgbClr val="000000"/>
                </a:solidFill>
                <a:latin typeface="Times New Roman" panose="02020603050405020304" pitchFamily="18" charset="0"/>
              </a:rPr>
              <a:t>Бойса</a:t>
            </a:r>
            <a:r>
              <a:rPr lang="ru-RU" b="1" i="1" dirty="0">
                <a:solidFill>
                  <a:srgbClr val="000000"/>
                </a:solidFill>
                <a:latin typeface="Times New Roman" panose="02020603050405020304" pitchFamily="18" charset="0"/>
              </a:rPr>
              <a:t>-Кодда </a:t>
            </a:r>
            <a:r>
              <a:rPr lang="ru-RU" dirty="0">
                <a:solidFill>
                  <a:srgbClr val="000000"/>
                </a:solidFill>
                <a:latin typeface="Times New Roman" panose="02020603050405020304" pitchFamily="18" charset="0"/>
              </a:rPr>
              <a:t>(</a:t>
            </a:r>
            <a:r>
              <a:rPr lang="ru-RU" b="1" i="1" dirty="0" smtClean="0">
                <a:solidFill>
                  <a:srgbClr val="000000"/>
                </a:solidFill>
                <a:latin typeface="Times New Roman" panose="02020603050405020304" pitchFamily="18" charset="0"/>
              </a:rPr>
              <a:t>НФБК</a:t>
            </a:r>
            <a:r>
              <a:rPr lang="ru-RU" dirty="0" smtClean="0">
                <a:solidFill>
                  <a:srgbClr val="000000"/>
                </a:solidFill>
                <a:latin typeface="Times New Roman" panose="02020603050405020304" pitchFamily="18" charset="0"/>
              </a:rPr>
              <a:t>)</a:t>
            </a:r>
            <a:r>
              <a:rPr lang="en-US" dirty="0" smtClean="0">
                <a:solidFill>
                  <a:srgbClr val="000000"/>
                </a:solidFill>
                <a:latin typeface="Times New Roman" panose="02020603050405020304" pitchFamily="18" charset="0"/>
              </a:rPr>
              <a:t> </a:t>
            </a:r>
            <a:r>
              <a:rPr lang="ru-RU" dirty="0" smtClean="0">
                <a:solidFill>
                  <a:srgbClr val="000000"/>
                </a:solidFill>
                <a:latin typeface="Times New Roman" panose="02020603050405020304" pitchFamily="18" charset="0"/>
              </a:rPr>
              <a:t>тогда</a:t>
            </a:r>
            <a:r>
              <a:rPr lang="en-US" dirty="0" smtClean="0">
                <a:solidFill>
                  <a:srgbClr val="000000"/>
                </a:solidFill>
                <a:latin typeface="Times New Roman" panose="02020603050405020304" pitchFamily="18" charset="0"/>
              </a:rPr>
              <a:t> </a:t>
            </a:r>
            <a:r>
              <a:rPr lang="ru-RU" dirty="0" smtClean="0">
                <a:solidFill>
                  <a:srgbClr val="000000"/>
                </a:solidFill>
                <a:latin typeface="Times New Roman" panose="02020603050405020304" pitchFamily="18" charset="0"/>
              </a:rPr>
              <a:t>и</a:t>
            </a:r>
            <a:r>
              <a:rPr lang="en-US" dirty="0" smtClean="0">
                <a:solidFill>
                  <a:srgbClr val="000000"/>
                </a:solidFill>
                <a:latin typeface="Times New Roman" panose="02020603050405020304" pitchFamily="18" charset="0"/>
              </a:rPr>
              <a:t> </a:t>
            </a:r>
            <a:r>
              <a:rPr lang="ru-RU" dirty="0" smtClean="0">
                <a:solidFill>
                  <a:srgbClr val="000000"/>
                </a:solidFill>
                <a:latin typeface="Times New Roman" panose="02020603050405020304" pitchFamily="18" charset="0"/>
              </a:rPr>
              <a:t>только </a:t>
            </a:r>
            <a:r>
              <a:rPr lang="ru-RU" dirty="0">
                <a:solidFill>
                  <a:srgbClr val="000000"/>
                </a:solidFill>
                <a:latin typeface="Times New Roman" panose="02020603050405020304" pitchFamily="18" charset="0"/>
              </a:rPr>
              <a:t>тогда, когда </a:t>
            </a:r>
            <a:r>
              <a:rPr lang="ru-RU" i="1" dirty="0" smtClean="0">
                <a:solidFill>
                  <a:srgbClr val="000000"/>
                </a:solidFill>
                <a:latin typeface="Times New Roman" panose="02020603050405020304" pitchFamily="18" charset="0"/>
              </a:rPr>
              <a:t>детерминанты</a:t>
            </a:r>
            <a:r>
              <a:rPr lang="en-US" i="1" dirty="0" smtClean="0">
                <a:solidFill>
                  <a:srgbClr val="000000"/>
                </a:solidFill>
                <a:latin typeface="Times New Roman" panose="02020603050405020304" pitchFamily="18" charset="0"/>
              </a:rPr>
              <a:t> </a:t>
            </a:r>
            <a:r>
              <a:rPr lang="ru-RU" i="1" dirty="0" smtClean="0">
                <a:solidFill>
                  <a:srgbClr val="000000"/>
                </a:solidFill>
                <a:latin typeface="Times New Roman" panose="02020603050405020304" pitchFamily="18" charset="0"/>
              </a:rPr>
              <a:t>всех</a:t>
            </a:r>
            <a:r>
              <a:rPr lang="en-US" i="1" dirty="0" smtClean="0">
                <a:solidFill>
                  <a:srgbClr val="000000"/>
                </a:solidFill>
                <a:latin typeface="Times New Roman" panose="02020603050405020304" pitchFamily="18" charset="0"/>
              </a:rPr>
              <a:t> </a:t>
            </a:r>
            <a:r>
              <a:rPr lang="ru-RU" i="1" dirty="0" smtClean="0">
                <a:solidFill>
                  <a:srgbClr val="000000"/>
                </a:solidFill>
                <a:latin typeface="Times New Roman" panose="02020603050405020304" pitchFamily="18" charset="0"/>
              </a:rPr>
              <a:t>функциональных зависимостей</a:t>
            </a:r>
            <a:r>
              <a:rPr lang="en-US" i="1" dirty="0" smtClean="0">
                <a:solidFill>
                  <a:srgbClr val="000000"/>
                </a:solidFill>
                <a:latin typeface="Times New Roman" panose="02020603050405020304" pitchFamily="18" charset="0"/>
              </a:rPr>
              <a:t> </a:t>
            </a:r>
            <a:r>
              <a:rPr lang="ru-RU" i="1" dirty="0" smtClean="0">
                <a:solidFill>
                  <a:srgbClr val="000000"/>
                </a:solidFill>
                <a:latin typeface="Times New Roman" panose="02020603050405020304" pitchFamily="18" charset="0"/>
              </a:rPr>
              <a:t>являются</a:t>
            </a:r>
            <a:r>
              <a:rPr lang="en-US" i="1" dirty="0" smtClean="0">
                <a:solidFill>
                  <a:srgbClr val="000000"/>
                </a:solidFill>
                <a:latin typeface="Times New Roman" panose="02020603050405020304" pitchFamily="18" charset="0"/>
              </a:rPr>
              <a:t> </a:t>
            </a:r>
            <a:r>
              <a:rPr lang="ru-RU" i="1" dirty="0" smtClean="0">
                <a:solidFill>
                  <a:srgbClr val="000000"/>
                </a:solidFill>
                <a:latin typeface="Times New Roman" panose="02020603050405020304" pitchFamily="18" charset="0"/>
              </a:rPr>
              <a:t>потенциальными </a:t>
            </a:r>
            <a:r>
              <a:rPr lang="ru-RU" i="1" dirty="0">
                <a:solidFill>
                  <a:srgbClr val="000000"/>
                </a:solidFill>
                <a:latin typeface="Times New Roman" panose="02020603050405020304" pitchFamily="18" charset="0"/>
              </a:rPr>
              <a:t>ключами</a:t>
            </a:r>
            <a:r>
              <a:rPr lang="ru-RU" dirty="0" smtClean="0">
                <a:solidFill>
                  <a:srgbClr val="000000"/>
                </a:solidFill>
                <a:latin typeface="Times New Roman" panose="02020603050405020304" pitchFamily="18" charset="0"/>
              </a:rPr>
              <a:t>.</a:t>
            </a:r>
            <a:r>
              <a:rPr lang="ru-RU" dirty="0">
                <a:solidFill>
                  <a:srgbClr val="000000"/>
                </a:solidFill>
                <a:latin typeface="Times New Roman" panose="02020603050405020304" pitchFamily="18" charset="0"/>
              </a:rPr>
              <a:t> </a:t>
            </a:r>
            <a:endParaRPr lang="ru-RU" dirty="0" smtClean="0">
              <a:solidFill>
                <a:srgbClr val="000000"/>
              </a:solidFill>
              <a:latin typeface="Times New Roman" panose="02020603050405020304" pitchFamily="18" charset="0"/>
            </a:endParaRPr>
          </a:p>
          <a:p>
            <a:pPr algn="just"/>
            <a:r>
              <a:rPr lang="ru-RU" sz="1800" dirty="0" smtClean="0">
                <a:solidFill>
                  <a:srgbClr val="000000"/>
                </a:solidFill>
                <a:latin typeface="Times New Roman" panose="02020603050405020304" pitchFamily="18" charset="0"/>
              </a:rPr>
              <a:t>Отношение </a:t>
            </a:r>
            <a:r>
              <a:rPr lang="ru-RU" sz="1800" dirty="0">
                <a:solidFill>
                  <a:srgbClr val="000000"/>
                </a:solidFill>
                <a:latin typeface="Times New Roman" panose="02020603050405020304" pitchFamily="18" charset="0"/>
              </a:rPr>
              <a:t>"Поставки" не находится в НФБК, т.к. имеются зависимости (</a:t>
            </a:r>
            <a:r>
              <a:rPr lang="ru-RU" sz="1800" b="1" i="1" dirty="0">
                <a:solidFill>
                  <a:srgbClr val="000000"/>
                </a:solidFill>
                <a:latin typeface="Times New Roman" panose="02020603050405020304" pitchFamily="18" charset="0"/>
              </a:rPr>
              <a:t>PNUM</a:t>
            </a:r>
            <a:r>
              <a:rPr lang="ru-RU" sz="1800" dirty="0">
                <a:solidFill>
                  <a:srgbClr val="000000"/>
                </a:solidFill>
                <a:latin typeface="Times New Roman" panose="02020603050405020304" pitchFamily="18" charset="0"/>
              </a:rPr>
              <a:t> </a:t>
            </a:r>
            <a:r>
              <a:rPr lang="ru-RU" sz="1800" dirty="0" smtClean="0">
                <a:solidFill>
                  <a:srgbClr val="000000"/>
                </a:solidFill>
                <a:latin typeface="Times New Roman" panose="02020603050405020304" pitchFamily="18" charset="0"/>
              </a:rPr>
              <a:t>-</a:t>
            </a:r>
            <a:r>
              <a:rPr lang="en-US" sz="1800" dirty="0" smtClean="0">
                <a:solidFill>
                  <a:srgbClr val="000000"/>
                </a:solidFill>
                <a:latin typeface="Times New Roman" panose="02020603050405020304" pitchFamily="18" charset="0"/>
              </a:rPr>
              <a:t>&gt; </a:t>
            </a:r>
            <a:r>
              <a:rPr lang="ru-RU" sz="1800" b="1" i="1" dirty="0" smtClean="0">
                <a:solidFill>
                  <a:srgbClr val="000000"/>
                </a:solidFill>
                <a:latin typeface="Times New Roman" panose="02020603050405020304" pitchFamily="18" charset="0"/>
              </a:rPr>
              <a:t>PNAME</a:t>
            </a:r>
            <a:r>
              <a:rPr lang="ru-RU" sz="1800" dirty="0">
                <a:solidFill>
                  <a:srgbClr val="000000"/>
                </a:solidFill>
                <a:latin typeface="Times New Roman" panose="02020603050405020304" pitchFamily="18" charset="0"/>
              </a:rPr>
              <a:t> и </a:t>
            </a:r>
            <a:r>
              <a:rPr lang="ru-RU" sz="1800" b="1" i="1" dirty="0">
                <a:solidFill>
                  <a:srgbClr val="000000"/>
                </a:solidFill>
                <a:latin typeface="Times New Roman" panose="02020603050405020304" pitchFamily="18" charset="0"/>
              </a:rPr>
              <a:t>PNAME</a:t>
            </a:r>
            <a:r>
              <a:rPr lang="ru-RU" sz="1800" dirty="0">
                <a:solidFill>
                  <a:srgbClr val="000000"/>
                </a:solidFill>
                <a:latin typeface="Times New Roman" panose="02020603050405020304" pitchFamily="18" charset="0"/>
              </a:rPr>
              <a:t> </a:t>
            </a:r>
            <a:r>
              <a:rPr lang="en-US" sz="1800" dirty="0" smtClean="0">
                <a:solidFill>
                  <a:srgbClr val="000000"/>
                </a:solidFill>
                <a:latin typeface="Times New Roman" panose="02020603050405020304" pitchFamily="18" charset="0"/>
              </a:rPr>
              <a:t>-&gt;</a:t>
            </a:r>
            <a:r>
              <a:rPr lang="ru-RU" sz="1800" dirty="0">
                <a:solidFill>
                  <a:srgbClr val="000000"/>
                </a:solidFill>
                <a:latin typeface="Times New Roman" panose="02020603050405020304" pitchFamily="18" charset="0"/>
              </a:rPr>
              <a:t> </a:t>
            </a:r>
            <a:r>
              <a:rPr lang="ru-RU" sz="1800" b="1" i="1" dirty="0">
                <a:solidFill>
                  <a:srgbClr val="000000"/>
                </a:solidFill>
                <a:latin typeface="Times New Roman" panose="02020603050405020304" pitchFamily="18" charset="0"/>
              </a:rPr>
              <a:t>PNUM</a:t>
            </a:r>
            <a:r>
              <a:rPr lang="ru-RU" sz="1800" dirty="0">
                <a:solidFill>
                  <a:srgbClr val="000000"/>
                </a:solidFill>
                <a:latin typeface="Times New Roman" panose="02020603050405020304" pitchFamily="18" charset="0"/>
              </a:rPr>
              <a:t>), детерминанты которых не являются потенциальными ключами.</a:t>
            </a:r>
          </a:p>
          <a:p>
            <a:pPr algn="just"/>
            <a:r>
              <a:rPr lang="ru-RU" sz="1800" dirty="0">
                <a:solidFill>
                  <a:srgbClr val="000000"/>
                </a:solidFill>
                <a:latin typeface="Times New Roman" panose="02020603050405020304" pitchFamily="18" charset="0"/>
              </a:rPr>
              <a:t>Для того чтобы устранить зависимость от детерминантов, не являющихся потенциальными ключами, необходимо провести декомпозицию, вынося эти детерминанты и зависимые от них части в отдельное отношение. Отношения "Поставщики" и "Поставки-2", полученные в результате декомпозиции находятся в НФБК.</a:t>
            </a:r>
          </a:p>
          <a:p>
            <a:endParaRPr lang="ru-RU" dirty="0"/>
          </a:p>
        </p:txBody>
      </p:sp>
    </p:spTree>
    <p:extLst>
      <p:ext uri="{BB962C8B-B14F-4D97-AF65-F5344CB8AC3E}">
        <p14:creationId xmlns:p14="http://schemas.microsoft.com/office/powerpoint/2010/main" val="2333598265"/>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938213"/>
            <a:ext cx="7037388" cy="476250"/>
          </a:xfrm>
        </p:spPr>
        <p:txBody>
          <a:bodyPr lIns="0" tIns="80797" rIns="0" bIns="0" rtlCol="0">
            <a:spAutoFit/>
          </a:bodyPr>
          <a:lstStyle/>
          <a:p>
            <a:pPr marL="2019917">
              <a:defRPr/>
            </a:pPr>
            <a:r>
              <a:rPr sz="2565" spc="-4" dirty="0"/>
              <a:t>Усиленная</a:t>
            </a:r>
            <a:r>
              <a:rPr sz="2565" spc="-56" dirty="0"/>
              <a:t> </a:t>
            </a:r>
            <a:r>
              <a:rPr sz="2565" spc="-4" dirty="0"/>
              <a:t>3НФ</a:t>
            </a:r>
            <a:endParaRPr sz="2565"/>
          </a:p>
        </p:txBody>
      </p:sp>
      <p:sp>
        <p:nvSpPr>
          <p:cNvPr id="24579" name="object 3"/>
          <p:cNvSpPr txBox="1">
            <a:spLocks noChangeArrowheads="1"/>
          </p:cNvSpPr>
          <p:nvPr/>
        </p:nvSpPr>
        <p:spPr bwMode="auto">
          <a:xfrm>
            <a:off x="1252538" y="1368425"/>
            <a:ext cx="5965825"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u="sng">
                <a:cs typeface="Arial" panose="020B0604020202020204" pitchFamily="34" charset="0"/>
              </a:rPr>
              <a:t>Нормальная форма Бойса-Кодда (НФБК):</a:t>
            </a:r>
            <a:endParaRPr lang="ru-RU" altLang="ru-RU" sz="1500">
              <a:cs typeface="Arial" panose="020B0604020202020204" pitchFamily="34" charset="0"/>
            </a:endParaRPr>
          </a:p>
          <a:p>
            <a:pPr>
              <a:lnSpc>
                <a:spcPct val="109000"/>
              </a:lnSpc>
              <a:spcBef>
                <a:spcPts val="775"/>
              </a:spcBef>
              <a:buClrTx/>
              <a:buSzTx/>
              <a:buFontTx/>
              <a:buNone/>
            </a:pPr>
            <a:r>
              <a:rPr lang="ru-RU" altLang="ru-RU" sz="1500" b="1">
                <a:cs typeface="Arial" panose="020B0604020202020204" pitchFamily="34" charset="0"/>
              </a:rPr>
              <a:t>Все детерминанты отношения должны быть его  потенциальными ключами.</a:t>
            </a:r>
            <a:endParaRPr lang="ru-RU" altLang="ru-RU" sz="1500">
              <a:cs typeface="Arial" panose="020B0604020202020204" pitchFamily="34" charset="0"/>
            </a:endParaRPr>
          </a:p>
          <a:p>
            <a:pPr>
              <a:spcBef>
                <a:spcPts val="950"/>
              </a:spcBef>
              <a:buClrTx/>
              <a:buSzTx/>
              <a:buFontTx/>
              <a:buNone/>
            </a:pPr>
            <a:r>
              <a:rPr lang="ru-RU" altLang="ru-RU" sz="1500">
                <a:cs typeface="Arial" panose="020B0604020202020204" pitchFamily="34" charset="0"/>
              </a:rPr>
              <a:t>Покажем нарушение НФБК на примере отношения "Переговоры"  (Interview):</a:t>
            </a:r>
          </a:p>
          <a:p>
            <a:pPr>
              <a:spcBef>
                <a:spcPct val="0"/>
              </a:spcBef>
              <a:buClrTx/>
              <a:buSzTx/>
              <a:buFontTx/>
              <a:buNone/>
            </a:pPr>
            <a:r>
              <a:rPr lang="ru-RU" altLang="ru-RU" sz="1500">
                <a:cs typeface="Arial" panose="020B0604020202020204" pitchFamily="34" charset="0"/>
              </a:rPr>
              <a:t>IdClient – номер клиента,  IdStaff – номер сотрудника,</a:t>
            </a:r>
          </a:p>
          <a:p>
            <a:pPr>
              <a:spcBef>
                <a:spcPct val="0"/>
              </a:spcBef>
              <a:buClrTx/>
              <a:buSzTx/>
              <a:buFontTx/>
              <a:buNone/>
            </a:pPr>
            <a:r>
              <a:rPr lang="ru-RU" altLang="ru-RU" sz="1500">
                <a:cs typeface="Arial" panose="020B0604020202020204" pitchFamily="34" charset="0"/>
              </a:rPr>
              <a:t>Room – номер комнаты для переговоров,  Vdate – дата встречи,</a:t>
            </a:r>
          </a:p>
          <a:p>
            <a:pPr>
              <a:spcBef>
                <a:spcPts val="13"/>
              </a:spcBef>
              <a:buClrTx/>
              <a:buSzTx/>
              <a:buFontTx/>
              <a:buNone/>
            </a:pPr>
            <a:r>
              <a:rPr lang="ru-RU" altLang="ru-RU" sz="1500">
                <a:cs typeface="Arial" panose="020B0604020202020204" pitchFamily="34" charset="0"/>
              </a:rPr>
              <a:t>Vtime – время встречи.</a:t>
            </a:r>
          </a:p>
        </p:txBody>
      </p:sp>
      <p:sp>
        <p:nvSpPr>
          <p:cNvPr id="24580" name="object 4"/>
          <p:cNvSpPr>
            <a:spLocks/>
          </p:cNvSpPr>
          <p:nvPr/>
        </p:nvSpPr>
        <p:spPr bwMode="auto">
          <a:xfrm>
            <a:off x="3748088" y="4821238"/>
            <a:ext cx="233362" cy="133350"/>
          </a:xfrm>
          <a:custGeom>
            <a:avLst/>
            <a:gdLst>
              <a:gd name="T0" fmla="*/ 159035 w 272414"/>
              <a:gd name="T1" fmla="*/ 48825 h 155575"/>
              <a:gd name="T2" fmla="*/ 85625 w 272414"/>
              <a:gd name="T3" fmla="*/ 85415 h 155575"/>
              <a:gd name="T4" fmla="*/ 73410 w 272414"/>
              <a:gd name="T5" fmla="*/ 85415 h 155575"/>
              <a:gd name="T6" fmla="*/ 73410 w 272414"/>
              <a:gd name="T7" fmla="*/ 97651 h 155575"/>
              <a:gd name="T8" fmla="*/ 85625 w 272414"/>
              <a:gd name="T9" fmla="*/ 97651 h 155575"/>
              <a:gd name="T10" fmla="*/ 159035 w 272414"/>
              <a:gd name="T11" fmla="*/ 55791 h 155575"/>
              <a:gd name="T12" fmla="*/ 159035 w 272414"/>
              <a:gd name="T13" fmla="*/ 48825 h 155575"/>
              <a:gd name="T14" fmla="*/ 159035 w 272414"/>
              <a:gd name="T15" fmla="*/ 48825 h 155575"/>
              <a:gd name="T16" fmla="*/ 0 w 272414"/>
              <a:gd name="T17" fmla="*/ 48825 h 155575"/>
              <a:gd name="T18" fmla="*/ 12334 w 272414"/>
              <a:gd name="T19" fmla="*/ 61062 h 155575"/>
              <a:gd name="T20" fmla="*/ 134485 w 272414"/>
              <a:gd name="T21" fmla="*/ 61062 h 155575"/>
              <a:gd name="T22" fmla="*/ 159035 w 272414"/>
              <a:gd name="T23" fmla="*/ 48825 h 155575"/>
              <a:gd name="T24" fmla="*/ 159035 w 272414"/>
              <a:gd name="T25" fmla="*/ 55791 h 155575"/>
              <a:gd name="T26" fmla="*/ 149791 w 272414"/>
              <a:gd name="T27" fmla="*/ 61062 h 155575"/>
              <a:gd name="T28" fmla="*/ 159035 w 272414"/>
              <a:gd name="T29" fmla="*/ 61062 h 155575"/>
              <a:gd name="T30" fmla="*/ 159035 w 272414"/>
              <a:gd name="T31" fmla="*/ 55791 h 155575"/>
              <a:gd name="T32" fmla="*/ 85625 w 272414"/>
              <a:gd name="T33" fmla="*/ 0 h 155575"/>
              <a:gd name="T34" fmla="*/ 73410 w 272414"/>
              <a:gd name="T35" fmla="*/ 0 h 155575"/>
              <a:gd name="T36" fmla="*/ 73410 w 272414"/>
              <a:gd name="T37" fmla="*/ 12237 h 155575"/>
              <a:gd name="T38" fmla="*/ 85625 w 272414"/>
              <a:gd name="T39" fmla="*/ 12237 h 155575"/>
              <a:gd name="T40" fmla="*/ 159035 w 272414"/>
              <a:gd name="T41" fmla="*/ 48825 h 155575"/>
              <a:gd name="T42" fmla="*/ 159035 w 272414"/>
              <a:gd name="T43" fmla="*/ 55791 h 155575"/>
              <a:gd name="T44" fmla="*/ 171250 w 272414"/>
              <a:gd name="T45" fmla="*/ 48825 h 155575"/>
              <a:gd name="T46" fmla="*/ 85625 w 272414"/>
              <a:gd name="T47" fmla="*/ 0 h 1555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72414" h="155575">
                <a:moveTo>
                  <a:pt x="252984" y="77533"/>
                </a:moveTo>
                <a:lnTo>
                  <a:pt x="136207" y="135636"/>
                </a:lnTo>
                <a:lnTo>
                  <a:pt x="116776" y="135636"/>
                </a:lnTo>
                <a:lnTo>
                  <a:pt x="116776" y="155066"/>
                </a:lnTo>
                <a:lnTo>
                  <a:pt x="136207" y="155066"/>
                </a:lnTo>
                <a:lnTo>
                  <a:pt x="252984" y="88594"/>
                </a:lnTo>
                <a:lnTo>
                  <a:pt x="252984" y="77533"/>
                </a:lnTo>
                <a:close/>
              </a:path>
              <a:path w="272414" h="155575">
                <a:moveTo>
                  <a:pt x="252984" y="77533"/>
                </a:moveTo>
                <a:lnTo>
                  <a:pt x="0" y="77533"/>
                </a:lnTo>
                <a:lnTo>
                  <a:pt x="19621" y="96964"/>
                </a:lnTo>
                <a:lnTo>
                  <a:pt x="213930" y="96964"/>
                </a:lnTo>
                <a:lnTo>
                  <a:pt x="252984" y="77533"/>
                </a:lnTo>
                <a:close/>
              </a:path>
              <a:path w="272414" h="155575">
                <a:moveTo>
                  <a:pt x="252984" y="88594"/>
                </a:moveTo>
                <a:lnTo>
                  <a:pt x="238279" y="96964"/>
                </a:lnTo>
                <a:lnTo>
                  <a:pt x="252984" y="96964"/>
                </a:lnTo>
                <a:lnTo>
                  <a:pt x="252984" y="88594"/>
                </a:lnTo>
                <a:close/>
              </a:path>
              <a:path w="272414" h="155575">
                <a:moveTo>
                  <a:pt x="136207" y="0"/>
                </a:moveTo>
                <a:lnTo>
                  <a:pt x="116776" y="0"/>
                </a:lnTo>
                <a:lnTo>
                  <a:pt x="116776" y="19431"/>
                </a:lnTo>
                <a:lnTo>
                  <a:pt x="136207" y="19431"/>
                </a:lnTo>
                <a:lnTo>
                  <a:pt x="252984" y="77533"/>
                </a:lnTo>
                <a:lnTo>
                  <a:pt x="252984" y="88594"/>
                </a:lnTo>
                <a:lnTo>
                  <a:pt x="272414" y="77533"/>
                </a:lnTo>
                <a:lnTo>
                  <a:pt x="13620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4581" name="object 5"/>
          <p:cNvSpPr>
            <a:spLocks/>
          </p:cNvSpPr>
          <p:nvPr/>
        </p:nvSpPr>
        <p:spPr bwMode="auto">
          <a:xfrm>
            <a:off x="3748088" y="4887913"/>
            <a:ext cx="215900" cy="15875"/>
          </a:xfrm>
          <a:custGeom>
            <a:avLst/>
            <a:gdLst>
              <a:gd name="T0" fmla="*/ 156537 w 253364"/>
              <a:gd name="T1" fmla="*/ 10191 h 19685"/>
              <a:gd name="T2" fmla="*/ 12141 w 253364"/>
              <a:gd name="T3" fmla="*/ 10191 h 19685"/>
              <a:gd name="T4" fmla="*/ 0 w 253364"/>
              <a:gd name="T5" fmla="*/ 0 h 19685"/>
              <a:gd name="T6" fmla="*/ 12141 w 253364"/>
              <a:gd name="T7" fmla="*/ 0 h 19685"/>
              <a:gd name="T8" fmla="*/ 156537 w 253364"/>
              <a:gd name="T9" fmla="*/ 0 h 19685"/>
              <a:gd name="T10" fmla="*/ 156537 w 253364"/>
              <a:gd name="T11" fmla="*/ 10191 h 196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3364" h="19685">
                <a:moveTo>
                  <a:pt x="252984" y="19431"/>
                </a:moveTo>
                <a:lnTo>
                  <a:pt x="19621" y="19431"/>
                </a:lnTo>
                <a:lnTo>
                  <a:pt x="0" y="0"/>
                </a:lnTo>
                <a:lnTo>
                  <a:pt x="19621" y="0"/>
                </a:lnTo>
                <a:lnTo>
                  <a:pt x="252984" y="0"/>
                </a:lnTo>
                <a:lnTo>
                  <a:pt x="252984" y="1943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82" name="object 6"/>
          <p:cNvSpPr>
            <a:spLocks/>
          </p:cNvSpPr>
          <p:nvPr/>
        </p:nvSpPr>
        <p:spPr bwMode="auto">
          <a:xfrm>
            <a:off x="3848100" y="4821238"/>
            <a:ext cx="133350" cy="133350"/>
          </a:xfrm>
          <a:custGeom>
            <a:avLst/>
            <a:gdLst>
              <a:gd name="T0" fmla="*/ 12088 w 156210"/>
              <a:gd name="T1" fmla="*/ 0 h 155575"/>
              <a:gd name="T2" fmla="*/ 96821 w 156210"/>
              <a:gd name="T3" fmla="*/ 48825 h 155575"/>
              <a:gd name="T4" fmla="*/ 12088 w 156210"/>
              <a:gd name="T5" fmla="*/ 97651 h 155575"/>
              <a:gd name="T6" fmla="*/ 0 w 156210"/>
              <a:gd name="T7" fmla="*/ 97651 h 155575"/>
              <a:gd name="T8" fmla="*/ 0 w 156210"/>
              <a:gd name="T9" fmla="*/ 85415 h 155575"/>
              <a:gd name="T10" fmla="*/ 12088 w 156210"/>
              <a:gd name="T11" fmla="*/ 85415 h 155575"/>
              <a:gd name="T12" fmla="*/ 84732 w 156210"/>
              <a:gd name="T13" fmla="*/ 48825 h 155575"/>
              <a:gd name="T14" fmla="*/ 12088 w 156210"/>
              <a:gd name="T15" fmla="*/ 12237 h 155575"/>
              <a:gd name="T16" fmla="*/ 0 w 156210"/>
              <a:gd name="T17" fmla="*/ 12237 h 155575"/>
              <a:gd name="T18" fmla="*/ 0 w 156210"/>
              <a:gd name="T19" fmla="*/ 0 h 155575"/>
              <a:gd name="T20" fmla="*/ 12088 w 156210"/>
              <a:gd name="T21" fmla="*/ 0 h 1555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6210" h="155575">
                <a:moveTo>
                  <a:pt x="19431" y="0"/>
                </a:moveTo>
                <a:lnTo>
                  <a:pt x="155638" y="77533"/>
                </a:lnTo>
                <a:lnTo>
                  <a:pt x="19431" y="155066"/>
                </a:lnTo>
                <a:lnTo>
                  <a:pt x="0" y="155066"/>
                </a:lnTo>
                <a:lnTo>
                  <a:pt x="0" y="135636"/>
                </a:lnTo>
                <a:lnTo>
                  <a:pt x="19431" y="135636"/>
                </a:lnTo>
                <a:lnTo>
                  <a:pt x="136207" y="77533"/>
                </a:lnTo>
                <a:lnTo>
                  <a:pt x="19431" y="19431"/>
                </a:lnTo>
                <a:lnTo>
                  <a:pt x="0" y="19431"/>
                </a:lnTo>
                <a:lnTo>
                  <a:pt x="0" y="0"/>
                </a:lnTo>
                <a:lnTo>
                  <a:pt x="1943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7" name="object 7"/>
          <p:cNvSpPr txBox="1"/>
          <p:nvPr/>
        </p:nvSpPr>
        <p:spPr>
          <a:xfrm>
            <a:off x="6491288" y="4749800"/>
            <a:ext cx="1181100" cy="249238"/>
          </a:xfrm>
          <a:prstGeom prst="rect">
            <a:avLst/>
          </a:prstGeom>
          <a:ln w="19419">
            <a:solidFill>
              <a:srgbClr val="000000"/>
            </a:solidFill>
          </a:ln>
        </p:spPr>
        <p:txBody>
          <a:bodyPr lIns="0" tIns="12488" rIns="0" bIns="0">
            <a:spAutoFit/>
          </a:bodyPr>
          <a:lstStyle/>
          <a:p>
            <a:pPr marL="90679">
              <a:spcBef>
                <a:spcPts val="97"/>
              </a:spcBef>
              <a:defRPr/>
            </a:pPr>
            <a:r>
              <a:rPr sz="1539" spc="17" dirty="0">
                <a:latin typeface="Times New Roman"/>
                <a:cs typeface="Times New Roman"/>
              </a:rPr>
              <a:t>КЛИЕНТЫ</a:t>
            </a:r>
            <a:endParaRPr sz="1539" dirty="0">
              <a:latin typeface="Times New Roman"/>
              <a:cs typeface="Times New Roman"/>
            </a:endParaRPr>
          </a:p>
        </p:txBody>
      </p:sp>
      <p:sp>
        <p:nvSpPr>
          <p:cNvPr id="8" name="object 8"/>
          <p:cNvSpPr txBox="1"/>
          <p:nvPr/>
        </p:nvSpPr>
        <p:spPr>
          <a:xfrm>
            <a:off x="1517650" y="4779963"/>
            <a:ext cx="1647825" cy="249237"/>
          </a:xfrm>
          <a:prstGeom prst="rect">
            <a:avLst/>
          </a:prstGeom>
          <a:ln w="19419">
            <a:solidFill>
              <a:srgbClr val="000000"/>
            </a:solidFill>
          </a:ln>
        </p:spPr>
        <p:txBody>
          <a:bodyPr lIns="0" tIns="12488" rIns="0" bIns="0">
            <a:spAutoFit/>
          </a:bodyPr>
          <a:lstStyle/>
          <a:p>
            <a:pPr marL="140634">
              <a:spcBef>
                <a:spcPts val="97"/>
              </a:spcBef>
              <a:defRPr/>
            </a:pPr>
            <a:r>
              <a:rPr sz="1539" spc="9" dirty="0">
                <a:latin typeface="Times New Roman"/>
                <a:cs typeface="Times New Roman"/>
              </a:rPr>
              <a:t>СОТРУДНИКИ</a:t>
            </a:r>
            <a:endParaRPr sz="1539" dirty="0">
              <a:latin typeface="Times New Roman"/>
              <a:cs typeface="Times New Roman"/>
            </a:endParaRPr>
          </a:p>
        </p:txBody>
      </p:sp>
      <p:sp>
        <p:nvSpPr>
          <p:cNvPr id="24585" name="object 9"/>
          <p:cNvSpPr>
            <a:spLocks/>
          </p:cNvSpPr>
          <p:nvPr/>
        </p:nvSpPr>
        <p:spPr bwMode="auto">
          <a:xfrm>
            <a:off x="3182938" y="4821238"/>
            <a:ext cx="682625" cy="133350"/>
          </a:xfrm>
          <a:custGeom>
            <a:avLst/>
            <a:gdLst>
              <a:gd name="T0" fmla="*/ 12153 w 798195"/>
              <a:gd name="T1" fmla="*/ 48825 h 155575"/>
              <a:gd name="T2" fmla="*/ 12153 w 798195"/>
              <a:gd name="T3" fmla="*/ 55791 h 155575"/>
              <a:gd name="T4" fmla="*/ 85196 w 798195"/>
              <a:gd name="T5" fmla="*/ 97651 h 155575"/>
              <a:gd name="T6" fmla="*/ 97350 w 798195"/>
              <a:gd name="T7" fmla="*/ 97651 h 155575"/>
              <a:gd name="T8" fmla="*/ 97350 w 798195"/>
              <a:gd name="T9" fmla="*/ 85415 h 155575"/>
              <a:gd name="T10" fmla="*/ 85196 w 798195"/>
              <a:gd name="T11" fmla="*/ 85415 h 155575"/>
              <a:gd name="T12" fmla="*/ 12153 w 798195"/>
              <a:gd name="T13" fmla="*/ 48825 h 155575"/>
              <a:gd name="T14" fmla="*/ 413707 w 798195"/>
              <a:gd name="T15" fmla="*/ 0 h 155575"/>
              <a:gd name="T16" fmla="*/ 401554 w 798195"/>
              <a:gd name="T17" fmla="*/ 0 h 155575"/>
              <a:gd name="T18" fmla="*/ 401554 w 798195"/>
              <a:gd name="T19" fmla="*/ 12237 h 155575"/>
              <a:gd name="T20" fmla="*/ 474597 w 798195"/>
              <a:gd name="T21" fmla="*/ 48825 h 155575"/>
              <a:gd name="T22" fmla="*/ 401554 w 798195"/>
              <a:gd name="T23" fmla="*/ 85415 h 155575"/>
              <a:gd name="T24" fmla="*/ 401554 w 798195"/>
              <a:gd name="T25" fmla="*/ 97651 h 155575"/>
              <a:gd name="T26" fmla="*/ 413707 w 798195"/>
              <a:gd name="T27" fmla="*/ 97651 h 155575"/>
              <a:gd name="T28" fmla="*/ 486750 w 798195"/>
              <a:gd name="T29" fmla="*/ 55791 h 155575"/>
              <a:gd name="T30" fmla="*/ 486750 w 798195"/>
              <a:gd name="T31" fmla="*/ 48825 h 155575"/>
              <a:gd name="T32" fmla="*/ 498904 w 798195"/>
              <a:gd name="T33" fmla="*/ 48825 h 155575"/>
              <a:gd name="T34" fmla="*/ 413707 w 798195"/>
              <a:gd name="T35" fmla="*/ 0 h 155575"/>
              <a:gd name="T36" fmla="*/ 12153 w 798195"/>
              <a:gd name="T37" fmla="*/ 55791 h 155575"/>
              <a:gd name="T38" fmla="*/ 12153 w 798195"/>
              <a:gd name="T39" fmla="*/ 61062 h 155575"/>
              <a:gd name="T40" fmla="*/ 21351 w 798195"/>
              <a:gd name="T41" fmla="*/ 61062 h 155575"/>
              <a:gd name="T42" fmla="*/ 12153 w 798195"/>
              <a:gd name="T43" fmla="*/ 55791 h 155575"/>
              <a:gd name="T44" fmla="*/ 474597 w 798195"/>
              <a:gd name="T45" fmla="*/ 48825 h 155575"/>
              <a:gd name="T46" fmla="*/ 12153 w 798195"/>
              <a:gd name="T47" fmla="*/ 48825 h 155575"/>
              <a:gd name="T48" fmla="*/ 36581 w 798195"/>
              <a:gd name="T49" fmla="*/ 61062 h 155575"/>
              <a:gd name="T50" fmla="*/ 450169 w 798195"/>
              <a:gd name="T51" fmla="*/ 61062 h 155575"/>
              <a:gd name="T52" fmla="*/ 474597 w 798195"/>
              <a:gd name="T53" fmla="*/ 48825 h 155575"/>
              <a:gd name="T54" fmla="*/ 486750 w 798195"/>
              <a:gd name="T55" fmla="*/ 55791 h 155575"/>
              <a:gd name="T56" fmla="*/ 477552 w 798195"/>
              <a:gd name="T57" fmla="*/ 61062 h 155575"/>
              <a:gd name="T58" fmla="*/ 486750 w 798195"/>
              <a:gd name="T59" fmla="*/ 61062 h 155575"/>
              <a:gd name="T60" fmla="*/ 486750 w 798195"/>
              <a:gd name="T61" fmla="*/ 55791 h 155575"/>
              <a:gd name="T62" fmla="*/ 97350 w 798195"/>
              <a:gd name="T63" fmla="*/ 0 h 155575"/>
              <a:gd name="T64" fmla="*/ 85196 w 798195"/>
              <a:gd name="T65" fmla="*/ 0 h 155575"/>
              <a:gd name="T66" fmla="*/ 0 w 798195"/>
              <a:gd name="T67" fmla="*/ 48825 h 155575"/>
              <a:gd name="T68" fmla="*/ 12153 w 798195"/>
              <a:gd name="T69" fmla="*/ 55791 h 155575"/>
              <a:gd name="T70" fmla="*/ 12153 w 798195"/>
              <a:gd name="T71" fmla="*/ 48825 h 155575"/>
              <a:gd name="T72" fmla="*/ 85196 w 798195"/>
              <a:gd name="T73" fmla="*/ 12237 h 155575"/>
              <a:gd name="T74" fmla="*/ 97350 w 798195"/>
              <a:gd name="T75" fmla="*/ 12237 h 155575"/>
              <a:gd name="T76" fmla="*/ 97350 w 798195"/>
              <a:gd name="T77" fmla="*/ 0 h 155575"/>
              <a:gd name="T78" fmla="*/ 498904 w 798195"/>
              <a:gd name="T79" fmla="*/ 48825 h 155575"/>
              <a:gd name="T80" fmla="*/ 486750 w 798195"/>
              <a:gd name="T81" fmla="*/ 48825 h 155575"/>
              <a:gd name="T82" fmla="*/ 486750 w 798195"/>
              <a:gd name="T83" fmla="*/ 55791 h 155575"/>
              <a:gd name="T84" fmla="*/ 498904 w 798195"/>
              <a:gd name="T85" fmla="*/ 48825 h 15557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98195" h="155575">
                <a:moveTo>
                  <a:pt x="19430" y="77533"/>
                </a:moveTo>
                <a:lnTo>
                  <a:pt x="19430" y="88594"/>
                </a:lnTo>
                <a:lnTo>
                  <a:pt x="136207" y="155066"/>
                </a:lnTo>
                <a:lnTo>
                  <a:pt x="155638" y="155066"/>
                </a:lnTo>
                <a:lnTo>
                  <a:pt x="155638" y="135636"/>
                </a:lnTo>
                <a:lnTo>
                  <a:pt x="136207" y="135636"/>
                </a:lnTo>
                <a:lnTo>
                  <a:pt x="19430" y="77533"/>
                </a:lnTo>
                <a:close/>
              </a:path>
              <a:path w="798195" h="155575">
                <a:moveTo>
                  <a:pt x="661415" y="0"/>
                </a:moveTo>
                <a:lnTo>
                  <a:pt x="641984" y="0"/>
                </a:lnTo>
                <a:lnTo>
                  <a:pt x="641984" y="19431"/>
                </a:lnTo>
                <a:lnTo>
                  <a:pt x="758761" y="77533"/>
                </a:lnTo>
                <a:lnTo>
                  <a:pt x="641984" y="135636"/>
                </a:lnTo>
                <a:lnTo>
                  <a:pt x="641984" y="155066"/>
                </a:lnTo>
                <a:lnTo>
                  <a:pt x="661415" y="155066"/>
                </a:lnTo>
                <a:lnTo>
                  <a:pt x="778192" y="88594"/>
                </a:lnTo>
                <a:lnTo>
                  <a:pt x="778192" y="77533"/>
                </a:lnTo>
                <a:lnTo>
                  <a:pt x="797623" y="77533"/>
                </a:lnTo>
                <a:lnTo>
                  <a:pt x="661415" y="0"/>
                </a:lnTo>
                <a:close/>
              </a:path>
              <a:path w="798195" h="155575">
                <a:moveTo>
                  <a:pt x="19430" y="88594"/>
                </a:moveTo>
                <a:lnTo>
                  <a:pt x="19430" y="96964"/>
                </a:lnTo>
                <a:lnTo>
                  <a:pt x="34135" y="96964"/>
                </a:lnTo>
                <a:lnTo>
                  <a:pt x="19430" y="88594"/>
                </a:lnTo>
                <a:close/>
              </a:path>
              <a:path w="798195" h="155575">
                <a:moveTo>
                  <a:pt x="758761" y="77533"/>
                </a:moveTo>
                <a:lnTo>
                  <a:pt x="19430" y="77533"/>
                </a:lnTo>
                <a:lnTo>
                  <a:pt x="58484" y="96964"/>
                </a:lnTo>
                <a:lnTo>
                  <a:pt x="719708" y="96964"/>
                </a:lnTo>
                <a:lnTo>
                  <a:pt x="758761" y="77533"/>
                </a:lnTo>
                <a:close/>
              </a:path>
              <a:path w="798195" h="155575">
                <a:moveTo>
                  <a:pt x="778192" y="88594"/>
                </a:moveTo>
                <a:lnTo>
                  <a:pt x="763487" y="96964"/>
                </a:lnTo>
                <a:lnTo>
                  <a:pt x="778192" y="96964"/>
                </a:lnTo>
                <a:lnTo>
                  <a:pt x="778192" y="88594"/>
                </a:lnTo>
                <a:close/>
              </a:path>
              <a:path w="798195" h="155575">
                <a:moveTo>
                  <a:pt x="155638" y="0"/>
                </a:moveTo>
                <a:lnTo>
                  <a:pt x="136207" y="0"/>
                </a:lnTo>
                <a:lnTo>
                  <a:pt x="0" y="77533"/>
                </a:lnTo>
                <a:lnTo>
                  <a:pt x="19430" y="88594"/>
                </a:lnTo>
                <a:lnTo>
                  <a:pt x="19430" y="77533"/>
                </a:lnTo>
                <a:lnTo>
                  <a:pt x="136207" y="19431"/>
                </a:lnTo>
                <a:lnTo>
                  <a:pt x="155638" y="19431"/>
                </a:lnTo>
                <a:lnTo>
                  <a:pt x="155638" y="0"/>
                </a:lnTo>
                <a:close/>
              </a:path>
              <a:path w="798195" h="155575">
                <a:moveTo>
                  <a:pt x="797623" y="77533"/>
                </a:moveTo>
                <a:lnTo>
                  <a:pt x="778192" y="77533"/>
                </a:lnTo>
                <a:lnTo>
                  <a:pt x="778192" y="88594"/>
                </a:lnTo>
                <a:lnTo>
                  <a:pt x="797623" y="775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4586" name="object 10"/>
          <p:cNvSpPr>
            <a:spLocks/>
          </p:cNvSpPr>
          <p:nvPr/>
        </p:nvSpPr>
        <p:spPr bwMode="auto">
          <a:xfrm>
            <a:off x="3198813" y="4887913"/>
            <a:ext cx="649287" cy="15875"/>
          </a:xfrm>
          <a:custGeom>
            <a:avLst/>
            <a:gdLst>
              <a:gd name="T0" fmla="*/ 0 w 758825"/>
              <a:gd name="T1" fmla="*/ 0 h 19685"/>
              <a:gd name="T2" fmla="*/ 475324 w 758825"/>
              <a:gd name="T3" fmla="*/ 0 h 19685"/>
              <a:gd name="T4" fmla="*/ 475324 w 758825"/>
              <a:gd name="T5" fmla="*/ 10191 h 19685"/>
              <a:gd name="T6" fmla="*/ 0 w 758825"/>
              <a:gd name="T7" fmla="*/ 10191 h 19685"/>
              <a:gd name="T8" fmla="*/ 0 w 758825"/>
              <a:gd name="T9" fmla="*/ 0 h 196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8825" h="19685">
                <a:moveTo>
                  <a:pt x="0" y="0"/>
                </a:moveTo>
                <a:lnTo>
                  <a:pt x="758761" y="0"/>
                </a:lnTo>
                <a:lnTo>
                  <a:pt x="758761" y="19431"/>
                </a:lnTo>
                <a:lnTo>
                  <a:pt x="0" y="19431"/>
                </a:lnTo>
                <a:lnTo>
                  <a:pt x="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87" name="object 11"/>
          <p:cNvSpPr>
            <a:spLocks/>
          </p:cNvSpPr>
          <p:nvPr/>
        </p:nvSpPr>
        <p:spPr bwMode="auto">
          <a:xfrm>
            <a:off x="3182938" y="4821238"/>
            <a:ext cx="133350" cy="133350"/>
          </a:xfrm>
          <a:custGeom>
            <a:avLst/>
            <a:gdLst>
              <a:gd name="T0" fmla="*/ 84732 w 156210"/>
              <a:gd name="T1" fmla="*/ 97651 h 155575"/>
              <a:gd name="T2" fmla="*/ 0 w 156210"/>
              <a:gd name="T3" fmla="*/ 48825 h 155575"/>
              <a:gd name="T4" fmla="*/ 84732 w 156210"/>
              <a:gd name="T5" fmla="*/ 0 h 155575"/>
              <a:gd name="T6" fmla="*/ 96821 w 156210"/>
              <a:gd name="T7" fmla="*/ 0 h 155575"/>
              <a:gd name="T8" fmla="*/ 96821 w 156210"/>
              <a:gd name="T9" fmla="*/ 12237 h 155575"/>
              <a:gd name="T10" fmla="*/ 84732 w 156210"/>
              <a:gd name="T11" fmla="*/ 12237 h 155575"/>
              <a:gd name="T12" fmla="*/ 12088 w 156210"/>
              <a:gd name="T13" fmla="*/ 48825 h 155575"/>
              <a:gd name="T14" fmla="*/ 84732 w 156210"/>
              <a:gd name="T15" fmla="*/ 85415 h 155575"/>
              <a:gd name="T16" fmla="*/ 96821 w 156210"/>
              <a:gd name="T17" fmla="*/ 85415 h 155575"/>
              <a:gd name="T18" fmla="*/ 96821 w 156210"/>
              <a:gd name="T19" fmla="*/ 97651 h 155575"/>
              <a:gd name="T20" fmla="*/ 84732 w 156210"/>
              <a:gd name="T21" fmla="*/ 97651 h 1555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6210" h="155575">
                <a:moveTo>
                  <a:pt x="136207" y="155066"/>
                </a:moveTo>
                <a:lnTo>
                  <a:pt x="0" y="77533"/>
                </a:lnTo>
                <a:lnTo>
                  <a:pt x="136207" y="0"/>
                </a:lnTo>
                <a:lnTo>
                  <a:pt x="155638" y="0"/>
                </a:lnTo>
                <a:lnTo>
                  <a:pt x="155638" y="19431"/>
                </a:lnTo>
                <a:lnTo>
                  <a:pt x="136207" y="19431"/>
                </a:lnTo>
                <a:lnTo>
                  <a:pt x="19430" y="77533"/>
                </a:lnTo>
                <a:lnTo>
                  <a:pt x="136207" y="135636"/>
                </a:lnTo>
                <a:lnTo>
                  <a:pt x="155638" y="135636"/>
                </a:lnTo>
                <a:lnTo>
                  <a:pt x="155638" y="155066"/>
                </a:lnTo>
                <a:lnTo>
                  <a:pt x="136207" y="15506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88" name="object 12"/>
          <p:cNvSpPr>
            <a:spLocks/>
          </p:cNvSpPr>
          <p:nvPr/>
        </p:nvSpPr>
        <p:spPr bwMode="auto">
          <a:xfrm>
            <a:off x="3730625" y="4821238"/>
            <a:ext cx="134938" cy="133350"/>
          </a:xfrm>
          <a:custGeom>
            <a:avLst/>
            <a:gdLst>
              <a:gd name="T0" fmla="*/ 12525 w 156210"/>
              <a:gd name="T1" fmla="*/ 0 h 155575"/>
              <a:gd name="T2" fmla="*/ 100321 w 156210"/>
              <a:gd name="T3" fmla="*/ 48825 h 155575"/>
              <a:gd name="T4" fmla="*/ 12525 w 156210"/>
              <a:gd name="T5" fmla="*/ 97651 h 155575"/>
              <a:gd name="T6" fmla="*/ 0 w 156210"/>
              <a:gd name="T7" fmla="*/ 97651 h 155575"/>
              <a:gd name="T8" fmla="*/ 0 w 156210"/>
              <a:gd name="T9" fmla="*/ 85415 h 155575"/>
              <a:gd name="T10" fmla="*/ 75271 w 156210"/>
              <a:gd name="T11" fmla="*/ 48825 h 155575"/>
              <a:gd name="T12" fmla="*/ 0 w 156210"/>
              <a:gd name="T13" fmla="*/ 12237 h 155575"/>
              <a:gd name="T14" fmla="*/ 0 w 156210"/>
              <a:gd name="T15" fmla="*/ 0 h 155575"/>
              <a:gd name="T16" fmla="*/ 12525 w 156210"/>
              <a:gd name="T17" fmla="*/ 0 h 1555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6210" h="155575">
                <a:moveTo>
                  <a:pt x="19431" y="0"/>
                </a:moveTo>
                <a:lnTo>
                  <a:pt x="155638" y="77533"/>
                </a:lnTo>
                <a:lnTo>
                  <a:pt x="19431" y="155066"/>
                </a:lnTo>
                <a:lnTo>
                  <a:pt x="0" y="155066"/>
                </a:lnTo>
                <a:lnTo>
                  <a:pt x="0" y="135636"/>
                </a:lnTo>
                <a:lnTo>
                  <a:pt x="116776" y="77533"/>
                </a:lnTo>
                <a:lnTo>
                  <a:pt x="0" y="19431"/>
                </a:lnTo>
                <a:lnTo>
                  <a:pt x="0" y="0"/>
                </a:lnTo>
                <a:lnTo>
                  <a:pt x="1943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89" name="object 13"/>
          <p:cNvSpPr>
            <a:spLocks/>
          </p:cNvSpPr>
          <p:nvPr/>
        </p:nvSpPr>
        <p:spPr bwMode="auto">
          <a:xfrm>
            <a:off x="5778500" y="4821238"/>
            <a:ext cx="465138" cy="133350"/>
          </a:xfrm>
          <a:custGeom>
            <a:avLst/>
            <a:gdLst>
              <a:gd name="T0" fmla="*/ 12091 w 544829"/>
              <a:gd name="T1" fmla="*/ 48825 h 155575"/>
              <a:gd name="T2" fmla="*/ 12091 w 544829"/>
              <a:gd name="T3" fmla="*/ 55791 h 155575"/>
              <a:gd name="T4" fmla="*/ 84754 w 544829"/>
              <a:gd name="T5" fmla="*/ 97651 h 155575"/>
              <a:gd name="T6" fmla="*/ 84754 w 544829"/>
              <a:gd name="T7" fmla="*/ 85415 h 155575"/>
              <a:gd name="T8" fmla="*/ 12091 w 544829"/>
              <a:gd name="T9" fmla="*/ 48825 h 155575"/>
              <a:gd name="T10" fmla="*/ 12091 w 544829"/>
              <a:gd name="T11" fmla="*/ 55791 h 155575"/>
              <a:gd name="T12" fmla="*/ 12091 w 544829"/>
              <a:gd name="T13" fmla="*/ 61062 h 155575"/>
              <a:gd name="T14" fmla="*/ 21240 w 544829"/>
              <a:gd name="T15" fmla="*/ 61062 h 155575"/>
              <a:gd name="T16" fmla="*/ 12091 w 544829"/>
              <a:gd name="T17" fmla="*/ 55791 h 155575"/>
              <a:gd name="T18" fmla="*/ 338902 w 544829"/>
              <a:gd name="T19" fmla="*/ 48825 h 155575"/>
              <a:gd name="T20" fmla="*/ 12091 w 544829"/>
              <a:gd name="T21" fmla="*/ 48825 h 155575"/>
              <a:gd name="T22" fmla="*/ 36392 w 544829"/>
              <a:gd name="T23" fmla="*/ 61062 h 155575"/>
              <a:gd name="T24" fmla="*/ 326810 w 544829"/>
              <a:gd name="T25" fmla="*/ 61062 h 155575"/>
              <a:gd name="T26" fmla="*/ 338902 w 544829"/>
              <a:gd name="T27" fmla="*/ 48825 h 155575"/>
              <a:gd name="T28" fmla="*/ 84754 w 544829"/>
              <a:gd name="T29" fmla="*/ 0 h 155575"/>
              <a:gd name="T30" fmla="*/ 0 w 544829"/>
              <a:gd name="T31" fmla="*/ 48825 h 155575"/>
              <a:gd name="T32" fmla="*/ 12091 w 544829"/>
              <a:gd name="T33" fmla="*/ 55791 h 155575"/>
              <a:gd name="T34" fmla="*/ 12091 w 544829"/>
              <a:gd name="T35" fmla="*/ 48825 h 155575"/>
              <a:gd name="T36" fmla="*/ 84754 w 544829"/>
              <a:gd name="T37" fmla="*/ 12237 h 155575"/>
              <a:gd name="T38" fmla="*/ 84754 w 544829"/>
              <a:gd name="T39" fmla="*/ 0 h 1555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44829" h="155575">
                <a:moveTo>
                  <a:pt x="19431" y="77533"/>
                </a:moveTo>
                <a:lnTo>
                  <a:pt x="19431" y="88594"/>
                </a:lnTo>
                <a:lnTo>
                  <a:pt x="136207" y="155066"/>
                </a:lnTo>
                <a:lnTo>
                  <a:pt x="136207" y="135636"/>
                </a:lnTo>
                <a:lnTo>
                  <a:pt x="19431" y="77533"/>
                </a:lnTo>
                <a:close/>
              </a:path>
              <a:path w="544829" h="155575">
                <a:moveTo>
                  <a:pt x="19431" y="88594"/>
                </a:moveTo>
                <a:lnTo>
                  <a:pt x="19431" y="96964"/>
                </a:lnTo>
                <a:lnTo>
                  <a:pt x="34135" y="96964"/>
                </a:lnTo>
                <a:lnTo>
                  <a:pt x="19431" y="88594"/>
                </a:lnTo>
                <a:close/>
              </a:path>
              <a:path w="544829" h="155575">
                <a:moveTo>
                  <a:pt x="544639" y="77533"/>
                </a:moveTo>
                <a:lnTo>
                  <a:pt x="19431" y="77533"/>
                </a:lnTo>
                <a:lnTo>
                  <a:pt x="58484" y="96964"/>
                </a:lnTo>
                <a:lnTo>
                  <a:pt x="525208" y="96964"/>
                </a:lnTo>
                <a:lnTo>
                  <a:pt x="544639" y="77533"/>
                </a:lnTo>
                <a:close/>
              </a:path>
              <a:path w="544829" h="155575">
                <a:moveTo>
                  <a:pt x="136207" y="0"/>
                </a:moveTo>
                <a:lnTo>
                  <a:pt x="0" y="77533"/>
                </a:lnTo>
                <a:lnTo>
                  <a:pt x="19431" y="88594"/>
                </a:lnTo>
                <a:lnTo>
                  <a:pt x="19431" y="77533"/>
                </a:lnTo>
                <a:lnTo>
                  <a:pt x="136207" y="19431"/>
                </a:lnTo>
                <a:lnTo>
                  <a:pt x="13620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4590" name="object 14"/>
          <p:cNvSpPr>
            <a:spLocks/>
          </p:cNvSpPr>
          <p:nvPr/>
        </p:nvSpPr>
        <p:spPr bwMode="auto">
          <a:xfrm>
            <a:off x="5778500" y="4887913"/>
            <a:ext cx="465138" cy="15875"/>
          </a:xfrm>
          <a:custGeom>
            <a:avLst/>
            <a:gdLst>
              <a:gd name="T0" fmla="*/ 326810 w 544829"/>
              <a:gd name="T1" fmla="*/ 10191 h 19685"/>
              <a:gd name="T2" fmla="*/ 12091 w 544829"/>
              <a:gd name="T3" fmla="*/ 10191 h 19685"/>
              <a:gd name="T4" fmla="*/ 12091 w 544829"/>
              <a:gd name="T5" fmla="*/ 0 h 19685"/>
              <a:gd name="T6" fmla="*/ 0 w 544829"/>
              <a:gd name="T7" fmla="*/ 0 h 19685"/>
              <a:gd name="T8" fmla="*/ 12091 w 544829"/>
              <a:gd name="T9" fmla="*/ 0 h 19685"/>
              <a:gd name="T10" fmla="*/ 326810 w 544829"/>
              <a:gd name="T11" fmla="*/ 0 h 19685"/>
              <a:gd name="T12" fmla="*/ 338902 w 544829"/>
              <a:gd name="T13" fmla="*/ 0 h 19685"/>
              <a:gd name="T14" fmla="*/ 326810 w 544829"/>
              <a:gd name="T15" fmla="*/ 10191 h 1968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4829" h="19685">
                <a:moveTo>
                  <a:pt x="525208" y="19431"/>
                </a:moveTo>
                <a:lnTo>
                  <a:pt x="19431" y="19431"/>
                </a:lnTo>
                <a:lnTo>
                  <a:pt x="19431" y="0"/>
                </a:lnTo>
                <a:lnTo>
                  <a:pt x="0" y="0"/>
                </a:lnTo>
                <a:lnTo>
                  <a:pt x="19431" y="0"/>
                </a:lnTo>
                <a:lnTo>
                  <a:pt x="525208" y="0"/>
                </a:lnTo>
                <a:lnTo>
                  <a:pt x="544639" y="0"/>
                </a:lnTo>
                <a:lnTo>
                  <a:pt x="525208" y="1943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1" name="object 15"/>
          <p:cNvSpPr>
            <a:spLocks/>
          </p:cNvSpPr>
          <p:nvPr/>
        </p:nvSpPr>
        <p:spPr bwMode="auto">
          <a:xfrm>
            <a:off x="5778500" y="4821238"/>
            <a:ext cx="115888" cy="133350"/>
          </a:xfrm>
          <a:custGeom>
            <a:avLst/>
            <a:gdLst>
              <a:gd name="T0" fmla="*/ 83306 w 136525"/>
              <a:gd name="T1" fmla="*/ 97651 h 155575"/>
              <a:gd name="T2" fmla="*/ 0 w 136525"/>
              <a:gd name="T3" fmla="*/ 48825 h 155575"/>
              <a:gd name="T4" fmla="*/ 83306 w 136525"/>
              <a:gd name="T5" fmla="*/ 0 h 155575"/>
              <a:gd name="T6" fmla="*/ 83306 w 136525"/>
              <a:gd name="T7" fmla="*/ 12237 h 155575"/>
              <a:gd name="T8" fmla="*/ 11885 w 136525"/>
              <a:gd name="T9" fmla="*/ 48825 h 155575"/>
              <a:gd name="T10" fmla="*/ 83306 w 136525"/>
              <a:gd name="T11" fmla="*/ 85415 h 155575"/>
              <a:gd name="T12" fmla="*/ 83306 w 136525"/>
              <a:gd name="T13" fmla="*/ 97651 h 1555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6525" h="155575">
                <a:moveTo>
                  <a:pt x="136207" y="155066"/>
                </a:moveTo>
                <a:lnTo>
                  <a:pt x="0" y="77533"/>
                </a:lnTo>
                <a:lnTo>
                  <a:pt x="136207" y="0"/>
                </a:lnTo>
                <a:lnTo>
                  <a:pt x="136207" y="19431"/>
                </a:lnTo>
                <a:lnTo>
                  <a:pt x="19431" y="77533"/>
                </a:lnTo>
                <a:lnTo>
                  <a:pt x="136207" y="135636"/>
                </a:lnTo>
                <a:lnTo>
                  <a:pt x="136207" y="15506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2" name="object 16"/>
          <p:cNvSpPr>
            <a:spLocks/>
          </p:cNvSpPr>
          <p:nvPr/>
        </p:nvSpPr>
        <p:spPr bwMode="auto">
          <a:xfrm>
            <a:off x="5661025" y="4821238"/>
            <a:ext cx="798513" cy="133350"/>
          </a:xfrm>
          <a:custGeom>
            <a:avLst/>
            <a:gdLst>
              <a:gd name="T0" fmla="*/ 12139 w 934084"/>
              <a:gd name="T1" fmla="*/ 48825 h 155575"/>
              <a:gd name="T2" fmla="*/ 12139 w 934084"/>
              <a:gd name="T3" fmla="*/ 55791 h 155575"/>
              <a:gd name="T4" fmla="*/ 85091 w 934084"/>
              <a:gd name="T5" fmla="*/ 97651 h 155575"/>
              <a:gd name="T6" fmla="*/ 85091 w 934084"/>
              <a:gd name="T7" fmla="*/ 85415 h 155575"/>
              <a:gd name="T8" fmla="*/ 12139 w 934084"/>
              <a:gd name="T9" fmla="*/ 48825 h 155575"/>
              <a:gd name="T10" fmla="*/ 498295 w 934084"/>
              <a:gd name="T11" fmla="*/ 0 h 155575"/>
              <a:gd name="T12" fmla="*/ 486155 w 934084"/>
              <a:gd name="T13" fmla="*/ 0 h 155575"/>
              <a:gd name="T14" fmla="*/ 486155 w 934084"/>
              <a:gd name="T15" fmla="*/ 12237 h 155575"/>
              <a:gd name="T16" fmla="*/ 559109 w 934084"/>
              <a:gd name="T17" fmla="*/ 48825 h 155575"/>
              <a:gd name="T18" fmla="*/ 486155 w 934084"/>
              <a:gd name="T19" fmla="*/ 85415 h 155575"/>
              <a:gd name="T20" fmla="*/ 486155 w 934084"/>
              <a:gd name="T21" fmla="*/ 97651 h 155575"/>
              <a:gd name="T22" fmla="*/ 498295 w 934084"/>
              <a:gd name="T23" fmla="*/ 97651 h 155575"/>
              <a:gd name="T24" fmla="*/ 571248 w 934084"/>
              <a:gd name="T25" fmla="*/ 55791 h 155575"/>
              <a:gd name="T26" fmla="*/ 571248 w 934084"/>
              <a:gd name="T27" fmla="*/ 48825 h 155575"/>
              <a:gd name="T28" fmla="*/ 583387 w 934084"/>
              <a:gd name="T29" fmla="*/ 48825 h 155575"/>
              <a:gd name="T30" fmla="*/ 498295 w 934084"/>
              <a:gd name="T31" fmla="*/ 0 h 155575"/>
              <a:gd name="T32" fmla="*/ 12139 w 934084"/>
              <a:gd name="T33" fmla="*/ 55791 h 155575"/>
              <a:gd name="T34" fmla="*/ 12139 w 934084"/>
              <a:gd name="T35" fmla="*/ 61062 h 155575"/>
              <a:gd name="T36" fmla="*/ 21325 w 934084"/>
              <a:gd name="T37" fmla="*/ 61062 h 155575"/>
              <a:gd name="T38" fmla="*/ 12139 w 934084"/>
              <a:gd name="T39" fmla="*/ 55791 h 155575"/>
              <a:gd name="T40" fmla="*/ 559109 w 934084"/>
              <a:gd name="T41" fmla="*/ 48825 h 155575"/>
              <a:gd name="T42" fmla="*/ 12139 w 934084"/>
              <a:gd name="T43" fmla="*/ 48825 h 155575"/>
              <a:gd name="T44" fmla="*/ 36537 w 934084"/>
              <a:gd name="T45" fmla="*/ 61062 h 155575"/>
              <a:gd name="T46" fmla="*/ 534710 w 934084"/>
              <a:gd name="T47" fmla="*/ 61062 h 155575"/>
              <a:gd name="T48" fmla="*/ 559109 w 934084"/>
              <a:gd name="T49" fmla="*/ 48825 h 155575"/>
              <a:gd name="T50" fmla="*/ 571248 w 934084"/>
              <a:gd name="T51" fmla="*/ 55791 h 155575"/>
              <a:gd name="T52" fmla="*/ 562061 w 934084"/>
              <a:gd name="T53" fmla="*/ 61062 h 155575"/>
              <a:gd name="T54" fmla="*/ 571248 w 934084"/>
              <a:gd name="T55" fmla="*/ 61062 h 155575"/>
              <a:gd name="T56" fmla="*/ 571248 w 934084"/>
              <a:gd name="T57" fmla="*/ 55791 h 155575"/>
              <a:gd name="T58" fmla="*/ 85091 w 934084"/>
              <a:gd name="T59" fmla="*/ 0 h 155575"/>
              <a:gd name="T60" fmla="*/ 0 w 934084"/>
              <a:gd name="T61" fmla="*/ 48825 h 155575"/>
              <a:gd name="T62" fmla="*/ 12139 w 934084"/>
              <a:gd name="T63" fmla="*/ 55791 h 155575"/>
              <a:gd name="T64" fmla="*/ 12139 w 934084"/>
              <a:gd name="T65" fmla="*/ 48825 h 155575"/>
              <a:gd name="T66" fmla="*/ 85091 w 934084"/>
              <a:gd name="T67" fmla="*/ 12237 h 155575"/>
              <a:gd name="T68" fmla="*/ 85091 w 934084"/>
              <a:gd name="T69" fmla="*/ 0 h 155575"/>
              <a:gd name="T70" fmla="*/ 583387 w 934084"/>
              <a:gd name="T71" fmla="*/ 48825 h 155575"/>
              <a:gd name="T72" fmla="*/ 571248 w 934084"/>
              <a:gd name="T73" fmla="*/ 48825 h 155575"/>
              <a:gd name="T74" fmla="*/ 571248 w 934084"/>
              <a:gd name="T75" fmla="*/ 55791 h 155575"/>
              <a:gd name="T76" fmla="*/ 583387 w 934084"/>
              <a:gd name="T77" fmla="*/ 48825 h 15557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34084" h="155575">
                <a:moveTo>
                  <a:pt x="19431" y="77533"/>
                </a:moveTo>
                <a:lnTo>
                  <a:pt x="19431" y="88594"/>
                </a:lnTo>
                <a:lnTo>
                  <a:pt x="136207" y="155066"/>
                </a:lnTo>
                <a:lnTo>
                  <a:pt x="136207" y="135636"/>
                </a:lnTo>
                <a:lnTo>
                  <a:pt x="19431" y="77533"/>
                </a:lnTo>
                <a:close/>
              </a:path>
              <a:path w="934084" h="155575">
                <a:moveTo>
                  <a:pt x="797623" y="0"/>
                </a:moveTo>
                <a:lnTo>
                  <a:pt x="778192" y="0"/>
                </a:lnTo>
                <a:lnTo>
                  <a:pt x="778192" y="19431"/>
                </a:lnTo>
                <a:lnTo>
                  <a:pt x="894969" y="77533"/>
                </a:lnTo>
                <a:lnTo>
                  <a:pt x="778192" y="135636"/>
                </a:lnTo>
                <a:lnTo>
                  <a:pt x="778192" y="155066"/>
                </a:lnTo>
                <a:lnTo>
                  <a:pt x="797623" y="155066"/>
                </a:lnTo>
                <a:lnTo>
                  <a:pt x="914400" y="88594"/>
                </a:lnTo>
                <a:lnTo>
                  <a:pt x="914400" y="77533"/>
                </a:lnTo>
                <a:lnTo>
                  <a:pt x="933831" y="77533"/>
                </a:lnTo>
                <a:lnTo>
                  <a:pt x="797623" y="0"/>
                </a:lnTo>
                <a:close/>
              </a:path>
              <a:path w="934084" h="155575">
                <a:moveTo>
                  <a:pt x="19431" y="88594"/>
                </a:moveTo>
                <a:lnTo>
                  <a:pt x="19431" y="96964"/>
                </a:lnTo>
                <a:lnTo>
                  <a:pt x="34135" y="96964"/>
                </a:lnTo>
                <a:lnTo>
                  <a:pt x="19431" y="88594"/>
                </a:lnTo>
                <a:close/>
              </a:path>
              <a:path w="934084" h="155575">
                <a:moveTo>
                  <a:pt x="894969" y="77533"/>
                </a:moveTo>
                <a:lnTo>
                  <a:pt x="19431" y="77533"/>
                </a:lnTo>
                <a:lnTo>
                  <a:pt x="58484" y="96964"/>
                </a:lnTo>
                <a:lnTo>
                  <a:pt x="855915" y="96964"/>
                </a:lnTo>
                <a:lnTo>
                  <a:pt x="894969" y="77533"/>
                </a:lnTo>
                <a:close/>
              </a:path>
              <a:path w="934084" h="155575">
                <a:moveTo>
                  <a:pt x="914400" y="88594"/>
                </a:moveTo>
                <a:lnTo>
                  <a:pt x="899695" y="96964"/>
                </a:lnTo>
                <a:lnTo>
                  <a:pt x="914400" y="96964"/>
                </a:lnTo>
                <a:lnTo>
                  <a:pt x="914400" y="88594"/>
                </a:lnTo>
                <a:close/>
              </a:path>
              <a:path w="934084" h="155575">
                <a:moveTo>
                  <a:pt x="136207" y="0"/>
                </a:moveTo>
                <a:lnTo>
                  <a:pt x="0" y="77533"/>
                </a:lnTo>
                <a:lnTo>
                  <a:pt x="19431" y="88594"/>
                </a:lnTo>
                <a:lnTo>
                  <a:pt x="19431" y="77533"/>
                </a:lnTo>
                <a:lnTo>
                  <a:pt x="136207" y="19431"/>
                </a:lnTo>
                <a:lnTo>
                  <a:pt x="136207" y="0"/>
                </a:lnTo>
                <a:close/>
              </a:path>
              <a:path w="934084" h="155575">
                <a:moveTo>
                  <a:pt x="933831" y="77533"/>
                </a:moveTo>
                <a:lnTo>
                  <a:pt x="914400" y="77533"/>
                </a:lnTo>
                <a:lnTo>
                  <a:pt x="914400" y="88594"/>
                </a:lnTo>
                <a:lnTo>
                  <a:pt x="933831" y="775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4593" name="object 17"/>
          <p:cNvSpPr>
            <a:spLocks/>
          </p:cNvSpPr>
          <p:nvPr/>
        </p:nvSpPr>
        <p:spPr bwMode="auto">
          <a:xfrm>
            <a:off x="5661025" y="4887913"/>
            <a:ext cx="782638" cy="15875"/>
          </a:xfrm>
          <a:custGeom>
            <a:avLst/>
            <a:gdLst>
              <a:gd name="T0" fmla="*/ 12184 w 914400"/>
              <a:gd name="T1" fmla="*/ 0 h 19685"/>
              <a:gd name="T2" fmla="*/ 573337 w 914400"/>
              <a:gd name="T3" fmla="*/ 0 h 19685"/>
              <a:gd name="T4" fmla="*/ 573337 w 914400"/>
              <a:gd name="T5" fmla="*/ 10191 h 19685"/>
              <a:gd name="T6" fmla="*/ 12184 w 914400"/>
              <a:gd name="T7" fmla="*/ 10191 h 19685"/>
              <a:gd name="T8" fmla="*/ 12184 w 914400"/>
              <a:gd name="T9" fmla="*/ 0 h 19685"/>
              <a:gd name="T10" fmla="*/ 0 w 914400"/>
              <a:gd name="T11" fmla="*/ 0 h 19685"/>
              <a:gd name="T12" fmla="*/ 12184 w 914400"/>
              <a:gd name="T13" fmla="*/ 0 h 19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4400" h="19685">
                <a:moveTo>
                  <a:pt x="19431" y="0"/>
                </a:moveTo>
                <a:lnTo>
                  <a:pt x="914400" y="0"/>
                </a:lnTo>
                <a:lnTo>
                  <a:pt x="914400" y="19431"/>
                </a:lnTo>
                <a:lnTo>
                  <a:pt x="19431" y="19431"/>
                </a:lnTo>
                <a:lnTo>
                  <a:pt x="19431" y="0"/>
                </a:lnTo>
                <a:lnTo>
                  <a:pt x="0" y="0"/>
                </a:lnTo>
                <a:lnTo>
                  <a:pt x="1943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4" name="object 18"/>
          <p:cNvSpPr>
            <a:spLocks/>
          </p:cNvSpPr>
          <p:nvPr/>
        </p:nvSpPr>
        <p:spPr bwMode="auto">
          <a:xfrm>
            <a:off x="5661025" y="4821238"/>
            <a:ext cx="117475" cy="133350"/>
          </a:xfrm>
          <a:custGeom>
            <a:avLst/>
            <a:gdLst>
              <a:gd name="T0" fmla="*/ 86775 w 136525"/>
              <a:gd name="T1" fmla="*/ 97651 h 155575"/>
              <a:gd name="T2" fmla="*/ 0 w 136525"/>
              <a:gd name="T3" fmla="*/ 48825 h 155575"/>
              <a:gd name="T4" fmla="*/ 86775 w 136525"/>
              <a:gd name="T5" fmla="*/ 0 h 155575"/>
              <a:gd name="T6" fmla="*/ 86775 w 136525"/>
              <a:gd name="T7" fmla="*/ 12237 h 155575"/>
              <a:gd name="T8" fmla="*/ 12380 w 136525"/>
              <a:gd name="T9" fmla="*/ 48825 h 155575"/>
              <a:gd name="T10" fmla="*/ 86775 w 136525"/>
              <a:gd name="T11" fmla="*/ 85415 h 155575"/>
              <a:gd name="T12" fmla="*/ 86775 w 136525"/>
              <a:gd name="T13" fmla="*/ 97651 h 1555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6525" h="155575">
                <a:moveTo>
                  <a:pt x="136207" y="155066"/>
                </a:moveTo>
                <a:lnTo>
                  <a:pt x="0" y="77533"/>
                </a:lnTo>
                <a:lnTo>
                  <a:pt x="136207" y="0"/>
                </a:lnTo>
                <a:lnTo>
                  <a:pt x="136207" y="19431"/>
                </a:lnTo>
                <a:lnTo>
                  <a:pt x="19431" y="77533"/>
                </a:lnTo>
                <a:lnTo>
                  <a:pt x="136207" y="135636"/>
                </a:lnTo>
                <a:lnTo>
                  <a:pt x="136207" y="15506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5" name="object 19"/>
          <p:cNvSpPr>
            <a:spLocks/>
          </p:cNvSpPr>
          <p:nvPr/>
        </p:nvSpPr>
        <p:spPr bwMode="auto">
          <a:xfrm>
            <a:off x="6326188" y="4821238"/>
            <a:ext cx="134937" cy="133350"/>
          </a:xfrm>
          <a:custGeom>
            <a:avLst/>
            <a:gdLst>
              <a:gd name="T0" fmla="*/ 12524 w 156209"/>
              <a:gd name="T1" fmla="*/ 0 h 155575"/>
              <a:gd name="T2" fmla="*/ 100321 w 156209"/>
              <a:gd name="T3" fmla="*/ 48825 h 155575"/>
              <a:gd name="T4" fmla="*/ 12524 w 156209"/>
              <a:gd name="T5" fmla="*/ 97651 h 155575"/>
              <a:gd name="T6" fmla="*/ 0 w 156209"/>
              <a:gd name="T7" fmla="*/ 97651 h 155575"/>
              <a:gd name="T8" fmla="*/ 0 w 156209"/>
              <a:gd name="T9" fmla="*/ 85415 h 155575"/>
              <a:gd name="T10" fmla="*/ 75271 w 156209"/>
              <a:gd name="T11" fmla="*/ 48825 h 155575"/>
              <a:gd name="T12" fmla="*/ 0 w 156209"/>
              <a:gd name="T13" fmla="*/ 12237 h 155575"/>
              <a:gd name="T14" fmla="*/ 0 w 156209"/>
              <a:gd name="T15" fmla="*/ 0 h 155575"/>
              <a:gd name="T16" fmla="*/ 12524 w 156209"/>
              <a:gd name="T17" fmla="*/ 0 h 1555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6209" h="155575">
                <a:moveTo>
                  <a:pt x="19430" y="0"/>
                </a:moveTo>
                <a:lnTo>
                  <a:pt x="155638" y="77533"/>
                </a:lnTo>
                <a:lnTo>
                  <a:pt x="19430" y="155066"/>
                </a:lnTo>
                <a:lnTo>
                  <a:pt x="0" y="155066"/>
                </a:lnTo>
                <a:lnTo>
                  <a:pt x="0" y="135636"/>
                </a:lnTo>
                <a:lnTo>
                  <a:pt x="116776" y="77533"/>
                </a:lnTo>
                <a:lnTo>
                  <a:pt x="0" y="19431"/>
                </a:lnTo>
                <a:lnTo>
                  <a:pt x="0" y="0"/>
                </a:lnTo>
                <a:lnTo>
                  <a:pt x="1943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6" name="object 20"/>
          <p:cNvSpPr>
            <a:spLocks/>
          </p:cNvSpPr>
          <p:nvPr/>
        </p:nvSpPr>
        <p:spPr bwMode="auto">
          <a:xfrm>
            <a:off x="3997325" y="4656138"/>
            <a:ext cx="1647825" cy="347662"/>
          </a:xfrm>
          <a:custGeom>
            <a:avLst/>
            <a:gdLst>
              <a:gd name="T0" fmla="*/ 0 w 1926590"/>
              <a:gd name="T1" fmla="*/ 0 h 407035"/>
              <a:gd name="T2" fmla="*/ 0 w 1926590"/>
              <a:gd name="T3" fmla="*/ 253554 h 407035"/>
              <a:gd name="T4" fmla="*/ 1205306 w 1926590"/>
              <a:gd name="T5" fmla="*/ 253554 h 407035"/>
              <a:gd name="T6" fmla="*/ 1205306 w 1926590"/>
              <a:gd name="T7" fmla="*/ 0 h 407035"/>
              <a:gd name="T8" fmla="*/ 0 w 1926590"/>
              <a:gd name="T9" fmla="*/ 0 h 4070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26590" h="407035">
                <a:moveTo>
                  <a:pt x="0" y="0"/>
                </a:moveTo>
                <a:lnTo>
                  <a:pt x="0" y="406907"/>
                </a:lnTo>
                <a:lnTo>
                  <a:pt x="1926335" y="406907"/>
                </a:lnTo>
                <a:lnTo>
                  <a:pt x="1926335" y="0"/>
                </a:lnTo>
                <a:lnTo>
                  <a:pt x="0" y="0"/>
                </a:lnTo>
                <a:close/>
              </a:path>
            </a:pathLst>
          </a:custGeom>
          <a:noFill/>
          <a:ln w="19419">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1" name="object 21"/>
          <p:cNvSpPr txBox="1"/>
          <p:nvPr/>
        </p:nvSpPr>
        <p:spPr>
          <a:xfrm>
            <a:off x="4135438" y="4706938"/>
            <a:ext cx="1360487" cy="238125"/>
          </a:xfrm>
          <a:prstGeom prst="rect">
            <a:avLst/>
          </a:prstGeom>
        </p:spPr>
        <p:txBody>
          <a:bodyPr lIns="0" tIns="0" rIns="0" bIns="0">
            <a:spAutoFit/>
          </a:bodyPr>
          <a:lstStyle/>
          <a:p>
            <a:pPr marL="10860">
              <a:defRPr/>
            </a:pPr>
            <a:r>
              <a:rPr sz="1539" spc="30" dirty="0">
                <a:latin typeface="Times New Roman"/>
                <a:cs typeface="Times New Roman"/>
              </a:rPr>
              <a:t>ПЕРЕГОВОРЫ</a:t>
            </a:r>
            <a:endParaRPr sz="1539">
              <a:latin typeface="Times New Roman"/>
              <a:cs typeface="Times New Roman"/>
            </a:endParaRPr>
          </a:p>
        </p:txBody>
      </p:sp>
      <p:sp>
        <p:nvSpPr>
          <p:cNvPr id="24598" name="object 22"/>
          <p:cNvSpPr>
            <a:spLocks/>
          </p:cNvSpPr>
          <p:nvPr/>
        </p:nvSpPr>
        <p:spPr bwMode="auto">
          <a:xfrm>
            <a:off x="3398838" y="4837113"/>
            <a:ext cx="0" cy="117475"/>
          </a:xfrm>
          <a:custGeom>
            <a:avLst/>
            <a:gdLst>
              <a:gd name="T0" fmla="*/ 0 h 135889"/>
              <a:gd name="T1" fmla="*/ 87630 h 135889"/>
              <a:gd name="T2" fmla="*/ 0 60000 65536"/>
              <a:gd name="T3" fmla="*/ 0 60000 65536"/>
            </a:gdLst>
            <a:ahLst/>
            <a:cxnLst>
              <a:cxn ang="T2">
                <a:pos x="0" y="T0"/>
              </a:cxn>
              <a:cxn ang="T3">
                <a:pos x="0" y="T1"/>
              </a:cxn>
            </a:cxnLst>
            <a:rect l="0" t="0" r="r" b="b"/>
            <a:pathLst>
              <a:path h="135889">
                <a:moveTo>
                  <a:pt x="0" y="0"/>
                </a:moveTo>
                <a:lnTo>
                  <a:pt x="0" y="135635"/>
                </a:lnTo>
              </a:path>
            </a:pathLst>
          </a:custGeom>
          <a:noFill/>
          <a:ln w="38839">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4599" name="object 23"/>
          <p:cNvSpPr>
            <a:spLocks/>
          </p:cNvSpPr>
          <p:nvPr/>
        </p:nvSpPr>
        <p:spPr bwMode="auto">
          <a:xfrm>
            <a:off x="6243638" y="4837113"/>
            <a:ext cx="0" cy="117475"/>
          </a:xfrm>
          <a:custGeom>
            <a:avLst/>
            <a:gdLst>
              <a:gd name="T0" fmla="*/ 0 h 135889"/>
              <a:gd name="T1" fmla="*/ 87630 h 135889"/>
              <a:gd name="T2" fmla="*/ 0 60000 65536"/>
              <a:gd name="T3" fmla="*/ 0 60000 65536"/>
            </a:gdLst>
            <a:ahLst/>
            <a:cxnLst>
              <a:cxn ang="T2">
                <a:pos x="0" y="T0"/>
              </a:cxn>
              <a:cxn ang="T3">
                <a:pos x="0" y="T1"/>
              </a:cxn>
            </a:cxnLst>
            <a:rect l="0" t="0" r="r" b="b"/>
            <a:pathLst>
              <a:path h="135889">
                <a:moveTo>
                  <a:pt x="0" y="0"/>
                </a:moveTo>
                <a:lnTo>
                  <a:pt x="0" y="135635"/>
                </a:lnTo>
              </a:path>
            </a:pathLst>
          </a:custGeom>
          <a:noFill/>
          <a:ln w="38839">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Tree>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938213"/>
            <a:ext cx="7037388" cy="476250"/>
          </a:xfrm>
        </p:spPr>
        <p:txBody>
          <a:bodyPr lIns="0" tIns="80797" rIns="0" bIns="0" rtlCol="0">
            <a:spAutoFit/>
          </a:bodyPr>
          <a:lstStyle/>
          <a:p>
            <a:pPr marL="894301">
              <a:defRPr/>
            </a:pPr>
            <a:r>
              <a:rPr sz="2565" spc="-4" dirty="0"/>
              <a:t>Анализ на </a:t>
            </a:r>
            <a:r>
              <a:rPr sz="2565" spc="-9" dirty="0"/>
              <a:t>соответствие</a:t>
            </a:r>
            <a:r>
              <a:rPr sz="2565" spc="43" dirty="0"/>
              <a:t> </a:t>
            </a:r>
            <a:r>
              <a:rPr sz="2565" spc="-4" dirty="0"/>
              <a:t>НФБК</a:t>
            </a:r>
            <a:endParaRPr sz="2565"/>
          </a:p>
        </p:txBody>
      </p:sp>
      <p:sp>
        <p:nvSpPr>
          <p:cNvPr id="25603" name="object 3"/>
          <p:cNvSpPr txBox="1">
            <a:spLocks noChangeArrowheads="1"/>
          </p:cNvSpPr>
          <p:nvPr/>
        </p:nvSpPr>
        <p:spPr bwMode="auto">
          <a:xfrm>
            <a:off x="1252538" y="1504950"/>
            <a:ext cx="67024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Данные в этой таблице должны удовлетворять следующим правилам:</a:t>
            </a:r>
          </a:p>
          <a:p>
            <a:pPr>
              <a:spcBef>
                <a:spcPct val="0"/>
              </a:spcBef>
              <a:buClrTx/>
              <a:buSzTx/>
              <a:buFontTx/>
              <a:buAutoNum type="arabicPeriod"/>
            </a:pPr>
            <a:r>
              <a:rPr lang="ru-RU" altLang="ru-RU" sz="1500">
                <a:cs typeface="Arial" panose="020B0604020202020204" pitchFamily="34" charset="0"/>
              </a:rPr>
              <a:t>С каждым клиентом в день происходит не более одной встречи.</a:t>
            </a:r>
          </a:p>
          <a:p>
            <a:pPr>
              <a:spcBef>
                <a:spcPct val="0"/>
              </a:spcBef>
              <a:buClrTx/>
              <a:buSzTx/>
              <a:buFontTx/>
              <a:buAutoNum type="arabicPeriod"/>
            </a:pPr>
            <a:r>
              <a:rPr lang="ru-RU" altLang="ru-RU" sz="1500">
                <a:cs typeface="Arial" panose="020B0604020202020204" pitchFamily="34" charset="0"/>
              </a:rPr>
              <a:t>В каждый момент времени в одной комнате происходит только одна  встреча.</a:t>
            </a:r>
          </a:p>
          <a:p>
            <a:pPr>
              <a:spcBef>
                <a:spcPts val="25"/>
              </a:spcBef>
              <a:buClrTx/>
              <a:buSzTx/>
              <a:buFontTx/>
              <a:buAutoNum type="arabicPeriod"/>
            </a:pPr>
            <a:r>
              <a:rPr lang="ru-RU" altLang="ru-RU" sz="1500">
                <a:cs typeface="Arial" panose="020B0604020202020204" pitchFamily="34" charset="0"/>
              </a:rPr>
              <a:t>Каждый сотрудник встречается с клиентом один на один.</a:t>
            </a:r>
          </a:p>
          <a:p>
            <a:pPr>
              <a:spcBef>
                <a:spcPct val="0"/>
              </a:spcBef>
              <a:buClrTx/>
              <a:buSzTx/>
              <a:buFontTx/>
              <a:buAutoNum type="arabicPeriod"/>
            </a:pPr>
            <a:r>
              <a:rPr lang="ru-RU" altLang="ru-RU" sz="1500">
                <a:cs typeface="Arial" panose="020B0604020202020204" pitchFamily="34" charset="0"/>
              </a:rPr>
              <a:t>На один день сотруднику выделяется одна комната для переговоров.</a:t>
            </a:r>
          </a:p>
          <a:p>
            <a:pPr>
              <a:spcBef>
                <a:spcPts val="925"/>
              </a:spcBef>
              <a:buClrTx/>
              <a:buSzTx/>
              <a:buFontTx/>
              <a:buNone/>
            </a:pPr>
            <a:r>
              <a:rPr lang="ru-RU" altLang="ru-RU" sz="1500">
                <a:cs typeface="Arial" panose="020B0604020202020204" pitchFamily="34" charset="0"/>
              </a:rPr>
              <a:t>В соответствие с правилами в отношении "Работа с клиентами"  (Interview) есть 4 детерминанта:</a:t>
            </a:r>
          </a:p>
          <a:p>
            <a:pPr>
              <a:spcBef>
                <a:spcPts val="650"/>
              </a:spcBef>
              <a:buClrTx/>
              <a:buSzTx/>
              <a:buFontTx/>
              <a:buNone/>
            </a:pPr>
            <a:r>
              <a:rPr lang="ru-RU" altLang="ru-RU" sz="1500">
                <a:cs typeface="Arial" panose="020B0604020202020204" pitchFamily="34" charset="0"/>
              </a:rPr>
              <a:t>fd1: IdClient, Vdate –&gt; IdStaff, Room, Vtime.</a:t>
            </a:r>
          </a:p>
          <a:p>
            <a:pPr algn="just">
              <a:lnSpc>
                <a:spcPct val="150000"/>
              </a:lnSpc>
              <a:spcBef>
                <a:spcPts val="25"/>
              </a:spcBef>
              <a:buClrTx/>
              <a:buSzTx/>
              <a:buFontTx/>
              <a:buNone/>
            </a:pPr>
            <a:r>
              <a:rPr lang="ru-RU" altLang="ru-RU" sz="1500">
                <a:cs typeface="Arial" panose="020B0604020202020204" pitchFamily="34" charset="0"/>
              </a:rPr>
              <a:t>fd2: Room, Vdate, Vtime –&gt; IdStaff, IdClient.  fd3: IdStaff, Vdate, Vtime –&gt; IdClient, Room.  fd4: IdStaff, Vdate –&gt; Room.</a:t>
            </a:r>
          </a:p>
          <a:p>
            <a:pPr>
              <a:spcBef>
                <a:spcPts val="938"/>
              </a:spcBef>
              <a:buClrTx/>
              <a:buSzTx/>
              <a:buFontTx/>
              <a:buNone/>
            </a:pPr>
            <a:r>
              <a:rPr lang="ru-RU" altLang="ru-RU" sz="1500" u="sng">
                <a:cs typeface="Arial" panose="020B0604020202020204" pitchFamily="34" charset="0"/>
              </a:rPr>
              <a:t>Вопрос: </a:t>
            </a:r>
            <a:r>
              <a:rPr lang="ru-RU" altLang="ru-RU" sz="1500">
                <a:cs typeface="Arial" panose="020B0604020202020204" pitchFamily="34" charset="0"/>
              </a:rPr>
              <a:t>все ли детерминанты являются потенциальными ключами?</a:t>
            </a:r>
          </a:p>
          <a:p>
            <a:pPr>
              <a:spcBef>
                <a:spcPts val="13"/>
              </a:spcBef>
              <a:buClrTx/>
              <a:buSzTx/>
              <a:buFontTx/>
              <a:buNone/>
            </a:pPr>
            <a:endParaRPr lang="ru-RU" altLang="ru-RU" sz="17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500">
                <a:cs typeface="Arial" panose="020B0604020202020204" pitchFamily="34" charset="0"/>
              </a:rPr>
              <a:t>Первые три являются потенциальными ключами, а fd4 – нет. Это может  привести к аномалии обновления данных при смене номера комнаты.</a:t>
            </a:r>
          </a:p>
        </p:txBody>
      </p:sp>
    </p:spTree>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938213"/>
            <a:ext cx="7037388" cy="476250"/>
          </a:xfrm>
        </p:spPr>
        <p:txBody>
          <a:bodyPr lIns="0" tIns="80797" rIns="0" bIns="0" rtlCol="0">
            <a:spAutoFit/>
          </a:bodyPr>
          <a:lstStyle/>
          <a:p>
            <a:pPr marL="1681092">
              <a:defRPr/>
            </a:pPr>
            <a:r>
              <a:rPr sz="2565" spc="-4" dirty="0"/>
              <a:t>Приведение </a:t>
            </a:r>
            <a:r>
              <a:rPr sz="2565" dirty="0"/>
              <a:t>к</a:t>
            </a:r>
            <a:r>
              <a:rPr sz="2565" spc="-30" dirty="0"/>
              <a:t> </a:t>
            </a:r>
            <a:r>
              <a:rPr sz="2565" spc="-9" dirty="0"/>
              <a:t>НФБК</a:t>
            </a:r>
            <a:endParaRPr sz="2565"/>
          </a:p>
        </p:txBody>
      </p:sp>
      <p:sp>
        <p:nvSpPr>
          <p:cNvPr id="26627" name="object 3"/>
          <p:cNvSpPr txBox="1">
            <a:spLocks noChangeArrowheads="1"/>
          </p:cNvSpPr>
          <p:nvPr/>
        </p:nvSpPr>
        <p:spPr bwMode="auto">
          <a:xfrm>
            <a:off x="1252538" y="1519238"/>
            <a:ext cx="6723062" cy="94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43"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Приведение к НФБК в данном случае выполняется путём декомпозиции</a:t>
            </a:r>
          </a:p>
          <a:p>
            <a:pPr>
              <a:spcBef>
                <a:spcPts val="13"/>
              </a:spcBef>
              <a:buClrTx/>
              <a:buSzTx/>
              <a:buFontTx/>
              <a:buNone/>
            </a:pPr>
            <a:r>
              <a:rPr lang="ru-RU" altLang="ru-RU" sz="1500">
                <a:cs typeface="Arial" panose="020B0604020202020204" pitchFamily="34" charset="0"/>
              </a:rPr>
              <a:t>на 2 отношения: "Комнаты для переговоров" (Id, IdStaff, Vdate, Room),  где Id – суррогатный ПК, и "Переговоры" (Id, IdClient, Vtime), где Id –  внешний ключ.</a:t>
            </a:r>
          </a:p>
        </p:txBody>
      </p:sp>
      <p:sp>
        <p:nvSpPr>
          <p:cNvPr id="26628" name="object 4"/>
          <p:cNvSpPr txBox="1">
            <a:spLocks noChangeArrowheads="1"/>
          </p:cNvSpPr>
          <p:nvPr/>
        </p:nvSpPr>
        <p:spPr bwMode="auto">
          <a:xfrm>
            <a:off x="1252538" y="4957763"/>
            <a:ext cx="624681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Но такая декомпозиция обычно приводит к потере функциональных  зависимостей (в нашем случае – fd1, fd2, fd3), поэтому в реальных  системах этой нормальной формой пользуются редко.</a:t>
            </a:r>
          </a:p>
        </p:txBody>
      </p:sp>
      <p:sp>
        <p:nvSpPr>
          <p:cNvPr id="26629" name="object 5"/>
          <p:cNvSpPr>
            <a:spLocks/>
          </p:cNvSpPr>
          <p:nvPr/>
        </p:nvSpPr>
        <p:spPr bwMode="auto">
          <a:xfrm>
            <a:off x="3717925" y="3205163"/>
            <a:ext cx="225425" cy="128587"/>
          </a:xfrm>
          <a:custGeom>
            <a:avLst/>
            <a:gdLst>
              <a:gd name="T0" fmla="*/ 153742 w 262889"/>
              <a:gd name="T1" fmla="*/ 46937 h 150495"/>
              <a:gd name="T2" fmla="*/ 82756 w 262889"/>
              <a:gd name="T3" fmla="*/ 82110 h 150495"/>
              <a:gd name="T4" fmla="*/ 70986 w 262889"/>
              <a:gd name="T5" fmla="*/ 82110 h 150495"/>
              <a:gd name="T6" fmla="*/ 70986 w 262889"/>
              <a:gd name="T7" fmla="*/ 93874 h 150495"/>
              <a:gd name="T8" fmla="*/ 82756 w 262889"/>
              <a:gd name="T9" fmla="*/ 93874 h 150495"/>
              <a:gd name="T10" fmla="*/ 153742 w 262889"/>
              <a:gd name="T11" fmla="*/ 53613 h 150495"/>
              <a:gd name="T12" fmla="*/ 153742 w 262889"/>
              <a:gd name="T13" fmla="*/ 46937 h 150495"/>
              <a:gd name="T14" fmla="*/ 153742 w 262889"/>
              <a:gd name="T15" fmla="*/ 46937 h 150495"/>
              <a:gd name="T16" fmla="*/ 0 w 262889"/>
              <a:gd name="T17" fmla="*/ 46937 h 150495"/>
              <a:gd name="T18" fmla="*/ 11890 w 262889"/>
              <a:gd name="T19" fmla="*/ 58702 h 150495"/>
              <a:gd name="T20" fmla="*/ 130000 w 262889"/>
              <a:gd name="T21" fmla="*/ 58702 h 150495"/>
              <a:gd name="T22" fmla="*/ 153742 w 262889"/>
              <a:gd name="T23" fmla="*/ 46937 h 150495"/>
              <a:gd name="T24" fmla="*/ 153742 w 262889"/>
              <a:gd name="T25" fmla="*/ 53613 h 150495"/>
              <a:gd name="T26" fmla="*/ 144771 w 262889"/>
              <a:gd name="T27" fmla="*/ 58702 h 150495"/>
              <a:gd name="T28" fmla="*/ 153742 w 262889"/>
              <a:gd name="T29" fmla="*/ 58702 h 150495"/>
              <a:gd name="T30" fmla="*/ 153742 w 262889"/>
              <a:gd name="T31" fmla="*/ 53613 h 150495"/>
              <a:gd name="T32" fmla="*/ 82756 w 262889"/>
              <a:gd name="T33" fmla="*/ 0 h 150495"/>
              <a:gd name="T34" fmla="*/ 70986 w 262889"/>
              <a:gd name="T35" fmla="*/ 0 h 150495"/>
              <a:gd name="T36" fmla="*/ 70986 w 262889"/>
              <a:gd name="T37" fmla="*/ 11645 h 150495"/>
              <a:gd name="T38" fmla="*/ 82756 w 262889"/>
              <a:gd name="T39" fmla="*/ 11645 h 150495"/>
              <a:gd name="T40" fmla="*/ 153742 w 262889"/>
              <a:gd name="T41" fmla="*/ 46937 h 150495"/>
              <a:gd name="T42" fmla="*/ 153742 w 262889"/>
              <a:gd name="T43" fmla="*/ 53613 h 150495"/>
              <a:gd name="T44" fmla="*/ 165513 w 262889"/>
              <a:gd name="T45" fmla="*/ 46937 h 150495"/>
              <a:gd name="T46" fmla="*/ 82756 w 262889"/>
              <a:gd name="T47" fmla="*/ 0 h 15049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2889" h="150495">
                <a:moveTo>
                  <a:pt x="243839" y="75247"/>
                </a:moveTo>
                <a:lnTo>
                  <a:pt x="131254" y="131635"/>
                </a:lnTo>
                <a:lnTo>
                  <a:pt x="112585" y="131635"/>
                </a:lnTo>
                <a:lnTo>
                  <a:pt x="112585" y="150495"/>
                </a:lnTo>
                <a:lnTo>
                  <a:pt x="131254" y="150495"/>
                </a:lnTo>
                <a:lnTo>
                  <a:pt x="243839" y="85950"/>
                </a:lnTo>
                <a:lnTo>
                  <a:pt x="243839" y="75247"/>
                </a:lnTo>
                <a:close/>
              </a:path>
              <a:path w="262889" h="150495">
                <a:moveTo>
                  <a:pt x="243839" y="75247"/>
                </a:moveTo>
                <a:lnTo>
                  <a:pt x="0" y="75247"/>
                </a:lnTo>
                <a:lnTo>
                  <a:pt x="18859" y="94107"/>
                </a:lnTo>
                <a:lnTo>
                  <a:pt x="206184" y="94107"/>
                </a:lnTo>
                <a:lnTo>
                  <a:pt x="243839" y="75247"/>
                </a:lnTo>
                <a:close/>
              </a:path>
              <a:path w="262889" h="150495">
                <a:moveTo>
                  <a:pt x="243839" y="85950"/>
                </a:moveTo>
                <a:lnTo>
                  <a:pt x="229612" y="94107"/>
                </a:lnTo>
                <a:lnTo>
                  <a:pt x="243839" y="94107"/>
                </a:lnTo>
                <a:lnTo>
                  <a:pt x="243839" y="85950"/>
                </a:lnTo>
                <a:close/>
              </a:path>
              <a:path w="262889" h="150495">
                <a:moveTo>
                  <a:pt x="131254" y="0"/>
                </a:moveTo>
                <a:lnTo>
                  <a:pt x="112585" y="0"/>
                </a:lnTo>
                <a:lnTo>
                  <a:pt x="112585" y="18669"/>
                </a:lnTo>
                <a:lnTo>
                  <a:pt x="131254" y="18669"/>
                </a:lnTo>
                <a:lnTo>
                  <a:pt x="243839" y="75247"/>
                </a:lnTo>
                <a:lnTo>
                  <a:pt x="243839" y="85950"/>
                </a:lnTo>
                <a:lnTo>
                  <a:pt x="262508" y="75247"/>
                </a:lnTo>
                <a:lnTo>
                  <a:pt x="13125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30" name="object 6"/>
          <p:cNvSpPr>
            <a:spLocks/>
          </p:cNvSpPr>
          <p:nvPr/>
        </p:nvSpPr>
        <p:spPr bwMode="auto">
          <a:xfrm>
            <a:off x="3717925" y="3270250"/>
            <a:ext cx="207963" cy="15875"/>
          </a:xfrm>
          <a:custGeom>
            <a:avLst/>
            <a:gdLst>
              <a:gd name="T0" fmla="*/ 151269 w 243839"/>
              <a:gd name="T1" fmla="*/ 10914 h 19050"/>
              <a:gd name="T2" fmla="*/ 11700 w 243839"/>
              <a:gd name="T3" fmla="*/ 10914 h 19050"/>
              <a:gd name="T4" fmla="*/ 0 w 243839"/>
              <a:gd name="T5" fmla="*/ 0 h 19050"/>
              <a:gd name="T6" fmla="*/ 11700 w 243839"/>
              <a:gd name="T7" fmla="*/ 0 h 19050"/>
              <a:gd name="T8" fmla="*/ 151269 w 243839"/>
              <a:gd name="T9" fmla="*/ 0 h 19050"/>
              <a:gd name="T10" fmla="*/ 151269 w 243839"/>
              <a:gd name="T11" fmla="*/ 10914 h 190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3839" h="19050">
                <a:moveTo>
                  <a:pt x="243839" y="18859"/>
                </a:moveTo>
                <a:lnTo>
                  <a:pt x="18859" y="18859"/>
                </a:lnTo>
                <a:lnTo>
                  <a:pt x="0" y="0"/>
                </a:lnTo>
                <a:lnTo>
                  <a:pt x="18859" y="0"/>
                </a:lnTo>
                <a:lnTo>
                  <a:pt x="243839" y="0"/>
                </a:lnTo>
                <a:lnTo>
                  <a:pt x="243839" y="1885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31" name="object 7"/>
          <p:cNvSpPr>
            <a:spLocks/>
          </p:cNvSpPr>
          <p:nvPr/>
        </p:nvSpPr>
        <p:spPr bwMode="auto">
          <a:xfrm>
            <a:off x="3814763" y="3205163"/>
            <a:ext cx="128587" cy="128587"/>
          </a:xfrm>
          <a:custGeom>
            <a:avLst/>
            <a:gdLst>
              <a:gd name="T0" fmla="*/ 11645 w 150495"/>
              <a:gd name="T1" fmla="*/ 0 h 150495"/>
              <a:gd name="T2" fmla="*/ 93517 w 150495"/>
              <a:gd name="T3" fmla="*/ 46937 h 150495"/>
              <a:gd name="T4" fmla="*/ 11645 w 150495"/>
              <a:gd name="T5" fmla="*/ 93874 h 150495"/>
              <a:gd name="T6" fmla="*/ 0 w 150495"/>
              <a:gd name="T7" fmla="*/ 93874 h 150495"/>
              <a:gd name="T8" fmla="*/ 0 w 150495"/>
              <a:gd name="T9" fmla="*/ 82110 h 150495"/>
              <a:gd name="T10" fmla="*/ 11645 w 150495"/>
              <a:gd name="T11" fmla="*/ 82110 h 150495"/>
              <a:gd name="T12" fmla="*/ 81872 w 150495"/>
              <a:gd name="T13" fmla="*/ 46937 h 150495"/>
              <a:gd name="T14" fmla="*/ 11645 w 150495"/>
              <a:gd name="T15" fmla="*/ 11645 h 150495"/>
              <a:gd name="T16" fmla="*/ 0 w 150495"/>
              <a:gd name="T17" fmla="*/ 11645 h 150495"/>
              <a:gd name="T18" fmla="*/ 0 w 150495"/>
              <a:gd name="T19" fmla="*/ 0 h 150495"/>
              <a:gd name="T20" fmla="*/ 11645 w 150495"/>
              <a:gd name="T21" fmla="*/ 0 h 1504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495" h="150495">
                <a:moveTo>
                  <a:pt x="18669" y="0"/>
                </a:moveTo>
                <a:lnTo>
                  <a:pt x="149923" y="75247"/>
                </a:lnTo>
                <a:lnTo>
                  <a:pt x="18669" y="150495"/>
                </a:lnTo>
                <a:lnTo>
                  <a:pt x="0" y="150495"/>
                </a:lnTo>
                <a:lnTo>
                  <a:pt x="0" y="131635"/>
                </a:lnTo>
                <a:lnTo>
                  <a:pt x="18669" y="131635"/>
                </a:lnTo>
                <a:lnTo>
                  <a:pt x="131254" y="75247"/>
                </a:lnTo>
                <a:lnTo>
                  <a:pt x="18669" y="18669"/>
                </a:lnTo>
                <a:lnTo>
                  <a:pt x="0" y="18669"/>
                </a:lnTo>
                <a:lnTo>
                  <a:pt x="0" y="0"/>
                </a:lnTo>
                <a:lnTo>
                  <a:pt x="18669"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8" name="object 8"/>
          <p:cNvSpPr txBox="1"/>
          <p:nvPr/>
        </p:nvSpPr>
        <p:spPr>
          <a:xfrm>
            <a:off x="6348413" y="4202113"/>
            <a:ext cx="1138237" cy="242887"/>
          </a:xfrm>
          <a:prstGeom prst="rect">
            <a:avLst/>
          </a:prstGeom>
          <a:ln w="18783">
            <a:solidFill>
              <a:srgbClr val="000000"/>
            </a:solidFill>
          </a:ln>
        </p:spPr>
        <p:txBody>
          <a:bodyPr lIns="0" tIns="11946" rIns="0" bIns="0">
            <a:spAutoFit/>
          </a:bodyPr>
          <a:lstStyle/>
          <a:p>
            <a:pPr marL="86878">
              <a:spcBef>
                <a:spcPts val="94"/>
              </a:spcBef>
              <a:defRPr/>
            </a:pPr>
            <a:r>
              <a:rPr sz="1496" spc="9" dirty="0">
                <a:latin typeface="Times New Roman"/>
                <a:cs typeface="Times New Roman"/>
              </a:rPr>
              <a:t>КЛИЕНТЫ</a:t>
            </a:r>
            <a:endParaRPr sz="1496">
              <a:latin typeface="Times New Roman"/>
              <a:cs typeface="Times New Roman"/>
            </a:endParaRPr>
          </a:p>
        </p:txBody>
      </p:sp>
      <p:sp>
        <p:nvSpPr>
          <p:cNvPr id="9" name="object 9"/>
          <p:cNvSpPr txBox="1"/>
          <p:nvPr/>
        </p:nvSpPr>
        <p:spPr>
          <a:xfrm>
            <a:off x="1560513" y="3157538"/>
            <a:ext cx="1587500" cy="241300"/>
          </a:xfrm>
          <a:prstGeom prst="rect">
            <a:avLst/>
          </a:prstGeom>
          <a:ln w="18783">
            <a:solidFill>
              <a:srgbClr val="000000"/>
            </a:solidFill>
          </a:ln>
        </p:spPr>
        <p:txBody>
          <a:bodyPr lIns="0" tIns="10860" rIns="0" bIns="0">
            <a:spAutoFit/>
          </a:bodyPr>
          <a:lstStyle/>
          <a:p>
            <a:pPr marL="134661">
              <a:spcBef>
                <a:spcPts val="86"/>
              </a:spcBef>
              <a:defRPr/>
            </a:pPr>
            <a:r>
              <a:rPr sz="1496" dirty="0">
                <a:latin typeface="Times New Roman"/>
                <a:cs typeface="Times New Roman"/>
              </a:rPr>
              <a:t>СОТРУДНИКИ</a:t>
            </a:r>
          </a:p>
        </p:txBody>
      </p:sp>
      <p:sp>
        <p:nvSpPr>
          <p:cNvPr id="26634" name="object 10"/>
          <p:cNvSpPr>
            <a:spLocks/>
          </p:cNvSpPr>
          <p:nvPr/>
        </p:nvSpPr>
        <p:spPr bwMode="auto">
          <a:xfrm>
            <a:off x="3171825" y="3205163"/>
            <a:ext cx="658813" cy="128587"/>
          </a:xfrm>
          <a:custGeom>
            <a:avLst/>
            <a:gdLst>
              <a:gd name="T0" fmla="*/ 11859 w 768985"/>
              <a:gd name="T1" fmla="*/ 46937 h 150495"/>
              <a:gd name="T2" fmla="*/ 11859 w 768985"/>
              <a:gd name="T3" fmla="*/ 53671 h 150495"/>
              <a:gd name="T4" fmla="*/ 82657 w 768985"/>
              <a:gd name="T5" fmla="*/ 93874 h 150495"/>
              <a:gd name="T6" fmla="*/ 94395 w 768985"/>
              <a:gd name="T7" fmla="*/ 93874 h 150495"/>
              <a:gd name="T8" fmla="*/ 94395 w 768985"/>
              <a:gd name="T9" fmla="*/ 82110 h 150495"/>
              <a:gd name="T10" fmla="*/ 82657 w 768985"/>
              <a:gd name="T11" fmla="*/ 82110 h 150495"/>
              <a:gd name="T12" fmla="*/ 11859 w 768985"/>
              <a:gd name="T13" fmla="*/ 46937 h 150495"/>
              <a:gd name="T14" fmla="*/ 400944 w 768985"/>
              <a:gd name="T15" fmla="*/ 0 h 150495"/>
              <a:gd name="T16" fmla="*/ 389204 w 768985"/>
              <a:gd name="T17" fmla="*/ 0 h 150495"/>
              <a:gd name="T18" fmla="*/ 389204 w 768985"/>
              <a:gd name="T19" fmla="*/ 11645 h 150495"/>
              <a:gd name="T20" fmla="*/ 460002 w 768985"/>
              <a:gd name="T21" fmla="*/ 46937 h 150495"/>
              <a:gd name="T22" fmla="*/ 389204 w 768985"/>
              <a:gd name="T23" fmla="*/ 82110 h 150495"/>
              <a:gd name="T24" fmla="*/ 389204 w 768985"/>
              <a:gd name="T25" fmla="*/ 93874 h 150495"/>
              <a:gd name="T26" fmla="*/ 400944 w 768985"/>
              <a:gd name="T27" fmla="*/ 93874 h 150495"/>
              <a:gd name="T28" fmla="*/ 471740 w 768985"/>
              <a:gd name="T29" fmla="*/ 53613 h 150495"/>
              <a:gd name="T30" fmla="*/ 471740 w 768985"/>
              <a:gd name="T31" fmla="*/ 46937 h 150495"/>
              <a:gd name="T32" fmla="*/ 483481 w 768985"/>
              <a:gd name="T33" fmla="*/ 46937 h 150495"/>
              <a:gd name="T34" fmla="*/ 400944 w 768985"/>
              <a:gd name="T35" fmla="*/ 0 h 150495"/>
              <a:gd name="T36" fmla="*/ 11859 w 768985"/>
              <a:gd name="T37" fmla="*/ 53671 h 150495"/>
              <a:gd name="T38" fmla="*/ 11859 w 768985"/>
              <a:gd name="T39" fmla="*/ 58702 h 150495"/>
              <a:gd name="T40" fmla="*/ 20716 w 768985"/>
              <a:gd name="T41" fmla="*/ 58702 h 150495"/>
              <a:gd name="T42" fmla="*/ 11859 w 768985"/>
              <a:gd name="T43" fmla="*/ 53671 h 150495"/>
              <a:gd name="T44" fmla="*/ 460002 w 768985"/>
              <a:gd name="T45" fmla="*/ 46937 h 150495"/>
              <a:gd name="T46" fmla="*/ 11859 w 768985"/>
              <a:gd name="T47" fmla="*/ 46937 h 150495"/>
              <a:gd name="T48" fmla="*/ 35537 w 768985"/>
              <a:gd name="T49" fmla="*/ 58702 h 150495"/>
              <a:gd name="T50" fmla="*/ 436323 w 768985"/>
              <a:gd name="T51" fmla="*/ 58702 h 150495"/>
              <a:gd name="T52" fmla="*/ 460002 w 768985"/>
              <a:gd name="T53" fmla="*/ 46937 h 150495"/>
              <a:gd name="T54" fmla="*/ 471740 w 768985"/>
              <a:gd name="T55" fmla="*/ 53613 h 150495"/>
              <a:gd name="T56" fmla="*/ 462794 w 768985"/>
              <a:gd name="T57" fmla="*/ 58702 h 150495"/>
              <a:gd name="T58" fmla="*/ 471740 w 768985"/>
              <a:gd name="T59" fmla="*/ 58702 h 150495"/>
              <a:gd name="T60" fmla="*/ 471740 w 768985"/>
              <a:gd name="T61" fmla="*/ 53613 h 150495"/>
              <a:gd name="T62" fmla="*/ 94395 w 768985"/>
              <a:gd name="T63" fmla="*/ 0 h 150495"/>
              <a:gd name="T64" fmla="*/ 82657 w 768985"/>
              <a:gd name="T65" fmla="*/ 0 h 150495"/>
              <a:gd name="T66" fmla="*/ 0 w 768985"/>
              <a:gd name="T67" fmla="*/ 46937 h 150495"/>
              <a:gd name="T68" fmla="*/ 11859 w 768985"/>
              <a:gd name="T69" fmla="*/ 53671 h 150495"/>
              <a:gd name="T70" fmla="*/ 11859 w 768985"/>
              <a:gd name="T71" fmla="*/ 46937 h 150495"/>
              <a:gd name="T72" fmla="*/ 82657 w 768985"/>
              <a:gd name="T73" fmla="*/ 11645 h 150495"/>
              <a:gd name="T74" fmla="*/ 94395 w 768985"/>
              <a:gd name="T75" fmla="*/ 11645 h 150495"/>
              <a:gd name="T76" fmla="*/ 94395 w 768985"/>
              <a:gd name="T77" fmla="*/ 0 h 150495"/>
              <a:gd name="T78" fmla="*/ 483481 w 768985"/>
              <a:gd name="T79" fmla="*/ 46937 h 150495"/>
              <a:gd name="T80" fmla="*/ 471740 w 768985"/>
              <a:gd name="T81" fmla="*/ 46937 h 150495"/>
              <a:gd name="T82" fmla="*/ 471740 w 768985"/>
              <a:gd name="T83" fmla="*/ 53613 h 150495"/>
              <a:gd name="T84" fmla="*/ 483481 w 768985"/>
              <a:gd name="T85" fmla="*/ 46937 h 1504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68985" h="150495">
                <a:moveTo>
                  <a:pt x="18859" y="75247"/>
                </a:moveTo>
                <a:lnTo>
                  <a:pt x="18859" y="86043"/>
                </a:lnTo>
                <a:lnTo>
                  <a:pt x="131445" y="150495"/>
                </a:lnTo>
                <a:lnTo>
                  <a:pt x="150113" y="150495"/>
                </a:lnTo>
                <a:lnTo>
                  <a:pt x="150113" y="131635"/>
                </a:lnTo>
                <a:lnTo>
                  <a:pt x="131445" y="131635"/>
                </a:lnTo>
                <a:lnTo>
                  <a:pt x="18859" y="75247"/>
                </a:lnTo>
                <a:close/>
              </a:path>
              <a:path w="768985" h="150495">
                <a:moveTo>
                  <a:pt x="637603" y="0"/>
                </a:moveTo>
                <a:lnTo>
                  <a:pt x="618934" y="0"/>
                </a:lnTo>
                <a:lnTo>
                  <a:pt x="618934" y="18669"/>
                </a:lnTo>
                <a:lnTo>
                  <a:pt x="731520" y="75247"/>
                </a:lnTo>
                <a:lnTo>
                  <a:pt x="618934" y="131635"/>
                </a:lnTo>
                <a:lnTo>
                  <a:pt x="618934" y="150495"/>
                </a:lnTo>
                <a:lnTo>
                  <a:pt x="637603" y="150495"/>
                </a:lnTo>
                <a:lnTo>
                  <a:pt x="750188" y="85950"/>
                </a:lnTo>
                <a:lnTo>
                  <a:pt x="750188" y="75247"/>
                </a:lnTo>
                <a:lnTo>
                  <a:pt x="768858" y="75247"/>
                </a:lnTo>
                <a:lnTo>
                  <a:pt x="637603" y="0"/>
                </a:lnTo>
                <a:close/>
              </a:path>
              <a:path w="768985" h="150495">
                <a:moveTo>
                  <a:pt x="18859" y="86043"/>
                </a:moveTo>
                <a:lnTo>
                  <a:pt x="18859" y="94107"/>
                </a:lnTo>
                <a:lnTo>
                  <a:pt x="32944" y="94107"/>
                </a:lnTo>
                <a:lnTo>
                  <a:pt x="18859" y="86043"/>
                </a:lnTo>
                <a:close/>
              </a:path>
              <a:path w="768985" h="150495">
                <a:moveTo>
                  <a:pt x="731520" y="75247"/>
                </a:moveTo>
                <a:lnTo>
                  <a:pt x="18859" y="75247"/>
                </a:lnTo>
                <a:lnTo>
                  <a:pt x="56514" y="94107"/>
                </a:lnTo>
                <a:lnTo>
                  <a:pt x="693864" y="94107"/>
                </a:lnTo>
                <a:lnTo>
                  <a:pt x="731520" y="75247"/>
                </a:lnTo>
                <a:close/>
              </a:path>
              <a:path w="768985" h="150495">
                <a:moveTo>
                  <a:pt x="750188" y="85950"/>
                </a:moveTo>
                <a:lnTo>
                  <a:pt x="735961" y="94107"/>
                </a:lnTo>
                <a:lnTo>
                  <a:pt x="750188" y="94107"/>
                </a:lnTo>
                <a:lnTo>
                  <a:pt x="750188" y="85950"/>
                </a:lnTo>
                <a:close/>
              </a:path>
              <a:path w="768985" h="150495">
                <a:moveTo>
                  <a:pt x="150113" y="0"/>
                </a:moveTo>
                <a:lnTo>
                  <a:pt x="131445" y="0"/>
                </a:lnTo>
                <a:lnTo>
                  <a:pt x="0" y="75247"/>
                </a:lnTo>
                <a:lnTo>
                  <a:pt x="18859" y="86043"/>
                </a:lnTo>
                <a:lnTo>
                  <a:pt x="18859" y="75247"/>
                </a:lnTo>
                <a:lnTo>
                  <a:pt x="131445" y="18669"/>
                </a:lnTo>
                <a:lnTo>
                  <a:pt x="150113" y="18669"/>
                </a:lnTo>
                <a:lnTo>
                  <a:pt x="150113" y="0"/>
                </a:lnTo>
                <a:close/>
              </a:path>
              <a:path w="768985" h="150495">
                <a:moveTo>
                  <a:pt x="768858" y="75247"/>
                </a:moveTo>
                <a:lnTo>
                  <a:pt x="750188" y="75247"/>
                </a:lnTo>
                <a:lnTo>
                  <a:pt x="750188" y="85950"/>
                </a:lnTo>
                <a:lnTo>
                  <a:pt x="768858" y="752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35" name="object 11"/>
          <p:cNvSpPr>
            <a:spLocks/>
          </p:cNvSpPr>
          <p:nvPr/>
        </p:nvSpPr>
        <p:spPr bwMode="auto">
          <a:xfrm>
            <a:off x="3189288" y="3270250"/>
            <a:ext cx="625475" cy="15875"/>
          </a:xfrm>
          <a:custGeom>
            <a:avLst/>
            <a:gdLst>
              <a:gd name="T0" fmla="*/ 0 w 731520"/>
              <a:gd name="T1" fmla="*/ 0 h 19050"/>
              <a:gd name="T2" fmla="*/ 457155 w 731520"/>
              <a:gd name="T3" fmla="*/ 0 h 19050"/>
              <a:gd name="T4" fmla="*/ 457155 w 731520"/>
              <a:gd name="T5" fmla="*/ 10914 h 19050"/>
              <a:gd name="T6" fmla="*/ 0 w 731520"/>
              <a:gd name="T7" fmla="*/ 10914 h 19050"/>
              <a:gd name="T8" fmla="*/ 0 w 731520"/>
              <a:gd name="T9" fmla="*/ 0 h 190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1520" h="19050">
                <a:moveTo>
                  <a:pt x="0" y="0"/>
                </a:moveTo>
                <a:lnTo>
                  <a:pt x="731329" y="0"/>
                </a:lnTo>
                <a:lnTo>
                  <a:pt x="731329" y="18859"/>
                </a:lnTo>
                <a:lnTo>
                  <a:pt x="0" y="18859"/>
                </a:lnTo>
                <a:lnTo>
                  <a:pt x="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36" name="object 12"/>
          <p:cNvSpPr>
            <a:spLocks/>
          </p:cNvSpPr>
          <p:nvPr/>
        </p:nvSpPr>
        <p:spPr bwMode="auto">
          <a:xfrm>
            <a:off x="3171825" y="3205163"/>
            <a:ext cx="130175" cy="128587"/>
          </a:xfrm>
          <a:custGeom>
            <a:avLst/>
            <a:gdLst>
              <a:gd name="T0" fmla="*/ 85067 w 150495"/>
              <a:gd name="T1" fmla="*/ 93874 h 150495"/>
              <a:gd name="T2" fmla="*/ 0 w 150495"/>
              <a:gd name="T3" fmla="*/ 46937 h 150495"/>
              <a:gd name="T4" fmla="*/ 85067 w 150495"/>
              <a:gd name="T5" fmla="*/ 0 h 150495"/>
              <a:gd name="T6" fmla="*/ 97148 w 150495"/>
              <a:gd name="T7" fmla="*/ 0 h 150495"/>
              <a:gd name="T8" fmla="*/ 97148 w 150495"/>
              <a:gd name="T9" fmla="*/ 11645 h 150495"/>
              <a:gd name="T10" fmla="*/ 85067 w 150495"/>
              <a:gd name="T11" fmla="*/ 11645 h 150495"/>
              <a:gd name="T12" fmla="*/ 12205 w 150495"/>
              <a:gd name="T13" fmla="*/ 46937 h 150495"/>
              <a:gd name="T14" fmla="*/ 85067 w 150495"/>
              <a:gd name="T15" fmla="*/ 82110 h 150495"/>
              <a:gd name="T16" fmla="*/ 97148 w 150495"/>
              <a:gd name="T17" fmla="*/ 82110 h 150495"/>
              <a:gd name="T18" fmla="*/ 97148 w 150495"/>
              <a:gd name="T19" fmla="*/ 93874 h 150495"/>
              <a:gd name="T20" fmla="*/ 85067 w 150495"/>
              <a:gd name="T21" fmla="*/ 93874 h 1504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495" h="150495">
                <a:moveTo>
                  <a:pt x="131445" y="150495"/>
                </a:moveTo>
                <a:lnTo>
                  <a:pt x="0" y="75247"/>
                </a:lnTo>
                <a:lnTo>
                  <a:pt x="131445" y="0"/>
                </a:lnTo>
                <a:lnTo>
                  <a:pt x="150113" y="0"/>
                </a:lnTo>
                <a:lnTo>
                  <a:pt x="150113" y="18669"/>
                </a:lnTo>
                <a:lnTo>
                  <a:pt x="131445" y="18669"/>
                </a:lnTo>
                <a:lnTo>
                  <a:pt x="18859" y="75247"/>
                </a:lnTo>
                <a:lnTo>
                  <a:pt x="131445" y="131635"/>
                </a:lnTo>
                <a:lnTo>
                  <a:pt x="150113" y="131635"/>
                </a:lnTo>
                <a:lnTo>
                  <a:pt x="150113" y="150495"/>
                </a:lnTo>
                <a:lnTo>
                  <a:pt x="131445" y="15049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37" name="object 13"/>
          <p:cNvSpPr>
            <a:spLocks/>
          </p:cNvSpPr>
          <p:nvPr/>
        </p:nvSpPr>
        <p:spPr bwMode="auto">
          <a:xfrm>
            <a:off x="3702050" y="3205163"/>
            <a:ext cx="128588" cy="128587"/>
          </a:xfrm>
          <a:custGeom>
            <a:avLst/>
            <a:gdLst>
              <a:gd name="T0" fmla="*/ 11645 w 150495"/>
              <a:gd name="T1" fmla="*/ 0 h 150495"/>
              <a:gd name="T2" fmla="*/ 93519 w 150495"/>
              <a:gd name="T3" fmla="*/ 46937 h 150495"/>
              <a:gd name="T4" fmla="*/ 11645 w 150495"/>
              <a:gd name="T5" fmla="*/ 93874 h 150495"/>
              <a:gd name="T6" fmla="*/ 0 w 150495"/>
              <a:gd name="T7" fmla="*/ 93874 h 150495"/>
              <a:gd name="T8" fmla="*/ 0 w 150495"/>
              <a:gd name="T9" fmla="*/ 82110 h 150495"/>
              <a:gd name="T10" fmla="*/ 70228 w 150495"/>
              <a:gd name="T11" fmla="*/ 46937 h 150495"/>
              <a:gd name="T12" fmla="*/ 0 w 150495"/>
              <a:gd name="T13" fmla="*/ 11645 h 150495"/>
              <a:gd name="T14" fmla="*/ 0 w 150495"/>
              <a:gd name="T15" fmla="*/ 0 h 150495"/>
              <a:gd name="T16" fmla="*/ 11645 w 150495"/>
              <a:gd name="T17" fmla="*/ 0 h 1504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495" h="150495">
                <a:moveTo>
                  <a:pt x="18669" y="0"/>
                </a:moveTo>
                <a:lnTo>
                  <a:pt x="149923" y="75247"/>
                </a:lnTo>
                <a:lnTo>
                  <a:pt x="18669" y="150495"/>
                </a:lnTo>
                <a:lnTo>
                  <a:pt x="0" y="150495"/>
                </a:lnTo>
                <a:lnTo>
                  <a:pt x="0" y="131635"/>
                </a:lnTo>
                <a:lnTo>
                  <a:pt x="112585" y="75247"/>
                </a:lnTo>
                <a:lnTo>
                  <a:pt x="0" y="18669"/>
                </a:lnTo>
                <a:lnTo>
                  <a:pt x="0" y="0"/>
                </a:lnTo>
                <a:lnTo>
                  <a:pt x="18669"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38" name="object 14"/>
          <p:cNvSpPr>
            <a:spLocks/>
          </p:cNvSpPr>
          <p:nvPr/>
        </p:nvSpPr>
        <p:spPr bwMode="auto">
          <a:xfrm>
            <a:off x="5673725" y="4283075"/>
            <a:ext cx="449263" cy="128588"/>
          </a:xfrm>
          <a:custGeom>
            <a:avLst/>
            <a:gdLst>
              <a:gd name="T0" fmla="*/ 11689 w 525145"/>
              <a:gd name="T1" fmla="*/ 39757 h 151129"/>
              <a:gd name="T2" fmla="*/ 0 w 525145"/>
              <a:gd name="T3" fmla="*/ 46350 h 151129"/>
              <a:gd name="T4" fmla="*/ 82182 w 525145"/>
              <a:gd name="T5" fmla="*/ 92817 h 151129"/>
              <a:gd name="T6" fmla="*/ 82182 w 525145"/>
              <a:gd name="T7" fmla="*/ 81201 h 151129"/>
              <a:gd name="T8" fmla="*/ 29178 w 525145"/>
              <a:gd name="T9" fmla="*/ 46350 h 151129"/>
              <a:gd name="T10" fmla="*/ 11689 w 525145"/>
              <a:gd name="T11" fmla="*/ 46350 h 151129"/>
              <a:gd name="T12" fmla="*/ 11689 w 525145"/>
              <a:gd name="T13" fmla="*/ 39757 h 151129"/>
              <a:gd name="T14" fmla="*/ 15705 w 525145"/>
              <a:gd name="T15" fmla="*/ 37492 h 151129"/>
              <a:gd name="T16" fmla="*/ 11689 w 525145"/>
              <a:gd name="T17" fmla="*/ 39757 h 151129"/>
              <a:gd name="T18" fmla="*/ 11689 w 525145"/>
              <a:gd name="T19" fmla="*/ 46350 h 151129"/>
              <a:gd name="T20" fmla="*/ 21686 w 525145"/>
              <a:gd name="T21" fmla="*/ 41424 h 151129"/>
              <a:gd name="T22" fmla="*/ 15705 w 525145"/>
              <a:gd name="T23" fmla="*/ 37492 h 151129"/>
              <a:gd name="T24" fmla="*/ 21686 w 525145"/>
              <a:gd name="T25" fmla="*/ 41424 h 151129"/>
              <a:gd name="T26" fmla="*/ 11689 w 525145"/>
              <a:gd name="T27" fmla="*/ 46350 h 151129"/>
              <a:gd name="T28" fmla="*/ 29178 w 525145"/>
              <a:gd name="T29" fmla="*/ 46350 h 151129"/>
              <a:gd name="T30" fmla="*/ 21686 w 525145"/>
              <a:gd name="T31" fmla="*/ 41424 h 151129"/>
              <a:gd name="T32" fmla="*/ 317040 w 525145"/>
              <a:gd name="T33" fmla="*/ 34850 h 151129"/>
              <a:gd name="T34" fmla="*/ 35028 w 525145"/>
              <a:gd name="T35" fmla="*/ 34850 h 151129"/>
              <a:gd name="T36" fmla="*/ 21686 w 525145"/>
              <a:gd name="T37" fmla="*/ 41424 h 151129"/>
              <a:gd name="T38" fmla="*/ 29178 w 525145"/>
              <a:gd name="T39" fmla="*/ 46350 h 151129"/>
              <a:gd name="T40" fmla="*/ 328729 w 525145"/>
              <a:gd name="T41" fmla="*/ 46350 h 151129"/>
              <a:gd name="T42" fmla="*/ 317040 w 525145"/>
              <a:gd name="T43" fmla="*/ 34850 h 151129"/>
              <a:gd name="T44" fmla="*/ 82182 w 525145"/>
              <a:gd name="T45" fmla="*/ 0 h 151129"/>
              <a:gd name="T46" fmla="*/ 15705 w 525145"/>
              <a:gd name="T47" fmla="*/ 37492 h 151129"/>
              <a:gd name="T48" fmla="*/ 21686 w 525145"/>
              <a:gd name="T49" fmla="*/ 41424 h 151129"/>
              <a:gd name="T50" fmla="*/ 82182 w 525145"/>
              <a:gd name="T51" fmla="*/ 11617 h 151129"/>
              <a:gd name="T52" fmla="*/ 82182 w 525145"/>
              <a:gd name="T53" fmla="*/ 0 h 151129"/>
              <a:gd name="T54" fmla="*/ 11689 w 525145"/>
              <a:gd name="T55" fmla="*/ 34850 h 151129"/>
              <a:gd name="T56" fmla="*/ 11689 w 525145"/>
              <a:gd name="T57" fmla="*/ 39757 h 151129"/>
              <a:gd name="T58" fmla="*/ 15705 w 525145"/>
              <a:gd name="T59" fmla="*/ 37492 h 151129"/>
              <a:gd name="T60" fmla="*/ 11689 w 525145"/>
              <a:gd name="T61" fmla="*/ 34850 h 151129"/>
              <a:gd name="T62" fmla="*/ 20389 w 525145"/>
              <a:gd name="T63" fmla="*/ 34850 h 151129"/>
              <a:gd name="T64" fmla="*/ 11689 w 525145"/>
              <a:gd name="T65" fmla="*/ 34850 h 151129"/>
              <a:gd name="T66" fmla="*/ 15705 w 525145"/>
              <a:gd name="T67" fmla="*/ 37492 h 151129"/>
              <a:gd name="T68" fmla="*/ 20389 w 525145"/>
              <a:gd name="T69" fmla="*/ 34850 h 1511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25145" h="151129">
                <a:moveTo>
                  <a:pt x="18669" y="64544"/>
                </a:moveTo>
                <a:lnTo>
                  <a:pt x="0" y="75247"/>
                </a:lnTo>
                <a:lnTo>
                  <a:pt x="131254" y="150685"/>
                </a:lnTo>
                <a:lnTo>
                  <a:pt x="131254" y="131826"/>
                </a:lnTo>
                <a:lnTo>
                  <a:pt x="46601" y="75247"/>
                </a:lnTo>
                <a:lnTo>
                  <a:pt x="18669" y="75247"/>
                </a:lnTo>
                <a:lnTo>
                  <a:pt x="18669" y="64544"/>
                </a:lnTo>
                <a:close/>
              </a:path>
              <a:path w="525145" h="151129">
                <a:moveTo>
                  <a:pt x="25084" y="60866"/>
                </a:moveTo>
                <a:lnTo>
                  <a:pt x="18669" y="64544"/>
                </a:lnTo>
                <a:lnTo>
                  <a:pt x="18669" y="75247"/>
                </a:lnTo>
                <a:lnTo>
                  <a:pt x="34636" y="67250"/>
                </a:lnTo>
                <a:lnTo>
                  <a:pt x="25084" y="60866"/>
                </a:lnTo>
                <a:close/>
              </a:path>
              <a:path w="525145" h="151129">
                <a:moveTo>
                  <a:pt x="34636" y="67250"/>
                </a:moveTo>
                <a:lnTo>
                  <a:pt x="18669" y="75247"/>
                </a:lnTo>
                <a:lnTo>
                  <a:pt x="46601" y="75247"/>
                </a:lnTo>
                <a:lnTo>
                  <a:pt x="34636" y="67250"/>
                </a:lnTo>
                <a:close/>
              </a:path>
              <a:path w="525145" h="151129">
                <a:moveTo>
                  <a:pt x="506349" y="56578"/>
                </a:moveTo>
                <a:lnTo>
                  <a:pt x="55943" y="56578"/>
                </a:lnTo>
                <a:lnTo>
                  <a:pt x="34636" y="67250"/>
                </a:lnTo>
                <a:lnTo>
                  <a:pt x="46601" y="75247"/>
                </a:lnTo>
                <a:lnTo>
                  <a:pt x="525018" y="75247"/>
                </a:lnTo>
                <a:lnTo>
                  <a:pt x="506349" y="56578"/>
                </a:lnTo>
                <a:close/>
              </a:path>
              <a:path w="525145" h="151129">
                <a:moveTo>
                  <a:pt x="131254" y="0"/>
                </a:moveTo>
                <a:lnTo>
                  <a:pt x="25084" y="60866"/>
                </a:lnTo>
                <a:lnTo>
                  <a:pt x="34636" y="67250"/>
                </a:lnTo>
                <a:lnTo>
                  <a:pt x="131254" y="18859"/>
                </a:lnTo>
                <a:lnTo>
                  <a:pt x="131254" y="0"/>
                </a:lnTo>
                <a:close/>
              </a:path>
              <a:path w="525145" h="151129">
                <a:moveTo>
                  <a:pt x="18669" y="56578"/>
                </a:moveTo>
                <a:lnTo>
                  <a:pt x="18669" y="64544"/>
                </a:lnTo>
                <a:lnTo>
                  <a:pt x="25084" y="60866"/>
                </a:lnTo>
                <a:lnTo>
                  <a:pt x="18669" y="56578"/>
                </a:lnTo>
                <a:close/>
              </a:path>
              <a:path w="525145" h="151129">
                <a:moveTo>
                  <a:pt x="32564" y="56578"/>
                </a:moveTo>
                <a:lnTo>
                  <a:pt x="18669" y="56578"/>
                </a:lnTo>
                <a:lnTo>
                  <a:pt x="25084" y="60866"/>
                </a:lnTo>
                <a:lnTo>
                  <a:pt x="32564" y="565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39" name="object 15"/>
          <p:cNvSpPr>
            <a:spLocks/>
          </p:cNvSpPr>
          <p:nvPr/>
        </p:nvSpPr>
        <p:spPr bwMode="auto">
          <a:xfrm>
            <a:off x="5673725" y="4332288"/>
            <a:ext cx="449263" cy="15875"/>
          </a:xfrm>
          <a:custGeom>
            <a:avLst/>
            <a:gdLst>
              <a:gd name="T0" fmla="*/ 317040 w 525145"/>
              <a:gd name="T1" fmla="*/ 10803 h 19050"/>
              <a:gd name="T2" fmla="*/ 11689 w 525145"/>
              <a:gd name="T3" fmla="*/ 10803 h 19050"/>
              <a:gd name="T4" fmla="*/ 0 w 525145"/>
              <a:gd name="T5" fmla="*/ 10803 h 19050"/>
              <a:gd name="T6" fmla="*/ 11689 w 525145"/>
              <a:gd name="T7" fmla="*/ 10803 h 19050"/>
              <a:gd name="T8" fmla="*/ 11689 w 525145"/>
              <a:gd name="T9" fmla="*/ 0 h 19050"/>
              <a:gd name="T10" fmla="*/ 317040 w 525145"/>
              <a:gd name="T11" fmla="*/ 0 h 19050"/>
              <a:gd name="T12" fmla="*/ 328729 w 525145"/>
              <a:gd name="T13" fmla="*/ 10803 h 19050"/>
              <a:gd name="T14" fmla="*/ 317040 w 525145"/>
              <a:gd name="T15" fmla="*/ 10803 h 190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145" h="19050">
                <a:moveTo>
                  <a:pt x="506349" y="18668"/>
                </a:moveTo>
                <a:lnTo>
                  <a:pt x="18669" y="18668"/>
                </a:lnTo>
                <a:lnTo>
                  <a:pt x="0" y="18668"/>
                </a:lnTo>
                <a:lnTo>
                  <a:pt x="18669" y="18668"/>
                </a:lnTo>
                <a:lnTo>
                  <a:pt x="18669" y="0"/>
                </a:lnTo>
                <a:lnTo>
                  <a:pt x="506349" y="0"/>
                </a:lnTo>
                <a:lnTo>
                  <a:pt x="525018" y="18668"/>
                </a:lnTo>
                <a:lnTo>
                  <a:pt x="506349" y="1866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0" name="object 16"/>
          <p:cNvSpPr>
            <a:spLocks/>
          </p:cNvSpPr>
          <p:nvPr/>
        </p:nvSpPr>
        <p:spPr bwMode="auto">
          <a:xfrm>
            <a:off x="5673725" y="4283075"/>
            <a:ext cx="112713" cy="128588"/>
          </a:xfrm>
          <a:custGeom>
            <a:avLst/>
            <a:gdLst>
              <a:gd name="T0" fmla="*/ 82757 w 131445"/>
              <a:gd name="T1" fmla="*/ 92817 h 151129"/>
              <a:gd name="T2" fmla="*/ 0 w 131445"/>
              <a:gd name="T3" fmla="*/ 46350 h 151129"/>
              <a:gd name="T4" fmla="*/ 82757 w 131445"/>
              <a:gd name="T5" fmla="*/ 0 h 151129"/>
              <a:gd name="T6" fmla="*/ 82757 w 131445"/>
              <a:gd name="T7" fmla="*/ 11617 h 151129"/>
              <a:gd name="T8" fmla="*/ 11772 w 131445"/>
              <a:gd name="T9" fmla="*/ 46350 h 151129"/>
              <a:gd name="T10" fmla="*/ 11772 w 131445"/>
              <a:gd name="T11" fmla="*/ 34850 h 151129"/>
              <a:gd name="T12" fmla="*/ 82757 w 131445"/>
              <a:gd name="T13" fmla="*/ 81201 h 151129"/>
              <a:gd name="T14" fmla="*/ 82757 w 131445"/>
              <a:gd name="T15" fmla="*/ 92817 h 1511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1445" h="151129">
                <a:moveTo>
                  <a:pt x="131254" y="150685"/>
                </a:moveTo>
                <a:lnTo>
                  <a:pt x="0" y="75247"/>
                </a:lnTo>
                <a:lnTo>
                  <a:pt x="131254" y="0"/>
                </a:lnTo>
                <a:lnTo>
                  <a:pt x="131254" y="18859"/>
                </a:lnTo>
                <a:lnTo>
                  <a:pt x="18669" y="75247"/>
                </a:lnTo>
                <a:lnTo>
                  <a:pt x="18669" y="56578"/>
                </a:lnTo>
                <a:lnTo>
                  <a:pt x="131254" y="131826"/>
                </a:lnTo>
                <a:lnTo>
                  <a:pt x="131254" y="15068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1" name="object 17"/>
          <p:cNvSpPr>
            <a:spLocks/>
          </p:cNvSpPr>
          <p:nvPr/>
        </p:nvSpPr>
        <p:spPr bwMode="auto">
          <a:xfrm>
            <a:off x="5562600" y="4283075"/>
            <a:ext cx="769938" cy="128588"/>
          </a:xfrm>
          <a:custGeom>
            <a:avLst/>
            <a:gdLst>
              <a:gd name="T0" fmla="*/ 0 w 900429"/>
              <a:gd name="T1" fmla="*/ 46350 h 151129"/>
              <a:gd name="T2" fmla="*/ 82060 w 900429"/>
              <a:gd name="T3" fmla="*/ 81201 h 151129"/>
              <a:gd name="T4" fmla="*/ 11672 w 900429"/>
              <a:gd name="T5" fmla="*/ 46350 h 151129"/>
              <a:gd name="T6" fmla="*/ 529304 w 900429"/>
              <a:gd name="T7" fmla="*/ 41424 h 151129"/>
              <a:gd name="T8" fmla="*/ 468899 w 900429"/>
              <a:gd name="T9" fmla="*/ 92817 h 151129"/>
              <a:gd name="T10" fmla="*/ 562750 w 900429"/>
              <a:gd name="T11" fmla="*/ 46350 h 151129"/>
              <a:gd name="T12" fmla="*/ 529304 w 900429"/>
              <a:gd name="T13" fmla="*/ 41424 h 151129"/>
              <a:gd name="T14" fmla="*/ 11672 w 900429"/>
              <a:gd name="T15" fmla="*/ 39757 h 151129"/>
              <a:gd name="T16" fmla="*/ 21655 w 900429"/>
              <a:gd name="T17" fmla="*/ 41424 h 151129"/>
              <a:gd name="T18" fmla="*/ 21655 w 900429"/>
              <a:gd name="T19" fmla="*/ 41424 h 151129"/>
              <a:gd name="T20" fmla="*/ 29135 w 900429"/>
              <a:gd name="T21" fmla="*/ 46350 h 151129"/>
              <a:gd name="T22" fmla="*/ 515983 w 900429"/>
              <a:gd name="T23" fmla="*/ 34850 h 151129"/>
              <a:gd name="T24" fmla="*/ 21655 w 900429"/>
              <a:gd name="T25" fmla="*/ 41424 h 151129"/>
              <a:gd name="T26" fmla="*/ 521824 w 900429"/>
              <a:gd name="T27" fmla="*/ 46350 h 151129"/>
              <a:gd name="T28" fmla="*/ 515983 w 900429"/>
              <a:gd name="T29" fmla="*/ 34850 h 151129"/>
              <a:gd name="T30" fmla="*/ 529304 w 900429"/>
              <a:gd name="T31" fmla="*/ 41424 h 151129"/>
              <a:gd name="T32" fmla="*/ 539288 w 900429"/>
              <a:gd name="T33" fmla="*/ 34850 h 151129"/>
              <a:gd name="T34" fmla="*/ 539288 w 900429"/>
              <a:gd name="T35" fmla="*/ 34850 h 151129"/>
              <a:gd name="T36" fmla="*/ 550958 w 900429"/>
              <a:gd name="T37" fmla="*/ 46350 h 151129"/>
              <a:gd name="T38" fmla="*/ 542390 w 900429"/>
              <a:gd name="T39" fmla="*/ 34850 h 151129"/>
              <a:gd name="T40" fmla="*/ 550958 w 900429"/>
              <a:gd name="T41" fmla="*/ 46350 h 151129"/>
              <a:gd name="T42" fmla="*/ 550958 w 900429"/>
              <a:gd name="T43" fmla="*/ 39690 h 151129"/>
              <a:gd name="T44" fmla="*/ 15683 w 900429"/>
              <a:gd name="T45" fmla="*/ 37492 h 151129"/>
              <a:gd name="T46" fmla="*/ 82060 w 900429"/>
              <a:gd name="T47" fmla="*/ 11617 h 151129"/>
              <a:gd name="T48" fmla="*/ 480690 w 900429"/>
              <a:gd name="T49" fmla="*/ 0 h 151129"/>
              <a:gd name="T50" fmla="*/ 468899 w 900429"/>
              <a:gd name="T51" fmla="*/ 11617 h 151129"/>
              <a:gd name="T52" fmla="*/ 539288 w 900429"/>
              <a:gd name="T53" fmla="*/ 34850 h 151129"/>
              <a:gd name="T54" fmla="*/ 480690 w 900429"/>
              <a:gd name="T55" fmla="*/ 0 h 151129"/>
              <a:gd name="T56" fmla="*/ 11672 w 900429"/>
              <a:gd name="T57" fmla="*/ 39757 h 151129"/>
              <a:gd name="T58" fmla="*/ 11672 w 900429"/>
              <a:gd name="T59" fmla="*/ 34850 h 151129"/>
              <a:gd name="T60" fmla="*/ 542390 w 900429"/>
              <a:gd name="T61" fmla="*/ 34850 h 151129"/>
              <a:gd name="T62" fmla="*/ 550958 w 900429"/>
              <a:gd name="T63" fmla="*/ 34850 h 151129"/>
              <a:gd name="T64" fmla="*/ 11672 w 900429"/>
              <a:gd name="T65" fmla="*/ 34850 h 151129"/>
              <a:gd name="T66" fmla="*/ 20359 w 900429"/>
              <a:gd name="T67" fmla="*/ 34850 h 15112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00429" h="151129">
                <a:moveTo>
                  <a:pt x="18669" y="64544"/>
                </a:moveTo>
                <a:lnTo>
                  <a:pt x="0" y="75247"/>
                </a:lnTo>
                <a:lnTo>
                  <a:pt x="131254" y="150685"/>
                </a:lnTo>
                <a:lnTo>
                  <a:pt x="131254" y="131826"/>
                </a:lnTo>
                <a:lnTo>
                  <a:pt x="46601" y="75247"/>
                </a:lnTo>
                <a:lnTo>
                  <a:pt x="18669" y="75247"/>
                </a:lnTo>
                <a:lnTo>
                  <a:pt x="18669" y="64544"/>
                </a:lnTo>
                <a:close/>
              </a:path>
              <a:path w="900429" h="151129">
                <a:moveTo>
                  <a:pt x="846616" y="67250"/>
                </a:moveTo>
                <a:lnTo>
                  <a:pt x="749998" y="131826"/>
                </a:lnTo>
                <a:lnTo>
                  <a:pt x="749998" y="150685"/>
                </a:lnTo>
                <a:lnTo>
                  <a:pt x="768858" y="150685"/>
                </a:lnTo>
                <a:lnTo>
                  <a:pt x="900112" y="75247"/>
                </a:lnTo>
                <a:lnTo>
                  <a:pt x="862584" y="75247"/>
                </a:lnTo>
                <a:lnTo>
                  <a:pt x="846616" y="67250"/>
                </a:lnTo>
                <a:close/>
              </a:path>
              <a:path w="900429" h="151129">
                <a:moveTo>
                  <a:pt x="25084" y="60866"/>
                </a:moveTo>
                <a:lnTo>
                  <a:pt x="18669" y="64544"/>
                </a:lnTo>
                <a:lnTo>
                  <a:pt x="18669" y="75247"/>
                </a:lnTo>
                <a:lnTo>
                  <a:pt x="34636" y="67250"/>
                </a:lnTo>
                <a:lnTo>
                  <a:pt x="25084" y="60866"/>
                </a:lnTo>
                <a:close/>
              </a:path>
              <a:path w="900429" h="151129">
                <a:moveTo>
                  <a:pt x="34636" y="67250"/>
                </a:moveTo>
                <a:lnTo>
                  <a:pt x="18669" y="75247"/>
                </a:lnTo>
                <a:lnTo>
                  <a:pt x="46601" y="75247"/>
                </a:lnTo>
                <a:lnTo>
                  <a:pt x="34636" y="67250"/>
                </a:lnTo>
                <a:close/>
              </a:path>
              <a:path w="900429" h="151129">
                <a:moveTo>
                  <a:pt x="825309" y="56578"/>
                </a:moveTo>
                <a:lnTo>
                  <a:pt x="55943" y="56578"/>
                </a:lnTo>
                <a:lnTo>
                  <a:pt x="34636" y="67250"/>
                </a:lnTo>
                <a:lnTo>
                  <a:pt x="46601" y="75247"/>
                </a:lnTo>
                <a:lnTo>
                  <a:pt x="834651" y="75247"/>
                </a:lnTo>
                <a:lnTo>
                  <a:pt x="846616" y="67250"/>
                </a:lnTo>
                <a:lnTo>
                  <a:pt x="825309" y="56578"/>
                </a:lnTo>
                <a:close/>
              </a:path>
              <a:path w="900429" h="151129">
                <a:moveTo>
                  <a:pt x="862584" y="56578"/>
                </a:moveTo>
                <a:lnTo>
                  <a:pt x="846616" y="67250"/>
                </a:lnTo>
                <a:lnTo>
                  <a:pt x="862584" y="75247"/>
                </a:lnTo>
                <a:lnTo>
                  <a:pt x="862584" y="56578"/>
                </a:lnTo>
                <a:close/>
              </a:path>
              <a:path w="900429" h="151129">
                <a:moveTo>
                  <a:pt x="867548" y="56578"/>
                </a:moveTo>
                <a:lnTo>
                  <a:pt x="862584" y="56578"/>
                </a:lnTo>
                <a:lnTo>
                  <a:pt x="862584" y="75247"/>
                </a:lnTo>
                <a:lnTo>
                  <a:pt x="881252" y="75247"/>
                </a:lnTo>
                <a:lnTo>
                  <a:pt x="881252" y="64435"/>
                </a:lnTo>
                <a:lnTo>
                  <a:pt x="867548" y="56578"/>
                </a:lnTo>
                <a:close/>
              </a:path>
              <a:path w="900429" h="151129">
                <a:moveTo>
                  <a:pt x="881252" y="64435"/>
                </a:moveTo>
                <a:lnTo>
                  <a:pt x="881252" y="75247"/>
                </a:lnTo>
                <a:lnTo>
                  <a:pt x="900112" y="75247"/>
                </a:lnTo>
                <a:lnTo>
                  <a:pt x="881252" y="64435"/>
                </a:lnTo>
                <a:close/>
              </a:path>
              <a:path w="900429" h="151129">
                <a:moveTo>
                  <a:pt x="131254" y="0"/>
                </a:moveTo>
                <a:lnTo>
                  <a:pt x="25084" y="60866"/>
                </a:lnTo>
                <a:lnTo>
                  <a:pt x="34636" y="67250"/>
                </a:lnTo>
                <a:lnTo>
                  <a:pt x="131254" y="18859"/>
                </a:lnTo>
                <a:lnTo>
                  <a:pt x="131254" y="0"/>
                </a:lnTo>
                <a:close/>
              </a:path>
              <a:path w="900429" h="151129">
                <a:moveTo>
                  <a:pt x="768858" y="0"/>
                </a:moveTo>
                <a:lnTo>
                  <a:pt x="749998" y="0"/>
                </a:lnTo>
                <a:lnTo>
                  <a:pt x="749998" y="18859"/>
                </a:lnTo>
                <a:lnTo>
                  <a:pt x="846616" y="67250"/>
                </a:lnTo>
                <a:lnTo>
                  <a:pt x="862584" y="56578"/>
                </a:lnTo>
                <a:lnTo>
                  <a:pt x="867548" y="56578"/>
                </a:lnTo>
                <a:lnTo>
                  <a:pt x="768858" y="0"/>
                </a:lnTo>
                <a:close/>
              </a:path>
              <a:path w="900429" h="151129">
                <a:moveTo>
                  <a:pt x="18669" y="56578"/>
                </a:moveTo>
                <a:lnTo>
                  <a:pt x="18669" y="64544"/>
                </a:lnTo>
                <a:lnTo>
                  <a:pt x="25084" y="60866"/>
                </a:lnTo>
                <a:lnTo>
                  <a:pt x="18669" y="56578"/>
                </a:lnTo>
                <a:close/>
              </a:path>
              <a:path w="900429" h="151129">
                <a:moveTo>
                  <a:pt x="881252" y="56578"/>
                </a:moveTo>
                <a:lnTo>
                  <a:pt x="867548" y="56578"/>
                </a:lnTo>
                <a:lnTo>
                  <a:pt x="881252" y="64435"/>
                </a:lnTo>
                <a:lnTo>
                  <a:pt x="881252" y="56578"/>
                </a:lnTo>
                <a:close/>
              </a:path>
              <a:path w="900429" h="151129">
                <a:moveTo>
                  <a:pt x="32564" y="56578"/>
                </a:moveTo>
                <a:lnTo>
                  <a:pt x="18669" y="56578"/>
                </a:lnTo>
                <a:lnTo>
                  <a:pt x="25084" y="60866"/>
                </a:lnTo>
                <a:lnTo>
                  <a:pt x="32564" y="565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42" name="object 18"/>
          <p:cNvSpPr>
            <a:spLocks/>
          </p:cNvSpPr>
          <p:nvPr/>
        </p:nvSpPr>
        <p:spPr bwMode="auto">
          <a:xfrm>
            <a:off x="5562600" y="4332288"/>
            <a:ext cx="752475" cy="15875"/>
          </a:xfrm>
          <a:custGeom>
            <a:avLst/>
            <a:gdLst>
              <a:gd name="T0" fmla="*/ 11618 w 881379"/>
              <a:gd name="T1" fmla="*/ 0 h 19050"/>
              <a:gd name="T2" fmla="*/ 548388 w 881379"/>
              <a:gd name="T3" fmla="*/ 0 h 19050"/>
              <a:gd name="T4" fmla="*/ 548388 w 881379"/>
              <a:gd name="T5" fmla="*/ 10803 h 19050"/>
              <a:gd name="T6" fmla="*/ 11618 w 881379"/>
              <a:gd name="T7" fmla="*/ 10803 h 19050"/>
              <a:gd name="T8" fmla="*/ 0 w 881379"/>
              <a:gd name="T9" fmla="*/ 10803 h 19050"/>
              <a:gd name="T10" fmla="*/ 11618 w 881379"/>
              <a:gd name="T11" fmla="*/ 10803 h 19050"/>
              <a:gd name="T12" fmla="*/ 11618 w 881379"/>
              <a:gd name="T13" fmla="*/ 0 h 190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81379" h="19050">
                <a:moveTo>
                  <a:pt x="18669" y="0"/>
                </a:moveTo>
                <a:lnTo>
                  <a:pt x="881252" y="0"/>
                </a:lnTo>
                <a:lnTo>
                  <a:pt x="881252" y="18668"/>
                </a:lnTo>
                <a:lnTo>
                  <a:pt x="18669" y="18668"/>
                </a:lnTo>
                <a:lnTo>
                  <a:pt x="0" y="18668"/>
                </a:lnTo>
                <a:lnTo>
                  <a:pt x="18669" y="18668"/>
                </a:lnTo>
                <a:lnTo>
                  <a:pt x="18669"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3" name="object 19"/>
          <p:cNvSpPr>
            <a:spLocks/>
          </p:cNvSpPr>
          <p:nvPr/>
        </p:nvSpPr>
        <p:spPr bwMode="auto">
          <a:xfrm>
            <a:off x="5562600" y="4283075"/>
            <a:ext cx="111125" cy="128588"/>
          </a:xfrm>
          <a:custGeom>
            <a:avLst/>
            <a:gdLst>
              <a:gd name="T0" fmla="*/ 79308 w 131445"/>
              <a:gd name="T1" fmla="*/ 92817 h 151129"/>
              <a:gd name="T2" fmla="*/ 0 w 131445"/>
              <a:gd name="T3" fmla="*/ 46350 h 151129"/>
              <a:gd name="T4" fmla="*/ 79308 w 131445"/>
              <a:gd name="T5" fmla="*/ 0 h 151129"/>
              <a:gd name="T6" fmla="*/ 79308 w 131445"/>
              <a:gd name="T7" fmla="*/ 11617 h 151129"/>
              <a:gd name="T8" fmla="*/ 11280 w 131445"/>
              <a:gd name="T9" fmla="*/ 46350 h 151129"/>
              <a:gd name="T10" fmla="*/ 11280 w 131445"/>
              <a:gd name="T11" fmla="*/ 34850 h 151129"/>
              <a:gd name="T12" fmla="*/ 79308 w 131445"/>
              <a:gd name="T13" fmla="*/ 81201 h 151129"/>
              <a:gd name="T14" fmla="*/ 79308 w 131445"/>
              <a:gd name="T15" fmla="*/ 92817 h 1511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1445" h="151129">
                <a:moveTo>
                  <a:pt x="131254" y="150685"/>
                </a:moveTo>
                <a:lnTo>
                  <a:pt x="0" y="75247"/>
                </a:lnTo>
                <a:lnTo>
                  <a:pt x="131254" y="0"/>
                </a:lnTo>
                <a:lnTo>
                  <a:pt x="131254" y="18859"/>
                </a:lnTo>
                <a:lnTo>
                  <a:pt x="18669" y="75247"/>
                </a:lnTo>
                <a:lnTo>
                  <a:pt x="18669" y="56578"/>
                </a:lnTo>
                <a:lnTo>
                  <a:pt x="131254" y="131826"/>
                </a:lnTo>
                <a:lnTo>
                  <a:pt x="131254" y="15068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4" name="object 20"/>
          <p:cNvSpPr>
            <a:spLocks/>
          </p:cNvSpPr>
          <p:nvPr/>
        </p:nvSpPr>
        <p:spPr bwMode="auto">
          <a:xfrm>
            <a:off x="6203950" y="4283075"/>
            <a:ext cx="128588" cy="128588"/>
          </a:xfrm>
          <a:custGeom>
            <a:avLst/>
            <a:gdLst>
              <a:gd name="T0" fmla="*/ 11764 w 150495"/>
              <a:gd name="T1" fmla="*/ 0 h 151129"/>
              <a:gd name="T2" fmla="*/ 93638 w 150495"/>
              <a:gd name="T3" fmla="*/ 46350 h 151129"/>
              <a:gd name="T4" fmla="*/ 11764 w 150495"/>
              <a:gd name="T5" fmla="*/ 92817 h 151129"/>
              <a:gd name="T6" fmla="*/ 0 w 150495"/>
              <a:gd name="T7" fmla="*/ 92817 h 151129"/>
              <a:gd name="T8" fmla="*/ 0 w 150495"/>
              <a:gd name="T9" fmla="*/ 81201 h 151129"/>
              <a:gd name="T10" fmla="*/ 70228 w 150495"/>
              <a:gd name="T11" fmla="*/ 34850 h 151129"/>
              <a:gd name="T12" fmla="*/ 70228 w 150495"/>
              <a:gd name="T13" fmla="*/ 46350 h 151129"/>
              <a:gd name="T14" fmla="*/ 0 w 150495"/>
              <a:gd name="T15" fmla="*/ 11617 h 151129"/>
              <a:gd name="T16" fmla="*/ 0 w 150495"/>
              <a:gd name="T17" fmla="*/ 0 h 151129"/>
              <a:gd name="T18" fmla="*/ 11764 w 150495"/>
              <a:gd name="T19" fmla="*/ 0 h 1511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0495" h="151129">
                <a:moveTo>
                  <a:pt x="18859" y="0"/>
                </a:moveTo>
                <a:lnTo>
                  <a:pt x="150113" y="75247"/>
                </a:lnTo>
                <a:lnTo>
                  <a:pt x="18859" y="150685"/>
                </a:lnTo>
                <a:lnTo>
                  <a:pt x="0" y="150685"/>
                </a:lnTo>
                <a:lnTo>
                  <a:pt x="0" y="131826"/>
                </a:lnTo>
                <a:lnTo>
                  <a:pt x="112585" y="56578"/>
                </a:lnTo>
                <a:lnTo>
                  <a:pt x="112585" y="75247"/>
                </a:lnTo>
                <a:lnTo>
                  <a:pt x="0" y="18859"/>
                </a:lnTo>
                <a:lnTo>
                  <a:pt x="0" y="0"/>
                </a:lnTo>
                <a:lnTo>
                  <a:pt x="18859"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5" name="object 21"/>
          <p:cNvSpPr>
            <a:spLocks/>
          </p:cNvSpPr>
          <p:nvPr/>
        </p:nvSpPr>
        <p:spPr bwMode="auto">
          <a:xfrm>
            <a:off x="3957638" y="4202113"/>
            <a:ext cx="1589087" cy="339725"/>
          </a:xfrm>
          <a:custGeom>
            <a:avLst/>
            <a:gdLst>
              <a:gd name="T0" fmla="*/ 0 w 1856739"/>
              <a:gd name="T1" fmla="*/ 0 h 395604"/>
              <a:gd name="T2" fmla="*/ 0 w 1856739"/>
              <a:gd name="T3" fmla="*/ 250210 h 395604"/>
              <a:gd name="T4" fmla="*/ 1163771 w 1856739"/>
              <a:gd name="T5" fmla="*/ 250210 h 395604"/>
              <a:gd name="T6" fmla="*/ 1163771 w 1856739"/>
              <a:gd name="T7" fmla="*/ 0 h 395604"/>
              <a:gd name="T8" fmla="*/ 0 w 1856739"/>
              <a:gd name="T9" fmla="*/ 0 h 3956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6739" h="395604">
                <a:moveTo>
                  <a:pt x="0" y="0"/>
                </a:moveTo>
                <a:lnTo>
                  <a:pt x="0" y="395097"/>
                </a:lnTo>
                <a:lnTo>
                  <a:pt x="1856422" y="395097"/>
                </a:lnTo>
                <a:lnTo>
                  <a:pt x="1856422" y="0"/>
                </a:lnTo>
                <a:lnTo>
                  <a:pt x="0" y="0"/>
                </a:lnTo>
                <a:close/>
              </a:path>
            </a:pathLst>
          </a:custGeom>
          <a:noFill/>
          <a:ln w="1878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2" name="object 22"/>
          <p:cNvSpPr txBox="1"/>
          <p:nvPr/>
        </p:nvSpPr>
        <p:spPr>
          <a:xfrm>
            <a:off x="4090988" y="4254500"/>
            <a:ext cx="1314450" cy="230188"/>
          </a:xfrm>
          <a:prstGeom prst="rect">
            <a:avLst/>
          </a:prstGeom>
        </p:spPr>
        <p:txBody>
          <a:bodyPr lIns="0" tIns="0" rIns="0" bIns="0">
            <a:spAutoFit/>
          </a:bodyPr>
          <a:lstStyle/>
          <a:p>
            <a:pPr marL="10860">
              <a:defRPr/>
            </a:pPr>
            <a:r>
              <a:rPr sz="1496" spc="21" dirty="0">
                <a:latin typeface="Times New Roman"/>
                <a:cs typeface="Times New Roman"/>
              </a:rPr>
              <a:t>ПЕРЕГОВОРЫ</a:t>
            </a:r>
            <a:endParaRPr sz="1496">
              <a:latin typeface="Times New Roman"/>
              <a:cs typeface="Times New Roman"/>
            </a:endParaRPr>
          </a:p>
        </p:txBody>
      </p:sp>
      <p:sp>
        <p:nvSpPr>
          <p:cNvPr id="26647" name="object 23"/>
          <p:cNvSpPr>
            <a:spLocks/>
          </p:cNvSpPr>
          <p:nvPr/>
        </p:nvSpPr>
        <p:spPr bwMode="auto">
          <a:xfrm>
            <a:off x="3381375" y="3221038"/>
            <a:ext cx="0" cy="112712"/>
          </a:xfrm>
          <a:custGeom>
            <a:avLst/>
            <a:gdLst>
              <a:gd name="T0" fmla="*/ 0 h 132079"/>
              <a:gd name="T1" fmla="*/ 81923 h 132079"/>
              <a:gd name="T2" fmla="*/ 0 60000 65536"/>
              <a:gd name="T3" fmla="*/ 0 60000 65536"/>
            </a:gdLst>
            <a:ahLst/>
            <a:cxnLst>
              <a:cxn ang="T2">
                <a:pos x="0" y="T0"/>
              </a:cxn>
              <a:cxn ang="T3">
                <a:pos x="0" y="T1"/>
              </a:cxn>
            </a:cxnLst>
            <a:rect l="0" t="0" r="r" b="b"/>
            <a:pathLst>
              <a:path h="132079">
                <a:moveTo>
                  <a:pt x="0" y="0"/>
                </a:moveTo>
                <a:lnTo>
                  <a:pt x="0" y="131825"/>
                </a:lnTo>
              </a:path>
            </a:pathLst>
          </a:custGeom>
          <a:noFill/>
          <a:ln w="37567">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8" name="object 24"/>
          <p:cNvSpPr>
            <a:spLocks/>
          </p:cNvSpPr>
          <p:nvPr/>
        </p:nvSpPr>
        <p:spPr bwMode="auto">
          <a:xfrm>
            <a:off x="6122988" y="4283075"/>
            <a:ext cx="0" cy="112713"/>
          </a:xfrm>
          <a:custGeom>
            <a:avLst/>
            <a:gdLst>
              <a:gd name="T0" fmla="*/ 0 h 132079"/>
              <a:gd name="T1" fmla="*/ 81926 h 132079"/>
              <a:gd name="T2" fmla="*/ 0 60000 65536"/>
              <a:gd name="T3" fmla="*/ 0 60000 65536"/>
            </a:gdLst>
            <a:ahLst/>
            <a:cxnLst>
              <a:cxn ang="T2">
                <a:pos x="0" y="T0"/>
              </a:cxn>
              <a:cxn ang="T3">
                <a:pos x="0" y="T1"/>
              </a:cxn>
            </a:cxnLst>
            <a:rect l="0" t="0" r="r" b="b"/>
            <a:pathLst>
              <a:path h="132079">
                <a:moveTo>
                  <a:pt x="0" y="0"/>
                </a:moveTo>
                <a:lnTo>
                  <a:pt x="0" y="131826"/>
                </a:lnTo>
              </a:path>
            </a:pathLst>
          </a:custGeom>
          <a:noFill/>
          <a:ln w="37567">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49" name="object 25"/>
          <p:cNvSpPr>
            <a:spLocks/>
          </p:cNvSpPr>
          <p:nvPr/>
        </p:nvSpPr>
        <p:spPr bwMode="auto">
          <a:xfrm>
            <a:off x="3957638" y="3044825"/>
            <a:ext cx="1733550" cy="579438"/>
          </a:xfrm>
          <a:custGeom>
            <a:avLst/>
            <a:gdLst>
              <a:gd name="T0" fmla="*/ 0 w 2025650"/>
              <a:gd name="T1" fmla="*/ 0 h 677545"/>
              <a:gd name="T2" fmla="*/ 0 w 2025650"/>
              <a:gd name="T3" fmla="*/ 423704 h 677545"/>
              <a:gd name="T4" fmla="*/ 1269360 w 2025650"/>
              <a:gd name="T5" fmla="*/ 423704 h 677545"/>
              <a:gd name="T6" fmla="*/ 1269360 w 2025650"/>
              <a:gd name="T7" fmla="*/ 0 h 677545"/>
              <a:gd name="T8" fmla="*/ 0 w 2025650"/>
              <a:gd name="T9" fmla="*/ 0 h 6775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25650" h="677545">
                <a:moveTo>
                  <a:pt x="0" y="0"/>
                </a:moveTo>
                <a:lnTo>
                  <a:pt x="0" y="677418"/>
                </a:lnTo>
                <a:lnTo>
                  <a:pt x="2025205" y="677418"/>
                </a:lnTo>
                <a:lnTo>
                  <a:pt x="2025205" y="0"/>
                </a:lnTo>
                <a:lnTo>
                  <a:pt x="0" y="0"/>
                </a:lnTo>
                <a:close/>
              </a:path>
            </a:pathLst>
          </a:custGeom>
          <a:noFill/>
          <a:ln w="1878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0" name="object 26"/>
          <p:cNvSpPr txBox="1">
            <a:spLocks noChangeArrowheads="1"/>
          </p:cNvSpPr>
          <p:nvPr/>
        </p:nvSpPr>
        <p:spPr bwMode="auto">
          <a:xfrm>
            <a:off x="4090988" y="3071813"/>
            <a:ext cx="1466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41275" indent="-30163">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ts val="1788"/>
              </a:lnSpc>
              <a:spcBef>
                <a:spcPct val="0"/>
              </a:spcBef>
              <a:buClrTx/>
              <a:buSzTx/>
              <a:buFontTx/>
              <a:buNone/>
            </a:pPr>
            <a:r>
              <a:rPr lang="ru-RU" altLang="ru-RU" sz="1400">
                <a:latin typeface="Times New Roman" panose="02020603050405020304" pitchFamily="18" charset="0"/>
                <a:cs typeface="Times New Roman" panose="02020603050405020304" pitchFamily="18" charset="0"/>
              </a:rPr>
              <a:t>КОМНАТЫ ДЛЯ  ПЕРЕГОВОРОВ</a:t>
            </a:r>
          </a:p>
        </p:txBody>
      </p:sp>
      <p:sp>
        <p:nvSpPr>
          <p:cNvPr id="26651" name="object 27"/>
          <p:cNvSpPr>
            <a:spLocks/>
          </p:cNvSpPr>
          <p:nvPr/>
        </p:nvSpPr>
        <p:spPr bwMode="auto">
          <a:xfrm>
            <a:off x="4760913" y="3606800"/>
            <a:ext cx="128587" cy="579438"/>
          </a:xfrm>
          <a:custGeom>
            <a:avLst/>
            <a:gdLst>
              <a:gd name="T0" fmla="*/ 41772 w 150495"/>
              <a:gd name="T1" fmla="*/ 401771 h 677545"/>
              <a:gd name="T2" fmla="*/ 37783 w 150495"/>
              <a:gd name="T3" fmla="*/ 407790 h 677545"/>
              <a:gd name="T4" fmla="*/ 46818 w 150495"/>
              <a:gd name="T5" fmla="*/ 423704 h 677545"/>
              <a:gd name="T6" fmla="*/ 53499 w 150495"/>
              <a:gd name="T7" fmla="*/ 411908 h 677545"/>
              <a:gd name="T8" fmla="*/ 46818 w 150495"/>
              <a:gd name="T9" fmla="*/ 411908 h 677545"/>
              <a:gd name="T10" fmla="*/ 41772 w 150495"/>
              <a:gd name="T11" fmla="*/ 401771 h 677545"/>
              <a:gd name="T12" fmla="*/ 35054 w 150495"/>
              <a:gd name="T13" fmla="*/ 402987 h 677545"/>
              <a:gd name="T14" fmla="*/ 35054 w 150495"/>
              <a:gd name="T15" fmla="*/ 411908 h 677545"/>
              <a:gd name="T16" fmla="*/ 37783 w 150495"/>
              <a:gd name="T17" fmla="*/ 407790 h 677545"/>
              <a:gd name="T18" fmla="*/ 35054 w 150495"/>
              <a:gd name="T19" fmla="*/ 402987 h 677545"/>
              <a:gd name="T20" fmla="*/ 37783 w 150495"/>
              <a:gd name="T21" fmla="*/ 407790 h 677545"/>
              <a:gd name="T22" fmla="*/ 35054 w 150495"/>
              <a:gd name="T23" fmla="*/ 411908 h 677545"/>
              <a:gd name="T24" fmla="*/ 40120 w 150495"/>
              <a:gd name="T25" fmla="*/ 411908 h 677545"/>
              <a:gd name="T26" fmla="*/ 37783 w 150495"/>
              <a:gd name="T27" fmla="*/ 407790 h 677545"/>
              <a:gd name="T28" fmla="*/ 46818 w 150495"/>
              <a:gd name="T29" fmla="*/ 394154 h 677545"/>
              <a:gd name="T30" fmla="*/ 41772 w 150495"/>
              <a:gd name="T31" fmla="*/ 401771 h 677545"/>
              <a:gd name="T32" fmla="*/ 46818 w 150495"/>
              <a:gd name="T33" fmla="*/ 411908 h 677545"/>
              <a:gd name="T34" fmla="*/ 46818 w 150495"/>
              <a:gd name="T35" fmla="*/ 394154 h 677545"/>
              <a:gd name="T36" fmla="*/ 93517 w 150495"/>
              <a:gd name="T37" fmla="*/ 329574 h 677545"/>
              <a:gd name="T38" fmla="*/ 81872 w 150495"/>
              <a:gd name="T39" fmla="*/ 329574 h 677545"/>
              <a:gd name="T40" fmla="*/ 81872 w 150495"/>
              <a:gd name="T41" fmla="*/ 341251 h 677545"/>
              <a:gd name="T42" fmla="*/ 46818 w 150495"/>
              <a:gd name="T43" fmla="*/ 394154 h 677545"/>
              <a:gd name="T44" fmla="*/ 46818 w 150495"/>
              <a:gd name="T45" fmla="*/ 411908 h 677545"/>
              <a:gd name="T46" fmla="*/ 53499 w 150495"/>
              <a:gd name="T47" fmla="*/ 411908 h 677545"/>
              <a:gd name="T48" fmla="*/ 93517 w 150495"/>
              <a:gd name="T49" fmla="*/ 341251 h 677545"/>
              <a:gd name="T50" fmla="*/ 93517 w 150495"/>
              <a:gd name="T51" fmla="*/ 329574 h 677545"/>
              <a:gd name="T52" fmla="*/ 35054 w 150495"/>
              <a:gd name="T53" fmla="*/ 388276 h 677545"/>
              <a:gd name="T54" fmla="*/ 35054 w 150495"/>
              <a:gd name="T55" fmla="*/ 402987 h 677545"/>
              <a:gd name="T56" fmla="*/ 37783 w 150495"/>
              <a:gd name="T57" fmla="*/ 407790 h 677545"/>
              <a:gd name="T58" fmla="*/ 41772 w 150495"/>
              <a:gd name="T59" fmla="*/ 401771 h 677545"/>
              <a:gd name="T60" fmla="*/ 35054 w 150495"/>
              <a:gd name="T61" fmla="*/ 388276 h 677545"/>
              <a:gd name="T62" fmla="*/ 0 w 150495"/>
              <a:gd name="T63" fmla="*/ 329574 h 677545"/>
              <a:gd name="T64" fmla="*/ 0 w 150495"/>
              <a:gd name="T65" fmla="*/ 341251 h 677545"/>
              <a:gd name="T66" fmla="*/ 35054 w 150495"/>
              <a:gd name="T67" fmla="*/ 402987 h 677545"/>
              <a:gd name="T68" fmla="*/ 35054 w 150495"/>
              <a:gd name="T69" fmla="*/ 388276 h 677545"/>
              <a:gd name="T70" fmla="*/ 11645 w 150495"/>
              <a:gd name="T71" fmla="*/ 341251 h 677545"/>
              <a:gd name="T72" fmla="*/ 0 w 150495"/>
              <a:gd name="T73" fmla="*/ 329574 h 677545"/>
              <a:gd name="T74" fmla="*/ 46818 w 150495"/>
              <a:gd name="T75" fmla="*/ 0 h 677545"/>
              <a:gd name="T76" fmla="*/ 35054 w 150495"/>
              <a:gd name="T77" fmla="*/ 0 h 677545"/>
              <a:gd name="T78" fmla="*/ 35054 w 150495"/>
              <a:gd name="T79" fmla="*/ 388276 h 677545"/>
              <a:gd name="T80" fmla="*/ 41772 w 150495"/>
              <a:gd name="T81" fmla="*/ 401771 h 677545"/>
              <a:gd name="T82" fmla="*/ 46818 w 150495"/>
              <a:gd name="T83" fmla="*/ 394154 h 677545"/>
              <a:gd name="T84" fmla="*/ 46818 w 150495"/>
              <a:gd name="T85" fmla="*/ 0 h 67754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0495" h="677545">
                <a:moveTo>
                  <a:pt x="66966" y="642350"/>
                </a:moveTo>
                <a:lnTo>
                  <a:pt x="60571" y="651975"/>
                </a:lnTo>
                <a:lnTo>
                  <a:pt x="75057" y="677418"/>
                </a:lnTo>
                <a:lnTo>
                  <a:pt x="85767" y="658558"/>
                </a:lnTo>
                <a:lnTo>
                  <a:pt x="75057" y="658558"/>
                </a:lnTo>
                <a:lnTo>
                  <a:pt x="66966" y="642350"/>
                </a:lnTo>
                <a:close/>
              </a:path>
              <a:path w="150495" h="677545">
                <a:moveTo>
                  <a:pt x="56197" y="644294"/>
                </a:moveTo>
                <a:lnTo>
                  <a:pt x="56197" y="658558"/>
                </a:lnTo>
                <a:lnTo>
                  <a:pt x="60571" y="651975"/>
                </a:lnTo>
                <a:lnTo>
                  <a:pt x="56197" y="644294"/>
                </a:lnTo>
                <a:close/>
              </a:path>
              <a:path w="150495" h="677545">
                <a:moveTo>
                  <a:pt x="60571" y="651975"/>
                </a:moveTo>
                <a:lnTo>
                  <a:pt x="56197" y="658558"/>
                </a:lnTo>
                <a:lnTo>
                  <a:pt x="64319" y="658558"/>
                </a:lnTo>
                <a:lnTo>
                  <a:pt x="60571" y="651975"/>
                </a:lnTo>
                <a:close/>
              </a:path>
              <a:path w="150495" h="677545">
                <a:moveTo>
                  <a:pt x="75057" y="630173"/>
                </a:moveTo>
                <a:lnTo>
                  <a:pt x="66966" y="642350"/>
                </a:lnTo>
                <a:lnTo>
                  <a:pt x="75057" y="658558"/>
                </a:lnTo>
                <a:lnTo>
                  <a:pt x="75057" y="630173"/>
                </a:lnTo>
                <a:close/>
              </a:path>
              <a:path w="150495" h="677545">
                <a:moveTo>
                  <a:pt x="149923" y="526922"/>
                </a:moveTo>
                <a:lnTo>
                  <a:pt x="131254" y="526922"/>
                </a:lnTo>
                <a:lnTo>
                  <a:pt x="131254" y="545591"/>
                </a:lnTo>
                <a:lnTo>
                  <a:pt x="75057" y="630173"/>
                </a:lnTo>
                <a:lnTo>
                  <a:pt x="75057" y="658558"/>
                </a:lnTo>
                <a:lnTo>
                  <a:pt x="85767" y="658558"/>
                </a:lnTo>
                <a:lnTo>
                  <a:pt x="149923" y="545591"/>
                </a:lnTo>
                <a:lnTo>
                  <a:pt x="149923" y="526922"/>
                </a:lnTo>
                <a:close/>
              </a:path>
              <a:path w="150495" h="677545">
                <a:moveTo>
                  <a:pt x="56197" y="620775"/>
                </a:moveTo>
                <a:lnTo>
                  <a:pt x="56197" y="644294"/>
                </a:lnTo>
                <a:lnTo>
                  <a:pt x="60571" y="651975"/>
                </a:lnTo>
                <a:lnTo>
                  <a:pt x="66966" y="642350"/>
                </a:lnTo>
                <a:lnTo>
                  <a:pt x="56197" y="620775"/>
                </a:lnTo>
                <a:close/>
              </a:path>
              <a:path w="150495" h="677545">
                <a:moveTo>
                  <a:pt x="0" y="526922"/>
                </a:moveTo>
                <a:lnTo>
                  <a:pt x="0" y="545591"/>
                </a:lnTo>
                <a:lnTo>
                  <a:pt x="56197" y="644294"/>
                </a:lnTo>
                <a:lnTo>
                  <a:pt x="56197" y="620775"/>
                </a:lnTo>
                <a:lnTo>
                  <a:pt x="18669" y="545591"/>
                </a:lnTo>
                <a:lnTo>
                  <a:pt x="0" y="526922"/>
                </a:lnTo>
                <a:close/>
              </a:path>
              <a:path w="150495" h="677545">
                <a:moveTo>
                  <a:pt x="75057" y="0"/>
                </a:moveTo>
                <a:lnTo>
                  <a:pt x="56197" y="0"/>
                </a:lnTo>
                <a:lnTo>
                  <a:pt x="56197" y="620775"/>
                </a:lnTo>
                <a:lnTo>
                  <a:pt x="66966" y="642350"/>
                </a:lnTo>
                <a:lnTo>
                  <a:pt x="75057" y="630173"/>
                </a:lnTo>
                <a:lnTo>
                  <a:pt x="750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52" name="object 28"/>
          <p:cNvSpPr>
            <a:spLocks/>
          </p:cNvSpPr>
          <p:nvPr/>
        </p:nvSpPr>
        <p:spPr bwMode="auto">
          <a:xfrm>
            <a:off x="4808538" y="3606800"/>
            <a:ext cx="15875" cy="563563"/>
          </a:xfrm>
          <a:custGeom>
            <a:avLst/>
            <a:gdLst>
              <a:gd name="T0" fmla="*/ 10914 w 19050"/>
              <a:gd name="T1" fmla="*/ 11788 h 659129"/>
              <a:gd name="T2" fmla="*/ 10914 w 19050"/>
              <a:gd name="T3" fmla="*/ 411633 h 659129"/>
              <a:gd name="T4" fmla="*/ 0 w 19050"/>
              <a:gd name="T5" fmla="*/ 411633 h 659129"/>
              <a:gd name="T6" fmla="*/ 0 w 19050"/>
              <a:gd name="T7" fmla="*/ 11788 h 659129"/>
              <a:gd name="T8" fmla="*/ 0 w 19050"/>
              <a:gd name="T9" fmla="*/ 0 h 659129"/>
              <a:gd name="T10" fmla="*/ 10914 w 19050"/>
              <a:gd name="T11" fmla="*/ 0 h 659129"/>
              <a:gd name="T12" fmla="*/ 10914 w 19050"/>
              <a:gd name="T13" fmla="*/ 11788 h 6591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050" h="659129">
                <a:moveTo>
                  <a:pt x="18859" y="18859"/>
                </a:moveTo>
                <a:lnTo>
                  <a:pt x="18859" y="658558"/>
                </a:lnTo>
                <a:lnTo>
                  <a:pt x="0" y="658558"/>
                </a:lnTo>
                <a:lnTo>
                  <a:pt x="0" y="18859"/>
                </a:lnTo>
                <a:lnTo>
                  <a:pt x="0" y="0"/>
                </a:lnTo>
                <a:lnTo>
                  <a:pt x="18859" y="0"/>
                </a:lnTo>
                <a:lnTo>
                  <a:pt x="18859" y="1885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3" name="object 29"/>
          <p:cNvSpPr>
            <a:spLocks/>
          </p:cNvSpPr>
          <p:nvPr/>
        </p:nvSpPr>
        <p:spPr bwMode="auto">
          <a:xfrm>
            <a:off x="4760913" y="4057650"/>
            <a:ext cx="128587" cy="128588"/>
          </a:xfrm>
          <a:custGeom>
            <a:avLst/>
            <a:gdLst>
              <a:gd name="T0" fmla="*/ 93517 w 150495"/>
              <a:gd name="T1" fmla="*/ 11645 h 150495"/>
              <a:gd name="T2" fmla="*/ 46818 w 150495"/>
              <a:gd name="T3" fmla="*/ 93877 h 150495"/>
              <a:gd name="T4" fmla="*/ 0 w 150495"/>
              <a:gd name="T5" fmla="*/ 11645 h 150495"/>
              <a:gd name="T6" fmla="*/ 0 w 150495"/>
              <a:gd name="T7" fmla="*/ 0 h 150495"/>
              <a:gd name="T8" fmla="*/ 11645 w 150495"/>
              <a:gd name="T9" fmla="*/ 11645 h 150495"/>
              <a:gd name="T10" fmla="*/ 46818 w 150495"/>
              <a:gd name="T11" fmla="*/ 82112 h 150495"/>
              <a:gd name="T12" fmla="*/ 35054 w 150495"/>
              <a:gd name="T13" fmla="*/ 82112 h 150495"/>
              <a:gd name="T14" fmla="*/ 81872 w 150495"/>
              <a:gd name="T15" fmla="*/ 11645 h 150495"/>
              <a:gd name="T16" fmla="*/ 81872 w 150495"/>
              <a:gd name="T17" fmla="*/ 0 h 150495"/>
              <a:gd name="T18" fmla="*/ 93517 w 150495"/>
              <a:gd name="T19" fmla="*/ 0 h 150495"/>
              <a:gd name="T20" fmla="*/ 93517 w 150495"/>
              <a:gd name="T21" fmla="*/ 11645 h 1504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495" h="150495">
                <a:moveTo>
                  <a:pt x="149923" y="18669"/>
                </a:moveTo>
                <a:lnTo>
                  <a:pt x="75057" y="150495"/>
                </a:lnTo>
                <a:lnTo>
                  <a:pt x="0" y="18669"/>
                </a:lnTo>
                <a:lnTo>
                  <a:pt x="0" y="0"/>
                </a:lnTo>
                <a:lnTo>
                  <a:pt x="18669" y="18669"/>
                </a:lnTo>
                <a:lnTo>
                  <a:pt x="75057" y="131635"/>
                </a:lnTo>
                <a:lnTo>
                  <a:pt x="56197" y="131635"/>
                </a:lnTo>
                <a:lnTo>
                  <a:pt x="131254" y="18669"/>
                </a:lnTo>
                <a:lnTo>
                  <a:pt x="131254" y="0"/>
                </a:lnTo>
                <a:lnTo>
                  <a:pt x="149923" y="0"/>
                </a:lnTo>
                <a:lnTo>
                  <a:pt x="149923" y="1866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4" name="object 30"/>
          <p:cNvSpPr>
            <a:spLocks/>
          </p:cNvSpPr>
          <p:nvPr/>
        </p:nvSpPr>
        <p:spPr bwMode="auto">
          <a:xfrm>
            <a:off x="4760913" y="3640138"/>
            <a:ext cx="128587" cy="401637"/>
          </a:xfrm>
          <a:custGeom>
            <a:avLst/>
            <a:gdLst>
              <a:gd name="T0" fmla="*/ 37783 w 150495"/>
              <a:gd name="T1" fmla="*/ 276687 h 470535"/>
              <a:gd name="T2" fmla="*/ 53499 w 150495"/>
              <a:gd name="T3" fmla="*/ 280781 h 470535"/>
              <a:gd name="T4" fmla="*/ 41772 w 150495"/>
              <a:gd name="T5" fmla="*/ 270701 h 470535"/>
              <a:gd name="T6" fmla="*/ 35054 w 150495"/>
              <a:gd name="T7" fmla="*/ 280781 h 470535"/>
              <a:gd name="T8" fmla="*/ 35054 w 150495"/>
              <a:gd name="T9" fmla="*/ 271910 h 470535"/>
              <a:gd name="T10" fmla="*/ 35054 w 150495"/>
              <a:gd name="T11" fmla="*/ 280781 h 470535"/>
              <a:gd name="T12" fmla="*/ 37783 w 150495"/>
              <a:gd name="T13" fmla="*/ 276687 h 470535"/>
              <a:gd name="T14" fmla="*/ 41772 w 150495"/>
              <a:gd name="T15" fmla="*/ 270701 h 470535"/>
              <a:gd name="T16" fmla="*/ 46818 w 150495"/>
              <a:gd name="T17" fmla="*/ 263129 h 470535"/>
              <a:gd name="T18" fmla="*/ 81872 w 150495"/>
              <a:gd name="T19" fmla="*/ 198916 h 470535"/>
              <a:gd name="T20" fmla="*/ 46818 w 150495"/>
              <a:gd name="T21" fmla="*/ 263129 h 470535"/>
              <a:gd name="T22" fmla="*/ 53499 w 150495"/>
              <a:gd name="T23" fmla="*/ 280781 h 470535"/>
              <a:gd name="T24" fmla="*/ 93517 w 150495"/>
              <a:gd name="T25" fmla="*/ 198916 h 470535"/>
              <a:gd name="T26" fmla="*/ 35054 w 150495"/>
              <a:gd name="T27" fmla="*/ 271910 h 470535"/>
              <a:gd name="T28" fmla="*/ 41772 w 150495"/>
              <a:gd name="T29" fmla="*/ 270701 h 470535"/>
              <a:gd name="T30" fmla="*/ 0 w 150495"/>
              <a:gd name="T31" fmla="*/ 198916 h 470535"/>
              <a:gd name="T32" fmla="*/ 35054 w 150495"/>
              <a:gd name="T33" fmla="*/ 271910 h 470535"/>
              <a:gd name="T34" fmla="*/ 11645 w 150495"/>
              <a:gd name="T35" fmla="*/ 210527 h 470535"/>
              <a:gd name="T36" fmla="*/ 41772 w 150495"/>
              <a:gd name="T37" fmla="*/ 21690 h 470535"/>
              <a:gd name="T38" fmla="*/ 35054 w 150495"/>
              <a:gd name="T39" fmla="*/ 257285 h 470535"/>
              <a:gd name="T40" fmla="*/ 46818 w 150495"/>
              <a:gd name="T41" fmla="*/ 263129 h 470535"/>
              <a:gd name="T42" fmla="*/ 41772 w 150495"/>
              <a:gd name="T43" fmla="*/ 21690 h 470535"/>
              <a:gd name="T44" fmla="*/ 0 w 150495"/>
              <a:gd name="T45" fmla="*/ 81865 h 470535"/>
              <a:gd name="T46" fmla="*/ 35054 w 150495"/>
              <a:gd name="T47" fmla="*/ 35108 h 470535"/>
              <a:gd name="T48" fmla="*/ 46818 w 150495"/>
              <a:gd name="T49" fmla="*/ 0 h 470535"/>
              <a:gd name="T50" fmla="*/ 81872 w 150495"/>
              <a:gd name="T51" fmla="*/ 81865 h 470535"/>
              <a:gd name="T52" fmla="*/ 46818 w 150495"/>
              <a:gd name="T53" fmla="*/ 0 h 470535"/>
              <a:gd name="T54" fmla="*/ 35054 w 150495"/>
              <a:gd name="T55" fmla="*/ 20569 h 470535"/>
              <a:gd name="T56" fmla="*/ 41772 w 150495"/>
              <a:gd name="T57" fmla="*/ 21690 h 470535"/>
              <a:gd name="T58" fmla="*/ 46818 w 150495"/>
              <a:gd name="T59" fmla="*/ 11610 h 470535"/>
              <a:gd name="T60" fmla="*/ 46818 w 150495"/>
              <a:gd name="T61" fmla="*/ 29262 h 470535"/>
              <a:gd name="T62" fmla="*/ 46818 w 150495"/>
              <a:gd name="T63" fmla="*/ 0 h 470535"/>
              <a:gd name="T64" fmla="*/ 41772 w 150495"/>
              <a:gd name="T65" fmla="*/ 21690 h 470535"/>
              <a:gd name="T66" fmla="*/ 46818 w 150495"/>
              <a:gd name="T67" fmla="*/ 0 h 470535"/>
              <a:gd name="T68" fmla="*/ 35054 w 150495"/>
              <a:gd name="T69" fmla="*/ 20569 h 470535"/>
              <a:gd name="T70" fmla="*/ 35054 w 150495"/>
              <a:gd name="T71" fmla="*/ 11610 h 470535"/>
              <a:gd name="T72" fmla="*/ 35054 w 150495"/>
              <a:gd name="T73" fmla="*/ 0 h 470535"/>
              <a:gd name="T74" fmla="*/ 37812 w 150495"/>
              <a:gd name="T75" fmla="*/ 15748 h 47053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0495" h="470535">
                <a:moveTo>
                  <a:pt x="66966" y="435276"/>
                </a:moveTo>
                <a:lnTo>
                  <a:pt x="60571" y="444902"/>
                </a:lnTo>
                <a:lnTo>
                  <a:pt x="75057" y="470344"/>
                </a:lnTo>
                <a:lnTo>
                  <a:pt x="85767" y="451485"/>
                </a:lnTo>
                <a:lnTo>
                  <a:pt x="75057" y="451485"/>
                </a:lnTo>
                <a:lnTo>
                  <a:pt x="66966" y="435276"/>
                </a:lnTo>
                <a:close/>
              </a:path>
              <a:path w="150495" h="470535">
                <a:moveTo>
                  <a:pt x="56197" y="437220"/>
                </a:moveTo>
                <a:lnTo>
                  <a:pt x="56197" y="451485"/>
                </a:lnTo>
                <a:lnTo>
                  <a:pt x="60571" y="444902"/>
                </a:lnTo>
                <a:lnTo>
                  <a:pt x="56197" y="437220"/>
                </a:lnTo>
                <a:close/>
              </a:path>
              <a:path w="150495" h="470535">
                <a:moveTo>
                  <a:pt x="60571" y="444902"/>
                </a:moveTo>
                <a:lnTo>
                  <a:pt x="56197" y="451485"/>
                </a:lnTo>
                <a:lnTo>
                  <a:pt x="64319" y="451485"/>
                </a:lnTo>
                <a:lnTo>
                  <a:pt x="60571" y="444902"/>
                </a:lnTo>
                <a:close/>
              </a:path>
              <a:path w="150495" h="470535">
                <a:moveTo>
                  <a:pt x="75057" y="423100"/>
                </a:moveTo>
                <a:lnTo>
                  <a:pt x="66966" y="435276"/>
                </a:lnTo>
                <a:lnTo>
                  <a:pt x="75057" y="451485"/>
                </a:lnTo>
                <a:lnTo>
                  <a:pt x="75057" y="423100"/>
                </a:lnTo>
                <a:close/>
              </a:path>
              <a:path w="150495" h="470535">
                <a:moveTo>
                  <a:pt x="149923" y="319849"/>
                </a:moveTo>
                <a:lnTo>
                  <a:pt x="131254" y="319849"/>
                </a:lnTo>
                <a:lnTo>
                  <a:pt x="131254" y="338518"/>
                </a:lnTo>
                <a:lnTo>
                  <a:pt x="75057" y="423100"/>
                </a:lnTo>
                <a:lnTo>
                  <a:pt x="75057" y="451485"/>
                </a:lnTo>
                <a:lnTo>
                  <a:pt x="85767" y="451485"/>
                </a:lnTo>
                <a:lnTo>
                  <a:pt x="149923" y="338518"/>
                </a:lnTo>
                <a:lnTo>
                  <a:pt x="149923" y="319849"/>
                </a:lnTo>
                <a:close/>
              </a:path>
              <a:path w="150495" h="470535">
                <a:moveTo>
                  <a:pt x="56197" y="413702"/>
                </a:moveTo>
                <a:lnTo>
                  <a:pt x="56197" y="437220"/>
                </a:lnTo>
                <a:lnTo>
                  <a:pt x="60571" y="444902"/>
                </a:lnTo>
                <a:lnTo>
                  <a:pt x="66966" y="435276"/>
                </a:lnTo>
                <a:lnTo>
                  <a:pt x="56197" y="413702"/>
                </a:lnTo>
                <a:close/>
              </a:path>
              <a:path w="150495" h="470535">
                <a:moveTo>
                  <a:pt x="0" y="319849"/>
                </a:moveTo>
                <a:lnTo>
                  <a:pt x="0" y="338518"/>
                </a:lnTo>
                <a:lnTo>
                  <a:pt x="56197" y="437220"/>
                </a:lnTo>
                <a:lnTo>
                  <a:pt x="56197" y="413702"/>
                </a:lnTo>
                <a:lnTo>
                  <a:pt x="18669" y="338518"/>
                </a:lnTo>
                <a:lnTo>
                  <a:pt x="0" y="319849"/>
                </a:lnTo>
                <a:close/>
              </a:path>
              <a:path w="150495" h="470535">
                <a:moveTo>
                  <a:pt x="66966" y="34877"/>
                </a:moveTo>
                <a:lnTo>
                  <a:pt x="56197" y="56451"/>
                </a:lnTo>
                <a:lnTo>
                  <a:pt x="56197" y="413702"/>
                </a:lnTo>
                <a:lnTo>
                  <a:pt x="66966" y="435276"/>
                </a:lnTo>
                <a:lnTo>
                  <a:pt x="75057" y="423100"/>
                </a:lnTo>
                <a:lnTo>
                  <a:pt x="75057" y="47053"/>
                </a:lnTo>
                <a:lnTo>
                  <a:pt x="66966" y="34877"/>
                </a:lnTo>
                <a:close/>
              </a:path>
              <a:path w="150495" h="470535">
                <a:moveTo>
                  <a:pt x="56197" y="33075"/>
                </a:moveTo>
                <a:lnTo>
                  <a:pt x="0" y="131635"/>
                </a:lnTo>
                <a:lnTo>
                  <a:pt x="18669" y="131635"/>
                </a:lnTo>
                <a:lnTo>
                  <a:pt x="56197" y="56451"/>
                </a:lnTo>
                <a:lnTo>
                  <a:pt x="56197" y="33075"/>
                </a:lnTo>
                <a:close/>
              </a:path>
              <a:path w="150495" h="470535">
                <a:moveTo>
                  <a:pt x="75057" y="0"/>
                </a:moveTo>
                <a:lnTo>
                  <a:pt x="75057" y="47053"/>
                </a:lnTo>
                <a:lnTo>
                  <a:pt x="131254" y="131635"/>
                </a:lnTo>
                <a:lnTo>
                  <a:pt x="149923" y="131635"/>
                </a:lnTo>
                <a:lnTo>
                  <a:pt x="75057" y="0"/>
                </a:lnTo>
                <a:close/>
              </a:path>
              <a:path w="150495" h="470535">
                <a:moveTo>
                  <a:pt x="60618" y="25322"/>
                </a:moveTo>
                <a:lnTo>
                  <a:pt x="56197" y="33075"/>
                </a:lnTo>
                <a:lnTo>
                  <a:pt x="56197" y="56451"/>
                </a:lnTo>
                <a:lnTo>
                  <a:pt x="66966" y="34877"/>
                </a:lnTo>
                <a:lnTo>
                  <a:pt x="60618" y="25322"/>
                </a:lnTo>
                <a:close/>
              </a:path>
              <a:path w="150495" h="470535">
                <a:moveTo>
                  <a:pt x="75057" y="18669"/>
                </a:moveTo>
                <a:lnTo>
                  <a:pt x="66966" y="34877"/>
                </a:lnTo>
                <a:lnTo>
                  <a:pt x="75057" y="47053"/>
                </a:lnTo>
                <a:lnTo>
                  <a:pt x="75057" y="18669"/>
                </a:lnTo>
                <a:close/>
              </a:path>
              <a:path w="150495" h="470535">
                <a:moveTo>
                  <a:pt x="75057" y="0"/>
                </a:moveTo>
                <a:lnTo>
                  <a:pt x="60618" y="25322"/>
                </a:lnTo>
                <a:lnTo>
                  <a:pt x="66966" y="34877"/>
                </a:lnTo>
                <a:lnTo>
                  <a:pt x="75057" y="18669"/>
                </a:lnTo>
                <a:lnTo>
                  <a:pt x="75057" y="0"/>
                </a:lnTo>
                <a:close/>
              </a:path>
              <a:path w="150495" h="470535">
                <a:moveTo>
                  <a:pt x="56197" y="18669"/>
                </a:moveTo>
                <a:lnTo>
                  <a:pt x="56197" y="33075"/>
                </a:lnTo>
                <a:lnTo>
                  <a:pt x="60618" y="25322"/>
                </a:lnTo>
                <a:lnTo>
                  <a:pt x="56197" y="18669"/>
                </a:lnTo>
                <a:close/>
              </a:path>
              <a:path w="150495" h="470535">
                <a:moveTo>
                  <a:pt x="75057" y="0"/>
                </a:moveTo>
                <a:lnTo>
                  <a:pt x="56197" y="0"/>
                </a:lnTo>
                <a:lnTo>
                  <a:pt x="56197" y="18669"/>
                </a:lnTo>
                <a:lnTo>
                  <a:pt x="60618" y="25322"/>
                </a:lnTo>
                <a:lnTo>
                  <a:pt x="750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6655" name="object 31"/>
          <p:cNvSpPr>
            <a:spLocks/>
          </p:cNvSpPr>
          <p:nvPr/>
        </p:nvSpPr>
        <p:spPr bwMode="auto">
          <a:xfrm>
            <a:off x="4808538" y="3640138"/>
            <a:ext cx="15875" cy="385762"/>
          </a:xfrm>
          <a:custGeom>
            <a:avLst/>
            <a:gdLst>
              <a:gd name="T0" fmla="*/ 10914 w 19050"/>
              <a:gd name="T1" fmla="*/ 11645 h 451485"/>
              <a:gd name="T2" fmla="*/ 10914 w 19050"/>
              <a:gd name="T3" fmla="*/ 281625 h 451485"/>
              <a:gd name="T4" fmla="*/ 0 w 19050"/>
              <a:gd name="T5" fmla="*/ 281625 h 451485"/>
              <a:gd name="T6" fmla="*/ 0 w 19050"/>
              <a:gd name="T7" fmla="*/ 11645 h 451485"/>
              <a:gd name="T8" fmla="*/ 0 w 19050"/>
              <a:gd name="T9" fmla="*/ 0 h 451485"/>
              <a:gd name="T10" fmla="*/ 10914 w 19050"/>
              <a:gd name="T11" fmla="*/ 0 h 451485"/>
              <a:gd name="T12" fmla="*/ 10914 w 19050"/>
              <a:gd name="T13" fmla="*/ 11645 h 4514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050" h="451485">
                <a:moveTo>
                  <a:pt x="18859" y="18669"/>
                </a:moveTo>
                <a:lnTo>
                  <a:pt x="18859" y="451485"/>
                </a:lnTo>
                <a:lnTo>
                  <a:pt x="0" y="451485"/>
                </a:lnTo>
                <a:lnTo>
                  <a:pt x="0" y="18669"/>
                </a:lnTo>
                <a:lnTo>
                  <a:pt x="0" y="0"/>
                </a:lnTo>
                <a:lnTo>
                  <a:pt x="18859" y="0"/>
                </a:lnTo>
                <a:lnTo>
                  <a:pt x="18859" y="1866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6" name="object 32"/>
          <p:cNvSpPr>
            <a:spLocks/>
          </p:cNvSpPr>
          <p:nvPr/>
        </p:nvSpPr>
        <p:spPr bwMode="auto">
          <a:xfrm>
            <a:off x="4760913" y="3640138"/>
            <a:ext cx="128587" cy="112712"/>
          </a:xfrm>
          <a:custGeom>
            <a:avLst/>
            <a:gdLst>
              <a:gd name="T0" fmla="*/ 0 w 150495"/>
              <a:gd name="T1" fmla="*/ 81805 h 132079"/>
              <a:gd name="T2" fmla="*/ 46818 w 150495"/>
              <a:gd name="T3" fmla="*/ 0 h 132079"/>
              <a:gd name="T4" fmla="*/ 93517 w 150495"/>
              <a:gd name="T5" fmla="*/ 81805 h 132079"/>
              <a:gd name="T6" fmla="*/ 81872 w 150495"/>
              <a:gd name="T7" fmla="*/ 81805 h 132079"/>
              <a:gd name="T8" fmla="*/ 35054 w 150495"/>
              <a:gd name="T9" fmla="*/ 11602 h 132079"/>
              <a:gd name="T10" fmla="*/ 46818 w 150495"/>
              <a:gd name="T11" fmla="*/ 11602 h 132079"/>
              <a:gd name="T12" fmla="*/ 11645 w 150495"/>
              <a:gd name="T13" fmla="*/ 81805 h 132079"/>
              <a:gd name="T14" fmla="*/ 0 w 150495"/>
              <a:gd name="T15" fmla="*/ 81805 h 1320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495" h="132079">
                <a:moveTo>
                  <a:pt x="0" y="131635"/>
                </a:moveTo>
                <a:lnTo>
                  <a:pt x="75057" y="0"/>
                </a:lnTo>
                <a:lnTo>
                  <a:pt x="149923" y="131635"/>
                </a:lnTo>
                <a:lnTo>
                  <a:pt x="131254" y="131635"/>
                </a:lnTo>
                <a:lnTo>
                  <a:pt x="56197" y="18669"/>
                </a:lnTo>
                <a:lnTo>
                  <a:pt x="75057" y="18669"/>
                </a:lnTo>
                <a:lnTo>
                  <a:pt x="18669" y="131635"/>
                </a:lnTo>
                <a:lnTo>
                  <a:pt x="0" y="1316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7" name="object 33"/>
          <p:cNvSpPr>
            <a:spLocks/>
          </p:cNvSpPr>
          <p:nvPr/>
        </p:nvSpPr>
        <p:spPr bwMode="auto">
          <a:xfrm>
            <a:off x="4760913" y="3913188"/>
            <a:ext cx="128587" cy="128587"/>
          </a:xfrm>
          <a:custGeom>
            <a:avLst/>
            <a:gdLst>
              <a:gd name="T0" fmla="*/ 93517 w 150495"/>
              <a:gd name="T1" fmla="*/ 11644 h 150495"/>
              <a:gd name="T2" fmla="*/ 46818 w 150495"/>
              <a:gd name="T3" fmla="*/ 93873 h 150495"/>
              <a:gd name="T4" fmla="*/ 0 w 150495"/>
              <a:gd name="T5" fmla="*/ 11644 h 150495"/>
              <a:gd name="T6" fmla="*/ 0 w 150495"/>
              <a:gd name="T7" fmla="*/ 0 h 150495"/>
              <a:gd name="T8" fmla="*/ 11645 w 150495"/>
              <a:gd name="T9" fmla="*/ 11644 h 150495"/>
              <a:gd name="T10" fmla="*/ 46818 w 150495"/>
              <a:gd name="T11" fmla="*/ 82110 h 150495"/>
              <a:gd name="T12" fmla="*/ 35054 w 150495"/>
              <a:gd name="T13" fmla="*/ 82110 h 150495"/>
              <a:gd name="T14" fmla="*/ 81872 w 150495"/>
              <a:gd name="T15" fmla="*/ 11644 h 150495"/>
              <a:gd name="T16" fmla="*/ 81872 w 150495"/>
              <a:gd name="T17" fmla="*/ 0 h 150495"/>
              <a:gd name="T18" fmla="*/ 93517 w 150495"/>
              <a:gd name="T19" fmla="*/ 0 h 150495"/>
              <a:gd name="T20" fmla="*/ 93517 w 150495"/>
              <a:gd name="T21" fmla="*/ 11644 h 1504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495" h="150495">
                <a:moveTo>
                  <a:pt x="149923" y="18668"/>
                </a:moveTo>
                <a:lnTo>
                  <a:pt x="75057" y="150494"/>
                </a:lnTo>
                <a:lnTo>
                  <a:pt x="0" y="18668"/>
                </a:lnTo>
                <a:lnTo>
                  <a:pt x="0" y="0"/>
                </a:lnTo>
                <a:lnTo>
                  <a:pt x="18669" y="18668"/>
                </a:lnTo>
                <a:lnTo>
                  <a:pt x="75057" y="131635"/>
                </a:lnTo>
                <a:lnTo>
                  <a:pt x="56197" y="131635"/>
                </a:lnTo>
                <a:lnTo>
                  <a:pt x="131254" y="18668"/>
                </a:lnTo>
                <a:lnTo>
                  <a:pt x="131254" y="0"/>
                </a:lnTo>
                <a:lnTo>
                  <a:pt x="149923" y="0"/>
                </a:lnTo>
                <a:lnTo>
                  <a:pt x="149923" y="1866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26658" name="object 34"/>
          <p:cNvSpPr>
            <a:spLocks/>
          </p:cNvSpPr>
          <p:nvPr/>
        </p:nvSpPr>
        <p:spPr bwMode="auto">
          <a:xfrm>
            <a:off x="4776788" y="3832225"/>
            <a:ext cx="95250" cy="0"/>
          </a:xfrm>
          <a:custGeom>
            <a:avLst/>
            <a:gdLst>
              <a:gd name="T0" fmla="*/ 0 w 113029"/>
              <a:gd name="T1" fmla="*/ 67376 w 113029"/>
              <a:gd name="T2" fmla="*/ 0 60000 65536"/>
              <a:gd name="T3" fmla="*/ 0 60000 65536"/>
            </a:gdLst>
            <a:ahLst/>
            <a:cxnLst>
              <a:cxn ang="T2">
                <a:pos x="T0" y="0"/>
              </a:cxn>
              <a:cxn ang="T3">
                <a:pos x="T1" y="0"/>
              </a:cxn>
            </a:cxnLst>
            <a:rect l="0" t="0" r="r" b="b"/>
            <a:pathLst>
              <a:path w="113029">
                <a:moveTo>
                  <a:pt x="0" y="0"/>
                </a:moveTo>
                <a:lnTo>
                  <a:pt x="112585" y="0"/>
                </a:lnTo>
              </a:path>
            </a:pathLst>
          </a:custGeom>
          <a:noFill/>
          <a:ln w="37567">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Tree>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p:txBody>
          <a:bodyPr/>
          <a:lstStyle/>
          <a:p>
            <a:r>
              <a:rPr lang="ru-RU" altLang="ru-RU" smtClean="0"/>
              <a:t>Четвертая нормальная форма</a:t>
            </a:r>
          </a:p>
        </p:txBody>
      </p:sp>
      <p:sp>
        <p:nvSpPr>
          <p:cNvPr id="3" name="Объект 2"/>
          <p:cNvSpPr>
            <a:spLocks noGrp="1"/>
          </p:cNvSpPr>
          <p:nvPr>
            <p:ph idx="1"/>
          </p:nvPr>
        </p:nvSpPr>
        <p:spPr>
          <a:xfrm>
            <a:off x="457200" y="1981200"/>
            <a:ext cx="8229600" cy="4327525"/>
          </a:xfrm>
        </p:spPr>
        <p:txBody>
          <a:bodyPr/>
          <a:lstStyle/>
          <a:p>
            <a:pPr marL="0" indent="0">
              <a:buFont typeface="Wingdings" panose="05000000000000000000" pitchFamily="2" charset="2"/>
              <a:buNone/>
              <a:defRPr/>
            </a:pPr>
            <a:r>
              <a:rPr lang="ru-RU" sz="2000" dirty="0"/>
              <a:t>Рассмотрим следующий пример. Пусть требуется учитывать данные об абитуриентах, поступающих в ВУЗ. При анализе предметной области были выделены следующие требования:</a:t>
            </a:r>
          </a:p>
          <a:p>
            <a:pPr>
              <a:defRPr/>
            </a:pPr>
            <a:r>
              <a:rPr lang="ru-RU" sz="2000" dirty="0"/>
              <a:t>Каждый абитуриент имеет право сдавать экзамены на несколько факультетов одновременно.</a:t>
            </a:r>
          </a:p>
          <a:p>
            <a:pPr>
              <a:defRPr/>
            </a:pPr>
            <a:r>
              <a:rPr lang="ru-RU" sz="2000" dirty="0"/>
              <a:t>Каждый факультет имеет свой список сдаваемых предметов.</a:t>
            </a:r>
          </a:p>
          <a:p>
            <a:pPr>
              <a:defRPr/>
            </a:pPr>
            <a:r>
              <a:rPr lang="ru-RU" sz="2000" dirty="0"/>
              <a:t>Один и тот же предмет может сдаваться на нескольких факультетах.</a:t>
            </a:r>
          </a:p>
          <a:p>
            <a:pPr>
              <a:defRPr/>
            </a:pPr>
            <a:r>
              <a:rPr lang="ru-RU" sz="2000" dirty="0"/>
              <a:t>Абитуриент обязан сдавать все предметы, указанные для факультета, на который он поступает, несмотря на то, что он, может быть, уже сдавал такие же предметы на другом факультете.</a:t>
            </a:r>
          </a:p>
          <a:p>
            <a:pPr>
              <a:defRPr/>
            </a:pPr>
            <a:endParaRPr lang="ru-RU" sz="2000" dirty="0"/>
          </a:p>
        </p:txBody>
      </p:sp>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5"/>
          <p:cNvSpPr>
            <a:spLocks noGrp="1" noChangeArrowheads="1"/>
          </p:cNvSpPr>
          <p:nvPr>
            <p:ph type="body" idx="1"/>
          </p:nvPr>
        </p:nvSpPr>
        <p:spPr>
          <a:xfrm>
            <a:off x="395288" y="548680"/>
            <a:ext cx="8496300" cy="6048672"/>
          </a:xfrm>
        </p:spPr>
        <p:txBody>
          <a:bodyPr/>
          <a:lstStyle/>
          <a:p>
            <a:pPr eaLnBrk="1" hangingPunct="1">
              <a:lnSpc>
                <a:spcPct val="180000"/>
              </a:lnSpc>
              <a:buFont typeface="Wingdings" panose="05000000000000000000" pitchFamily="2" charset="2"/>
              <a:buChar char="v"/>
            </a:pPr>
            <a:r>
              <a:rPr lang="ru-RU" altLang="ru-RU" sz="1800" dirty="0" smtClean="0"/>
              <a:t>Каждой нормальной форме соответствует некоторый определенный набор ограничений, и отношение находится в некоторой нормальной форме, если удовлетворяет свойственному ей набору ограничений. </a:t>
            </a:r>
          </a:p>
          <a:p>
            <a:pPr eaLnBrk="1" hangingPunct="1">
              <a:lnSpc>
                <a:spcPct val="180000"/>
              </a:lnSpc>
              <a:buFont typeface="Wingdings" panose="05000000000000000000" pitchFamily="2" charset="2"/>
              <a:buChar char="v"/>
            </a:pPr>
            <a:r>
              <a:rPr lang="ru-RU" altLang="ru-RU" sz="1800" dirty="0" smtClean="0"/>
              <a:t>Процесс проектирования производится методом последовательных приближений к удовлетворительному набору схем отношений. Исходной точкой является представление предметной области в виде одного или нескольких отношений, и на каждом шаге проектирования производится некоторый набор схем отношений, обладающих лучшими свойствами. </a:t>
            </a:r>
          </a:p>
          <a:p>
            <a:pPr eaLnBrk="1" hangingPunct="1">
              <a:lnSpc>
                <a:spcPct val="180000"/>
              </a:lnSpc>
              <a:buFont typeface="Wingdings" panose="05000000000000000000" pitchFamily="2" charset="2"/>
              <a:buChar char="v"/>
            </a:pPr>
            <a:r>
              <a:rPr lang="ru-RU" altLang="ru-RU" sz="1800" dirty="0" smtClean="0"/>
              <a:t>Процесс проектирования представляет собой процесс нормализации схем отношений, причем каждая следующая нормальная форма обладает свойствами лучшими, чем предыдущая. </a:t>
            </a:r>
          </a:p>
        </p:txBody>
      </p:sp>
    </p:spTree>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p:txBody>
          <a:bodyPr/>
          <a:lstStyle/>
          <a:p>
            <a:r>
              <a:rPr lang="ru-RU" altLang="ru-RU" smtClean="0"/>
              <a:t>Четвертая нормальная форма</a:t>
            </a:r>
          </a:p>
        </p:txBody>
      </p:sp>
      <p:graphicFrame>
        <p:nvGraphicFramePr>
          <p:cNvPr id="4" name="Объект 3"/>
          <p:cNvGraphicFramePr>
            <a:graphicFrameLocks noGrp="1"/>
          </p:cNvGraphicFramePr>
          <p:nvPr>
            <p:ph idx="1"/>
          </p:nvPr>
        </p:nvGraphicFramePr>
        <p:xfrm>
          <a:off x="447675" y="3357563"/>
          <a:ext cx="8229600" cy="2895599"/>
        </p:xfrm>
        <a:graphic>
          <a:graphicData uri="http://schemas.openxmlformats.org/drawingml/2006/table">
            <a:tbl>
              <a:tblPr/>
              <a:tblGrid>
                <a:gridCol w="2743200">
                  <a:extLst>
                    <a:ext uri="{9D8B030D-6E8A-4147-A177-3AD203B41FA5}">
                      <a16:colId xmlns:a16="http://schemas.microsoft.com/office/drawing/2014/main" val="3650404781"/>
                    </a:ext>
                  </a:extLst>
                </a:gridCol>
                <a:gridCol w="2743200">
                  <a:extLst>
                    <a:ext uri="{9D8B030D-6E8A-4147-A177-3AD203B41FA5}">
                      <a16:colId xmlns:a16="http://schemas.microsoft.com/office/drawing/2014/main" val="4062551804"/>
                    </a:ext>
                  </a:extLst>
                </a:gridCol>
                <a:gridCol w="2743200">
                  <a:extLst>
                    <a:ext uri="{9D8B030D-6E8A-4147-A177-3AD203B41FA5}">
                      <a16:colId xmlns:a16="http://schemas.microsoft.com/office/drawing/2014/main" val="3123204974"/>
                    </a:ext>
                  </a:extLst>
                </a:gridCol>
              </a:tblGrid>
              <a:tr h="413657">
                <a:tc>
                  <a:txBody>
                    <a:bodyPr/>
                    <a:lstStyle/>
                    <a:p>
                      <a:pPr algn="ctr"/>
                      <a:r>
                        <a:rPr lang="ru-RU" sz="2000" b="1" dirty="0"/>
                        <a:t>Абитуриент</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b="1" dirty="0"/>
                        <a:t>Факультет</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b="1" dirty="0"/>
                        <a:t>Предмет</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3462111"/>
                  </a:ext>
                </a:extLst>
              </a:tr>
              <a:tr h="413657">
                <a:tc>
                  <a:txBody>
                    <a:bodyPr/>
                    <a:lstStyle/>
                    <a:p>
                      <a:pPr algn="ctr"/>
                      <a:r>
                        <a:rPr lang="ru-RU" sz="2000" dirty="0"/>
                        <a:t>Иванов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dirty="0"/>
                        <a:t>Математический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Математика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041665"/>
                  </a:ext>
                </a:extLst>
              </a:tr>
              <a:tr h="413657">
                <a:tc>
                  <a:txBody>
                    <a:bodyPr/>
                    <a:lstStyle/>
                    <a:p>
                      <a:pPr algn="ctr"/>
                      <a:r>
                        <a:rPr lang="ru-RU" sz="2000"/>
                        <a:t>Иванов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dirty="0"/>
                        <a:t>Математический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Информатика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3073294"/>
                  </a:ext>
                </a:extLst>
              </a:tr>
              <a:tr h="413657">
                <a:tc>
                  <a:txBody>
                    <a:bodyPr/>
                    <a:lstStyle/>
                    <a:p>
                      <a:pPr algn="ctr"/>
                      <a:r>
                        <a:rPr lang="ru-RU" sz="2000"/>
                        <a:t>Иванов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Физический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Математика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576361"/>
                  </a:ext>
                </a:extLst>
              </a:tr>
              <a:tr h="413657">
                <a:tc>
                  <a:txBody>
                    <a:bodyPr/>
                    <a:lstStyle/>
                    <a:p>
                      <a:pPr algn="ctr"/>
                      <a:r>
                        <a:rPr lang="ru-RU" sz="2000"/>
                        <a:t>Иванов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Физический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Физика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0202032"/>
                  </a:ext>
                </a:extLst>
              </a:tr>
              <a:tr h="413657">
                <a:tc>
                  <a:txBody>
                    <a:bodyPr/>
                    <a:lstStyle/>
                    <a:p>
                      <a:pPr algn="ctr"/>
                      <a:r>
                        <a:rPr lang="ru-RU" sz="2000"/>
                        <a:t>Петров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Математический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Математика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0157711"/>
                  </a:ext>
                </a:extLst>
              </a:tr>
              <a:tr h="413657">
                <a:tc>
                  <a:txBody>
                    <a:bodyPr/>
                    <a:lstStyle/>
                    <a:p>
                      <a:pPr algn="ctr"/>
                      <a:r>
                        <a:rPr lang="ru-RU" sz="2000"/>
                        <a:t>Петров</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a:t>Математический</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2000" dirty="0"/>
                        <a:t>Информатика</a:t>
                      </a:r>
                    </a:p>
                  </a:txBody>
                  <a:tcPr marL="28575" marR="28575" marT="28568" marB="2856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4059177"/>
                  </a:ext>
                </a:extLst>
              </a:tr>
            </a:tbl>
          </a:graphicData>
        </a:graphic>
      </p:graphicFrame>
      <p:sp>
        <p:nvSpPr>
          <p:cNvPr id="28709" name="Rectangle 1"/>
          <p:cNvSpPr>
            <a:spLocks noChangeArrowheads="1"/>
          </p:cNvSpPr>
          <p:nvPr/>
        </p:nvSpPr>
        <p:spPr bwMode="auto">
          <a:xfrm>
            <a:off x="179388" y="1816100"/>
            <a:ext cx="8497887" cy="132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2000">
                <a:solidFill>
                  <a:srgbClr val="000000"/>
                </a:solidFill>
                <a:latin typeface="Times New Roman" panose="02020603050405020304" pitchFamily="18" charset="0"/>
                <a:cs typeface="Times New Roman" panose="02020603050405020304" pitchFamily="18" charset="0"/>
              </a:rPr>
              <a:t>Предположим, что нам требуется хранить данные о том, какие предметы должен сдавать каждый абитуриент</a:t>
            </a:r>
            <a:r>
              <a:rPr lang="en-US" altLang="ru-RU" sz="2000">
                <a:solidFill>
                  <a:srgbClr val="000000"/>
                </a:solidFill>
                <a:latin typeface="Times New Roman" panose="02020603050405020304" pitchFamily="18" charset="0"/>
                <a:cs typeface="Times New Roman" panose="02020603050405020304" pitchFamily="18" charset="0"/>
              </a:rPr>
              <a:t>. </a:t>
            </a:r>
            <a:endParaRPr lang="ru-RU" altLang="ru-RU" sz="2000">
              <a:solidFill>
                <a:srgbClr val="000000"/>
              </a:solidFill>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2000">
                <a:solidFill>
                  <a:srgbClr val="000000"/>
                </a:solidFill>
                <a:latin typeface="Times New Roman" panose="02020603050405020304" pitchFamily="18" charset="0"/>
                <a:cs typeface="Times New Roman" panose="02020603050405020304" pitchFamily="18" charset="0"/>
              </a:rPr>
              <a:t>Попытаемся хранить данные в одном отношении </a:t>
            </a:r>
          </a:p>
          <a:p>
            <a:pPr>
              <a:spcBef>
                <a:spcPct val="0"/>
              </a:spcBef>
              <a:buClrTx/>
              <a:buSzTx/>
              <a:buFontTx/>
              <a:buNone/>
            </a:pPr>
            <a:r>
              <a:rPr lang="ru-RU" altLang="ru-RU" sz="2000">
                <a:solidFill>
                  <a:srgbClr val="000000"/>
                </a:solidFill>
                <a:latin typeface="Times New Roman" panose="02020603050405020304" pitchFamily="18" charset="0"/>
                <a:cs typeface="Times New Roman" panose="02020603050405020304" pitchFamily="18" charset="0"/>
              </a:rPr>
              <a:t>"Абитуриенты-Факультеты-Предметы":</a:t>
            </a:r>
            <a:endParaRPr lang="ru-RU" altLang="ru-RU" sz="2000"/>
          </a:p>
        </p:txBody>
      </p:sp>
    </p:spTree>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p:txBody>
          <a:bodyPr/>
          <a:lstStyle/>
          <a:p>
            <a:r>
              <a:rPr lang="ru-RU" altLang="ru-RU" smtClean="0"/>
              <a:t>Четвертая нормальная форма</a:t>
            </a:r>
          </a:p>
        </p:txBody>
      </p:sp>
      <p:graphicFrame>
        <p:nvGraphicFramePr>
          <p:cNvPr id="4" name="Объект 3"/>
          <p:cNvGraphicFramePr>
            <a:graphicFrameLocks noGrp="1"/>
          </p:cNvGraphicFramePr>
          <p:nvPr>
            <p:ph idx="1"/>
          </p:nvPr>
        </p:nvGraphicFramePr>
        <p:xfrm>
          <a:off x="1258888" y="1628775"/>
          <a:ext cx="2881312" cy="2160586"/>
        </p:xfrm>
        <a:graphic>
          <a:graphicData uri="http://schemas.openxmlformats.org/drawingml/2006/table">
            <a:tbl>
              <a:tblPr/>
              <a:tblGrid>
                <a:gridCol w="1080492">
                  <a:extLst>
                    <a:ext uri="{9D8B030D-6E8A-4147-A177-3AD203B41FA5}">
                      <a16:colId xmlns:a16="http://schemas.microsoft.com/office/drawing/2014/main" val="3645326302"/>
                    </a:ext>
                  </a:extLst>
                </a:gridCol>
                <a:gridCol w="936426">
                  <a:extLst>
                    <a:ext uri="{9D8B030D-6E8A-4147-A177-3AD203B41FA5}">
                      <a16:colId xmlns:a16="http://schemas.microsoft.com/office/drawing/2014/main" val="4158403828"/>
                    </a:ext>
                  </a:extLst>
                </a:gridCol>
                <a:gridCol w="864394">
                  <a:extLst>
                    <a:ext uri="{9D8B030D-6E8A-4147-A177-3AD203B41FA5}">
                      <a16:colId xmlns:a16="http://schemas.microsoft.com/office/drawing/2014/main" val="302885956"/>
                    </a:ext>
                  </a:extLst>
                </a:gridCol>
              </a:tblGrid>
              <a:tr h="533326">
                <a:tc>
                  <a:txBody>
                    <a:bodyPr/>
                    <a:lstStyle/>
                    <a:p>
                      <a:pPr algn="ctr"/>
                      <a:r>
                        <a:rPr lang="ru-RU" sz="1200" dirty="0"/>
                        <a:t>Номер</a:t>
                      </a:r>
                      <a:br>
                        <a:rPr lang="ru-RU" sz="1200" dirty="0"/>
                      </a:br>
                      <a:r>
                        <a:rPr lang="ru-RU" sz="1200" dirty="0"/>
                        <a:t>Абитуриента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Номер</a:t>
                      </a:r>
                      <a:br>
                        <a:rPr lang="ru-RU" sz="1200" dirty="0"/>
                      </a:br>
                      <a:r>
                        <a:rPr lang="ru-RU" sz="1200" dirty="0"/>
                        <a:t>Факультета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Номер</a:t>
                      </a:r>
                      <a:br>
                        <a:rPr lang="ru-RU" sz="1200" dirty="0"/>
                      </a:br>
                      <a:r>
                        <a:rPr lang="ru-RU" sz="1200" dirty="0"/>
                        <a:t>Предмета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8237661"/>
                  </a:ext>
                </a:extLst>
              </a:tr>
              <a:tr h="271210">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0824918"/>
                  </a:ext>
                </a:extLst>
              </a:tr>
              <a:tr h="271210">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316927"/>
                  </a:ext>
                </a:extLst>
              </a:tr>
              <a:tr h="271210">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21241"/>
                  </a:ext>
                </a:extLst>
              </a:tr>
              <a:tr h="271210">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3</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6435998"/>
                  </a:ext>
                </a:extLst>
              </a:tr>
              <a:tr h="271210">
                <a:tc>
                  <a:txBody>
                    <a:bodyPr/>
                    <a:lstStyle/>
                    <a:p>
                      <a:pPr algn="ctr"/>
                      <a:r>
                        <a:rPr lang="ru-RU" sz="14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355479"/>
                  </a:ext>
                </a:extLst>
              </a:tr>
              <a:tr h="271210">
                <a:tc>
                  <a:txBody>
                    <a:bodyPr/>
                    <a:lstStyle/>
                    <a:p>
                      <a:pPr algn="ctr"/>
                      <a:r>
                        <a:rPr lang="ru-RU" sz="14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4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8527551"/>
                  </a:ext>
                </a:extLst>
              </a:tr>
            </a:tbl>
          </a:graphicData>
        </a:graphic>
      </p:graphicFrame>
      <p:sp>
        <p:nvSpPr>
          <p:cNvPr id="30757" name="Rectangle 1"/>
          <p:cNvSpPr>
            <a:spLocks noChangeArrowheads="1"/>
          </p:cNvSpPr>
          <p:nvPr/>
        </p:nvSpPr>
        <p:spPr bwMode="auto">
          <a:xfrm>
            <a:off x="1187450" y="3860800"/>
            <a:ext cx="29527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200">
                <a:solidFill>
                  <a:srgbClr val="000000"/>
                </a:solidFill>
                <a:latin typeface="Times New Roman" panose="02020603050405020304" pitchFamily="18" charset="0"/>
                <a:cs typeface="Times New Roman" panose="02020603050405020304" pitchFamily="18" charset="0"/>
              </a:rPr>
              <a:t>Модифицированное отношение "Абитуриенты-Факультеты-Предметы"</a:t>
            </a:r>
            <a:endParaRPr lang="ru-RU" altLang="ru-RU" sz="1200"/>
          </a:p>
        </p:txBody>
      </p:sp>
      <p:graphicFrame>
        <p:nvGraphicFramePr>
          <p:cNvPr id="6" name="Таблица 5"/>
          <p:cNvGraphicFramePr>
            <a:graphicFrameLocks noGrp="1"/>
          </p:cNvGraphicFramePr>
          <p:nvPr/>
        </p:nvGraphicFramePr>
        <p:xfrm>
          <a:off x="4716463" y="1628775"/>
          <a:ext cx="2376488" cy="1025526"/>
        </p:xfrm>
        <a:graphic>
          <a:graphicData uri="http://schemas.openxmlformats.org/drawingml/2006/table">
            <a:tbl>
              <a:tblPr/>
              <a:tblGrid>
                <a:gridCol w="1188244">
                  <a:extLst>
                    <a:ext uri="{9D8B030D-6E8A-4147-A177-3AD203B41FA5}">
                      <a16:colId xmlns:a16="http://schemas.microsoft.com/office/drawing/2014/main" val="2118803800"/>
                    </a:ext>
                  </a:extLst>
                </a:gridCol>
                <a:gridCol w="1188244">
                  <a:extLst>
                    <a:ext uri="{9D8B030D-6E8A-4147-A177-3AD203B41FA5}">
                      <a16:colId xmlns:a16="http://schemas.microsoft.com/office/drawing/2014/main" val="3253543179"/>
                    </a:ext>
                  </a:extLst>
                </a:gridCol>
              </a:tblGrid>
              <a:tr h="484170">
                <a:tc>
                  <a:txBody>
                    <a:bodyPr/>
                    <a:lstStyle/>
                    <a:p>
                      <a:pPr marL="0" algn="ctr" defTabSz="914400" rtl="0" eaLnBrk="1" latinLnBrk="0" hangingPunct="1"/>
                      <a:r>
                        <a:rPr lang="ru-RU" sz="1400" kern="1200" dirty="0">
                          <a:solidFill>
                            <a:schemeClr val="tx1"/>
                          </a:solidFill>
                          <a:latin typeface="+mn-lt"/>
                          <a:ea typeface="+mn-ea"/>
                          <a:cs typeface="+mn-cs"/>
                        </a:rPr>
                        <a:t>Номер</a:t>
                      </a:r>
                      <a:br>
                        <a:rPr lang="ru-RU" sz="1400" kern="1200" dirty="0">
                          <a:solidFill>
                            <a:schemeClr val="tx1"/>
                          </a:solidFill>
                          <a:latin typeface="+mn-lt"/>
                          <a:ea typeface="+mn-ea"/>
                          <a:cs typeface="+mn-cs"/>
                        </a:rPr>
                      </a:br>
                      <a:r>
                        <a:rPr lang="ru-RU" sz="1400" kern="1200" dirty="0">
                          <a:solidFill>
                            <a:schemeClr val="tx1"/>
                          </a:solidFill>
                          <a:latin typeface="+mn-lt"/>
                          <a:ea typeface="+mn-ea"/>
                          <a:cs typeface="+mn-cs"/>
                        </a:rPr>
                        <a:t>Абитуриента</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Абитуриент</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65392738"/>
                  </a:ext>
                </a:extLst>
              </a:tr>
              <a:tr h="270678">
                <a:tc>
                  <a:txBody>
                    <a:bodyPr/>
                    <a:lstStyle/>
                    <a:p>
                      <a:pPr marL="0" algn="ctr" defTabSz="914400" rtl="0" eaLnBrk="1" latinLnBrk="0" hangingPunct="1"/>
                      <a:r>
                        <a:rPr lang="ru-RU" sz="1400" kern="1200">
                          <a:solidFill>
                            <a:schemeClr val="tx1"/>
                          </a:solidFill>
                          <a:latin typeface="+mn-lt"/>
                          <a:ea typeface="+mn-ea"/>
                          <a:cs typeface="+mn-cs"/>
                        </a:rPr>
                        <a:t>1</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Иванов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05393808"/>
                  </a:ext>
                </a:extLst>
              </a:tr>
              <a:tr h="270678">
                <a:tc>
                  <a:txBody>
                    <a:bodyPr/>
                    <a:lstStyle/>
                    <a:p>
                      <a:pPr marL="0" algn="ctr" defTabSz="914400" rtl="0" eaLnBrk="1" latinLnBrk="0" hangingPunct="1"/>
                      <a:r>
                        <a:rPr lang="ru-RU" sz="1400" kern="1200">
                          <a:solidFill>
                            <a:schemeClr val="tx1"/>
                          </a:solidFill>
                          <a:latin typeface="+mn-lt"/>
                          <a:ea typeface="+mn-ea"/>
                          <a:cs typeface="+mn-cs"/>
                        </a:rPr>
                        <a:t>2</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Петров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716133603"/>
                  </a:ext>
                </a:extLst>
              </a:tr>
            </a:tbl>
          </a:graphicData>
        </a:graphic>
      </p:graphicFrame>
      <p:sp>
        <p:nvSpPr>
          <p:cNvPr id="30772" name="Прямоугольник 6"/>
          <p:cNvSpPr>
            <a:spLocks noChangeArrowheads="1"/>
          </p:cNvSpPr>
          <p:nvPr/>
        </p:nvSpPr>
        <p:spPr bwMode="auto">
          <a:xfrm>
            <a:off x="4908550" y="2700338"/>
            <a:ext cx="1990725"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200">
                <a:solidFill>
                  <a:srgbClr val="000000"/>
                </a:solidFill>
                <a:latin typeface="Times New Roman" panose="02020603050405020304" pitchFamily="18" charset="0"/>
                <a:cs typeface="Times New Roman" panose="02020603050405020304" pitchFamily="18" charset="0"/>
              </a:rPr>
              <a:t>Отношение "Абитуриенты"</a:t>
            </a:r>
          </a:p>
        </p:txBody>
      </p:sp>
      <p:graphicFrame>
        <p:nvGraphicFramePr>
          <p:cNvPr id="8" name="Таблица 7"/>
          <p:cNvGraphicFramePr>
            <a:graphicFrameLocks noGrp="1"/>
          </p:cNvGraphicFramePr>
          <p:nvPr/>
        </p:nvGraphicFramePr>
        <p:xfrm>
          <a:off x="4711700" y="3276600"/>
          <a:ext cx="3095626" cy="1025526"/>
        </p:xfrm>
        <a:graphic>
          <a:graphicData uri="http://schemas.openxmlformats.org/drawingml/2006/table">
            <a:tbl>
              <a:tblPr/>
              <a:tblGrid>
                <a:gridCol w="1547813">
                  <a:extLst>
                    <a:ext uri="{9D8B030D-6E8A-4147-A177-3AD203B41FA5}">
                      <a16:colId xmlns:a16="http://schemas.microsoft.com/office/drawing/2014/main" val="2428801005"/>
                    </a:ext>
                  </a:extLst>
                </a:gridCol>
                <a:gridCol w="1547813">
                  <a:extLst>
                    <a:ext uri="{9D8B030D-6E8A-4147-A177-3AD203B41FA5}">
                      <a16:colId xmlns:a16="http://schemas.microsoft.com/office/drawing/2014/main" val="123112197"/>
                    </a:ext>
                  </a:extLst>
                </a:gridCol>
              </a:tblGrid>
              <a:tr h="484170">
                <a:tc>
                  <a:txBody>
                    <a:bodyPr/>
                    <a:lstStyle/>
                    <a:p>
                      <a:pPr marL="0" algn="ctr" defTabSz="914400" rtl="0" eaLnBrk="1" latinLnBrk="0" hangingPunct="1"/>
                      <a:r>
                        <a:rPr lang="ru-RU" sz="1400" kern="1200" dirty="0">
                          <a:solidFill>
                            <a:schemeClr val="tx1"/>
                          </a:solidFill>
                          <a:latin typeface="+mn-lt"/>
                          <a:ea typeface="+mn-ea"/>
                          <a:cs typeface="+mn-cs"/>
                        </a:rPr>
                        <a:t>Номер</a:t>
                      </a:r>
                      <a:br>
                        <a:rPr lang="ru-RU" sz="1400" kern="1200" dirty="0">
                          <a:solidFill>
                            <a:schemeClr val="tx1"/>
                          </a:solidFill>
                          <a:latin typeface="+mn-lt"/>
                          <a:ea typeface="+mn-ea"/>
                          <a:cs typeface="+mn-cs"/>
                        </a:rPr>
                      </a:br>
                      <a:r>
                        <a:rPr lang="ru-RU" sz="1400" kern="1200" dirty="0">
                          <a:solidFill>
                            <a:schemeClr val="tx1"/>
                          </a:solidFill>
                          <a:latin typeface="+mn-lt"/>
                          <a:ea typeface="+mn-ea"/>
                          <a:cs typeface="+mn-cs"/>
                        </a:rPr>
                        <a:t>Факультета</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Факультет</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19354882"/>
                  </a:ext>
                </a:extLst>
              </a:tr>
              <a:tr h="270678">
                <a:tc>
                  <a:txBody>
                    <a:bodyPr/>
                    <a:lstStyle/>
                    <a:p>
                      <a:pPr marL="0" algn="ctr" defTabSz="914400" rtl="0" eaLnBrk="1" latinLnBrk="0" hangingPunct="1"/>
                      <a:r>
                        <a:rPr lang="ru-RU" sz="1400" kern="1200">
                          <a:solidFill>
                            <a:schemeClr val="tx1"/>
                          </a:solidFill>
                          <a:latin typeface="+mn-lt"/>
                          <a:ea typeface="+mn-ea"/>
                          <a:cs typeface="+mn-cs"/>
                        </a:rPr>
                        <a:t>1</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Математический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81840488"/>
                  </a:ext>
                </a:extLst>
              </a:tr>
              <a:tr h="270678">
                <a:tc>
                  <a:txBody>
                    <a:bodyPr/>
                    <a:lstStyle/>
                    <a:p>
                      <a:pPr marL="0" algn="ctr" defTabSz="914400" rtl="0" eaLnBrk="1" latinLnBrk="0" hangingPunct="1"/>
                      <a:r>
                        <a:rPr lang="ru-RU" sz="1400" kern="1200">
                          <a:solidFill>
                            <a:schemeClr val="tx1"/>
                          </a:solidFill>
                          <a:latin typeface="+mn-lt"/>
                          <a:ea typeface="+mn-ea"/>
                          <a:cs typeface="+mn-cs"/>
                        </a:rPr>
                        <a:t>2</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Физический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03775122"/>
                  </a:ext>
                </a:extLst>
              </a:tr>
            </a:tbl>
          </a:graphicData>
        </a:graphic>
      </p:graphicFrame>
      <p:sp>
        <p:nvSpPr>
          <p:cNvPr id="30787" name="Прямоугольник 8"/>
          <p:cNvSpPr>
            <a:spLocks noChangeArrowheads="1"/>
          </p:cNvSpPr>
          <p:nvPr/>
        </p:nvSpPr>
        <p:spPr bwMode="auto">
          <a:xfrm>
            <a:off x="5273675" y="4322763"/>
            <a:ext cx="1887538"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200">
                <a:solidFill>
                  <a:srgbClr val="000000"/>
                </a:solidFill>
                <a:latin typeface="Times New Roman" panose="02020603050405020304" pitchFamily="18" charset="0"/>
                <a:cs typeface="Times New Roman" panose="02020603050405020304" pitchFamily="18" charset="0"/>
              </a:rPr>
              <a:t>Отношение "Факультеты"</a:t>
            </a:r>
          </a:p>
        </p:txBody>
      </p:sp>
      <p:graphicFrame>
        <p:nvGraphicFramePr>
          <p:cNvPr id="10" name="Таблица 9"/>
          <p:cNvGraphicFramePr>
            <a:graphicFrameLocks noGrp="1"/>
          </p:cNvGraphicFramePr>
          <p:nvPr/>
        </p:nvGraphicFramePr>
        <p:xfrm>
          <a:off x="4711700" y="4797425"/>
          <a:ext cx="3095626" cy="1295400"/>
        </p:xfrm>
        <a:graphic>
          <a:graphicData uri="http://schemas.openxmlformats.org/drawingml/2006/table">
            <a:tbl>
              <a:tblPr/>
              <a:tblGrid>
                <a:gridCol w="1547813">
                  <a:extLst>
                    <a:ext uri="{9D8B030D-6E8A-4147-A177-3AD203B41FA5}">
                      <a16:colId xmlns:a16="http://schemas.microsoft.com/office/drawing/2014/main" val="1729301662"/>
                    </a:ext>
                  </a:extLst>
                </a:gridCol>
                <a:gridCol w="1547813">
                  <a:extLst>
                    <a:ext uri="{9D8B030D-6E8A-4147-A177-3AD203B41FA5}">
                      <a16:colId xmlns:a16="http://schemas.microsoft.com/office/drawing/2014/main" val="3498405399"/>
                    </a:ext>
                  </a:extLst>
                </a:gridCol>
              </a:tblGrid>
              <a:tr h="0">
                <a:tc>
                  <a:txBody>
                    <a:bodyPr/>
                    <a:lstStyle/>
                    <a:p>
                      <a:pPr marL="0" algn="ctr" defTabSz="914400" rtl="0" eaLnBrk="1" latinLnBrk="0" hangingPunct="1"/>
                      <a:r>
                        <a:rPr lang="ru-RU" sz="1400" kern="1200" dirty="0">
                          <a:solidFill>
                            <a:schemeClr val="tx1"/>
                          </a:solidFill>
                          <a:latin typeface="+mn-lt"/>
                          <a:ea typeface="+mn-ea"/>
                          <a:cs typeface="+mn-cs"/>
                        </a:rPr>
                        <a:t>Номер</a:t>
                      </a:r>
                      <a:br>
                        <a:rPr lang="ru-RU" sz="1400" kern="1200" dirty="0">
                          <a:solidFill>
                            <a:schemeClr val="tx1"/>
                          </a:solidFill>
                          <a:latin typeface="+mn-lt"/>
                          <a:ea typeface="+mn-ea"/>
                          <a:cs typeface="+mn-cs"/>
                        </a:rPr>
                      </a:br>
                      <a:r>
                        <a:rPr lang="ru-RU" sz="1400" kern="1200" dirty="0">
                          <a:solidFill>
                            <a:schemeClr val="tx1"/>
                          </a:solidFill>
                          <a:latin typeface="+mn-lt"/>
                          <a:ea typeface="+mn-ea"/>
                          <a:cs typeface="+mn-cs"/>
                        </a:rPr>
                        <a:t>Предмета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a:solidFill>
                            <a:schemeClr val="tx1"/>
                          </a:solidFill>
                          <a:latin typeface="+mn-lt"/>
                          <a:ea typeface="+mn-ea"/>
                          <a:cs typeface="+mn-cs"/>
                        </a:rPr>
                        <a:t>Предмет</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82465672"/>
                  </a:ext>
                </a:extLst>
              </a:tr>
              <a:tr h="0">
                <a:tc>
                  <a:txBody>
                    <a:bodyPr/>
                    <a:lstStyle/>
                    <a:p>
                      <a:pPr marL="0" algn="ctr" defTabSz="914400" rtl="0" eaLnBrk="1" latinLnBrk="0" hangingPunct="1"/>
                      <a:r>
                        <a:rPr lang="ru-RU" sz="1400" kern="1200">
                          <a:solidFill>
                            <a:schemeClr val="tx1"/>
                          </a:solidFill>
                          <a:latin typeface="+mn-lt"/>
                          <a:ea typeface="+mn-ea"/>
                          <a:cs typeface="+mn-cs"/>
                        </a:rPr>
                        <a:t>1</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Математика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55549425"/>
                  </a:ext>
                </a:extLst>
              </a:tr>
              <a:tr h="0">
                <a:tc>
                  <a:txBody>
                    <a:bodyPr/>
                    <a:lstStyle/>
                    <a:p>
                      <a:pPr marL="0" algn="ctr" defTabSz="914400" rtl="0" eaLnBrk="1" latinLnBrk="0" hangingPunct="1"/>
                      <a:r>
                        <a:rPr lang="ru-RU" sz="1400" kern="1200" dirty="0">
                          <a:solidFill>
                            <a:schemeClr val="tx1"/>
                          </a:solidFill>
                          <a:latin typeface="+mn-lt"/>
                          <a:ea typeface="+mn-ea"/>
                          <a:cs typeface="+mn-cs"/>
                        </a:rPr>
                        <a:t>2</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Информатика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07256783"/>
                  </a:ext>
                </a:extLst>
              </a:tr>
              <a:tr h="0">
                <a:tc>
                  <a:txBody>
                    <a:bodyPr/>
                    <a:lstStyle/>
                    <a:p>
                      <a:pPr marL="0" algn="ctr" defTabSz="914400" rtl="0" eaLnBrk="1" latinLnBrk="0" hangingPunct="1"/>
                      <a:r>
                        <a:rPr lang="ru-RU" sz="1400" kern="1200">
                          <a:solidFill>
                            <a:schemeClr val="tx1"/>
                          </a:solidFill>
                          <a:latin typeface="+mn-lt"/>
                          <a:ea typeface="+mn-ea"/>
                          <a:cs typeface="+mn-cs"/>
                        </a:rPr>
                        <a:t>3</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400" kern="1200" dirty="0">
                          <a:solidFill>
                            <a:schemeClr val="tx1"/>
                          </a:solidFill>
                          <a:latin typeface="+mn-lt"/>
                          <a:ea typeface="+mn-ea"/>
                          <a:cs typeface="+mn-cs"/>
                        </a:rPr>
                        <a:t>Физика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43750010"/>
                  </a:ext>
                </a:extLst>
              </a:tr>
            </a:tbl>
          </a:graphicData>
        </a:graphic>
      </p:graphicFrame>
      <p:sp>
        <p:nvSpPr>
          <p:cNvPr id="30805" name="Прямоугольник 10"/>
          <p:cNvSpPr>
            <a:spLocks noChangeArrowheads="1"/>
          </p:cNvSpPr>
          <p:nvPr/>
        </p:nvSpPr>
        <p:spPr bwMode="auto">
          <a:xfrm>
            <a:off x="5370513" y="6124575"/>
            <a:ext cx="1776412"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200">
                <a:solidFill>
                  <a:srgbClr val="000000"/>
                </a:solidFill>
                <a:latin typeface="Times New Roman" panose="02020603050405020304" pitchFamily="18" charset="0"/>
                <a:cs typeface="Times New Roman" panose="02020603050405020304" pitchFamily="18" charset="0"/>
              </a:rPr>
              <a:t>Отношение "Предметы"</a:t>
            </a:r>
          </a:p>
        </p:txBody>
      </p:sp>
    </p:spTree>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212976"/>
            <a:ext cx="8229600" cy="3384674"/>
          </a:xfrm>
        </p:spPr>
        <p:txBody>
          <a:bodyPr/>
          <a:lstStyle/>
          <a:p>
            <a:pPr marL="0" indent="0">
              <a:buFont typeface="Wingdings" panose="05000000000000000000" pitchFamily="2" charset="2"/>
              <a:buNone/>
              <a:defRPr/>
            </a:pPr>
            <a:r>
              <a:rPr lang="ru-RU" sz="2400" dirty="0" smtClean="0">
                <a:solidFill>
                  <a:srgbClr val="000000"/>
                </a:solidFill>
                <a:latin typeface="Times New Roman" panose="02020603050405020304" pitchFamily="18" charset="0"/>
              </a:rPr>
              <a:t>При </a:t>
            </a:r>
            <a:r>
              <a:rPr lang="ru-RU" sz="2400" dirty="0">
                <a:solidFill>
                  <a:srgbClr val="000000"/>
                </a:solidFill>
                <a:latin typeface="Times New Roman" panose="02020603050405020304" pitchFamily="18" charset="0"/>
              </a:rPr>
              <a:t>попытке добавить в отношение "Абитуриенты-Факультеты-Предметы" новый кортеж, например (Сидоров, Математический, Математика), </a:t>
            </a:r>
            <a:r>
              <a:rPr lang="ru-RU" sz="2400" dirty="0" smtClean="0">
                <a:solidFill>
                  <a:srgbClr val="000000"/>
                </a:solidFill>
                <a:latin typeface="Times New Roman" panose="02020603050405020304" pitchFamily="18" charset="0"/>
              </a:rPr>
              <a:t>мы </a:t>
            </a:r>
            <a:r>
              <a:rPr lang="ru-RU" sz="2400" i="1" dirty="0" smtClean="0">
                <a:solidFill>
                  <a:srgbClr val="000000"/>
                </a:solidFill>
                <a:latin typeface="Times New Roman" panose="02020603050405020304" pitchFamily="18" charset="0"/>
              </a:rPr>
              <a:t>обязаны </a:t>
            </a:r>
            <a:r>
              <a:rPr lang="ru-RU" sz="2400" dirty="0" smtClean="0">
                <a:solidFill>
                  <a:srgbClr val="000000"/>
                </a:solidFill>
                <a:latin typeface="Times New Roman" panose="02020603050405020304" pitchFamily="18" charset="0"/>
              </a:rPr>
              <a:t>добавить </a:t>
            </a:r>
            <a:r>
              <a:rPr lang="ru-RU" sz="2400" dirty="0">
                <a:solidFill>
                  <a:srgbClr val="000000"/>
                </a:solidFill>
                <a:latin typeface="Times New Roman" panose="02020603050405020304" pitchFamily="18" charset="0"/>
              </a:rPr>
              <a:t>также и кортеж (Сидоров, Математический, Информатика), т.к. все абитуриенты математического факультета </a:t>
            </a:r>
            <a:r>
              <a:rPr lang="ru-RU" sz="2400" i="1" dirty="0" smtClean="0">
                <a:solidFill>
                  <a:srgbClr val="000000"/>
                </a:solidFill>
                <a:latin typeface="Times New Roman" panose="02020603050405020304" pitchFamily="18" charset="0"/>
              </a:rPr>
              <a:t>обязаны </a:t>
            </a:r>
            <a:r>
              <a:rPr lang="ru-RU" sz="2400" dirty="0" smtClean="0">
                <a:solidFill>
                  <a:srgbClr val="000000"/>
                </a:solidFill>
                <a:latin typeface="Times New Roman" panose="02020603050405020304" pitchFamily="18" charset="0"/>
              </a:rPr>
              <a:t>иметь </a:t>
            </a:r>
            <a:r>
              <a:rPr lang="ru-RU" sz="2400" dirty="0">
                <a:solidFill>
                  <a:srgbClr val="000000"/>
                </a:solidFill>
                <a:latin typeface="Times New Roman" panose="02020603050405020304" pitchFamily="18" charset="0"/>
              </a:rPr>
              <a:t>один и тот же список сдаваемых предметов. Соответственно, при попытке вставить в модифицированное отношении кортеж (3, 1, 1), мы обязаны вставить в него также и кортеж (3, 1, 2</a:t>
            </a:r>
            <a:r>
              <a:rPr lang="ru-RU" sz="2400" dirty="0" smtClean="0">
                <a:solidFill>
                  <a:srgbClr val="000000"/>
                </a:solidFill>
                <a:latin typeface="Times New Roman" panose="02020603050405020304" pitchFamily="18" charset="0"/>
              </a:rPr>
              <a:t>).</a:t>
            </a:r>
            <a:endParaRPr lang="ru-RU" sz="2400" dirty="0">
              <a:solidFill>
                <a:srgbClr val="000000"/>
              </a:solidFill>
              <a:latin typeface="Times New Roman" panose="02020603050405020304" pitchFamily="18" charset="0"/>
            </a:endParaRPr>
          </a:p>
        </p:txBody>
      </p:sp>
      <p:sp>
        <p:nvSpPr>
          <p:cNvPr id="4" name="Заголовок 3"/>
          <p:cNvSpPr>
            <a:spLocks noGrp="1"/>
          </p:cNvSpPr>
          <p:nvPr>
            <p:ph type="title"/>
          </p:nvPr>
        </p:nvSpPr>
        <p:spPr>
          <a:xfrm>
            <a:off x="457200" y="457200"/>
            <a:ext cx="8229600" cy="739552"/>
          </a:xfrm>
        </p:spPr>
        <p:txBody>
          <a:bodyPr/>
          <a:lstStyle/>
          <a:p>
            <a:r>
              <a:rPr lang="ru-RU" b="1" i="1" dirty="0">
                <a:solidFill>
                  <a:srgbClr val="000000"/>
                </a:solidFill>
                <a:latin typeface="Times New Roman" panose="02020603050405020304" pitchFamily="18" charset="0"/>
              </a:rPr>
              <a:t>Аномалия вставки</a:t>
            </a:r>
            <a:r>
              <a:rPr lang="ru-RU" b="1" dirty="0">
                <a:solidFill>
                  <a:srgbClr val="000000"/>
                </a:solidFill>
                <a:latin typeface="Times New Roman" panose="02020603050405020304" pitchFamily="18" charset="0"/>
              </a:rPr>
              <a:t>. </a:t>
            </a:r>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val="2276988856"/>
              </p:ext>
            </p:extLst>
          </p:nvPr>
        </p:nvGraphicFramePr>
        <p:xfrm>
          <a:off x="3557413" y="1296858"/>
          <a:ext cx="2360526" cy="842118"/>
        </p:xfrm>
        <a:graphic>
          <a:graphicData uri="http://schemas.openxmlformats.org/drawingml/2006/table">
            <a:tbl>
              <a:tblPr/>
              <a:tblGrid>
                <a:gridCol w="1180263">
                  <a:extLst>
                    <a:ext uri="{9D8B030D-6E8A-4147-A177-3AD203B41FA5}">
                      <a16:colId xmlns:a16="http://schemas.microsoft.com/office/drawing/2014/main" val="1898193047"/>
                    </a:ext>
                  </a:extLst>
                </a:gridCol>
                <a:gridCol w="1180263">
                  <a:extLst>
                    <a:ext uri="{9D8B030D-6E8A-4147-A177-3AD203B41FA5}">
                      <a16:colId xmlns:a16="http://schemas.microsoft.com/office/drawing/2014/main" val="1430012653"/>
                    </a:ext>
                  </a:extLst>
                </a:gridCol>
              </a:tblGrid>
              <a:tr h="313100">
                <a:tc>
                  <a:txBody>
                    <a:bodyPr/>
                    <a:lstStyle/>
                    <a:p>
                      <a:pPr marL="0" algn="ctr" defTabSz="914400" rtl="0" eaLnBrk="1" latinLnBrk="0" hangingPunct="1"/>
                      <a:r>
                        <a:rPr lang="ru-RU" sz="1100" kern="1200" dirty="0">
                          <a:solidFill>
                            <a:schemeClr val="tx1"/>
                          </a:solidFill>
                          <a:latin typeface="+mn-lt"/>
                          <a:ea typeface="+mn-ea"/>
                          <a:cs typeface="+mn-cs"/>
                        </a:rPr>
                        <a:t>Номер</a:t>
                      </a:r>
                      <a:br>
                        <a:rPr lang="ru-RU" sz="1100" kern="1200" dirty="0">
                          <a:solidFill>
                            <a:schemeClr val="tx1"/>
                          </a:solidFill>
                          <a:latin typeface="+mn-lt"/>
                          <a:ea typeface="+mn-ea"/>
                          <a:cs typeface="+mn-cs"/>
                        </a:rPr>
                      </a:br>
                      <a:r>
                        <a:rPr lang="ru-RU" sz="1100" kern="1200" dirty="0">
                          <a:solidFill>
                            <a:schemeClr val="tx1"/>
                          </a:solidFill>
                          <a:latin typeface="+mn-lt"/>
                          <a:ea typeface="+mn-ea"/>
                          <a:cs typeface="+mn-cs"/>
                        </a:rPr>
                        <a:t>Абитуриента</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Абитуриент</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84727974"/>
                  </a:ext>
                </a:extLst>
              </a:tr>
              <a:tr h="175040">
                <a:tc>
                  <a:txBody>
                    <a:bodyPr/>
                    <a:lstStyle/>
                    <a:p>
                      <a:pPr marL="0" algn="ctr" defTabSz="914400" rtl="0" eaLnBrk="1" latinLnBrk="0" hangingPunct="1"/>
                      <a:r>
                        <a:rPr lang="ru-RU" sz="1100" kern="1200">
                          <a:solidFill>
                            <a:schemeClr val="tx1"/>
                          </a:solidFill>
                          <a:latin typeface="+mn-lt"/>
                          <a:ea typeface="+mn-ea"/>
                          <a:cs typeface="+mn-cs"/>
                        </a:rPr>
                        <a:t>1</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Иванов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60232150"/>
                  </a:ext>
                </a:extLst>
              </a:tr>
              <a:tr h="175040">
                <a:tc>
                  <a:txBody>
                    <a:bodyPr/>
                    <a:lstStyle/>
                    <a:p>
                      <a:pPr marL="0" algn="ctr" defTabSz="914400" rtl="0" eaLnBrk="1" latinLnBrk="0" hangingPunct="1"/>
                      <a:r>
                        <a:rPr lang="ru-RU" sz="1100" kern="1200">
                          <a:solidFill>
                            <a:schemeClr val="tx1"/>
                          </a:solidFill>
                          <a:latin typeface="+mn-lt"/>
                          <a:ea typeface="+mn-ea"/>
                          <a:cs typeface="+mn-cs"/>
                        </a:rPr>
                        <a:t>2</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Петров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66198115"/>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1429154858"/>
              </p:ext>
            </p:extLst>
          </p:nvPr>
        </p:nvGraphicFramePr>
        <p:xfrm>
          <a:off x="3557413" y="2239082"/>
          <a:ext cx="2360526" cy="842118"/>
        </p:xfrm>
        <a:graphic>
          <a:graphicData uri="http://schemas.openxmlformats.org/drawingml/2006/table">
            <a:tbl>
              <a:tblPr/>
              <a:tblGrid>
                <a:gridCol w="1180263">
                  <a:extLst>
                    <a:ext uri="{9D8B030D-6E8A-4147-A177-3AD203B41FA5}">
                      <a16:colId xmlns:a16="http://schemas.microsoft.com/office/drawing/2014/main" val="2428801005"/>
                    </a:ext>
                  </a:extLst>
                </a:gridCol>
                <a:gridCol w="1180263">
                  <a:extLst>
                    <a:ext uri="{9D8B030D-6E8A-4147-A177-3AD203B41FA5}">
                      <a16:colId xmlns:a16="http://schemas.microsoft.com/office/drawing/2014/main" val="123112197"/>
                    </a:ext>
                  </a:extLst>
                </a:gridCol>
              </a:tblGrid>
              <a:tr h="297846">
                <a:tc>
                  <a:txBody>
                    <a:bodyPr/>
                    <a:lstStyle/>
                    <a:p>
                      <a:pPr marL="0" algn="ctr" defTabSz="914400" rtl="0" eaLnBrk="1" latinLnBrk="0" hangingPunct="1"/>
                      <a:r>
                        <a:rPr lang="ru-RU" sz="1100" kern="1200" dirty="0">
                          <a:solidFill>
                            <a:schemeClr val="tx1"/>
                          </a:solidFill>
                          <a:latin typeface="+mn-lt"/>
                          <a:ea typeface="+mn-ea"/>
                          <a:cs typeface="+mn-cs"/>
                        </a:rPr>
                        <a:t>Номер</a:t>
                      </a:r>
                      <a:br>
                        <a:rPr lang="ru-RU" sz="1100" kern="1200" dirty="0">
                          <a:solidFill>
                            <a:schemeClr val="tx1"/>
                          </a:solidFill>
                          <a:latin typeface="+mn-lt"/>
                          <a:ea typeface="+mn-ea"/>
                          <a:cs typeface="+mn-cs"/>
                        </a:rPr>
                      </a:br>
                      <a:r>
                        <a:rPr lang="ru-RU" sz="1100" kern="1200" dirty="0">
                          <a:solidFill>
                            <a:schemeClr val="tx1"/>
                          </a:solidFill>
                          <a:latin typeface="+mn-lt"/>
                          <a:ea typeface="+mn-ea"/>
                          <a:cs typeface="+mn-cs"/>
                        </a:rPr>
                        <a:t>Факультета</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Факультет</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19354882"/>
                  </a:ext>
                </a:extLst>
              </a:tr>
              <a:tr h="166513">
                <a:tc>
                  <a:txBody>
                    <a:bodyPr/>
                    <a:lstStyle/>
                    <a:p>
                      <a:pPr marL="0" algn="ctr" defTabSz="914400" rtl="0" eaLnBrk="1" latinLnBrk="0" hangingPunct="1"/>
                      <a:r>
                        <a:rPr lang="ru-RU" sz="1100" kern="1200">
                          <a:solidFill>
                            <a:schemeClr val="tx1"/>
                          </a:solidFill>
                          <a:latin typeface="+mn-lt"/>
                          <a:ea typeface="+mn-ea"/>
                          <a:cs typeface="+mn-cs"/>
                        </a:rPr>
                        <a:t>1</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Математический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81840488"/>
                  </a:ext>
                </a:extLst>
              </a:tr>
              <a:tr h="166513">
                <a:tc>
                  <a:txBody>
                    <a:bodyPr/>
                    <a:lstStyle/>
                    <a:p>
                      <a:pPr marL="0" algn="ctr" defTabSz="914400" rtl="0" eaLnBrk="1" latinLnBrk="0" hangingPunct="1"/>
                      <a:r>
                        <a:rPr lang="ru-RU" sz="1100" kern="1200">
                          <a:solidFill>
                            <a:schemeClr val="tx1"/>
                          </a:solidFill>
                          <a:latin typeface="+mn-lt"/>
                          <a:ea typeface="+mn-ea"/>
                          <a:cs typeface="+mn-cs"/>
                        </a:rPr>
                        <a:t>2</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Физический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03775122"/>
                  </a:ext>
                </a:extLst>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121158889"/>
              </p:ext>
            </p:extLst>
          </p:nvPr>
        </p:nvGraphicFramePr>
        <p:xfrm>
          <a:off x="6084168" y="1330061"/>
          <a:ext cx="2287020" cy="1028700"/>
        </p:xfrm>
        <a:graphic>
          <a:graphicData uri="http://schemas.openxmlformats.org/drawingml/2006/table">
            <a:tbl>
              <a:tblPr/>
              <a:tblGrid>
                <a:gridCol w="1143510">
                  <a:extLst>
                    <a:ext uri="{9D8B030D-6E8A-4147-A177-3AD203B41FA5}">
                      <a16:colId xmlns:a16="http://schemas.microsoft.com/office/drawing/2014/main" val="1729301662"/>
                    </a:ext>
                  </a:extLst>
                </a:gridCol>
                <a:gridCol w="1143510">
                  <a:extLst>
                    <a:ext uri="{9D8B030D-6E8A-4147-A177-3AD203B41FA5}">
                      <a16:colId xmlns:a16="http://schemas.microsoft.com/office/drawing/2014/main" val="3498405399"/>
                    </a:ext>
                  </a:extLst>
                </a:gridCol>
              </a:tblGrid>
              <a:tr h="118599">
                <a:tc>
                  <a:txBody>
                    <a:bodyPr/>
                    <a:lstStyle/>
                    <a:p>
                      <a:pPr marL="0" algn="ctr" defTabSz="914400" rtl="0" eaLnBrk="1" latinLnBrk="0" hangingPunct="1"/>
                      <a:r>
                        <a:rPr lang="ru-RU" sz="1050" kern="1200" dirty="0">
                          <a:solidFill>
                            <a:schemeClr val="tx1"/>
                          </a:solidFill>
                          <a:latin typeface="+mn-lt"/>
                          <a:ea typeface="+mn-ea"/>
                          <a:cs typeface="+mn-cs"/>
                        </a:rPr>
                        <a:t>Номер</a:t>
                      </a:r>
                      <a:br>
                        <a:rPr lang="ru-RU" sz="1050" kern="1200" dirty="0">
                          <a:solidFill>
                            <a:schemeClr val="tx1"/>
                          </a:solidFill>
                          <a:latin typeface="+mn-lt"/>
                          <a:ea typeface="+mn-ea"/>
                          <a:cs typeface="+mn-cs"/>
                        </a:rPr>
                      </a:br>
                      <a:r>
                        <a:rPr lang="ru-RU" sz="1050" kern="1200" dirty="0">
                          <a:solidFill>
                            <a:schemeClr val="tx1"/>
                          </a:solidFill>
                          <a:latin typeface="+mn-lt"/>
                          <a:ea typeface="+mn-ea"/>
                          <a:cs typeface="+mn-cs"/>
                        </a:rPr>
                        <a:t>Предмета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Предмет</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82465672"/>
                  </a:ext>
                </a:extLst>
              </a:tr>
              <a:tr h="0">
                <a:tc>
                  <a:txBody>
                    <a:bodyPr/>
                    <a:lstStyle/>
                    <a:p>
                      <a:pPr marL="0" algn="ctr" defTabSz="914400" rtl="0" eaLnBrk="1" latinLnBrk="0" hangingPunct="1"/>
                      <a:r>
                        <a:rPr lang="ru-RU" sz="1050" kern="1200">
                          <a:solidFill>
                            <a:schemeClr val="tx1"/>
                          </a:solidFill>
                          <a:latin typeface="+mn-lt"/>
                          <a:ea typeface="+mn-ea"/>
                          <a:cs typeface="+mn-cs"/>
                        </a:rPr>
                        <a:t>1</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Математика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55549425"/>
                  </a:ext>
                </a:extLst>
              </a:tr>
              <a:tr h="0">
                <a:tc>
                  <a:txBody>
                    <a:bodyPr/>
                    <a:lstStyle/>
                    <a:p>
                      <a:pPr marL="0" algn="ctr" defTabSz="914400" rtl="0" eaLnBrk="1" latinLnBrk="0" hangingPunct="1"/>
                      <a:r>
                        <a:rPr lang="ru-RU" sz="1050" kern="1200" dirty="0">
                          <a:solidFill>
                            <a:schemeClr val="tx1"/>
                          </a:solidFill>
                          <a:latin typeface="+mn-lt"/>
                          <a:ea typeface="+mn-ea"/>
                          <a:cs typeface="+mn-cs"/>
                        </a:rPr>
                        <a:t>2</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Информатика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07256783"/>
                  </a:ext>
                </a:extLst>
              </a:tr>
              <a:tr h="0">
                <a:tc>
                  <a:txBody>
                    <a:bodyPr/>
                    <a:lstStyle/>
                    <a:p>
                      <a:pPr marL="0" algn="ctr" defTabSz="914400" rtl="0" eaLnBrk="1" latinLnBrk="0" hangingPunct="1"/>
                      <a:r>
                        <a:rPr lang="ru-RU" sz="1050" kern="1200">
                          <a:solidFill>
                            <a:schemeClr val="tx1"/>
                          </a:solidFill>
                          <a:latin typeface="+mn-lt"/>
                          <a:ea typeface="+mn-ea"/>
                          <a:cs typeface="+mn-cs"/>
                        </a:rPr>
                        <a:t>3</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Физика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43750010"/>
                  </a:ext>
                </a:extLst>
              </a:tr>
            </a:tbl>
          </a:graphicData>
        </a:graphic>
      </p:graphicFrame>
      <p:graphicFrame>
        <p:nvGraphicFramePr>
          <p:cNvPr id="9" name="Объект 3"/>
          <p:cNvGraphicFramePr>
            <a:graphicFrameLocks/>
          </p:cNvGraphicFramePr>
          <p:nvPr>
            <p:extLst>
              <p:ext uri="{D42A27DB-BD31-4B8C-83A1-F6EECF244321}">
                <p14:modId xmlns:p14="http://schemas.microsoft.com/office/powerpoint/2010/main" val="3382797281"/>
              </p:ext>
            </p:extLst>
          </p:nvPr>
        </p:nvGraphicFramePr>
        <p:xfrm>
          <a:off x="611560" y="1248520"/>
          <a:ext cx="2538472" cy="1832680"/>
        </p:xfrm>
        <a:graphic>
          <a:graphicData uri="http://schemas.openxmlformats.org/drawingml/2006/table">
            <a:tbl>
              <a:tblPr/>
              <a:tblGrid>
                <a:gridCol w="951927">
                  <a:extLst>
                    <a:ext uri="{9D8B030D-6E8A-4147-A177-3AD203B41FA5}">
                      <a16:colId xmlns:a16="http://schemas.microsoft.com/office/drawing/2014/main" val="3645326302"/>
                    </a:ext>
                  </a:extLst>
                </a:gridCol>
                <a:gridCol w="825003">
                  <a:extLst>
                    <a:ext uri="{9D8B030D-6E8A-4147-A177-3AD203B41FA5}">
                      <a16:colId xmlns:a16="http://schemas.microsoft.com/office/drawing/2014/main" val="4158403828"/>
                    </a:ext>
                  </a:extLst>
                </a:gridCol>
                <a:gridCol w="761542">
                  <a:extLst>
                    <a:ext uri="{9D8B030D-6E8A-4147-A177-3AD203B41FA5}">
                      <a16:colId xmlns:a16="http://schemas.microsoft.com/office/drawing/2014/main" val="302885956"/>
                    </a:ext>
                  </a:extLst>
                </a:gridCol>
              </a:tblGrid>
              <a:tr h="334455">
                <a:tc>
                  <a:txBody>
                    <a:bodyPr/>
                    <a:lstStyle/>
                    <a:p>
                      <a:pPr algn="ctr"/>
                      <a:r>
                        <a:rPr lang="ru-RU" sz="1100" dirty="0"/>
                        <a:t>Номер</a:t>
                      </a:r>
                      <a:br>
                        <a:rPr lang="ru-RU" sz="1100" dirty="0"/>
                      </a:br>
                      <a:r>
                        <a:rPr lang="ru-RU" sz="1100" dirty="0"/>
                        <a:t>Абитуриента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a:t>Номер</a:t>
                      </a:r>
                      <a:br>
                        <a:rPr lang="ru-RU" sz="1100" dirty="0"/>
                      </a:br>
                      <a:r>
                        <a:rPr lang="ru-RU" sz="1100" dirty="0"/>
                        <a:t>Факультета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a:t>Номер</a:t>
                      </a:r>
                      <a:br>
                        <a:rPr lang="ru-RU" sz="1100" dirty="0"/>
                      </a:br>
                      <a:r>
                        <a:rPr lang="ru-RU" sz="1100" dirty="0"/>
                        <a:t>Предмета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8237661"/>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0824918"/>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316927"/>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21241"/>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3</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6435998"/>
                  </a:ext>
                </a:extLst>
              </a:tr>
              <a:tr h="204573">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355479"/>
                  </a:ext>
                </a:extLst>
              </a:tr>
              <a:tr h="204573">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8527551"/>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457200" y="457200"/>
            <a:ext cx="8219256" cy="667544"/>
          </a:xfrm>
        </p:spPr>
        <p:txBody>
          <a:bodyPr/>
          <a:lstStyle/>
          <a:p>
            <a:r>
              <a:rPr lang="ru-RU" b="1" i="1" dirty="0">
                <a:solidFill>
                  <a:srgbClr val="000000"/>
                </a:solidFill>
                <a:latin typeface="Times New Roman" panose="02020603050405020304" pitchFamily="18" charset="0"/>
              </a:rPr>
              <a:t>Аномалия </a:t>
            </a:r>
            <a:r>
              <a:rPr lang="ru-RU" b="1" i="1" dirty="0" smtClean="0">
                <a:solidFill>
                  <a:srgbClr val="000000"/>
                </a:solidFill>
                <a:latin typeface="Times New Roman" panose="02020603050405020304" pitchFamily="18" charset="0"/>
              </a:rPr>
              <a:t>удаления</a:t>
            </a:r>
            <a:endParaRPr lang="ru-RU" altLang="ru-RU" dirty="0" smtClean="0"/>
          </a:p>
        </p:txBody>
      </p:sp>
      <p:sp>
        <p:nvSpPr>
          <p:cNvPr id="3" name="Объект 2"/>
          <p:cNvSpPr>
            <a:spLocks noGrp="1"/>
          </p:cNvSpPr>
          <p:nvPr>
            <p:ph idx="1"/>
          </p:nvPr>
        </p:nvSpPr>
        <p:spPr>
          <a:xfrm>
            <a:off x="323528" y="3181306"/>
            <a:ext cx="8820472" cy="3587565"/>
          </a:xfrm>
        </p:spPr>
        <p:txBody>
          <a:bodyPr/>
          <a:lstStyle/>
          <a:p>
            <a:pPr marL="0" indent="0">
              <a:buFont typeface="Wingdings" panose="05000000000000000000" pitchFamily="2" charset="2"/>
              <a:buNone/>
              <a:defRPr/>
            </a:pPr>
            <a:r>
              <a:rPr lang="ru-RU" sz="2800" dirty="0" smtClean="0">
                <a:solidFill>
                  <a:srgbClr val="000000"/>
                </a:solidFill>
                <a:latin typeface="Times New Roman" panose="02020603050405020304" pitchFamily="18" charset="0"/>
              </a:rPr>
              <a:t>При </a:t>
            </a:r>
            <a:r>
              <a:rPr lang="ru-RU" sz="2800" dirty="0">
                <a:solidFill>
                  <a:srgbClr val="000000"/>
                </a:solidFill>
                <a:latin typeface="Times New Roman" panose="02020603050405020304" pitchFamily="18" charset="0"/>
              </a:rPr>
              <a:t>попытке удалить кортеж (Иванов, Математический, Математика), мы </a:t>
            </a:r>
            <a:r>
              <a:rPr lang="ru-RU" sz="2800" i="1" dirty="0" smtClean="0">
                <a:solidFill>
                  <a:srgbClr val="000000"/>
                </a:solidFill>
                <a:latin typeface="Times New Roman" panose="02020603050405020304" pitchFamily="18" charset="0"/>
              </a:rPr>
              <a:t>обязаны </a:t>
            </a:r>
            <a:r>
              <a:rPr lang="ru-RU" sz="2800" dirty="0" smtClean="0">
                <a:solidFill>
                  <a:srgbClr val="000000"/>
                </a:solidFill>
                <a:latin typeface="Times New Roman" panose="02020603050405020304" pitchFamily="18" charset="0"/>
              </a:rPr>
              <a:t>удалить </a:t>
            </a:r>
            <a:r>
              <a:rPr lang="ru-RU" sz="2800" dirty="0">
                <a:solidFill>
                  <a:srgbClr val="000000"/>
                </a:solidFill>
                <a:latin typeface="Times New Roman" panose="02020603050405020304" pitchFamily="18" charset="0"/>
              </a:rPr>
              <a:t>также и кортеж (Иванов, Математический, </a:t>
            </a:r>
            <a:r>
              <a:rPr lang="ru-RU" sz="2800" dirty="0" smtClean="0">
                <a:solidFill>
                  <a:srgbClr val="000000"/>
                </a:solidFill>
                <a:latin typeface="Times New Roman" panose="02020603050405020304" pitchFamily="18" charset="0"/>
              </a:rPr>
              <a:t>Информатика).</a:t>
            </a:r>
          </a:p>
          <a:p>
            <a:pPr marL="0" indent="0">
              <a:buFont typeface="Wingdings" panose="05000000000000000000" pitchFamily="2" charset="2"/>
              <a:buNone/>
              <a:defRPr/>
            </a:pPr>
            <a:r>
              <a:rPr lang="ru-RU" sz="2800" dirty="0">
                <a:solidFill>
                  <a:srgbClr val="000000"/>
                </a:solidFill>
                <a:latin typeface="Times New Roman" panose="02020603050405020304" pitchFamily="18" charset="0"/>
              </a:rPr>
              <a:t>Кроме того, если мы удалим кортеж (Иванов, Физический, Математика), а вместе с ним и кортеж (Иванов, Физический, Физика), то будет потеряна информация о предметах, которые </a:t>
            </a:r>
            <a:r>
              <a:rPr lang="ru-RU" sz="2800" dirty="0" smtClean="0">
                <a:solidFill>
                  <a:srgbClr val="000000"/>
                </a:solidFill>
                <a:latin typeface="Times New Roman" panose="02020603050405020304" pitchFamily="18" charset="0"/>
              </a:rPr>
              <a:t>должны </a:t>
            </a:r>
            <a:r>
              <a:rPr lang="ru-RU" sz="2800" dirty="0">
                <a:solidFill>
                  <a:srgbClr val="000000"/>
                </a:solidFill>
                <a:latin typeface="Times New Roman" panose="02020603050405020304" pitchFamily="18" charset="0"/>
              </a:rPr>
              <a:t>сдаваться на физическом факультете.</a:t>
            </a: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1116810624"/>
              </p:ext>
            </p:extLst>
          </p:nvPr>
        </p:nvGraphicFramePr>
        <p:xfrm>
          <a:off x="3557413" y="1296858"/>
          <a:ext cx="2360526" cy="842118"/>
        </p:xfrm>
        <a:graphic>
          <a:graphicData uri="http://schemas.openxmlformats.org/drawingml/2006/table">
            <a:tbl>
              <a:tblPr/>
              <a:tblGrid>
                <a:gridCol w="1180263">
                  <a:extLst>
                    <a:ext uri="{9D8B030D-6E8A-4147-A177-3AD203B41FA5}">
                      <a16:colId xmlns:a16="http://schemas.microsoft.com/office/drawing/2014/main" val="1898193047"/>
                    </a:ext>
                  </a:extLst>
                </a:gridCol>
                <a:gridCol w="1180263">
                  <a:extLst>
                    <a:ext uri="{9D8B030D-6E8A-4147-A177-3AD203B41FA5}">
                      <a16:colId xmlns:a16="http://schemas.microsoft.com/office/drawing/2014/main" val="1430012653"/>
                    </a:ext>
                  </a:extLst>
                </a:gridCol>
              </a:tblGrid>
              <a:tr h="313100">
                <a:tc>
                  <a:txBody>
                    <a:bodyPr/>
                    <a:lstStyle/>
                    <a:p>
                      <a:pPr marL="0" algn="ctr" defTabSz="914400" rtl="0" eaLnBrk="1" latinLnBrk="0" hangingPunct="1"/>
                      <a:r>
                        <a:rPr lang="ru-RU" sz="1100" kern="1200" dirty="0">
                          <a:solidFill>
                            <a:schemeClr val="tx1"/>
                          </a:solidFill>
                          <a:latin typeface="+mn-lt"/>
                          <a:ea typeface="+mn-ea"/>
                          <a:cs typeface="+mn-cs"/>
                        </a:rPr>
                        <a:t>Номер</a:t>
                      </a:r>
                      <a:br>
                        <a:rPr lang="ru-RU" sz="1100" kern="1200" dirty="0">
                          <a:solidFill>
                            <a:schemeClr val="tx1"/>
                          </a:solidFill>
                          <a:latin typeface="+mn-lt"/>
                          <a:ea typeface="+mn-ea"/>
                          <a:cs typeface="+mn-cs"/>
                        </a:rPr>
                      </a:br>
                      <a:r>
                        <a:rPr lang="ru-RU" sz="1100" kern="1200" dirty="0">
                          <a:solidFill>
                            <a:schemeClr val="tx1"/>
                          </a:solidFill>
                          <a:latin typeface="+mn-lt"/>
                          <a:ea typeface="+mn-ea"/>
                          <a:cs typeface="+mn-cs"/>
                        </a:rPr>
                        <a:t>Абитуриента</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Абитуриент</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84727974"/>
                  </a:ext>
                </a:extLst>
              </a:tr>
              <a:tr h="175040">
                <a:tc>
                  <a:txBody>
                    <a:bodyPr/>
                    <a:lstStyle/>
                    <a:p>
                      <a:pPr marL="0" algn="ctr" defTabSz="914400" rtl="0" eaLnBrk="1" latinLnBrk="0" hangingPunct="1"/>
                      <a:r>
                        <a:rPr lang="ru-RU" sz="1100" kern="1200">
                          <a:solidFill>
                            <a:schemeClr val="tx1"/>
                          </a:solidFill>
                          <a:latin typeface="+mn-lt"/>
                          <a:ea typeface="+mn-ea"/>
                          <a:cs typeface="+mn-cs"/>
                        </a:rPr>
                        <a:t>1</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Иванов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60232150"/>
                  </a:ext>
                </a:extLst>
              </a:tr>
              <a:tr h="175040">
                <a:tc>
                  <a:txBody>
                    <a:bodyPr/>
                    <a:lstStyle/>
                    <a:p>
                      <a:pPr marL="0" algn="ctr" defTabSz="914400" rtl="0" eaLnBrk="1" latinLnBrk="0" hangingPunct="1"/>
                      <a:r>
                        <a:rPr lang="ru-RU" sz="1100" kern="1200">
                          <a:solidFill>
                            <a:schemeClr val="tx1"/>
                          </a:solidFill>
                          <a:latin typeface="+mn-lt"/>
                          <a:ea typeface="+mn-ea"/>
                          <a:cs typeface="+mn-cs"/>
                        </a:rPr>
                        <a:t>2</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Петров</a:t>
                      </a:r>
                    </a:p>
                  </a:txBody>
                  <a:tcPr marL="28578" marR="2857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66198115"/>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3166886006"/>
              </p:ext>
            </p:extLst>
          </p:nvPr>
        </p:nvGraphicFramePr>
        <p:xfrm>
          <a:off x="3557413" y="2239082"/>
          <a:ext cx="2360526" cy="842118"/>
        </p:xfrm>
        <a:graphic>
          <a:graphicData uri="http://schemas.openxmlformats.org/drawingml/2006/table">
            <a:tbl>
              <a:tblPr/>
              <a:tblGrid>
                <a:gridCol w="1180263">
                  <a:extLst>
                    <a:ext uri="{9D8B030D-6E8A-4147-A177-3AD203B41FA5}">
                      <a16:colId xmlns:a16="http://schemas.microsoft.com/office/drawing/2014/main" val="2428801005"/>
                    </a:ext>
                  </a:extLst>
                </a:gridCol>
                <a:gridCol w="1180263">
                  <a:extLst>
                    <a:ext uri="{9D8B030D-6E8A-4147-A177-3AD203B41FA5}">
                      <a16:colId xmlns:a16="http://schemas.microsoft.com/office/drawing/2014/main" val="123112197"/>
                    </a:ext>
                  </a:extLst>
                </a:gridCol>
              </a:tblGrid>
              <a:tr h="297846">
                <a:tc>
                  <a:txBody>
                    <a:bodyPr/>
                    <a:lstStyle/>
                    <a:p>
                      <a:pPr marL="0" algn="ctr" defTabSz="914400" rtl="0" eaLnBrk="1" latinLnBrk="0" hangingPunct="1"/>
                      <a:r>
                        <a:rPr lang="ru-RU" sz="1100" kern="1200" dirty="0">
                          <a:solidFill>
                            <a:schemeClr val="tx1"/>
                          </a:solidFill>
                          <a:latin typeface="+mn-lt"/>
                          <a:ea typeface="+mn-ea"/>
                          <a:cs typeface="+mn-cs"/>
                        </a:rPr>
                        <a:t>Номер</a:t>
                      </a:r>
                      <a:br>
                        <a:rPr lang="ru-RU" sz="1100" kern="1200" dirty="0">
                          <a:solidFill>
                            <a:schemeClr val="tx1"/>
                          </a:solidFill>
                          <a:latin typeface="+mn-lt"/>
                          <a:ea typeface="+mn-ea"/>
                          <a:cs typeface="+mn-cs"/>
                        </a:rPr>
                      </a:br>
                      <a:r>
                        <a:rPr lang="ru-RU" sz="1100" kern="1200" dirty="0">
                          <a:solidFill>
                            <a:schemeClr val="tx1"/>
                          </a:solidFill>
                          <a:latin typeface="+mn-lt"/>
                          <a:ea typeface="+mn-ea"/>
                          <a:cs typeface="+mn-cs"/>
                        </a:rPr>
                        <a:t>Факультета</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Факультет</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19354882"/>
                  </a:ext>
                </a:extLst>
              </a:tr>
              <a:tr h="166513">
                <a:tc>
                  <a:txBody>
                    <a:bodyPr/>
                    <a:lstStyle/>
                    <a:p>
                      <a:pPr marL="0" algn="ctr" defTabSz="914400" rtl="0" eaLnBrk="1" latinLnBrk="0" hangingPunct="1"/>
                      <a:r>
                        <a:rPr lang="ru-RU" sz="1100" kern="1200">
                          <a:solidFill>
                            <a:schemeClr val="tx1"/>
                          </a:solidFill>
                          <a:latin typeface="+mn-lt"/>
                          <a:ea typeface="+mn-ea"/>
                          <a:cs typeface="+mn-cs"/>
                        </a:rPr>
                        <a:t>1</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Математический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681840488"/>
                  </a:ext>
                </a:extLst>
              </a:tr>
              <a:tr h="166513">
                <a:tc>
                  <a:txBody>
                    <a:bodyPr/>
                    <a:lstStyle/>
                    <a:p>
                      <a:pPr marL="0" algn="ctr" defTabSz="914400" rtl="0" eaLnBrk="1" latinLnBrk="0" hangingPunct="1"/>
                      <a:r>
                        <a:rPr lang="ru-RU" sz="1100" kern="1200">
                          <a:solidFill>
                            <a:schemeClr val="tx1"/>
                          </a:solidFill>
                          <a:latin typeface="+mn-lt"/>
                          <a:ea typeface="+mn-ea"/>
                          <a:cs typeface="+mn-cs"/>
                        </a:rPr>
                        <a:t>2</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100" kern="1200" dirty="0">
                          <a:solidFill>
                            <a:schemeClr val="tx1"/>
                          </a:solidFill>
                          <a:latin typeface="+mn-lt"/>
                          <a:ea typeface="+mn-ea"/>
                          <a:cs typeface="+mn-cs"/>
                        </a:rPr>
                        <a:t>Физический</a:t>
                      </a:r>
                    </a:p>
                  </a:txBody>
                  <a:tcPr marL="28568" marR="28568" marT="28593" marB="28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03775122"/>
                  </a:ext>
                </a:extLst>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3284257167"/>
              </p:ext>
            </p:extLst>
          </p:nvPr>
        </p:nvGraphicFramePr>
        <p:xfrm>
          <a:off x="6084168" y="1330061"/>
          <a:ext cx="2287020" cy="1028700"/>
        </p:xfrm>
        <a:graphic>
          <a:graphicData uri="http://schemas.openxmlformats.org/drawingml/2006/table">
            <a:tbl>
              <a:tblPr/>
              <a:tblGrid>
                <a:gridCol w="1143510">
                  <a:extLst>
                    <a:ext uri="{9D8B030D-6E8A-4147-A177-3AD203B41FA5}">
                      <a16:colId xmlns:a16="http://schemas.microsoft.com/office/drawing/2014/main" val="1729301662"/>
                    </a:ext>
                  </a:extLst>
                </a:gridCol>
                <a:gridCol w="1143510">
                  <a:extLst>
                    <a:ext uri="{9D8B030D-6E8A-4147-A177-3AD203B41FA5}">
                      <a16:colId xmlns:a16="http://schemas.microsoft.com/office/drawing/2014/main" val="3498405399"/>
                    </a:ext>
                  </a:extLst>
                </a:gridCol>
              </a:tblGrid>
              <a:tr h="118599">
                <a:tc>
                  <a:txBody>
                    <a:bodyPr/>
                    <a:lstStyle/>
                    <a:p>
                      <a:pPr marL="0" algn="ctr" defTabSz="914400" rtl="0" eaLnBrk="1" latinLnBrk="0" hangingPunct="1"/>
                      <a:r>
                        <a:rPr lang="ru-RU" sz="1050" kern="1200" dirty="0">
                          <a:solidFill>
                            <a:schemeClr val="tx1"/>
                          </a:solidFill>
                          <a:latin typeface="+mn-lt"/>
                          <a:ea typeface="+mn-ea"/>
                          <a:cs typeface="+mn-cs"/>
                        </a:rPr>
                        <a:t>Номер</a:t>
                      </a:r>
                      <a:br>
                        <a:rPr lang="ru-RU" sz="1050" kern="1200" dirty="0">
                          <a:solidFill>
                            <a:schemeClr val="tx1"/>
                          </a:solidFill>
                          <a:latin typeface="+mn-lt"/>
                          <a:ea typeface="+mn-ea"/>
                          <a:cs typeface="+mn-cs"/>
                        </a:rPr>
                      </a:br>
                      <a:r>
                        <a:rPr lang="ru-RU" sz="1050" kern="1200" dirty="0">
                          <a:solidFill>
                            <a:schemeClr val="tx1"/>
                          </a:solidFill>
                          <a:latin typeface="+mn-lt"/>
                          <a:ea typeface="+mn-ea"/>
                          <a:cs typeface="+mn-cs"/>
                        </a:rPr>
                        <a:t>Предмета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Предмет</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582465672"/>
                  </a:ext>
                </a:extLst>
              </a:tr>
              <a:tr h="0">
                <a:tc>
                  <a:txBody>
                    <a:bodyPr/>
                    <a:lstStyle/>
                    <a:p>
                      <a:pPr marL="0" algn="ctr" defTabSz="914400" rtl="0" eaLnBrk="1" latinLnBrk="0" hangingPunct="1"/>
                      <a:r>
                        <a:rPr lang="ru-RU" sz="1050" kern="1200">
                          <a:solidFill>
                            <a:schemeClr val="tx1"/>
                          </a:solidFill>
                          <a:latin typeface="+mn-lt"/>
                          <a:ea typeface="+mn-ea"/>
                          <a:cs typeface="+mn-cs"/>
                        </a:rPr>
                        <a:t>1</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Математика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055549425"/>
                  </a:ext>
                </a:extLst>
              </a:tr>
              <a:tr h="0">
                <a:tc>
                  <a:txBody>
                    <a:bodyPr/>
                    <a:lstStyle/>
                    <a:p>
                      <a:pPr marL="0" algn="ctr" defTabSz="914400" rtl="0" eaLnBrk="1" latinLnBrk="0" hangingPunct="1"/>
                      <a:r>
                        <a:rPr lang="ru-RU" sz="1050" kern="1200" dirty="0">
                          <a:solidFill>
                            <a:schemeClr val="tx1"/>
                          </a:solidFill>
                          <a:latin typeface="+mn-lt"/>
                          <a:ea typeface="+mn-ea"/>
                          <a:cs typeface="+mn-cs"/>
                        </a:rPr>
                        <a:t>2</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Информатика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107256783"/>
                  </a:ext>
                </a:extLst>
              </a:tr>
              <a:tr h="0">
                <a:tc>
                  <a:txBody>
                    <a:bodyPr/>
                    <a:lstStyle/>
                    <a:p>
                      <a:pPr marL="0" algn="ctr" defTabSz="914400" rtl="0" eaLnBrk="1" latinLnBrk="0" hangingPunct="1"/>
                      <a:r>
                        <a:rPr lang="ru-RU" sz="1050" kern="1200">
                          <a:solidFill>
                            <a:schemeClr val="tx1"/>
                          </a:solidFill>
                          <a:latin typeface="+mn-lt"/>
                          <a:ea typeface="+mn-ea"/>
                          <a:cs typeface="+mn-cs"/>
                        </a:rPr>
                        <a:t>3</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algn="ctr" defTabSz="914400" rtl="0" eaLnBrk="1" latinLnBrk="0" hangingPunct="1"/>
                      <a:r>
                        <a:rPr lang="ru-RU" sz="1050" kern="1200" dirty="0">
                          <a:solidFill>
                            <a:schemeClr val="tx1"/>
                          </a:solidFill>
                          <a:latin typeface="+mn-lt"/>
                          <a:ea typeface="+mn-ea"/>
                          <a:cs typeface="+mn-cs"/>
                        </a:rPr>
                        <a:t>Физика</a:t>
                      </a:r>
                    </a:p>
                  </a:txBody>
                  <a:tcPr marL="28568" marR="28568"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43750010"/>
                  </a:ext>
                </a:extLst>
              </a:tr>
            </a:tbl>
          </a:graphicData>
        </a:graphic>
      </p:graphicFrame>
      <p:graphicFrame>
        <p:nvGraphicFramePr>
          <p:cNvPr id="7" name="Объект 3"/>
          <p:cNvGraphicFramePr>
            <a:graphicFrameLocks/>
          </p:cNvGraphicFramePr>
          <p:nvPr>
            <p:extLst>
              <p:ext uri="{D42A27DB-BD31-4B8C-83A1-F6EECF244321}">
                <p14:modId xmlns:p14="http://schemas.microsoft.com/office/powerpoint/2010/main" val="1234809130"/>
              </p:ext>
            </p:extLst>
          </p:nvPr>
        </p:nvGraphicFramePr>
        <p:xfrm>
          <a:off x="611560" y="1248520"/>
          <a:ext cx="2538472" cy="1832680"/>
        </p:xfrm>
        <a:graphic>
          <a:graphicData uri="http://schemas.openxmlformats.org/drawingml/2006/table">
            <a:tbl>
              <a:tblPr/>
              <a:tblGrid>
                <a:gridCol w="951927">
                  <a:extLst>
                    <a:ext uri="{9D8B030D-6E8A-4147-A177-3AD203B41FA5}">
                      <a16:colId xmlns:a16="http://schemas.microsoft.com/office/drawing/2014/main" val="3645326302"/>
                    </a:ext>
                  </a:extLst>
                </a:gridCol>
                <a:gridCol w="825003">
                  <a:extLst>
                    <a:ext uri="{9D8B030D-6E8A-4147-A177-3AD203B41FA5}">
                      <a16:colId xmlns:a16="http://schemas.microsoft.com/office/drawing/2014/main" val="4158403828"/>
                    </a:ext>
                  </a:extLst>
                </a:gridCol>
                <a:gridCol w="761542">
                  <a:extLst>
                    <a:ext uri="{9D8B030D-6E8A-4147-A177-3AD203B41FA5}">
                      <a16:colId xmlns:a16="http://schemas.microsoft.com/office/drawing/2014/main" val="302885956"/>
                    </a:ext>
                  </a:extLst>
                </a:gridCol>
              </a:tblGrid>
              <a:tr h="334455">
                <a:tc>
                  <a:txBody>
                    <a:bodyPr/>
                    <a:lstStyle/>
                    <a:p>
                      <a:pPr algn="ctr"/>
                      <a:r>
                        <a:rPr lang="ru-RU" sz="1100" dirty="0"/>
                        <a:t>Номер</a:t>
                      </a:r>
                      <a:br>
                        <a:rPr lang="ru-RU" sz="1100" dirty="0"/>
                      </a:br>
                      <a:r>
                        <a:rPr lang="ru-RU" sz="1100" dirty="0"/>
                        <a:t>Абитуриента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a:t>Номер</a:t>
                      </a:r>
                      <a:br>
                        <a:rPr lang="ru-RU" sz="1100" dirty="0"/>
                      </a:br>
                      <a:r>
                        <a:rPr lang="ru-RU" sz="1100" dirty="0"/>
                        <a:t>Факультета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100" dirty="0"/>
                        <a:t>Номер</a:t>
                      </a:r>
                      <a:br>
                        <a:rPr lang="ru-RU" sz="1100" dirty="0"/>
                      </a:br>
                      <a:r>
                        <a:rPr lang="ru-RU" sz="1100" dirty="0"/>
                        <a:t>Предмета</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8237661"/>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0824918"/>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7316927"/>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21241"/>
                  </a:ext>
                </a:extLst>
              </a:tr>
              <a:tr h="204573">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3</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6435998"/>
                  </a:ext>
                </a:extLst>
              </a:tr>
              <a:tr h="204573">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5355479"/>
                  </a:ext>
                </a:extLst>
              </a:tr>
              <a:tr h="204573">
                <a:tc>
                  <a:txBody>
                    <a:bodyPr/>
                    <a:lstStyle/>
                    <a:p>
                      <a:pPr algn="ctr"/>
                      <a:r>
                        <a:rPr lang="ru-RU" sz="120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a:t>1</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ru-RU" sz="1200" dirty="0"/>
                        <a:t>2</a:t>
                      </a:r>
                    </a:p>
                  </a:txBody>
                  <a:tcPr marL="28585" marR="28585" marT="28580" marB="2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8527551"/>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1"/>
          <p:cNvSpPr>
            <a:spLocks noGrp="1"/>
          </p:cNvSpPr>
          <p:nvPr>
            <p:ph type="title"/>
          </p:nvPr>
        </p:nvSpPr>
        <p:spPr/>
        <p:txBody>
          <a:bodyPr/>
          <a:lstStyle/>
          <a:p>
            <a:r>
              <a:rPr lang="ru-RU" altLang="ru-RU" smtClean="0"/>
              <a:t>Четвертая нормальная форма</a:t>
            </a:r>
          </a:p>
        </p:txBody>
      </p:sp>
      <p:sp>
        <p:nvSpPr>
          <p:cNvPr id="35843" name="Объект 2"/>
          <p:cNvSpPr>
            <a:spLocks noGrp="1"/>
          </p:cNvSpPr>
          <p:nvPr>
            <p:ph idx="1"/>
          </p:nvPr>
        </p:nvSpPr>
        <p:spPr>
          <a:xfrm>
            <a:off x="457200" y="1628775"/>
            <a:ext cx="8229600" cy="4895850"/>
          </a:xfrm>
        </p:spPr>
        <p:txBody>
          <a:bodyPr/>
          <a:lstStyle/>
          <a:p>
            <a:pPr marL="0" indent="0">
              <a:buFont typeface="Wingdings" panose="05000000000000000000" pitchFamily="2" charset="2"/>
              <a:buNone/>
            </a:pPr>
            <a:r>
              <a:rPr lang="ru-RU" altLang="ru-RU" sz="2800" smtClean="0">
                <a:solidFill>
                  <a:srgbClr val="000000"/>
                </a:solidFill>
                <a:latin typeface="Times New Roman" panose="02020603050405020304" pitchFamily="18" charset="0"/>
              </a:rPr>
              <a:t>Декомпозиция отношения "Абитуриенты-Факультеты-Предметы" для устранения указанных аномалий не может быть выполнена на основе функциональных зависимостей, т.к. это отношение </a:t>
            </a:r>
            <a:r>
              <a:rPr lang="ru-RU" altLang="ru-RU" sz="2800" i="1" smtClean="0">
                <a:solidFill>
                  <a:srgbClr val="000000"/>
                </a:solidFill>
                <a:latin typeface="Times New Roman" panose="02020603050405020304" pitchFamily="18" charset="0"/>
              </a:rPr>
              <a:t>не содержит никаких функциональных зависимостей</a:t>
            </a:r>
            <a:r>
              <a:rPr lang="ru-RU" altLang="ru-RU" sz="2800" smtClean="0">
                <a:solidFill>
                  <a:srgbClr val="000000"/>
                </a:solidFill>
                <a:latin typeface="Times New Roman" panose="02020603050405020304" pitchFamily="18" charset="0"/>
              </a:rPr>
              <a:t>. Это отношение является полностью ключевым, т.е. ключом отношения является все множество атрибутов. Но ясно, что какая-то взаимосвязь между атрибутами имеется. Эта взаимосвязь описывается понятием </a:t>
            </a:r>
            <a:r>
              <a:rPr lang="ru-RU" altLang="ru-RU" sz="2800" b="1" i="1" smtClean="0">
                <a:solidFill>
                  <a:srgbClr val="000000"/>
                </a:solidFill>
                <a:latin typeface="Times New Roman" panose="02020603050405020304" pitchFamily="18" charset="0"/>
              </a:rPr>
              <a:t>многозначной зависимости</a:t>
            </a:r>
            <a:r>
              <a:rPr lang="ru-RU" altLang="ru-RU" sz="2800" smtClean="0">
                <a:solidFill>
                  <a:srgbClr val="000000"/>
                </a:solidFill>
                <a:latin typeface="Times New Roman" panose="02020603050405020304" pitchFamily="18" charset="0"/>
              </a:rPr>
              <a:t>.</a:t>
            </a:r>
            <a:endParaRPr lang="ru-RU" altLang="ru-RU" sz="2800" smtClean="0"/>
          </a:p>
        </p:txBody>
      </p:sp>
    </p:spTree>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p:cNvSpPr>
            <a:spLocks noGrp="1"/>
          </p:cNvSpPr>
          <p:nvPr>
            <p:ph type="title"/>
          </p:nvPr>
        </p:nvSpPr>
        <p:spPr/>
        <p:txBody>
          <a:bodyPr/>
          <a:lstStyle/>
          <a:p>
            <a:r>
              <a:rPr lang="ru-RU" altLang="ru-RU" smtClean="0"/>
              <a:t>Четвертая нормальная форма</a:t>
            </a:r>
          </a:p>
        </p:txBody>
      </p:sp>
      <p:sp>
        <p:nvSpPr>
          <p:cNvPr id="36867" name="Объект 2"/>
          <p:cNvSpPr>
            <a:spLocks noGrp="1"/>
          </p:cNvSpPr>
          <p:nvPr>
            <p:ph idx="1"/>
          </p:nvPr>
        </p:nvSpPr>
        <p:spPr>
          <a:xfrm>
            <a:off x="457200" y="1628775"/>
            <a:ext cx="8229600" cy="4895850"/>
          </a:xfrm>
        </p:spPr>
        <p:txBody>
          <a:bodyPr/>
          <a:lstStyle/>
          <a:p>
            <a:pPr algn="just"/>
            <a:r>
              <a:rPr lang="ru-RU" altLang="ru-RU" sz="2800" smtClean="0">
                <a:solidFill>
                  <a:srgbClr val="000000"/>
                </a:solidFill>
                <a:latin typeface="Times New Roman" panose="02020603050405020304" pitchFamily="18" charset="0"/>
              </a:rPr>
              <a:t> Пусть </a:t>
            </a:r>
            <a:r>
              <a:rPr lang="en-US" altLang="ru-RU" sz="2800" smtClean="0">
                <a:solidFill>
                  <a:srgbClr val="000000"/>
                </a:solidFill>
                <a:latin typeface="Times New Roman" panose="02020603050405020304" pitchFamily="18" charset="0"/>
              </a:rPr>
              <a:t>R</a:t>
            </a:r>
            <a:r>
              <a:rPr lang="ru-RU" altLang="ru-RU" sz="2800" smtClean="0">
                <a:solidFill>
                  <a:srgbClr val="000000"/>
                </a:solidFill>
                <a:latin typeface="Times New Roman" panose="02020603050405020304" pitchFamily="18" charset="0"/>
              </a:rPr>
              <a:t> - отношение, и </a:t>
            </a:r>
            <a:r>
              <a:rPr lang="en-US" altLang="ru-RU" sz="2800" smtClean="0">
                <a:solidFill>
                  <a:srgbClr val="000000"/>
                </a:solidFill>
                <a:latin typeface="Times New Roman" panose="02020603050405020304" pitchFamily="18" charset="0"/>
              </a:rPr>
              <a:t>X</a:t>
            </a:r>
            <a:r>
              <a:rPr lang="ru-RU" altLang="ru-RU" sz="2800" smtClean="0">
                <a:solidFill>
                  <a:srgbClr val="000000"/>
                </a:solidFill>
                <a:latin typeface="Times New Roman" panose="02020603050405020304" pitchFamily="18" charset="0"/>
              </a:rPr>
              <a:t>, </a:t>
            </a:r>
            <a:r>
              <a:rPr lang="en-US" altLang="ru-RU" sz="2800" smtClean="0">
                <a:solidFill>
                  <a:srgbClr val="000000"/>
                </a:solidFill>
                <a:latin typeface="Times New Roman" panose="02020603050405020304" pitchFamily="18" charset="0"/>
              </a:rPr>
              <a:t>Y</a:t>
            </a:r>
            <a:r>
              <a:rPr lang="ru-RU" altLang="ru-RU" sz="2800" smtClean="0">
                <a:solidFill>
                  <a:srgbClr val="000000"/>
                </a:solidFill>
                <a:latin typeface="Times New Roman" panose="02020603050405020304" pitchFamily="18" charset="0"/>
              </a:rPr>
              <a:t>, </a:t>
            </a:r>
            <a:r>
              <a:rPr lang="en-US" altLang="ru-RU" sz="2800" smtClean="0">
                <a:solidFill>
                  <a:srgbClr val="000000"/>
                </a:solidFill>
                <a:latin typeface="Times New Roman" panose="02020603050405020304" pitchFamily="18" charset="0"/>
              </a:rPr>
              <a:t>Z</a:t>
            </a:r>
            <a:r>
              <a:rPr lang="ru-RU" altLang="ru-RU" sz="2800" smtClean="0">
                <a:solidFill>
                  <a:srgbClr val="000000"/>
                </a:solidFill>
                <a:latin typeface="Times New Roman" panose="02020603050405020304" pitchFamily="18" charset="0"/>
              </a:rPr>
              <a:t> - некоторые из его атрибутов (или </a:t>
            </a:r>
            <a:r>
              <a:rPr lang="ru-RU" altLang="ru-RU" sz="2800" i="1" smtClean="0">
                <a:solidFill>
                  <a:srgbClr val="000000"/>
                </a:solidFill>
                <a:latin typeface="Times New Roman" panose="02020603050405020304" pitchFamily="18" charset="0"/>
              </a:rPr>
              <a:t>непересекающиеся</a:t>
            </a:r>
            <a:r>
              <a:rPr lang="en-US" altLang="ru-RU" sz="2800" i="1" smtClean="0">
                <a:solidFill>
                  <a:srgbClr val="000000"/>
                </a:solidFill>
                <a:latin typeface="Times New Roman" panose="02020603050405020304" pitchFamily="18" charset="0"/>
              </a:rPr>
              <a:t> </a:t>
            </a:r>
            <a:r>
              <a:rPr lang="ru-RU" altLang="ru-RU" sz="2800" smtClean="0">
                <a:solidFill>
                  <a:srgbClr val="000000"/>
                </a:solidFill>
                <a:latin typeface="Times New Roman" panose="02020603050405020304" pitchFamily="18" charset="0"/>
              </a:rPr>
              <a:t>множества атрибутов).</a:t>
            </a:r>
          </a:p>
          <a:p>
            <a:r>
              <a:rPr lang="ru-RU" altLang="ru-RU" sz="2800" smtClean="0">
                <a:solidFill>
                  <a:srgbClr val="000000"/>
                </a:solidFill>
                <a:latin typeface="Times New Roman" panose="02020603050405020304" pitchFamily="18" charset="0"/>
              </a:rPr>
              <a:t>Тогда</a:t>
            </a:r>
            <a:r>
              <a:rPr lang="en-US" altLang="ru-RU" sz="2800" smtClean="0">
                <a:solidFill>
                  <a:srgbClr val="000000"/>
                </a:solidFill>
                <a:latin typeface="Times New Roman" panose="02020603050405020304" pitchFamily="18" charset="0"/>
              </a:rPr>
              <a:t> </a:t>
            </a:r>
            <a:r>
              <a:rPr lang="ru-RU" altLang="ru-RU" sz="2800" smtClean="0">
                <a:solidFill>
                  <a:srgbClr val="000000"/>
                </a:solidFill>
                <a:latin typeface="Times New Roman" panose="02020603050405020304" pitchFamily="18" charset="0"/>
              </a:rPr>
              <a:t>атрибуты</a:t>
            </a:r>
            <a:r>
              <a:rPr lang="en-US" altLang="ru-RU" sz="2800" smtClean="0">
                <a:solidFill>
                  <a:srgbClr val="000000"/>
                </a:solidFill>
                <a:latin typeface="Times New Roman" panose="02020603050405020304" pitchFamily="18" charset="0"/>
              </a:rPr>
              <a:t> </a:t>
            </a:r>
            <a:r>
              <a:rPr lang="ru-RU" altLang="ru-RU" sz="2800" smtClean="0">
                <a:solidFill>
                  <a:srgbClr val="000000"/>
                </a:solidFill>
                <a:latin typeface="Times New Roman" panose="02020603050405020304" pitchFamily="18" charset="0"/>
              </a:rPr>
              <a:t>(множества атрибутов) </a:t>
            </a:r>
            <a:r>
              <a:rPr lang="en-US" altLang="ru-RU" sz="2800" smtClean="0">
                <a:solidFill>
                  <a:srgbClr val="000000"/>
                </a:solidFill>
                <a:latin typeface="Times New Roman" panose="02020603050405020304" pitchFamily="18" charset="0"/>
              </a:rPr>
              <a:t>Y</a:t>
            </a:r>
            <a:r>
              <a:rPr lang="ru-RU" altLang="ru-RU" sz="2800" smtClean="0">
                <a:solidFill>
                  <a:srgbClr val="000000"/>
                </a:solidFill>
                <a:latin typeface="Times New Roman" panose="02020603050405020304" pitchFamily="18" charset="0"/>
              </a:rPr>
              <a:t> и </a:t>
            </a:r>
            <a:r>
              <a:rPr lang="en-US" altLang="ru-RU" sz="2800" smtClean="0">
                <a:solidFill>
                  <a:srgbClr val="000000"/>
                </a:solidFill>
                <a:latin typeface="Times New Roman" panose="02020603050405020304" pitchFamily="18" charset="0"/>
              </a:rPr>
              <a:t>Z </a:t>
            </a:r>
            <a:r>
              <a:rPr lang="ru-RU" altLang="ru-RU" sz="2800" b="1" i="1" smtClean="0">
                <a:solidFill>
                  <a:srgbClr val="000000"/>
                </a:solidFill>
                <a:latin typeface="Times New Roman" panose="02020603050405020304" pitchFamily="18" charset="0"/>
              </a:rPr>
              <a:t>многозначно зависят </a:t>
            </a:r>
            <a:r>
              <a:rPr lang="ru-RU" altLang="ru-RU" sz="2800" smtClean="0">
                <a:solidFill>
                  <a:srgbClr val="000000"/>
                </a:solidFill>
                <a:latin typeface="Times New Roman" panose="02020603050405020304" pitchFamily="18" charset="0"/>
              </a:rPr>
              <a:t>от </a:t>
            </a:r>
            <a:r>
              <a:rPr lang="en-US" altLang="ru-RU" sz="2800" smtClean="0">
                <a:solidFill>
                  <a:srgbClr val="000000"/>
                </a:solidFill>
                <a:latin typeface="Times New Roman" panose="02020603050405020304" pitchFamily="18" charset="0"/>
              </a:rPr>
              <a:t>X</a:t>
            </a:r>
            <a:r>
              <a:rPr lang="ru-RU" altLang="ru-RU" sz="2800" smtClean="0">
                <a:solidFill>
                  <a:srgbClr val="000000"/>
                </a:solidFill>
                <a:latin typeface="Times New Roman" panose="02020603050405020304" pitchFamily="18" charset="0"/>
              </a:rPr>
              <a:t> (обозначается </a:t>
            </a:r>
            <a:r>
              <a:rPr lang="en-US" altLang="ru-RU" sz="2800" smtClean="0">
                <a:solidFill>
                  <a:srgbClr val="000000"/>
                </a:solidFill>
                <a:latin typeface="Times New Roman" panose="02020603050405020304" pitchFamily="18" charset="0"/>
              </a:rPr>
              <a:t>X-&gt;-&gt;Y|Z</a:t>
            </a:r>
            <a:r>
              <a:rPr lang="ru-RU" altLang="ru-RU" sz="2800" smtClean="0">
                <a:solidFill>
                  <a:srgbClr val="000000"/>
                </a:solidFill>
                <a:latin typeface="Times New Roman" panose="02020603050405020304" pitchFamily="18" charset="0"/>
              </a:rPr>
              <a:t>), тогда и только тогда, когда из того, что в отношении </a:t>
            </a:r>
            <a:r>
              <a:rPr lang="en-US" altLang="ru-RU" sz="2800" smtClean="0">
                <a:solidFill>
                  <a:srgbClr val="000000"/>
                </a:solidFill>
                <a:latin typeface="Times New Roman" panose="02020603050405020304" pitchFamily="18" charset="0"/>
              </a:rPr>
              <a:t>R</a:t>
            </a:r>
            <a:r>
              <a:rPr lang="ru-RU" altLang="ru-RU" sz="2800" smtClean="0">
                <a:solidFill>
                  <a:srgbClr val="000000"/>
                </a:solidFill>
                <a:latin typeface="Times New Roman" panose="02020603050405020304" pitchFamily="18" charset="0"/>
              </a:rPr>
              <a:t> содержатся кортежи </a:t>
            </a:r>
            <a:r>
              <a:rPr lang="en-US" altLang="ru-RU" sz="2800" smtClean="0">
                <a:solidFill>
                  <a:srgbClr val="000000"/>
                </a:solidFill>
                <a:latin typeface="Times New Roman" panose="02020603050405020304" pitchFamily="18" charset="0"/>
              </a:rPr>
              <a:t>r1=(x,y,z1)</a:t>
            </a:r>
            <a:r>
              <a:rPr lang="ru-RU" altLang="ru-RU" sz="2800" smtClean="0">
                <a:solidFill>
                  <a:srgbClr val="000000"/>
                </a:solidFill>
                <a:latin typeface="Times New Roman" panose="02020603050405020304" pitchFamily="18" charset="0"/>
              </a:rPr>
              <a:t> и</a:t>
            </a:r>
            <a:r>
              <a:rPr lang="en-US" altLang="ru-RU" sz="2800" smtClean="0">
                <a:solidFill>
                  <a:srgbClr val="000000"/>
                </a:solidFill>
                <a:latin typeface="Times New Roman" panose="02020603050405020304" pitchFamily="18" charset="0"/>
              </a:rPr>
              <a:t> r2=(x,y1,z) </a:t>
            </a:r>
            <a:r>
              <a:rPr lang="ru-RU" altLang="ru-RU" sz="2800" smtClean="0">
                <a:solidFill>
                  <a:srgbClr val="000000"/>
                </a:solidFill>
                <a:latin typeface="Times New Roman" panose="02020603050405020304" pitchFamily="18" charset="0"/>
              </a:rPr>
              <a:t>следует,</a:t>
            </a:r>
            <a:r>
              <a:rPr lang="en-US" altLang="ru-RU" sz="2800" smtClean="0">
                <a:solidFill>
                  <a:srgbClr val="000000"/>
                </a:solidFill>
                <a:latin typeface="Times New Roman" panose="02020603050405020304" pitchFamily="18" charset="0"/>
              </a:rPr>
              <a:t> </a:t>
            </a:r>
            <a:r>
              <a:rPr lang="ru-RU" altLang="ru-RU" sz="2800" smtClean="0">
                <a:solidFill>
                  <a:srgbClr val="000000"/>
                </a:solidFill>
                <a:latin typeface="Times New Roman" panose="02020603050405020304" pitchFamily="18" charset="0"/>
              </a:rPr>
              <a:t>что</a:t>
            </a:r>
            <a:r>
              <a:rPr lang="en-US" altLang="ru-RU" sz="2800" smtClean="0">
                <a:solidFill>
                  <a:srgbClr val="000000"/>
                </a:solidFill>
                <a:latin typeface="Times New Roman" panose="02020603050405020304" pitchFamily="18" charset="0"/>
              </a:rPr>
              <a:t> </a:t>
            </a:r>
            <a:r>
              <a:rPr lang="ru-RU" altLang="ru-RU" sz="2800" smtClean="0">
                <a:solidFill>
                  <a:srgbClr val="000000"/>
                </a:solidFill>
                <a:latin typeface="Times New Roman" panose="02020603050405020304" pitchFamily="18" charset="0"/>
              </a:rPr>
              <a:t>в</a:t>
            </a:r>
            <a:r>
              <a:rPr lang="en-US" altLang="ru-RU" sz="2800" smtClean="0">
                <a:solidFill>
                  <a:srgbClr val="000000"/>
                </a:solidFill>
                <a:latin typeface="Times New Roman" panose="02020603050405020304" pitchFamily="18" charset="0"/>
              </a:rPr>
              <a:t> </a:t>
            </a:r>
            <a:r>
              <a:rPr lang="ru-RU" altLang="ru-RU" sz="2800" smtClean="0">
                <a:solidFill>
                  <a:srgbClr val="000000"/>
                </a:solidFill>
                <a:latin typeface="Times New Roman" panose="02020603050405020304" pitchFamily="18" charset="0"/>
              </a:rPr>
              <a:t>отношении</a:t>
            </a:r>
            <a:r>
              <a:rPr lang="en-US" altLang="ru-RU" sz="2800" smtClean="0">
                <a:solidFill>
                  <a:srgbClr val="000000"/>
                </a:solidFill>
                <a:latin typeface="Times New Roman" panose="02020603050405020304" pitchFamily="18" charset="0"/>
              </a:rPr>
              <a:t> R </a:t>
            </a:r>
            <a:r>
              <a:rPr lang="ru-RU" altLang="ru-RU" sz="2800" smtClean="0">
                <a:solidFill>
                  <a:srgbClr val="000000"/>
                </a:solidFill>
                <a:latin typeface="Times New Roman" panose="02020603050405020304" pitchFamily="18" charset="0"/>
              </a:rPr>
              <a:t>содержится</a:t>
            </a:r>
            <a:r>
              <a:rPr lang="en-US" altLang="ru-RU" sz="2800" smtClean="0">
                <a:solidFill>
                  <a:srgbClr val="000000"/>
                </a:solidFill>
                <a:latin typeface="Times New Roman" panose="02020603050405020304" pitchFamily="18" charset="0"/>
              </a:rPr>
              <a:t> </a:t>
            </a:r>
            <a:r>
              <a:rPr lang="ru-RU" altLang="ru-RU" sz="2800" smtClean="0">
                <a:solidFill>
                  <a:srgbClr val="000000"/>
                </a:solidFill>
                <a:latin typeface="Times New Roman" panose="02020603050405020304" pitchFamily="18" charset="0"/>
              </a:rPr>
              <a:t>также</a:t>
            </a:r>
            <a:r>
              <a:rPr lang="en-US" altLang="ru-RU" sz="2800" smtClean="0">
                <a:solidFill>
                  <a:srgbClr val="000000"/>
                </a:solidFill>
                <a:latin typeface="Times New Roman" panose="02020603050405020304" pitchFamily="18" charset="0"/>
              </a:rPr>
              <a:t> </a:t>
            </a:r>
            <a:r>
              <a:rPr lang="ru-RU" altLang="ru-RU" sz="2800" smtClean="0">
                <a:solidFill>
                  <a:srgbClr val="000000"/>
                </a:solidFill>
                <a:latin typeface="Times New Roman" panose="02020603050405020304" pitchFamily="18" charset="0"/>
              </a:rPr>
              <a:t>и</a:t>
            </a:r>
            <a:r>
              <a:rPr lang="en-US" altLang="ru-RU" sz="2800" smtClean="0">
                <a:solidFill>
                  <a:srgbClr val="000000"/>
                </a:solidFill>
                <a:latin typeface="Times New Roman" panose="02020603050405020304" pitchFamily="18" charset="0"/>
              </a:rPr>
              <a:t> </a:t>
            </a:r>
            <a:r>
              <a:rPr lang="ru-RU" altLang="ru-RU" sz="2800" smtClean="0">
                <a:solidFill>
                  <a:srgbClr val="000000"/>
                </a:solidFill>
                <a:latin typeface="Times New Roman" panose="02020603050405020304" pitchFamily="18" charset="0"/>
              </a:rPr>
              <a:t>кортеж </a:t>
            </a:r>
            <a:r>
              <a:rPr lang="en-US" altLang="ru-RU" sz="2800" smtClean="0">
                <a:solidFill>
                  <a:srgbClr val="000000"/>
                </a:solidFill>
                <a:latin typeface="Times New Roman" panose="02020603050405020304" pitchFamily="18" charset="0"/>
              </a:rPr>
              <a:t>r3=(x,y,z)</a:t>
            </a:r>
            <a:r>
              <a:rPr lang="ru-RU" altLang="ru-RU" sz="2800" smtClean="0">
                <a:solidFill>
                  <a:srgbClr val="000000"/>
                </a:solidFill>
                <a:latin typeface="Times New Roman" panose="02020603050405020304" pitchFamily="18" charset="0"/>
              </a:rPr>
              <a:t>.</a:t>
            </a:r>
          </a:p>
          <a:p>
            <a:endParaRPr lang="ru-RU" altLang="ru-RU" sz="2800" smtClean="0"/>
          </a:p>
        </p:txBody>
      </p:sp>
    </p:spTree>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p:txBody>
          <a:bodyPr/>
          <a:lstStyle/>
          <a:p>
            <a:r>
              <a:rPr lang="ru-RU" altLang="ru-RU" smtClean="0"/>
              <a:t>Четвертая нормальная форма</a:t>
            </a:r>
          </a:p>
        </p:txBody>
      </p:sp>
      <p:sp>
        <p:nvSpPr>
          <p:cNvPr id="37891" name="Объект 2"/>
          <p:cNvSpPr>
            <a:spLocks noGrp="1"/>
          </p:cNvSpPr>
          <p:nvPr>
            <p:ph idx="1"/>
          </p:nvPr>
        </p:nvSpPr>
        <p:spPr>
          <a:xfrm>
            <a:off x="457200" y="1628775"/>
            <a:ext cx="8229600" cy="4895850"/>
          </a:xfrm>
        </p:spPr>
        <p:txBody>
          <a:bodyPr/>
          <a:lstStyle/>
          <a:p>
            <a:pPr algn="just"/>
            <a:r>
              <a:rPr lang="ru-RU" altLang="ru-RU" sz="2400" smtClean="0">
                <a:solidFill>
                  <a:srgbClr val="000000"/>
                </a:solidFill>
                <a:latin typeface="Times New Roman" panose="02020603050405020304" pitchFamily="18" charset="0"/>
              </a:rPr>
              <a:t>В отношении "Абитуриенты-Факультеты-Предметы" имеется многозначная зависимость Факультет</a:t>
            </a:r>
            <a:r>
              <a:rPr lang="en-US" altLang="ru-RU" sz="2400" smtClean="0">
                <a:solidFill>
                  <a:srgbClr val="000000"/>
                </a:solidFill>
                <a:latin typeface="Times New Roman" panose="02020603050405020304" pitchFamily="18" charset="0"/>
              </a:rPr>
              <a:t>-&gt;-&gt;</a:t>
            </a:r>
            <a:r>
              <a:rPr lang="ru-RU" altLang="ru-RU" sz="2400" smtClean="0">
                <a:solidFill>
                  <a:srgbClr val="000000"/>
                </a:solidFill>
                <a:latin typeface="Times New Roman" panose="02020603050405020304" pitchFamily="18" charset="0"/>
              </a:rPr>
              <a:t>Абитуриент|Предмет.</a:t>
            </a:r>
          </a:p>
          <a:p>
            <a:pPr algn="just"/>
            <a:r>
              <a:rPr lang="ru-RU" altLang="ru-RU" sz="2400" smtClean="0">
                <a:solidFill>
                  <a:srgbClr val="000000"/>
                </a:solidFill>
                <a:latin typeface="Times New Roman" panose="02020603050405020304" pitchFamily="18" charset="0"/>
              </a:rPr>
              <a:t>Т.н. для каждого факультета (для каждого значения из </a:t>
            </a:r>
            <a:r>
              <a:rPr lang="en-US" altLang="ru-RU" sz="2400" smtClean="0">
                <a:solidFill>
                  <a:srgbClr val="000000"/>
                </a:solidFill>
                <a:latin typeface="Times New Roman" panose="02020603050405020304" pitchFamily="18" charset="0"/>
              </a:rPr>
              <a:t>X</a:t>
            </a:r>
            <a:r>
              <a:rPr lang="ru-RU" altLang="ru-RU" sz="2400" smtClean="0">
                <a:solidFill>
                  <a:srgbClr val="000000"/>
                </a:solidFill>
                <a:latin typeface="Times New Roman" panose="02020603050405020304" pitchFamily="18" charset="0"/>
              </a:rPr>
              <a:t>) каждый поступающий на него абитуриент (значение из </a:t>
            </a:r>
            <a:r>
              <a:rPr lang="en-US" altLang="ru-RU" sz="2400" smtClean="0">
                <a:solidFill>
                  <a:srgbClr val="000000"/>
                </a:solidFill>
                <a:latin typeface="Times New Roman" panose="02020603050405020304" pitchFamily="18" charset="0"/>
              </a:rPr>
              <a:t>Y</a:t>
            </a:r>
            <a:r>
              <a:rPr lang="ru-RU" altLang="ru-RU" sz="2400" smtClean="0">
                <a:solidFill>
                  <a:srgbClr val="000000"/>
                </a:solidFill>
                <a:latin typeface="Times New Roman" panose="02020603050405020304" pitchFamily="18" charset="0"/>
              </a:rPr>
              <a:t>) сдает </a:t>
            </a:r>
            <a:r>
              <a:rPr lang="ru-RU" altLang="ru-RU" sz="2400" i="1" smtClean="0">
                <a:solidFill>
                  <a:srgbClr val="000000"/>
                </a:solidFill>
                <a:latin typeface="Times New Roman" panose="02020603050405020304" pitchFamily="18" charset="0"/>
              </a:rPr>
              <a:t>один и тот же список </a:t>
            </a:r>
            <a:r>
              <a:rPr lang="ru-RU" altLang="ru-RU" sz="2400" smtClean="0">
                <a:solidFill>
                  <a:srgbClr val="000000"/>
                </a:solidFill>
                <a:latin typeface="Times New Roman" panose="02020603050405020304" pitchFamily="18" charset="0"/>
              </a:rPr>
              <a:t>предметов (набор значений из </a:t>
            </a:r>
            <a:r>
              <a:rPr lang="en-US" altLang="ru-RU" sz="2400" smtClean="0">
                <a:solidFill>
                  <a:srgbClr val="000000"/>
                </a:solidFill>
                <a:latin typeface="Times New Roman" panose="02020603050405020304" pitchFamily="18" charset="0"/>
              </a:rPr>
              <a:t>Z</a:t>
            </a:r>
            <a:r>
              <a:rPr lang="ru-RU" altLang="ru-RU" sz="2400" smtClean="0">
                <a:solidFill>
                  <a:srgbClr val="000000"/>
                </a:solidFill>
                <a:latin typeface="Times New Roman" panose="02020603050405020304" pitchFamily="18" charset="0"/>
              </a:rPr>
              <a:t>), и для каждого факультета (для каждого значения из </a:t>
            </a:r>
            <a:r>
              <a:rPr lang="en-US" altLang="ru-RU" sz="2400" smtClean="0">
                <a:solidFill>
                  <a:srgbClr val="000000"/>
                </a:solidFill>
                <a:latin typeface="Times New Roman" panose="02020603050405020304" pitchFamily="18" charset="0"/>
              </a:rPr>
              <a:t>X</a:t>
            </a:r>
            <a:r>
              <a:rPr lang="ru-RU" altLang="ru-RU" sz="2400" smtClean="0">
                <a:solidFill>
                  <a:srgbClr val="000000"/>
                </a:solidFill>
                <a:latin typeface="Times New Roman" panose="02020603050405020304" pitchFamily="18" charset="0"/>
              </a:rPr>
              <a:t>) каждый сдаваемый на факультете экзамен (значение из </a:t>
            </a:r>
            <a:r>
              <a:rPr lang="en-US" altLang="ru-RU" sz="2400" smtClean="0">
                <a:solidFill>
                  <a:srgbClr val="000000"/>
                </a:solidFill>
                <a:latin typeface="Times New Roman" panose="02020603050405020304" pitchFamily="18" charset="0"/>
              </a:rPr>
              <a:t>Z</a:t>
            </a:r>
            <a:r>
              <a:rPr lang="ru-RU" altLang="ru-RU" sz="2400" smtClean="0">
                <a:solidFill>
                  <a:srgbClr val="000000"/>
                </a:solidFill>
                <a:latin typeface="Times New Roman" panose="02020603050405020304" pitchFamily="18" charset="0"/>
              </a:rPr>
              <a:t>) сдается </a:t>
            </a:r>
            <a:r>
              <a:rPr lang="ru-RU" altLang="ru-RU" sz="2400" i="1" smtClean="0">
                <a:solidFill>
                  <a:srgbClr val="000000"/>
                </a:solidFill>
                <a:latin typeface="Times New Roman" panose="02020603050405020304" pitchFamily="18" charset="0"/>
              </a:rPr>
              <a:t>одним и тем же списком </a:t>
            </a:r>
            <a:r>
              <a:rPr lang="ru-RU" altLang="ru-RU" sz="2400" smtClean="0">
                <a:solidFill>
                  <a:srgbClr val="000000"/>
                </a:solidFill>
                <a:latin typeface="Times New Roman" panose="02020603050405020304" pitchFamily="18" charset="0"/>
              </a:rPr>
              <a:t>абитуриентов (набор значений из </a:t>
            </a:r>
            <a:r>
              <a:rPr lang="en-US" altLang="ru-RU" sz="2400" smtClean="0">
                <a:solidFill>
                  <a:srgbClr val="000000"/>
                </a:solidFill>
                <a:latin typeface="Times New Roman" panose="02020603050405020304" pitchFamily="18" charset="0"/>
              </a:rPr>
              <a:t>Y</a:t>
            </a:r>
            <a:r>
              <a:rPr lang="ru-RU" altLang="ru-RU" sz="2400" smtClean="0">
                <a:solidFill>
                  <a:srgbClr val="000000"/>
                </a:solidFill>
                <a:latin typeface="Times New Roman" panose="02020603050405020304" pitchFamily="18" charset="0"/>
              </a:rPr>
              <a:t>). </a:t>
            </a:r>
            <a:endParaRPr lang="en-US" altLang="ru-RU" sz="2400" smtClean="0">
              <a:solidFill>
                <a:srgbClr val="000000"/>
              </a:solidFill>
              <a:latin typeface="Times New Roman" panose="02020603050405020304" pitchFamily="18" charset="0"/>
            </a:endParaRPr>
          </a:p>
          <a:p>
            <a:pPr algn="just"/>
            <a:r>
              <a:rPr lang="ru-RU" altLang="ru-RU" sz="2000" smtClean="0">
                <a:solidFill>
                  <a:srgbClr val="000000"/>
                </a:solidFill>
                <a:latin typeface="Times New Roman" panose="02020603050405020304" pitchFamily="18" charset="0"/>
              </a:rPr>
              <a:t>Именно наличие этой зависимости не позволяет независимо вставлять и удалять кортежи. Кортежи обязаны вставляться и удаляться одновременно </a:t>
            </a:r>
            <a:r>
              <a:rPr lang="ru-RU" altLang="ru-RU" sz="2000" i="1" smtClean="0">
                <a:solidFill>
                  <a:srgbClr val="000000"/>
                </a:solidFill>
                <a:latin typeface="Times New Roman" panose="02020603050405020304" pitchFamily="18" charset="0"/>
              </a:rPr>
              <a:t>целыми наборами</a:t>
            </a:r>
            <a:r>
              <a:rPr lang="ru-RU" altLang="ru-RU" sz="2000" smtClean="0">
                <a:solidFill>
                  <a:srgbClr val="000000"/>
                </a:solidFill>
                <a:latin typeface="Times New Roman" panose="02020603050405020304" pitchFamily="18" charset="0"/>
              </a:rPr>
              <a:t>.</a:t>
            </a:r>
          </a:p>
          <a:p>
            <a:endParaRPr lang="ru-RU" altLang="ru-RU" sz="2400" smtClean="0"/>
          </a:p>
        </p:txBody>
      </p:sp>
    </p:spTree>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Заголовок 1"/>
          <p:cNvSpPr>
            <a:spLocks noGrp="1"/>
          </p:cNvSpPr>
          <p:nvPr>
            <p:ph type="title"/>
          </p:nvPr>
        </p:nvSpPr>
        <p:spPr/>
        <p:txBody>
          <a:bodyPr/>
          <a:lstStyle/>
          <a:p>
            <a:r>
              <a:rPr lang="ru-RU" altLang="ru-RU" smtClean="0"/>
              <a:t>Четвертая нормальная форма</a:t>
            </a:r>
          </a:p>
        </p:txBody>
      </p:sp>
      <p:sp>
        <p:nvSpPr>
          <p:cNvPr id="37891" name="Объект 2"/>
          <p:cNvSpPr>
            <a:spLocks noGrp="1"/>
          </p:cNvSpPr>
          <p:nvPr>
            <p:ph idx="1"/>
          </p:nvPr>
        </p:nvSpPr>
        <p:spPr>
          <a:xfrm>
            <a:off x="457200" y="1628775"/>
            <a:ext cx="8229600" cy="5040313"/>
          </a:xfrm>
        </p:spPr>
        <p:txBody>
          <a:bodyPr/>
          <a:lstStyle/>
          <a:p>
            <a:pPr>
              <a:defRPr/>
            </a:pPr>
            <a:r>
              <a:rPr lang="ru-RU" sz="2800" dirty="0" smtClean="0">
                <a:solidFill>
                  <a:srgbClr val="000000"/>
                </a:solidFill>
                <a:latin typeface="Times New Roman" panose="02020603050405020304" pitchFamily="18" charset="0"/>
              </a:rPr>
              <a:t>Многозначная</a:t>
            </a:r>
            <a:r>
              <a:rPr lang="en-US" sz="2800" dirty="0" smtClean="0">
                <a:solidFill>
                  <a:srgbClr val="000000"/>
                </a:solidFill>
                <a:latin typeface="Times New Roman" panose="02020603050405020304" pitchFamily="18" charset="0"/>
              </a:rPr>
              <a:t> X-&gt;-&gt;Y|Z </a:t>
            </a:r>
            <a:r>
              <a:rPr lang="ru-RU" sz="2800" dirty="0" smtClean="0">
                <a:solidFill>
                  <a:srgbClr val="000000"/>
                </a:solidFill>
                <a:latin typeface="Times New Roman" panose="02020603050405020304" pitchFamily="18" charset="0"/>
              </a:rPr>
              <a:t>зависимость</a:t>
            </a:r>
            <a:r>
              <a:rPr lang="en-US" sz="2800" dirty="0" smtClean="0">
                <a:solidFill>
                  <a:srgbClr val="000000"/>
                </a:solidFill>
                <a:latin typeface="Times New Roman" panose="02020603050405020304" pitchFamily="18" charset="0"/>
              </a:rPr>
              <a:t> </a:t>
            </a:r>
            <a:r>
              <a:rPr lang="ru-RU" sz="2800" dirty="0" smtClean="0">
                <a:solidFill>
                  <a:srgbClr val="000000"/>
                </a:solidFill>
                <a:latin typeface="Times New Roman" panose="02020603050405020304" pitchFamily="18" charset="0"/>
              </a:rPr>
              <a:t>называется</a:t>
            </a:r>
            <a:r>
              <a:rPr lang="en-US" sz="2800" dirty="0" smtClean="0">
                <a:solidFill>
                  <a:srgbClr val="000000"/>
                </a:solidFill>
                <a:latin typeface="Times New Roman" panose="02020603050405020304" pitchFamily="18" charset="0"/>
              </a:rPr>
              <a:t> </a:t>
            </a:r>
            <a:r>
              <a:rPr lang="ru-RU" sz="2800" b="1" i="1" dirty="0" smtClean="0">
                <a:solidFill>
                  <a:srgbClr val="000000"/>
                </a:solidFill>
                <a:latin typeface="Times New Roman" panose="02020603050405020304" pitchFamily="18" charset="0"/>
              </a:rPr>
              <a:t>нетривиальной</a:t>
            </a:r>
            <a:r>
              <a:rPr lang="en-US" sz="2800" b="1" i="1" dirty="0" smtClean="0">
                <a:solidFill>
                  <a:srgbClr val="000000"/>
                </a:solidFill>
                <a:latin typeface="Times New Roman" panose="02020603050405020304" pitchFamily="18" charset="0"/>
              </a:rPr>
              <a:t> </a:t>
            </a:r>
            <a:r>
              <a:rPr lang="ru-RU" sz="2800" b="1" i="1" dirty="0" smtClean="0">
                <a:solidFill>
                  <a:srgbClr val="000000"/>
                </a:solidFill>
                <a:latin typeface="Times New Roman" panose="02020603050405020304" pitchFamily="18" charset="0"/>
              </a:rPr>
              <a:t>многозначной </a:t>
            </a:r>
            <a:r>
              <a:rPr lang="ru-RU" sz="2800" b="1" i="1" dirty="0">
                <a:solidFill>
                  <a:srgbClr val="000000"/>
                </a:solidFill>
                <a:latin typeface="Times New Roman" panose="02020603050405020304" pitchFamily="18" charset="0"/>
              </a:rPr>
              <a:t>зависимостью</a:t>
            </a:r>
            <a:r>
              <a:rPr lang="ru-RU" sz="2800" dirty="0">
                <a:solidFill>
                  <a:srgbClr val="000000"/>
                </a:solidFill>
                <a:latin typeface="Times New Roman" panose="02020603050405020304" pitchFamily="18" charset="0"/>
              </a:rPr>
              <a:t>, </a:t>
            </a:r>
            <a:r>
              <a:rPr lang="ru-RU" sz="2800" dirty="0" smtClean="0">
                <a:solidFill>
                  <a:srgbClr val="000000"/>
                </a:solidFill>
                <a:latin typeface="Times New Roman" panose="02020603050405020304" pitchFamily="18" charset="0"/>
              </a:rPr>
              <a:t>если</a:t>
            </a:r>
            <a:r>
              <a:rPr lang="en-US" sz="2800" dirty="0" smtClean="0">
                <a:solidFill>
                  <a:srgbClr val="000000"/>
                </a:solidFill>
                <a:latin typeface="Times New Roman" panose="02020603050405020304" pitchFamily="18" charset="0"/>
              </a:rPr>
              <a:t> </a:t>
            </a:r>
            <a:r>
              <a:rPr lang="ru-RU" sz="2800" i="1" dirty="0" smtClean="0">
                <a:solidFill>
                  <a:srgbClr val="000000"/>
                </a:solidFill>
                <a:latin typeface="Times New Roman" panose="02020603050405020304" pitchFamily="18" charset="0"/>
              </a:rPr>
              <a:t>не</a:t>
            </a:r>
            <a:r>
              <a:rPr lang="en-US" sz="2800" i="1" dirty="0" smtClean="0">
                <a:solidFill>
                  <a:srgbClr val="000000"/>
                </a:solidFill>
                <a:latin typeface="Times New Roman" panose="02020603050405020304" pitchFamily="18" charset="0"/>
              </a:rPr>
              <a:t> </a:t>
            </a:r>
            <a:r>
              <a:rPr lang="ru-RU" sz="2800" i="1" dirty="0" smtClean="0">
                <a:solidFill>
                  <a:srgbClr val="000000"/>
                </a:solidFill>
                <a:latin typeface="Times New Roman" panose="02020603050405020304" pitchFamily="18" charset="0"/>
              </a:rPr>
              <a:t>существует</a:t>
            </a:r>
            <a:r>
              <a:rPr lang="en-US" sz="2800" i="1" dirty="0" smtClean="0">
                <a:solidFill>
                  <a:srgbClr val="000000"/>
                </a:solidFill>
                <a:latin typeface="Times New Roman" panose="02020603050405020304" pitchFamily="18" charset="0"/>
              </a:rPr>
              <a:t> </a:t>
            </a:r>
            <a:r>
              <a:rPr lang="ru-RU" sz="2800" i="1" dirty="0" smtClean="0">
                <a:solidFill>
                  <a:srgbClr val="000000"/>
                </a:solidFill>
                <a:latin typeface="Times New Roman" panose="02020603050405020304" pitchFamily="18" charset="0"/>
              </a:rPr>
              <a:t>функциональных </a:t>
            </a:r>
            <a:r>
              <a:rPr lang="ru-RU" sz="2800" i="1" dirty="0">
                <a:solidFill>
                  <a:srgbClr val="000000"/>
                </a:solidFill>
                <a:latin typeface="Times New Roman" panose="02020603050405020304" pitchFamily="18" charset="0"/>
              </a:rPr>
              <a:t>зависимостей </a:t>
            </a:r>
            <a:r>
              <a:rPr lang="en-US" sz="2800" i="1" dirty="0" smtClean="0">
                <a:solidFill>
                  <a:srgbClr val="000000"/>
                </a:solidFill>
                <a:latin typeface="Times New Roman" panose="02020603050405020304" pitchFamily="18" charset="0"/>
              </a:rPr>
              <a:t>X-&gt;Y</a:t>
            </a:r>
            <a:r>
              <a:rPr lang="ru-RU" sz="2800" dirty="0">
                <a:solidFill>
                  <a:srgbClr val="000000"/>
                </a:solidFill>
                <a:latin typeface="Times New Roman" panose="02020603050405020304" pitchFamily="18" charset="0"/>
              </a:rPr>
              <a:t> и </a:t>
            </a:r>
            <a:r>
              <a:rPr lang="en-US" sz="2800" dirty="0" smtClean="0">
                <a:solidFill>
                  <a:srgbClr val="000000"/>
                </a:solidFill>
                <a:latin typeface="Times New Roman" panose="02020603050405020304" pitchFamily="18" charset="0"/>
              </a:rPr>
              <a:t>X-&gt;Z</a:t>
            </a:r>
            <a:r>
              <a:rPr lang="ru-RU" sz="2800" dirty="0" smtClean="0">
                <a:solidFill>
                  <a:srgbClr val="000000"/>
                </a:solidFill>
                <a:latin typeface="Times New Roman" panose="02020603050405020304" pitchFamily="18" charset="0"/>
              </a:rPr>
              <a:t>.</a:t>
            </a:r>
            <a:endParaRPr lang="ru-RU" sz="2800" dirty="0">
              <a:solidFill>
                <a:srgbClr val="000000"/>
              </a:solidFill>
              <a:latin typeface="Times New Roman" panose="02020603050405020304" pitchFamily="18" charset="0"/>
            </a:endParaRPr>
          </a:p>
          <a:p>
            <a:pPr>
              <a:defRPr/>
            </a:pPr>
            <a:r>
              <a:rPr lang="ru-RU" sz="2800" dirty="0">
                <a:solidFill>
                  <a:srgbClr val="000000"/>
                </a:solidFill>
                <a:latin typeface="Times New Roman" panose="02020603050405020304" pitchFamily="18" charset="0"/>
              </a:rPr>
              <a:t>В отношении "Абитуриенты-Факультеты-Предметы" имеется именно нетривиальная многозначная </a:t>
            </a:r>
            <a:r>
              <a:rPr lang="ru-RU" sz="2800" dirty="0" smtClean="0">
                <a:solidFill>
                  <a:srgbClr val="000000"/>
                </a:solidFill>
                <a:latin typeface="Times New Roman" panose="02020603050405020304" pitchFamily="18" charset="0"/>
              </a:rPr>
              <a:t>зависимость</a:t>
            </a:r>
            <a:r>
              <a:rPr lang="en-US" sz="2800" dirty="0">
                <a:solidFill>
                  <a:srgbClr val="000000"/>
                </a:solidFill>
                <a:latin typeface="Times New Roman" panose="02020603050405020304" pitchFamily="18" charset="0"/>
              </a:rPr>
              <a:t>:</a:t>
            </a:r>
            <a:r>
              <a:rPr lang="ru-RU" sz="2800" dirty="0" smtClean="0">
                <a:solidFill>
                  <a:srgbClr val="000000"/>
                </a:solidFill>
                <a:latin typeface="Times New Roman" panose="02020603050405020304" pitchFamily="18" charset="0"/>
              </a:rPr>
              <a:t> </a:t>
            </a:r>
            <a:endParaRPr lang="en-US" sz="2800" dirty="0" smtClean="0">
              <a:solidFill>
                <a:srgbClr val="000000"/>
              </a:solidFill>
              <a:latin typeface="Times New Roman" panose="02020603050405020304" pitchFamily="18" charset="0"/>
            </a:endParaRPr>
          </a:p>
          <a:p>
            <a:pPr marL="0" indent="0">
              <a:buFont typeface="Wingdings" panose="05000000000000000000" pitchFamily="2" charset="2"/>
              <a:buNone/>
              <a:defRPr/>
            </a:pPr>
            <a:r>
              <a:rPr lang="ru-RU" sz="2800" dirty="0" smtClean="0">
                <a:solidFill>
                  <a:srgbClr val="000000"/>
                </a:solidFill>
                <a:latin typeface="Times New Roman" panose="02020603050405020304" pitchFamily="18" charset="0"/>
              </a:rPr>
              <a:t>Факультет</a:t>
            </a:r>
            <a:r>
              <a:rPr lang="en-US" sz="2800" dirty="0" smtClean="0">
                <a:solidFill>
                  <a:srgbClr val="000000"/>
                </a:solidFill>
                <a:latin typeface="Times New Roman" panose="02020603050405020304" pitchFamily="18" charset="0"/>
              </a:rPr>
              <a:t> -&gt;-&gt; </a:t>
            </a:r>
            <a:r>
              <a:rPr lang="ru-RU" sz="2800" dirty="0" err="1" smtClean="0">
                <a:solidFill>
                  <a:srgbClr val="000000"/>
                </a:solidFill>
                <a:latin typeface="Times New Roman" panose="02020603050405020304" pitchFamily="18" charset="0"/>
              </a:rPr>
              <a:t>Абитуриент|Предмет</a:t>
            </a:r>
            <a:r>
              <a:rPr lang="ru-RU" sz="2800" dirty="0">
                <a:solidFill>
                  <a:srgbClr val="000000"/>
                </a:solidFill>
                <a:latin typeface="Times New Roman" panose="02020603050405020304" pitchFamily="18" charset="0"/>
              </a:rPr>
              <a:t>. </a:t>
            </a:r>
            <a:endParaRPr lang="en-US" sz="2800" dirty="0" smtClean="0">
              <a:solidFill>
                <a:srgbClr val="000000"/>
              </a:solidFill>
              <a:latin typeface="Times New Roman" panose="02020603050405020304" pitchFamily="18" charset="0"/>
            </a:endParaRPr>
          </a:p>
          <a:p>
            <a:pPr marL="0" indent="0">
              <a:buFont typeface="Wingdings" panose="05000000000000000000" pitchFamily="2" charset="2"/>
              <a:buNone/>
              <a:defRPr/>
            </a:pPr>
            <a:r>
              <a:rPr lang="ru-RU" sz="2800" dirty="0" smtClean="0">
                <a:solidFill>
                  <a:srgbClr val="000000"/>
                </a:solidFill>
                <a:latin typeface="Times New Roman" panose="02020603050405020304" pitchFamily="18" charset="0"/>
              </a:rPr>
              <a:t>В </a:t>
            </a:r>
            <a:r>
              <a:rPr lang="ru-RU" sz="2800" dirty="0">
                <a:solidFill>
                  <a:srgbClr val="000000"/>
                </a:solidFill>
                <a:latin typeface="Times New Roman" panose="02020603050405020304" pitchFamily="18" charset="0"/>
              </a:rPr>
              <a:t>силу нетривиальности этой зависимости мы не можем воспользоваться теоремой </a:t>
            </a:r>
            <a:r>
              <a:rPr lang="ru-RU" sz="2800" dirty="0" err="1">
                <a:solidFill>
                  <a:srgbClr val="000000"/>
                </a:solidFill>
                <a:latin typeface="Times New Roman" panose="02020603050405020304" pitchFamily="18" charset="0"/>
              </a:rPr>
              <a:t>Хеза</a:t>
            </a:r>
            <a:r>
              <a:rPr lang="ru-RU" sz="2800" dirty="0">
                <a:solidFill>
                  <a:srgbClr val="000000"/>
                </a:solidFill>
                <a:latin typeface="Times New Roman" panose="02020603050405020304" pitchFamily="18" charset="0"/>
              </a:rPr>
              <a:t> для декомпозиции отношения.</a:t>
            </a:r>
          </a:p>
          <a:p>
            <a:pPr>
              <a:defRPr/>
            </a:pPr>
            <a:endParaRPr lang="ru-RU" altLang="ru-RU" sz="2800" dirty="0" smtClean="0"/>
          </a:p>
        </p:txBody>
      </p:sp>
    </p:spTree>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p:cNvSpPr>
          <p:nvPr>
            <p:ph type="title"/>
          </p:nvPr>
        </p:nvSpPr>
        <p:spPr/>
        <p:txBody>
          <a:bodyPr/>
          <a:lstStyle/>
          <a:p>
            <a:r>
              <a:rPr lang="ru-RU" altLang="ru-RU" smtClean="0"/>
              <a:t>Теорема Фейджина</a:t>
            </a:r>
          </a:p>
        </p:txBody>
      </p:sp>
      <p:sp>
        <p:nvSpPr>
          <p:cNvPr id="39939" name="Объект 2"/>
          <p:cNvSpPr>
            <a:spLocks noGrp="1"/>
          </p:cNvSpPr>
          <p:nvPr>
            <p:ph idx="1"/>
          </p:nvPr>
        </p:nvSpPr>
        <p:spPr>
          <a:xfrm>
            <a:off x="457200" y="1628775"/>
            <a:ext cx="8229600" cy="5040313"/>
          </a:xfrm>
        </p:spPr>
        <p:txBody>
          <a:bodyPr/>
          <a:lstStyle/>
          <a:p>
            <a:pPr algn="just"/>
            <a:r>
              <a:rPr lang="ru-RU" altLang="ru-RU" sz="2800" smtClean="0">
                <a:solidFill>
                  <a:srgbClr val="000000"/>
                </a:solidFill>
                <a:latin typeface="Times New Roman" panose="02020603050405020304" pitchFamily="18" charset="0"/>
              </a:rPr>
              <a:t>Пусть </a:t>
            </a:r>
            <a:r>
              <a:rPr lang="en-US" altLang="ru-RU" sz="2800" smtClean="0">
                <a:solidFill>
                  <a:srgbClr val="000000"/>
                </a:solidFill>
                <a:latin typeface="Times New Roman" panose="02020603050405020304" pitchFamily="18" charset="0"/>
              </a:rPr>
              <a:t>X</a:t>
            </a:r>
            <a:r>
              <a:rPr lang="ru-RU" altLang="ru-RU" sz="2800" smtClean="0">
                <a:solidFill>
                  <a:srgbClr val="000000"/>
                </a:solidFill>
                <a:latin typeface="Times New Roman" panose="02020603050405020304" pitchFamily="18" charset="0"/>
              </a:rPr>
              <a:t>, </a:t>
            </a:r>
            <a:r>
              <a:rPr lang="en-US" altLang="ru-RU" sz="2800" smtClean="0">
                <a:solidFill>
                  <a:srgbClr val="000000"/>
                </a:solidFill>
                <a:latin typeface="Times New Roman" panose="02020603050405020304" pitchFamily="18" charset="0"/>
              </a:rPr>
              <a:t>Y</a:t>
            </a:r>
            <a:r>
              <a:rPr lang="ru-RU" altLang="ru-RU" sz="2800" smtClean="0">
                <a:solidFill>
                  <a:srgbClr val="000000"/>
                </a:solidFill>
                <a:latin typeface="Times New Roman" panose="02020603050405020304" pitchFamily="18" charset="0"/>
              </a:rPr>
              <a:t>, </a:t>
            </a:r>
            <a:r>
              <a:rPr lang="en-US" altLang="ru-RU" sz="2800" smtClean="0">
                <a:solidFill>
                  <a:srgbClr val="000000"/>
                </a:solidFill>
                <a:latin typeface="Times New Roman" panose="02020603050405020304" pitchFamily="18" charset="0"/>
              </a:rPr>
              <a:t>Z</a:t>
            </a:r>
            <a:r>
              <a:rPr lang="ru-RU" altLang="ru-RU" sz="2800" smtClean="0">
                <a:solidFill>
                  <a:srgbClr val="000000"/>
                </a:solidFill>
                <a:latin typeface="Times New Roman" panose="02020603050405020304" pitchFamily="18" charset="0"/>
              </a:rPr>
              <a:t> - непересекающиеся множества атрибутов отношения </a:t>
            </a:r>
            <a:r>
              <a:rPr lang="en-US" altLang="ru-RU" sz="2800" smtClean="0">
                <a:solidFill>
                  <a:srgbClr val="000000"/>
                </a:solidFill>
                <a:latin typeface="Times New Roman" panose="02020603050405020304" pitchFamily="18" charset="0"/>
              </a:rPr>
              <a:t>R(X,Y,Z</a:t>
            </a:r>
            <a:r>
              <a:rPr lang="ru-RU" altLang="ru-RU" sz="2800" smtClean="0">
                <a:solidFill>
                  <a:srgbClr val="000000"/>
                </a:solidFill>
                <a:latin typeface="Times New Roman" panose="02020603050405020304" pitchFamily="18" charset="0"/>
              </a:rPr>
              <a:t>).</a:t>
            </a:r>
          </a:p>
          <a:p>
            <a:r>
              <a:rPr lang="ru-RU" altLang="ru-RU" sz="2800" smtClean="0">
                <a:solidFill>
                  <a:srgbClr val="000000"/>
                </a:solidFill>
                <a:latin typeface="Times New Roman" panose="02020603050405020304" pitchFamily="18" charset="0"/>
              </a:rPr>
              <a:t>Декомпозиция отношения </a:t>
            </a:r>
            <a:r>
              <a:rPr lang="en-US" altLang="ru-RU" sz="2800" smtClean="0">
                <a:solidFill>
                  <a:srgbClr val="000000"/>
                </a:solidFill>
                <a:latin typeface="Times New Roman" panose="02020603050405020304" pitchFamily="18" charset="0"/>
              </a:rPr>
              <a:t>R</a:t>
            </a:r>
            <a:r>
              <a:rPr lang="ru-RU" altLang="ru-RU" sz="2800" smtClean="0">
                <a:solidFill>
                  <a:srgbClr val="000000"/>
                </a:solidFill>
                <a:latin typeface="Times New Roman" panose="02020603050405020304" pitchFamily="18" charset="0"/>
              </a:rPr>
              <a:t> на проекции </a:t>
            </a:r>
            <a:r>
              <a:rPr lang="en-US" altLang="ru-RU" sz="2800" smtClean="0">
                <a:solidFill>
                  <a:srgbClr val="000000"/>
                </a:solidFill>
                <a:latin typeface="Times New Roman" panose="02020603050405020304" pitchFamily="18" charset="0"/>
              </a:rPr>
              <a:t>R1=R[X,Y]</a:t>
            </a:r>
            <a:r>
              <a:rPr lang="ru-RU" altLang="ru-RU" sz="2800" smtClean="0">
                <a:solidFill>
                  <a:srgbClr val="000000"/>
                </a:solidFill>
                <a:latin typeface="Times New Roman" panose="02020603050405020304" pitchFamily="18" charset="0"/>
              </a:rPr>
              <a:t> и </a:t>
            </a:r>
            <a:r>
              <a:rPr lang="en-US" altLang="ru-RU" sz="2800" smtClean="0">
                <a:solidFill>
                  <a:srgbClr val="000000"/>
                </a:solidFill>
                <a:latin typeface="Times New Roman" panose="02020603050405020304" pitchFamily="18" charset="0"/>
              </a:rPr>
              <a:t>R2=R[X,Z] </a:t>
            </a:r>
            <a:r>
              <a:rPr lang="ru-RU" altLang="ru-RU" sz="2800" smtClean="0">
                <a:solidFill>
                  <a:srgbClr val="000000"/>
                </a:solidFill>
                <a:latin typeface="Times New Roman" panose="02020603050405020304" pitchFamily="18" charset="0"/>
              </a:rPr>
              <a:t>будет декомпозицией без потерь тогда и только тогда, когда имеется многозначная зависимость </a:t>
            </a:r>
            <a:r>
              <a:rPr lang="en-US" altLang="ru-RU" sz="2800" smtClean="0">
                <a:solidFill>
                  <a:srgbClr val="000000"/>
                </a:solidFill>
                <a:latin typeface="Times New Roman" panose="02020603050405020304" pitchFamily="18" charset="0"/>
              </a:rPr>
              <a:t>X -&gt;-&gt; Y|Z</a:t>
            </a:r>
            <a:r>
              <a:rPr lang="ru-RU" altLang="ru-RU" sz="2800" smtClean="0">
                <a:solidFill>
                  <a:srgbClr val="000000"/>
                </a:solidFill>
                <a:latin typeface="Times New Roman" panose="02020603050405020304" pitchFamily="18" charset="0"/>
              </a:rPr>
              <a:t>.</a:t>
            </a:r>
          </a:p>
          <a:p>
            <a:pPr algn="just"/>
            <a:r>
              <a:rPr lang="ru-RU" altLang="ru-RU" sz="2800" u="sng" smtClean="0">
                <a:solidFill>
                  <a:srgbClr val="000000"/>
                </a:solidFill>
                <a:latin typeface="Times New Roman" panose="02020603050405020304" pitchFamily="18" charset="0"/>
              </a:rPr>
              <a:t>Замечание</a:t>
            </a:r>
            <a:r>
              <a:rPr lang="ru-RU" altLang="ru-RU" sz="2800" smtClean="0">
                <a:solidFill>
                  <a:srgbClr val="000000"/>
                </a:solidFill>
                <a:latin typeface="Times New Roman" panose="02020603050405020304" pitchFamily="18" charset="0"/>
              </a:rPr>
              <a:t>. Если зависимость </a:t>
            </a:r>
            <a:r>
              <a:rPr lang="en-US" altLang="ru-RU" sz="2800" smtClean="0">
                <a:solidFill>
                  <a:srgbClr val="000000"/>
                </a:solidFill>
                <a:latin typeface="Times New Roman" panose="02020603050405020304" pitchFamily="18" charset="0"/>
              </a:rPr>
              <a:t>X -&gt;-&gt; Y|Z</a:t>
            </a:r>
            <a:r>
              <a:rPr lang="ru-RU" altLang="ru-RU" sz="2800" smtClean="0">
                <a:solidFill>
                  <a:srgbClr val="000000"/>
                </a:solidFill>
                <a:latin typeface="Times New Roman" panose="02020603050405020304" pitchFamily="18" charset="0"/>
              </a:rPr>
              <a:t> является тривиальной, т.е. существует одна из функциональных зависимостей </a:t>
            </a:r>
            <a:r>
              <a:rPr lang="en-US" altLang="ru-RU" sz="2800" smtClean="0">
                <a:solidFill>
                  <a:srgbClr val="000000"/>
                </a:solidFill>
                <a:latin typeface="Times New Roman" panose="02020603050405020304" pitchFamily="18" charset="0"/>
              </a:rPr>
              <a:t>X-&gt;Y</a:t>
            </a:r>
            <a:r>
              <a:rPr lang="ru-RU" altLang="ru-RU" sz="2800" smtClean="0">
                <a:solidFill>
                  <a:srgbClr val="000000"/>
                </a:solidFill>
                <a:latin typeface="Times New Roman" panose="02020603050405020304" pitchFamily="18" charset="0"/>
              </a:rPr>
              <a:t> или </a:t>
            </a:r>
            <a:r>
              <a:rPr lang="en-US" altLang="ru-RU" sz="2800" smtClean="0">
                <a:solidFill>
                  <a:srgbClr val="000000"/>
                </a:solidFill>
                <a:latin typeface="Times New Roman" panose="02020603050405020304" pitchFamily="18" charset="0"/>
              </a:rPr>
              <a:t>X-&gt;Z</a:t>
            </a:r>
            <a:r>
              <a:rPr lang="ru-RU" altLang="ru-RU" sz="2800" smtClean="0">
                <a:solidFill>
                  <a:srgbClr val="000000"/>
                </a:solidFill>
                <a:latin typeface="Times New Roman" panose="02020603050405020304" pitchFamily="18" charset="0"/>
              </a:rPr>
              <a:t>, то получаем теорему Хеза.</a:t>
            </a:r>
          </a:p>
          <a:p>
            <a:endParaRPr lang="ru-RU" altLang="ru-RU" sz="2800" smtClean="0"/>
          </a:p>
        </p:txBody>
      </p:sp>
    </p:spTree>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Заголовок 1"/>
          <p:cNvSpPr>
            <a:spLocks noGrp="1"/>
          </p:cNvSpPr>
          <p:nvPr>
            <p:ph type="title"/>
          </p:nvPr>
        </p:nvSpPr>
        <p:spPr/>
        <p:txBody>
          <a:bodyPr/>
          <a:lstStyle/>
          <a:p>
            <a:r>
              <a:rPr lang="ru-RU" altLang="ru-RU" smtClean="0"/>
              <a:t>Четвертая нормальная форма</a:t>
            </a:r>
          </a:p>
        </p:txBody>
      </p:sp>
      <p:sp>
        <p:nvSpPr>
          <p:cNvPr id="40963" name="Объект 2"/>
          <p:cNvSpPr>
            <a:spLocks noGrp="1"/>
          </p:cNvSpPr>
          <p:nvPr>
            <p:ph idx="1"/>
          </p:nvPr>
        </p:nvSpPr>
        <p:spPr/>
        <p:txBody>
          <a:bodyPr/>
          <a:lstStyle/>
          <a:p>
            <a:r>
              <a:rPr lang="ru-RU" altLang="ru-RU" smtClean="0">
                <a:solidFill>
                  <a:srgbClr val="000000"/>
                </a:solidFill>
                <a:latin typeface="Times New Roman" panose="02020603050405020304" pitchFamily="18" charset="0"/>
              </a:rPr>
              <a:t>Отношение  находится в </a:t>
            </a:r>
            <a:r>
              <a:rPr lang="ru-RU" altLang="ru-RU" b="1" i="1" smtClean="0">
                <a:solidFill>
                  <a:srgbClr val="000000"/>
                </a:solidFill>
                <a:latin typeface="Times New Roman" panose="02020603050405020304" pitchFamily="18" charset="0"/>
              </a:rPr>
              <a:t>четвертой нормальной форме </a:t>
            </a:r>
            <a:r>
              <a:rPr lang="ru-RU" altLang="ru-RU" smtClean="0">
                <a:solidFill>
                  <a:srgbClr val="000000"/>
                </a:solidFill>
                <a:latin typeface="Times New Roman" panose="02020603050405020304" pitchFamily="18" charset="0"/>
              </a:rPr>
              <a:t>(</a:t>
            </a:r>
            <a:r>
              <a:rPr lang="ru-RU" altLang="ru-RU" b="1" i="1" smtClean="0">
                <a:solidFill>
                  <a:srgbClr val="000000"/>
                </a:solidFill>
                <a:latin typeface="Times New Roman" panose="02020603050405020304" pitchFamily="18" charset="0"/>
              </a:rPr>
              <a:t>4НФ</a:t>
            </a:r>
            <a:r>
              <a:rPr lang="ru-RU" altLang="ru-RU" smtClean="0">
                <a:solidFill>
                  <a:srgbClr val="000000"/>
                </a:solidFill>
                <a:latin typeface="Times New Roman" panose="02020603050405020304" pitchFamily="18" charset="0"/>
              </a:rPr>
              <a:t>) тогда и только тогда, когда отношение находится в НФБК и </a:t>
            </a:r>
            <a:r>
              <a:rPr lang="ru-RU" altLang="ru-RU" i="1" smtClean="0">
                <a:solidFill>
                  <a:srgbClr val="000000"/>
                </a:solidFill>
                <a:latin typeface="Times New Roman" panose="02020603050405020304" pitchFamily="18" charset="0"/>
              </a:rPr>
              <a:t>не содержит нетривиальных многозначных зависимостей</a:t>
            </a:r>
            <a:r>
              <a:rPr lang="ru-RU" altLang="ru-RU" smtClean="0">
                <a:solidFill>
                  <a:srgbClr val="000000"/>
                </a:solidFill>
                <a:latin typeface="Times New Roman" panose="02020603050405020304" pitchFamily="18" charset="0"/>
              </a:rPr>
              <a:t>.</a:t>
            </a:r>
            <a:endParaRPr lang="ru-RU" altLang="ru-RU" smtClean="0"/>
          </a:p>
        </p:txBody>
      </p:sp>
    </p:spTree>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68313" y="549275"/>
            <a:ext cx="8362950" cy="595313"/>
          </a:xfrm>
        </p:spPr>
        <p:txBody>
          <a:bodyPr/>
          <a:lstStyle/>
          <a:p>
            <a:pPr eaLnBrk="1" hangingPunct="1"/>
            <a:r>
              <a:rPr lang="ru-RU" altLang="ru-RU" sz="2800" b="1" smtClean="0"/>
              <a:t>СТРУКТУРА НОРМАЛИЗАЦИИ</a:t>
            </a:r>
            <a:r>
              <a:rPr lang="ru-RU" altLang="ru-RU" sz="4000" smtClean="0"/>
              <a:t>:</a:t>
            </a:r>
            <a:br>
              <a:rPr lang="ru-RU" altLang="ru-RU" sz="4000" smtClean="0"/>
            </a:br>
            <a:endParaRPr lang="ru-RU" altLang="ru-RU" sz="4000" smtClean="0"/>
          </a:p>
        </p:txBody>
      </p:sp>
      <p:sp>
        <p:nvSpPr>
          <p:cNvPr id="8195" name="Rectangle 3"/>
          <p:cNvSpPr>
            <a:spLocks noGrp="1" noChangeArrowheads="1"/>
          </p:cNvSpPr>
          <p:nvPr>
            <p:ph type="body" idx="1"/>
          </p:nvPr>
        </p:nvSpPr>
        <p:spPr>
          <a:xfrm>
            <a:off x="250825" y="908050"/>
            <a:ext cx="8435975" cy="5761038"/>
          </a:xfrm>
        </p:spPr>
        <p:txBody>
          <a:bodyPr/>
          <a:lstStyle/>
          <a:p>
            <a:pPr eaLnBrk="1" hangingPunct="1">
              <a:lnSpc>
                <a:spcPct val="80000"/>
              </a:lnSpc>
              <a:buFont typeface="Wingdings" panose="05000000000000000000" pitchFamily="2" charset="2"/>
              <a:buNone/>
            </a:pPr>
            <a:r>
              <a:rPr lang="ru-RU" altLang="ru-RU" sz="1800" smtClean="0">
                <a:latin typeface="Times New Roman" panose="02020603050405020304" pitchFamily="18" charset="0"/>
              </a:rPr>
              <a:t>В теории реляционных баз данных обычно выделяется следующая последовательность нормальных форм: </a:t>
            </a:r>
          </a:p>
          <a:p>
            <a:pPr eaLnBrk="1" hangingPunct="1">
              <a:lnSpc>
                <a:spcPct val="80000"/>
              </a:lnSpc>
            </a:pPr>
            <a:r>
              <a:rPr lang="ru-RU" altLang="ru-RU" sz="1800" smtClean="0">
                <a:latin typeface="Times New Roman" panose="02020603050405020304" pitchFamily="18" charset="0"/>
              </a:rPr>
              <a:t>первая нормальная форма (</a:t>
            </a:r>
            <a:r>
              <a:rPr lang="ru-RU" altLang="ru-RU" sz="1800" smtClean="0">
                <a:latin typeface="Times New Roman" panose="02020603050405020304" pitchFamily="18" charset="0"/>
                <a:hlinkClick r:id="rId2" action="ppaction://hlinkpres?slideindex=1&amp;slidetitle="/>
              </a:rPr>
              <a:t>1NF</a:t>
            </a:r>
            <a:r>
              <a:rPr lang="ru-RU" altLang="ru-RU" sz="1800" smtClean="0">
                <a:latin typeface="Times New Roman" panose="02020603050405020304" pitchFamily="18" charset="0"/>
              </a:rPr>
              <a:t>); </a:t>
            </a:r>
          </a:p>
          <a:p>
            <a:pPr eaLnBrk="1" hangingPunct="1">
              <a:lnSpc>
                <a:spcPct val="80000"/>
              </a:lnSpc>
            </a:pPr>
            <a:r>
              <a:rPr lang="ru-RU" altLang="ru-RU" sz="1800" smtClean="0">
                <a:latin typeface="Times New Roman" panose="02020603050405020304" pitchFamily="18" charset="0"/>
              </a:rPr>
              <a:t>вторая нормальная форма (</a:t>
            </a:r>
            <a:r>
              <a:rPr lang="ru-RU" altLang="ru-RU" sz="1800" smtClean="0">
                <a:latin typeface="Times New Roman" panose="02020603050405020304" pitchFamily="18" charset="0"/>
                <a:hlinkClick r:id="rId3" action="ppaction://hlinksldjump"/>
              </a:rPr>
              <a:t>2NF</a:t>
            </a:r>
            <a:r>
              <a:rPr lang="ru-RU" altLang="ru-RU" sz="1800" smtClean="0">
                <a:latin typeface="Times New Roman" panose="02020603050405020304" pitchFamily="18" charset="0"/>
              </a:rPr>
              <a:t>); </a:t>
            </a:r>
          </a:p>
          <a:p>
            <a:pPr eaLnBrk="1" hangingPunct="1">
              <a:lnSpc>
                <a:spcPct val="80000"/>
              </a:lnSpc>
            </a:pPr>
            <a:r>
              <a:rPr lang="ru-RU" altLang="ru-RU" sz="1800" smtClean="0">
                <a:latin typeface="Times New Roman" panose="02020603050405020304" pitchFamily="18" charset="0"/>
              </a:rPr>
              <a:t>третья нормальная форма (</a:t>
            </a:r>
            <a:r>
              <a:rPr lang="ru-RU" altLang="ru-RU" sz="1800" smtClean="0">
                <a:latin typeface="Times New Roman" panose="02020603050405020304" pitchFamily="18" charset="0"/>
                <a:hlinkClick r:id="rId4" action="ppaction://hlinksldjump"/>
              </a:rPr>
              <a:t>3NF</a:t>
            </a:r>
            <a:r>
              <a:rPr lang="ru-RU" altLang="ru-RU" sz="1800" smtClean="0">
                <a:latin typeface="Times New Roman" panose="02020603050405020304" pitchFamily="18" charset="0"/>
              </a:rPr>
              <a:t>); </a:t>
            </a:r>
          </a:p>
          <a:p>
            <a:pPr eaLnBrk="1" hangingPunct="1">
              <a:lnSpc>
                <a:spcPct val="80000"/>
              </a:lnSpc>
            </a:pPr>
            <a:r>
              <a:rPr lang="ru-RU" altLang="ru-RU" sz="1800" smtClean="0">
                <a:latin typeface="Times New Roman" panose="02020603050405020304" pitchFamily="18" charset="0"/>
              </a:rPr>
              <a:t>нормальная форма Бойса-Кодда (</a:t>
            </a:r>
            <a:r>
              <a:rPr lang="ru-RU" altLang="ru-RU" sz="1800" smtClean="0">
                <a:latin typeface="Times New Roman" panose="02020603050405020304" pitchFamily="18" charset="0"/>
                <a:hlinkClick r:id="rId5" action="ppaction://hlinksldjump"/>
              </a:rPr>
              <a:t>BCNF</a:t>
            </a:r>
            <a:r>
              <a:rPr lang="ru-RU" altLang="ru-RU" sz="1800" smtClean="0">
                <a:latin typeface="Times New Roman" panose="02020603050405020304" pitchFamily="18" charset="0"/>
              </a:rPr>
              <a:t>); </a:t>
            </a:r>
          </a:p>
          <a:p>
            <a:pPr eaLnBrk="1" hangingPunct="1">
              <a:lnSpc>
                <a:spcPct val="80000"/>
              </a:lnSpc>
            </a:pPr>
            <a:r>
              <a:rPr lang="ru-RU" altLang="ru-RU" sz="1800" smtClean="0">
                <a:latin typeface="Times New Roman" panose="02020603050405020304" pitchFamily="18" charset="0"/>
              </a:rPr>
              <a:t>четвертая нормальная форма (</a:t>
            </a:r>
            <a:r>
              <a:rPr lang="ru-RU" altLang="ru-RU" sz="1800" smtClean="0">
                <a:latin typeface="Times New Roman" panose="02020603050405020304" pitchFamily="18" charset="0"/>
                <a:hlinkClick r:id="rId6" action="ppaction://hlinksldjump"/>
              </a:rPr>
              <a:t>4NF</a:t>
            </a:r>
            <a:r>
              <a:rPr lang="ru-RU" altLang="ru-RU" sz="1800" smtClean="0">
                <a:latin typeface="Times New Roman" panose="02020603050405020304" pitchFamily="18" charset="0"/>
              </a:rPr>
              <a:t>); </a:t>
            </a:r>
          </a:p>
          <a:p>
            <a:pPr eaLnBrk="1" hangingPunct="1">
              <a:lnSpc>
                <a:spcPct val="80000"/>
              </a:lnSpc>
            </a:pPr>
            <a:r>
              <a:rPr lang="ru-RU" altLang="ru-RU" sz="1800" smtClean="0">
                <a:latin typeface="Times New Roman" panose="02020603050405020304" pitchFamily="18" charset="0"/>
              </a:rPr>
              <a:t>пятая нормальная форма, или нормальная форма проекции-соединения (</a:t>
            </a:r>
            <a:r>
              <a:rPr lang="ru-RU" altLang="ru-RU" sz="1800" smtClean="0">
                <a:latin typeface="Times New Roman" panose="02020603050405020304" pitchFamily="18" charset="0"/>
                <a:hlinkClick r:id="rId6" action="ppaction://hlinksldjump"/>
              </a:rPr>
              <a:t>5NF </a:t>
            </a:r>
            <a:r>
              <a:rPr lang="ru-RU" altLang="ru-RU" sz="1800" smtClean="0">
                <a:latin typeface="Times New Roman" panose="02020603050405020304" pitchFamily="18" charset="0"/>
              </a:rPr>
              <a:t>или PJ/NF). </a:t>
            </a:r>
          </a:p>
          <a:p>
            <a:pPr eaLnBrk="1" hangingPunct="1">
              <a:lnSpc>
                <a:spcPct val="80000"/>
              </a:lnSpc>
              <a:buSzTx/>
              <a:buFont typeface="Symbol" panose="05050102010706020507" pitchFamily="18" charset="2"/>
              <a:buChar char=""/>
            </a:pPr>
            <a:endParaRPr lang="ru-RU" altLang="ru-RU" sz="1800" b="1" i="1" smtClean="0">
              <a:latin typeface="Times New Roman" panose="02020603050405020304" pitchFamily="18" charset="0"/>
            </a:endParaRPr>
          </a:p>
          <a:p>
            <a:pPr eaLnBrk="1" hangingPunct="1">
              <a:lnSpc>
                <a:spcPct val="80000"/>
              </a:lnSpc>
              <a:buSzTx/>
              <a:buFont typeface="Symbol" panose="05050102010706020507" pitchFamily="18" charset="2"/>
              <a:buNone/>
            </a:pPr>
            <a:r>
              <a:rPr lang="ru-RU" altLang="ru-RU" sz="1800" b="1" i="1" smtClean="0">
                <a:latin typeface="Times New Roman" panose="02020603050405020304" pitchFamily="18" charset="0"/>
              </a:rPr>
              <a:t>Нормализация таблиц базы данных</a:t>
            </a:r>
            <a:r>
              <a:rPr lang="ru-RU" altLang="ru-RU" sz="1800" smtClean="0">
                <a:latin typeface="Times New Roman" panose="02020603050405020304" pitchFamily="18" charset="0"/>
              </a:rPr>
              <a:t> - первый шаг на пути проектирования структуры реляционной базы данных. </a:t>
            </a:r>
          </a:p>
          <a:p>
            <a:pPr eaLnBrk="1" hangingPunct="1">
              <a:lnSpc>
                <a:spcPct val="80000"/>
              </a:lnSpc>
              <a:buFont typeface="Wingdings" panose="05000000000000000000" pitchFamily="2" charset="2"/>
              <a:buNone/>
            </a:pPr>
            <a:r>
              <a:rPr lang="ru-RU" altLang="ru-RU" sz="1800" smtClean="0">
                <a:latin typeface="Times New Roman" panose="02020603050405020304" pitchFamily="18" charset="0"/>
              </a:rPr>
              <a:t>База данных считается нормализованной, если ее таблицы представлены как минимум в третьей нормальной форме. Часто многие таблицы нормализуются до четвертой нормальной формы, иногда, наоборот, производится денормализация.  </a:t>
            </a:r>
          </a:p>
          <a:p>
            <a:pPr eaLnBrk="1" hangingPunct="1">
              <a:lnSpc>
                <a:spcPct val="80000"/>
              </a:lnSpc>
              <a:buFont typeface="Wingdings" panose="05000000000000000000" pitchFamily="2" charset="2"/>
              <a:buNone/>
            </a:pPr>
            <a:r>
              <a:rPr lang="ru-RU" altLang="ru-RU" sz="1800" b="1" i="1" smtClean="0">
                <a:latin typeface="Times New Roman" panose="02020603050405020304" pitchFamily="18" charset="0"/>
              </a:rPr>
              <a:t>Главная цель нормализации базы данных</a:t>
            </a:r>
            <a:r>
              <a:rPr lang="ru-RU" altLang="ru-RU" sz="1800" smtClean="0">
                <a:latin typeface="Times New Roman" panose="02020603050405020304" pitchFamily="18" charset="0"/>
              </a:rPr>
              <a:t> - устранение избыточности и дублирования информации. В идеале при нормализации надо добиться, чтобы любое значение хранилось в базе в одном экземпляре, причем значение это не должно быть получено расчетным путем из других данных, хранящихся в базе. </a:t>
            </a:r>
          </a:p>
          <a:p>
            <a:pPr eaLnBrk="1" hangingPunct="1">
              <a:lnSpc>
                <a:spcPct val="80000"/>
              </a:lnSpc>
              <a:buFont typeface="Wingdings" panose="05000000000000000000" pitchFamily="2" charset="2"/>
              <a:buNone/>
            </a:pPr>
            <a:endParaRPr lang="ru-RU" altLang="ru-RU" sz="1800" smtClean="0">
              <a:latin typeface="Times New Roman" panose="02020603050405020304" pitchFamily="18" charset="0"/>
            </a:endParaRPr>
          </a:p>
          <a:p>
            <a:pPr eaLnBrk="1" hangingPunct="1">
              <a:lnSpc>
                <a:spcPct val="80000"/>
              </a:lnSpc>
              <a:buFont typeface="Wingdings" panose="05000000000000000000" pitchFamily="2" charset="2"/>
              <a:buNone/>
            </a:pPr>
            <a:endParaRPr lang="ru-RU" altLang="ru-RU" sz="1800" smtClean="0">
              <a:latin typeface="Times New Roman" panose="02020603050405020304" pitchFamily="18" charset="0"/>
            </a:endParaRPr>
          </a:p>
        </p:txBody>
      </p:sp>
    </p:spTree>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Заголовок 1"/>
          <p:cNvSpPr>
            <a:spLocks noGrp="1"/>
          </p:cNvSpPr>
          <p:nvPr>
            <p:ph type="title"/>
          </p:nvPr>
        </p:nvSpPr>
        <p:spPr/>
        <p:txBody>
          <a:bodyPr/>
          <a:lstStyle/>
          <a:p>
            <a:r>
              <a:rPr lang="ru-RU" altLang="ru-RU" smtClean="0"/>
              <a:t>Четвертая нормальная форма</a:t>
            </a:r>
          </a:p>
        </p:txBody>
      </p:sp>
      <p:sp>
        <p:nvSpPr>
          <p:cNvPr id="41987" name="Объект 2"/>
          <p:cNvSpPr>
            <a:spLocks noGrp="1"/>
          </p:cNvSpPr>
          <p:nvPr>
            <p:ph idx="1"/>
          </p:nvPr>
        </p:nvSpPr>
        <p:spPr>
          <a:xfrm>
            <a:off x="457200" y="1700213"/>
            <a:ext cx="8229600" cy="1657350"/>
          </a:xfrm>
        </p:spPr>
        <p:txBody>
          <a:bodyPr/>
          <a:lstStyle/>
          <a:p>
            <a:pPr marL="0" indent="0">
              <a:buFont typeface="Wingdings" panose="05000000000000000000" pitchFamily="2" charset="2"/>
              <a:buNone/>
            </a:pPr>
            <a:r>
              <a:rPr lang="ru-RU" altLang="ru-RU" sz="2400" smtClean="0">
                <a:solidFill>
                  <a:srgbClr val="000000"/>
                </a:solidFill>
                <a:latin typeface="Times New Roman" panose="02020603050405020304" pitchFamily="18" charset="0"/>
              </a:rPr>
              <a:t>Отношение "Абитуриенты-Факультеты-Предметы" находится в НФБК, но не в 4НФ. Согласно теореме Фейджина, это отношение можно без потерь декомпозировать на отношения:</a:t>
            </a:r>
            <a:endParaRPr lang="ru-RU" altLang="ru-RU" sz="2400" smtClean="0"/>
          </a:p>
        </p:txBody>
      </p:sp>
      <p:graphicFrame>
        <p:nvGraphicFramePr>
          <p:cNvPr id="2" name="Таблица 1"/>
          <p:cNvGraphicFramePr>
            <a:graphicFrameLocks noGrp="1"/>
          </p:cNvGraphicFramePr>
          <p:nvPr/>
        </p:nvGraphicFramePr>
        <p:xfrm>
          <a:off x="457200" y="3422650"/>
          <a:ext cx="3683000" cy="1325776"/>
        </p:xfrm>
        <a:graphic>
          <a:graphicData uri="http://schemas.openxmlformats.org/drawingml/2006/table">
            <a:tbl>
              <a:tblPr/>
              <a:tblGrid>
                <a:gridCol w="1841500">
                  <a:extLst>
                    <a:ext uri="{9D8B030D-6E8A-4147-A177-3AD203B41FA5}">
                      <a16:colId xmlns:a16="http://schemas.microsoft.com/office/drawing/2014/main" val="2709226299"/>
                    </a:ext>
                  </a:extLst>
                </a:gridCol>
                <a:gridCol w="1841500">
                  <a:extLst>
                    <a:ext uri="{9D8B030D-6E8A-4147-A177-3AD203B41FA5}">
                      <a16:colId xmlns:a16="http://schemas.microsoft.com/office/drawing/2014/main" val="1210022773"/>
                    </a:ext>
                  </a:extLst>
                </a:gridCol>
              </a:tblGrid>
              <a:tr h="331391">
                <a:tc>
                  <a:txBody>
                    <a:bodyPr/>
                    <a:lstStyle/>
                    <a:p>
                      <a:pPr algn="ctr"/>
                      <a:r>
                        <a:rPr lang="ru-RU" sz="1800"/>
                        <a:t>Факультет</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800"/>
                        <a:t>Абитуриент</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36446795"/>
                  </a:ext>
                </a:extLst>
              </a:tr>
              <a:tr h="331391">
                <a:tc>
                  <a:txBody>
                    <a:bodyPr/>
                    <a:lstStyle/>
                    <a:p>
                      <a:pPr algn="ctr"/>
                      <a:r>
                        <a:rPr lang="ru-RU" sz="1800"/>
                        <a:t>Математический</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800" dirty="0"/>
                        <a:t>Иванов</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77890120"/>
                  </a:ext>
                </a:extLst>
              </a:tr>
              <a:tr h="331391">
                <a:tc>
                  <a:txBody>
                    <a:bodyPr/>
                    <a:lstStyle/>
                    <a:p>
                      <a:pPr algn="ctr"/>
                      <a:r>
                        <a:rPr lang="ru-RU" sz="1800"/>
                        <a:t>Физический</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800"/>
                        <a:t>Иванов</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989572815"/>
                  </a:ext>
                </a:extLst>
              </a:tr>
              <a:tr h="331391">
                <a:tc>
                  <a:txBody>
                    <a:bodyPr/>
                    <a:lstStyle/>
                    <a:p>
                      <a:pPr algn="ctr"/>
                      <a:r>
                        <a:rPr lang="ru-RU" sz="1800"/>
                        <a:t>Математический</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sz="1800" dirty="0"/>
                        <a:t>Петров</a:t>
                      </a:r>
                    </a:p>
                  </a:txBody>
                  <a:tcPr marL="28577" marR="28577" marT="28562" marB="2856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906049021"/>
                  </a:ext>
                </a:extLst>
              </a:tr>
            </a:tbl>
          </a:graphicData>
        </a:graphic>
      </p:graphicFrame>
      <p:graphicFrame>
        <p:nvGraphicFramePr>
          <p:cNvPr id="3" name="Таблица 2"/>
          <p:cNvGraphicFramePr>
            <a:graphicFrameLocks noGrp="1"/>
          </p:cNvGraphicFramePr>
          <p:nvPr/>
        </p:nvGraphicFramePr>
        <p:xfrm>
          <a:off x="4572000" y="3357563"/>
          <a:ext cx="3970338" cy="1657350"/>
        </p:xfrm>
        <a:graphic>
          <a:graphicData uri="http://schemas.openxmlformats.org/drawingml/2006/table">
            <a:tbl>
              <a:tblPr/>
              <a:tblGrid>
                <a:gridCol w="1985169">
                  <a:extLst>
                    <a:ext uri="{9D8B030D-6E8A-4147-A177-3AD203B41FA5}">
                      <a16:colId xmlns:a16="http://schemas.microsoft.com/office/drawing/2014/main" val="264860365"/>
                    </a:ext>
                  </a:extLst>
                </a:gridCol>
                <a:gridCol w="1985169">
                  <a:extLst>
                    <a:ext uri="{9D8B030D-6E8A-4147-A177-3AD203B41FA5}">
                      <a16:colId xmlns:a16="http://schemas.microsoft.com/office/drawing/2014/main" val="1395387360"/>
                    </a:ext>
                  </a:extLst>
                </a:gridCol>
              </a:tblGrid>
              <a:tr h="0">
                <a:tc>
                  <a:txBody>
                    <a:bodyPr/>
                    <a:lstStyle/>
                    <a:p>
                      <a:pPr algn="ctr"/>
                      <a:r>
                        <a:rPr lang="ru-RU" dirty="0"/>
                        <a:t>Факультет</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Предмет</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50990316"/>
                  </a:ext>
                </a:extLst>
              </a:tr>
              <a:tr h="0">
                <a:tc>
                  <a:txBody>
                    <a:bodyPr/>
                    <a:lstStyle/>
                    <a:p>
                      <a:pPr algn="ctr"/>
                      <a:r>
                        <a:rPr lang="ru-RU" dirty="0"/>
                        <a:t>Математический</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Математика</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41702019"/>
                  </a:ext>
                </a:extLst>
              </a:tr>
              <a:tr h="0">
                <a:tc>
                  <a:txBody>
                    <a:bodyPr/>
                    <a:lstStyle/>
                    <a:p>
                      <a:pPr algn="ctr"/>
                      <a:r>
                        <a:rPr lang="ru-RU"/>
                        <a:t>Математический</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Информатика</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893051208"/>
                  </a:ext>
                </a:extLst>
              </a:tr>
              <a:tr h="0">
                <a:tc>
                  <a:txBody>
                    <a:bodyPr/>
                    <a:lstStyle/>
                    <a:p>
                      <a:pPr algn="ctr"/>
                      <a:r>
                        <a:rPr lang="ru-RU"/>
                        <a:t>Физический</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a:t>Математика</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95836113"/>
                  </a:ext>
                </a:extLst>
              </a:tr>
              <a:tr h="0">
                <a:tc>
                  <a:txBody>
                    <a:bodyPr/>
                    <a:lstStyle/>
                    <a:p>
                      <a:pPr algn="ctr"/>
                      <a:r>
                        <a:rPr lang="ru-RU"/>
                        <a:t>Физический</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ru-RU" dirty="0"/>
                        <a:t>Физика</a:t>
                      </a:r>
                    </a:p>
                  </a:txBody>
                  <a:tcPr marL="28572" marR="28572" marT="28575" marB="285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609387293"/>
                  </a:ext>
                </a:extLst>
              </a:tr>
            </a:tbl>
          </a:graphicData>
        </a:graphic>
      </p:graphicFrame>
      <p:sp>
        <p:nvSpPr>
          <p:cNvPr id="42025" name="Прямоугольник 3"/>
          <p:cNvSpPr>
            <a:spLocks noChangeArrowheads="1"/>
          </p:cNvSpPr>
          <p:nvPr/>
        </p:nvSpPr>
        <p:spPr bwMode="auto">
          <a:xfrm>
            <a:off x="457200" y="4822825"/>
            <a:ext cx="3683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400" b="1">
                <a:solidFill>
                  <a:srgbClr val="000000"/>
                </a:solidFill>
                <a:latin typeface="Times New Roman" panose="02020603050405020304" pitchFamily="18" charset="0"/>
              </a:rPr>
              <a:t>Отношение "Факультеты-Абитуриенты"</a:t>
            </a:r>
            <a:endParaRPr lang="ru-RU" altLang="ru-RU" sz="1400"/>
          </a:p>
        </p:txBody>
      </p:sp>
      <p:sp>
        <p:nvSpPr>
          <p:cNvPr id="42026" name="Прямоугольник 6"/>
          <p:cNvSpPr>
            <a:spLocks noChangeArrowheads="1"/>
          </p:cNvSpPr>
          <p:nvPr/>
        </p:nvSpPr>
        <p:spPr bwMode="auto">
          <a:xfrm>
            <a:off x="4572000" y="5040313"/>
            <a:ext cx="39703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ru-RU" altLang="ru-RU" sz="1400" b="1">
                <a:solidFill>
                  <a:srgbClr val="000000"/>
                </a:solidFill>
                <a:latin typeface="Times New Roman" panose="02020603050405020304" pitchFamily="18" charset="0"/>
              </a:rPr>
              <a:t>Отношение "Факультеты-Предметы"</a:t>
            </a:r>
            <a:endParaRPr lang="ru-RU" altLang="ru-RU" sz="1400"/>
          </a:p>
        </p:txBody>
      </p:sp>
      <p:sp>
        <p:nvSpPr>
          <p:cNvPr id="42027" name="Прямоугольник 4"/>
          <p:cNvSpPr>
            <a:spLocks noChangeArrowheads="1"/>
          </p:cNvSpPr>
          <p:nvPr/>
        </p:nvSpPr>
        <p:spPr bwMode="auto">
          <a:xfrm>
            <a:off x="457200" y="5589588"/>
            <a:ext cx="80851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800">
                <a:solidFill>
                  <a:srgbClr val="000000"/>
                </a:solidFill>
                <a:latin typeface="Times New Roman" panose="02020603050405020304" pitchFamily="18" charset="0"/>
              </a:rPr>
              <a:t>В полученных отношениях устранены аномалии вставки и удаления, характерные для отношения "Абитуриенты-Факультеты-Предметы".</a:t>
            </a:r>
            <a:endParaRPr lang="ru-RU" altLang="ru-RU" sz="1800"/>
          </a:p>
        </p:txBody>
      </p:sp>
    </p:spTree>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884238"/>
            <a:ext cx="7037388" cy="582612"/>
          </a:xfrm>
        </p:spPr>
        <p:txBody>
          <a:bodyPr lIns="0" tIns="185052" rIns="0" bIns="0" rtlCol="0">
            <a:spAutoFit/>
          </a:bodyPr>
          <a:lstStyle/>
          <a:p>
            <a:pPr marL="894301">
              <a:defRPr/>
            </a:pPr>
            <a:r>
              <a:rPr sz="2565" spc="-4" dirty="0"/>
              <a:t>Четвертая нормальная</a:t>
            </a:r>
            <a:r>
              <a:rPr sz="2565" spc="-34" dirty="0"/>
              <a:t> </a:t>
            </a:r>
            <a:r>
              <a:rPr sz="2565" spc="-9" dirty="0"/>
              <a:t>форма</a:t>
            </a:r>
            <a:endParaRPr sz="2565" dirty="0"/>
          </a:p>
        </p:txBody>
      </p:sp>
      <p:sp>
        <p:nvSpPr>
          <p:cNvPr id="44035" name="object 3"/>
          <p:cNvSpPr txBox="1">
            <a:spLocks noChangeArrowheads="1"/>
          </p:cNvSpPr>
          <p:nvPr/>
        </p:nvSpPr>
        <p:spPr bwMode="auto">
          <a:xfrm>
            <a:off x="1190625" y="1497013"/>
            <a:ext cx="6605588"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Введём понятие </a:t>
            </a:r>
            <a:r>
              <a:rPr lang="ru-RU" altLang="ru-RU" sz="1500" b="1">
                <a:cs typeface="Arial" panose="020B0604020202020204" pitchFamily="34" charset="0"/>
              </a:rPr>
              <a:t>многозначной зависимости</a:t>
            </a:r>
            <a:r>
              <a:rPr lang="ru-RU" altLang="ru-RU" sz="1500">
                <a:cs typeface="Arial" panose="020B0604020202020204" pitchFamily="34" charset="0"/>
              </a:rPr>
              <a:t>.</a:t>
            </a:r>
          </a:p>
          <a:p>
            <a:pPr>
              <a:spcBef>
                <a:spcPct val="0"/>
              </a:spcBef>
              <a:buClrTx/>
              <a:buSzTx/>
              <a:buFontTx/>
              <a:buNone/>
            </a:pPr>
            <a:r>
              <a:rPr lang="ru-RU" altLang="ru-RU" sz="1500">
                <a:cs typeface="Arial" panose="020B0604020202020204" pitchFamily="34" charset="0"/>
              </a:rPr>
              <a:t>Многозначная зависимость существует, если заданным значениям  атрибута X соответствует множество, состоящее из нуля (или более)  значений атрибута Y. Если в отношении есть многозначные  зависимости, то схема отношения должна находиться в 4НФ.</a:t>
            </a:r>
          </a:p>
          <a:p>
            <a:pPr>
              <a:spcBef>
                <a:spcPts val="38"/>
              </a:spcBef>
              <a:buClrTx/>
              <a:buSzTx/>
              <a:buFontTx/>
              <a:buNone/>
            </a:pPr>
            <a:endParaRPr lang="ru-RU" altLang="ru-RU" sz="1500">
              <a:latin typeface="Times New Roman" panose="02020603050405020304" pitchFamily="18" charset="0"/>
              <a:cs typeface="Times New Roman" panose="02020603050405020304" pitchFamily="18" charset="0"/>
            </a:endParaRPr>
          </a:p>
          <a:p>
            <a:pPr>
              <a:lnSpc>
                <a:spcPct val="101000"/>
              </a:lnSpc>
              <a:spcBef>
                <a:spcPct val="0"/>
              </a:spcBef>
              <a:buClrTx/>
              <a:buSzTx/>
              <a:buFontTx/>
              <a:buNone/>
            </a:pPr>
            <a:r>
              <a:rPr lang="ru-RU" altLang="ru-RU" sz="1500">
                <a:cs typeface="Arial" panose="020B0604020202020204" pitchFamily="34" charset="0"/>
              </a:rPr>
              <a:t>Различают тривиальные и нетривиальные многозначные зависимости.  </a:t>
            </a:r>
            <a:r>
              <a:rPr lang="ru-RU" altLang="ru-RU" sz="1500" i="1">
                <a:cs typeface="Arial" panose="020B0604020202020204" pitchFamily="34" charset="0"/>
              </a:rPr>
              <a:t>Тривиальной </a:t>
            </a:r>
            <a:r>
              <a:rPr lang="ru-RU" altLang="ru-RU" sz="1500">
                <a:cs typeface="Arial" panose="020B0604020202020204" pitchFamily="34" charset="0"/>
              </a:rPr>
              <a:t>называется многозначная зависимость X–»Y, для которой  Y </a:t>
            </a:r>
            <a:r>
              <a:rPr lang="ru-RU" altLang="ru-RU" sz="1500">
                <a:latin typeface="Symbol" panose="05050102010706020507" pitchFamily="18" charset="2"/>
                <a:ea typeface="Symbol" panose="05050102010706020507" pitchFamily="18" charset="2"/>
                <a:cs typeface="Symbol" panose="05050102010706020507" pitchFamily="18" charset="2"/>
              </a:rPr>
              <a:t></a:t>
            </a:r>
            <a:r>
              <a:rPr lang="ru-RU" altLang="ru-RU" sz="1500">
                <a:latin typeface="Times New Roman" panose="02020603050405020304" pitchFamily="18" charset="0"/>
                <a:cs typeface="Times New Roman" panose="02020603050405020304" pitchFamily="18" charset="0"/>
              </a:rPr>
              <a:t> </a:t>
            </a:r>
            <a:r>
              <a:rPr lang="ru-RU" altLang="ru-RU" sz="1500">
                <a:cs typeface="Arial" panose="020B0604020202020204" pitchFamily="34" charset="0"/>
              </a:rPr>
              <a:t>X или X U Y = R, где R – рассматриваемое отношение.</a:t>
            </a:r>
          </a:p>
          <a:p>
            <a:pPr>
              <a:spcBef>
                <a:spcPts val="13"/>
              </a:spcBef>
              <a:buClrTx/>
              <a:buSzTx/>
              <a:buFontTx/>
              <a:buNone/>
            </a:pPr>
            <a:endParaRPr lang="ru-RU" altLang="ru-RU" sz="15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500">
                <a:cs typeface="Arial" panose="020B0604020202020204" pitchFamily="34" charset="0"/>
              </a:rPr>
              <a:t>Тривиальная многозначная зависимость не нарушает 4НФ. Если хотя  бы одно из двух этих условий не выполняется (т.е. Y не является  подмножеством X или X U Y состоит не из всех атрибутов R), то такая  многозначная зависимость называется </a:t>
            </a:r>
            <a:r>
              <a:rPr lang="ru-RU" altLang="ru-RU" sz="1500" i="1">
                <a:cs typeface="Arial" panose="020B0604020202020204" pitchFamily="34" charset="0"/>
              </a:rPr>
              <a:t>нетривиальной</a:t>
            </a:r>
            <a:r>
              <a:rPr lang="ru-RU" altLang="ru-RU" sz="1500">
                <a:cs typeface="Arial" panose="020B0604020202020204" pitchFamily="34" charset="0"/>
              </a:rPr>
              <a:t>.</a:t>
            </a:r>
          </a:p>
          <a:p>
            <a:pPr>
              <a:spcBef>
                <a:spcPts val="50"/>
              </a:spcBef>
              <a:buClrTx/>
              <a:buSzTx/>
              <a:buFontTx/>
              <a:buNone/>
            </a:pPr>
            <a:endParaRPr lang="ru-RU" altLang="ru-RU" sz="15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500" b="1">
                <a:cs typeface="Arial" panose="020B0604020202020204" pitchFamily="34" charset="0"/>
              </a:rPr>
              <a:t>Четвертая нормальная форма (4НФ).</a:t>
            </a:r>
            <a:endParaRPr lang="ru-RU" altLang="ru-RU" sz="1500">
              <a:cs typeface="Arial" panose="020B0604020202020204" pitchFamily="34" charset="0"/>
            </a:endParaRPr>
          </a:p>
          <a:p>
            <a:pPr>
              <a:spcBef>
                <a:spcPct val="0"/>
              </a:spcBef>
              <a:buClrTx/>
              <a:buSzTx/>
              <a:buFontTx/>
              <a:buNone/>
            </a:pPr>
            <a:r>
              <a:rPr lang="ru-RU" altLang="ru-RU" sz="1500">
                <a:cs typeface="Arial" panose="020B0604020202020204" pitchFamily="34" charset="0"/>
              </a:rPr>
              <a:t>Отношение находится в 4НФ, если оно находится в 3НФ и в нем  отсутствуют нетривиальные многозначные зависимости.</a:t>
            </a:r>
          </a:p>
        </p:txBody>
      </p:sp>
    </p:spTree>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Заголовок 1"/>
          <p:cNvSpPr>
            <a:spLocks noGrp="1"/>
          </p:cNvSpPr>
          <p:nvPr>
            <p:ph type="title"/>
          </p:nvPr>
        </p:nvSpPr>
        <p:spPr>
          <a:xfrm>
            <a:off x="457200" y="457200"/>
            <a:ext cx="8229600" cy="811213"/>
          </a:xfrm>
        </p:spPr>
        <p:txBody>
          <a:bodyPr/>
          <a:lstStyle/>
          <a:p>
            <a:r>
              <a:rPr lang="ru-RU" altLang="ru-RU" smtClean="0"/>
              <a:t>Четвертая нормальная форма</a:t>
            </a:r>
          </a:p>
        </p:txBody>
      </p:sp>
      <p:sp>
        <p:nvSpPr>
          <p:cNvPr id="45059" name="Объект 2"/>
          <p:cNvSpPr>
            <a:spLocks noGrp="1"/>
          </p:cNvSpPr>
          <p:nvPr>
            <p:ph idx="1"/>
          </p:nvPr>
        </p:nvSpPr>
        <p:spPr>
          <a:xfrm>
            <a:off x="457200" y="1268413"/>
            <a:ext cx="8229600" cy="4598987"/>
          </a:xfrm>
        </p:spPr>
        <p:txBody>
          <a:bodyPr/>
          <a:lstStyle/>
          <a:p>
            <a:pPr indent="0" algn="just">
              <a:buFont typeface="Wingdings" panose="05000000000000000000" pitchFamily="2" charset="2"/>
              <a:buNone/>
            </a:pPr>
            <a:r>
              <a:rPr lang="ru-RU" altLang="ru-RU" sz="2000" smtClean="0">
                <a:solidFill>
                  <a:srgbClr val="000000"/>
                </a:solidFill>
                <a:latin typeface="Times New Roman" panose="02020603050405020304" pitchFamily="18" charset="0"/>
                <a:ea typeface="Times New Roman" panose="02020603050405020304" pitchFamily="18" charset="0"/>
                <a:cs typeface="Tahoma" panose="020B0604030504040204" pitchFamily="34" charset="0"/>
              </a:rPr>
              <a:t>Пусть дано </a:t>
            </a:r>
            <a:r>
              <a:rPr lang="ru-RU" altLang="ru-RU" sz="2000" i="1" smtClean="0">
                <a:solidFill>
                  <a:srgbClr val="000000"/>
                </a:solidFill>
                <a:latin typeface="Times New Roman" panose="02020603050405020304" pitchFamily="18" charset="0"/>
                <a:ea typeface="Times New Roman" panose="02020603050405020304" pitchFamily="18" charset="0"/>
                <a:cs typeface="Tahoma" panose="020B0604030504040204" pitchFamily="34" charset="0"/>
              </a:rPr>
              <a:t>отношение</a:t>
            </a:r>
            <a:r>
              <a:rPr lang="ru-RU" altLang="ru-RU" sz="2000" smtClean="0">
                <a:solidFill>
                  <a:srgbClr val="000000"/>
                </a:solidFill>
                <a:latin typeface="Times New Roman" panose="02020603050405020304" pitchFamily="18" charset="0"/>
                <a:ea typeface="Times New Roman" panose="02020603050405020304" pitchFamily="18" charset="0"/>
                <a:cs typeface="Tahoma" panose="020B0604030504040204" pitchFamily="34" charset="0"/>
              </a:rPr>
              <a:t>, которое моделирует предстоящую сдачу экзаменов на сессии. Допустим, оно имеет вид:</a:t>
            </a:r>
            <a:endParaRPr lang="ru-RU" altLang="ru-RU" sz="2000" smtClean="0">
              <a:latin typeface="Times New Roman" panose="02020603050405020304" pitchFamily="18" charset="0"/>
              <a:ea typeface="Calibri" panose="020F0502020204030204" pitchFamily="34" charset="0"/>
              <a:cs typeface="Times New Roman" panose="02020603050405020304" pitchFamily="18" charset="0"/>
            </a:endParaRPr>
          </a:p>
          <a:p>
            <a:pPr indent="0">
              <a:lnSpc>
                <a:spcPts val="1525"/>
              </a:lnSpc>
              <a:spcBef>
                <a:spcPts val="1200"/>
              </a:spcBef>
              <a:buFont typeface="Wingdings" panose="05000000000000000000" pitchFamily="2" charset="2"/>
              <a:buNone/>
            </a:pPr>
            <a:r>
              <a:rPr lang="ru-RU" altLang="ru-RU" sz="1600" smtClean="0">
                <a:solidFill>
                  <a:srgbClr val="8B0000"/>
                </a:solidFill>
                <a:latin typeface="Courier New" panose="02070309020205020404" pitchFamily="49" charset="0"/>
                <a:ea typeface="Calibri" panose="020F0502020204030204" pitchFamily="34" charset="0"/>
                <a:cs typeface="Times New Roman" panose="02020603050405020304" pitchFamily="18" charset="0"/>
              </a:rPr>
              <a:t>(Номер зач.кн., Группа, Дисциплина)</a:t>
            </a:r>
            <a:endParaRPr lang="ru-RU" altLang="ru-RU" sz="2800" smtClean="0">
              <a:latin typeface="Times New Roman" panose="02020603050405020304" pitchFamily="18" charset="0"/>
              <a:cs typeface="Calibri" panose="020F0502020204030204" pitchFamily="34" charset="0"/>
            </a:endParaRPr>
          </a:p>
          <a:p>
            <a:pPr indent="0" algn="just">
              <a:buFont typeface="Wingdings" panose="05000000000000000000" pitchFamily="2" charset="2"/>
              <a:buNone/>
            </a:pPr>
            <a:r>
              <a:rPr lang="ru-RU" altLang="ru-RU" sz="2000" smtClean="0">
                <a:solidFill>
                  <a:srgbClr val="000000"/>
                </a:solidFill>
                <a:latin typeface="Times New Roman" panose="02020603050405020304" pitchFamily="18" charset="0"/>
                <a:cs typeface="Times New Roman" panose="02020603050405020304" pitchFamily="18" charset="0"/>
              </a:rPr>
              <a:t>Перечень дисциплин, которые должен сдавать студент, однозначно определяется не его фамилией, а номером группы (то есть специальностью, на которой он учится).</a:t>
            </a:r>
            <a:endParaRPr lang="ru-RU" altLang="ru-RU" sz="2000" smtClean="0">
              <a:latin typeface="Times New Roman" panose="02020603050405020304" pitchFamily="18" charset="0"/>
              <a:cs typeface="Calibri" panose="020F0502020204030204" pitchFamily="34" charset="0"/>
            </a:endParaRPr>
          </a:p>
          <a:p>
            <a:pPr indent="0" algn="just">
              <a:buFont typeface="Wingdings" panose="05000000000000000000" pitchFamily="2" charset="2"/>
              <a:buNone/>
            </a:pPr>
            <a:r>
              <a:rPr lang="ru-RU" altLang="ru-RU" sz="2000" smtClean="0">
                <a:solidFill>
                  <a:srgbClr val="000000"/>
                </a:solidFill>
                <a:latin typeface="Times New Roman" panose="02020603050405020304" pitchFamily="18" charset="0"/>
                <a:cs typeface="Times New Roman" panose="02020603050405020304" pitchFamily="18" charset="0"/>
              </a:rPr>
              <a:t>В данном отношении существуют следующие две многозначные зависимости:</a:t>
            </a:r>
            <a:endParaRPr lang="ru-RU" altLang="ru-RU" sz="2000" smtClean="0">
              <a:latin typeface="Times New Roman" panose="02020603050405020304" pitchFamily="18" charset="0"/>
              <a:cs typeface="Calibri" panose="020F0502020204030204" pitchFamily="34" charset="0"/>
            </a:endParaRPr>
          </a:p>
          <a:p>
            <a:pPr indent="0">
              <a:lnSpc>
                <a:spcPts val="1525"/>
              </a:lnSpc>
              <a:spcBef>
                <a:spcPts val="1200"/>
              </a:spcBef>
              <a:buFont typeface="Wingdings" panose="05000000000000000000" pitchFamily="2" charset="2"/>
              <a:buNone/>
            </a:pPr>
            <a:r>
              <a:rPr lang="ru-RU" altLang="ru-RU" sz="1600" smtClean="0">
                <a:solidFill>
                  <a:srgbClr val="8B0000"/>
                </a:solidFill>
                <a:latin typeface="Courier New" panose="02070309020205020404" pitchFamily="49" charset="0"/>
                <a:cs typeface="Times New Roman" panose="02020603050405020304" pitchFamily="18" charset="0"/>
              </a:rPr>
              <a:t>Группа -&gt;&gt; Дисциплина</a:t>
            </a:r>
            <a:endParaRPr lang="ru-RU" altLang="ru-RU" sz="2800" smtClean="0">
              <a:latin typeface="Times New Roman" panose="02020603050405020304" pitchFamily="18" charset="0"/>
              <a:cs typeface="Calibri" panose="020F0502020204030204" pitchFamily="34" charset="0"/>
            </a:endParaRPr>
          </a:p>
          <a:p>
            <a:pPr indent="0">
              <a:lnSpc>
                <a:spcPts val="1525"/>
              </a:lnSpc>
              <a:buFont typeface="Wingdings" panose="05000000000000000000" pitchFamily="2" charset="2"/>
              <a:buNone/>
            </a:pPr>
            <a:r>
              <a:rPr lang="ru-RU" altLang="ru-RU" sz="1600" smtClean="0">
                <a:solidFill>
                  <a:srgbClr val="8B0000"/>
                </a:solidFill>
                <a:latin typeface="Courier New" panose="02070309020205020404" pitchFamily="49" charset="0"/>
                <a:cs typeface="Times New Roman" panose="02020603050405020304" pitchFamily="18" charset="0"/>
              </a:rPr>
              <a:t>Группа -&gt;&gt; Номер зач.кн.</a:t>
            </a:r>
            <a:endParaRPr lang="ru-RU" altLang="ru-RU" sz="2800" smtClean="0">
              <a:latin typeface="Times New Roman" panose="02020603050405020304" pitchFamily="18" charset="0"/>
              <a:cs typeface="Calibri" panose="020F0502020204030204" pitchFamily="34" charset="0"/>
            </a:endParaRPr>
          </a:p>
          <a:p>
            <a:pPr indent="0">
              <a:buFont typeface="Wingdings" panose="05000000000000000000" pitchFamily="2" charset="2"/>
              <a:buNone/>
            </a:pPr>
            <a:r>
              <a:rPr lang="ru-RU" altLang="ru-RU" sz="2000" smtClean="0">
                <a:solidFill>
                  <a:srgbClr val="000000"/>
                </a:solidFill>
                <a:latin typeface="Times New Roman" panose="02020603050405020304" pitchFamily="18" charset="0"/>
                <a:cs typeface="Times New Roman" panose="02020603050405020304" pitchFamily="18" charset="0"/>
              </a:rPr>
              <a:t>Это означает, что каждой группе однозначно соответствует перечень дисциплин по учебному плану и номер группы определяет </a:t>
            </a:r>
            <a:r>
              <a:rPr lang="ru-RU" altLang="ru-RU" sz="2000" i="1" smtClean="0">
                <a:solidFill>
                  <a:srgbClr val="000000"/>
                </a:solidFill>
                <a:latin typeface="Times New Roman" panose="02020603050405020304" pitchFamily="18" charset="0"/>
                <a:cs typeface="Times New Roman" panose="02020603050405020304" pitchFamily="18" charset="0"/>
              </a:rPr>
              <a:t>список </a:t>
            </a:r>
            <a:r>
              <a:rPr lang="ru-RU" altLang="ru-RU" sz="2000" smtClean="0">
                <a:solidFill>
                  <a:srgbClr val="000000"/>
                </a:solidFill>
                <a:latin typeface="Times New Roman" panose="02020603050405020304" pitchFamily="18" charset="0"/>
                <a:cs typeface="Times New Roman" panose="02020603050405020304" pitchFamily="18" charset="0"/>
              </a:rPr>
              <a:t>студентов, которые в этой группе учатся.</a:t>
            </a:r>
            <a:endParaRPr lang="ru-RU" altLang="ru-RU" sz="2000" smtClean="0">
              <a:latin typeface="Times New Roman" panose="02020603050405020304" pitchFamily="18" charset="0"/>
              <a:cs typeface="Calibri" panose="020F0502020204030204" pitchFamily="34" charset="0"/>
            </a:endParaRPr>
          </a:p>
          <a:p>
            <a:pPr indent="0">
              <a:buFont typeface="Wingdings" panose="05000000000000000000" pitchFamily="2" charset="2"/>
              <a:buNone/>
            </a:pPr>
            <a:endParaRPr lang="ru-RU" altLang="ru-RU" sz="2000" smtClean="0"/>
          </a:p>
        </p:txBody>
      </p:sp>
    </p:spTree>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object 2"/>
          <p:cNvSpPr>
            <a:spLocks noGrp="1"/>
          </p:cNvSpPr>
          <p:nvPr>
            <p:ph type="title"/>
          </p:nvPr>
        </p:nvSpPr>
        <p:spPr>
          <a:xfrm>
            <a:off x="390525" y="781050"/>
            <a:ext cx="7037388" cy="788988"/>
          </a:xfrm>
        </p:spPr>
        <p:txBody>
          <a:bodyPr lIns="0" tIns="0" rIns="0" bIns="0">
            <a:spAutoFit/>
          </a:bodyPr>
          <a:lstStyle/>
          <a:p>
            <a:pPr marL="2214563" indent="-2154238"/>
            <a:r>
              <a:rPr lang="ru-RU" altLang="ru-RU" sz="2500" smtClean="0"/>
              <a:t>Проективно-соединительная нормальная  форма (5НФ)</a:t>
            </a:r>
          </a:p>
        </p:txBody>
      </p:sp>
      <p:sp>
        <p:nvSpPr>
          <p:cNvPr id="47107" name="object 3"/>
          <p:cNvSpPr>
            <a:spLocks noChangeArrowheads="1"/>
          </p:cNvSpPr>
          <p:nvPr/>
        </p:nvSpPr>
        <p:spPr bwMode="auto">
          <a:xfrm>
            <a:off x="4697413" y="1731963"/>
            <a:ext cx="1816100" cy="1000125"/>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08" name="object 4"/>
          <p:cNvSpPr>
            <a:spLocks noChangeArrowheads="1"/>
          </p:cNvSpPr>
          <p:nvPr/>
        </p:nvSpPr>
        <p:spPr bwMode="auto">
          <a:xfrm>
            <a:off x="3033713" y="2763838"/>
            <a:ext cx="1717675" cy="69532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09" name="object 5"/>
          <p:cNvSpPr>
            <a:spLocks noChangeArrowheads="1"/>
          </p:cNvSpPr>
          <p:nvPr/>
        </p:nvSpPr>
        <p:spPr bwMode="auto">
          <a:xfrm>
            <a:off x="6554788" y="2732088"/>
            <a:ext cx="1773237" cy="72707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10" name="object 6"/>
          <p:cNvSpPr>
            <a:spLocks noChangeArrowheads="1"/>
          </p:cNvSpPr>
          <p:nvPr/>
        </p:nvSpPr>
        <p:spPr bwMode="auto">
          <a:xfrm>
            <a:off x="3033713" y="3784600"/>
            <a:ext cx="1998662" cy="102235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11" name="object 7"/>
          <p:cNvSpPr>
            <a:spLocks noChangeArrowheads="1"/>
          </p:cNvSpPr>
          <p:nvPr/>
        </p:nvSpPr>
        <p:spPr bwMode="auto">
          <a:xfrm>
            <a:off x="6554788" y="3763963"/>
            <a:ext cx="1782762" cy="1042987"/>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12" name="object 8"/>
          <p:cNvSpPr>
            <a:spLocks noChangeArrowheads="1"/>
          </p:cNvSpPr>
          <p:nvPr/>
        </p:nvSpPr>
        <p:spPr bwMode="auto">
          <a:xfrm>
            <a:off x="4991100" y="4806950"/>
            <a:ext cx="1758950" cy="1008063"/>
          </a:xfrm>
          <a:prstGeom prst="rect">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endParaRPr lang="ru-RU" altLang="ru-RU" sz="1800"/>
          </a:p>
        </p:txBody>
      </p:sp>
      <p:sp>
        <p:nvSpPr>
          <p:cNvPr id="47113" name="object 9"/>
          <p:cNvSpPr>
            <a:spLocks/>
          </p:cNvSpPr>
          <p:nvPr/>
        </p:nvSpPr>
        <p:spPr bwMode="auto">
          <a:xfrm>
            <a:off x="4325938" y="2443163"/>
            <a:ext cx="430212" cy="430212"/>
          </a:xfrm>
          <a:custGeom>
            <a:avLst/>
            <a:gdLst>
              <a:gd name="T0" fmla="*/ 179347 w 502920"/>
              <a:gd name="T1" fmla="*/ 225139 h 502919"/>
              <a:gd name="T2" fmla="*/ 0 w 502920"/>
              <a:gd name="T3" fmla="*/ 225139 h 502919"/>
              <a:gd name="T4" fmla="*/ 89673 w 502920"/>
              <a:gd name="T5" fmla="*/ 314812 h 502919"/>
              <a:gd name="T6" fmla="*/ 179347 w 502920"/>
              <a:gd name="T7" fmla="*/ 225139 h 502919"/>
              <a:gd name="T8" fmla="*/ 225138 w 502920"/>
              <a:gd name="T9" fmla="*/ 0 h 502919"/>
              <a:gd name="T10" fmla="*/ 225138 w 502920"/>
              <a:gd name="T11" fmla="*/ 43882 h 502919"/>
              <a:gd name="T12" fmla="*/ 43883 w 502920"/>
              <a:gd name="T13" fmla="*/ 43882 h 502919"/>
              <a:gd name="T14" fmla="*/ 43883 w 502920"/>
              <a:gd name="T15" fmla="*/ 225139 h 502919"/>
              <a:gd name="T16" fmla="*/ 133556 w 502920"/>
              <a:gd name="T17" fmla="*/ 225139 h 502919"/>
              <a:gd name="T18" fmla="*/ 133556 w 502920"/>
              <a:gd name="T19" fmla="*/ 135465 h 502919"/>
              <a:gd name="T20" fmla="*/ 269020 w 502920"/>
              <a:gd name="T21" fmla="*/ 135465 h 502919"/>
              <a:gd name="T22" fmla="*/ 314811 w 502920"/>
              <a:gd name="T23" fmla="*/ 89674 h 502919"/>
              <a:gd name="T24" fmla="*/ 225138 w 502920"/>
              <a:gd name="T25" fmla="*/ 0 h 502919"/>
              <a:gd name="T26" fmla="*/ 269020 w 502920"/>
              <a:gd name="T27" fmla="*/ 135465 h 502919"/>
              <a:gd name="T28" fmla="*/ 225138 w 502920"/>
              <a:gd name="T29" fmla="*/ 135465 h 502919"/>
              <a:gd name="T30" fmla="*/ 225138 w 502920"/>
              <a:gd name="T31" fmla="*/ 179348 h 502919"/>
              <a:gd name="T32" fmla="*/ 269020 w 502920"/>
              <a:gd name="T33" fmla="*/ 135465 h 5029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2920" h="502919">
                <a:moveTo>
                  <a:pt x="286512" y="359663"/>
                </a:moveTo>
                <a:lnTo>
                  <a:pt x="0" y="359663"/>
                </a:lnTo>
                <a:lnTo>
                  <a:pt x="143256" y="502919"/>
                </a:lnTo>
                <a:lnTo>
                  <a:pt x="286512" y="359663"/>
                </a:lnTo>
                <a:close/>
              </a:path>
              <a:path w="502920" h="502919">
                <a:moveTo>
                  <a:pt x="359664" y="0"/>
                </a:moveTo>
                <a:lnTo>
                  <a:pt x="359664" y="70103"/>
                </a:lnTo>
                <a:lnTo>
                  <a:pt x="70104" y="70103"/>
                </a:lnTo>
                <a:lnTo>
                  <a:pt x="70104" y="359663"/>
                </a:lnTo>
                <a:lnTo>
                  <a:pt x="213360" y="359663"/>
                </a:lnTo>
                <a:lnTo>
                  <a:pt x="213360" y="216408"/>
                </a:lnTo>
                <a:lnTo>
                  <a:pt x="429768" y="216408"/>
                </a:lnTo>
                <a:lnTo>
                  <a:pt x="502920" y="143255"/>
                </a:lnTo>
                <a:lnTo>
                  <a:pt x="359664" y="0"/>
                </a:lnTo>
                <a:close/>
              </a:path>
              <a:path w="502920" h="502919">
                <a:moveTo>
                  <a:pt x="429768" y="216408"/>
                </a:moveTo>
                <a:lnTo>
                  <a:pt x="359664" y="216408"/>
                </a:lnTo>
                <a:lnTo>
                  <a:pt x="359664" y="286512"/>
                </a:lnTo>
                <a:lnTo>
                  <a:pt x="429768" y="216408"/>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14" name="object 10"/>
          <p:cNvSpPr>
            <a:spLocks/>
          </p:cNvSpPr>
          <p:nvPr/>
        </p:nvSpPr>
        <p:spPr bwMode="auto">
          <a:xfrm>
            <a:off x="4325938" y="2443163"/>
            <a:ext cx="430212" cy="430212"/>
          </a:xfrm>
          <a:custGeom>
            <a:avLst/>
            <a:gdLst>
              <a:gd name="T0" fmla="*/ 89673 w 502920"/>
              <a:gd name="T1" fmla="*/ 314812 h 502919"/>
              <a:gd name="T2" fmla="*/ 179347 w 502920"/>
              <a:gd name="T3" fmla="*/ 225139 h 502919"/>
              <a:gd name="T4" fmla="*/ 133556 w 502920"/>
              <a:gd name="T5" fmla="*/ 225139 h 502919"/>
              <a:gd name="T6" fmla="*/ 133556 w 502920"/>
              <a:gd name="T7" fmla="*/ 135465 h 502919"/>
              <a:gd name="T8" fmla="*/ 225138 w 502920"/>
              <a:gd name="T9" fmla="*/ 135465 h 502919"/>
              <a:gd name="T10" fmla="*/ 225138 w 502920"/>
              <a:gd name="T11" fmla="*/ 179348 h 502919"/>
              <a:gd name="T12" fmla="*/ 314811 w 502920"/>
              <a:gd name="T13" fmla="*/ 89674 h 502919"/>
              <a:gd name="T14" fmla="*/ 225138 w 502920"/>
              <a:gd name="T15" fmla="*/ 0 h 502919"/>
              <a:gd name="T16" fmla="*/ 225138 w 502920"/>
              <a:gd name="T17" fmla="*/ 43882 h 502919"/>
              <a:gd name="T18" fmla="*/ 43883 w 502920"/>
              <a:gd name="T19" fmla="*/ 43882 h 502919"/>
              <a:gd name="T20" fmla="*/ 43883 w 502920"/>
              <a:gd name="T21" fmla="*/ 225139 h 502919"/>
              <a:gd name="T22" fmla="*/ 0 w 502920"/>
              <a:gd name="T23" fmla="*/ 225139 h 502919"/>
              <a:gd name="T24" fmla="*/ 89673 w 502920"/>
              <a:gd name="T25" fmla="*/ 314812 h 5029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2920" h="502919">
                <a:moveTo>
                  <a:pt x="143256" y="502919"/>
                </a:moveTo>
                <a:lnTo>
                  <a:pt x="286512" y="359663"/>
                </a:lnTo>
                <a:lnTo>
                  <a:pt x="213360" y="359663"/>
                </a:lnTo>
                <a:lnTo>
                  <a:pt x="213360" y="216408"/>
                </a:lnTo>
                <a:lnTo>
                  <a:pt x="359664" y="216408"/>
                </a:lnTo>
                <a:lnTo>
                  <a:pt x="359664" y="286512"/>
                </a:lnTo>
                <a:lnTo>
                  <a:pt x="502920" y="143255"/>
                </a:lnTo>
                <a:lnTo>
                  <a:pt x="359664" y="0"/>
                </a:lnTo>
                <a:lnTo>
                  <a:pt x="359664" y="70103"/>
                </a:lnTo>
                <a:lnTo>
                  <a:pt x="70104" y="70103"/>
                </a:lnTo>
                <a:lnTo>
                  <a:pt x="70104" y="359663"/>
                </a:lnTo>
                <a:lnTo>
                  <a:pt x="0" y="359663"/>
                </a:lnTo>
                <a:lnTo>
                  <a:pt x="143256" y="502919"/>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15" name="object 11"/>
          <p:cNvSpPr>
            <a:spLocks/>
          </p:cNvSpPr>
          <p:nvPr/>
        </p:nvSpPr>
        <p:spPr bwMode="auto">
          <a:xfrm>
            <a:off x="6419850" y="2320925"/>
            <a:ext cx="430213" cy="428625"/>
          </a:xfrm>
          <a:custGeom>
            <a:avLst/>
            <a:gdLst>
              <a:gd name="T0" fmla="*/ 314813 w 502920"/>
              <a:gd name="T1" fmla="*/ 222656 h 502919"/>
              <a:gd name="T2" fmla="*/ 135464 w 502920"/>
              <a:gd name="T3" fmla="*/ 222656 h 502919"/>
              <a:gd name="T4" fmla="*/ 225139 w 502920"/>
              <a:gd name="T5" fmla="*/ 311342 h 502919"/>
              <a:gd name="T6" fmla="*/ 314813 w 502920"/>
              <a:gd name="T7" fmla="*/ 222656 h 502919"/>
              <a:gd name="T8" fmla="*/ 269023 w 502920"/>
              <a:gd name="T9" fmla="*/ 133972 h 502919"/>
              <a:gd name="T10" fmla="*/ 179347 w 502920"/>
              <a:gd name="T11" fmla="*/ 133972 h 502919"/>
              <a:gd name="T12" fmla="*/ 179347 w 502920"/>
              <a:gd name="T13" fmla="*/ 222656 h 502919"/>
              <a:gd name="T14" fmla="*/ 269023 w 502920"/>
              <a:gd name="T15" fmla="*/ 222656 h 502919"/>
              <a:gd name="T16" fmla="*/ 269023 w 502920"/>
              <a:gd name="T17" fmla="*/ 133972 h 502919"/>
              <a:gd name="T18" fmla="*/ 89674 w 502920"/>
              <a:gd name="T19" fmla="*/ 0 h 502919"/>
              <a:gd name="T20" fmla="*/ 0 w 502920"/>
              <a:gd name="T21" fmla="*/ 88685 h 502919"/>
              <a:gd name="T22" fmla="*/ 89674 w 502920"/>
              <a:gd name="T23" fmla="*/ 177370 h 502919"/>
              <a:gd name="T24" fmla="*/ 89674 w 502920"/>
              <a:gd name="T25" fmla="*/ 133972 h 502919"/>
              <a:gd name="T26" fmla="*/ 269023 w 502920"/>
              <a:gd name="T27" fmla="*/ 133972 h 502919"/>
              <a:gd name="T28" fmla="*/ 269023 w 502920"/>
              <a:gd name="T29" fmla="*/ 45286 h 502919"/>
              <a:gd name="T30" fmla="*/ 89674 w 502920"/>
              <a:gd name="T31" fmla="*/ 45286 h 502919"/>
              <a:gd name="T32" fmla="*/ 89674 w 502920"/>
              <a:gd name="T33" fmla="*/ 0 h 5029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2920" h="502919">
                <a:moveTo>
                  <a:pt x="502920" y="359664"/>
                </a:moveTo>
                <a:lnTo>
                  <a:pt x="216407" y="359664"/>
                </a:lnTo>
                <a:lnTo>
                  <a:pt x="359664" y="502920"/>
                </a:lnTo>
                <a:lnTo>
                  <a:pt x="502920" y="359664"/>
                </a:lnTo>
                <a:close/>
              </a:path>
              <a:path w="502920" h="502919">
                <a:moveTo>
                  <a:pt x="429768" y="216408"/>
                </a:moveTo>
                <a:lnTo>
                  <a:pt x="286511" y="216408"/>
                </a:lnTo>
                <a:lnTo>
                  <a:pt x="286511" y="359664"/>
                </a:lnTo>
                <a:lnTo>
                  <a:pt x="429768" y="359664"/>
                </a:lnTo>
                <a:lnTo>
                  <a:pt x="429768" y="216408"/>
                </a:lnTo>
                <a:close/>
              </a:path>
              <a:path w="502920" h="502919">
                <a:moveTo>
                  <a:pt x="143255" y="0"/>
                </a:moveTo>
                <a:lnTo>
                  <a:pt x="0" y="143256"/>
                </a:lnTo>
                <a:lnTo>
                  <a:pt x="143255" y="286512"/>
                </a:lnTo>
                <a:lnTo>
                  <a:pt x="143255" y="216408"/>
                </a:lnTo>
                <a:lnTo>
                  <a:pt x="429768" y="216408"/>
                </a:lnTo>
                <a:lnTo>
                  <a:pt x="429768" y="73152"/>
                </a:lnTo>
                <a:lnTo>
                  <a:pt x="143255" y="73152"/>
                </a:lnTo>
                <a:lnTo>
                  <a:pt x="143255" y="0"/>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16" name="object 12"/>
          <p:cNvSpPr>
            <a:spLocks/>
          </p:cNvSpPr>
          <p:nvPr/>
        </p:nvSpPr>
        <p:spPr bwMode="auto">
          <a:xfrm>
            <a:off x="6419850" y="2320925"/>
            <a:ext cx="430213" cy="428625"/>
          </a:xfrm>
          <a:custGeom>
            <a:avLst/>
            <a:gdLst>
              <a:gd name="T0" fmla="*/ 0 w 502920"/>
              <a:gd name="T1" fmla="*/ 88685 h 502919"/>
              <a:gd name="T2" fmla="*/ 89674 w 502920"/>
              <a:gd name="T3" fmla="*/ 177370 h 502919"/>
              <a:gd name="T4" fmla="*/ 89674 w 502920"/>
              <a:gd name="T5" fmla="*/ 133972 h 502919"/>
              <a:gd name="T6" fmla="*/ 179347 w 502920"/>
              <a:gd name="T7" fmla="*/ 133972 h 502919"/>
              <a:gd name="T8" fmla="*/ 179347 w 502920"/>
              <a:gd name="T9" fmla="*/ 222656 h 502919"/>
              <a:gd name="T10" fmla="*/ 135464 w 502920"/>
              <a:gd name="T11" fmla="*/ 222656 h 502919"/>
              <a:gd name="T12" fmla="*/ 225139 w 502920"/>
              <a:gd name="T13" fmla="*/ 311342 h 502919"/>
              <a:gd name="T14" fmla="*/ 314813 w 502920"/>
              <a:gd name="T15" fmla="*/ 222656 h 502919"/>
              <a:gd name="T16" fmla="*/ 269023 w 502920"/>
              <a:gd name="T17" fmla="*/ 222656 h 502919"/>
              <a:gd name="T18" fmla="*/ 269023 w 502920"/>
              <a:gd name="T19" fmla="*/ 45286 h 502919"/>
              <a:gd name="T20" fmla="*/ 89674 w 502920"/>
              <a:gd name="T21" fmla="*/ 45286 h 502919"/>
              <a:gd name="T22" fmla="*/ 89674 w 502920"/>
              <a:gd name="T23" fmla="*/ 0 h 502919"/>
              <a:gd name="T24" fmla="*/ 0 w 502920"/>
              <a:gd name="T25" fmla="*/ 88685 h 5029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2920" h="502919">
                <a:moveTo>
                  <a:pt x="0" y="143256"/>
                </a:moveTo>
                <a:lnTo>
                  <a:pt x="143255" y="286512"/>
                </a:lnTo>
                <a:lnTo>
                  <a:pt x="143255" y="216408"/>
                </a:lnTo>
                <a:lnTo>
                  <a:pt x="286511" y="216408"/>
                </a:lnTo>
                <a:lnTo>
                  <a:pt x="286511" y="359664"/>
                </a:lnTo>
                <a:lnTo>
                  <a:pt x="216407" y="359664"/>
                </a:lnTo>
                <a:lnTo>
                  <a:pt x="359664" y="502920"/>
                </a:lnTo>
                <a:lnTo>
                  <a:pt x="502920" y="359664"/>
                </a:lnTo>
                <a:lnTo>
                  <a:pt x="429768" y="359664"/>
                </a:lnTo>
                <a:lnTo>
                  <a:pt x="429768" y="73152"/>
                </a:lnTo>
                <a:lnTo>
                  <a:pt x="143255" y="73152"/>
                </a:lnTo>
                <a:lnTo>
                  <a:pt x="143255" y="0"/>
                </a:lnTo>
                <a:lnTo>
                  <a:pt x="0" y="143256"/>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17" name="object 13"/>
          <p:cNvSpPr>
            <a:spLocks/>
          </p:cNvSpPr>
          <p:nvPr/>
        </p:nvSpPr>
        <p:spPr bwMode="auto">
          <a:xfrm>
            <a:off x="6705600" y="4721225"/>
            <a:ext cx="430213" cy="430213"/>
          </a:xfrm>
          <a:custGeom>
            <a:avLst/>
            <a:gdLst>
              <a:gd name="T0" fmla="*/ 89674 w 502920"/>
              <a:gd name="T1" fmla="*/ 135464 h 502920"/>
              <a:gd name="T2" fmla="*/ 0 w 502920"/>
              <a:gd name="T3" fmla="*/ 225139 h 502920"/>
              <a:gd name="T4" fmla="*/ 89674 w 502920"/>
              <a:gd name="T5" fmla="*/ 314812 h 502920"/>
              <a:gd name="T6" fmla="*/ 89674 w 502920"/>
              <a:gd name="T7" fmla="*/ 270930 h 502920"/>
              <a:gd name="T8" fmla="*/ 269023 w 502920"/>
              <a:gd name="T9" fmla="*/ 270930 h 502920"/>
              <a:gd name="T10" fmla="*/ 269023 w 502920"/>
              <a:gd name="T11" fmla="*/ 181255 h 502920"/>
              <a:gd name="T12" fmla="*/ 89674 w 502920"/>
              <a:gd name="T13" fmla="*/ 181255 h 502920"/>
              <a:gd name="T14" fmla="*/ 89674 w 502920"/>
              <a:gd name="T15" fmla="*/ 135464 h 502920"/>
              <a:gd name="T16" fmla="*/ 269023 w 502920"/>
              <a:gd name="T17" fmla="*/ 89675 h 502920"/>
              <a:gd name="T18" fmla="*/ 179348 w 502920"/>
              <a:gd name="T19" fmla="*/ 89675 h 502920"/>
              <a:gd name="T20" fmla="*/ 179348 w 502920"/>
              <a:gd name="T21" fmla="*/ 181255 h 502920"/>
              <a:gd name="T22" fmla="*/ 269023 w 502920"/>
              <a:gd name="T23" fmla="*/ 181255 h 502920"/>
              <a:gd name="T24" fmla="*/ 269023 w 502920"/>
              <a:gd name="T25" fmla="*/ 89675 h 502920"/>
              <a:gd name="T26" fmla="*/ 225139 w 502920"/>
              <a:gd name="T27" fmla="*/ 0 h 502920"/>
              <a:gd name="T28" fmla="*/ 133557 w 502920"/>
              <a:gd name="T29" fmla="*/ 89675 h 502920"/>
              <a:gd name="T30" fmla="*/ 314813 w 502920"/>
              <a:gd name="T31" fmla="*/ 89675 h 502920"/>
              <a:gd name="T32" fmla="*/ 225139 w 502920"/>
              <a:gd name="T33" fmla="*/ 0 h 5029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2920" h="502920">
                <a:moveTo>
                  <a:pt x="143255" y="216407"/>
                </a:moveTo>
                <a:lnTo>
                  <a:pt x="0" y="359663"/>
                </a:lnTo>
                <a:lnTo>
                  <a:pt x="143255" y="502919"/>
                </a:lnTo>
                <a:lnTo>
                  <a:pt x="143255" y="432816"/>
                </a:lnTo>
                <a:lnTo>
                  <a:pt x="429768" y="432816"/>
                </a:lnTo>
                <a:lnTo>
                  <a:pt x="429768" y="289560"/>
                </a:lnTo>
                <a:lnTo>
                  <a:pt x="143255" y="289560"/>
                </a:lnTo>
                <a:lnTo>
                  <a:pt x="143255" y="216407"/>
                </a:lnTo>
                <a:close/>
              </a:path>
              <a:path w="502920" h="502920">
                <a:moveTo>
                  <a:pt x="429768" y="143256"/>
                </a:moveTo>
                <a:lnTo>
                  <a:pt x="286512" y="143256"/>
                </a:lnTo>
                <a:lnTo>
                  <a:pt x="286512" y="289560"/>
                </a:lnTo>
                <a:lnTo>
                  <a:pt x="429768" y="289560"/>
                </a:lnTo>
                <a:lnTo>
                  <a:pt x="429768" y="143256"/>
                </a:lnTo>
                <a:close/>
              </a:path>
              <a:path w="502920" h="502920">
                <a:moveTo>
                  <a:pt x="359664" y="0"/>
                </a:moveTo>
                <a:lnTo>
                  <a:pt x="213360" y="143256"/>
                </a:lnTo>
                <a:lnTo>
                  <a:pt x="502920" y="143256"/>
                </a:lnTo>
                <a:lnTo>
                  <a:pt x="359664" y="0"/>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18" name="object 14"/>
          <p:cNvSpPr>
            <a:spLocks/>
          </p:cNvSpPr>
          <p:nvPr/>
        </p:nvSpPr>
        <p:spPr bwMode="auto">
          <a:xfrm>
            <a:off x="6705600" y="4721225"/>
            <a:ext cx="430213" cy="430213"/>
          </a:xfrm>
          <a:custGeom>
            <a:avLst/>
            <a:gdLst>
              <a:gd name="T0" fmla="*/ 225139 w 502920"/>
              <a:gd name="T1" fmla="*/ 0 h 502920"/>
              <a:gd name="T2" fmla="*/ 133557 w 502920"/>
              <a:gd name="T3" fmla="*/ 89675 h 502920"/>
              <a:gd name="T4" fmla="*/ 179348 w 502920"/>
              <a:gd name="T5" fmla="*/ 89675 h 502920"/>
              <a:gd name="T6" fmla="*/ 179348 w 502920"/>
              <a:gd name="T7" fmla="*/ 181255 h 502920"/>
              <a:gd name="T8" fmla="*/ 89674 w 502920"/>
              <a:gd name="T9" fmla="*/ 181255 h 502920"/>
              <a:gd name="T10" fmla="*/ 89674 w 502920"/>
              <a:gd name="T11" fmla="*/ 135464 h 502920"/>
              <a:gd name="T12" fmla="*/ 0 w 502920"/>
              <a:gd name="T13" fmla="*/ 225139 h 502920"/>
              <a:gd name="T14" fmla="*/ 89674 w 502920"/>
              <a:gd name="T15" fmla="*/ 314812 h 502920"/>
              <a:gd name="T16" fmla="*/ 89674 w 502920"/>
              <a:gd name="T17" fmla="*/ 270930 h 502920"/>
              <a:gd name="T18" fmla="*/ 269023 w 502920"/>
              <a:gd name="T19" fmla="*/ 270930 h 502920"/>
              <a:gd name="T20" fmla="*/ 269023 w 502920"/>
              <a:gd name="T21" fmla="*/ 89675 h 502920"/>
              <a:gd name="T22" fmla="*/ 314813 w 502920"/>
              <a:gd name="T23" fmla="*/ 89675 h 502920"/>
              <a:gd name="T24" fmla="*/ 225139 w 502920"/>
              <a:gd name="T25" fmla="*/ 0 h 5029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2920" h="502920">
                <a:moveTo>
                  <a:pt x="359664" y="0"/>
                </a:moveTo>
                <a:lnTo>
                  <a:pt x="213360" y="143256"/>
                </a:lnTo>
                <a:lnTo>
                  <a:pt x="286512" y="143256"/>
                </a:lnTo>
                <a:lnTo>
                  <a:pt x="286512" y="289560"/>
                </a:lnTo>
                <a:lnTo>
                  <a:pt x="143255" y="289560"/>
                </a:lnTo>
                <a:lnTo>
                  <a:pt x="143255" y="216407"/>
                </a:lnTo>
                <a:lnTo>
                  <a:pt x="0" y="359663"/>
                </a:lnTo>
                <a:lnTo>
                  <a:pt x="143255" y="502919"/>
                </a:lnTo>
                <a:lnTo>
                  <a:pt x="143255" y="432816"/>
                </a:lnTo>
                <a:lnTo>
                  <a:pt x="429768" y="432816"/>
                </a:lnTo>
                <a:lnTo>
                  <a:pt x="429768" y="143256"/>
                </a:lnTo>
                <a:lnTo>
                  <a:pt x="502920" y="143256"/>
                </a:lnTo>
                <a:lnTo>
                  <a:pt x="359664" y="0"/>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19" name="object 15"/>
          <p:cNvSpPr>
            <a:spLocks/>
          </p:cNvSpPr>
          <p:nvPr/>
        </p:nvSpPr>
        <p:spPr bwMode="auto">
          <a:xfrm>
            <a:off x="4602163" y="4772025"/>
            <a:ext cx="433387" cy="430213"/>
          </a:xfrm>
          <a:custGeom>
            <a:avLst/>
            <a:gdLst>
              <a:gd name="T0" fmla="*/ 135895 w 506095"/>
              <a:gd name="T1" fmla="*/ 89675 h 502920"/>
              <a:gd name="T2" fmla="*/ 45936 w 506095"/>
              <a:gd name="T3" fmla="*/ 89675 h 502920"/>
              <a:gd name="T4" fmla="*/ 45936 w 506095"/>
              <a:gd name="T5" fmla="*/ 269023 h 502920"/>
              <a:gd name="T6" fmla="*/ 225854 w 506095"/>
              <a:gd name="T7" fmla="*/ 269023 h 502920"/>
              <a:gd name="T8" fmla="*/ 225854 w 506095"/>
              <a:gd name="T9" fmla="*/ 314812 h 502920"/>
              <a:gd name="T10" fmla="*/ 317727 w 506095"/>
              <a:gd name="T11" fmla="*/ 225139 h 502920"/>
              <a:gd name="T12" fmla="*/ 271791 w 506095"/>
              <a:gd name="T13" fmla="*/ 179348 h 502920"/>
              <a:gd name="T14" fmla="*/ 135895 w 506095"/>
              <a:gd name="T15" fmla="*/ 179348 h 502920"/>
              <a:gd name="T16" fmla="*/ 135895 w 506095"/>
              <a:gd name="T17" fmla="*/ 89675 h 502920"/>
              <a:gd name="T18" fmla="*/ 225854 w 506095"/>
              <a:gd name="T19" fmla="*/ 133557 h 502920"/>
              <a:gd name="T20" fmla="*/ 225854 w 506095"/>
              <a:gd name="T21" fmla="*/ 179348 h 502920"/>
              <a:gd name="T22" fmla="*/ 271791 w 506095"/>
              <a:gd name="T23" fmla="*/ 179348 h 502920"/>
              <a:gd name="T24" fmla="*/ 225854 w 506095"/>
              <a:gd name="T25" fmla="*/ 133557 h 502920"/>
              <a:gd name="T26" fmla="*/ 91873 w 506095"/>
              <a:gd name="T27" fmla="*/ 0 h 502920"/>
              <a:gd name="T28" fmla="*/ 0 w 506095"/>
              <a:gd name="T29" fmla="*/ 89675 h 502920"/>
              <a:gd name="T30" fmla="*/ 181832 w 506095"/>
              <a:gd name="T31" fmla="*/ 89675 h 502920"/>
              <a:gd name="T32" fmla="*/ 91873 w 506095"/>
              <a:gd name="T33" fmla="*/ 0 h 5029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6095" h="502920">
                <a:moveTo>
                  <a:pt x="216408" y="143256"/>
                </a:moveTo>
                <a:lnTo>
                  <a:pt x="73152" y="143256"/>
                </a:lnTo>
                <a:lnTo>
                  <a:pt x="73152" y="429768"/>
                </a:lnTo>
                <a:lnTo>
                  <a:pt x="359664" y="429768"/>
                </a:lnTo>
                <a:lnTo>
                  <a:pt x="359664" y="502919"/>
                </a:lnTo>
                <a:lnTo>
                  <a:pt x="505968" y="359663"/>
                </a:lnTo>
                <a:lnTo>
                  <a:pt x="432816" y="286512"/>
                </a:lnTo>
                <a:lnTo>
                  <a:pt x="216408" y="286512"/>
                </a:lnTo>
                <a:lnTo>
                  <a:pt x="216408" y="143256"/>
                </a:lnTo>
                <a:close/>
              </a:path>
              <a:path w="506095" h="502920">
                <a:moveTo>
                  <a:pt x="359664" y="213359"/>
                </a:moveTo>
                <a:lnTo>
                  <a:pt x="359664" y="286512"/>
                </a:lnTo>
                <a:lnTo>
                  <a:pt x="432816" y="286512"/>
                </a:lnTo>
                <a:lnTo>
                  <a:pt x="359664" y="213359"/>
                </a:lnTo>
                <a:close/>
              </a:path>
              <a:path w="506095" h="502920">
                <a:moveTo>
                  <a:pt x="146304" y="0"/>
                </a:moveTo>
                <a:lnTo>
                  <a:pt x="0" y="143256"/>
                </a:lnTo>
                <a:lnTo>
                  <a:pt x="289560" y="143256"/>
                </a:lnTo>
                <a:lnTo>
                  <a:pt x="146304" y="0"/>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20" name="object 16"/>
          <p:cNvSpPr>
            <a:spLocks/>
          </p:cNvSpPr>
          <p:nvPr/>
        </p:nvSpPr>
        <p:spPr bwMode="auto">
          <a:xfrm>
            <a:off x="4602163" y="4772025"/>
            <a:ext cx="433387" cy="430213"/>
          </a:xfrm>
          <a:custGeom>
            <a:avLst/>
            <a:gdLst>
              <a:gd name="T0" fmla="*/ 317727 w 506095"/>
              <a:gd name="T1" fmla="*/ 225139 h 502920"/>
              <a:gd name="T2" fmla="*/ 225854 w 506095"/>
              <a:gd name="T3" fmla="*/ 133557 h 502920"/>
              <a:gd name="T4" fmla="*/ 225854 w 506095"/>
              <a:gd name="T5" fmla="*/ 179348 h 502920"/>
              <a:gd name="T6" fmla="*/ 135895 w 506095"/>
              <a:gd name="T7" fmla="*/ 179348 h 502920"/>
              <a:gd name="T8" fmla="*/ 135895 w 506095"/>
              <a:gd name="T9" fmla="*/ 89675 h 502920"/>
              <a:gd name="T10" fmla="*/ 181832 w 506095"/>
              <a:gd name="T11" fmla="*/ 89675 h 502920"/>
              <a:gd name="T12" fmla="*/ 91873 w 506095"/>
              <a:gd name="T13" fmla="*/ 0 h 502920"/>
              <a:gd name="T14" fmla="*/ 0 w 506095"/>
              <a:gd name="T15" fmla="*/ 89675 h 502920"/>
              <a:gd name="T16" fmla="*/ 45936 w 506095"/>
              <a:gd name="T17" fmla="*/ 89675 h 502920"/>
              <a:gd name="T18" fmla="*/ 45936 w 506095"/>
              <a:gd name="T19" fmla="*/ 269023 h 502920"/>
              <a:gd name="T20" fmla="*/ 225854 w 506095"/>
              <a:gd name="T21" fmla="*/ 269023 h 502920"/>
              <a:gd name="T22" fmla="*/ 225854 w 506095"/>
              <a:gd name="T23" fmla="*/ 314812 h 502920"/>
              <a:gd name="T24" fmla="*/ 317727 w 506095"/>
              <a:gd name="T25" fmla="*/ 225139 h 5029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6095" h="502920">
                <a:moveTo>
                  <a:pt x="505968" y="359663"/>
                </a:moveTo>
                <a:lnTo>
                  <a:pt x="359664" y="213359"/>
                </a:lnTo>
                <a:lnTo>
                  <a:pt x="359664" y="286512"/>
                </a:lnTo>
                <a:lnTo>
                  <a:pt x="216408" y="286512"/>
                </a:lnTo>
                <a:lnTo>
                  <a:pt x="216408" y="143256"/>
                </a:lnTo>
                <a:lnTo>
                  <a:pt x="289560" y="143256"/>
                </a:lnTo>
                <a:lnTo>
                  <a:pt x="146304" y="0"/>
                </a:lnTo>
                <a:lnTo>
                  <a:pt x="0" y="143256"/>
                </a:lnTo>
                <a:lnTo>
                  <a:pt x="73152" y="143256"/>
                </a:lnTo>
                <a:lnTo>
                  <a:pt x="73152" y="429768"/>
                </a:lnTo>
                <a:lnTo>
                  <a:pt x="359664" y="429768"/>
                </a:lnTo>
                <a:lnTo>
                  <a:pt x="359664" y="502919"/>
                </a:lnTo>
                <a:lnTo>
                  <a:pt x="505968" y="359663"/>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21" name="object 17"/>
          <p:cNvSpPr>
            <a:spLocks/>
          </p:cNvSpPr>
          <p:nvPr/>
        </p:nvSpPr>
        <p:spPr bwMode="auto">
          <a:xfrm>
            <a:off x="3830638" y="3427413"/>
            <a:ext cx="247650" cy="371475"/>
          </a:xfrm>
          <a:custGeom>
            <a:avLst/>
            <a:gdLst>
              <a:gd name="T0" fmla="*/ 181150 w 289560"/>
              <a:gd name="T1" fmla="*/ 217374 h 433070"/>
              <a:gd name="T2" fmla="*/ 0 w 289560"/>
              <a:gd name="T3" fmla="*/ 217374 h 433070"/>
              <a:gd name="T4" fmla="*/ 91528 w 289560"/>
              <a:gd name="T5" fmla="*/ 273161 h 433070"/>
              <a:gd name="T6" fmla="*/ 181150 w 289560"/>
              <a:gd name="T7" fmla="*/ 217374 h 433070"/>
              <a:gd name="T8" fmla="*/ 135385 w 289560"/>
              <a:gd name="T9" fmla="*/ 53863 h 433070"/>
              <a:gd name="T10" fmla="*/ 45763 w 289560"/>
              <a:gd name="T11" fmla="*/ 53863 h 433070"/>
              <a:gd name="T12" fmla="*/ 45763 w 289560"/>
              <a:gd name="T13" fmla="*/ 217374 h 433070"/>
              <a:gd name="T14" fmla="*/ 135385 w 289560"/>
              <a:gd name="T15" fmla="*/ 217374 h 433070"/>
              <a:gd name="T16" fmla="*/ 135385 w 289560"/>
              <a:gd name="T17" fmla="*/ 53863 h 433070"/>
              <a:gd name="T18" fmla="*/ 91528 w 289560"/>
              <a:gd name="T19" fmla="*/ 0 h 433070"/>
              <a:gd name="T20" fmla="*/ 0 w 289560"/>
              <a:gd name="T21" fmla="*/ 53863 h 433070"/>
              <a:gd name="T22" fmla="*/ 181150 w 289560"/>
              <a:gd name="T23" fmla="*/ 53863 h 433070"/>
              <a:gd name="T24" fmla="*/ 91528 w 289560"/>
              <a:gd name="T25" fmla="*/ 0 h 4330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9560" h="433070">
                <a:moveTo>
                  <a:pt x="289560" y="344424"/>
                </a:moveTo>
                <a:lnTo>
                  <a:pt x="0" y="344424"/>
                </a:lnTo>
                <a:lnTo>
                  <a:pt x="146303" y="432816"/>
                </a:lnTo>
                <a:lnTo>
                  <a:pt x="289560" y="344424"/>
                </a:lnTo>
                <a:close/>
              </a:path>
              <a:path w="289560" h="433070">
                <a:moveTo>
                  <a:pt x="216407" y="85344"/>
                </a:moveTo>
                <a:lnTo>
                  <a:pt x="73151" y="85344"/>
                </a:lnTo>
                <a:lnTo>
                  <a:pt x="73151" y="344424"/>
                </a:lnTo>
                <a:lnTo>
                  <a:pt x="216407" y="344424"/>
                </a:lnTo>
                <a:lnTo>
                  <a:pt x="216407" y="85344"/>
                </a:lnTo>
                <a:close/>
              </a:path>
              <a:path w="289560" h="433070">
                <a:moveTo>
                  <a:pt x="146303" y="0"/>
                </a:moveTo>
                <a:lnTo>
                  <a:pt x="0" y="85344"/>
                </a:lnTo>
                <a:lnTo>
                  <a:pt x="289560" y="85344"/>
                </a:lnTo>
                <a:lnTo>
                  <a:pt x="146303" y="0"/>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22" name="object 18"/>
          <p:cNvSpPr>
            <a:spLocks/>
          </p:cNvSpPr>
          <p:nvPr/>
        </p:nvSpPr>
        <p:spPr bwMode="auto">
          <a:xfrm>
            <a:off x="3830638" y="3427413"/>
            <a:ext cx="247650" cy="371475"/>
          </a:xfrm>
          <a:custGeom>
            <a:avLst/>
            <a:gdLst>
              <a:gd name="T0" fmla="*/ 91528 w 289560"/>
              <a:gd name="T1" fmla="*/ 0 h 433070"/>
              <a:gd name="T2" fmla="*/ 181150 w 289560"/>
              <a:gd name="T3" fmla="*/ 53863 h 433070"/>
              <a:gd name="T4" fmla="*/ 135385 w 289560"/>
              <a:gd name="T5" fmla="*/ 53863 h 433070"/>
              <a:gd name="T6" fmla="*/ 135385 w 289560"/>
              <a:gd name="T7" fmla="*/ 217374 h 433070"/>
              <a:gd name="T8" fmla="*/ 181150 w 289560"/>
              <a:gd name="T9" fmla="*/ 217374 h 433070"/>
              <a:gd name="T10" fmla="*/ 91528 w 289560"/>
              <a:gd name="T11" fmla="*/ 273161 h 433070"/>
              <a:gd name="T12" fmla="*/ 0 w 289560"/>
              <a:gd name="T13" fmla="*/ 217374 h 433070"/>
              <a:gd name="T14" fmla="*/ 45763 w 289560"/>
              <a:gd name="T15" fmla="*/ 217374 h 433070"/>
              <a:gd name="T16" fmla="*/ 45763 w 289560"/>
              <a:gd name="T17" fmla="*/ 53863 h 433070"/>
              <a:gd name="T18" fmla="*/ 0 w 289560"/>
              <a:gd name="T19" fmla="*/ 53863 h 433070"/>
              <a:gd name="T20" fmla="*/ 91528 w 289560"/>
              <a:gd name="T21" fmla="*/ 0 h 4330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9560" h="433070">
                <a:moveTo>
                  <a:pt x="146303" y="0"/>
                </a:moveTo>
                <a:lnTo>
                  <a:pt x="289560" y="85344"/>
                </a:lnTo>
                <a:lnTo>
                  <a:pt x="216407" y="85344"/>
                </a:lnTo>
                <a:lnTo>
                  <a:pt x="216407" y="344424"/>
                </a:lnTo>
                <a:lnTo>
                  <a:pt x="289560" y="344424"/>
                </a:lnTo>
                <a:lnTo>
                  <a:pt x="146303" y="432816"/>
                </a:lnTo>
                <a:lnTo>
                  <a:pt x="0" y="344424"/>
                </a:lnTo>
                <a:lnTo>
                  <a:pt x="73151" y="344424"/>
                </a:lnTo>
                <a:lnTo>
                  <a:pt x="73151" y="85344"/>
                </a:lnTo>
                <a:lnTo>
                  <a:pt x="0" y="85344"/>
                </a:lnTo>
                <a:lnTo>
                  <a:pt x="146303" y="0"/>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23" name="object 19"/>
          <p:cNvSpPr>
            <a:spLocks/>
          </p:cNvSpPr>
          <p:nvPr/>
        </p:nvSpPr>
        <p:spPr bwMode="auto">
          <a:xfrm>
            <a:off x="6850063" y="3427413"/>
            <a:ext cx="247650" cy="371475"/>
          </a:xfrm>
          <a:custGeom>
            <a:avLst/>
            <a:gdLst>
              <a:gd name="T0" fmla="*/ 181151 w 289559"/>
              <a:gd name="T1" fmla="*/ 217374 h 433070"/>
              <a:gd name="T2" fmla="*/ 0 w 289559"/>
              <a:gd name="T3" fmla="*/ 217374 h 433070"/>
              <a:gd name="T4" fmla="*/ 89622 w 289559"/>
              <a:gd name="T5" fmla="*/ 273161 h 433070"/>
              <a:gd name="T6" fmla="*/ 181151 w 289559"/>
              <a:gd name="T7" fmla="*/ 217374 h 433070"/>
              <a:gd name="T8" fmla="*/ 135387 w 289559"/>
              <a:gd name="T9" fmla="*/ 53863 h 433070"/>
              <a:gd name="T10" fmla="*/ 45764 w 289559"/>
              <a:gd name="T11" fmla="*/ 53863 h 433070"/>
              <a:gd name="T12" fmla="*/ 45764 w 289559"/>
              <a:gd name="T13" fmla="*/ 217374 h 433070"/>
              <a:gd name="T14" fmla="*/ 135387 w 289559"/>
              <a:gd name="T15" fmla="*/ 217374 h 433070"/>
              <a:gd name="T16" fmla="*/ 135387 w 289559"/>
              <a:gd name="T17" fmla="*/ 53863 h 433070"/>
              <a:gd name="T18" fmla="*/ 89622 w 289559"/>
              <a:gd name="T19" fmla="*/ 0 h 433070"/>
              <a:gd name="T20" fmla="*/ 0 w 289559"/>
              <a:gd name="T21" fmla="*/ 53863 h 433070"/>
              <a:gd name="T22" fmla="*/ 181151 w 289559"/>
              <a:gd name="T23" fmla="*/ 53863 h 433070"/>
              <a:gd name="T24" fmla="*/ 89622 w 289559"/>
              <a:gd name="T25" fmla="*/ 0 h 4330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9559" h="433070">
                <a:moveTo>
                  <a:pt x="289559" y="344424"/>
                </a:moveTo>
                <a:lnTo>
                  <a:pt x="0" y="344424"/>
                </a:lnTo>
                <a:lnTo>
                  <a:pt x="143255" y="432816"/>
                </a:lnTo>
                <a:lnTo>
                  <a:pt x="289559" y="344424"/>
                </a:lnTo>
                <a:close/>
              </a:path>
              <a:path w="289559" h="433070">
                <a:moveTo>
                  <a:pt x="216407" y="85344"/>
                </a:moveTo>
                <a:lnTo>
                  <a:pt x="73151" y="85344"/>
                </a:lnTo>
                <a:lnTo>
                  <a:pt x="73151" y="344424"/>
                </a:lnTo>
                <a:lnTo>
                  <a:pt x="216407" y="344424"/>
                </a:lnTo>
                <a:lnTo>
                  <a:pt x="216407" y="85344"/>
                </a:lnTo>
                <a:close/>
              </a:path>
              <a:path w="289559" h="433070">
                <a:moveTo>
                  <a:pt x="143255" y="0"/>
                </a:moveTo>
                <a:lnTo>
                  <a:pt x="0" y="85344"/>
                </a:lnTo>
                <a:lnTo>
                  <a:pt x="289559" y="85344"/>
                </a:lnTo>
                <a:lnTo>
                  <a:pt x="143255" y="0"/>
                </a:lnTo>
                <a:close/>
              </a:path>
            </a:pathLst>
          </a:custGeom>
          <a:solidFill>
            <a:srgbClr val="9999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7124" name="object 20"/>
          <p:cNvSpPr>
            <a:spLocks/>
          </p:cNvSpPr>
          <p:nvPr/>
        </p:nvSpPr>
        <p:spPr bwMode="auto">
          <a:xfrm>
            <a:off x="6850063" y="3427413"/>
            <a:ext cx="247650" cy="371475"/>
          </a:xfrm>
          <a:custGeom>
            <a:avLst/>
            <a:gdLst>
              <a:gd name="T0" fmla="*/ 89622 w 289559"/>
              <a:gd name="T1" fmla="*/ 0 h 433070"/>
              <a:gd name="T2" fmla="*/ 181151 w 289559"/>
              <a:gd name="T3" fmla="*/ 53863 h 433070"/>
              <a:gd name="T4" fmla="*/ 135387 w 289559"/>
              <a:gd name="T5" fmla="*/ 53863 h 433070"/>
              <a:gd name="T6" fmla="*/ 135387 w 289559"/>
              <a:gd name="T7" fmla="*/ 217374 h 433070"/>
              <a:gd name="T8" fmla="*/ 181151 w 289559"/>
              <a:gd name="T9" fmla="*/ 217374 h 433070"/>
              <a:gd name="T10" fmla="*/ 89622 w 289559"/>
              <a:gd name="T11" fmla="*/ 273161 h 433070"/>
              <a:gd name="T12" fmla="*/ 0 w 289559"/>
              <a:gd name="T13" fmla="*/ 217374 h 433070"/>
              <a:gd name="T14" fmla="*/ 45764 w 289559"/>
              <a:gd name="T15" fmla="*/ 217374 h 433070"/>
              <a:gd name="T16" fmla="*/ 45764 w 289559"/>
              <a:gd name="T17" fmla="*/ 53863 h 433070"/>
              <a:gd name="T18" fmla="*/ 0 w 289559"/>
              <a:gd name="T19" fmla="*/ 53863 h 433070"/>
              <a:gd name="T20" fmla="*/ 89622 w 289559"/>
              <a:gd name="T21" fmla="*/ 0 h 4330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9559" h="433070">
                <a:moveTo>
                  <a:pt x="143255" y="0"/>
                </a:moveTo>
                <a:lnTo>
                  <a:pt x="289559" y="85344"/>
                </a:lnTo>
                <a:lnTo>
                  <a:pt x="216407" y="85344"/>
                </a:lnTo>
                <a:lnTo>
                  <a:pt x="216407" y="344424"/>
                </a:lnTo>
                <a:lnTo>
                  <a:pt x="289559" y="344424"/>
                </a:lnTo>
                <a:lnTo>
                  <a:pt x="143255" y="432816"/>
                </a:lnTo>
                <a:lnTo>
                  <a:pt x="0" y="344424"/>
                </a:lnTo>
                <a:lnTo>
                  <a:pt x="73151" y="344424"/>
                </a:lnTo>
                <a:lnTo>
                  <a:pt x="73151" y="85344"/>
                </a:lnTo>
                <a:lnTo>
                  <a:pt x="0" y="85344"/>
                </a:lnTo>
                <a:lnTo>
                  <a:pt x="143255" y="0"/>
                </a:lnTo>
                <a:close/>
              </a:path>
            </a:pathLst>
          </a:custGeom>
          <a:noFill/>
          <a:ln w="9142">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7125" name="object 21"/>
          <p:cNvSpPr txBox="1">
            <a:spLocks noChangeArrowheads="1"/>
          </p:cNvSpPr>
          <p:nvPr/>
        </p:nvSpPr>
        <p:spPr bwMode="auto">
          <a:xfrm>
            <a:off x="1338263" y="5511800"/>
            <a:ext cx="32639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500">
                <a:cs typeface="Arial" panose="020B0604020202020204" pitchFamily="34" charset="0"/>
              </a:rPr>
              <a:t>Таблицы не содержат неверных  данных, но при соединении таблиц  могут выдаваться "лишние" строки.</a:t>
            </a:r>
          </a:p>
        </p:txBody>
      </p:sp>
      <p:sp>
        <p:nvSpPr>
          <p:cNvPr id="47126" name="object 22"/>
          <p:cNvSpPr txBox="1">
            <a:spLocks noChangeArrowheads="1"/>
          </p:cNvSpPr>
          <p:nvPr/>
        </p:nvSpPr>
        <p:spPr bwMode="auto">
          <a:xfrm>
            <a:off x="684213" y="1674813"/>
            <a:ext cx="2308225"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543" rIns="0" bIns="0">
            <a:spAutoFit/>
          </a:bodyPr>
          <a:lstStyle>
            <a:lvl1pPr marL="9525">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600">
                <a:cs typeface="Arial" panose="020B0604020202020204" pitchFamily="34" charset="0"/>
              </a:rPr>
              <a:t>5НФ относится к ситуации  нескольких отношений,</a:t>
            </a:r>
          </a:p>
          <a:p>
            <a:pPr>
              <a:spcBef>
                <a:spcPts val="13"/>
              </a:spcBef>
              <a:buClrTx/>
              <a:buSzTx/>
              <a:buFontTx/>
              <a:buNone/>
            </a:pPr>
            <a:r>
              <a:rPr lang="ru-RU" altLang="ru-RU" sz="1600">
                <a:cs typeface="Arial" panose="020B0604020202020204" pitchFamily="34" charset="0"/>
              </a:rPr>
              <a:t>связанных друг с другом  связью 1:n или n:m.</a:t>
            </a:r>
          </a:p>
          <a:p>
            <a:pPr>
              <a:spcBef>
                <a:spcPct val="0"/>
              </a:spcBef>
              <a:buClrTx/>
              <a:buSzTx/>
              <a:buFontTx/>
              <a:buNone/>
            </a:pPr>
            <a:r>
              <a:rPr lang="ru-RU" altLang="ru-RU" sz="1600">
                <a:cs typeface="Arial" panose="020B0604020202020204" pitchFamily="34" charset="0"/>
              </a:rPr>
              <a:t>Например:</a:t>
            </a:r>
          </a:p>
          <a:p>
            <a:pPr>
              <a:spcBef>
                <a:spcPts val="38"/>
              </a:spcBef>
              <a:buClrTx/>
              <a:buSzTx/>
              <a:buFontTx/>
              <a:buNone/>
            </a:pPr>
            <a:endParaRPr lang="ru-RU" altLang="ru-RU" sz="1600">
              <a:latin typeface="Times New Roman" panose="02020603050405020304" pitchFamily="18" charset="0"/>
              <a:cs typeface="Times New Roman" panose="02020603050405020304" pitchFamily="18" charset="0"/>
            </a:endParaRPr>
          </a:p>
          <a:p>
            <a:pPr>
              <a:spcBef>
                <a:spcPct val="0"/>
              </a:spcBef>
              <a:buClrTx/>
              <a:buSzTx/>
              <a:buFontTx/>
              <a:buNone/>
            </a:pPr>
            <a:r>
              <a:rPr lang="ru-RU" altLang="ru-RU" sz="1600">
                <a:cs typeface="Arial" panose="020B0604020202020204" pitchFamily="34" charset="0"/>
              </a:rPr>
              <a:t>Белов ведет:  </a:t>
            </a:r>
          </a:p>
          <a:p>
            <a:pPr>
              <a:spcBef>
                <a:spcPct val="0"/>
              </a:spcBef>
              <a:buClrTx/>
              <a:buSzTx/>
              <a:buFontTx/>
              <a:buNone/>
            </a:pPr>
            <a:r>
              <a:rPr lang="ru-RU" altLang="ru-RU" sz="1600">
                <a:cs typeface="Arial" panose="020B0604020202020204" pitchFamily="34" charset="0"/>
              </a:rPr>
              <a:t>в А-11 – ДМ,</a:t>
            </a:r>
          </a:p>
          <a:p>
            <a:pPr>
              <a:spcBef>
                <a:spcPct val="0"/>
              </a:spcBef>
              <a:buClrTx/>
              <a:buSzTx/>
              <a:buFontTx/>
              <a:buNone/>
            </a:pPr>
            <a:r>
              <a:rPr lang="ru-RU" altLang="ru-RU" sz="1600">
                <a:cs typeface="Arial" panose="020B0604020202020204" pitchFamily="34" charset="0"/>
              </a:rPr>
              <a:t>в А-12 – МА;</a:t>
            </a:r>
          </a:p>
          <a:p>
            <a:pPr>
              <a:spcBef>
                <a:spcPct val="0"/>
              </a:spcBef>
              <a:buClrTx/>
              <a:buSzTx/>
              <a:buFontTx/>
              <a:buNone/>
            </a:pPr>
            <a:r>
              <a:rPr lang="ru-RU" altLang="ru-RU" sz="1600">
                <a:cs typeface="Arial" panose="020B0604020202020204" pitchFamily="34" charset="0"/>
              </a:rPr>
              <a:t>Осипов ведет:  </a:t>
            </a:r>
          </a:p>
          <a:p>
            <a:pPr>
              <a:spcBef>
                <a:spcPct val="0"/>
              </a:spcBef>
              <a:buClrTx/>
              <a:buSzTx/>
              <a:buFontTx/>
              <a:buNone/>
            </a:pPr>
            <a:r>
              <a:rPr lang="ru-RU" altLang="ru-RU" sz="1600">
                <a:cs typeface="Arial" panose="020B0604020202020204" pitchFamily="34" charset="0"/>
              </a:rPr>
              <a:t>в А-12 – ДМ,</a:t>
            </a:r>
          </a:p>
          <a:p>
            <a:pPr>
              <a:spcBef>
                <a:spcPct val="0"/>
              </a:spcBef>
              <a:buClrTx/>
              <a:buSzTx/>
              <a:buFontTx/>
              <a:buNone/>
            </a:pPr>
            <a:r>
              <a:rPr lang="ru-RU" altLang="ru-RU" sz="1600">
                <a:cs typeface="Arial" panose="020B0604020202020204" pitchFamily="34" charset="0"/>
              </a:rPr>
              <a:t>в А-11 – МА.</a:t>
            </a:r>
          </a:p>
        </p:txBody>
      </p:sp>
    </p:spTree>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938213"/>
            <a:ext cx="7037388" cy="476250"/>
          </a:xfrm>
        </p:spPr>
        <p:txBody>
          <a:bodyPr lIns="0" tIns="80797" rIns="0" bIns="0" rtlCol="0">
            <a:spAutoFit/>
          </a:bodyPr>
          <a:lstStyle/>
          <a:p>
            <a:pPr marL="1793491">
              <a:defRPr/>
            </a:pPr>
            <a:r>
              <a:rPr sz="2565" spc="-4" dirty="0"/>
              <a:t>Приведение </a:t>
            </a:r>
            <a:r>
              <a:rPr sz="2565" dirty="0"/>
              <a:t>к</a:t>
            </a:r>
            <a:r>
              <a:rPr sz="2565" spc="-51" dirty="0"/>
              <a:t> </a:t>
            </a:r>
            <a:r>
              <a:rPr sz="2565" spc="-9" dirty="0"/>
              <a:t>5НФ</a:t>
            </a:r>
            <a:endParaRPr sz="2565"/>
          </a:p>
        </p:txBody>
      </p:sp>
      <p:sp>
        <p:nvSpPr>
          <p:cNvPr id="3" name="object 3"/>
          <p:cNvSpPr txBox="1"/>
          <p:nvPr/>
        </p:nvSpPr>
        <p:spPr>
          <a:xfrm>
            <a:off x="1316038" y="1490663"/>
            <a:ext cx="2557462" cy="238125"/>
          </a:xfrm>
          <a:prstGeom prst="rect">
            <a:avLst/>
          </a:prstGeom>
        </p:spPr>
        <p:txBody>
          <a:bodyPr lIns="0" tIns="0" rIns="0" bIns="0">
            <a:spAutoFit/>
          </a:bodyPr>
          <a:lstStyle/>
          <a:p>
            <a:pPr marL="10860">
              <a:defRPr/>
            </a:pPr>
            <a:r>
              <a:rPr sz="1539" spc="-4" dirty="0">
                <a:latin typeface="Arial"/>
                <a:cs typeface="Arial"/>
              </a:rPr>
              <a:t>Преобразование схемы</a:t>
            </a:r>
            <a:r>
              <a:rPr sz="1539" spc="-17" dirty="0">
                <a:latin typeface="Arial"/>
                <a:cs typeface="Arial"/>
              </a:rPr>
              <a:t> </a:t>
            </a:r>
            <a:r>
              <a:rPr sz="1539" spc="-4" dirty="0">
                <a:latin typeface="Arial"/>
                <a:cs typeface="Arial"/>
              </a:rPr>
              <a:t>БД:</a:t>
            </a:r>
            <a:endParaRPr sz="1539">
              <a:latin typeface="Arial"/>
              <a:cs typeface="Arial"/>
            </a:endParaRPr>
          </a:p>
        </p:txBody>
      </p:sp>
      <p:sp>
        <p:nvSpPr>
          <p:cNvPr id="48132" name="object 4"/>
          <p:cNvSpPr>
            <a:spLocks/>
          </p:cNvSpPr>
          <p:nvPr/>
        </p:nvSpPr>
        <p:spPr bwMode="auto">
          <a:xfrm>
            <a:off x="3810000" y="2960688"/>
            <a:ext cx="195263" cy="119062"/>
          </a:xfrm>
          <a:custGeom>
            <a:avLst/>
            <a:gdLst>
              <a:gd name="T0" fmla="*/ 121839 w 228600"/>
              <a:gd name="T1" fmla="*/ 38965 h 139064"/>
              <a:gd name="T2" fmla="*/ 65652 w 228600"/>
              <a:gd name="T3" fmla="*/ 76276 h 139064"/>
              <a:gd name="T4" fmla="*/ 65652 w 228600"/>
              <a:gd name="T5" fmla="*/ 87275 h 139064"/>
              <a:gd name="T6" fmla="*/ 76575 w 228600"/>
              <a:gd name="T7" fmla="*/ 87275 h 139064"/>
              <a:gd name="T8" fmla="*/ 142108 w 228600"/>
              <a:gd name="T9" fmla="*/ 43637 h 139064"/>
              <a:gd name="T10" fmla="*/ 131186 w 228600"/>
              <a:gd name="T11" fmla="*/ 43637 h 139064"/>
              <a:gd name="T12" fmla="*/ 121839 w 228600"/>
              <a:gd name="T13" fmla="*/ 38965 h 139064"/>
              <a:gd name="T14" fmla="*/ 109421 w 228600"/>
              <a:gd name="T15" fmla="*/ 32758 h 139064"/>
              <a:gd name="T16" fmla="*/ 0 w 228600"/>
              <a:gd name="T17" fmla="*/ 32758 h 139064"/>
              <a:gd name="T18" fmla="*/ 0 w 228600"/>
              <a:gd name="T19" fmla="*/ 43637 h 139064"/>
              <a:gd name="T20" fmla="*/ 114803 w 228600"/>
              <a:gd name="T21" fmla="*/ 43637 h 139064"/>
              <a:gd name="T22" fmla="*/ 121839 w 228600"/>
              <a:gd name="T23" fmla="*/ 38965 h 139064"/>
              <a:gd name="T24" fmla="*/ 109421 w 228600"/>
              <a:gd name="T25" fmla="*/ 32758 h 139064"/>
              <a:gd name="T26" fmla="*/ 128475 w 228600"/>
              <a:gd name="T27" fmla="*/ 34559 h 139064"/>
              <a:gd name="T28" fmla="*/ 121839 w 228600"/>
              <a:gd name="T29" fmla="*/ 38965 h 139064"/>
              <a:gd name="T30" fmla="*/ 131186 w 228600"/>
              <a:gd name="T31" fmla="*/ 43637 h 139064"/>
              <a:gd name="T32" fmla="*/ 131186 w 228600"/>
              <a:gd name="T33" fmla="*/ 36365 h 139064"/>
              <a:gd name="T34" fmla="*/ 128475 w 228600"/>
              <a:gd name="T35" fmla="*/ 34559 h 139064"/>
              <a:gd name="T36" fmla="*/ 131186 w 228600"/>
              <a:gd name="T37" fmla="*/ 36365 h 139064"/>
              <a:gd name="T38" fmla="*/ 131186 w 228600"/>
              <a:gd name="T39" fmla="*/ 43637 h 139064"/>
              <a:gd name="T40" fmla="*/ 142108 w 228600"/>
              <a:gd name="T41" fmla="*/ 43637 h 139064"/>
              <a:gd name="T42" fmla="*/ 131186 w 228600"/>
              <a:gd name="T43" fmla="*/ 36365 h 139064"/>
              <a:gd name="T44" fmla="*/ 131186 w 228600"/>
              <a:gd name="T45" fmla="*/ 32758 h 139064"/>
              <a:gd name="T46" fmla="*/ 131186 w 228600"/>
              <a:gd name="T47" fmla="*/ 36365 h 139064"/>
              <a:gd name="T48" fmla="*/ 142108 w 228600"/>
              <a:gd name="T49" fmla="*/ 43637 h 139064"/>
              <a:gd name="T50" fmla="*/ 131186 w 228600"/>
              <a:gd name="T51" fmla="*/ 32758 h 139064"/>
              <a:gd name="T52" fmla="*/ 76575 w 228600"/>
              <a:gd name="T53" fmla="*/ 0 h 139064"/>
              <a:gd name="T54" fmla="*/ 65652 w 228600"/>
              <a:gd name="T55" fmla="*/ 0 h 139064"/>
              <a:gd name="T56" fmla="*/ 65652 w 228600"/>
              <a:gd name="T57" fmla="*/ 10879 h 139064"/>
              <a:gd name="T58" fmla="*/ 121839 w 228600"/>
              <a:gd name="T59" fmla="*/ 38965 h 139064"/>
              <a:gd name="T60" fmla="*/ 128475 w 228600"/>
              <a:gd name="T61" fmla="*/ 34559 h 139064"/>
              <a:gd name="T62" fmla="*/ 76575 w 228600"/>
              <a:gd name="T63" fmla="*/ 0 h 139064"/>
              <a:gd name="T64" fmla="*/ 131186 w 228600"/>
              <a:gd name="T65" fmla="*/ 32758 h 139064"/>
              <a:gd name="T66" fmla="*/ 128475 w 228600"/>
              <a:gd name="T67" fmla="*/ 34559 h 139064"/>
              <a:gd name="T68" fmla="*/ 131186 w 228600"/>
              <a:gd name="T69" fmla="*/ 36365 h 139064"/>
              <a:gd name="T70" fmla="*/ 131186 w 228600"/>
              <a:gd name="T71" fmla="*/ 32758 h 139064"/>
              <a:gd name="T72" fmla="*/ 131186 w 228600"/>
              <a:gd name="T73" fmla="*/ 32758 h 139064"/>
              <a:gd name="T74" fmla="*/ 125770 w 228600"/>
              <a:gd name="T75" fmla="*/ 32758 h 139064"/>
              <a:gd name="T76" fmla="*/ 128475 w 228600"/>
              <a:gd name="T77" fmla="*/ 34559 h 139064"/>
              <a:gd name="T78" fmla="*/ 131186 w 228600"/>
              <a:gd name="T79" fmla="*/ 32758 h 1390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28600" h="139064">
                <a:moveTo>
                  <a:pt x="195503" y="62087"/>
                </a:moveTo>
                <a:lnTo>
                  <a:pt x="105346" y="121538"/>
                </a:lnTo>
                <a:lnTo>
                  <a:pt x="105346" y="139064"/>
                </a:lnTo>
                <a:lnTo>
                  <a:pt x="122872" y="139064"/>
                </a:lnTo>
                <a:lnTo>
                  <a:pt x="228028" y="69532"/>
                </a:lnTo>
                <a:lnTo>
                  <a:pt x="210502" y="69532"/>
                </a:lnTo>
                <a:lnTo>
                  <a:pt x="195503" y="62087"/>
                </a:lnTo>
                <a:close/>
              </a:path>
              <a:path w="228600" h="139064">
                <a:moveTo>
                  <a:pt x="175578" y="52197"/>
                </a:moveTo>
                <a:lnTo>
                  <a:pt x="0" y="52197"/>
                </a:lnTo>
                <a:lnTo>
                  <a:pt x="0" y="69532"/>
                </a:lnTo>
                <a:lnTo>
                  <a:pt x="184213" y="69532"/>
                </a:lnTo>
                <a:lnTo>
                  <a:pt x="195503" y="62087"/>
                </a:lnTo>
                <a:lnTo>
                  <a:pt x="175578" y="52197"/>
                </a:lnTo>
                <a:close/>
              </a:path>
              <a:path w="228600" h="139064">
                <a:moveTo>
                  <a:pt x="206151" y="55066"/>
                </a:moveTo>
                <a:lnTo>
                  <a:pt x="195503" y="62087"/>
                </a:lnTo>
                <a:lnTo>
                  <a:pt x="210502" y="69532"/>
                </a:lnTo>
                <a:lnTo>
                  <a:pt x="210502" y="57943"/>
                </a:lnTo>
                <a:lnTo>
                  <a:pt x="206151" y="55066"/>
                </a:lnTo>
                <a:close/>
              </a:path>
              <a:path w="228600" h="139064">
                <a:moveTo>
                  <a:pt x="210502" y="57943"/>
                </a:moveTo>
                <a:lnTo>
                  <a:pt x="210502" y="69532"/>
                </a:lnTo>
                <a:lnTo>
                  <a:pt x="228028" y="69532"/>
                </a:lnTo>
                <a:lnTo>
                  <a:pt x="210502" y="57943"/>
                </a:lnTo>
                <a:close/>
              </a:path>
              <a:path w="228600" h="139064">
                <a:moveTo>
                  <a:pt x="210502" y="52197"/>
                </a:moveTo>
                <a:lnTo>
                  <a:pt x="210502" y="57943"/>
                </a:lnTo>
                <a:lnTo>
                  <a:pt x="228028" y="69532"/>
                </a:lnTo>
                <a:lnTo>
                  <a:pt x="210502" y="52197"/>
                </a:lnTo>
                <a:close/>
              </a:path>
              <a:path w="228600" h="139064">
                <a:moveTo>
                  <a:pt x="122872" y="0"/>
                </a:moveTo>
                <a:lnTo>
                  <a:pt x="105346" y="0"/>
                </a:lnTo>
                <a:lnTo>
                  <a:pt x="105346" y="17335"/>
                </a:lnTo>
                <a:lnTo>
                  <a:pt x="195503" y="62087"/>
                </a:lnTo>
                <a:lnTo>
                  <a:pt x="206151" y="55066"/>
                </a:lnTo>
                <a:lnTo>
                  <a:pt x="122872" y="0"/>
                </a:lnTo>
                <a:close/>
              </a:path>
              <a:path w="228600" h="139064">
                <a:moveTo>
                  <a:pt x="210502" y="52197"/>
                </a:moveTo>
                <a:lnTo>
                  <a:pt x="206151" y="55066"/>
                </a:lnTo>
                <a:lnTo>
                  <a:pt x="210502" y="57943"/>
                </a:lnTo>
                <a:lnTo>
                  <a:pt x="210502" y="52197"/>
                </a:lnTo>
                <a:close/>
              </a:path>
              <a:path w="228600" h="139064">
                <a:moveTo>
                  <a:pt x="210502" y="52197"/>
                </a:moveTo>
                <a:lnTo>
                  <a:pt x="201811" y="52197"/>
                </a:lnTo>
                <a:lnTo>
                  <a:pt x="206151" y="55066"/>
                </a:lnTo>
                <a:lnTo>
                  <a:pt x="210502" y="521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33" name="object 5"/>
          <p:cNvSpPr>
            <a:spLocks/>
          </p:cNvSpPr>
          <p:nvPr/>
        </p:nvSpPr>
        <p:spPr bwMode="auto">
          <a:xfrm>
            <a:off x="3810000" y="3006725"/>
            <a:ext cx="195263" cy="14288"/>
          </a:xfrm>
          <a:custGeom>
            <a:avLst/>
            <a:gdLst>
              <a:gd name="T0" fmla="*/ 131186 w 228600"/>
              <a:gd name="T1" fmla="*/ 8998 h 17779"/>
              <a:gd name="T2" fmla="*/ 0 w 228600"/>
              <a:gd name="T3" fmla="*/ 8998 h 17779"/>
              <a:gd name="T4" fmla="*/ 0 w 228600"/>
              <a:gd name="T5" fmla="*/ 0 h 17779"/>
              <a:gd name="T6" fmla="*/ 131186 w 228600"/>
              <a:gd name="T7" fmla="*/ 0 h 17779"/>
              <a:gd name="T8" fmla="*/ 142108 w 228600"/>
              <a:gd name="T9" fmla="*/ 8998 h 17779"/>
              <a:gd name="T10" fmla="*/ 131186 w 228600"/>
              <a:gd name="T11" fmla="*/ 8998 h 177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8600" h="17779">
                <a:moveTo>
                  <a:pt x="210502" y="17335"/>
                </a:moveTo>
                <a:lnTo>
                  <a:pt x="0" y="17335"/>
                </a:lnTo>
                <a:lnTo>
                  <a:pt x="0" y="0"/>
                </a:lnTo>
                <a:lnTo>
                  <a:pt x="210502" y="0"/>
                </a:lnTo>
                <a:lnTo>
                  <a:pt x="228028" y="17335"/>
                </a:lnTo>
                <a:lnTo>
                  <a:pt x="210502"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34" name="object 6"/>
          <p:cNvSpPr>
            <a:spLocks/>
          </p:cNvSpPr>
          <p:nvPr/>
        </p:nvSpPr>
        <p:spPr bwMode="auto">
          <a:xfrm>
            <a:off x="3900488" y="2960688"/>
            <a:ext cx="104775" cy="119062"/>
          </a:xfrm>
          <a:custGeom>
            <a:avLst/>
            <a:gdLst>
              <a:gd name="T0" fmla="*/ 10782 w 123189"/>
              <a:gd name="T1" fmla="*/ 0 h 139064"/>
              <a:gd name="T2" fmla="*/ 75480 w 123189"/>
              <a:gd name="T3" fmla="*/ 43637 h 139064"/>
              <a:gd name="T4" fmla="*/ 10782 w 123189"/>
              <a:gd name="T5" fmla="*/ 87275 h 139064"/>
              <a:gd name="T6" fmla="*/ 0 w 123189"/>
              <a:gd name="T7" fmla="*/ 87275 h 139064"/>
              <a:gd name="T8" fmla="*/ 0 w 123189"/>
              <a:gd name="T9" fmla="*/ 76276 h 139064"/>
              <a:gd name="T10" fmla="*/ 64698 w 123189"/>
              <a:gd name="T11" fmla="*/ 32758 h 139064"/>
              <a:gd name="T12" fmla="*/ 64698 w 123189"/>
              <a:gd name="T13" fmla="*/ 43637 h 139064"/>
              <a:gd name="T14" fmla="*/ 0 w 123189"/>
              <a:gd name="T15" fmla="*/ 10879 h 139064"/>
              <a:gd name="T16" fmla="*/ 0 w 123189"/>
              <a:gd name="T17" fmla="*/ 0 h 139064"/>
              <a:gd name="T18" fmla="*/ 10782 w 123189"/>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189" h="139064">
                <a:moveTo>
                  <a:pt x="17525" y="0"/>
                </a:moveTo>
                <a:lnTo>
                  <a:pt x="122681" y="69532"/>
                </a:lnTo>
                <a:lnTo>
                  <a:pt x="17525" y="139064"/>
                </a:lnTo>
                <a:lnTo>
                  <a:pt x="0" y="139064"/>
                </a:lnTo>
                <a:lnTo>
                  <a:pt x="0" y="121538"/>
                </a:lnTo>
                <a:lnTo>
                  <a:pt x="105155" y="52197"/>
                </a:lnTo>
                <a:lnTo>
                  <a:pt x="105155" y="69532"/>
                </a:lnTo>
                <a:lnTo>
                  <a:pt x="0" y="17335"/>
                </a:lnTo>
                <a:lnTo>
                  <a:pt x="0" y="0"/>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35" name="object 7"/>
          <p:cNvSpPr>
            <a:spLocks/>
          </p:cNvSpPr>
          <p:nvPr/>
        </p:nvSpPr>
        <p:spPr bwMode="auto">
          <a:xfrm>
            <a:off x="3825875" y="4729163"/>
            <a:ext cx="209550" cy="119062"/>
          </a:xfrm>
          <a:custGeom>
            <a:avLst/>
            <a:gdLst>
              <a:gd name="T0" fmla="*/ 131966 w 245745"/>
              <a:gd name="T1" fmla="*/ 48293 h 139064"/>
              <a:gd name="T2" fmla="*/ 76066 w 245745"/>
              <a:gd name="T3" fmla="*/ 76276 h 139064"/>
              <a:gd name="T4" fmla="*/ 65199 w 245745"/>
              <a:gd name="T5" fmla="*/ 87155 h 139064"/>
              <a:gd name="T6" fmla="*/ 76066 w 245745"/>
              <a:gd name="T7" fmla="*/ 87155 h 139064"/>
              <a:gd name="T8" fmla="*/ 137553 w 245745"/>
              <a:gd name="T9" fmla="*/ 52033 h 139064"/>
              <a:gd name="T10" fmla="*/ 131966 w 245745"/>
              <a:gd name="T11" fmla="*/ 48293 h 139064"/>
              <a:gd name="T12" fmla="*/ 125010 w 245745"/>
              <a:gd name="T13" fmla="*/ 43637 h 139064"/>
              <a:gd name="T14" fmla="*/ 0 w 245745"/>
              <a:gd name="T15" fmla="*/ 43637 h 139064"/>
              <a:gd name="T16" fmla="*/ 0 w 245745"/>
              <a:gd name="T17" fmla="*/ 54517 h 139064"/>
              <a:gd name="T18" fmla="*/ 119532 w 245745"/>
              <a:gd name="T19" fmla="*/ 54517 h 139064"/>
              <a:gd name="T20" fmla="*/ 131966 w 245745"/>
              <a:gd name="T21" fmla="*/ 48293 h 139064"/>
              <a:gd name="T22" fmla="*/ 125010 w 245745"/>
              <a:gd name="T23" fmla="*/ 43637 h 139064"/>
              <a:gd name="T24" fmla="*/ 137553 w 245745"/>
              <a:gd name="T25" fmla="*/ 52033 h 139064"/>
              <a:gd name="T26" fmla="*/ 133203 w 245745"/>
              <a:gd name="T27" fmla="*/ 54517 h 139064"/>
              <a:gd name="T28" fmla="*/ 141265 w 245745"/>
              <a:gd name="T29" fmla="*/ 54517 h 139064"/>
              <a:gd name="T30" fmla="*/ 137553 w 245745"/>
              <a:gd name="T31" fmla="*/ 52033 h 139064"/>
              <a:gd name="T32" fmla="*/ 141265 w 245745"/>
              <a:gd name="T33" fmla="*/ 49912 h 139064"/>
              <a:gd name="T34" fmla="*/ 137553 w 245745"/>
              <a:gd name="T35" fmla="*/ 52033 h 139064"/>
              <a:gd name="T36" fmla="*/ 141265 w 245745"/>
              <a:gd name="T37" fmla="*/ 54517 h 139064"/>
              <a:gd name="T38" fmla="*/ 141265 w 245745"/>
              <a:gd name="T39" fmla="*/ 49912 h 139064"/>
              <a:gd name="T40" fmla="*/ 141265 w 245745"/>
              <a:gd name="T41" fmla="*/ 43637 h 139064"/>
              <a:gd name="T42" fmla="*/ 131966 w 245745"/>
              <a:gd name="T43" fmla="*/ 48293 h 139064"/>
              <a:gd name="T44" fmla="*/ 137553 w 245745"/>
              <a:gd name="T45" fmla="*/ 52033 h 139064"/>
              <a:gd name="T46" fmla="*/ 141265 w 245745"/>
              <a:gd name="T47" fmla="*/ 49912 h 139064"/>
              <a:gd name="T48" fmla="*/ 141265 w 245745"/>
              <a:gd name="T49" fmla="*/ 43637 h 139064"/>
              <a:gd name="T50" fmla="*/ 152249 w 245745"/>
              <a:gd name="T51" fmla="*/ 43637 h 139064"/>
              <a:gd name="T52" fmla="*/ 141265 w 245745"/>
              <a:gd name="T53" fmla="*/ 43637 h 139064"/>
              <a:gd name="T54" fmla="*/ 141265 w 245745"/>
              <a:gd name="T55" fmla="*/ 49912 h 139064"/>
              <a:gd name="T56" fmla="*/ 152249 w 245745"/>
              <a:gd name="T57" fmla="*/ 43637 h 139064"/>
              <a:gd name="T58" fmla="*/ 76066 w 245745"/>
              <a:gd name="T59" fmla="*/ 0 h 139064"/>
              <a:gd name="T60" fmla="*/ 65199 w 245745"/>
              <a:gd name="T61" fmla="*/ 10879 h 139064"/>
              <a:gd name="T62" fmla="*/ 76066 w 245745"/>
              <a:gd name="T63" fmla="*/ 10879 h 139064"/>
              <a:gd name="T64" fmla="*/ 131966 w 245745"/>
              <a:gd name="T65" fmla="*/ 48293 h 139064"/>
              <a:gd name="T66" fmla="*/ 141265 w 245745"/>
              <a:gd name="T67" fmla="*/ 43637 h 139064"/>
              <a:gd name="T68" fmla="*/ 152249 w 245745"/>
              <a:gd name="T69" fmla="*/ 43637 h 139064"/>
              <a:gd name="T70" fmla="*/ 76066 w 245745"/>
              <a:gd name="T71" fmla="*/ 0 h 1390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45745" h="139064">
                <a:moveTo>
                  <a:pt x="212839" y="76950"/>
                </a:moveTo>
                <a:lnTo>
                  <a:pt x="122682" y="121538"/>
                </a:lnTo>
                <a:lnTo>
                  <a:pt x="105156" y="138874"/>
                </a:lnTo>
                <a:lnTo>
                  <a:pt x="122682" y="138874"/>
                </a:lnTo>
                <a:lnTo>
                  <a:pt x="221851" y="82909"/>
                </a:lnTo>
                <a:lnTo>
                  <a:pt x="212839" y="76950"/>
                </a:lnTo>
                <a:close/>
              </a:path>
              <a:path w="245745" h="139064">
                <a:moveTo>
                  <a:pt x="201621" y="69532"/>
                </a:moveTo>
                <a:lnTo>
                  <a:pt x="0" y="69532"/>
                </a:lnTo>
                <a:lnTo>
                  <a:pt x="0" y="86867"/>
                </a:lnTo>
                <a:lnTo>
                  <a:pt x="192786" y="86867"/>
                </a:lnTo>
                <a:lnTo>
                  <a:pt x="212839" y="76950"/>
                </a:lnTo>
                <a:lnTo>
                  <a:pt x="201621" y="69532"/>
                </a:lnTo>
                <a:close/>
              </a:path>
              <a:path w="245745" h="139064">
                <a:moveTo>
                  <a:pt x="221851" y="82909"/>
                </a:moveTo>
                <a:lnTo>
                  <a:pt x="214836" y="86867"/>
                </a:lnTo>
                <a:lnTo>
                  <a:pt x="227837" y="86867"/>
                </a:lnTo>
                <a:lnTo>
                  <a:pt x="221851" y="82909"/>
                </a:lnTo>
                <a:close/>
              </a:path>
              <a:path w="245745" h="139064">
                <a:moveTo>
                  <a:pt x="227837" y="79530"/>
                </a:moveTo>
                <a:lnTo>
                  <a:pt x="221851" y="82909"/>
                </a:lnTo>
                <a:lnTo>
                  <a:pt x="227837" y="86867"/>
                </a:lnTo>
                <a:lnTo>
                  <a:pt x="227837" y="79530"/>
                </a:lnTo>
                <a:close/>
              </a:path>
              <a:path w="245745" h="139064">
                <a:moveTo>
                  <a:pt x="227837" y="69532"/>
                </a:moveTo>
                <a:lnTo>
                  <a:pt x="212839" y="76950"/>
                </a:lnTo>
                <a:lnTo>
                  <a:pt x="221851" y="82909"/>
                </a:lnTo>
                <a:lnTo>
                  <a:pt x="227837" y="79530"/>
                </a:lnTo>
                <a:lnTo>
                  <a:pt x="227837" y="69532"/>
                </a:lnTo>
                <a:close/>
              </a:path>
              <a:path w="245745" h="139064">
                <a:moveTo>
                  <a:pt x="245554" y="69532"/>
                </a:moveTo>
                <a:lnTo>
                  <a:pt x="227837" y="69532"/>
                </a:lnTo>
                <a:lnTo>
                  <a:pt x="227837" y="79530"/>
                </a:lnTo>
                <a:lnTo>
                  <a:pt x="245554" y="69532"/>
                </a:lnTo>
                <a:close/>
              </a:path>
              <a:path w="245745" h="139064">
                <a:moveTo>
                  <a:pt x="122682" y="0"/>
                </a:moveTo>
                <a:lnTo>
                  <a:pt x="105156" y="17335"/>
                </a:lnTo>
                <a:lnTo>
                  <a:pt x="122682" y="17335"/>
                </a:lnTo>
                <a:lnTo>
                  <a:pt x="212839" y="76950"/>
                </a:lnTo>
                <a:lnTo>
                  <a:pt x="227837" y="69532"/>
                </a:lnTo>
                <a:lnTo>
                  <a:pt x="245554" y="69532"/>
                </a:lnTo>
                <a:lnTo>
                  <a:pt x="12268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36" name="object 8"/>
          <p:cNvSpPr>
            <a:spLocks/>
          </p:cNvSpPr>
          <p:nvPr/>
        </p:nvSpPr>
        <p:spPr bwMode="auto">
          <a:xfrm>
            <a:off x="3825875" y="4789488"/>
            <a:ext cx="195263" cy="14287"/>
          </a:xfrm>
          <a:custGeom>
            <a:avLst/>
            <a:gdLst>
              <a:gd name="T0" fmla="*/ 143181 w 227964"/>
              <a:gd name="T1" fmla="*/ 8995 h 17779"/>
              <a:gd name="T2" fmla="*/ 11014 w 227964"/>
              <a:gd name="T3" fmla="*/ 8995 h 17779"/>
              <a:gd name="T4" fmla="*/ 0 w 227964"/>
              <a:gd name="T5" fmla="*/ 8995 h 17779"/>
              <a:gd name="T6" fmla="*/ 0 w 227964"/>
              <a:gd name="T7" fmla="*/ 0 h 17779"/>
              <a:gd name="T8" fmla="*/ 11014 w 227964"/>
              <a:gd name="T9" fmla="*/ 0 h 17779"/>
              <a:gd name="T10" fmla="*/ 143181 w 227964"/>
              <a:gd name="T11" fmla="*/ 0 h 17779"/>
              <a:gd name="T12" fmla="*/ 143181 w 227964"/>
              <a:gd name="T13" fmla="*/ 8995 h 17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964" h="17779">
                <a:moveTo>
                  <a:pt x="227837" y="17335"/>
                </a:moveTo>
                <a:lnTo>
                  <a:pt x="17525" y="17335"/>
                </a:lnTo>
                <a:lnTo>
                  <a:pt x="0" y="17335"/>
                </a:lnTo>
                <a:lnTo>
                  <a:pt x="0" y="0"/>
                </a:lnTo>
                <a:lnTo>
                  <a:pt x="17525" y="0"/>
                </a:lnTo>
                <a:lnTo>
                  <a:pt x="227837" y="0"/>
                </a:lnTo>
                <a:lnTo>
                  <a:pt x="227837"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37" name="object 9"/>
          <p:cNvSpPr>
            <a:spLocks/>
          </p:cNvSpPr>
          <p:nvPr/>
        </p:nvSpPr>
        <p:spPr bwMode="auto">
          <a:xfrm>
            <a:off x="3914775" y="4729163"/>
            <a:ext cx="120650" cy="119062"/>
          </a:xfrm>
          <a:custGeom>
            <a:avLst/>
            <a:gdLst>
              <a:gd name="T0" fmla="*/ 10987 w 140970"/>
              <a:gd name="T1" fmla="*/ 0 h 139064"/>
              <a:gd name="T2" fmla="*/ 88016 w 140970"/>
              <a:gd name="T3" fmla="*/ 43637 h 139064"/>
              <a:gd name="T4" fmla="*/ 10987 w 140970"/>
              <a:gd name="T5" fmla="*/ 87155 h 139064"/>
              <a:gd name="T6" fmla="*/ 0 w 140970"/>
              <a:gd name="T7" fmla="*/ 87155 h 139064"/>
              <a:gd name="T8" fmla="*/ 10987 w 140970"/>
              <a:gd name="T9" fmla="*/ 76276 h 139064"/>
              <a:gd name="T10" fmla="*/ 76909 w 140970"/>
              <a:gd name="T11" fmla="*/ 43637 h 139064"/>
              <a:gd name="T12" fmla="*/ 76909 w 140970"/>
              <a:gd name="T13" fmla="*/ 54517 h 139064"/>
              <a:gd name="T14" fmla="*/ 10987 w 140970"/>
              <a:gd name="T15" fmla="*/ 10879 h 139064"/>
              <a:gd name="T16" fmla="*/ 0 w 140970"/>
              <a:gd name="T17" fmla="*/ 10879 h 139064"/>
              <a:gd name="T18" fmla="*/ 10987 w 140970"/>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7525" y="0"/>
                </a:moveTo>
                <a:lnTo>
                  <a:pt x="140398" y="69532"/>
                </a:lnTo>
                <a:lnTo>
                  <a:pt x="17525" y="138874"/>
                </a:lnTo>
                <a:lnTo>
                  <a:pt x="0" y="138874"/>
                </a:lnTo>
                <a:lnTo>
                  <a:pt x="17525" y="121538"/>
                </a:lnTo>
                <a:lnTo>
                  <a:pt x="122681" y="69532"/>
                </a:lnTo>
                <a:lnTo>
                  <a:pt x="122681" y="86867"/>
                </a:lnTo>
                <a:lnTo>
                  <a:pt x="17525" y="17335"/>
                </a:lnTo>
                <a:lnTo>
                  <a:pt x="0" y="17335"/>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38" name="object 10"/>
          <p:cNvSpPr>
            <a:spLocks/>
          </p:cNvSpPr>
          <p:nvPr/>
        </p:nvSpPr>
        <p:spPr bwMode="auto">
          <a:xfrm>
            <a:off x="3840163" y="1965325"/>
            <a:ext cx="1755775" cy="312738"/>
          </a:xfrm>
          <a:custGeom>
            <a:avLst/>
            <a:gdLst>
              <a:gd name="T0" fmla="*/ 0 w 2052320"/>
              <a:gd name="T1" fmla="*/ 0 h 365125"/>
              <a:gd name="T2" fmla="*/ 0 w 2052320"/>
              <a:gd name="T3" fmla="*/ 229235 h 365125"/>
              <a:gd name="T4" fmla="*/ 1284881 w 2052320"/>
              <a:gd name="T5" fmla="*/ 229235 h 365125"/>
              <a:gd name="T6" fmla="*/ 1284881 w 2052320"/>
              <a:gd name="T7" fmla="*/ 0 h 365125"/>
              <a:gd name="T8" fmla="*/ 0 w 2052320"/>
              <a:gd name="T9" fmla="*/ 0 h 365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2320" h="365125">
                <a:moveTo>
                  <a:pt x="0" y="0"/>
                </a:moveTo>
                <a:lnTo>
                  <a:pt x="0" y="364807"/>
                </a:lnTo>
                <a:lnTo>
                  <a:pt x="2052066" y="364807"/>
                </a:lnTo>
                <a:lnTo>
                  <a:pt x="2052066" y="0"/>
                </a:lnTo>
                <a:lnTo>
                  <a:pt x="0" y="0"/>
                </a:lnTo>
                <a:close/>
              </a:path>
            </a:pathLst>
          </a:custGeom>
          <a:noFill/>
          <a:ln w="17456">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11" name="object 11"/>
          <p:cNvSpPr txBox="1"/>
          <p:nvPr/>
        </p:nvSpPr>
        <p:spPr>
          <a:xfrm>
            <a:off x="3919538" y="2011363"/>
            <a:ext cx="1589087" cy="215900"/>
          </a:xfrm>
          <a:prstGeom prst="rect">
            <a:avLst/>
          </a:prstGeom>
        </p:spPr>
        <p:txBody>
          <a:bodyPr lIns="0" tIns="0" rIns="0" bIns="0">
            <a:spAutoFit/>
          </a:bodyPr>
          <a:lstStyle/>
          <a:p>
            <a:pPr marL="10860">
              <a:defRPr/>
            </a:pPr>
            <a:r>
              <a:rPr sz="1411" spc="-4" dirty="0">
                <a:latin typeface="Times New Roman"/>
                <a:cs typeface="Times New Roman"/>
              </a:rPr>
              <a:t>ПРЕПОДАВАТЕЛИ</a:t>
            </a:r>
            <a:endParaRPr sz="1411">
              <a:latin typeface="Times New Roman"/>
              <a:cs typeface="Times New Roman"/>
            </a:endParaRPr>
          </a:p>
        </p:txBody>
      </p:sp>
      <p:sp>
        <p:nvSpPr>
          <p:cNvPr id="12" name="object 12"/>
          <p:cNvSpPr txBox="1"/>
          <p:nvPr/>
        </p:nvSpPr>
        <p:spPr>
          <a:xfrm>
            <a:off x="6045200" y="2813050"/>
            <a:ext cx="1065213" cy="222250"/>
          </a:xfrm>
          <a:prstGeom prst="rect">
            <a:avLst/>
          </a:prstGeom>
          <a:ln w="17456">
            <a:solidFill>
              <a:srgbClr val="000000"/>
            </a:solidFill>
          </a:ln>
        </p:spPr>
        <p:txBody>
          <a:bodyPr lIns="0" tIns="5973" rIns="0" bIns="0">
            <a:spAutoFit/>
          </a:bodyPr>
          <a:lstStyle/>
          <a:p>
            <a:pPr marL="158010">
              <a:spcBef>
                <a:spcPts val="47"/>
              </a:spcBef>
              <a:defRPr/>
            </a:pPr>
            <a:r>
              <a:rPr sz="1411" spc="-13" dirty="0">
                <a:latin typeface="Times New Roman"/>
                <a:cs typeface="Times New Roman"/>
              </a:rPr>
              <a:t>ГРУППЫ</a:t>
            </a:r>
            <a:endParaRPr sz="1411">
              <a:latin typeface="Times New Roman"/>
              <a:cs typeface="Times New Roman"/>
            </a:endParaRPr>
          </a:p>
        </p:txBody>
      </p:sp>
      <p:sp>
        <p:nvSpPr>
          <p:cNvPr id="13" name="object 13"/>
          <p:cNvSpPr txBox="1"/>
          <p:nvPr/>
        </p:nvSpPr>
        <p:spPr>
          <a:xfrm>
            <a:off x="1785938" y="2813050"/>
            <a:ext cx="1500187" cy="222250"/>
          </a:xfrm>
          <a:prstGeom prst="rect">
            <a:avLst/>
          </a:prstGeom>
          <a:ln w="17456">
            <a:solidFill>
              <a:srgbClr val="000000"/>
            </a:solidFill>
          </a:ln>
        </p:spPr>
        <p:txBody>
          <a:bodyPr lIns="0" tIns="5973" rIns="0" bIns="0">
            <a:spAutoFit/>
          </a:bodyPr>
          <a:lstStyle/>
          <a:p>
            <a:pPr marL="96109">
              <a:spcBef>
                <a:spcPts val="47"/>
              </a:spcBef>
              <a:defRPr/>
            </a:pPr>
            <a:r>
              <a:rPr sz="1411" spc="-4" dirty="0">
                <a:latin typeface="Times New Roman"/>
                <a:cs typeface="Times New Roman"/>
              </a:rPr>
              <a:t>ДИСЦИПЛИНЫ</a:t>
            </a:r>
            <a:endParaRPr sz="1411">
              <a:latin typeface="Times New Roman"/>
              <a:cs typeface="Times New Roman"/>
            </a:endParaRPr>
          </a:p>
        </p:txBody>
      </p:sp>
      <p:sp>
        <p:nvSpPr>
          <p:cNvPr id="48142" name="object 14"/>
          <p:cNvSpPr>
            <a:spLocks/>
          </p:cNvSpPr>
          <p:nvPr/>
        </p:nvSpPr>
        <p:spPr bwMode="auto">
          <a:xfrm>
            <a:off x="4649788" y="2292350"/>
            <a:ext cx="120650" cy="506413"/>
          </a:xfrm>
          <a:custGeom>
            <a:avLst/>
            <a:gdLst>
              <a:gd name="T0" fmla="*/ 0 w 140970"/>
              <a:gd name="T1" fmla="*/ 294800 h 591185"/>
              <a:gd name="T2" fmla="*/ 50326 w 140970"/>
              <a:gd name="T3" fmla="*/ 360417 h 591185"/>
              <a:gd name="T4" fmla="*/ 44068 w 140970"/>
              <a:gd name="T5" fmla="*/ 333071 h 591185"/>
              <a:gd name="T6" fmla="*/ 48769 w 140970"/>
              <a:gd name="T7" fmla="*/ 340058 h 591185"/>
              <a:gd name="T8" fmla="*/ 44068 w 140970"/>
              <a:gd name="T9" fmla="*/ 360417 h 591185"/>
              <a:gd name="T10" fmla="*/ 55055 w 140970"/>
              <a:gd name="T11" fmla="*/ 352185 h 591185"/>
              <a:gd name="T12" fmla="*/ 48769 w 140970"/>
              <a:gd name="T13" fmla="*/ 340058 h 591185"/>
              <a:gd name="T14" fmla="*/ 50326 w 140970"/>
              <a:gd name="T15" fmla="*/ 360417 h 591185"/>
              <a:gd name="T16" fmla="*/ 55055 w 140970"/>
              <a:gd name="T17" fmla="*/ 352185 h 591185"/>
              <a:gd name="T18" fmla="*/ 77030 w 140970"/>
              <a:gd name="T19" fmla="*/ 283903 h 591185"/>
              <a:gd name="T20" fmla="*/ 55055 w 140970"/>
              <a:gd name="T21" fmla="*/ 352185 h 591185"/>
              <a:gd name="T22" fmla="*/ 88016 w 140970"/>
              <a:gd name="T23" fmla="*/ 283903 h 591185"/>
              <a:gd name="T24" fmla="*/ 44068 w 140970"/>
              <a:gd name="T25" fmla="*/ 349401 h 591185"/>
              <a:gd name="T26" fmla="*/ 44068 w 140970"/>
              <a:gd name="T27" fmla="*/ 333071 h 591185"/>
              <a:gd name="T28" fmla="*/ 48769 w 140970"/>
              <a:gd name="T29" fmla="*/ 340058 h 591185"/>
              <a:gd name="T30" fmla="*/ 55055 w 140970"/>
              <a:gd name="T31" fmla="*/ 327568 h 591185"/>
              <a:gd name="T32" fmla="*/ 44068 w 140970"/>
              <a:gd name="T33" fmla="*/ 27226 h 591185"/>
              <a:gd name="T34" fmla="*/ 48769 w 140970"/>
              <a:gd name="T35" fmla="*/ 340058 h 591185"/>
              <a:gd name="T36" fmla="*/ 55055 w 140970"/>
              <a:gd name="T37" fmla="*/ 32729 h 591185"/>
              <a:gd name="T38" fmla="*/ 44068 w 140970"/>
              <a:gd name="T39" fmla="*/ 0 h 591185"/>
              <a:gd name="T40" fmla="*/ 10987 w 140970"/>
              <a:gd name="T41" fmla="*/ 87410 h 591185"/>
              <a:gd name="T42" fmla="*/ 44068 w 140970"/>
              <a:gd name="T43" fmla="*/ 27226 h 591185"/>
              <a:gd name="T44" fmla="*/ 50336 w 140970"/>
              <a:gd name="T45" fmla="*/ 10896 h 591185"/>
              <a:gd name="T46" fmla="*/ 55055 w 140970"/>
              <a:gd name="T47" fmla="*/ 19098 h 591185"/>
              <a:gd name="T48" fmla="*/ 77030 w 140970"/>
              <a:gd name="T49" fmla="*/ 76393 h 591185"/>
              <a:gd name="T50" fmla="*/ 88016 w 140970"/>
              <a:gd name="T51" fmla="*/ 76393 h 591185"/>
              <a:gd name="T52" fmla="*/ 52511 w 140970"/>
              <a:gd name="T53" fmla="*/ 14677 h 591185"/>
              <a:gd name="T54" fmla="*/ 55055 w 140970"/>
              <a:gd name="T55" fmla="*/ 32729 h 591185"/>
              <a:gd name="T56" fmla="*/ 52511 w 140970"/>
              <a:gd name="T57" fmla="*/ 14677 h 591185"/>
              <a:gd name="T58" fmla="*/ 44068 w 140970"/>
              <a:gd name="T59" fmla="*/ 27226 h 591185"/>
              <a:gd name="T60" fmla="*/ 44068 w 140970"/>
              <a:gd name="T61" fmla="*/ 10896 h 591185"/>
              <a:gd name="T62" fmla="*/ 44068 w 140970"/>
              <a:gd name="T63" fmla="*/ 10896 h 591185"/>
              <a:gd name="T64" fmla="*/ 52511 w 140970"/>
              <a:gd name="T65" fmla="*/ 14677 h 591185"/>
              <a:gd name="T66" fmla="*/ 55055 w 140970"/>
              <a:gd name="T67" fmla="*/ 10896 h 591185"/>
              <a:gd name="T68" fmla="*/ 55055 w 140970"/>
              <a:gd name="T69" fmla="*/ 19098 h 591185"/>
              <a:gd name="T70" fmla="*/ 55055 w 140970"/>
              <a:gd name="T71" fmla="*/ 10896 h 591185"/>
              <a:gd name="T72" fmla="*/ 52511 w 140970"/>
              <a:gd name="T73" fmla="*/ 14677 h 59118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0970" h="591185">
                <a:moveTo>
                  <a:pt x="17525" y="451675"/>
                </a:moveTo>
                <a:lnTo>
                  <a:pt x="0" y="469011"/>
                </a:lnTo>
                <a:lnTo>
                  <a:pt x="70294" y="590740"/>
                </a:lnTo>
                <a:lnTo>
                  <a:pt x="80278" y="573404"/>
                </a:lnTo>
                <a:lnTo>
                  <a:pt x="70294" y="573404"/>
                </a:lnTo>
                <a:lnTo>
                  <a:pt x="70294" y="529898"/>
                </a:lnTo>
                <a:lnTo>
                  <a:pt x="17525" y="451675"/>
                </a:lnTo>
                <a:close/>
              </a:path>
              <a:path w="140970" h="591185">
                <a:moveTo>
                  <a:pt x="77793" y="541015"/>
                </a:moveTo>
                <a:lnTo>
                  <a:pt x="70294" y="555878"/>
                </a:lnTo>
                <a:lnTo>
                  <a:pt x="70294" y="573404"/>
                </a:lnTo>
                <a:lnTo>
                  <a:pt x="80278" y="573404"/>
                </a:lnTo>
                <a:lnTo>
                  <a:pt x="87820" y="560308"/>
                </a:lnTo>
                <a:lnTo>
                  <a:pt x="87820" y="555878"/>
                </a:lnTo>
                <a:lnTo>
                  <a:pt x="77793" y="541015"/>
                </a:lnTo>
                <a:close/>
              </a:path>
              <a:path w="140970" h="591185">
                <a:moveTo>
                  <a:pt x="87820" y="560308"/>
                </a:moveTo>
                <a:lnTo>
                  <a:pt x="80278" y="573404"/>
                </a:lnTo>
                <a:lnTo>
                  <a:pt x="87820" y="573404"/>
                </a:lnTo>
                <a:lnTo>
                  <a:pt x="87820" y="560308"/>
                </a:lnTo>
                <a:close/>
              </a:path>
              <a:path w="140970" h="591185">
                <a:moveTo>
                  <a:pt x="140398" y="451675"/>
                </a:moveTo>
                <a:lnTo>
                  <a:pt x="122872" y="451675"/>
                </a:lnTo>
                <a:lnTo>
                  <a:pt x="87820" y="521144"/>
                </a:lnTo>
                <a:lnTo>
                  <a:pt x="87820" y="560308"/>
                </a:lnTo>
                <a:lnTo>
                  <a:pt x="140398" y="469011"/>
                </a:lnTo>
                <a:lnTo>
                  <a:pt x="140398" y="451675"/>
                </a:lnTo>
                <a:close/>
              </a:path>
              <a:path w="140970" h="591185">
                <a:moveTo>
                  <a:pt x="70294" y="529898"/>
                </a:moveTo>
                <a:lnTo>
                  <a:pt x="70294" y="555878"/>
                </a:lnTo>
                <a:lnTo>
                  <a:pt x="77793" y="541015"/>
                </a:lnTo>
                <a:lnTo>
                  <a:pt x="70294" y="529898"/>
                </a:lnTo>
                <a:close/>
              </a:path>
              <a:path w="140970" h="591185">
                <a:moveTo>
                  <a:pt x="87820" y="521144"/>
                </a:moveTo>
                <a:lnTo>
                  <a:pt x="77793" y="541015"/>
                </a:lnTo>
                <a:lnTo>
                  <a:pt x="87820" y="555878"/>
                </a:lnTo>
                <a:lnTo>
                  <a:pt x="87820" y="521144"/>
                </a:lnTo>
                <a:close/>
              </a:path>
              <a:path w="140970" h="591185">
                <a:moveTo>
                  <a:pt x="77793" y="32198"/>
                </a:moveTo>
                <a:lnTo>
                  <a:pt x="70294" y="43315"/>
                </a:lnTo>
                <a:lnTo>
                  <a:pt x="70294" y="529898"/>
                </a:lnTo>
                <a:lnTo>
                  <a:pt x="77793" y="541015"/>
                </a:lnTo>
                <a:lnTo>
                  <a:pt x="87820" y="521144"/>
                </a:lnTo>
                <a:lnTo>
                  <a:pt x="87820" y="52070"/>
                </a:lnTo>
                <a:lnTo>
                  <a:pt x="77793" y="32198"/>
                </a:lnTo>
                <a:close/>
              </a:path>
              <a:path w="140970" h="591185">
                <a:moveTo>
                  <a:pt x="70294" y="0"/>
                </a:moveTo>
                <a:lnTo>
                  <a:pt x="0" y="121538"/>
                </a:lnTo>
                <a:lnTo>
                  <a:pt x="17525" y="139064"/>
                </a:lnTo>
                <a:lnTo>
                  <a:pt x="17525" y="121538"/>
                </a:lnTo>
                <a:lnTo>
                  <a:pt x="70294" y="43315"/>
                </a:lnTo>
                <a:lnTo>
                  <a:pt x="70294" y="17335"/>
                </a:lnTo>
                <a:lnTo>
                  <a:pt x="80293" y="17335"/>
                </a:lnTo>
                <a:lnTo>
                  <a:pt x="70294" y="0"/>
                </a:lnTo>
                <a:close/>
              </a:path>
              <a:path w="140970" h="591185">
                <a:moveTo>
                  <a:pt x="87820" y="30384"/>
                </a:moveTo>
                <a:lnTo>
                  <a:pt x="87820" y="52070"/>
                </a:lnTo>
                <a:lnTo>
                  <a:pt x="122872" y="121538"/>
                </a:lnTo>
                <a:lnTo>
                  <a:pt x="140398" y="139064"/>
                </a:lnTo>
                <a:lnTo>
                  <a:pt x="140398" y="121538"/>
                </a:lnTo>
                <a:lnTo>
                  <a:pt x="87820" y="30384"/>
                </a:lnTo>
                <a:close/>
              </a:path>
              <a:path w="140970" h="591185">
                <a:moveTo>
                  <a:pt x="83762" y="23350"/>
                </a:moveTo>
                <a:lnTo>
                  <a:pt x="77793" y="32198"/>
                </a:lnTo>
                <a:lnTo>
                  <a:pt x="87820" y="52070"/>
                </a:lnTo>
                <a:lnTo>
                  <a:pt x="87820" y="30384"/>
                </a:lnTo>
                <a:lnTo>
                  <a:pt x="83762" y="23350"/>
                </a:lnTo>
                <a:close/>
              </a:path>
              <a:path w="140970" h="591185">
                <a:moveTo>
                  <a:pt x="70294" y="17335"/>
                </a:moveTo>
                <a:lnTo>
                  <a:pt x="70294" y="43315"/>
                </a:lnTo>
                <a:lnTo>
                  <a:pt x="77793" y="32198"/>
                </a:lnTo>
                <a:lnTo>
                  <a:pt x="70294" y="17335"/>
                </a:lnTo>
                <a:close/>
              </a:path>
              <a:path w="140970" h="591185">
                <a:moveTo>
                  <a:pt x="80293" y="17335"/>
                </a:moveTo>
                <a:lnTo>
                  <a:pt x="70294" y="17335"/>
                </a:lnTo>
                <a:lnTo>
                  <a:pt x="77793" y="32198"/>
                </a:lnTo>
                <a:lnTo>
                  <a:pt x="83762" y="23350"/>
                </a:lnTo>
                <a:lnTo>
                  <a:pt x="80293" y="17335"/>
                </a:lnTo>
                <a:close/>
              </a:path>
              <a:path w="140970" h="591185">
                <a:moveTo>
                  <a:pt x="87820" y="17335"/>
                </a:moveTo>
                <a:lnTo>
                  <a:pt x="83762" y="23350"/>
                </a:lnTo>
                <a:lnTo>
                  <a:pt x="87820" y="30384"/>
                </a:lnTo>
                <a:lnTo>
                  <a:pt x="87820" y="17335"/>
                </a:lnTo>
                <a:close/>
              </a:path>
              <a:path w="140970" h="591185">
                <a:moveTo>
                  <a:pt x="87820" y="17335"/>
                </a:moveTo>
                <a:lnTo>
                  <a:pt x="80293" y="17335"/>
                </a:lnTo>
                <a:lnTo>
                  <a:pt x="83762" y="23350"/>
                </a:lnTo>
                <a:lnTo>
                  <a:pt x="87820" y="173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43" name="object 15"/>
          <p:cNvSpPr>
            <a:spLocks/>
          </p:cNvSpPr>
          <p:nvPr/>
        </p:nvSpPr>
        <p:spPr bwMode="auto">
          <a:xfrm>
            <a:off x="4710113" y="2308225"/>
            <a:ext cx="15875" cy="474663"/>
          </a:xfrm>
          <a:custGeom>
            <a:avLst/>
            <a:gdLst>
              <a:gd name="T0" fmla="*/ 0 w 17779"/>
              <a:gd name="T1" fmla="*/ 345502 h 556260"/>
              <a:gd name="T2" fmla="*/ 0 w 17779"/>
              <a:gd name="T3" fmla="*/ 0 h 556260"/>
              <a:gd name="T4" fmla="*/ 12476 w 17779"/>
              <a:gd name="T5" fmla="*/ 0 h 556260"/>
              <a:gd name="T6" fmla="*/ 12476 w 17779"/>
              <a:gd name="T7" fmla="*/ 345502 h 556260"/>
              <a:gd name="T8" fmla="*/ 0 w 17779"/>
              <a:gd name="T9" fmla="*/ 345502 h 5562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79" h="556260">
                <a:moveTo>
                  <a:pt x="0" y="556069"/>
                </a:moveTo>
                <a:lnTo>
                  <a:pt x="0" y="0"/>
                </a:lnTo>
                <a:lnTo>
                  <a:pt x="17525" y="0"/>
                </a:lnTo>
                <a:lnTo>
                  <a:pt x="17525" y="556069"/>
                </a:lnTo>
                <a:lnTo>
                  <a:pt x="0" y="55606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44" name="object 16"/>
          <p:cNvSpPr>
            <a:spLocks/>
          </p:cNvSpPr>
          <p:nvPr/>
        </p:nvSpPr>
        <p:spPr bwMode="auto">
          <a:xfrm>
            <a:off x="4649788" y="2679700"/>
            <a:ext cx="120650" cy="119063"/>
          </a:xfrm>
          <a:custGeom>
            <a:avLst/>
            <a:gdLst>
              <a:gd name="T0" fmla="*/ 88016 w 140970"/>
              <a:gd name="T1" fmla="*/ 10879 h 139064"/>
              <a:gd name="T2" fmla="*/ 44068 w 140970"/>
              <a:gd name="T3" fmla="*/ 87278 h 139064"/>
              <a:gd name="T4" fmla="*/ 0 w 140970"/>
              <a:gd name="T5" fmla="*/ 10879 h 139064"/>
              <a:gd name="T6" fmla="*/ 10987 w 140970"/>
              <a:gd name="T7" fmla="*/ 0 h 139064"/>
              <a:gd name="T8" fmla="*/ 55055 w 140970"/>
              <a:gd name="T9" fmla="*/ 65398 h 139064"/>
              <a:gd name="T10" fmla="*/ 44068 w 140970"/>
              <a:gd name="T11" fmla="*/ 65398 h 139064"/>
              <a:gd name="T12" fmla="*/ 77030 w 140970"/>
              <a:gd name="T13" fmla="*/ 0 h 139064"/>
              <a:gd name="T14" fmla="*/ 88016 w 140970"/>
              <a:gd name="T15" fmla="*/ 0 h 139064"/>
              <a:gd name="T16" fmla="*/ 88016 w 140970"/>
              <a:gd name="T17" fmla="*/ 10879 h 139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0970" h="139064">
                <a:moveTo>
                  <a:pt x="140398" y="17335"/>
                </a:moveTo>
                <a:lnTo>
                  <a:pt x="70294" y="139064"/>
                </a:lnTo>
                <a:lnTo>
                  <a:pt x="0" y="17335"/>
                </a:lnTo>
                <a:lnTo>
                  <a:pt x="17525" y="0"/>
                </a:lnTo>
                <a:lnTo>
                  <a:pt x="87820" y="104203"/>
                </a:lnTo>
                <a:lnTo>
                  <a:pt x="70294" y="104203"/>
                </a:lnTo>
                <a:lnTo>
                  <a:pt x="122872" y="0"/>
                </a:lnTo>
                <a:lnTo>
                  <a:pt x="140398" y="0"/>
                </a:lnTo>
                <a:lnTo>
                  <a:pt x="140398"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45" name="object 17"/>
          <p:cNvSpPr>
            <a:spLocks/>
          </p:cNvSpPr>
          <p:nvPr/>
        </p:nvSpPr>
        <p:spPr bwMode="auto">
          <a:xfrm>
            <a:off x="4649788" y="2292350"/>
            <a:ext cx="120650" cy="119063"/>
          </a:xfrm>
          <a:custGeom>
            <a:avLst/>
            <a:gdLst>
              <a:gd name="T0" fmla="*/ 0 w 140970"/>
              <a:gd name="T1" fmla="*/ 76278 h 139064"/>
              <a:gd name="T2" fmla="*/ 44068 w 140970"/>
              <a:gd name="T3" fmla="*/ 0 h 139064"/>
              <a:gd name="T4" fmla="*/ 88016 w 140970"/>
              <a:gd name="T5" fmla="*/ 76278 h 139064"/>
              <a:gd name="T6" fmla="*/ 88016 w 140970"/>
              <a:gd name="T7" fmla="*/ 87278 h 139064"/>
              <a:gd name="T8" fmla="*/ 77030 w 140970"/>
              <a:gd name="T9" fmla="*/ 76278 h 139064"/>
              <a:gd name="T10" fmla="*/ 44068 w 140970"/>
              <a:gd name="T11" fmla="*/ 10879 h 139064"/>
              <a:gd name="T12" fmla="*/ 55055 w 140970"/>
              <a:gd name="T13" fmla="*/ 10879 h 139064"/>
              <a:gd name="T14" fmla="*/ 10987 w 140970"/>
              <a:gd name="T15" fmla="*/ 76278 h 139064"/>
              <a:gd name="T16" fmla="*/ 10987 w 140970"/>
              <a:gd name="T17" fmla="*/ 87278 h 139064"/>
              <a:gd name="T18" fmla="*/ 0 w 140970"/>
              <a:gd name="T19" fmla="*/ 76278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0" y="121538"/>
                </a:moveTo>
                <a:lnTo>
                  <a:pt x="70294" y="0"/>
                </a:lnTo>
                <a:lnTo>
                  <a:pt x="140398" y="121538"/>
                </a:lnTo>
                <a:lnTo>
                  <a:pt x="140398" y="139064"/>
                </a:lnTo>
                <a:lnTo>
                  <a:pt x="122872" y="121538"/>
                </a:lnTo>
                <a:lnTo>
                  <a:pt x="70294" y="17335"/>
                </a:lnTo>
                <a:lnTo>
                  <a:pt x="87820" y="17335"/>
                </a:lnTo>
                <a:lnTo>
                  <a:pt x="17525" y="121538"/>
                </a:lnTo>
                <a:lnTo>
                  <a:pt x="17525" y="139064"/>
                </a:lnTo>
                <a:lnTo>
                  <a:pt x="0" y="12153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46" name="object 18"/>
          <p:cNvSpPr>
            <a:spLocks/>
          </p:cNvSpPr>
          <p:nvPr/>
        </p:nvSpPr>
        <p:spPr bwMode="auto">
          <a:xfrm>
            <a:off x="3300413" y="2960688"/>
            <a:ext cx="600075" cy="119062"/>
          </a:xfrm>
          <a:custGeom>
            <a:avLst/>
            <a:gdLst>
              <a:gd name="T0" fmla="*/ 0 w 701675"/>
              <a:gd name="T1" fmla="*/ 43637 h 139064"/>
              <a:gd name="T2" fmla="*/ 76854 w 701675"/>
              <a:gd name="T3" fmla="*/ 87275 h 139064"/>
              <a:gd name="T4" fmla="*/ 27435 w 701675"/>
              <a:gd name="T5" fmla="*/ 43637 h 139064"/>
              <a:gd name="T6" fmla="*/ 10961 w 701675"/>
              <a:gd name="T7" fmla="*/ 36378 h 139064"/>
              <a:gd name="T8" fmla="*/ 361985 w 701675"/>
              <a:gd name="T9" fmla="*/ 76276 h 139064"/>
              <a:gd name="T10" fmla="*/ 372947 w 701675"/>
              <a:gd name="T11" fmla="*/ 87275 h 139064"/>
              <a:gd name="T12" fmla="*/ 427876 w 701675"/>
              <a:gd name="T13" fmla="*/ 43637 h 139064"/>
              <a:gd name="T14" fmla="*/ 10961 w 701675"/>
              <a:gd name="T15" fmla="*/ 32758 h 139064"/>
              <a:gd name="T16" fmla="*/ 10961 w 701675"/>
              <a:gd name="T17" fmla="*/ 36378 h 139064"/>
              <a:gd name="T18" fmla="*/ 13699 w 701675"/>
              <a:gd name="T19" fmla="*/ 34565 h 139064"/>
              <a:gd name="T20" fmla="*/ 10961 w 701675"/>
              <a:gd name="T21" fmla="*/ 43637 h 139064"/>
              <a:gd name="T22" fmla="*/ 13699 w 701675"/>
              <a:gd name="T23" fmla="*/ 34565 h 139064"/>
              <a:gd name="T24" fmla="*/ 10961 w 701675"/>
              <a:gd name="T25" fmla="*/ 43637 h 139064"/>
              <a:gd name="T26" fmla="*/ 20360 w 701675"/>
              <a:gd name="T27" fmla="*/ 38965 h 139064"/>
              <a:gd name="T28" fmla="*/ 32845 w 701675"/>
              <a:gd name="T29" fmla="*/ 32758 h 139064"/>
              <a:gd name="T30" fmla="*/ 27435 w 701675"/>
              <a:gd name="T31" fmla="*/ 43637 h 139064"/>
              <a:gd name="T32" fmla="*/ 418478 w 701675"/>
              <a:gd name="T33" fmla="*/ 38965 h 139064"/>
              <a:gd name="T34" fmla="*/ 425140 w 701675"/>
              <a:gd name="T35" fmla="*/ 34565 h 139064"/>
              <a:gd name="T36" fmla="*/ 427876 w 701675"/>
              <a:gd name="T37" fmla="*/ 43637 h 139064"/>
              <a:gd name="T38" fmla="*/ 425140 w 701675"/>
              <a:gd name="T39" fmla="*/ 34565 h 139064"/>
              <a:gd name="T40" fmla="*/ 427876 w 701675"/>
              <a:gd name="T41" fmla="*/ 43637 h 139064"/>
              <a:gd name="T42" fmla="*/ 427876 w 701675"/>
              <a:gd name="T43" fmla="*/ 36378 h 139064"/>
              <a:gd name="T44" fmla="*/ 427876 w 701675"/>
              <a:gd name="T45" fmla="*/ 36378 h 139064"/>
              <a:gd name="T46" fmla="*/ 427876 w 701675"/>
              <a:gd name="T47" fmla="*/ 32758 h 139064"/>
              <a:gd name="T48" fmla="*/ 65891 w 701675"/>
              <a:gd name="T49" fmla="*/ 0 h 139064"/>
              <a:gd name="T50" fmla="*/ 20360 w 701675"/>
              <a:gd name="T51" fmla="*/ 38965 h 139064"/>
              <a:gd name="T52" fmla="*/ 76854 w 701675"/>
              <a:gd name="T53" fmla="*/ 0 h 139064"/>
              <a:gd name="T54" fmla="*/ 361985 w 701675"/>
              <a:gd name="T55" fmla="*/ 0 h 139064"/>
              <a:gd name="T56" fmla="*/ 418478 w 701675"/>
              <a:gd name="T57" fmla="*/ 38965 h 139064"/>
              <a:gd name="T58" fmla="*/ 372947 w 701675"/>
              <a:gd name="T59" fmla="*/ 0 h 139064"/>
              <a:gd name="T60" fmla="*/ 10961 w 701675"/>
              <a:gd name="T61" fmla="*/ 36378 h 139064"/>
              <a:gd name="T62" fmla="*/ 10961 w 701675"/>
              <a:gd name="T63" fmla="*/ 32758 h 139064"/>
              <a:gd name="T64" fmla="*/ 425140 w 701675"/>
              <a:gd name="T65" fmla="*/ 34565 h 139064"/>
              <a:gd name="T66" fmla="*/ 427876 w 701675"/>
              <a:gd name="T67" fmla="*/ 32758 h 139064"/>
              <a:gd name="T68" fmla="*/ 10961 w 701675"/>
              <a:gd name="T69" fmla="*/ 32758 h 139064"/>
              <a:gd name="T70" fmla="*/ 16428 w 701675"/>
              <a:gd name="T71" fmla="*/ 32758 h 139064"/>
              <a:gd name="T72" fmla="*/ 422412 w 701675"/>
              <a:gd name="T73" fmla="*/ 32758 h 139064"/>
              <a:gd name="T74" fmla="*/ 427876 w 701675"/>
              <a:gd name="T75" fmla="*/ 32758 h 1390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701675" h="139064">
                <a:moveTo>
                  <a:pt x="17525" y="57964"/>
                </a:moveTo>
                <a:lnTo>
                  <a:pt x="0" y="69532"/>
                </a:lnTo>
                <a:lnTo>
                  <a:pt x="105346" y="139064"/>
                </a:lnTo>
                <a:lnTo>
                  <a:pt x="122872" y="139064"/>
                </a:lnTo>
                <a:lnTo>
                  <a:pt x="122872" y="121538"/>
                </a:lnTo>
                <a:lnTo>
                  <a:pt x="43862" y="69532"/>
                </a:lnTo>
                <a:lnTo>
                  <a:pt x="17525" y="69532"/>
                </a:lnTo>
                <a:lnTo>
                  <a:pt x="17525" y="57964"/>
                </a:lnTo>
                <a:close/>
              </a:path>
              <a:path w="701675" h="139064">
                <a:moveTo>
                  <a:pt x="669059" y="62087"/>
                </a:moveTo>
                <a:lnTo>
                  <a:pt x="578738" y="121538"/>
                </a:lnTo>
                <a:lnTo>
                  <a:pt x="578738" y="139064"/>
                </a:lnTo>
                <a:lnTo>
                  <a:pt x="596264" y="139064"/>
                </a:lnTo>
                <a:lnTo>
                  <a:pt x="701611" y="69532"/>
                </a:lnTo>
                <a:lnTo>
                  <a:pt x="684085" y="69532"/>
                </a:lnTo>
                <a:lnTo>
                  <a:pt x="669059" y="62087"/>
                </a:lnTo>
                <a:close/>
              </a:path>
              <a:path w="701675" h="139064">
                <a:moveTo>
                  <a:pt x="17525" y="52197"/>
                </a:moveTo>
                <a:lnTo>
                  <a:pt x="0" y="69532"/>
                </a:lnTo>
                <a:lnTo>
                  <a:pt x="17525" y="57964"/>
                </a:lnTo>
                <a:lnTo>
                  <a:pt x="17525" y="52197"/>
                </a:lnTo>
                <a:close/>
              </a:path>
              <a:path w="701675" h="139064">
                <a:moveTo>
                  <a:pt x="21901" y="55076"/>
                </a:moveTo>
                <a:lnTo>
                  <a:pt x="17525" y="57964"/>
                </a:lnTo>
                <a:lnTo>
                  <a:pt x="17525" y="69532"/>
                </a:lnTo>
                <a:lnTo>
                  <a:pt x="32551" y="62087"/>
                </a:lnTo>
                <a:lnTo>
                  <a:pt x="21901" y="55076"/>
                </a:lnTo>
                <a:close/>
              </a:path>
              <a:path w="701675" h="139064">
                <a:moveTo>
                  <a:pt x="32551" y="62087"/>
                </a:moveTo>
                <a:lnTo>
                  <a:pt x="17525" y="69532"/>
                </a:lnTo>
                <a:lnTo>
                  <a:pt x="43862" y="69532"/>
                </a:lnTo>
                <a:lnTo>
                  <a:pt x="32551" y="62087"/>
                </a:lnTo>
                <a:close/>
              </a:path>
              <a:path w="701675" h="139064">
                <a:moveTo>
                  <a:pt x="649098" y="52197"/>
                </a:moveTo>
                <a:lnTo>
                  <a:pt x="52513" y="52197"/>
                </a:lnTo>
                <a:lnTo>
                  <a:pt x="32551" y="62087"/>
                </a:lnTo>
                <a:lnTo>
                  <a:pt x="43862" y="69532"/>
                </a:lnTo>
                <a:lnTo>
                  <a:pt x="657748" y="69532"/>
                </a:lnTo>
                <a:lnTo>
                  <a:pt x="669059" y="62087"/>
                </a:lnTo>
                <a:lnTo>
                  <a:pt x="649098" y="52197"/>
                </a:lnTo>
                <a:close/>
              </a:path>
              <a:path w="701675" h="139064">
                <a:moveTo>
                  <a:pt x="679710" y="55076"/>
                </a:moveTo>
                <a:lnTo>
                  <a:pt x="669059" y="62087"/>
                </a:lnTo>
                <a:lnTo>
                  <a:pt x="684085" y="69532"/>
                </a:lnTo>
                <a:lnTo>
                  <a:pt x="684085" y="57964"/>
                </a:lnTo>
                <a:lnTo>
                  <a:pt x="679710" y="55076"/>
                </a:lnTo>
                <a:close/>
              </a:path>
              <a:path w="701675" h="139064">
                <a:moveTo>
                  <a:pt x="684085" y="57964"/>
                </a:moveTo>
                <a:lnTo>
                  <a:pt x="684085" y="69532"/>
                </a:lnTo>
                <a:lnTo>
                  <a:pt x="701611" y="69532"/>
                </a:lnTo>
                <a:lnTo>
                  <a:pt x="684085" y="57964"/>
                </a:lnTo>
                <a:close/>
              </a:path>
              <a:path w="701675" h="139064">
                <a:moveTo>
                  <a:pt x="684085" y="52197"/>
                </a:moveTo>
                <a:lnTo>
                  <a:pt x="684085" y="57964"/>
                </a:lnTo>
                <a:lnTo>
                  <a:pt x="701611" y="69532"/>
                </a:lnTo>
                <a:lnTo>
                  <a:pt x="684085" y="52197"/>
                </a:lnTo>
                <a:close/>
              </a:path>
              <a:path w="701675" h="139064">
                <a:moveTo>
                  <a:pt x="122872" y="0"/>
                </a:moveTo>
                <a:lnTo>
                  <a:pt x="105346" y="0"/>
                </a:lnTo>
                <a:lnTo>
                  <a:pt x="21901" y="55076"/>
                </a:lnTo>
                <a:lnTo>
                  <a:pt x="32551" y="62087"/>
                </a:lnTo>
                <a:lnTo>
                  <a:pt x="122872" y="17335"/>
                </a:lnTo>
                <a:lnTo>
                  <a:pt x="122872" y="0"/>
                </a:lnTo>
                <a:close/>
              </a:path>
              <a:path w="701675" h="139064">
                <a:moveTo>
                  <a:pt x="596264" y="0"/>
                </a:moveTo>
                <a:lnTo>
                  <a:pt x="578738" y="0"/>
                </a:lnTo>
                <a:lnTo>
                  <a:pt x="578738" y="17335"/>
                </a:lnTo>
                <a:lnTo>
                  <a:pt x="669059" y="62087"/>
                </a:lnTo>
                <a:lnTo>
                  <a:pt x="679710" y="55076"/>
                </a:lnTo>
                <a:lnTo>
                  <a:pt x="596264" y="0"/>
                </a:lnTo>
                <a:close/>
              </a:path>
              <a:path w="701675" h="139064">
                <a:moveTo>
                  <a:pt x="17525" y="52197"/>
                </a:moveTo>
                <a:lnTo>
                  <a:pt x="17525" y="57964"/>
                </a:lnTo>
                <a:lnTo>
                  <a:pt x="21901" y="55076"/>
                </a:lnTo>
                <a:lnTo>
                  <a:pt x="17525" y="52197"/>
                </a:lnTo>
                <a:close/>
              </a:path>
              <a:path w="701675" h="139064">
                <a:moveTo>
                  <a:pt x="684085" y="52197"/>
                </a:moveTo>
                <a:lnTo>
                  <a:pt x="679710" y="55076"/>
                </a:lnTo>
                <a:lnTo>
                  <a:pt x="684085" y="57964"/>
                </a:lnTo>
                <a:lnTo>
                  <a:pt x="684085" y="52197"/>
                </a:lnTo>
                <a:close/>
              </a:path>
              <a:path w="701675" h="139064">
                <a:moveTo>
                  <a:pt x="26264" y="52197"/>
                </a:moveTo>
                <a:lnTo>
                  <a:pt x="17525" y="52197"/>
                </a:lnTo>
                <a:lnTo>
                  <a:pt x="21901" y="55076"/>
                </a:lnTo>
                <a:lnTo>
                  <a:pt x="26264" y="52197"/>
                </a:lnTo>
                <a:close/>
              </a:path>
              <a:path w="701675" h="139064">
                <a:moveTo>
                  <a:pt x="684085" y="52197"/>
                </a:moveTo>
                <a:lnTo>
                  <a:pt x="675347" y="52197"/>
                </a:lnTo>
                <a:lnTo>
                  <a:pt x="679710" y="55076"/>
                </a:lnTo>
                <a:lnTo>
                  <a:pt x="684085" y="521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47" name="object 19"/>
          <p:cNvSpPr>
            <a:spLocks/>
          </p:cNvSpPr>
          <p:nvPr/>
        </p:nvSpPr>
        <p:spPr bwMode="auto">
          <a:xfrm>
            <a:off x="3300413" y="3006725"/>
            <a:ext cx="600075" cy="14288"/>
          </a:xfrm>
          <a:custGeom>
            <a:avLst/>
            <a:gdLst>
              <a:gd name="T0" fmla="*/ 10961 w 701675"/>
              <a:gd name="T1" fmla="*/ 0 h 17779"/>
              <a:gd name="T2" fmla="*/ 427876 w 701675"/>
              <a:gd name="T3" fmla="*/ 0 h 17779"/>
              <a:gd name="T4" fmla="*/ 438838 w 701675"/>
              <a:gd name="T5" fmla="*/ 8998 h 17779"/>
              <a:gd name="T6" fmla="*/ 427876 w 701675"/>
              <a:gd name="T7" fmla="*/ 8998 h 17779"/>
              <a:gd name="T8" fmla="*/ 10961 w 701675"/>
              <a:gd name="T9" fmla="*/ 8998 h 17779"/>
              <a:gd name="T10" fmla="*/ 0 w 701675"/>
              <a:gd name="T11" fmla="*/ 8998 h 17779"/>
              <a:gd name="T12" fmla="*/ 10961 w 701675"/>
              <a:gd name="T13" fmla="*/ 0 h 17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01675" h="17779">
                <a:moveTo>
                  <a:pt x="17525" y="0"/>
                </a:moveTo>
                <a:lnTo>
                  <a:pt x="684085" y="0"/>
                </a:lnTo>
                <a:lnTo>
                  <a:pt x="701611" y="17335"/>
                </a:lnTo>
                <a:lnTo>
                  <a:pt x="684085" y="17335"/>
                </a:lnTo>
                <a:lnTo>
                  <a:pt x="17525" y="17335"/>
                </a:lnTo>
                <a:lnTo>
                  <a:pt x="0" y="17335"/>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48" name="object 20"/>
          <p:cNvSpPr>
            <a:spLocks/>
          </p:cNvSpPr>
          <p:nvPr/>
        </p:nvSpPr>
        <p:spPr bwMode="auto">
          <a:xfrm>
            <a:off x="3300413" y="2960688"/>
            <a:ext cx="104775" cy="119062"/>
          </a:xfrm>
          <a:custGeom>
            <a:avLst/>
            <a:gdLst>
              <a:gd name="T0" fmla="*/ 64815 w 123189"/>
              <a:gd name="T1" fmla="*/ 87275 h 139064"/>
              <a:gd name="T2" fmla="*/ 0 w 123189"/>
              <a:gd name="T3" fmla="*/ 43637 h 139064"/>
              <a:gd name="T4" fmla="*/ 64815 w 123189"/>
              <a:gd name="T5" fmla="*/ 0 h 139064"/>
              <a:gd name="T6" fmla="*/ 75598 w 123189"/>
              <a:gd name="T7" fmla="*/ 0 h 139064"/>
              <a:gd name="T8" fmla="*/ 75598 w 123189"/>
              <a:gd name="T9" fmla="*/ 10879 h 139064"/>
              <a:gd name="T10" fmla="*/ 10782 w 123189"/>
              <a:gd name="T11" fmla="*/ 43637 h 139064"/>
              <a:gd name="T12" fmla="*/ 10782 w 123189"/>
              <a:gd name="T13" fmla="*/ 32758 h 139064"/>
              <a:gd name="T14" fmla="*/ 75598 w 123189"/>
              <a:gd name="T15" fmla="*/ 76276 h 139064"/>
              <a:gd name="T16" fmla="*/ 75598 w 123189"/>
              <a:gd name="T17" fmla="*/ 87275 h 139064"/>
              <a:gd name="T18" fmla="*/ 64815 w 123189"/>
              <a:gd name="T19" fmla="*/ 87275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189" h="139064">
                <a:moveTo>
                  <a:pt x="105346" y="139064"/>
                </a:moveTo>
                <a:lnTo>
                  <a:pt x="0" y="69532"/>
                </a:lnTo>
                <a:lnTo>
                  <a:pt x="105346" y="0"/>
                </a:lnTo>
                <a:lnTo>
                  <a:pt x="122872" y="0"/>
                </a:lnTo>
                <a:lnTo>
                  <a:pt x="122872" y="17335"/>
                </a:lnTo>
                <a:lnTo>
                  <a:pt x="17525" y="69532"/>
                </a:lnTo>
                <a:lnTo>
                  <a:pt x="17525" y="52197"/>
                </a:lnTo>
                <a:lnTo>
                  <a:pt x="122872" y="121538"/>
                </a:lnTo>
                <a:lnTo>
                  <a:pt x="122872" y="139064"/>
                </a:lnTo>
                <a:lnTo>
                  <a:pt x="105346" y="13906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49" name="object 21"/>
          <p:cNvSpPr>
            <a:spLocks/>
          </p:cNvSpPr>
          <p:nvPr/>
        </p:nvSpPr>
        <p:spPr bwMode="auto">
          <a:xfrm>
            <a:off x="3795713" y="2960688"/>
            <a:ext cx="104775" cy="119062"/>
          </a:xfrm>
          <a:custGeom>
            <a:avLst/>
            <a:gdLst>
              <a:gd name="T0" fmla="*/ 10782 w 123189"/>
              <a:gd name="T1" fmla="*/ 0 h 139064"/>
              <a:gd name="T2" fmla="*/ 75598 w 123189"/>
              <a:gd name="T3" fmla="*/ 43637 h 139064"/>
              <a:gd name="T4" fmla="*/ 10782 w 123189"/>
              <a:gd name="T5" fmla="*/ 87275 h 139064"/>
              <a:gd name="T6" fmla="*/ 0 w 123189"/>
              <a:gd name="T7" fmla="*/ 87275 h 139064"/>
              <a:gd name="T8" fmla="*/ 0 w 123189"/>
              <a:gd name="T9" fmla="*/ 76276 h 139064"/>
              <a:gd name="T10" fmla="*/ 64815 w 123189"/>
              <a:gd name="T11" fmla="*/ 32758 h 139064"/>
              <a:gd name="T12" fmla="*/ 64815 w 123189"/>
              <a:gd name="T13" fmla="*/ 43637 h 139064"/>
              <a:gd name="T14" fmla="*/ 0 w 123189"/>
              <a:gd name="T15" fmla="*/ 10879 h 139064"/>
              <a:gd name="T16" fmla="*/ 0 w 123189"/>
              <a:gd name="T17" fmla="*/ 0 h 139064"/>
              <a:gd name="T18" fmla="*/ 10782 w 123189"/>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189" h="139064">
                <a:moveTo>
                  <a:pt x="17525" y="0"/>
                </a:moveTo>
                <a:lnTo>
                  <a:pt x="122872" y="69532"/>
                </a:lnTo>
                <a:lnTo>
                  <a:pt x="17525" y="139064"/>
                </a:lnTo>
                <a:lnTo>
                  <a:pt x="0" y="139064"/>
                </a:lnTo>
                <a:lnTo>
                  <a:pt x="0" y="121538"/>
                </a:lnTo>
                <a:lnTo>
                  <a:pt x="105346" y="52197"/>
                </a:lnTo>
                <a:lnTo>
                  <a:pt x="105346" y="69532"/>
                </a:lnTo>
                <a:lnTo>
                  <a:pt x="0" y="17335"/>
                </a:lnTo>
                <a:lnTo>
                  <a:pt x="0" y="0"/>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0" name="object 22"/>
          <p:cNvSpPr>
            <a:spLocks/>
          </p:cNvSpPr>
          <p:nvPr/>
        </p:nvSpPr>
        <p:spPr bwMode="auto">
          <a:xfrm>
            <a:off x="5430838" y="2960688"/>
            <a:ext cx="419100" cy="119062"/>
          </a:xfrm>
          <a:custGeom>
            <a:avLst/>
            <a:gdLst>
              <a:gd name="T0" fmla="*/ 10866 w 491490"/>
              <a:gd name="T1" fmla="*/ 37404 h 139064"/>
              <a:gd name="T2" fmla="*/ 0 w 491490"/>
              <a:gd name="T3" fmla="*/ 43637 h 139064"/>
              <a:gd name="T4" fmla="*/ 76066 w 491490"/>
              <a:gd name="T5" fmla="*/ 87275 h 139064"/>
              <a:gd name="T6" fmla="*/ 76066 w 491490"/>
              <a:gd name="T7" fmla="*/ 76276 h 139064"/>
              <a:gd name="T8" fmla="*/ 27167 w 491490"/>
              <a:gd name="T9" fmla="*/ 43637 h 139064"/>
              <a:gd name="T10" fmla="*/ 10866 w 491490"/>
              <a:gd name="T11" fmla="*/ 43637 h 139064"/>
              <a:gd name="T12" fmla="*/ 10866 w 491490"/>
              <a:gd name="T13" fmla="*/ 37404 h 139064"/>
              <a:gd name="T14" fmla="*/ 10866 w 491490"/>
              <a:gd name="T15" fmla="*/ 32758 h 139064"/>
              <a:gd name="T16" fmla="*/ 0 w 491490"/>
              <a:gd name="T17" fmla="*/ 43637 h 139064"/>
              <a:gd name="T18" fmla="*/ 10866 w 491490"/>
              <a:gd name="T19" fmla="*/ 37404 h 139064"/>
              <a:gd name="T20" fmla="*/ 10866 w 491490"/>
              <a:gd name="T21" fmla="*/ 32758 h 139064"/>
              <a:gd name="T22" fmla="*/ 14610 w 491490"/>
              <a:gd name="T23" fmla="*/ 35256 h 139064"/>
              <a:gd name="T24" fmla="*/ 10866 w 491490"/>
              <a:gd name="T25" fmla="*/ 37404 h 139064"/>
              <a:gd name="T26" fmla="*/ 10866 w 491490"/>
              <a:gd name="T27" fmla="*/ 43637 h 139064"/>
              <a:gd name="T28" fmla="*/ 20166 w 491490"/>
              <a:gd name="T29" fmla="*/ 38965 h 139064"/>
              <a:gd name="T30" fmla="*/ 14610 w 491490"/>
              <a:gd name="T31" fmla="*/ 35256 h 139064"/>
              <a:gd name="T32" fmla="*/ 20166 w 491490"/>
              <a:gd name="T33" fmla="*/ 38965 h 139064"/>
              <a:gd name="T34" fmla="*/ 10866 w 491490"/>
              <a:gd name="T35" fmla="*/ 43637 h 139064"/>
              <a:gd name="T36" fmla="*/ 27167 w 491490"/>
              <a:gd name="T37" fmla="*/ 43637 h 139064"/>
              <a:gd name="T38" fmla="*/ 20166 w 491490"/>
              <a:gd name="T39" fmla="*/ 38965 h 139064"/>
              <a:gd name="T40" fmla="*/ 293633 w 491490"/>
              <a:gd name="T41" fmla="*/ 32758 h 139064"/>
              <a:gd name="T42" fmla="*/ 32521 w 491490"/>
              <a:gd name="T43" fmla="*/ 32758 h 139064"/>
              <a:gd name="T44" fmla="*/ 20166 w 491490"/>
              <a:gd name="T45" fmla="*/ 38965 h 139064"/>
              <a:gd name="T46" fmla="*/ 27167 w 491490"/>
              <a:gd name="T47" fmla="*/ 43637 h 139064"/>
              <a:gd name="T48" fmla="*/ 304500 w 491490"/>
              <a:gd name="T49" fmla="*/ 43637 h 139064"/>
              <a:gd name="T50" fmla="*/ 293633 w 491490"/>
              <a:gd name="T51" fmla="*/ 32758 h 139064"/>
              <a:gd name="T52" fmla="*/ 76066 w 491490"/>
              <a:gd name="T53" fmla="*/ 0 h 139064"/>
              <a:gd name="T54" fmla="*/ 14610 w 491490"/>
              <a:gd name="T55" fmla="*/ 35256 h 139064"/>
              <a:gd name="T56" fmla="*/ 20166 w 491490"/>
              <a:gd name="T57" fmla="*/ 38965 h 139064"/>
              <a:gd name="T58" fmla="*/ 76066 w 491490"/>
              <a:gd name="T59" fmla="*/ 10879 h 139064"/>
              <a:gd name="T60" fmla="*/ 76066 w 491490"/>
              <a:gd name="T61" fmla="*/ 0 h 139064"/>
              <a:gd name="T62" fmla="*/ 10866 w 491490"/>
              <a:gd name="T63" fmla="*/ 32758 h 139064"/>
              <a:gd name="T64" fmla="*/ 10866 w 491490"/>
              <a:gd name="T65" fmla="*/ 37404 h 139064"/>
              <a:gd name="T66" fmla="*/ 14610 w 491490"/>
              <a:gd name="T67" fmla="*/ 35256 h 139064"/>
              <a:gd name="T68" fmla="*/ 10866 w 491490"/>
              <a:gd name="T69" fmla="*/ 32758 h 139064"/>
              <a:gd name="T70" fmla="*/ 18964 w 491490"/>
              <a:gd name="T71" fmla="*/ 32758 h 139064"/>
              <a:gd name="T72" fmla="*/ 10866 w 491490"/>
              <a:gd name="T73" fmla="*/ 32758 h 139064"/>
              <a:gd name="T74" fmla="*/ 14610 w 491490"/>
              <a:gd name="T75" fmla="*/ 35256 h 139064"/>
              <a:gd name="T76" fmla="*/ 18964 w 491490"/>
              <a:gd name="T77" fmla="*/ 32758 h 1390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91490" h="139064">
                <a:moveTo>
                  <a:pt x="17525" y="59599"/>
                </a:moveTo>
                <a:lnTo>
                  <a:pt x="0" y="69532"/>
                </a:lnTo>
                <a:lnTo>
                  <a:pt x="122682" y="139064"/>
                </a:lnTo>
                <a:lnTo>
                  <a:pt x="122682" y="121538"/>
                </a:lnTo>
                <a:lnTo>
                  <a:pt x="43815" y="69532"/>
                </a:lnTo>
                <a:lnTo>
                  <a:pt x="17525" y="69532"/>
                </a:lnTo>
                <a:lnTo>
                  <a:pt x="17525" y="59599"/>
                </a:lnTo>
                <a:close/>
              </a:path>
              <a:path w="491490" h="139064">
                <a:moveTo>
                  <a:pt x="17525" y="52197"/>
                </a:moveTo>
                <a:lnTo>
                  <a:pt x="0" y="69532"/>
                </a:lnTo>
                <a:lnTo>
                  <a:pt x="17525" y="59599"/>
                </a:lnTo>
                <a:lnTo>
                  <a:pt x="17525" y="52197"/>
                </a:lnTo>
                <a:close/>
              </a:path>
              <a:path w="491490" h="139064">
                <a:moveTo>
                  <a:pt x="23562" y="56177"/>
                </a:moveTo>
                <a:lnTo>
                  <a:pt x="17525" y="59599"/>
                </a:lnTo>
                <a:lnTo>
                  <a:pt x="17525" y="69532"/>
                </a:lnTo>
                <a:lnTo>
                  <a:pt x="32524" y="62087"/>
                </a:lnTo>
                <a:lnTo>
                  <a:pt x="23562" y="56177"/>
                </a:lnTo>
                <a:close/>
              </a:path>
              <a:path w="491490" h="139064">
                <a:moveTo>
                  <a:pt x="32524" y="62087"/>
                </a:moveTo>
                <a:lnTo>
                  <a:pt x="17525" y="69532"/>
                </a:lnTo>
                <a:lnTo>
                  <a:pt x="43815" y="69532"/>
                </a:lnTo>
                <a:lnTo>
                  <a:pt x="32524" y="62087"/>
                </a:lnTo>
                <a:close/>
              </a:path>
              <a:path w="491490" h="139064">
                <a:moveTo>
                  <a:pt x="473583" y="52197"/>
                </a:moveTo>
                <a:lnTo>
                  <a:pt x="52450" y="52197"/>
                </a:lnTo>
                <a:lnTo>
                  <a:pt x="32524" y="62087"/>
                </a:lnTo>
                <a:lnTo>
                  <a:pt x="43815" y="69532"/>
                </a:lnTo>
                <a:lnTo>
                  <a:pt x="491109" y="69532"/>
                </a:lnTo>
                <a:lnTo>
                  <a:pt x="473583" y="52197"/>
                </a:lnTo>
                <a:close/>
              </a:path>
              <a:path w="491490" h="139064">
                <a:moveTo>
                  <a:pt x="122682" y="0"/>
                </a:moveTo>
                <a:lnTo>
                  <a:pt x="23562" y="56177"/>
                </a:lnTo>
                <a:lnTo>
                  <a:pt x="32524" y="62087"/>
                </a:lnTo>
                <a:lnTo>
                  <a:pt x="122682" y="17335"/>
                </a:lnTo>
                <a:lnTo>
                  <a:pt x="122682" y="0"/>
                </a:lnTo>
                <a:close/>
              </a:path>
              <a:path w="491490" h="139064">
                <a:moveTo>
                  <a:pt x="17525" y="52197"/>
                </a:moveTo>
                <a:lnTo>
                  <a:pt x="17525" y="59599"/>
                </a:lnTo>
                <a:lnTo>
                  <a:pt x="23562" y="56177"/>
                </a:lnTo>
                <a:lnTo>
                  <a:pt x="17525" y="52197"/>
                </a:lnTo>
                <a:close/>
              </a:path>
              <a:path w="491490" h="139064">
                <a:moveTo>
                  <a:pt x="30586" y="52197"/>
                </a:moveTo>
                <a:lnTo>
                  <a:pt x="17525" y="52197"/>
                </a:lnTo>
                <a:lnTo>
                  <a:pt x="23562" y="56177"/>
                </a:lnTo>
                <a:lnTo>
                  <a:pt x="30586" y="521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51" name="object 23"/>
          <p:cNvSpPr>
            <a:spLocks/>
          </p:cNvSpPr>
          <p:nvPr/>
        </p:nvSpPr>
        <p:spPr bwMode="auto">
          <a:xfrm>
            <a:off x="5430838" y="3006725"/>
            <a:ext cx="419100" cy="14288"/>
          </a:xfrm>
          <a:custGeom>
            <a:avLst/>
            <a:gdLst>
              <a:gd name="T0" fmla="*/ 293633 w 491490"/>
              <a:gd name="T1" fmla="*/ 8998 h 17779"/>
              <a:gd name="T2" fmla="*/ 10866 w 491490"/>
              <a:gd name="T3" fmla="*/ 8998 h 17779"/>
              <a:gd name="T4" fmla="*/ 0 w 491490"/>
              <a:gd name="T5" fmla="*/ 8998 h 17779"/>
              <a:gd name="T6" fmla="*/ 10866 w 491490"/>
              <a:gd name="T7" fmla="*/ 0 h 17779"/>
              <a:gd name="T8" fmla="*/ 293633 w 491490"/>
              <a:gd name="T9" fmla="*/ 0 h 17779"/>
              <a:gd name="T10" fmla="*/ 304500 w 491490"/>
              <a:gd name="T11" fmla="*/ 8998 h 17779"/>
              <a:gd name="T12" fmla="*/ 293633 w 491490"/>
              <a:gd name="T13" fmla="*/ 8998 h 17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1490" h="17779">
                <a:moveTo>
                  <a:pt x="473583" y="17335"/>
                </a:moveTo>
                <a:lnTo>
                  <a:pt x="17525" y="17335"/>
                </a:lnTo>
                <a:lnTo>
                  <a:pt x="0" y="17335"/>
                </a:lnTo>
                <a:lnTo>
                  <a:pt x="17525" y="0"/>
                </a:lnTo>
                <a:lnTo>
                  <a:pt x="473583" y="0"/>
                </a:lnTo>
                <a:lnTo>
                  <a:pt x="491109" y="17335"/>
                </a:lnTo>
                <a:lnTo>
                  <a:pt x="473583"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2" name="object 24"/>
          <p:cNvSpPr>
            <a:spLocks/>
          </p:cNvSpPr>
          <p:nvPr/>
        </p:nvSpPr>
        <p:spPr bwMode="auto">
          <a:xfrm>
            <a:off x="5430838" y="2960688"/>
            <a:ext cx="104775" cy="119062"/>
          </a:xfrm>
          <a:custGeom>
            <a:avLst/>
            <a:gdLst>
              <a:gd name="T0" fmla="*/ 75481 w 123189"/>
              <a:gd name="T1" fmla="*/ 87275 h 139064"/>
              <a:gd name="T2" fmla="*/ 0 w 123189"/>
              <a:gd name="T3" fmla="*/ 43637 h 139064"/>
              <a:gd name="T4" fmla="*/ 75481 w 123189"/>
              <a:gd name="T5" fmla="*/ 0 h 139064"/>
              <a:gd name="T6" fmla="*/ 75481 w 123189"/>
              <a:gd name="T7" fmla="*/ 10879 h 139064"/>
              <a:gd name="T8" fmla="*/ 10782 w 123189"/>
              <a:gd name="T9" fmla="*/ 43637 h 139064"/>
              <a:gd name="T10" fmla="*/ 10782 w 123189"/>
              <a:gd name="T11" fmla="*/ 32758 h 139064"/>
              <a:gd name="T12" fmla="*/ 75481 w 123189"/>
              <a:gd name="T13" fmla="*/ 76276 h 139064"/>
              <a:gd name="T14" fmla="*/ 75481 w 123189"/>
              <a:gd name="T15" fmla="*/ 87275 h 1390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3189" h="139064">
                <a:moveTo>
                  <a:pt x="122682" y="139064"/>
                </a:moveTo>
                <a:lnTo>
                  <a:pt x="0" y="69532"/>
                </a:lnTo>
                <a:lnTo>
                  <a:pt x="122682" y="0"/>
                </a:lnTo>
                <a:lnTo>
                  <a:pt x="122682" y="17335"/>
                </a:lnTo>
                <a:lnTo>
                  <a:pt x="17525" y="69532"/>
                </a:lnTo>
                <a:lnTo>
                  <a:pt x="17525" y="52197"/>
                </a:lnTo>
                <a:lnTo>
                  <a:pt x="122682" y="121538"/>
                </a:lnTo>
                <a:lnTo>
                  <a:pt x="122682" y="13906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3" name="object 25"/>
          <p:cNvSpPr>
            <a:spLocks/>
          </p:cNvSpPr>
          <p:nvPr/>
        </p:nvSpPr>
        <p:spPr bwMode="auto">
          <a:xfrm>
            <a:off x="5324475" y="2960688"/>
            <a:ext cx="706438" cy="119062"/>
          </a:xfrm>
          <a:custGeom>
            <a:avLst/>
            <a:gdLst>
              <a:gd name="T0" fmla="*/ 0 w 824865"/>
              <a:gd name="T1" fmla="*/ 43637 h 139064"/>
              <a:gd name="T2" fmla="*/ 77184 w 824865"/>
              <a:gd name="T3" fmla="*/ 87275 h 139064"/>
              <a:gd name="T4" fmla="*/ 27642 w 824865"/>
              <a:gd name="T5" fmla="*/ 43637 h 139064"/>
              <a:gd name="T6" fmla="*/ 11128 w 824865"/>
              <a:gd name="T7" fmla="*/ 36299 h 139064"/>
              <a:gd name="T8" fmla="*/ 440728 w 824865"/>
              <a:gd name="T9" fmla="*/ 76276 h 139064"/>
              <a:gd name="T10" fmla="*/ 451737 w 824865"/>
              <a:gd name="T11" fmla="*/ 87275 h 139064"/>
              <a:gd name="T12" fmla="*/ 506902 w 824865"/>
              <a:gd name="T13" fmla="*/ 43637 h 139064"/>
              <a:gd name="T14" fmla="*/ 11128 w 824865"/>
              <a:gd name="T15" fmla="*/ 32758 h 139064"/>
              <a:gd name="T16" fmla="*/ 11128 w 824865"/>
              <a:gd name="T17" fmla="*/ 36299 h 139064"/>
              <a:gd name="T18" fmla="*/ 13815 w 824865"/>
              <a:gd name="T19" fmla="*/ 34528 h 139064"/>
              <a:gd name="T20" fmla="*/ 11128 w 824865"/>
              <a:gd name="T21" fmla="*/ 43637 h 139064"/>
              <a:gd name="T22" fmla="*/ 13815 w 824865"/>
              <a:gd name="T23" fmla="*/ 34528 h 139064"/>
              <a:gd name="T24" fmla="*/ 11128 w 824865"/>
              <a:gd name="T25" fmla="*/ 43637 h 139064"/>
              <a:gd name="T26" fmla="*/ 20550 w 824865"/>
              <a:gd name="T27" fmla="*/ 38965 h 139064"/>
              <a:gd name="T28" fmla="*/ 33067 w 824865"/>
              <a:gd name="T29" fmla="*/ 32758 h 139064"/>
              <a:gd name="T30" fmla="*/ 27642 w 824865"/>
              <a:gd name="T31" fmla="*/ 43637 h 139064"/>
              <a:gd name="T32" fmla="*/ 497463 w 824865"/>
              <a:gd name="T33" fmla="*/ 38965 h 139064"/>
              <a:gd name="T34" fmla="*/ 504154 w 824865"/>
              <a:gd name="T35" fmla="*/ 34565 h 139064"/>
              <a:gd name="T36" fmla="*/ 506902 w 824865"/>
              <a:gd name="T37" fmla="*/ 43637 h 139064"/>
              <a:gd name="T38" fmla="*/ 504154 w 824865"/>
              <a:gd name="T39" fmla="*/ 34565 h 139064"/>
              <a:gd name="T40" fmla="*/ 506902 w 824865"/>
              <a:gd name="T41" fmla="*/ 43637 h 139064"/>
              <a:gd name="T42" fmla="*/ 506902 w 824865"/>
              <a:gd name="T43" fmla="*/ 36378 h 139064"/>
              <a:gd name="T44" fmla="*/ 506902 w 824865"/>
              <a:gd name="T45" fmla="*/ 36378 h 139064"/>
              <a:gd name="T46" fmla="*/ 506902 w 824865"/>
              <a:gd name="T47" fmla="*/ 32758 h 139064"/>
              <a:gd name="T48" fmla="*/ 66175 w 824865"/>
              <a:gd name="T49" fmla="*/ 0 h 139064"/>
              <a:gd name="T50" fmla="*/ 20550 w 824865"/>
              <a:gd name="T51" fmla="*/ 38965 h 139064"/>
              <a:gd name="T52" fmla="*/ 77184 w 824865"/>
              <a:gd name="T53" fmla="*/ 0 h 139064"/>
              <a:gd name="T54" fmla="*/ 440728 w 824865"/>
              <a:gd name="T55" fmla="*/ 0 h 139064"/>
              <a:gd name="T56" fmla="*/ 497463 w 824865"/>
              <a:gd name="T57" fmla="*/ 38965 h 139064"/>
              <a:gd name="T58" fmla="*/ 451737 w 824865"/>
              <a:gd name="T59" fmla="*/ 0 h 139064"/>
              <a:gd name="T60" fmla="*/ 504154 w 824865"/>
              <a:gd name="T61" fmla="*/ 34565 h 139064"/>
              <a:gd name="T62" fmla="*/ 506902 w 824865"/>
              <a:gd name="T63" fmla="*/ 32758 h 139064"/>
              <a:gd name="T64" fmla="*/ 11128 w 824865"/>
              <a:gd name="T65" fmla="*/ 36299 h 139064"/>
              <a:gd name="T66" fmla="*/ 11128 w 824865"/>
              <a:gd name="T67" fmla="*/ 32758 h 139064"/>
              <a:gd name="T68" fmla="*/ 501413 w 824865"/>
              <a:gd name="T69" fmla="*/ 32758 h 139064"/>
              <a:gd name="T70" fmla="*/ 506902 w 824865"/>
              <a:gd name="T71" fmla="*/ 32758 h 139064"/>
              <a:gd name="T72" fmla="*/ 11128 w 824865"/>
              <a:gd name="T73" fmla="*/ 32758 h 139064"/>
              <a:gd name="T74" fmla="*/ 16498 w 824865"/>
              <a:gd name="T75" fmla="*/ 32758 h 1390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24865" h="139064">
                <a:moveTo>
                  <a:pt x="17716" y="57838"/>
                </a:moveTo>
                <a:lnTo>
                  <a:pt x="0" y="69532"/>
                </a:lnTo>
                <a:lnTo>
                  <a:pt x="105346" y="139064"/>
                </a:lnTo>
                <a:lnTo>
                  <a:pt x="122872" y="139064"/>
                </a:lnTo>
                <a:lnTo>
                  <a:pt x="122872" y="121538"/>
                </a:lnTo>
                <a:lnTo>
                  <a:pt x="44005" y="69532"/>
                </a:lnTo>
                <a:lnTo>
                  <a:pt x="17716" y="69532"/>
                </a:lnTo>
                <a:lnTo>
                  <a:pt x="17716" y="57838"/>
                </a:lnTo>
                <a:close/>
              </a:path>
              <a:path w="824865" h="139064">
                <a:moveTo>
                  <a:pt x="791932" y="62087"/>
                </a:moveTo>
                <a:lnTo>
                  <a:pt x="701611" y="121538"/>
                </a:lnTo>
                <a:lnTo>
                  <a:pt x="701611" y="139064"/>
                </a:lnTo>
                <a:lnTo>
                  <a:pt x="719137" y="139064"/>
                </a:lnTo>
                <a:lnTo>
                  <a:pt x="824483" y="69532"/>
                </a:lnTo>
                <a:lnTo>
                  <a:pt x="806957" y="69532"/>
                </a:lnTo>
                <a:lnTo>
                  <a:pt x="791932" y="62087"/>
                </a:lnTo>
                <a:close/>
              </a:path>
              <a:path w="824865" h="139064">
                <a:moveTo>
                  <a:pt x="17716" y="52197"/>
                </a:moveTo>
                <a:lnTo>
                  <a:pt x="0" y="69532"/>
                </a:lnTo>
                <a:lnTo>
                  <a:pt x="17716" y="57838"/>
                </a:lnTo>
                <a:lnTo>
                  <a:pt x="17716" y="52197"/>
                </a:lnTo>
                <a:close/>
              </a:path>
              <a:path w="824865" h="139064">
                <a:moveTo>
                  <a:pt x="21992" y="55016"/>
                </a:moveTo>
                <a:lnTo>
                  <a:pt x="17716" y="57838"/>
                </a:lnTo>
                <a:lnTo>
                  <a:pt x="17716" y="69532"/>
                </a:lnTo>
                <a:lnTo>
                  <a:pt x="32715" y="62087"/>
                </a:lnTo>
                <a:lnTo>
                  <a:pt x="21992" y="55016"/>
                </a:lnTo>
                <a:close/>
              </a:path>
              <a:path w="824865" h="139064">
                <a:moveTo>
                  <a:pt x="32715" y="62087"/>
                </a:moveTo>
                <a:lnTo>
                  <a:pt x="17716" y="69532"/>
                </a:lnTo>
                <a:lnTo>
                  <a:pt x="44005" y="69532"/>
                </a:lnTo>
                <a:lnTo>
                  <a:pt x="32715" y="62087"/>
                </a:lnTo>
                <a:close/>
              </a:path>
              <a:path w="824865" h="139064">
                <a:moveTo>
                  <a:pt x="771970" y="52197"/>
                </a:moveTo>
                <a:lnTo>
                  <a:pt x="52640" y="52197"/>
                </a:lnTo>
                <a:lnTo>
                  <a:pt x="32715" y="62087"/>
                </a:lnTo>
                <a:lnTo>
                  <a:pt x="44005" y="69532"/>
                </a:lnTo>
                <a:lnTo>
                  <a:pt x="780621" y="69532"/>
                </a:lnTo>
                <a:lnTo>
                  <a:pt x="791932" y="62087"/>
                </a:lnTo>
                <a:lnTo>
                  <a:pt x="771970" y="52197"/>
                </a:lnTo>
                <a:close/>
              </a:path>
              <a:path w="824865" h="139064">
                <a:moveTo>
                  <a:pt x="802582" y="55076"/>
                </a:moveTo>
                <a:lnTo>
                  <a:pt x="791932" y="62087"/>
                </a:lnTo>
                <a:lnTo>
                  <a:pt x="806957" y="69532"/>
                </a:lnTo>
                <a:lnTo>
                  <a:pt x="806957" y="57964"/>
                </a:lnTo>
                <a:lnTo>
                  <a:pt x="802582" y="55076"/>
                </a:lnTo>
                <a:close/>
              </a:path>
              <a:path w="824865" h="139064">
                <a:moveTo>
                  <a:pt x="806957" y="57964"/>
                </a:moveTo>
                <a:lnTo>
                  <a:pt x="806957" y="69532"/>
                </a:lnTo>
                <a:lnTo>
                  <a:pt x="824483" y="69532"/>
                </a:lnTo>
                <a:lnTo>
                  <a:pt x="806957" y="57964"/>
                </a:lnTo>
                <a:close/>
              </a:path>
              <a:path w="824865" h="139064">
                <a:moveTo>
                  <a:pt x="806957" y="52197"/>
                </a:moveTo>
                <a:lnTo>
                  <a:pt x="806957" y="57964"/>
                </a:lnTo>
                <a:lnTo>
                  <a:pt x="824483" y="69532"/>
                </a:lnTo>
                <a:lnTo>
                  <a:pt x="806957" y="52197"/>
                </a:lnTo>
                <a:close/>
              </a:path>
              <a:path w="824865" h="139064">
                <a:moveTo>
                  <a:pt x="122872" y="0"/>
                </a:moveTo>
                <a:lnTo>
                  <a:pt x="105346" y="0"/>
                </a:lnTo>
                <a:lnTo>
                  <a:pt x="21992" y="55016"/>
                </a:lnTo>
                <a:lnTo>
                  <a:pt x="32715" y="62087"/>
                </a:lnTo>
                <a:lnTo>
                  <a:pt x="122872" y="17335"/>
                </a:lnTo>
                <a:lnTo>
                  <a:pt x="122872" y="0"/>
                </a:lnTo>
                <a:close/>
              </a:path>
              <a:path w="824865" h="139064">
                <a:moveTo>
                  <a:pt x="719137" y="0"/>
                </a:moveTo>
                <a:lnTo>
                  <a:pt x="701611" y="0"/>
                </a:lnTo>
                <a:lnTo>
                  <a:pt x="701611" y="17335"/>
                </a:lnTo>
                <a:lnTo>
                  <a:pt x="791932" y="62087"/>
                </a:lnTo>
                <a:lnTo>
                  <a:pt x="802582" y="55076"/>
                </a:lnTo>
                <a:lnTo>
                  <a:pt x="719137" y="0"/>
                </a:lnTo>
                <a:close/>
              </a:path>
              <a:path w="824865" h="139064">
                <a:moveTo>
                  <a:pt x="806957" y="52197"/>
                </a:moveTo>
                <a:lnTo>
                  <a:pt x="802582" y="55076"/>
                </a:lnTo>
                <a:lnTo>
                  <a:pt x="806957" y="57964"/>
                </a:lnTo>
                <a:lnTo>
                  <a:pt x="806957" y="52197"/>
                </a:lnTo>
                <a:close/>
              </a:path>
              <a:path w="824865" h="139064">
                <a:moveTo>
                  <a:pt x="17716" y="52197"/>
                </a:moveTo>
                <a:lnTo>
                  <a:pt x="17716" y="57838"/>
                </a:lnTo>
                <a:lnTo>
                  <a:pt x="21992" y="55016"/>
                </a:lnTo>
                <a:lnTo>
                  <a:pt x="17716" y="52197"/>
                </a:lnTo>
                <a:close/>
              </a:path>
              <a:path w="824865" h="139064">
                <a:moveTo>
                  <a:pt x="806957" y="52197"/>
                </a:moveTo>
                <a:lnTo>
                  <a:pt x="798219" y="52197"/>
                </a:lnTo>
                <a:lnTo>
                  <a:pt x="802582" y="55076"/>
                </a:lnTo>
                <a:lnTo>
                  <a:pt x="806957" y="52197"/>
                </a:lnTo>
                <a:close/>
              </a:path>
              <a:path w="824865" h="139064">
                <a:moveTo>
                  <a:pt x="26264" y="52197"/>
                </a:moveTo>
                <a:lnTo>
                  <a:pt x="17716" y="52197"/>
                </a:lnTo>
                <a:lnTo>
                  <a:pt x="21992" y="55016"/>
                </a:lnTo>
                <a:lnTo>
                  <a:pt x="26264" y="521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54" name="object 26"/>
          <p:cNvSpPr>
            <a:spLocks/>
          </p:cNvSpPr>
          <p:nvPr/>
        </p:nvSpPr>
        <p:spPr bwMode="auto">
          <a:xfrm>
            <a:off x="5324475" y="3006725"/>
            <a:ext cx="706438" cy="14288"/>
          </a:xfrm>
          <a:custGeom>
            <a:avLst/>
            <a:gdLst>
              <a:gd name="T0" fmla="*/ 11128 w 824865"/>
              <a:gd name="T1" fmla="*/ 0 h 17779"/>
              <a:gd name="T2" fmla="*/ 506902 w 824865"/>
              <a:gd name="T3" fmla="*/ 0 h 17779"/>
              <a:gd name="T4" fmla="*/ 517912 w 824865"/>
              <a:gd name="T5" fmla="*/ 8998 h 17779"/>
              <a:gd name="T6" fmla="*/ 506902 w 824865"/>
              <a:gd name="T7" fmla="*/ 8998 h 17779"/>
              <a:gd name="T8" fmla="*/ 11128 w 824865"/>
              <a:gd name="T9" fmla="*/ 8998 h 17779"/>
              <a:gd name="T10" fmla="*/ 0 w 824865"/>
              <a:gd name="T11" fmla="*/ 8998 h 17779"/>
              <a:gd name="T12" fmla="*/ 11128 w 824865"/>
              <a:gd name="T13" fmla="*/ 0 h 17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4865" h="17779">
                <a:moveTo>
                  <a:pt x="17716" y="0"/>
                </a:moveTo>
                <a:lnTo>
                  <a:pt x="806957" y="0"/>
                </a:lnTo>
                <a:lnTo>
                  <a:pt x="824483" y="17335"/>
                </a:lnTo>
                <a:lnTo>
                  <a:pt x="806957" y="17335"/>
                </a:lnTo>
                <a:lnTo>
                  <a:pt x="17716" y="17335"/>
                </a:lnTo>
                <a:lnTo>
                  <a:pt x="0" y="17335"/>
                </a:lnTo>
                <a:lnTo>
                  <a:pt x="17716"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5" name="object 27"/>
          <p:cNvSpPr>
            <a:spLocks/>
          </p:cNvSpPr>
          <p:nvPr/>
        </p:nvSpPr>
        <p:spPr bwMode="auto">
          <a:xfrm>
            <a:off x="5324475" y="2960688"/>
            <a:ext cx="106363" cy="119062"/>
          </a:xfrm>
          <a:custGeom>
            <a:avLst/>
            <a:gdLst>
              <a:gd name="T0" fmla="*/ 67806 w 123189"/>
              <a:gd name="T1" fmla="*/ 87275 h 139064"/>
              <a:gd name="T2" fmla="*/ 0 w 123189"/>
              <a:gd name="T3" fmla="*/ 43637 h 139064"/>
              <a:gd name="T4" fmla="*/ 67806 w 123189"/>
              <a:gd name="T5" fmla="*/ 0 h 139064"/>
              <a:gd name="T6" fmla="*/ 79088 w 123189"/>
              <a:gd name="T7" fmla="*/ 0 h 139064"/>
              <a:gd name="T8" fmla="*/ 79088 w 123189"/>
              <a:gd name="T9" fmla="*/ 10879 h 139064"/>
              <a:gd name="T10" fmla="*/ 11403 w 123189"/>
              <a:gd name="T11" fmla="*/ 43637 h 139064"/>
              <a:gd name="T12" fmla="*/ 11403 w 123189"/>
              <a:gd name="T13" fmla="*/ 32758 h 139064"/>
              <a:gd name="T14" fmla="*/ 79088 w 123189"/>
              <a:gd name="T15" fmla="*/ 76276 h 139064"/>
              <a:gd name="T16" fmla="*/ 79088 w 123189"/>
              <a:gd name="T17" fmla="*/ 87275 h 139064"/>
              <a:gd name="T18" fmla="*/ 67806 w 123189"/>
              <a:gd name="T19" fmla="*/ 87275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189" h="139064">
                <a:moveTo>
                  <a:pt x="105346" y="139064"/>
                </a:moveTo>
                <a:lnTo>
                  <a:pt x="0" y="69532"/>
                </a:lnTo>
                <a:lnTo>
                  <a:pt x="105346" y="0"/>
                </a:lnTo>
                <a:lnTo>
                  <a:pt x="122872" y="0"/>
                </a:lnTo>
                <a:lnTo>
                  <a:pt x="122872" y="17335"/>
                </a:lnTo>
                <a:lnTo>
                  <a:pt x="17716" y="69532"/>
                </a:lnTo>
                <a:lnTo>
                  <a:pt x="17716" y="52197"/>
                </a:lnTo>
                <a:lnTo>
                  <a:pt x="122872" y="121538"/>
                </a:lnTo>
                <a:lnTo>
                  <a:pt x="122872" y="139064"/>
                </a:lnTo>
                <a:lnTo>
                  <a:pt x="105346" y="13906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6" name="object 28"/>
          <p:cNvSpPr>
            <a:spLocks/>
          </p:cNvSpPr>
          <p:nvPr/>
        </p:nvSpPr>
        <p:spPr bwMode="auto">
          <a:xfrm>
            <a:off x="5924550" y="2960688"/>
            <a:ext cx="106363" cy="119062"/>
          </a:xfrm>
          <a:custGeom>
            <a:avLst/>
            <a:gdLst>
              <a:gd name="T0" fmla="*/ 11280 w 123190"/>
              <a:gd name="T1" fmla="*/ 0 h 139064"/>
              <a:gd name="T2" fmla="*/ 79085 w 123190"/>
              <a:gd name="T3" fmla="*/ 43637 h 139064"/>
              <a:gd name="T4" fmla="*/ 11280 w 123190"/>
              <a:gd name="T5" fmla="*/ 87275 h 139064"/>
              <a:gd name="T6" fmla="*/ 0 w 123190"/>
              <a:gd name="T7" fmla="*/ 87275 h 139064"/>
              <a:gd name="T8" fmla="*/ 0 w 123190"/>
              <a:gd name="T9" fmla="*/ 76276 h 139064"/>
              <a:gd name="T10" fmla="*/ 67805 w 123190"/>
              <a:gd name="T11" fmla="*/ 32758 h 139064"/>
              <a:gd name="T12" fmla="*/ 67805 w 123190"/>
              <a:gd name="T13" fmla="*/ 43637 h 139064"/>
              <a:gd name="T14" fmla="*/ 0 w 123190"/>
              <a:gd name="T15" fmla="*/ 10879 h 139064"/>
              <a:gd name="T16" fmla="*/ 0 w 123190"/>
              <a:gd name="T17" fmla="*/ 0 h 139064"/>
              <a:gd name="T18" fmla="*/ 11280 w 123190"/>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3190" h="139064">
                <a:moveTo>
                  <a:pt x="17525" y="0"/>
                </a:moveTo>
                <a:lnTo>
                  <a:pt x="122872" y="69532"/>
                </a:lnTo>
                <a:lnTo>
                  <a:pt x="17525" y="139064"/>
                </a:lnTo>
                <a:lnTo>
                  <a:pt x="0" y="139064"/>
                </a:lnTo>
                <a:lnTo>
                  <a:pt x="0" y="121538"/>
                </a:lnTo>
                <a:lnTo>
                  <a:pt x="105346" y="52197"/>
                </a:lnTo>
                <a:lnTo>
                  <a:pt x="105346" y="69532"/>
                </a:lnTo>
                <a:lnTo>
                  <a:pt x="0" y="17335"/>
                </a:lnTo>
                <a:lnTo>
                  <a:pt x="0" y="0"/>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7" name="object 29"/>
          <p:cNvSpPr>
            <a:spLocks/>
          </p:cNvSpPr>
          <p:nvPr/>
        </p:nvSpPr>
        <p:spPr bwMode="auto">
          <a:xfrm>
            <a:off x="4649788" y="2278063"/>
            <a:ext cx="120650" cy="415925"/>
          </a:xfrm>
          <a:custGeom>
            <a:avLst/>
            <a:gdLst>
              <a:gd name="T0" fmla="*/ 10987 w 140970"/>
              <a:gd name="T1" fmla="*/ 217249 h 486410"/>
              <a:gd name="T2" fmla="*/ 0 w 140970"/>
              <a:gd name="T3" fmla="*/ 217249 h 486410"/>
              <a:gd name="T4" fmla="*/ 0 w 140970"/>
              <a:gd name="T5" fmla="*/ 228087 h 486410"/>
              <a:gd name="T6" fmla="*/ 44068 w 140970"/>
              <a:gd name="T7" fmla="*/ 304076 h 486410"/>
              <a:gd name="T8" fmla="*/ 50336 w 140970"/>
              <a:gd name="T9" fmla="*/ 293238 h 486410"/>
              <a:gd name="T10" fmla="*/ 44068 w 140970"/>
              <a:gd name="T11" fmla="*/ 293238 h 486410"/>
              <a:gd name="T12" fmla="*/ 44068 w 140970"/>
              <a:gd name="T13" fmla="*/ 266156 h 486410"/>
              <a:gd name="T14" fmla="*/ 10987 w 140970"/>
              <a:gd name="T15" fmla="*/ 217249 h 486410"/>
              <a:gd name="T16" fmla="*/ 48769 w 140970"/>
              <a:gd name="T17" fmla="*/ 273107 h 486410"/>
              <a:gd name="T18" fmla="*/ 44068 w 140970"/>
              <a:gd name="T19" fmla="*/ 282399 h 486410"/>
              <a:gd name="T20" fmla="*/ 44068 w 140970"/>
              <a:gd name="T21" fmla="*/ 293238 h 486410"/>
              <a:gd name="T22" fmla="*/ 50336 w 140970"/>
              <a:gd name="T23" fmla="*/ 293238 h 486410"/>
              <a:gd name="T24" fmla="*/ 55055 w 140970"/>
              <a:gd name="T25" fmla="*/ 285079 h 486410"/>
              <a:gd name="T26" fmla="*/ 55055 w 140970"/>
              <a:gd name="T27" fmla="*/ 282399 h 486410"/>
              <a:gd name="T28" fmla="*/ 48769 w 140970"/>
              <a:gd name="T29" fmla="*/ 273107 h 486410"/>
              <a:gd name="T30" fmla="*/ 55055 w 140970"/>
              <a:gd name="T31" fmla="*/ 285079 h 486410"/>
              <a:gd name="T32" fmla="*/ 50336 w 140970"/>
              <a:gd name="T33" fmla="*/ 293238 h 486410"/>
              <a:gd name="T34" fmla="*/ 55055 w 140970"/>
              <a:gd name="T35" fmla="*/ 293238 h 486410"/>
              <a:gd name="T36" fmla="*/ 55055 w 140970"/>
              <a:gd name="T37" fmla="*/ 285079 h 486410"/>
              <a:gd name="T38" fmla="*/ 88016 w 140970"/>
              <a:gd name="T39" fmla="*/ 217249 h 486410"/>
              <a:gd name="T40" fmla="*/ 77030 w 140970"/>
              <a:gd name="T41" fmla="*/ 217249 h 486410"/>
              <a:gd name="T42" fmla="*/ 55055 w 140970"/>
              <a:gd name="T43" fmla="*/ 260682 h 486410"/>
              <a:gd name="T44" fmla="*/ 55055 w 140970"/>
              <a:gd name="T45" fmla="*/ 285079 h 486410"/>
              <a:gd name="T46" fmla="*/ 88016 w 140970"/>
              <a:gd name="T47" fmla="*/ 228087 h 486410"/>
              <a:gd name="T48" fmla="*/ 88016 w 140970"/>
              <a:gd name="T49" fmla="*/ 217249 h 486410"/>
              <a:gd name="T50" fmla="*/ 44068 w 140970"/>
              <a:gd name="T51" fmla="*/ 266156 h 486410"/>
              <a:gd name="T52" fmla="*/ 44068 w 140970"/>
              <a:gd name="T53" fmla="*/ 282399 h 486410"/>
              <a:gd name="T54" fmla="*/ 48769 w 140970"/>
              <a:gd name="T55" fmla="*/ 273107 h 486410"/>
              <a:gd name="T56" fmla="*/ 44068 w 140970"/>
              <a:gd name="T57" fmla="*/ 266156 h 486410"/>
              <a:gd name="T58" fmla="*/ 55055 w 140970"/>
              <a:gd name="T59" fmla="*/ 260682 h 486410"/>
              <a:gd name="T60" fmla="*/ 48769 w 140970"/>
              <a:gd name="T61" fmla="*/ 273107 h 486410"/>
              <a:gd name="T62" fmla="*/ 55055 w 140970"/>
              <a:gd name="T63" fmla="*/ 282399 h 486410"/>
              <a:gd name="T64" fmla="*/ 55055 w 140970"/>
              <a:gd name="T65" fmla="*/ 260682 h 486410"/>
              <a:gd name="T66" fmla="*/ 55055 w 140970"/>
              <a:gd name="T67" fmla="*/ 0 h 486410"/>
              <a:gd name="T68" fmla="*/ 44068 w 140970"/>
              <a:gd name="T69" fmla="*/ 0 h 486410"/>
              <a:gd name="T70" fmla="*/ 44068 w 140970"/>
              <a:gd name="T71" fmla="*/ 266156 h 486410"/>
              <a:gd name="T72" fmla="*/ 48769 w 140970"/>
              <a:gd name="T73" fmla="*/ 273107 h 486410"/>
              <a:gd name="T74" fmla="*/ 55055 w 140970"/>
              <a:gd name="T75" fmla="*/ 260682 h 486410"/>
              <a:gd name="T76" fmla="*/ 55055 w 140970"/>
              <a:gd name="T77" fmla="*/ 0 h 48641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40970" h="486410">
                <a:moveTo>
                  <a:pt x="17525" y="347472"/>
                </a:moveTo>
                <a:lnTo>
                  <a:pt x="0" y="347472"/>
                </a:lnTo>
                <a:lnTo>
                  <a:pt x="0" y="364807"/>
                </a:lnTo>
                <a:lnTo>
                  <a:pt x="70294" y="486346"/>
                </a:lnTo>
                <a:lnTo>
                  <a:pt x="80293" y="469011"/>
                </a:lnTo>
                <a:lnTo>
                  <a:pt x="70294" y="469011"/>
                </a:lnTo>
                <a:lnTo>
                  <a:pt x="70294" y="425695"/>
                </a:lnTo>
                <a:lnTo>
                  <a:pt x="17525" y="347472"/>
                </a:lnTo>
                <a:close/>
              </a:path>
              <a:path w="140970" h="486410">
                <a:moveTo>
                  <a:pt x="77793" y="436812"/>
                </a:moveTo>
                <a:lnTo>
                  <a:pt x="70294" y="451675"/>
                </a:lnTo>
                <a:lnTo>
                  <a:pt x="70294" y="469011"/>
                </a:lnTo>
                <a:lnTo>
                  <a:pt x="80293" y="469011"/>
                </a:lnTo>
                <a:lnTo>
                  <a:pt x="87820" y="455961"/>
                </a:lnTo>
                <a:lnTo>
                  <a:pt x="87820" y="451675"/>
                </a:lnTo>
                <a:lnTo>
                  <a:pt x="77793" y="436812"/>
                </a:lnTo>
                <a:close/>
              </a:path>
              <a:path w="140970" h="486410">
                <a:moveTo>
                  <a:pt x="87820" y="455961"/>
                </a:moveTo>
                <a:lnTo>
                  <a:pt x="80293" y="469011"/>
                </a:lnTo>
                <a:lnTo>
                  <a:pt x="87820" y="469011"/>
                </a:lnTo>
                <a:lnTo>
                  <a:pt x="87820" y="455961"/>
                </a:lnTo>
                <a:close/>
              </a:path>
              <a:path w="140970" h="486410">
                <a:moveTo>
                  <a:pt x="140398" y="347472"/>
                </a:moveTo>
                <a:lnTo>
                  <a:pt x="122872" y="347472"/>
                </a:lnTo>
                <a:lnTo>
                  <a:pt x="87820" y="416940"/>
                </a:lnTo>
                <a:lnTo>
                  <a:pt x="87820" y="455961"/>
                </a:lnTo>
                <a:lnTo>
                  <a:pt x="140398" y="364807"/>
                </a:lnTo>
                <a:lnTo>
                  <a:pt x="140398" y="347472"/>
                </a:lnTo>
                <a:close/>
              </a:path>
              <a:path w="140970" h="486410">
                <a:moveTo>
                  <a:pt x="70294" y="425695"/>
                </a:moveTo>
                <a:lnTo>
                  <a:pt x="70294" y="451675"/>
                </a:lnTo>
                <a:lnTo>
                  <a:pt x="77793" y="436812"/>
                </a:lnTo>
                <a:lnTo>
                  <a:pt x="70294" y="425695"/>
                </a:lnTo>
                <a:close/>
              </a:path>
              <a:path w="140970" h="486410">
                <a:moveTo>
                  <a:pt x="87820" y="416940"/>
                </a:moveTo>
                <a:lnTo>
                  <a:pt x="77793" y="436812"/>
                </a:lnTo>
                <a:lnTo>
                  <a:pt x="87820" y="451675"/>
                </a:lnTo>
                <a:lnTo>
                  <a:pt x="87820" y="416940"/>
                </a:lnTo>
                <a:close/>
              </a:path>
              <a:path w="140970" h="486410">
                <a:moveTo>
                  <a:pt x="87820" y="0"/>
                </a:moveTo>
                <a:lnTo>
                  <a:pt x="70294" y="0"/>
                </a:lnTo>
                <a:lnTo>
                  <a:pt x="70294" y="425695"/>
                </a:lnTo>
                <a:lnTo>
                  <a:pt x="77793" y="436812"/>
                </a:lnTo>
                <a:lnTo>
                  <a:pt x="87820" y="416940"/>
                </a:lnTo>
                <a:lnTo>
                  <a:pt x="878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58" name="object 30"/>
          <p:cNvSpPr>
            <a:spLocks/>
          </p:cNvSpPr>
          <p:nvPr/>
        </p:nvSpPr>
        <p:spPr bwMode="auto">
          <a:xfrm>
            <a:off x="4710113" y="2278063"/>
            <a:ext cx="15875" cy="401637"/>
          </a:xfrm>
          <a:custGeom>
            <a:avLst/>
            <a:gdLst>
              <a:gd name="T0" fmla="*/ 0 w 17779"/>
              <a:gd name="T1" fmla="*/ 294057 h 469264"/>
              <a:gd name="T2" fmla="*/ 0 w 17779"/>
              <a:gd name="T3" fmla="*/ 0 h 469264"/>
              <a:gd name="T4" fmla="*/ 12476 w 17779"/>
              <a:gd name="T5" fmla="*/ 0 h 469264"/>
              <a:gd name="T6" fmla="*/ 12476 w 17779"/>
              <a:gd name="T7" fmla="*/ 294057 h 469264"/>
              <a:gd name="T8" fmla="*/ 0 w 17779"/>
              <a:gd name="T9" fmla="*/ 294057 h 4692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79" h="469264">
                <a:moveTo>
                  <a:pt x="0" y="469011"/>
                </a:moveTo>
                <a:lnTo>
                  <a:pt x="0" y="0"/>
                </a:lnTo>
                <a:lnTo>
                  <a:pt x="17525" y="0"/>
                </a:lnTo>
                <a:lnTo>
                  <a:pt x="17525" y="469011"/>
                </a:lnTo>
                <a:lnTo>
                  <a:pt x="0" y="46901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59" name="object 31"/>
          <p:cNvSpPr>
            <a:spLocks/>
          </p:cNvSpPr>
          <p:nvPr/>
        </p:nvSpPr>
        <p:spPr bwMode="auto">
          <a:xfrm>
            <a:off x="4649788" y="2574925"/>
            <a:ext cx="120650" cy="119063"/>
          </a:xfrm>
          <a:custGeom>
            <a:avLst/>
            <a:gdLst>
              <a:gd name="T0" fmla="*/ 88016 w 140970"/>
              <a:gd name="T1" fmla="*/ 10879 h 139064"/>
              <a:gd name="T2" fmla="*/ 44068 w 140970"/>
              <a:gd name="T3" fmla="*/ 87158 h 139064"/>
              <a:gd name="T4" fmla="*/ 0 w 140970"/>
              <a:gd name="T5" fmla="*/ 10879 h 139064"/>
              <a:gd name="T6" fmla="*/ 0 w 140970"/>
              <a:gd name="T7" fmla="*/ 0 h 139064"/>
              <a:gd name="T8" fmla="*/ 10987 w 140970"/>
              <a:gd name="T9" fmla="*/ 0 h 139064"/>
              <a:gd name="T10" fmla="*/ 55055 w 140970"/>
              <a:gd name="T11" fmla="*/ 65398 h 139064"/>
              <a:gd name="T12" fmla="*/ 44068 w 140970"/>
              <a:gd name="T13" fmla="*/ 65398 h 139064"/>
              <a:gd name="T14" fmla="*/ 77030 w 140970"/>
              <a:gd name="T15" fmla="*/ 0 h 139064"/>
              <a:gd name="T16" fmla="*/ 88016 w 140970"/>
              <a:gd name="T17" fmla="*/ 0 h 139064"/>
              <a:gd name="T18" fmla="*/ 88016 w 140970"/>
              <a:gd name="T19" fmla="*/ 10879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40398" y="17335"/>
                </a:moveTo>
                <a:lnTo>
                  <a:pt x="70294" y="138874"/>
                </a:lnTo>
                <a:lnTo>
                  <a:pt x="0" y="17335"/>
                </a:lnTo>
                <a:lnTo>
                  <a:pt x="0" y="0"/>
                </a:lnTo>
                <a:lnTo>
                  <a:pt x="17525" y="0"/>
                </a:lnTo>
                <a:lnTo>
                  <a:pt x="87820" y="104203"/>
                </a:lnTo>
                <a:lnTo>
                  <a:pt x="70294" y="104203"/>
                </a:lnTo>
                <a:lnTo>
                  <a:pt x="122872" y="0"/>
                </a:lnTo>
                <a:lnTo>
                  <a:pt x="140398" y="0"/>
                </a:lnTo>
                <a:lnTo>
                  <a:pt x="140398"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32" name="object 32"/>
          <p:cNvSpPr txBox="1"/>
          <p:nvPr/>
        </p:nvSpPr>
        <p:spPr>
          <a:xfrm>
            <a:off x="4019550" y="2813050"/>
            <a:ext cx="1290638" cy="238125"/>
          </a:xfrm>
          <a:prstGeom prst="rect">
            <a:avLst/>
          </a:prstGeom>
          <a:ln w="17456">
            <a:solidFill>
              <a:srgbClr val="000000"/>
            </a:solidFill>
          </a:ln>
        </p:spPr>
        <p:txBody>
          <a:bodyPr lIns="0" tIns="21720" rIns="0" bIns="0">
            <a:spAutoFit/>
          </a:bodyPr>
          <a:lstStyle/>
          <a:p>
            <a:pPr marL="233485">
              <a:spcBef>
                <a:spcPts val="171"/>
              </a:spcBef>
              <a:defRPr/>
            </a:pPr>
            <a:r>
              <a:rPr sz="1411" spc="-9" dirty="0">
                <a:latin typeface="Times New Roman"/>
                <a:cs typeface="Times New Roman"/>
              </a:rPr>
              <a:t>ЗАНЯТИЯ</a:t>
            </a:r>
            <a:endParaRPr sz="1411">
              <a:latin typeface="Times New Roman"/>
              <a:cs typeface="Times New Roman"/>
            </a:endParaRPr>
          </a:p>
        </p:txBody>
      </p:sp>
      <p:sp>
        <p:nvSpPr>
          <p:cNvPr id="33" name="object 33"/>
          <p:cNvSpPr txBox="1"/>
          <p:nvPr/>
        </p:nvSpPr>
        <p:spPr>
          <a:xfrm>
            <a:off x="3856038" y="3733800"/>
            <a:ext cx="1754187" cy="254000"/>
          </a:xfrm>
          <a:prstGeom prst="rect">
            <a:avLst/>
          </a:prstGeom>
          <a:ln w="17456">
            <a:solidFill>
              <a:srgbClr val="000000"/>
            </a:solidFill>
          </a:ln>
        </p:spPr>
        <p:txBody>
          <a:bodyPr lIns="0" tIns="36381" rIns="0" bIns="0">
            <a:spAutoFit/>
          </a:bodyPr>
          <a:lstStyle/>
          <a:p>
            <a:pPr marL="218281">
              <a:spcBef>
                <a:spcPts val="286"/>
              </a:spcBef>
              <a:defRPr/>
            </a:pPr>
            <a:r>
              <a:rPr sz="1411" spc="4" dirty="0">
                <a:latin typeface="Times New Roman"/>
                <a:cs typeface="Times New Roman"/>
              </a:rPr>
              <a:t>ДИСЦИПЛИНЫ</a:t>
            </a:r>
            <a:endParaRPr sz="1411">
              <a:latin typeface="Times New Roman"/>
              <a:cs typeface="Times New Roman"/>
            </a:endParaRPr>
          </a:p>
        </p:txBody>
      </p:sp>
      <p:sp>
        <p:nvSpPr>
          <p:cNvPr id="48162" name="object 34"/>
          <p:cNvSpPr txBox="1">
            <a:spLocks noChangeArrowheads="1"/>
          </p:cNvSpPr>
          <p:nvPr/>
        </p:nvSpPr>
        <p:spPr bwMode="auto">
          <a:xfrm>
            <a:off x="5865813" y="4581525"/>
            <a:ext cx="1363662" cy="427038"/>
          </a:xfrm>
          <a:prstGeom prst="rect">
            <a:avLst/>
          </a:prstGeom>
          <a:noFill/>
          <a:ln w="17456">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17376" rIns="0" bIns="0">
            <a:spAutoFit/>
          </a:bodyPr>
          <a:lstStyle>
            <a:lvl1pPr marL="409575" indent="-252413">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ts val="1638"/>
              </a:lnSpc>
              <a:spcBef>
                <a:spcPts val="138"/>
              </a:spcBef>
              <a:buClrTx/>
              <a:buSzTx/>
              <a:buFontTx/>
              <a:buNone/>
            </a:pPr>
            <a:r>
              <a:rPr lang="ru-RU" altLang="ru-RU" sz="1400">
                <a:latin typeface="Times New Roman" panose="02020603050405020304" pitchFamily="18" charset="0"/>
                <a:cs typeface="Times New Roman" panose="02020603050405020304" pitchFamily="18" charset="0"/>
              </a:rPr>
              <a:t>дисциплина -  группа</a:t>
            </a:r>
          </a:p>
        </p:txBody>
      </p:sp>
      <p:sp>
        <p:nvSpPr>
          <p:cNvPr id="48163" name="object 35"/>
          <p:cNvSpPr txBox="1">
            <a:spLocks noChangeArrowheads="1"/>
          </p:cNvSpPr>
          <p:nvPr/>
        </p:nvSpPr>
        <p:spPr bwMode="auto">
          <a:xfrm>
            <a:off x="1816100" y="4581525"/>
            <a:ext cx="1484313" cy="427038"/>
          </a:xfrm>
          <a:prstGeom prst="rect">
            <a:avLst/>
          </a:prstGeom>
          <a:noFill/>
          <a:ln w="17456">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lIns="0" tIns="17376" rIns="0" bIns="0">
            <a:spAutoFit/>
          </a:bodyPr>
          <a:lstStyle>
            <a:lvl1pPr marL="173038" indent="42863">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ts val="1638"/>
              </a:lnSpc>
              <a:spcBef>
                <a:spcPts val="138"/>
              </a:spcBef>
              <a:buClrTx/>
              <a:buSzTx/>
              <a:buFontTx/>
              <a:buNone/>
            </a:pPr>
            <a:r>
              <a:rPr lang="ru-RU" altLang="ru-RU" sz="1400">
                <a:latin typeface="Times New Roman" panose="02020603050405020304" pitchFamily="18" charset="0"/>
                <a:cs typeface="Times New Roman" panose="02020603050405020304" pitchFamily="18" charset="0"/>
              </a:rPr>
              <a:t>дисциплина -  преподаватель</a:t>
            </a:r>
          </a:p>
        </p:txBody>
      </p:sp>
      <p:sp>
        <p:nvSpPr>
          <p:cNvPr id="48164" name="object 36"/>
          <p:cNvSpPr>
            <a:spLocks/>
          </p:cNvSpPr>
          <p:nvPr/>
        </p:nvSpPr>
        <p:spPr bwMode="auto">
          <a:xfrm>
            <a:off x="3300413" y="4060825"/>
            <a:ext cx="600075" cy="415925"/>
          </a:xfrm>
          <a:custGeom>
            <a:avLst/>
            <a:gdLst>
              <a:gd name="T0" fmla="*/ 0 w 701675"/>
              <a:gd name="T1" fmla="*/ 293237 h 486410"/>
              <a:gd name="T2" fmla="*/ 6668 w 701675"/>
              <a:gd name="T3" fmla="*/ 288669 h 486410"/>
              <a:gd name="T4" fmla="*/ 6668 w 701675"/>
              <a:gd name="T5" fmla="*/ 288669 h 486410"/>
              <a:gd name="T6" fmla="*/ 10961 w 701675"/>
              <a:gd name="T7" fmla="*/ 302724 h 486410"/>
              <a:gd name="T8" fmla="*/ 15957 w 701675"/>
              <a:gd name="T9" fmla="*/ 292534 h 486410"/>
              <a:gd name="T10" fmla="*/ 10961 w 701675"/>
              <a:gd name="T11" fmla="*/ 302724 h 486410"/>
              <a:gd name="T12" fmla="*/ 10961 w 701675"/>
              <a:gd name="T13" fmla="*/ 304076 h 486410"/>
              <a:gd name="T14" fmla="*/ 11579 w 701675"/>
              <a:gd name="T15" fmla="*/ 302648 h 486410"/>
              <a:gd name="T16" fmla="*/ 10961 w 701675"/>
              <a:gd name="T17" fmla="*/ 304076 h 486410"/>
              <a:gd name="T18" fmla="*/ 13369 w 701675"/>
              <a:gd name="T19" fmla="*/ 302427 h 486410"/>
              <a:gd name="T20" fmla="*/ 10961 w 701675"/>
              <a:gd name="T21" fmla="*/ 304076 h 486410"/>
              <a:gd name="T22" fmla="*/ 15957 w 701675"/>
              <a:gd name="T23" fmla="*/ 292534 h 486410"/>
              <a:gd name="T24" fmla="*/ 10961 w 701675"/>
              <a:gd name="T25" fmla="*/ 302724 h 486410"/>
              <a:gd name="T26" fmla="*/ 15957 w 701675"/>
              <a:gd name="T27" fmla="*/ 292534 h 486410"/>
              <a:gd name="T28" fmla="*/ 15957 w 701675"/>
              <a:gd name="T29" fmla="*/ 292534 h 486410"/>
              <a:gd name="T30" fmla="*/ 13369 w 701675"/>
              <a:gd name="T31" fmla="*/ 302427 h 486410"/>
              <a:gd name="T32" fmla="*/ 87815 w 701675"/>
              <a:gd name="T33" fmla="*/ 282399 h 486410"/>
              <a:gd name="T34" fmla="*/ 13369 w 701675"/>
              <a:gd name="T35" fmla="*/ 302427 h 486410"/>
              <a:gd name="T36" fmla="*/ 87815 w 701675"/>
              <a:gd name="T37" fmla="*/ 282399 h 486410"/>
              <a:gd name="T38" fmla="*/ 407965 w 701675"/>
              <a:gd name="T39" fmla="*/ 13646 h 486410"/>
              <a:gd name="T40" fmla="*/ 15957 w 701675"/>
              <a:gd name="T41" fmla="*/ 292534 h 486410"/>
              <a:gd name="T42" fmla="*/ 416587 w 701675"/>
              <a:gd name="T43" fmla="*/ 26089 h 486410"/>
              <a:gd name="T44" fmla="*/ 43847 w 701675"/>
              <a:gd name="T45" fmla="*/ 228087 h 486410"/>
              <a:gd name="T46" fmla="*/ 6668 w 701675"/>
              <a:gd name="T47" fmla="*/ 288669 h 486410"/>
              <a:gd name="T48" fmla="*/ 43847 w 701675"/>
              <a:gd name="T49" fmla="*/ 228087 h 486410"/>
              <a:gd name="T50" fmla="*/ 416587 w 701675"/>
              <a:gd name="T51" fmla="*/ 26089 h 486410"/>
              <a:gd name="T52" fmla="*/ 405952 w 701675"/>
              <a:gd name="T53" fmla="*/ 75989 h 486410"/>
              <a:gd name="T54" fmla="*/ 438838 w 701675"/>
              <a:gd name="T55" fmla="*/ 0 h 486410"/>
              <a:gd name="T56" fmla="*/ 427876 w 701675"/>
              <a:gd name="T57" fmla="*/ 10838 h 486410"/>
              <a:gd name="T58" fmla="*/ 416587 w 701675"/>
              <a:gd name="T59" fmla="*/ 26089 h 486410"/>
              <a:gd name="T60" fmla="*/ 438838 w 701675"/>
              <a:gd name="T61" fmla="*/ 0 h 486410"/>
              <a:gd name="T62" fmla="*/ 351023 w 701675"/>
              <a:gd name="T63" fmla="*/ 10838 h 486410"/>
              <a:gd name="T64" fmla="*/ 407965 w 701675"/>
              <a:gd name="T65" fmla="*/ 13646 h 486410"/>
              <a:gd name="T66" fmla="*/ 438838 w 701675"/>
              <a:gd name="T67" fmla="*/ 0 h 486410"/>
              <a:gd name="T68" fmla="*/ 438838 w 701675"/>
              <a:gd name="T69" fmla="*/ 10838 h 486410"/>
              <a:gd name="T70" fmla="*/ 427258 w 701675"/>
              <a:gd name="T71" fmla="*/ 1430 h 486410"/>
              <a:gd name="T72" fmla="*/ 407965 w 701675"/>
              <a:gd name="T73" fmla="*/ 13646 h 486410"/>
              <a:gd name="T74" fmla="*/ 427258 w 701675"/>
              <a:gd name="T75" fmla="*/ 1430 h 486410"/>
              <a:gd name="T76" fmla="*/ 427258 w 701675"/>
              <a:gd name="T77" fmla="*/ 1430 h 486410"/>
              <a:gd name="T78" fmla="*/ 427876 w 701675"/>
              <a:gd name="T79" fmla="*/ 10838 h 486410"/>
              <a:gd name="T80" fmla="*/ 427876 w 701675"/>
              <a:gd name="T81" fmla="*/ 0 h 486410"/>
              <a:gd name="T82" fmla="*/ 427258 w 701675"/>
              <a:gd name="T83" fmla="*/ 1430 h 486410"/>
              <a:gd name="T84" fmla="*/ 427876 w 701675"/>
              <a:gd name="T85" fmla="*/ 0 h 486410"/>
              <a:gd name="T86" fmla="*/ 427876 w 701675"/>
              <a:gd name="T87" fmla="*/ 1353 h 486410"/>
              <a:gd name="T88" fmla="*/ 438838 w 701675"/>
              <a:gd name="T89" fmla="*/ 0 h 486410"/>
              <a:gd name="T90" fmla="*/ 427876 w 701675"/>
              <a:gd name="T91" fmla="*/ 1353 h 48641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01675" h="486410">
                <a:moveTo>
                  <a:pt x="10661" y="461701"/>
                </a:moveTo>
                <a:lnTo>
                  <a:pt x="0" y="469010"/>
                </a:lnTo>
                <a:lnTo>
                  <a:pt x="0" y="486346"/>
                </a:lnTo>
                <a:lnTo>
                  <a:pt x="10661" y="461701"/>
                </a:lnTo>
                <a:close/>
              </a:path>
              <a:path w="701675" h="486410">
                <a:moveTo>
                  <a:pt x="35577" y="444619"/>
                </a:moveTo>
                <a:lnTo>
                  <a:pt x="10661" y="461701"/>
                </a:lnTo>
                <a:lnTo>
                  <a:pt x="0" y="486346"/>
                </a:lnTo>
                <a:lnTo>
                  <a:pt x="17525" y="484182"/>
                </a:lnTo>
                <a:lnTo>
                  <a:pt x="17525" y="469010"/>
                </a:lnTo>
                <a:lnTo>
                  <a:pt x="25512" y="467884"/>
                </a:lnTo>
                <a:lnTo>
                  <a:pt x="35577" y="444619"/>
                </a:lnTo>
                <a:close/>
              </a:path>
              <a:path w="701675" h="486410">
                <a:moveTo>
                  <a:pt x="17525" y="484182"/>
                </a:moveTo>
                <a:lnTo>
                  <a:pt x="0" y="486346"/>
                </a:lnTo>
                <a:lnTo>
                  <a:pt x="17525" y="486346"/>
                </a:lnTo>
                <a:lnTo>
                  <a:pt x="17525" y="484182"/>
                </a:lnTo>
                <a:close/>
              </a:path>
              <a:path w="701675" h="486410">
                <a:moveTo>
                  <a:pt x="18514" y="484060"/>
                </a:moveTo>
                <a:lnTo>
                  <a:pt x="17525" y="484182"/>
                </a:lnTo>
                <a:lnTo>
                  <a:pt x="17525" y="486346"/>
                </a:lnTo>
                <a:lnTo>
                  <a:pt x="18514" y="484060"/>
                </a:lnTo>
                <a:close/>
              </a:path>
              <a:path w="701675" h="486410">
                <a:moveTo>
                  <a:pt x="21375" y="483707"/>
                </a:moveTo>
                <a:lnTo>
                  <a:pt x="18514" y="484060"/>
                </a:lnTo>
                <a:lnTo>
                  <a:pt x="17525" y="486346"/>
                </a:lnTo>
                <a:lnTo>
                  <a:pt x="21375" y="483707"/>
                </a:lnTo>
                <a:close/>
              </a:path>
              <a:path w="701675" h="486410">
                <a:moveTo>
                  <a:pt x="25512" y="467884"/>
                </a:moveTo>
                <a:lnTo>
                  <a:pt x="17525" y="469010"/>
                </a:lnTo>
                <a:lnTo>
                  <a:pt x="17525" y="484182"/>
                </a:lnTo>
                <a:lnTo>
                  <a:pt x="18514" y="484060"/>
                </a:lnTo>
                <a:lnTo>
                  <a:pt x="25512" y="467884"/>
                </a:lnTo>
                <a:close/>
              </a:path>
              <a:path w="701675" h="486410">
                <a:moveTo>
                  <a:pt x="49362" y="464519"/>
                </a:moveTo>
                <a:lnTo>
                  <a:pt x="25512" y="467884"/>
                </a:lnTo>
                <a:lnTo>
                  <a:pt x="18514" y="484060"/>
                </a:lnTo>
                <a:lnTo>
                  <a:pt x="21375" y="483707"/>
                </a:lnTo>
                <a:lnTo>
                  <a:pt x="49362" y="464519"/>
                </a:lnTo>
                <a:close/>
              </a:path>
              <a:path w="701675" h="486410">
                <a:moveTo>
                  <a:pt x="140398" y="451675"/>
                </a:moveTo>
                <a:lnTo>
                  <a:pt x="49362" y="464519"/>
                </a:lnTo>
                <a:lnTo>
                  <a:pt x="21375" y="483707"/>
                </a:lnTo>
                <a:lnTo>
                  <a:pt x="140398" y="469010"/>
                </a:lnTo>
                <a:lnTo>
                  <a:pt x="140398" y="451675"/>
                </a:lnTo>
                <a:close/>
              </a:path>
              <a:path w="701675" h="486410">
                <a:moveTo>
                  <a:pt x="676098" y="18462"/>
                </a:moveTo>
                <a:lnTo>
                  <a:pt x="652249" y="21827"/>
                </a:lnTo>
                <a:lnTo>
                  <a:pt x="35577" y="444619"/>
                </a:lnTo>
                <a:lnTo>
                  <a:pt x="25512" y="467884"/>
                </a:lnTo>
                <a:lnTo>
                  <a:pt x="49362" y="464519"/>
                </a:lnTo>
                <a:lnTo>
                  <a:pt x="666034" y="41727"/>
                </a:lnTo>
                <a:lnTo>
                  <a:pt x="676098" y="18462"/>
                </a:lnTo>
                <a:close/>
              </a:path>
              <a:path w="701675" h="486410">
                <a:moveTo>
                  <a:pt x="70103" y="364807"/>
                </a:moveTo>
                <a:lnTo>
                  <a:pt x="52577" y="364807"/>
                </a:lnTo>
                <a:lnTo>
                  <a:pt x="10661" y="461701"/>
                </a:lnTo>
                <a:lnTo>
                  <a:pt x="35577" y="444619"/>
                </a:lnTo>
                <a:lnTo>
                  <a:pt x="70103" y="364807"/>
                </a:lnTo>
                <a:close/>
              </a:path>
              <a:path w="701675" h="486410">
                <a:moveTo>
                  <a:pt x="690950" y="24645"/>
                </a:moveTo>
                <a:lnTo>
                  <a:pt x="666034" y="41727"/>
                </a:lnTo>
                <a:lnTo>
                  <a:pt x="631507" y="121538"/>
                </a:lnTo>
                <a:lnTo>
                  <a:pt x="649033" y="121538"/>
                </a:lnTo>
                <a:lnTo>
                  <a:pt x="690950" y="24645"/>
                </a:lnTo>
                <a:close/>
              </a:path>
              <a:path w="701675" h="486410">
                <a:moveTo>
                  <a:pt x="701611" y="0"/>
                </a:moveTo>
                <a:lnTo>
                  <a:pt x="684085" y="2163"/>
                </a:lnTo>
                <a:lnTo>
                  <a:pt x="684085" y="17335"/>
                </a:lnTo>
                <a:lnTo>
                  <a:pt x="676098" y="18462"/>
                </a:lnTo>
                <a:lnTo>
                  <a:pt x="666034" y="41727"/>
                </a:lnTo>
                <a:lnTo>
                  <a:pt x="690950" y="24645"/>
                </a:lnTo>
                <a:lnTo>
                  <a:pt x="701611" y="0"/>
                </a:lnTo>
                <a:close/>
              </a:path>
              <a:path w="701675" h="486410">
                <a:moveTo>
                  <a:pt x="680235" y="2639"/>
                </a:moveTo>
                <a:lnTo>
                  <a:pt x="561213" y="17335"/>
                </a:lnTo>
                <a:lnTo>
                  <a:pt x="561213" y="34670"/>
                </a:lnTo>
                <a:lnTo>
                  <a:pt x="652249" y="21827"/>
                </a:lnTo>
                <a:lnTo>
                  <a:pt x="680235" y="2639"/>
                </a:lnTo>
                <a:close/>
              </a:path>
              <a:path w="701675" h="486410">
                <a:moveTo>
                  <a:pt x="701611" y="0"/>
                </a:moveTo>
                <a:lnTo>
                  <a:pt x="690950" y="24645"/>
                </a:lnTo>
                <a:lnTo>
                  <a:pt x="701611" y="17335"/>
                </a:lnTo>
                <a:lnTo>
                  <a:pt x="701611" y="0"/>
                </a:lnTo>
                <a:close/>
              </a:path>
              <a:path w="701675" h="486410">
                <a:moveTo>
                  <a:pt x="683096" y="2286"/>
                </a:moveTo>
                <a:lnTo>
                  <a:pt x="680235" y="2639"/>
                </a:lnTo>
                <a:lnTo>
                  <a:pt x="652249" y="21827"/>
                </a:lnTo>
                <a:lnTo>
                  <a:pt x="676098" y="18462"/>
                </a:lnTo>
                <a:lnTo>
                  <a:pt x="683096" y="2286"/>
                </a:lnTo>
                <a:close/>
              </a:path>
              <a:path w="701675" h="486410">
                <a:moveTo>
                  <a:pt x="684085" y="2163"/>
                </a:moveTo>
                <a:lnTo>
                  <a:pt x="683096" y="2286"/>
                </a:lnTo>
                <a:lnTo>
                  <a:pt x="676098" y="18462"/>
                </a:lnTo>
                <a:lnTo>
                  <a:pt x="684085" y="17335"/>
                </a:lnTo>
                <a:lnTo>
                  <a:pt x="684085" y="2163"/>
                </a:lnTo>
                <a:close/>
              </a:path>
              <a:path w="701675" h="486410">
                <a:moveTo>
                  <a:pt x="684085" y="0"/>
                </a:moveTo>
                <a:lnTo>
                  <a:pt x="680235" y="2639"/>
                </a:lnTo>
                <a:lnTo>
                  <a:pt x="683096" y="2286"/>
                </a:lnTo>
                <a:lnTo>
                  <a:pt x="684085" y="0"/>
                </a:lnTo>
                <a:close/>
              </a:path>
              <a:path w="701675" h="486410">
                <a:moveTo>
                  <a:pt x="684085" y="0"/>
                </a:moveTo>
                <a:lnTo>
                  <a:pt x="683096" y="2286"/>
                </a:lnTo>
                <a:lnTo>
                  <a:pt x="684085" y="2163"/>
                </a:lnTo>
                <a:lnTo>
                  <a:pt x="684085" y="0"/>
                </a:lnTo>
                <a:close/>
              </a:path>
              <a:path w="701675" h="486410">
                <a:moveTo>
                  <a:pt x="701611" y="0"/>
                </a:moveTo>
                <a:lnTo>
                  <a:pt x="684085" y="0"/>
                </a:lnTo>
                <a:lnTo>
                  <a:pt x="684085" y="2163"/>
                </a:lnTo>
                <a:lnTo>
                  <a:pt x="7016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65" name="object 37"/>
          <p:cNvSpPr>
            <a:spLocks/>
          </p:cNvSpPr>
          <p:nvPr/>
        </p:nvSpPr>
        <p:spPr bwMode="auto">
          <a:xfrm>
            <a:off x="3300413" y="4060825"/>
            <a:ext cx="600075" cy="415925"/>
          </a:xfrm>
          <a:custGeom>
            <a:avLst/>
            <a:gdLst>
              <a:gd name="T0" fmla="*/ 0 w 701675"/>
              <a:gd name="T1" fmla="*/ 293237 h 486410"/>
              <a:gd name="T2" fmla="*/ 427876 w 701675"/>
              <a:gd name="T3" fmla="*/ 0 h 486410"/>
              <a:gd name="T4" fmla="*/ 438838 w 701675"/>
              <a:gd name="T5" fmla="*/ 0 h 486410"/>
              <a:gd name="T6" fmla="*/ 438838 w 701675"/>
              <a:gd name="T7" fmla="*/ 10838 h 486410"/>
              <a:gd name="T8" fmla="*/ 10961 w 701675"/>
              <a:gd name="T9" fmla="*/ 304076 h 486410"/>
              <a:gd name="T10" fmla="*/ 0 w 701675"/>
              <a:gd name="T11" fmla="*/ 304076 h 486410"/>
              <a:gd name="T12" fmla="*/ 0 w 701675"/>
              <a:gd name="T13" fmla="*/ 293237 h 4864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01675" h="486410">
                <a:moveTo>
                  <a:pt x="0" y="469010"/>
                </a:moveTo>
                <a:lnTo>
                  <a:pt x="684085" y="0"/>
                </a:lnTo>
                <a:lnTo>
                  <a:pt x="701611" y="0"/>
                </a:lnTo>
                <a:lnTo>
                  <a:pt x="701611" y="17335"/>
                </a:lnTo>
                <a:lnTo>
                  <a:pt x="17525" y="486346"/>
                </a:lnTo>
                <a:lnTo>
                  <a:pt x="0" y="486346"/>
                </a:lnTo>
                <a:lnTo>
                  <a:pt x="0" y="46901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66" name="object 38"/>
          <p:cNvSpPr>
            <a:spLocks/>
          </p:cNvSpPr>
          <p:nvPr/>
        </p:nvSpPr>
        <p:spPr bwMode="auto">
          <a:xfrm>
            <a:off x="3300413" y="4371975"/>
            <a:ext cx="120650" cy="104775"/>
          </a:xfrm>
          <a:custGeom>
            <a:avLst/>
            <a:gdLst>
              <a:gd name="T0" fmla="*/ 88016 w 140970"/>
              <a:gd name="T1" fmla="*/ 66134 h 121920"/>
              <a:gd name="T2" fmla="*/ 0 w 140970"/>
              <a:gd name="T3" fmla="*/ 77138 h 121920"/>
              <a:gd name="T4" fmla="*/ 32961 w 140970"/>
              <a:gd name="T5" fmla="*/ 0 h 121920"/>
              <a:gd name="T6" fmla="*/ 43948 w 140970"/>
              <a:gd name="T7" fmla="*/ 0 h 121920"/>
              <a:gd name="T8" fmla="*/ 10987 w 140970"/>
              <a:gd name="T9" fmla="*/ 77138 h 121920"/>
              <a:gd name="T10" fmla="*/ 10987 w 140970"/>
              <a:gd name="T11" fmla="*/ 66134 h 121920"/>
              <a:gd name="T12" fmla="*/ 88016 w 140970"/>
              <a:gd name="T13" fmla="*/ 55132 h 121920"/>
              <a:gd name="T14" fmla="*/ 88016 w 140970"/>
              <a:gd name="T15" fmla="*/ 66134 h 1219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970" h="121920">
                <a:moveTo>
                  <a:pt x="140398" y="104203"/>
                </a:moveTo>
                <a:lnTo>
                  <a:pt x="0" y="121539"/>
                </a:lnTo>
                <a:lnTo>
                  <a:pt x="52577" y="0"/>
                </a:lnTo>
                <a:lnTo>
                  <a:pt x="70103" y="0"/>
                </a:lnTo>
                <a:lnTo>
                  <a:pt x="17525" y="121539"/>
                </a:lnTo>
                <a:lnTo>
                  <a:pt x="17525" y="104203"/>
                </a:lnTo>
                <a:lnTo>
                  <a:pt x="140398" y="86868"/>
                </a:lnTo>
                <a:lnTo>
                  <a:pt x="140398" y="104203"/>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67" name="object 39"/>
          <p:cNvSpPr>
            <a:spLocks/>
          </p:cNvSpPr>
          <p:nvPr/>
        </p:nvSpPr>
        <p:spPr bwMode="auto">
          <a:xfrm>
            <a:off x="3779838" y="4060825"/>
            <a:ext cx="120650" cy="104775"/>
          </a:xfrm>
          <a:custGeom>
            <a:avLst/>
            <a:gdLst>
              <a:gd name="T0" fmla="*/ 0 w 140970"/>
              <a:gd name="T1" fmla="*/ 11002 h 121920"/>
              <a:gd name="T2" fmla="*/ 88016 w 140970"/>
              <a:gd name="T3" fmla="*/ 0 h 121920"/>
              <a:gd name="T4" fmla="*/ 55055 w 140970"/>
              <a:gd name="T5" fmla="*/ 77137 h 121920"/>
              <a:gd name="T6" fmla="*/ 44068 w 140970"/>
              <a:gd name="T7" fmla="*/ 77137 h 121920"/>
              <a:gd name="T8" fmla="*/ 77030 w 140970"/>
              <a:gd name="T9" fmla="*/ 0 h 121920"/>
              <a:gd name="T10" fmla="*/ 77030 w 140970"/>
              <a:gd name="T11" fmla="*/ 11002 h 121920"/>
              <a:gd name="T12" fmla="*/ 0 w 140970"/>
              <a:gd name="T13" fmla="*/ 22004 h 121920"/>
              <a:gd name="T14" fmla="*/ 0 w 140970"/>
              <a:gd name="T15" fmla="*/ 11002 h 1219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970" h="121920">
                <a:moveTo>
                  <a:pt x="0" y="17335"/>
                </a:moveTo>
                <a:lnTo>
                  <a:pt x="140398" y="0"/>
                </a:lnTo>
                <a:lnTo>
                  <a:pt x="87820" y="121538"/>
                </a:lnTo>
                <a:lnTo>
                  <a:pt x="70294" y="121538"/>
                </a:lnTo>
                <a:lnTo>
                  <a:pt x="122872" y="0"/>
                </a:lnTo>
                <a:lnTo>
                  <a:pt x="122872" y="17335"/>
                </a:lnTo>
                <a:lnTo>
                  <a:pt x="0" y="34670"/>
                </a:lnTo>
                <a:lnTo>
                  <a:pt x="0"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68" name="object 40"/>
          <p:cNvSpPr>
            <a:spLocks/>
          </p:cNvSpPr>
          <p:nvPr/>
        </p:nvSpPr>
        <p:spPr bwMode="auto">
          <a:xfrm>
            <a:off x="3314700" y="4729163"/>
            <a:ext cx="615950" cy="119062"/>
          </a:xfrm>
          <a:custGeom>
            <a:avLst/>
            <a:gdLst>
              <a:gd name="T0" fmla="*/ 14813 w 719454"/>
              <a:gd name="T1" fmla="*/ 51998 h 139064"/>
              <a:gd name="T2" fmla="*/ 88102 w 719454"/>
              <a:gd name="T3" fmla="*/ 87155 h 139064"/>
              <a:gd name="T4" fmla="*/ 20427 w 719454"/>
              <a:gd name="T5" fmla="*/ 48293 h 139064"/>
              <a:gd name="T6" fmla="*/ 374287 w 719454"/>
              <a:gd name="T7" fmla="*/ 76276 h 139064"/>
              <a:gd name="T8" fmla="*/ 374287 w 719454"/>
              <a:gd name="T9" fmla="*/ 87155 h 139064"/>
              <a:gd name="T10" fmla="*/ 430863 w 719454"/>
              <a:gd name="T11" fmla="*/ 48293 h 139064"/>
              <a:gd name="T12" fmla="*/ 10997 w 719454"/>
              <a:gd name="T13" fmla="*/ 54517 h 139064"/>
              <a:gd name="T14" fmla="*/ 10997 w 719454"/>
              <a:gd name="T15" fmla="*/ 49844 h 139064"/>
              <a:gd name="T16" fmla="*/ 10997 w 719454"/>
              <a:gd name="T17" fmla="*/ 54517 h 139064"/>
              <a:gd name="T18" fmla="*/ 14813 w 719454"/>
              <a:gd name="T19" fmla="*/ 51998 h 139064"/>
              <a:gd name="T20" fmla="*/ 27479 w 719454"/>
              <a:gd name="T21" fmla="*/ 43637 h 139064"/>
              <a:gd name="T22" fmla="*/ 33033 w 719454"/>
              <a:gd name="T23" fmla="*/ 54517 h 139064"/>
              <a:gd name="T24" fmla="*/ 430863 w 719454"/>
              <a:gd name="T25" fmla="*/ 48293 h 139064"/>
              <a:gd name="T26" fmla="*/ 436473 w 719454"/>
              <a:gd name="T27" fmla="*/ 52004 h 139064"/>
              <a:gd name="T28" fmla="*/ 440274 w 719454"/>
              <a:gd name="T29" fmla="*/ 54517 h 139064"/>
              <a:gd name="T30" fmla="*/ 440274 w 719454"/>
              <a:gd name="T31" fmla="*/ 49855 h 139064"/>
              <a:gd name="T32" fmla="*/ 440274 w 719454"/>
              <a:gd name="T33" fmla="*/ 54517 h 139064"/>
              <a:gd name="T34" fmla="*/ 440274 w 719454"/>
              <a:gd name="T35" fmla="*/ 43637 h 139064"/>
              <a:gd name="T36" fmla="*/ 436473 w 719454"/>
              <a:gd name="T37" fmla="*/ 52004 h 139064"/>
              <a:gd name="T38" fmla="*/ 440274 w 719454"/>
              <a:gd name="T39" fmla="*/ 43637 h 139064"/>
              <a:gd name="T40" fmla="*/ 11015 w 719454"/>
              <a:gd name="T41" fmla="*/ 49855 h 139064"/>
              <a:gd name="T42" fmla="*/ 20427 w 719454"/>
              <a:gd name="T43" fmla="*/ 48293 h 139064"/>
              <a:gd name="T44" fmla="*/ 451273 w 719454"/>
              <a:gd name="T45" fmla="*/ 43637 h 139064"/>
              <a:gd name="T46" fmla="*/ 440274 w 719454"/>
              <a:gd name="T47" fmla="*/ 49855 h 139064"/>
              <a:gd name="T48" fmla="*/ 77104 w 719454"/>
              <a:gd name="T49" fmla="*/ 0 h 139064"/>
              <a:gd name="T50" fmla="*/ 10997 w 719454"/>
              <a:gd name="T51" fmla="*/ 49844 h 139064"/>
              <a:gd name="T52" fmla="*/ 27479 w 719454"/>
              <a:gd name="T53" fmla="*/ 43637 h 139064"/>
              <a:gd name="T54" fmla="*/ 88102 w 719454"/>
              <a:gd name="T55" fmla="*/ 10879 h 139064"/>
              <a:gd name="T56" fmla="*/ 27479 w 719454"/>
              <a:gd name="T57" fmla="*/ 43637 h 139064"/>
              <a:gd name="T58" fmla="*/ 20427 w 719454"/>
              <a:gd name="T59" fmla="*/ 48293 h 139064"/>
              <a:gd name="T60" fmla="*/ 374287 w 719454"/>
              <a:gd name="T61" fmla="*/ 0 h 139064"/>
              <a:gd name="T62" fmla="*/ 374287 w 719454"/>
              <a:gd name="T63" fmla="*/ 10879 h 139064"/>
              <a:gd name="T64" fmla="*/ 440274 w 719454"/>
              <a:gd name="T65" fmla="*/ 43637 h 139064"/>
              <a:gd name="T66" fmla="*/ 374287 w 719454"/>
              <a:gd name="T67" fmla="*/ 0 h 1390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719454" h="139064">
                <a:moveTo>
                  <a:pt x="32551" y="76950"/>
                </a:moveTo>
                <a:lnTo>
                  <a:pt x="23606" y="82854"/>
                </a:lnTo>
                <a:lnTo>
                  <a:pt x="122872" y="138874"/>
                </a:lnTo>
                <a:lnTo>
                  <a:pt x="140398" y="138874"/>
                </a:lnTo>
                <a:lnTo>
                  <a:pt x="122872" y="121538"/>
                </a:lnTo>
                <a:lnTo>
                  <a:pt x="32551" y="76950"/>
                </a:lnTo>
                <a:close/>
              </a:path>
              <a:path w="719454" h="139064">
                <a:moveTo>
                  <a:pt x="686612" y="76950"/>
                </a:moveTo>
                <a:lnTo>
                  <a:pt x="596455" y="121538"/>
                </a:lnTo>
                <a:lnTo>
                  <a:pt x="578738" y="138874"/>
                </a:lnTo>
                <a:lnTo>
                  <a:pt x="596455" y="138874"/>
                </a:lnTo>
                <a:lnTo>
                  <a:pt x="695553" y="82862"/>
                </a:lnTo>
                <a:lnTo>
                  <a:pt x="686612" y="76950"/>
                </a:lnTo>
                <a:close/>
              </a:path>
              <a:path w="719454" h="139064">
                <a:moveTo>
                  <a:pt x="17525" y="79423"/>
                </a:moveTo>
                <a:lnTo>
                  <a:pt x="17525" y="86867"/>
                </a:lnTo>
                <a:lnTo>
                  <a:pt x="23606" y="82854"/>
                </a:lnTo>
                <a:lnTo>
                  <a:pt x="17525" y="79423"/>
                </a:lnTo>
                <a:close/>
              </a:path>
              <a:path w="719454" h="139064">
                <a:moveTo>
                  <a:pt x="23606" y="82854"/>
                </a:moveTo>
                <a:lnTo>
                  <a:pt x="17525" y="86867"/>
                </a:lnTo>
                <a:lnTo>
                  <a:pt x="30718" y="86867"/>
                </a:lnTo>
                <a:lnTo>
                  <a:pt x="23606" y="82854"/>
                </a:lnTo>
                <a:close/>
              </a:path>
              <a:path w="719454" h="139064">
                <a:moveTo>
                  <a:pt x="675394" y="69532"/>
                </a:moveTo>
                <a:lnTo>
                  <a:pt x="43790" y="69532"/>
                </a:lnTo>
                <a:lnTo>
                  <a:pt x="32551" y="76950"/>
                </a:lnTo>
                <a:lnTo>
                  <a:pt x="52641" y="86867"/>
                </a:lnTo>
                <a:lnTo>
                  <a:pt x="666559" y="86867"/>
                </a:lnTo>
                <a:lnTo>
                  <a:pt x="686612" y="76950"/>
                </a:lnTo>
                <a:lnTo>
                  <a:pt x="675394" y="69532"/>
                </a:lnTo>
                <a:close/>
              </a:path>
              <a:path w="719454" h="139064">
                <a:moveTo>
                  <a:pt x="695553" y="82862"/>
                </a:moveTo>
                <a:lnTo>
                  <a:pt x="688467" y="86867"/>
                </a:lnTo>
                <a:lnTo>
                  <a:pt x="701611" y="86867"/>
                </a:lnTo>
                <a:lnTo>
                  <a:pt x="695553" y="82862"/>
                </a:lnTo>
                <a:close/>
              </a:path>
              <a:path w="719454" h="139064">
                <a:moveTo>
                  <a:pt x="701611" y="79438"/>
                </a:moveTo>
                <a:lnTo>
                  <a:pt x="695553" y="82862"/>
                </a:lnTo>
                <a:lnTo>
                  <a:pt x="701611" y="86867"/>
                </a:lnTo>
                <a:lnTo>
                  <a:pt x="701611" y="79438"/>
                </a:lnTo>
                <a:close/>
              </a:path>
              <a:path w="719454" h="139064">
                <a:moveTo>
                  <a:pt x="701611" y="69532"/>
                </a:moveTo>
                <a:lnTo>
                  <a:pt x="686612" y="76950"/>
                </a:lnTo>
                <a:lnTo>
                  <a:pt x="695553" y="82862"/>
                </a:lnTo>
                <a:lnTo>
                  <a:pt x="701611" y="79438"/>
                </a:lnTo>
                <a:lnTo>
                  <a:pt x="701611" y="69532"/>
                </a:lnTo>
                <a:close/>
              </a:path>
              <a:path w="719454" h="139064">
                <a:moveTo>
                  <a:pt x="17525" y="69532"/>
                </a:moveTo>
                <a:lnTo>
                  <a:pt x="17553" y="79438"/>
                </a:lnTo>
                <a:lnTo>
                  <a:pt x="23606" y="82854"/>
                </a:lnTo>
                <a:lnTo>
                  <a:pt x="32551" y="76950"/>
                </a:lnTo>
                <a:lnTo>
                  <a:pt x="17525" y="69532"/>
                </a:lnTo>
                <a:close/>
              </a:path>
              <a:path w="719454" h="139064">
                <a:moveTo>
                  <a:pt x="719137" y="69532"/>
                </a:moveTo>
                <a:lnTo>
                  <a:pt x="701611" y="69532"/>
                </a:lnTo>
                <a:lnTo>
                  <a:pt x="701611" y="79438"/>
                </a:lnTo>
                <a:lnTo>
                  <a:pt x="719137" y="69532"/>
                </a:lnTo>
                <a:close/>
              </a:path>
              <a:path w="719454" h="139064">
                <a:moveTo>
                  <a:pt x="122872" y="0"/>
                </a:moveTo>
                <a:lnTo>
                  <a:pt x="0" y="69532"/>
                </a:lnTo>
                <a:lnTo>
                  <a:pt x="17525" y="79423"/>
                </a:lnTo>
                <a:lnTo>
                  <a:pt x="17525" y="69532"/>
                </a:lnTo>
                <a:lnTo>
                  <a:pt x="43790" y="69532"/>
                </a:lnTo>
                <a:lnTo>
                  <a:pt x="122872" y="17335"/>
                </a:lnTo>
                <a:lnTo>
                  <a:pt x="140398" y="17335"/>
                </a:lnTo>
                <a:lnTo>
                  <a:pt x="122872" y="0"/>
                </a:lnTo>
                <a:close/>
              </a:path>
              <a:path w="719454" h="139064">
                <a:moveTo>
                  <a:pt x="43790" y="69532"/>
                </a:moveTo>
                <a:lnTo>
                  <a:pt x="17525" y="69532"/>
                </a:lnTo>
                <a:lnTo>
                  <a:pt x="32551" y="76950"/>
                </a:lnTo>
                <a:lnTo>
                  <a:pt x="43790" y="69532"/>
                </a:lnTo>
                <a:close/>
              </a:path>
              <a:path w="719454" h="139064">
                <a:moveTo>
                  <a:pt x="596455" y="0"/>
                </a:moveTo>
                <a:lnTo>
                  <a:pt x="578738" y="17335"/>
                </a:lnTo>
                <a:lnTo>
                  <a:pt x="596455" y="17335"/>
                </a:lnTo>
                <a:lnTo>
                  <a:pt x="686612" y="76950"/>
                </a:lnTo>
                <a:lnTo>
                  <a:pt x="701611" y="69532"/>
                </a:lnTo>
                <a:lnTo>
                  <a:pt x="719137" y="69532"/>
                </a:lnTo>
                <a:lnTo>
                  <a:pt x="59645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69" name="object 41"/>
          <p:cNvSpPr>
            <a:spLocks/>
          </p:cNvSpPr>
          <p:nvPr/>
        </p:nvSpPr>
        <p:spPr bwMode="auto">
          <a:xfrm>
            <a:off x="3330575" y="4789488"/>
            <a:ext cx="585788" cy="14287"/>
          </a:xfrm>
          <a:custGeom>
            <a:avLst/>
            <a:gdLst>
              <a:gd name="T0" fmla="*/ 0 w 684529"/>
              <a:gd name="T1" fmla="*/ 0 h 17779"/>
              <a:gd name="T2" fmla="*/ 428702 w 684529"/>
              <a:gd name="T3" fmla="*/ 0 h 17779"/>
              <a:gd name="T4" fmla="*/ 428702 w 684529"/>
              <a:gd name="T5" fmla="*/ 8995 h 17779"/>
              <a:gd name="T6" fmla="*/ 0 w 684529"/>
              <a:gd name="T7" fmla="*/ 8995 h 17779"/>
              <a:gd name="T8" fmla="*/ 0 w 684529"/>
              <a:gd name="T9" fmla="*/ 0 h 177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4529" h="17779">
                <a:moveTo>
                  <a:pt x="0" y="0"/>
                </a:moveTo>
                <a:lnTo>
                  <a:pt x="684085" y="0"/>
                </a:lnTo>
                <a:lnTo>
                  <a:pt x="684085" y="17335"/>
                </a:lnTo>
                <a:lnTo>
                  <a:pt x="0" y="17335"/>
                </a:lnTo>
                <a:lnTo>
                  <a:pt x="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0" name="object 42"/>
          <p:cNvSpPr>
            <a:spLocks/>
          </p:cNvSpPr>
          <p:nvPr/>
        </p:nvSpPr>
        <p:spPr bwMode="auto">
          <a:xfrm>
            <a:off x="3314700" y="4729163"/>
            <a:ext cx="120650" cy="119062"/>
          </a:xfrm>
          <a:custGeom>
            <a:avLst/>
            <a:gdLst>
              <a:gd name="T0" fmla="*/ 77030 w 140970"/>
              <a:gd name="T1" fmla="*/ 87155 h 139064"/>
              <a:gd name="T2" fmla="*/ 0 w 140970"/>
              <a:gd name="T3" fmla="*/ 43637 h 139064"/>
              <a:gd name="T4" fmla="*/ 77030 w 140970"/>
              <a:gd name="T5" fmla="*/ 0 h 139064"/>
              <a:gd name="T6" fmla="*/ 88016 w 140970"/>
              <a:gd name="T7" fmla="*/ 10879 h 139064"/>
              <a:gd name="T8" fmla="*/ 77030 w 140970"/>
              <a:gd name="T9" fmla="*/ 10879 h 139064"/>
              <a:gd name="T10" fmla="*/ 10987 w 140970"/>
              <a:gd name="T11" fmla="*/ 54517 h 139064"/>
              <a:gd name="T12" fmla="*/ 10987 w 140970"/>
              <a:gd name="T13" fmla="*/ 43637 h 139064"/>
              <a:gd name="T14" fmla="*/ 77030 w 140970"/>
              <a:gd name="T15" fmla="*/ 76276 h 139064"/>
              <a:gd name="T16" fmla="*/ 88016 w 140970"/>
              <a:gd name="T17" fmla="*/ 87155 h 139064"/>
              <a:gd name="T18" fmla="*/ 77030 w 140970"/>
              <a:gd name="T19" fmla="*/ 87155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22872" y="138874"/>
                </a:moveTo>
                <a:lnTo>
                  <a:pt x="0" y="69532"/>
                </a:lnTo>
                <a:lnTo>
                  <a:pt x="122872" y="0"/>
                </a:lnTo>
                <a:lnTo>
                  <a:pt x="140398" y="17335"/>
                </a:lnTo>
                <a:lnTo>
                  <a:pt x="122872" y="17335"/>
                </a:lnTo>
                <a:lnTo>
                  <a:pt x="17525" y="86867"/>
                </a:lnTo>
                <a:lnTo>
                  <a:pt x="17525" y="69532"/>
                </a:lnTo>
                <a:lnTo>
                  <a:pt x="122872" y="121538"/>
                </a:lnTo>
                <a:lnTo>
                  <a:pt x="140398" y="138874"/>
                </a:lnTo>
                <a:lnTo>
                  <a:pt x="122872" y="13887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1" name="object 43"/>
          <p:cNvSpPr>
            <a:spLocks/>
          </p:cNvSpPr>
          <p:nvPr/>
        </p:nvSpPr>
        <p:spPr bwMode="auto">
          <a:xfrm>
            <a:off x="3810000" y="4729163"/>
            <a:ext cx="120650" cy="119062"/>
          </a:xfrm>
          <a:custGeom>
            <a:avLst/>
            <a:gdLst>
              <a:gd name="T0" fmla="*/ 11106 w 140970"/>
              <a:gd name="T1" fmla="*/ 0 h 139064"/>
              <a:gd name="T2" fmla="*/ 88016 w 140970"/>
              <a:gd name="T3" fmla="*/ 43637 h 139064"/>
              <a:gd name="T4" fmla="*/ 11106 w 140970"/>
              <a:gd name="T5" fmla="*/ 87155 h 139064"/>
              <a:gd name="T6" fmla="*/ 0 w 140970"/>
              <a:gd name="T7" fmla="*/ 87155 h 139064"/>
              <a:gd name="T8" fmla="*/ 11106 w 140970"/>
              <a:gd name="T9" fmla="*/ 76276 h 139064"/>
              <a:gd name="T10" fmla="*/ 77030 w 140970"/>
              <a:gd name="T11" fmla="*/ 43637 h 139064"/>
              <a:gd name="T12" fmla="*/ 77030 w 140970"/>
              <a:gd name="T13" fmla="*/ 54517 h 139064"/>
              <a:gd name="T14" fmla="*/ 11106 w 140970"/>
              <a:gd name="T15" fmla="*/ 10879 h 139064"/>
              <a:gd name="T16" fmla="*/ 0 w 140970"/>
              <a:gd name="T17" fmla="*/ 10879 h 139064"/>
              <a:gd name="T18" fmla="*/ 11106 w 140970"/>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7716" y="0"/>
                </a:moveTo>
                <a:lnTo>
                  <a:pt x="140398" y="69532"/>
                </a:lnTo>
                <a:lnTo>
                  <a:pt x="17716" y="138874"/>
                </a:lnTo>
                <a:lnTo>
                  <a:pt x="0" y="138874"/>
                </a:lnTo>
                <a:lnTo>
                  <a:pt x="17716" y="121538"/>
                </a:lnTo>
                <a:lnTo>
                  <a:pt x="122872" y="69532"/>
                </a:lnTo>
                <a:lnTo>
                  <a:pt x="122872" y="86867"/>
                </a:lnTo>
                <a:lnTo>
                  <a:pt x="17716" y="17335"/>
                </a:lnTo>
                <a:lnTo>
                  <a:pt x="0" y="17335"/>
                </a:lnTo>
                <a:lnTo>
                  <a:pt x="17716"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2" name="object 44"/>
          <p:cNvSpPr>
            <a:spLocks/>
          </p:cNvSpPr>
          <p:nvPr/>
        </p:nvSpPr>
        <p:spPr bwMode="auto">
          <a:xfrm>
            <a:off x="5235575" y="4714875"/>
            <a:ext cx="420688" cy="119063"/>
          </a:xfrm>
          <a:custGeom>
            <a:avLst/>
            <a:gdLst>
              <a:gd name="T0" fmla="*/ 10989 w 491490"/>
              <a:gd name="T1" fmla="*/ 37311 h 139064"/>
              <a:gd name="T2" fmla="*/ 0 w 491490"/>
              <a:gd name="T3" fmla="*/ 43519 h 139064"/>
              <a:gd name="T4" fmla="*/ 77053 w 491490"/>
              <a:gd name="T5" fmla="*/ 87158 h 139064"/>
              <a:gd name="T6" fmla="*/ 88043 w 491490"/>
              <a:gd name="T7" fmla="*/ 87158 h 139064"/>
              <a:gd name="T8" fmla="*/ 88043 w 491490"/>
              <a:gd name="T9" fmla="*/ 76278 h 139064"/>
              <a:gd name="T10" fmla="*/ 38452 w 491490"/>
              <a:gd name="T11" fmla="*/ 43519 h 139064"/>
              <a:gd name="T12" fmla="*/ 10989 w 491490"/>
              <a:gd name="T13" fmla="*/ 43519 h 139064"/>
              <a:gd name="T14" fmla="*/ 10989 w 491490"/>
              <a:gd name="T15" fmla="*/ 37311 h 139064"/>
              <a:gd name="T16" fmla="*/ 88043 w 491490"/>
              <a:gd name="T17" fmla="*/ 0 h 139064"/>
              <a:gd name="T18" fmla="*/ 77053 w 491490"/>
              <a:gd name="T19" fmla="*/ 0 h 139064"/>
              <a:gd name="T20" fmla="*/ 10989 w 491490"/>
              <a:gd name="T21" fmla="*/ 37311 h 139064"/>
              <a:gd name="T22" fmla="*/ 10989 w 491490"/>
              <a:gd name="T23" fmla="*/ 43519 h 139064"/>
              <a:gd name="T24" fmla="*/ 21981 w 491490"/>
              <a:gd name="T25" fmla="*/ 43519 h 139064"/>
              <a:gd name="T26" fmla="*/ 21981 w 491490"/>
              <a:gd name="T27" fmla="*/ 32639 h 139064"/>
              <a:gd name="T28" fmla="*/ 44002 w 491490"/>
              <a:gd name="T29" fmla="*/ 32639 h 139064"/>
              <a:gd name="T30" fmla="*/ 88043 w 491490"/>
              <a:gd name="T31" fmla="*/ 10879 h 139064"/>
              <a:gd name="T32" fmla="*/ 88043 w 491490"/>
              <a:gd name="T33" fmla="*/ 0 h 139064"/>
              <a:gd name="T34" fmla="*/ 21981 w 491490"/>
              <a:gd name="T35" fmla="*/ 32639 h 139064"/>
              <a:gd name="T36" fmla="*/ 21981 w 491490"/>
              <a:gd name="T37" fmla="*/ 43519 h 139064"/>
              <a:gd name="T38" fmla="*/ 31403 w 491490"/>
              <a:gd name="T39" fmla="*/ 38864 h 139064"/>
              <a:gd name="T40" fmla="*/ 21981 w 491490"/>
              <a:gd name="T41" fmla="*/ 32639 h 139064"/>
              <a:gd name="T42" fmla="*/ 31403 w 491490"/>
              <a:gd name="T43" fmla="*/ 38864 h 139064"/>
              <a:gd name="T44" fmla="*/ 21981 w 491490"/>
              <a:gd name="T45" fmla="*/ 43519 h 139064"/>
              <a:gd name="T46" fmla="*/ 38452 w 491490"/>
              <a:gd name="T47" fmla="*/ 43519 h 139064"/>
              <a:gd name="T48" fmla="*/ 31403 w 491490"/>
              <a:gd name="T49" fmla="*/ 38864 h 139064"/>
              <a:gd name="T50" fmla="*/ 307974 w 491490"/>
              <a:gd name="T51" fmla="*/ 32639 h 139064"/>
              <a:gd name="T52" fmla="*/ 44002 w 491490"/>
              <a:gd name="T53" fmla="*/ 32639 h 139064"/>
              <a:gd name="T54" fmla="*/ 31403 w 491490"/>
              <a:gd name="T55" fmla="*/ 38864 h 139064"/>
              <a:gd name="T56" fmla="*/ 38452 w 491490"/>
              <a:gd name="T57" fmla="*/ 43519 h 139064"/>
              <a:gd name="T58" fmla="*/ 307974 w 491490"/>
              <a:gd name="T59" fmla="*/ 43519 h 139064"/>
              <a:gd name="T60" fmla="*/ 307974 w 491490"/>
              <a:gd name="T61" fmla="*/ 32639 h 139064"/>
              <a:gd name="T62" fmla="*/ 44002 w 491490"/>
              <a:gd name="T63" fmla="*/ 32639 h 139064"/>
              <a:gd name="T64" fmla="*/ 21981 w 491490"/>
              <a:gd name="T65" fmla="*/ 32639 h 139064"/>
              <a:gd name="T66" fmla="*/ 31403 w 491490"/>
              <a:gd name="T67" fmla="*/ 38864 h 139064"/>
              <a:gd name="T68" fmla="*/ 44002 w 491490"/>
              <a:gd name="T69" fmla="*/ 32639 h 139064"/>
              <a:gd name="T70" fmla="*/ 19263 w 491490"/>
              <a:gd name="T71" fmla="*/ 32639 h 139064"/>
              <a:gd name="T72" fmla="*/ 10989 w 491490"/>
              <a:gd name="T73" fmla="*/ 32639 h 139064"/>
              <a:gd name="T74" fmla="*/ 10989 w 491490"/>
              <a:gd name="T75" fmla="*/ 37311 h 139064"/>
              <a:gd name="T76" fmla="*/ 19263 w 491490"/>
              <a:gd name="T77" fmla="*/ 32639 h 1390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91490" h="139064">
                <a:moveTo>
                  <a:pt x="17525" y="59451"/>
                </a:moveTo>
                <a:lnTo>
                  <a:pt x="0" y="69342"/>
                </a:lnTo>
                <a:lnTo>
                  <a:pt x="122872" y="138874"/>
                </a:lnTo>
                <a:lnTo>
                  <a:pt x="140398" y="138874"/>
                </a:lnTo>
                <a:lnTo>
                  <a:pt x="140398" y="121538"/>
                </a:lnTo>
                <a:lnTo>
                  <a:pt x="61316" y="69342"/>
                </a:lnTo>
                <a:lnTo>
                  <a:pt x="17525" y="69342"/>
                </a:lnTo>
                <a:lnTo>
                  <a:pt x="17525" y="59451"/>
                </a:lnTo>
                <a:close/>
              </a:path>
              <a:path w="491490" h="139064">
                <a:moveTo>
                  <a:pt x="140398" y="0"/>
                </a:moveTo>
                <a:lnTo>
                  <a:pt x="122872" y="0"/>
                </a:lnTo>
                <a:lnTo>
                  <a:pt x="17525" y="59451"/>
                </a:lnTo>
                <a:lnTo>
                  <a:pt x="17525" y="69342"/>
                </a:lnTo>
                <a:lnTo>
                  <a:pt x="35051" y="69342"/>
                </a:lnTo>
                <a:lnTo>
                  <a:pt x="35051" y="52006"/>
                </a:lnTo>
                <a:lnTo>
                  <a:pt x="70167" y="52006"/>
                </a:lnTo>
                <a:lnTo>
                  <a:pt x="140398" y="17335"/>
                </a:lnTo>
                <a:lnTo>
                  <a:pt x="140398" y="0"/>
                </a:lnTo>
                <a:close/>
              </a:path>
              <a:path w="491490" h="139064">
                <a:moveTo>
                  <a:pt x="35051" y="52006"/>
                </a:moveTo>
                <a:lnTo>
                  <a:pt x="35051" y="69342"/>
                </a:lnTo>
                <a:lnTo>
                  <a:pt x="50077" y="61924"/>
                </a:lnTo>
                <a:lnTo>
                  <a:pt x="35051" y="52006"/>
                </a:lnTo>
                <a:close/>
              </a:path>
              <a:path w="491490" h="139064">
                <a:moveTo>
                  <a:pt x="50077" y="61924"/>
                </a:moveTo>
                <a:lnTo>
                  <a:pt x="35051" y="69342"/>
                </a:lnTo>
                <a:lnTo>
                  <a:pt x="61316" y="69342"/>
                </a:lnTo>
                <a:lnTo>
                  <a:pt x="50077" y="61924"/>
                </a:lnTo>
                <a:close/>
              </a:path>
              <a:path w="491490" h="139064">
                <a:moveTo>
                  <a:pt x="491109" y="52006"/>
                </a:moveTo>
                <a:lnTo>
                  <a:pt x="70167" y="52006"/>
                </a:lnTo>
                <a:lnTo>
                  <a:pt x="50077" y="61924"/>
                </a:lnTo>
                <a:lnTo>
                  <a:pt x="61316" y="69342"/>
                </a:lnTo>
                <a:lnTo>
                  <a:pt x="491109" y="69342"/>
                </a:lnTo>
                <a:lnTo>
                  <a:pt x="491109" y="52006"/>
                </a:lnTo>
                <a:close/>
              </a:path>
              <a:path w="491490" h="139064">
                <a:moveTo>
                  <a:pt x="70167" y="52006"/>
                </a:moveTo>
                <a:lnTo>
                  <a:pt x="35051" y="52006"/>
                </a:lnTo>
                <a:lnTo>
                  <a:pt x="50077" y="61924"/>
                </a:lnTo>
                <a:lnTo>
                  <a:pt x="70167" y="52006"/>
                </a:lnTo>
                <a:close/>
              </a:path>
              <a:path w="491490" h="139064">
                <a:moveTo>
                  <a:pt x="30718" y="52006"/>
                </a:moveTo>
                <a:lnTo>
                  <a:pt x="17525" y="52006"/>
                </a:lnTo>
                <a:lnTo>
                  <a:pt x="17525" y="59451"/>
                </a:lnTo>
                <a:lnTo>
                  <a:pt x="30718" y="520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73" name="object 45"/>
          <p:cNvSpPr>
            <a:spLocks/>
          </p:cNvSpPr>
          <p:nvPr/>
        </p:nvSpPr>
        <p:spPr bwMode="auto">
          <a:xfrm>
            <a:off x="5249863" y="4759325"/>
            <a:ext cx="404812" cy="14288"/>
          </a:xfrm>
          <a:custGeom>
            <a:avLst/>
            <a:gdLst>
              <a:gd name="T0" fmla="*/ 295543 w 473709"/>
              <a:gd name="T1" fmla="*/ 8998 h 17779"/>
              <a:gd name="T2" fmla="*/ 0 w 473709"/>
              <a:gd name="T3" fmla="*/ 8998 h 17779"/>
              <a:gd name="T4" fmla="*/ 0 w 473709"/>
              <a:gd name="T5" fmla="*/ 0 h 17779"/>
              <a:gd name="T6" fmla="*/ 295543 w 473709"/>
              <a:gd name="T7" fmla="*/ 0 h 17779"/>
              <a:gd name="T8" fmla="*/ 295543 w 473709"/>
              <a:gd name="T9" fmla="*/ 8998 h 177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3709" h="17779">
                <a:moveTo>
                  <a:pt x="473583" y="17335"/>
                </a:moveTo>
                <a:lnTo>
                  <a:pt x="0" y="17335"/>
                </a:lnTo>
                <a:lnTo>
                  <a:pt x="0" y="0"/>
                </a:lnTo>
                <a:lnTo>
                  <a:pt x="473583" y="0"/>
                </a:lnTo>
                <a:lnTo>
                  <a:pt x="473583"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4" name="object 46"/>
          <p:cNvSpPr>
            <a:spLocks/>
          </p:cNvSpPr>
          <p:nvPr/>
        </p:nvSpPr>
        <p:spPr bwMode="auto">
          <a:xfrm>
            <a:off x="5235575" y="4714875"/>
            <a:ext cx="120650" cy="119063"/>
          </a:xfrm>
          <a:custGeom>
            <a:avLst/>
            <a:gdLst>
              <a:gd name="T0" fmla="*/ 77030 w 140970"/>
              <a:gd name="T1" fmla="*/ 87158 h 139064"/>
              <a:gd name="T2" fmla="*/ 0 w 140970"/>
              <a:gd name="T3" fmla="*/ 43519 h 139064"/>
              <a:gd name="T4" fmla="*/ 77030 w 140970"/>
              <a:gd name="T5" fmla="*/ 0 h 139064"/>
              <a:gd name="T6" fmla="*/ 88016 w 140970"/>
              <a:gd name="T7" fmla="*/ 0 h 139064"/>
              <a:gd name="T8" fmla="*/ 88016 w 140970"/>
              <a:gd name="T9" fmla="*/ 10879 h 139064"/>
              <a:gd name="T10" fmla="*/ 21974 w 140970"/>
              <a:gd name="T11" fmla="*/ 43519 h 139064"/>
              <a:gd name="T12" fmla="*/ 21974 w 140970"/>
              <a:gd name="T13" fmla="*/ 32639 h 139064"/>
              <a:gd name="T14" fmla="*/ 88016 w 140970"/>
              <a:gd name="T15" fmla="*/ 76278 h 139064"/>
              <a:gd name="T16" fmla="*/ 88016 w 140970"/>
              <a:gd name="T17" fmla="*/ 87158 h 139064"/>
              <a:gd name="T18" fmla="*/ 77030 w 140970"/>
              <a:gd name="T19" fmla="*/ 87158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22872" y="138874"/>
                </a:moveTo>
                <a:lnTo>
                  <a:pt x="0" y="69342"/>
                </a:lnTo>
                <a:lnTo>
                  <a:pt x="122872" y="0"/>
                </a:lnTo>
                <a:lnTo>
                  <a:pt x="140398" y="0"/>
                </a:lnTo>
                <a:lnTo>
                  <a:pt x="140398" y="17335"/>
                </a:lnTo>
                <a:lnTo>
                  <a:pt x="35051" y="69342"/>
                </a:lnTo>
                <a:lnTo>
                  <a:pt x="35051" y="52006"/>
                </a:lnTo>
                <a:lnTo>
                  <a:pt x="140398" y="121538"/>
                </a:lnTo>
                <a:lnTo>
                  <a:pt x="140398" y="138874"/>
                </a:lnTo>
                <a:lnTo>
                  <a:pt x="122872" y="13887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5" name="object 47"/>
          <p:cNvSpPr>
            <a:spLocks/>
          </p:cNvSpPr>
          <p:nvPr/>
        </p:nvSpPr>
        <p:spPr bwMode="auto">
          <a:xfrm>
            <a:off x="5130800" y="4714875"/>
            <a:ext cx="719138" cy="119063"/>
          </a:xfrm>
          <a:custGeom>
            <a:avLst/>
            <a:gdLst>
              <a:gd name="T0" fmla="*/ 14770 w 842009"/>
              <a:gd name="T1" fmla="*/ 51953 h 139064"/>
              <a:gd name="T2" fmla="*/ 76430 w 842009"/>
              <a:gd name="T3" fmla="*/ 76278 h 139064"/>
              <a:gd name="T4" fmla="*/ 493165 w 842009"/>
              <a:gd name="T5" fmla="*/ 48236 h 139064"/>
              <a:gd name="T6" fmla="*/ 436984 w 842009"/>
              <a:gd name="T7" fmla="*/ 87158 h 139064"/>
              <a:gd name="T8" fmla="*/ 505157 w 842009"/>
              <a:gd name="T9" fmla="*/ 54519 h 139064"/>
              <a:gd name="T10" fmla="*/ 493165 w 842009"/>
              <a:gd name="T11" fmla="*/ 48236 h 139064"/>
              <a:gd name="T12" fmla="*/ 10918 w 842009"/>
              <a:gd name="T13" fmla="*/ 54519 h 139064"/>
              <a:gd name="T14" fmla="*/ 10918 w 842009"/>
              <a:gd name="T15" fmla="*/ 49753 h 139064"/>
              <a:gd name="T16" fmla="*/ 10918 w 842009"/>
              <a:gd name="T17" fmla="*/ 54519 h 139064"/>
              <a:gd name="T18" fmla="*/ 14770 w 842009"/>
              <a:gd name="T19" fmla="*/ 51953 h 139064"/>
              <a:gd name="T20" fmla="*/ 27431 w 842009"/>
              <a:gd name="T21" fmla="*/ 43519 h 139064"/>
              <a:gd name="T22" fmla="*/ 32914 w 842009"/>
              <a:gd name="T23" fmla="*/ 54519 h 139064"/>
              <a:gd name="T24" fmla="*/ 493165 w 842009"/>
              <a:gd name="T25" fmla="*/ 48236 h 139064"/>
              <a:gd name="T26" fmla="*/ 502614 w 842009"/>
              <a:gd name="T27" fmla="*/ 43519 h 139064"/>
              <a:gd name="T28" fmla="*/ 502614 w 842009"/>
              <a:gd name="T29" fmla="*/ 54519 h 139064"/>
              <a:gd name="T30" fmla="*/ 513532 w 842009"/>
              <a:gd name="T31" fmla="*/ 43519 h 139064"/>
              <a:gd name="T32" fmla="*/ 502614 w 842009"/>
              <a:gd name="T33" fmla="*/ 54519 h 139064"/>
              <a:gd name="T34" fmla="*/ 513515 w 842009"/>
              <a:gd name="T35" fmla="*/ 49753 h 139064"/>
              <a:gd name="T36" fmla="*/ 513532 w 842009"/>
              <a:gd name="T37" fmla="*/ 49744 h 139064"/>
              <a:gd name="T38" fmla="*/ 513532 w 842009"/>
              <a:gd name="T39" fmla="*/ 54519 h 139064"/>
              <a:gd name="T40" fmla="*/ 10918 w 842009"/>
              <a:gd name="T41" fmla="*/ 43519 h 139064"/>
              <a:gd name="T42" fmla="*/ 14770 w 842009"/>
              <a:gd name="T43" fmla="*/ 51953 h 139064"/>
              <a:gd name="T44" fmla="*/ 10918 w 842009"/>
              <a:gd name="T45" fmla="*/ 43519 h 139064"/>
              <a:gd name="T46" fmla="*/ 0 w 842009"/>
              <a:gd name="T47" fmla="*/ 43519 h 139064"/>
              <a:gd name="T48" fmla="*/ 10918 w 842009"/>
              <a:gd name="T49" fmla="*/ 43519 h 139064"/>
              <a:gd name="T50" fmla="*/ 76430 w 842009"/>
              <a:gd name="T51" fmla="*/ 10879 h 139064"/>
              <a:gd name="T52" fmla="*/ 524452 w 842009"/>
              <a:gd name="T53" fmla="*/ 43519 h 139064"/>
              <a:gd name="T54" fmla="*/ 513532 w 842009"/>
              <a:gd name="T55" fmla="*/ 49744 h 139064"/>
              <a:gd name="T56" fmla="*/ 27431 w 842009"/>
              <a:gd name="T57" fmla="*/ 43519 h 139064"/>
              <a:gd name="T58" fmla="*/ 20350 w 842009"/>
              <a:gd name="T59" fmla="*/ 48236 h 139064"/>
              <a:gd name="T60" fmla="*/ 447902 w 842009"/>
              <a:gd name="T61" fmla="*/ 0 h 139064"/>
              <a:gd name="T62" fmla="*/ 436984 w 842009"/>
              <a:gd name="T63" fmla="*/ 10879 h 139064"/>
              <a:gd name="T64" fmla="*/ 502614 w 842009"/>
              <a:gd name="T65" fmla="*/ 43519 h 139064"/>
              <a:gd name="T66" fmla="*/ 447902 w 842009"/>
              <a:gd name="T67" fmla="*/ 0 h 1390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42009" h="139064">
                <a:moveTo>
                  <a:pt x="32665" y="76857"/>
                </a:moveTo>
                <a:lnTo>
                  <a:pt x="23709" y="82779"/>
                </a:lnTo>
                <a:lnTo>
                  <a:pt x="122681" y="138874"/>
                </a:lnTo>
                <a:lnTo>
                  <a:pt x="122681" y="121538"/>
                </a:lnTo>
                <a:lnTo>
                  <a:pt x="32665" y="76857"/>
                </a:lnTo>
                <a:close/>
              </a:path>
              <a:path w="842009" h="139064">
                <a:moveTo>
                  <a:pt x="791600" y="76857"/>
                </a:moveTo>
                <a:lnTo>
                  <a:pt x="701420" y="121538"/>
                </a:lnTo>
                <a:lnTo>
                  <a:pt x="701420" y="138874"/>
                </a:lnTo>
                <a:lnTo>
                  <a:pt x="718946" y="138874"/>
                </a:lnTo>
                <a:lnTo>
                  <a:pt x="810848" y="86868"/>
                </a:lnTo>
                <a:lnTo>
                  <a:pt x="806767" y="86868"/>
                </a:lnTo>
                <a:lnTo>
                  <a:pt x="791600" y="76857"/>
                </a:lnTo>
                <a:close/>
              </a:path>
              <a:path w="842009" h="139064">
                <a:moveTo>
                  <a:pt x="17525" y="79275"/>
                </a:moveTo>
                <a:lnTo>
                  <a:pt x="17525" y="86868"/>
                </a:lnTo>
                <a:lnTo>
                  <a:pt x="23709" y="82779"/>
                </a:lnTo>
                <a:lnTo>
                  <a:pt x="17525" y="79275"/>
                </a:lnTo>
                <a:close/>
              </a:path>
              <a:path w="842009" h="139064">
                <a:moveTo>
                  <a:pt x="23709" y="82779"/>
                </a:moveTo>
                <a:lnTo>
                  <a:pt x="17525" y="86868"/>
                </a:lnTo>
                <a:lnTo>
                  <a:pt x="30922" y="86868"/>
                </a:lnTo>
                <a:lnTo>
                  <a:pt x="23709" y="82779"/>
                </a:lnTo>
                <a:close/>
              </a:path>
              <a:path w="842009" h="139064">
                <a:moveTo>
                  <a:pt x="780214" y="69342"/>
                </a:moveTo>
                <a:lnTo>
                  <a:pt x="44031" y="69342"/>
                </a:lnTo>
                <a:lnTo>
                  <a:pt x="32665" y="76857"/>
                </a:lnTo>
                <a:lnTo>
                  <a:pt x="52833" y="86868"/>
                </a:lnTo>
                <a:lnTo>
                  <a:pt x="771395" y="86868"/>
                </a:lnTo>
                <a:lnTo>
                  <a:pt x="791600" y="76857"/>
                </a:lnTo>
                <a:lnTo>
                  <a:pt x="780214" y="69342"/>
                </a:lnTo>
                <a:close/>
              </a:path>
              <a:path w="842009" h="139064">
                <a:moveTo>
                  <a:pt x="806767" y="69342"/>
                </a:moveTo>
                <a:lnTo>
                  <a:pt x="791600" y="76857"/>
                </a:lnTo>
                <a:lnTo>
                  <a:pt x="806767" y="86868"/>
                </a:lnTo>
                <a:lnTo>
                  <a:pt x="806767" y="69342"/>
                </a:lnTo>
                <a:close/>
              </a:path>
              <a:path w="842009" h="139064">
                <a:moveTo>
                  <a:pt x="824293" y="69342"/>
                </a:moveTo>
                <a:lnTo>
                  <a:pt x="806767" y="69342"/>
                </a:lnTo>
                <a:lnTo>
                  <a:pt x="806767" y="86868"/>
                </a:lnTo>
                <a:lnTo>
                  <a:pt x="810848" y="86868"/>
                </a:lnTo>
                <a:lnTo>
                  <a:pt x="824266" y="79275"/>
                </a:lnTo>
                <a:lnTo>
                  <a:pt x="824293" y="69342"/>
                </a:lnTo>
                <a:close/>
              </a:path>
              <a:path w="842009" h="139064">
                <a:moveTo>
                  <a:pt x="824293" y="79259"/>
                </a:moveTo>
                <a:lnTo>
                  <a:pt x="810848" y="86868"/>
                </a:lnTo>
                <a:lnTo>
                  <a:pt x="824293" y="86868"/>
                </a:lnTo>
                <a:lnTo>
                  <a:pt x="824293" y="79259"/>
                </a:lnTo>
                <a:close/>
              </a:path>
              <a:path w="842009" h="139064">
                <a:moveTo>
                  <a:pt x="17525" y="69342"/>
                </a:moveTo>
                <a:lnTo>
                  <a:pt x="17525" y="79275"/>
                </a:lnTo>
                <a:lnTo>
                  <a:pt x="23709" y="82779"/>
                </a:lnTo>
                <a:lnTo>
                  <a:pt x="32665" y="76857"/>
                </a:lnTo>
                <a:lnTo>
                  <a:pt x="17525" y="69342"/>
                </a:lnTo>
                <a:close/>
              </a:path>
              <a:path w="842009" h="139064">
                <a:moveTo>
                  <a:pt x="122681" y="0"/>
                </a:moveTo>
                <a:lnTo>
                  <a:pt x="0" y="69342"/>
                </a:lnTo>
                <a:lnTo>
                  <a:pt x="17525" y="79275"/>
                </a:lnTo>
                <a:lnTo>
                  <a:pt x="17525" y="69342"/>
                </a:lnTo>
                <a:lnTo>
                  <a:pt x="44031" y="69342"/>
                </a:lnTo>
                <a:lnTo>
                  <a:pt x="122681" y="17335"/>
                </a:lnTo>
                <a:lnTo>
                  <a:pt x="122681" y="0"/>
                </a:lnTo>
                <a:close/>
              </a:path>
              <a:path w="842009" h="139064">
                <a:moveTo>
                  <a:pt x="841819" y="69342"/>
                </a:moveTo>
                <a:lnTo>
                  <a:pt x="824293" y="69342"/>
                </a:lnTo>
                <a:lnTo>
                  <a:pt x="824293" y="79259"/>
                </a:lnTo>
                <a:lnTo>
                  <a:pt x="841819" y="69342"/>
                </a:lnTo>
                <a:close/>
              </a:path>
              <a:path w="842009" h="139064">
                <a:moveTo>
                  <a:pt x="44031" y="69342"/>
                </a:moveTo>
                <a:lnTo>
                  <a:pt x="17525" y="69342"/>
                </a:lnTo>
                <a:lnTo>
                  <a:pt x="32665" y="76857"/>
                </a:lnTo>
                <a:lnTo>
                  <a:pt x="44031" y="69342"/>
                </a:lnTo>
                <a:close/>
              </a:path>
              <a:path w="842009" h="139064">
                <a:moveTo>
                  <a:pt x="718946" y="0"/>
                </a:moveTo>
                <a:lnTo>
                  <a:pt x="701420" y="0"/>
                </a:lnTo>
                <a:lnTo>
                  <a:pt x="701420" y="17335"/>
                </a:lnTo>
                <a:lnTo>
                  <a:pt x="791600" y="76857"/>
                </a:lnTo>
                <a:lnTo>
                  <a:pt x="806767" y="69342"/>
                </a:lnTo>
                <a:lnTo>
                  <a:pt x="841819" y="69342"/>
                </a:lnTo>
                <a:lnTo>
                  <a:pt x="71894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76" name="object 48"/>
          <p:cNvSpPr>
            <a:spLocks/>
          </p:cNvSpPr>
          <p:nvPr/>
        </p:nvSpPr>
        <p:spPr bwMode="auto">
          <a:xfrm>
            <a:off x="5130800" y="4773613"/>
            <a:ext cx="704850" cy="15875"/>
          </a:xfrm>
          <a:custGeom>
            <a:avLst/>
            <a:gdLst>
              <a:gd name="T0" fmla="*/ 10934 w 824865"/>
              <a:gd name="T1" fmla="*/ 0 h 17779"/>
              <a:gd name="T2" fmla="*/ 514308 w 824865"/>
              <a:gd name="T3" fmla="*/ 0 h 17779"/>
              <a:gd name="T4" fmla="*/ 514308 w 824865"/>
              <a:gd name="T5" fmla="*/ 12476 h 17779"/>
              <a:gd name="T6" fmla="*/ 10934 w 824865"/>
              <a:gd name="T7" fmla="*/ 12476 h 17779"/>
              <a:gd name="T8" fmla="*/ 10934 w 824865"/>
              <a:gd name="T9" fmla="*/ 0 h 17779"/>
              <a:gd name="T10" fmla="*/ 0 w 824865"/>
              <a:gd name="T11" fmla="*/ 0 h 17779"/>
              <a:gd name="T12" fmla="*/ 10934 w 824865"/>
              <a:gd name="T13" fmla="*/ 0 h 17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4865" h="17779">
                <a:moveTo>
                  <a:pt x="17525" y="0"/>
                </a:moveTo>
                <a:lnTo>
                  <a:pt x="824293" y="0"/>
                </a:lnTo>
                <a:lnTo>
                  <a:pt x="824293" y="17525"/>
                </a:lnTo>
                <a:lnTo>
                  <a:pt x="17525" y="17525"/>
                </a:lnTo>
                <a:lnTo>
                  <a:pt x="17525" y="0"/>
                </a:lnTo>
                <a:lnTo>
                  <a:pt x="0" y="0"/>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7" name="object 49"/>
          <p:cNvSpPr>
            <a:spLocks/>
          </p:cNvSpPr>
          <p:nvPr/>
        </p:nvSpPr>
        <p:spPr bwMode="auto">
          <a:xfrm>
            <a:off x="5130800" y="4714875"/>
            <a:ext cx="104775" cy="119063"/>
          </a:xfrm>
          <a:custGeom>
            <a:avLst/>
            <a:gdLst>
              <a:gd name="T0" fmla="*/ 75480 w 123189"/>
              <a:gd name="T1" fmla="*/ 87158 h 139064"/>
              <a:gd name="T2" fmla="*/ 0 w 123189"/>
              <a:gd name="T3" fmla="*/ 43519 h 139064"/>
              <a:gd name="T4" fmla="*/ 75480 w 123189"/>
              <a:gd name="T5" fmla="*/ 0 h 139064"/>
              <a:gd name="T6" fmla="*/ 75480 w 123189"/>
              <a:gd name="T7" fmla="*/ 10879 h 139064"/>
              <a:gd name="T8" fmla="*/ 10782 w 123189"/>
              <a:gd name="T9" fmla="*/ 54519 h 139064"/>
              <a:gd name="T10" fmla="*/ 10782 w 123189"/>
              <a:gd name="T11" fmla="*/ 43519 h 139064"/>
              <a:gd name="T12" fmla="*/ 75480 w 123189"/>
              <a:gd name="T13" fmla="*/ 76278 h 139064"/>
              <a:gd name="T14" fmla="*/ 75480 w 123189"/>
              <a:gd name="T15" fmla="*/ 87158 h 1390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3189" h="139064">
                <a:moveTo>
                  <a:pt x="122681" y="138874"/>
                </a:moveTo>
                <a:lnTo>
                  <a:pt x="0" y="69342"/>
                </a:lnTo>
                <a:lnTo>
                  <a:pt x="122681" y="0"/>
                </a:lnTo>
                <a:lnTo>
                  <a:pt x="122681" y="17335"/>
                </a:lnTo>
                <a:lnTo>
                  <a:pt x="17525" y="86868"/>
                </a:lnTo>
                <a:lnTo>
                  <a:pt x="17525" y="69342"/>
                </a:lnTo>
                <a:lnTo>
                  <a:pt x="122681" y="121538"/>
                </a:lnTo>
                <a:lnTo>
                  <a:pt x="122681" y="13887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8" name="object 50"/>
          <p:cNvSpPr>
            <a:spLocks/>
          </p:cNvSpPr>
          <p:nvPr/>
        </p:nvSpPr>
        <p:spPr bwMode="auto">
          <a:xfrm>
            <a:off x="5730875" y="4714875"/>
            <a:ext cx="119063" cy="119063"/>
          </a:xfrm>
          <a:custGeom>
            <a:avLst/>
            <a:gdLst>
              <a:gd name="T0" fmla="*/ 10559 w 140970"/>
              <a:gd name="T1" fmla="*/ 0 h 139064"/>
              <a:gd name="T2" fmla="*/ 84588 w 140970"/>
              <a:gd name="T3" fmla="*/ 43519 h 139064"/>
              <a:gd name="T4" fmla="*/ 10559 w 140970"/>
              <a:gd name="T5" fmla="*/ 87158 h 139064"/>
              <a:gd name="T6" fmla="*/ 0 w 140970"/>
              <a:gd name="T7" fmla="*/ 87158 h 139064"/>
              <a:gd name="T8" fmla="*/ 0 w 140970"/>
              <a:gd name="T9" fmla="*/ 76278 h 139064"/>
              <a:gd name="T10" fmla="*/ 63470 w 140970"/>
              <a:gd name="T11" fmla="*/ 43519 h 139064"/>
              <a:gd name="T12" fmla="*/ 63470 w 140970"/>
              <a:gd name="T13" fmla="*/ 54519 h 139064"/>
              <a:gd name="T14" fmla="*/ 0 w 140970"/>
              <a:gd name="T15" fmla="*/ 10879 h 139064"/>
              <a:gd name="T16" fmla="*/ 0 w 140970"/>
              <a:gd name="T17" fmla="*/ 0 h 139064"/>
              <a:gd name="T18" fmla="*/ 10559 w 140970"/>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7525" y="0"/>
                </a:moveTo>
                <a:lnTo>
                  <a:pt x="140398" y="69342"/>
                </a:lnTo>
                <a:lnTo>
                  <a:pt x="17525" y="138874"/>
                </a:lnTo>
                <a:lnTo>
                  <a:pt x="0" y="138874"/>
                </a:lnTo>
                <a:lnTo>
                  <a:pt x="0" y="121538"/>
                </a:lnTo>
                <a:lnTo>
                  <a:pt x="105346" y="69342"/>
                </a:lnTo>
                <a:lnTo>
                  <a:pt x="105346" y="86868"/>
                </a:lnTo>
                <a:lnTo>
                  <a:pt x="0" y="17335"/>
                </a:lnTo>
                <a:lnTo>
                  <a:pt x="0" y="0"/>
                </a:lnTo>
                <a:lnTo>
                  <a:pt x="17525"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79" name="object 51"/>
          <p:cNvSpPr>
            <a:spLocks/>
          </p:cNvSpPr>
          <p:nvPr/>
        </p:nvSpPr>
        <p:spPr bwMode="auto">
          <a:xfrm>
            <a:off x="3165475" y="4046538"/>
            <a:ext cx="749300" cy="534987"/>
          </a:xfrm>
          <a:custGeom>
            <a:avLst/>
            <a:gdLst>
              <a:gd name="T0" fmla="*/ 3273 w 876935"/>
              <a:gd name="T1" fmla="*/ 383749 h 625475"/>
              <a:gd name="T2" fmla="*/ 0 w 876935"/>
              <a:gd name="T3" fmla="*/ 391350 h 625475"/>
              <a:gd name="T4" fmla="*/ 9719 w 876935"/>
              <a:gd name="T5" fmla="*/ 390145 h 625475"/>
              <a:gd name="T6" fmla="*/ 3273 w 876935"/>
              <a:gd name="T7" fmla="*/ 383749 h 625475"/>
              <a:gd name="T8" fmla="*/ 10933 w 876935"/>
              <a:gd name="T9" fmla="*/ 389994 h 625475"/>
              <a:gd name="T10" fmla="*/ 9719 w 876935"/>
              <a:gd name="T11" fmla="*/ 390145 h 625475"/>
              <a:gd name="T12" fmla="*/ 10933 w 876935"/>
              <a:gd name="T13" fmla="*/ 391350 h 625475"/>
              <a:gd name="T14" fmla="*/ 10933 w 876935"/>
              <a:gd name="T15" fmla="*/ 389994 h 625475"/>
              <a:gd name="T16" fmla="*/ 16987 w 876935"/>
              <a:gd name="T17" fmla="*/ 368445 h 625475"/>
              <a:gd name="T18" fmla="*/ 6727 w 876935"/>
              <a:gd name="T19" fmla="*/ 375727 h 625475"/>
              <a:gd name="T20" fmla="*/ 3273 w 876935"/>
              <a:gd name="T21" fmla="*/ 383749 h 625475"/>
              <a:gd name="T22" fmla="*/ 9719 w 876935"/>
              <a:gd name="T23" fmla="*/ 390145 h 625475"/>
              <a:gd name="T24" fmla="*/ 10933 w 876935"/>
              <a:gd name="T25" fmla="*/ 389994 h 625475"/>
              <a:gd name="T26" fmla="*/ 10933 w 876935"/>
              <a:gd name="T27" fmla="*/ 380503 h 625475"/>
              <a:gd name="T28" fmla="*/ 16987 w 876935"/>
              <a:gd name="T29" fmla="*/ 368445 h 625475"/>
              <a:gd name="T30" fmla="*/ 87465 w 876935"/>
              <a:gd name="T31" fmla="*/ 369536 h 625475"/>
              <a:gd name="T32" fmla="*/ 10933 w 876935"/>
              <a:gd name="T33" fmla="*/ 380503 h 625475"/>
              <a:gd name="T34" fmla="*/ 10933 w 876935"/>
              <a:gd name="T35" fmla="*/ 389994 h 625475"/>
              <a:gd name="T36" fmla="*/ 87465 w 876935"/>
              <a:gd name="T37" fmla="*/ 380503 h 625475"/>
              <a:gd name="T38" fmla="*/ 87465 w 876935"/>
              <a:gd name="T39" fmla="*/ 369536 h 625475"/>
              <a:gd name="T40" fmla="*/ 6727 w 876935"/>
              <a:gd name="T41" fmla="*/ 375727 h 625475"/>
              <a:gd name="T42" fmla="*/ 0 w 876935"/>
              <a:gd name="T43" fmla="*/ 380503 h 625475"/>
              <a:gd name="T44" fmla="*/ 3273 w 876935"/>
              <a:gd name="T45" fmla="*/ 383749 h 625475"/>
              <a:gd name="T46" fmla="*/ 6727 w 876935"/>
              <a:gd name="T47" fmla="*/ 375727 h 625475"/>
              <a:gd name="T48" fmla="*/ 547017 w 876935"/>
              <a:gd name="T49" fmla="*/ 0 h 625475"/>
              <a:gd name="T50" fmla="*/ 536083 w 876935"/>
              <a:gd name="T51" fmla="*/ 0 h 625475"/>
              <a:gd name="T52" fmla="*/ 16987 w 876935"/>
              <a:gd name="T53" fmla="*/ 368445 h 625475"/>
              <a:gd name="T54" fmla="*/ 10933 w 876935"/>
              <a:gd name="T55" fmla="*/ 380503 h 625475"/>
              <a:gd name="T56" fmla="*/ 547017 w 876935"/>
              <a:gd name="T57" fmla="*/ 10847 h 625475"/>
              <a:gd name="T58" fmla="*/ 547017 w 876935"/>
              <a:gd name="T59" fmla="*/ 0 h 625475"/>
              <a:gd name="T60" fmla="*/ 43733 w 876935"/>
              <a:gd name="T61" fmla="*/ 304330 h 625475"/>
              <a:gd name="T62" fmla="*/ 32799 w 876935"/>
              <a:gd name="T63" fmla="*/ 304330 h 625475"/>
              <a:gd name="T64" fmla="*/ 32799 w 876935"/>
              <a:gd name="T65" fmla="*/ 315178 h 625475"/>
              <a:gd name="T66" fmla="*/ 6727 w 876935"/>
              <a:gd name="T67" fmla="*/ 375727 h 625475"/>
              <a:gd name="T68" fmla="*/ 16987 w 876935"/>
              <a:gd name="T69" fmla="*/ 368445 h 625475"/>
              <a:gd name="T70" fmla="*/ 43733 w 876935"/>
              <a:gd name="T71" fmla="*/ 315178 h 625475"/>
              <a:gd name="T72" fmla="*/ 43733 w 876935"/>
              <a:gd name="T73" fmla="*/ 304330 h 62547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876935" h="625475">
                <a:moveTo>
                  <a:pt x="5246" y="613265"/>
                </a:moveTo>
                <a:lnTo>
                  <a:pt x="0" y="625411"/>
                </a:lnTo>
                <a:lnTo>
                  <a:pt x="15578" y="623485"/>
                </a:lnTo>
                <a:lnTo>
                  <a:pt x="5246" y="613265"/>
                </a:lnTo>
                <a:close/>
              </a:path>
              <a:path w="876935" h="625475">
                <a:moveTo>
                  <a:pt x="17525" y="623244"/>
                </a:moveTo>
                <a:lnTo>
                  <a:pt x="15578" y="623485"/>
                </a:lnTo>
                <a:lnTo>
                  <a:pt x="17525" y="625411"/>
                </a:lnTo>
                <a:lnTo>
                  <a:pt x="17525" y="623244"/>
                </a:lnTo>
                <a:close/>
              </a:path>
              <a:path w="876935" h="625475">
                <a:moveTo>
                  <a:pt x="27230" y="588807"/>
                </a:moveTo>
                <a:lnTo>
                  <a:pt x="10783" y="600445"/>
                </a:lnTo>
                <a:lnTo>
                  <a:pt x="5246" y="613265"/>
                </a:lnTo>
                <a:lnTo>
                  <a:pt x="15578" y="623485"/>
                </a:lnTo>
                <a:lnTo>
                  <a:pt x="17525" y="623244"/>
                </a:lnTo>
                <a:lnTo>
                  <a:pt x="17525" y="608076"/>
                </a:lnTo>
                <a:lnTo>
                  <a:pt x="27230" y="588807"/>
                </a:lnTo>
                <a:close/>
              </a:path>
              <a:path w="876935" h="625475">
                <a:moveTo>
                  <a:pt x="140208" y="590550"/>
                </a:moveTo>
                <a:lnTo>
                  <a:pt x="17525" y="608076"/>
                </a:lnTo>
                <a:lnTo>
                  <a:pt x="17525" y="623244"/>
                </a:lnTo>
                <a:lnTo>
                  <a:pt x="140208" y="608076"/>
                </a:lnTo>
                <a:lnTo>
                  <a:pt x="140208" y="590550"/>
                </a:lnTo>
                <a:close/>
              </a:path>
              <a:path w="876935" h="625475">
                <a:moveTo>
                  <a:pt x="10783" y="600445"/>
                </a:moveTo>
                <a:lnTo>
                  <a:pt x="0" y="608076"/>
                </a:lnTo>
                <a:lnTo>
                  <a:pt x="5246" y="613265"/>
                </a:lnTo>
                <a:lnTo>
                  <a:pt x="10783" y="600445"/>
                </a:lnTo>
                <a:close/>
              </a:path>
              <a:path w="876935" h="625475">
                <a:moveTo>
                  <a:pt x="876871" y="0"/>
                </a:moveTo>
                <a:lnTo>
                  <a:pt x="859345" y="0"/>
                </a:lnTo>
                <a:lnTo>
                  <a:pt x="27230" y="588807"/>
                </a:lnTo>
                <a:lnTo>
                  <a:pt x="17525" y="608076"/>
                </a:lnTo>
                <a:lnTo>
                  <a:pt x="876871" y="17335"/>
                </a:lnTo>
                <a:lnTo>
                  <a:pt x="876871" y="0"/>
                </a:lnTo>
                <a:close/>
              </a:path>
              <a:path w="876935" h="625475">
                <a:moveTo>
                  <a:pt x="70103" y="486346"/>
                </a:moveTo>
                <a:lnTo>
                  <a:pt x="52577" y="486346"/>
                </a:lnTo>
                <a:lnTo>
                  <a:pt x="52577" y="503681"/>
                </a:lnTo>
                <a:lnTo>
                  <a:pt x="10783" y="600445"/>
                </a:lnTo>
                <a:lnTo>
                  <a:pt x="27230" y="588807"/>
                </a:lnTo>
                <a:lnTo>
                  <a:pt x="70103" y="503681"/>
                </a:lnTo>
                <a:lnTo>
                  <a:pt x="70103" y="4863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80" name="object 52"/>
          <p:cNvSpPr>
            <a:spLocks/>
          </p:cNvSpPr>
          <p:nvPr/>
        </p:nvSpPr>
        <p:spPr bwMode="auto">
          <a:xfrm>
            <a:off x="3165475" y="4046538"/>
            <a:ext cx="749300" cy="534987"/>
          </a:xfrm>
          <a:custGeom>
            <a:avLst/>
            <a:gdLst>
              <a:gd name="T0" fmla="*/ 0 w 876935"/>
              <a:gd name="T1" fmla="*/ 380503 h 625475"/>
              <a:gd name="T2" fmla="*/ 536083 w 876935"/>
              <a:gd name="T3" fmla="*/ 0 h 625475"/>
              <a:gd name="T4" fmla="*/ 547017 w 876935"/>
              <a:gd name="T5" fmla="*/ 0 h 625475"/>
              <a:gd name="T6" fmla="*/ 547017 w 876935"/>
              <a:gd name="T7" fmla="*/ 10847 h 625475"/>
              <a:gd name="T8" fmla="*/ 10933 w 876935"/>
              <a:gd name="T9" fmla="*/ 380503 h 625475"/>
              <a:gd name="T10" fmla="*/ 10933 w 876935"/>
              <a:gd name="T11" fmla="*/ 391350 h 625475"/>
              <a:gd name="T12" fmla="*/ 0 w 876935"/>
              <a:gd name="T13" fmla="*/ 380503 h 6254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6935" h="625475">
                <a:moveTo>
                  <a:pt x="0" y="608076"/>
                </a:moveTo>
                <a:lnTo>
                  <a:pt x="859345" y="0"/>
                </a:lnTo>
                <a:lnTo>
                  <a:pt x="876871" y="0"/>
                </a:lnTo>
                <a:lnTo>
                  <a:pt x="876871" y="17335"/>
                </a:lnTo>
                <a:lnTo>
                  <a:pt x="17525" y="608076"/>
                </a:lnTo>
                <a:lnTo>
                  <a:pt x="17525" y="625411"/>
                </a:lnTo>
                <a:lnTo>
                  <a:pt x="0" y="60807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81" name="object 53"/>
          <p:cNvSpPr>
            <a:spLocks/>
          </p:cNvSpPr>
          <p:nvPr/>
        </p:nvSpPr>
        <p:spPr bwMode="auto">
          <a:xfrm>
            <a:off x="3165475" y="4462463"/>
            <a:ext cx="120650" cy="119062"/>
          </a:xfrm>
          <a:custGeom>
            <a:avLst/>
            <a:gdLst>
              <a:gd name="T0" fmla="*/ 89096 w 140335"/>
              <a:gd name="T1" fmla="*/ 76396 h 139064"/>
              <a:gd name="T2" fmla="*/ 0 w 140335"/>
              <a:gd name="T3" fmla="*/ 87275 h 139064"/>
              <a:gd name="T4" fmla="*/ 33410 w 140335"/>
              <a:gd name="T5" fmla="*/ 10879 h 139064"/>
              <a:gd name="T6" fmla="*/ 33410 w 140335"/>
              <a:gd name="T7" fmla="*/ 0 h 139064"/>
              <a:gd name="T8" fmla="*/ 44548 w 140335"/>
              <a:gd name="T9" fmla="*/ 0 h 139064"/>
              <a:gd name="T10" fmla="*/ 44548 w 140335"/>
              <a:gd name="T11" fmla="*/ 10879 h 139064"/>
              <a:gd name="T12" fmla="*/ 11137 w 140335"/>
              <a:gd name="T13" fmla="*/ 76396 h 139064"/>
              <a:gd name="T14" fmla="*/ 89096 w 140335"/>
              <a:gd name="T15" fmla="*/ 65397 h 139064"/>
              <a:gd name="T16" fmla="*/ 89096 w 140335"/>
              <a:gd name="T17" fmla="*/ 76396 h 139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0335" h="139064">
                <a:moveTo>
                  <a:pt x="140208" y="121729"/>
                </a:moveTo>
                <a:lnTo>
                  <a:pt x="0" y="139064"/>
                </a:lnTo>
                <a:lnTo>
                  <a:pt x="52577" y="17335"/>
                </a:lnTo>
                <a:lnTo>
                  <a:pt x="52577" y="0"/>
                </a:lnTo>
                <a:lnTo>
                  <a:pt x="70103" y="0"/>
                </a:lnTo>
                <a:lnTo>
                  <a:pt x="70103" y="17335"/>
                </a:lnTo>
                <a:lnTo>
                  <a:pt x="17525" y="121729"/>
                </a:lnTo>
                <a:lnTo>
                  <a:pt x="140208" y="104203"/>
                </a:lnTo>
                <a:lnTo>
                  <a:pt x="140208" y="12172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82" name="object 54"/>
          <p:cNvSpPr>
            <a:spLocks/>
          </p:cNvSpPr>
          <p:nvPr/>
        </p:nvSpPr>
        <p:spPr bwMode="auto">
          <a:xfrm>
            <a:off x="4049713" y="4581525"/>
            <a:ext cx="1065212" cy="311150"/>
          </a:xfrm>
          <a:custGeom>
            <a:avLst/>
            <a:gdLst>
              <a:gd name="T0" fmla="*/ 0 w 1245235"/>
              <a:gd name="T1" fmla="*/ 0 h 365125"/>
              <a:gd name="T2" fmla="*/ 0 w 1245235"/>
              <a:gd name="T3" fmla="*/ 225760 h 365125"/>
              <a:gd name="T4" fmla="*/ 779402 w 1245235"/>
              <a:gd name="T5" fmla="*/ 225760 h 365125"/>
              <a:gd name="T6" fmla="*/ 779402 w 1245235"/>
              <a:gd name="T7" fmla="*/ 0 h 365125"/>
              <a:gd name="T8" fmla="*/ 0 w 1245235"/>
              <a:gd name="T9" fmla="*/ 0 h 365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5235" h="365125">
                <a:moveTo>
                  <a:pt x="0" y="0"/>
                </a:moveTo>
                <a:lnTo>
                  <a:pt x="0" y="364807"/>
                </a:lnTo>
                <a:lnTo>
                  <a:pt x="1245107" y="364807"/>
                </a:lnTo>
                <a:lnTo>
                  <a:pt x="1245107" y="0"/>
                </a:lnTo>
                <a:lnTo>
                  <a:pt x="0" y="0"/>
                </a:lnTo>
                <a:close/>
              </a:path>
            </a:pathLst>
          </a:custGeom>
          <a:noFill/>
          <a:ln w="17456">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55" name="object 55"/>
          <p:cNvSpPr txBox="1"/>
          <p:nvPr/>
        </p:nvSpPr>
        <p:spPr>
          <a:xfrm>
            <a:off x="4264025" y="4613275"/>
            <a:ext cx="652463" cy="230188"/>
          </a:xfrm>
          <a:prstGeom prst="rect">
            <a:avLst/>
          </a:prstGeom>
        </p:spPr>
        <p:txBody>
          <a:bodyPr lIns="0" tIns="0" rIns="0" bIns="0">
            <a:spAutoFit/>
          </a:bodyPr>
          <a:lstStyle/>
          <a:p>
            <a:pPr marL="10860">
              <a:defRPr/>
            </a:pPr>
            <a:r>
              <a:rPr sz="1496" spc="4" dirty="0">
                <a:latin typeface="Times New Roman"/>
                <a:cs typeface="Times New Roman"/>
              </a:rPr>
              <a:t>занятия</a:t>
            </a:r>
            <a:endParaRPr sz="1496">
              <a:latin typeface="Times New Roman"/>
              <a:cs typeface="Times New Roman"/>
            </a:endParaRPr>
          </a:p>
        </p:txBody>
      </p:sp>
      <p:sp>
        <p:nvSpPr>
          <p:cNvPr id="56" name="object 56"/>
          <p:cNvSpPr txBox="1"/>
          <p:nvPr/>
        </p:nvSpPr>
        <p:spPr>
          <a:xfrm>
            <a:off x="1800225" y="5710238"/>
            <a:ext cx="1830388" cy="223837"/>
          </a:xfrm>
          <a:prstGeom prst="rect">
            <a:avLst/>
          </a:prstGeom>
          <a:ln w="17456">
            <a:solidFill>
              <a:srgbClr val="000000"/>
            </a:solidFill>
          </a:ln>
        </p:spPr>
        <p:txBody>
          <a:bodyPr lIns="0" tIns="7602" rIns="0" bIns="0">
            <a:spAutoFit/>
          </a:bodyPr>
          <a:lstStyle/>
          <a:p>
            <a:pPr marL="128145">
              <a:spcBef>
                <a:spcPts val="60"/>
              </a:spcBef>
              <a:defRPr/>
            </a:pPr>
            <a:r>
              <a:rPr sz="1411" spc="-4" dirty="0">
                <a:latin typeface="Times New Roman"/>
                <a:cs typeface="Times New Roman"/>
              </a:rPr>
              <a:t>ПРЕПОДАВАТЕЛИ</a:t>
            </a:r>
            <a:endParaRPr sz="1411">
              <a:latin typeface="Times New Roman"/>
              <a:cs typeface="Times New Roman"/>
            </a:endParaRPr>
          </a:p>
        </p:txBody>
      </p:sp>
      <p:sp>
        <p:nvSpPr>
          <p:cNvPr id="57" name="object 57"/>
          <p:cNvSpPr txBox="1"/>
          <p:nvPr/>
        </p:nvSpPr>
        <p:spPr>
          <a:xfrm>
            <a:off x="5910263" y="5710238"/>
            <a:ext cx="1349375" cy="223837"/>
          </a:xfrm>
          <a:prstGeom prst="rect">
            <a:avLst/>
          </a:prstGeom>
          <a:ln w="17456">
            <a:solidFill>
              <a:srgbClr val="000000"/>
            </a:solidFill>
          </a:ln>
        </p:spPr>
        <p:txBody>
          <a:bodyPr lIns="0" tIns="7602" rIns="0" bIns="0">
            <a:spAutoFit/>
          </a:bodyPr>
          <a:lstStyle/>
          <a:p>
            <a:pPr marL="293214">
              <a:spcBef>
                <a:spcPts val="60"/>
              </a:spcBef>
              <a:defRPr/>
            </a:pPr>
            <a:r>
              <a:rPr sz="1411" spc="-13" dirty="0">
                <a:latin typeface="Times New Roman"/>
                <a:cs typeface="Times New Roman"/>
              </a:rPr>
              <a:t>ГРУППЫ</a:t>
            </a:r>
            <a:endParaRPr sz="1411">
              <a:latin typeface="Times New Roman"/>
              <a:cs typeface="Times New Roman"/>
            </a:endParaRPr>
          </a:p>
        </p:txBody>
      </p:sp>
      <p:sp>
        <p:nvSpPr>
          <p:cNvPr id="48186" name="object 58"/>
          <p:cNvSpPr>
            <a:spLocks/>
          </p:cNvSpPr>
          <p:nvPr/>
        </p:nvSpPr>
        <p:spPr bwMode="auto">
          <a:xfrm>
            <a:off x="5624513" y="4046538"/>
            <a:ext cx="481012" cy="430212"/>
          </a:xfrm>
          <a:custGeom>
            <a:avLst/>
            <a:gdLst>
              <a:gd name="T0" fmla="*/ 264777 w 561340"/>
              <a:gd name="T1" fmla="*/ 280604 h 504189"/>
              <a:gd name="T2" fmla="*/ 275923 w 561340"/>
              <a:gd name="T3" fmla="*/ 291373 h 504189"/>
              <a:gd name="T4" fmla="*/ 350362 w 561340"/>
              <a:gd name="T5" fmla="*/ 302143 h 504189"/>
              <a:gd name="T6" fmla="*/ 325469 w 561340"/>
              <a:gd name="T7" fmla="*/ 287516 h 504189"/>
              <a:gd name="T8" fmla="*/ 325469 w 561340"/>
              <a:gd name="T9" fmla="*/ 287516 h 504189"/>
              <a:gd name="T10" fmla="*/ 338341 w 561340"/>
              <a:gd name="T11" fmla="*/ 289312 h 504189"/>
              <a:gd name="T12" fmla="*/ 338341 w 561340"/>
              <a:gd name="T13" fmla="*/ 289312 h 504189"/>
              <a:gd name="T14" fmla="*/ 347325 w 561340"/>
              <a:gd name="T15" fmla="*/ 297029 h 504189"/>
              <a:gd name="T16" fmla="*/ 338341 w 561340"/>
              <a:gd name="T17" fmla="*/ 289312 h 504189"/>
              <a:gd name="T18" fmla="*/ 342088 w 561340"/>
              <a:gd name="T19" fmla="*/ 302143 h 504189"/>
              <a:gd name="T20" fmla="*/ 349560 w 561340"/>
              <a:gd name="T21" fmla="*/ 299003 h 504189"/>
              <a:gd name="T22" fmla="*/ 349560 w 561340"/>
              <a:gd name="T23" fmla="*/ 299003 h 504189"/>
              <a:gd name="T24" fmla="*/ 353115 w 561340"/>
              <a:gd name="T25" fmla="*/ 302143 h 504189"/>
              <a:gd name="T26" fmla="*/ 348709 w 561340"/>
              <a:gd name="T27" fmla="*/ 295676 h 504189"/>
              <a:gd name="T28" fmla="*/ 349560 w 561340"/>
              <a:gd name="T29" fmla="*/ 299003 h 504189"/>
              <a:gd name="T30" fmla="*/ 338636 w 561340"/>
              <a:gd name="T31" fmla="*/ 289353 h 504189"/>
              <a:gd name="T32" fmla="*/ 348709 w 561340"/>
              <a:gd name="T33" fmla="*/ 295676 h 504189"/>
              <a:gd name="T34" fmla="*/ 338636 w 561340"/>
              <a:gd name="T35" fmla="*/ 289353 h 504189"/>
              <a:gd name="T36" fmla="*/ 348709 w 561340"/>
              <a:gd name="T37" fmla="*/ 295676 h 504189"/>
              <a:gd name="T38" fmla="*/ 347406 w 561340"/>
              <a:gd name="T39" fmla="*/ 290577 h 504189"/>
              <a:gd name="T40" fmla="*/ 320033 w 561340"/>
              <a:gd name="T41" fmla="*/ 226637 h 504189"/>
              <a:gd name="T42" fmla="*/ 338636 w 561340"/>
              <a:gd name="T43" fmla="*/ 289353 h 504189"/>
              <a:gd name="T44" fmla="*/ 331061 w 561340"/>
              <a:gd name="T45" fmla="*/ 226637 h 504189"/>
              <a:gd name="T46" fmla="*/ 338341 w 561340"/>
              <a:gd name="T47" fmla="*/ 289312 h 504189"/>
              <a:gd name="T48" fmla="*/ 338254 w 561340"/>
              <a:gd name="T49" fmla="*/ 289017 h 504189"/>
              <a:gd name="T50" fmla="*/ 15261 w 561340"/>
              <a:gd name="T51" fmla="*/ 14496 h 504189"/>
              <a:gd name="T52" fmla="*/ 338341 w 561340"/>
              <a:gd name="T53" fmla="*/ 289312 h 504189"/>
              <a:gd name="T54" fmla="*/ 25508 w 561340"/>
              <a:gd name="T55" fmla="*/ 12790 h 504189"/>
              <a:gd name="T56" fmla="*/ 0 w 561340"/>
              <a:gd name="T57" fmla="*/ 0 h 504189"/>
              <a:gd name="T58" fmla="*/ 15261 w 561340"/>
              <a:gd name="T59" fmla="*/ 14496 h 504189"/>
              <a:gd name="T60" fmla="*/ 0 w 561340"/>
              <a:gd name="T61" fmla="*/ 0 h 504189"/>
              <a:gd name="T62" fmla="*/ 25508 w 561340"/>
              <a:gd name="T63" fmla="*/ 12790 h 504189"/>
              <a:gd name="T64" fmla="*/ 88218 w 561340"/>
              <a:gd name="T65" fmla="*/ 10770 h 504189"/>
              <a:gd name="T66" fmla="*/ 11027 w 561340"/>
              <a:gd name="T67" fmla="*/ 10770 h 504189"/>
              <a:gd name="T68" fmla="*/ 14306 w 561340"/>
              <a:gd name="T69" fmla="*/ 11227 h 504189"/>
              <a:gd name="T70" fmla="*/ 11434 w 561340"/>
              <a:gd name="T71" fmla="*/ 1396 h 504189"/>
              <a:gd name="T72" fmla="*/ 25508 w 561340"/>
              <a:gd name="T73" fmla="*/ 12790 h 504189"/>
              <a:gd name="T74" fmla="*/ 11434 w 561340"/>
              <a:gd name="T75" fmla="*/ 1396 h 504189"/>
              <a:gd name="T76" fmla="*/ 11027 w 561340"/>
              <a:gd name="T77" fmla="*/ 10770 h 504189"/>
              <a:gd name="T78" fmla="*/ 11434 w 561340"/>
              <a:gd name="T79" fmla="*/ 1396 h 504189"/>
              <a:gd name="T80" fmla="*/ 0 w 561340"/>
              <a:gd name="T81" fmla="*/ 0 h 504189"/>
              <a:gd name="T82" fmla="*/ 11027 w 561340"/>
              <a:gd name="T83" fmla="*/ 1346 h 504189"/>
              <a:gd name="T84" fmla="*/ 11027 w 561340"/>
              <a:gd name="T85" fmla="*/ 0 h 504189"/>
              <a:gd name="T86" fmla="*/ 12795 w 561340"/>
              <a:gd name="T87" fmla="*/ 1561 h 504189"/>
              <a:gd name="T88" fmla="*/ 11027 w 561340"/>
              <a:gd name="T89" fmla="*/ 0 h 504189"/>
              <a:gd name="T90" fmla="*/ 11434 w 561340"/>
              <a:gd name="T91" fmla="*/ 1396 h 504189"/>
              <a:gd name="T92" fmla="*/ 11027 w 561340"/>
              <a:gd name="T93" fmla="*/ 0 h 504189"/>
              <a:gd name="T94" fmla="*/ 11027 w 561340"/>
              <a:gd name="T95" fmla="*/ 1346 h 50418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61340" h="504189">
                <a:moveTo>
                  <a:pt x="438530" y="451675"/>
                </a:moveTo>
                <a:lnTo>
                  <a:pt x="420814" y="451675"/>
                </a:lnTo>
                <a:lnTo>
                  <a:pt x="420814" y="469011"/>
                </a:lnTo>
                <a:lnTo>
                  <a:pt x="438530" y="469011"/>
                </a:lnTo>
                <a:lnTo>
                  <a:pt x="561212" y="503681"/>
                </a:lnTo>
                <a:lnTo>
                  <a:pt x="556837" y="486346"/>
                </a:lnTo>
                <a:lnTo>
                  <a:pt x="543686" y="486346"/>
                </a:lnTo>
                <a:lnTo>
                  <a:pt x="517273" y="462802"/>
                </a:lnTo>
                <a:lnTo>
                  <a:pt x="438530" y="451675"/>
                </a:lnTo>
                <a:close/>
              </a:path>
              <a:path w="561340" h="504189">
                <a:moveTo>
                  <a:pt x="517273" y="462802"/>
                </a:moveTo>
                <a:lnTo>
                  <a:pt x="543686" y="486346"/>
                </a:lnTo>
                <a:lnTo>
                  <a:pt x="537730" y="465692"/>
                </a:lnTo>
                <a:lnTo>
                  <a:pt x="517273" y="462802"/>
                </a:lnTo>
                <a:close/>
              </a:path>
              <a:path w="561340" h="504189">
                <a:moveTo>
                  <a:pt x="537730" y="465692"/>
                </a:moveTo>
                <a:lnTo>
                  <a:pt x="543686" y="486346"/>
                </a:lnTo>
                <a:lnTo>
                  <a:pt x="552009" y="478114"/>
                </a:lnTo>
                <a:lnTo>
                  <a:pt x="538198" y="465758"/>
                </a:lnTo>
                <a:lnTo>
                  <a:pt x="537730" y="465692"/>
                </a:lnTo>
                <a:close/>
              </a:path>
              <a:path w="561340" h="504189">
                <a:moveTo>
                  <a:pt x="552009" y="478114"/>
                </a:moveTo>
                <a:lnTo>
                  <a:pt x="543686" y="486346"/>
                </a:lnTo>
                <a:lnTo>
                  <a:pt x="556837" y="486346"/>
                </a:lnTo>
                <a:lnTo>
                  <a:pt x="555561" y="481291"/>
                </a:lnTo>
                <a:lnTo>
                  <a:pt x="552009" y="478114"/>
                </a:lnTo>
                <a:close/>
              </a:path>
              <a:path w="561340" h="504189">
                <a:moveTo>
                  <a:pt x="555561" y="481291"/>
                </a:moveTo>
                <a:lnTo>
                  <a:pt x="556837" y="486346"/>
                </a:lnTo>
                <a:lnTo>
                  <a:pt x="561212" y="486346"/>
                </a:lnTo>
                <a:lnTo>
                  <a:pt x="555561" y="481291"/>
                </a:lnTo>
                <a:close/>
              </a:path>
              <a:path w="561340" h="504189">
                <a:moveTo>
                  <a:pt x="554210" y="475937"/>
                </a:moveTo>
                <a:lnTo>
                  <a:pt x="552009" y="478114"/>
                </a:lnTo>
                <a:lnTo>
                  <a:pt x="555561" y="481291"/>
                </a:lnTo>
                <a:lnTo>
                  <a:pt x="554210" y="475937"/>
                </a:lnTo>
                <a:close/>
              </a:path>
              <a:path w="561340" h="504189">
                <a:moveTo>
                  <a:pt x="538198" y="465758"/>
                </a:moveTo>
                <a:lnTo>
                  <a:pt x="552009" y="478114"/>
                </a:lnTo>
                <a:lnTo>
                  <a:pt x="554210" y="475937"/>
                </a:lnTo>
                <a:lnTo>
                  <a:pt x="552138" y="467728"/>
                </a:lnTo>
                <a:lnTo>
                  <a:pt x="538198" y="465758"/>
                </a:lnTo>
                <a:close/>
              </a:path>
              <a:path w="561340" h="504189">
                <a:moveTo>
                  <a:pt x="552138" y="467728"/>
                </a:moveTo>
                <a:lnTo>
                  <a:pt x="554210" y="475937"/>
                </a:lnTo>
                <a:lnTo>
                  <a:pt x="561212" y="469011"/>
                </a:lnTo>
                <a:lnTo>
                  <a:pt x="552138" y="467728"/>
                </a:lnTo>
                <a:close/>
              </a:path>
              <a:path w="561340" h="504189">
                <a:moveTo>
                  <a:pt x="526160" y="364807"/>
                </a:moveTo>
                <a:lnTo>
                  <a:pt x="508634" y="364807"/>
                </a:lnTo>
                <a:lnTo>
                  <a:pt x="537593" y="465218"/>
                </a:lnTo>
                <a:lnTo>
                  <a:pt x="538198" y="465758"/>
                </a:lnTo>
                <a:lnTo>
                  <a:pt x="552138" y="467728"/>
                </a:lnTo>
                <a:lnTo>
                  <a:pt x="526160" y="364807"/>
                </a:lnTo>
                <a:close/>
              </a:path>
              <a:path w="561340" h="504189">
                <a:moveTo>
                  <a:pt x="537593" y="465218"/>
                </a:moveTo>
                <a:lnTo>
                  <a:pt x="537730" y="465692"/>
                </a:lnTo>
                <a:lnTo>
                  <a:pt x="538198" y="465758"/>
                </a:lnTo>
                <a:lnTo>
                  <a:pt x="537593" y="465218"/>
                </a:lnTo>
                <a:close/>
              </a:path>
              <a:path w="561340" h="504189">
                <a:moveTo>
                  <a:pt x="22737" y="18071"/>
                </a:moveTo>
                <a:lnTo>
                  <a:pt x="24255" y="23334"/>
                </a:lnTo>
                <a:lnTo>
                  <a:pt x="517273" y="462802"/>
                </a:lnTo>
                <a:lnTo>
                  <a:pt x="537730" y="465692"/>
                </a:lnTo>
                <a:lnTo>
                  <a:pt x="537593" y="465218"/>
                </a:lnTo>
                <a:lnTo>
                  <a:pt x="40540" y="20587"/>
                </a:lnTo>
                <a:lnTo>
                  <a:pt x="22737" y="18071"/>
                </a:lnTo>
                <a:close/>
              </a:path>
              <a:path w="561340" h="504189">
                <a:moveTo>
                  <a:pt x="0" y="0"/>
                </a:moveTo>
                <a:lnTo>
                  <a:pt x="52577" y="121538"/>
                </a:lnTo>
                <a:lnTo>
                  <a:pt x="24255" y="23334"/>
                </a:lnTo>
                <a:lnTo>
                  <a:pt x="17525" y="17335"/>
                </a:lnTo>
                <a:lnTo>
                  <a:pt x="0" y="0"/>
                </a:lnTo>
                <a:close/>
              </a:path>
              <a:path w="561340" h="504189">
                <a:moveTo>
                  <a:pt x="20336" y="2514"/>
                </a:moveTo>
                <a:lnTo>
                  <a:pt x="40540" y="20587"/>
                </a:lnTo>
                <a:lnTo>
                  <a:pt x="140207" y="34670"/>
                </a:lnTo>
                <a:lnTo>
                  <a:pt x="140207" y="17335"/>
                </a:lnTo>
                <a:lnTo>
                  <a:pt x="20336" y="2514"/>
                </a:lnTo>
                <a:close/>
              </a:path>
              <a:path w="561340" h="504189">
                <a:moveTo>
                  <a:pt x="17525" y="17335"/>
                </a:moveTo>
                <a:lnTo>
                  <a:pt x="24255" y="23334"/>
                </a:lnTo>
                <a:lnTo>
                  <a:pt x="22737" y="18071"/>
                </a:lnTo>
                <a:lnTo>
                  <a:pt x="17525" y="17335"/>
                </a:lnTo>
                <a:close/>
              </a:path>
              <a:path w="561340" h="504189">
                <a:moveTo>
                  <a:pt x="18174" y="2247"/>
                </a:moveTo>
                <a:lnTo>
                  <a:pt x="22737" y="18071"/>
                </a:lnTo>
                <a:lnTo>
                  <a:pt x="40540" y="20587"/>
                </a:lnTo>
                <a:lnTo>
                  <a:pt x="20336" y="2514"/>
                </a:lnTo>
                <a:lnTo>
                  <a:pt x="18174" y="2247"/>
                </a:lnTo>
                <a:close/>
              </a:path>
              <a:path w="561340" h="504189">
                <a:moveTo>
                  <a:pt x="17525" y="2166"/>
                </a:moveTo>
                <a:lnTo>
                  <a:pt x="17525" y="17335"/>
                </a:lnTo>
                <a:lnTo>
                  <a:pt x="22737" y="18071"/>
                </a:lnTo>
                <a:lnTo>
                  <a:pt x="18174" y="2247"/>
                </a:lnTo>
                <a:lnTo>
                  <a:pt x="17525" y="2166"/>
                </a:lnTo>
                <a:close/>
              </a:path>
              <a:path w="561340" h="504189">
                <a:moveTo>
                  <a:pt x="0" y="0"/>
                </a:moveTo>
                <a:lnTo>
                  <a:pt x="17525" y="17335"/>
                </a:lnTo>
                <a:lnTo>
                  <a:pt x="17525" y="2166"/>
                </a:lnTo>
                <a:lnTo>
                  <a:pt x="0" y="0"/>
                </a:lnTo>
                <a:close/>
              </a:path>
              <a:path w="561340" h="504189">
                <a:moveTo>
                  <a:pt x="17525" y="0"/>
                </a:moveTo>
                <a:lnTo>
                  <a:pt x="18174" y="2247"/>
                </a:lnTo>
                <a:lnTo>
                  <a:pt x="20336" y="2514"/>
                </a:lnTo>
                <a:lnTo>
                  <a:pt x="17525" y="0"/>
                </a:lnTo>
                <a:close/>
              </a:path>
              <a:path w="561340" h="504189">
                <a:moveTo>
                  <a:pt x="17525" y="0"/>
                </a:moveTo>
                <a:lnTo>
                  <a:pt x="17525" y="2166"/>
                </a:lnTo>
                <a:lnTo>
                  <a:pt x="18174" y="2247"/>
                </a:lnTo>
                <a:lnTo>
                  <a:pt x="17525" y="0"/>
                </a:lnTo>
                <a:close/>
              </a:path>
              <a:path w="561340" h="504189">
                <a:moveTo>
                  <a:pt x="17525" y="0"/>
                </a:moveTo>
                <a:lnTo>
                  <a:pt x="0" y="0"/>
                </a:lnTo>
                <a:lnTo>
                  <a:pt x="17525" y="2166"/>
                </a:lnTo>
                <a:lnTo>
                  <a:pt x="175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87" name="object 59"/>
          <p:cNvSpPr>
            <a:spLocks/>
          </p:cNvSpPr>
          <p:nvPr/>
        </p:nvSpPr>
        <p:spPr bwMode="auto">
          <a:xfrm>
            <a:off x="5624513" y="4046538"/>
            <a:ext cx="481012" cy="415925"/>
          </a:xfrm>
          <a:custGeom>
            <a:avLst/>
            <a:gdLst>
              <a:gd name="T0" fmla="*/ 342088 w 561340"/>
              <a:gd name="T1" fmla="*/ 304076 h 486410"/>
              <a:gd name="T2" fmla="*/ 11027 w 561340"/>
              <a:gd name="T3" fmla="*/ 10838 h 486410"/>
              <a:gd name="T4" fmla="*/ 0 w 561340"/>
              <a:gd name="T5" fmla="*/ 0 h 486410"/>
              <a:gd name="T6" fmla="*/ 11027 w 561340"/>
              <a:gd name="T7" fmla="*/ 0 h 486410"/>
              <a:gd name="T8" fmla="*/ 353115 w 561340"/>
              <a:gd name="T9" fmla="*/ 304076 h 486410"/>
              <a:gd name="T10" fmla="*/ 342088 w 561340"/>
              <a:gd name="T11" fmla="*/ 304076 h 4864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1340" h="486410">
                <a:moveTo>
                  <a:pt x="543686" y="486346"/>
                </a:moveTo>
                <a:lnTo>
                  <a:pt x="17525" y="17335"/>
                </a:lnTo>
                <a:lnTo>
                  <a:pt x="0" y="0"/>
                </a:lnTo>
                <a:lnTo>
                  <a:pt x="17525" y="0"/>
                </a:lnTo>
                <a:lnTo>
                  <a:pt x="561212" y="486346"/>
                </a:lnTo>
                <a:lnTo>
                  <a:pt x="543686" y="48634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88" name="object 60"/>
          <p:cNvSpPr>
            <a:spLocks/>
          </p:cNvSpPr>
          <p:nvPr/>
        </p:nvSpPr>
        <p:spPr bwMode="auto">
          <a:xfrm>
            <a:off x="5984875" y="4357688"/>
            <a:ext cx="120650" cy="119062"/>
          </a:xfrm>
          <a:custGeom>
            <a:avLst/>
            <a:gdLst>
              <a:gd name="T0" fmla="*/ 66042 w 140970"/>
              <a:gd name="T1" fmla="*/ 0 h 139064"/>
              <a:gd name="T2" fmla="*/ 88016 w 140970"/>
              <a:gd name="T3" fmla="*/ 87155 h 139064"/>
              <a:gd name="T4" fmla="*/ 11106 w 140970"/>
              <a:gd name="T5" fmla="*/ 65397 h 139064"/>
              <a:gd name="T6" fmla="*/ 0 w 140970"/>
              <a:gd name="T7" fmla="*/ 65397 h 139064"/>
              <a:gd name="T8" fmla="*/ 0 w 140970"/>
              <a:gd name="T9" fmla="*/ 54518 h 139064"/>
              <a:gd name="T10" fmla="*/ 11106 w 140970"/>
              <a:gd name="T11" fmla="*/ 54518 h 139064"/>
              <a:gd name="T12" fmla="*/ 88016 w 140970"/>
              <a:gd name="T13" fmla="*/ 65397 h 139064"/>
              <a:gd name="T14" fmla="*/ 77030 w 140970"/>
              <a:gd name="T15" fmla="*/ 76277 h 139064"/>
              <a:gd name="T16" fmla="*/ 55055 w 140970"/>
              <a:gd name="T17" fmla="*/ 0 h 139064"/>
              <a:gd name="T18" fmla="*/ 66042 w 140970"/>
              <a:gd name="T19" fmla="*/ 0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970" h="139064">
                <a:moveTo>
                  <a:pt x="105346" y="0"/>
                </a:moveTo>
                <a:lnTo>
                  <a:pt x="140398" y="138874"/>
                </a:lnTo>
                <a:lnTo>
                  <a:pt x="17716" y="104203"/>
                </a:lnTo>
                <a:lnTo>
                  <a:pt x="0" y="104203"/>
                </a:lnTo>
                <a:lnTo>
                  <a:pt x="0" y="86868"/>
                </a:lnTo>
                <a:lnTo>
                  <a:pt x="17716" y="86868"/>
                </a:lnTo>
                <a:lnTo>
                  <a:pt x="140398" y="104203"/>
                </a:lnTo>
                <a:lnTo>
                  <a:pt x="122872" y="121539"/>
                </a:lnTo>
                <a:lnTo>
                  <a:pt x="87820" y="0"/>
                </a:lnTo>
                <a:lnTo>
                  <a:pt x="105346"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89" name="object 61"/>
          <p:cNvSpPr>
            <a:spLocks/>
          </p:cNvSpPr>
          <p:nvPr/>
        </p:nvSpPr>
        <p:spPr bwMode="auto">
          <a:xfrm>
            <a:off x="5624513" y="4046538"/>
            <a:ext cx="120650" cy="103187"/>
          </a:xfrm>
          <a:custGeom>
            <a:avLst/>
            <a:gdLst>
              <a:gd name="T0" fmla="*/ 33411 w 140334"/>
              <a:gd name="T1" fmla="*/ 73682 h 121920"/>
              <a:gd name="T2" fmla="*/ 0 w 140334"/>
              <a:gd name="T3" fmla="*/ 0 h 121920"/>
              <a:gd name="T4" fmla="*/ 89097 w 140334"/>
              <a:gd name="T5" fmla="*/ 10509 h 121920"/>
              <a:gd name="T6" fmla="*/ 89097 w 140334"/>
              <a:gd name="T7" fmla="*/ 21018 h 121920"/>
              <a:gd name="T8" fmla="*/ 11137 w 140334"/>
              <a:gd name="T9" fmla="*/ 10509 h 121920"/>
              <a:gd name="T10" fmla="*/ 11137 w 140334"/>
              <a:gd name="T11" fmla="*/ 0 h 121920"/>
              <a:gd name="T12" fmla="*/ 33411 w 140334"/>
              <a:gd name="T13" fmla="*/ 73682 h 12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334" h="121920">
                <a:moveTo>
                  <a:pt x="52577" y="121538"/>
                </a:moveTo>
                <a:lnTo>
                  <a:pt x="0" y="0"/>
                </a:lnTo>
                <a:lnTo>
                  <a:pt x="140207" y="17335"/>
                </a:lnTo>
                <a:lnTo>
                  <a:pt x="140207" y="34670"/>
                </a:lnTo>
                <a:lnTo>
                  <a:pt x="17525" y="17335"/>
                </a:lnTo>
                <a:lnTo>
                  <a:pt x="17525" y="0"/>
                </a:lnTo>
                <a:lnTo>
                  <a:pt x="52577" y="12153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0" name="object 62"/>
          <p:cNvSpPr>
            <a:spLocks/>
          </p:cNvSpPr>
          <p:nvPr/>
        </p:nvSpPr>
        <p:spPr bwMode="auto">
          <a:xfrm>
            <a:off x="5624513" y="4030663"/>
            <a:ext cx="600075" cy="550862"/>
          </a:xfrm>
          <a:custGeom>
            <a:avLst/>
            <a:gdLst>
              <a:gd name="T0" fmla="*/ 427757 w 701675"/>
              <a:gd name="T1" fmla="*/ 401022 h 643254"/>
              <a:gd name="T2" fmla="*/ 427757 w 701675"/>
              <a:gd name="T3" fmla="*/ 403784 h 643254"/>
              <a:gd name="T4" fmla="*/ 430000 w 701675"/>
              <a:gd name="T5" fmla="*/ 401581 h 643254"/>
              <a:gd name="T6" fmla="*/ 427757 w 701675"/>
              <a:gd name="T7" fmla="*/ 401022 h 643254"/>
              <a:gd name="T8" fmla="*/ 436637 w 701675"/>
              <a:gd name="T9" fmla="*/ 395060 h 643254"/>
              <a:gd name="T10" fmla="*/ 430000 w 701675"/>
              <a:gd name="T11" fmla="*/ 401581 h 643254"/>
              <a:gd name="T12" fmla="*/ 438838 w 701675"/>
              <a:gd name="T13" fmla="*/ 403784 h 643254"/>
              <a:gd name="T14" fmla="*/ 436637 w 701675"/>
              <a:gd name="T15" fmla="*/ 395060 h 643254"/>
              <a:gd name="T16" fmla="*/ 423022 w 701675"/>
              <a:gd name="T17" fmla="*/ 378736 h 643254"/>
              <a:gd name="T18" fmla="*/ 427757 w 701675"/>
              <a:gd name="T19" fmla="*/ 392897 h 643254"/>
              <a:gd name="T20" fmla="*/ 427757 w 701675"/>
              <a:gd name="T21" fmla="*/ 401022 h 643254"/>
              <a:gd name="T22" fmla="*/ 430000 w 701675"/>
              <a:gd name="T23" fmla="*/ 401581 h 643254"/>
              <a:gd name="T24" fmla="*/ 436637 w 701675"/>
              <a:gd name="T25" fmla="*/ 395060 h 643254"/>
              <a:gd name="T26" fmla="*/ 435288 w 701675"/>
              <a:gd name="T27" fmla="*/ 389718 h 643254"/>
              <a:gd name="T28" fmla="*/ 423022 w 701675"/>
              <a:gd name="T29" fmla="*/ 378736 h 643254"/>
              <a:gd name="T30" fmla="*/ 351023 w 701675"/>
              <a:gd name="T31" fmla="*/ 371003 h 643254"/>
              <a:gd name="T32" fmla="*/ 351023 w 701675"/>
              <a:gd name="T33" fmla="*/ 381890 h 643254"/>
              <a:gd name="T34" fmla="*/ 427757 w 701675"/>
              <a:gd name="T35" fmla="*/ 401022 h 643254"/>
              <a:gd name="T36" fmla="*/ 427757 w 701675"/>
              <a:gd name="T37" fmla="*/ 392897 h 643254"/>
              <a:gd name="T38" fmla="*/ 351023 w 701675"/>
              <a:gd name="T39" fmla="*/ 371003 h 643254"/>
              <a:gd name="T40" fmla="*/ 435288 w 701675"/>
              <a:gd name="T41" fmla="*/ 389718 h 643254"/>
              <a:gd name="T42" fmla="*/ 436637 w 701675"/>
              <a:gd name="T43" fmla="*/ 395060 h 643254"/>
              <a:gd name="T44" fmla="*/ 438838 w 701675"/>
              <a:gd name="T45" fmla="*/ 392897 h 643254"/>
              <a:gd name="T46" fmla="*/ 435288 w 701675"/>
              <a:gd name="T47" fmla="*/ 389718 h 643254"/>
              <a:gd name="T48" fmla="*/ 0 w 701675"/>
              <a:gd name="T49" fmla="*/ 0 h 643254"/>
              <a:gd name="T50" fmla="*/ 0 w 701675"/>
              <a:gd name="T51" fmla="*/ 11006 h 643254"/>
              <a:gd name="T52" fmla="*/ 427757 w 701675"/>
              <a:gd name="T53" fmla="*/ 392897 h 643254"/>
              <a:gd name="T54" fmla="*/ 423022 w 701675"/>
              <a:gd name="T55" fmla="*/ 378736 h 643254"/>
              <a:gd name="T56" fmla="*/ 0 w 701675"/>
              <a:gd name="T57" fmla="*/ 0 h 643254"/>
              <a:gd name="T58" fmla="*/ 416795 w 701675"/>
              <a:gd name="T59" fmla="*/ 316448 h 643254"/>
              <a:gd name="T60" fmla="*/ 405834 w 701675"/>
              <a:gd name="T61" fmla="*/ 316448 h 643254"/>
              <a:gd name="T62" fmla="*/ 405834 w 701675"/>
              <a:gd name="T63" fmla="*/ 327334 h 643254"/>
              <a:gd name="T64" fmla="*/ 423022 w 701675"/>
              <a:gd name="T65" fmla="*/ 378736 h 643254"/>
              <a:gd name="T66" fmla="*/ 435288 w 701675"/>
              <a:gd name="T67" fmla="*/ 389718 h 643254"/>
              <a:gd name="T68" fmla="*/ 416795 w 701675"/>
              <a:gd name="T69" fmla="*/ 316448 h 64325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01675" h="643254">
                <a:moveTo>
                  <a:pt x="683895" y="638538"/>
                </a:moveTo>
                <a:lnTo>
                  <a:pt x="683895" y="642937"/>
                </a:lnTo>
                <a:lnTo>
                  <a:pt x="687480" y="639428"/>
                </a:lnTo>
                <a:lnTo>
                  <a:pt x="683895" y="638538"/>
                </a:lnTo>
                <a:close/>
              </a:path>
              <a:path w="701675" h="643254">
                <a:moveTo>
                  <a:pt x="698091" y="629046"/>
                </a:moveTo>
                <a:lnTo>
                  <a:pt x="687480" y="639428"/>
                </a:lnTo>
                <a:lnTo>
                  <a:pt x="701611" y="642937"/>
                </a:lnTo>
                <a:lnTo>
                  <a:pt x="698091" y="629046"/>
                </a:lnTo>
                <a:close/>
              </a:path>
              <a:path w="701675" h="643254">
                <a:moveTo>
                  <a:pt x="676324" y="603054"/>
                </a:moveTo>
                <a:lnTo>
                  <a:pt x="683895" y="625601"/>
                </a:lnTo>
                <a:lnTo>
                  <a:pt x="683895" y="638538"/>
                </a:lnTo>
                <a:lnTo>
                  <a:pt x="687480" y="639428"/>
                </a:lnTo>
                <a:lnTo>
                  <a:pt x="698091" y="629046"/>
                </a:lnTo>
                <a:lnTo>
                  <a:pt x="695935" y="620541"/>
                </a:lnTo>
                <a:lnTo>
                  <a:pt x="676324" y="603054"/>
                </a:lnTo>
                <a:close/>
              </a:path>
              <a:path w="701675" h="643254">
                <a:moveTo>
                  <a:pt x="561212" y="590740"/>
                </a:moveTo>
                <a:lnTo>
                  <a:pt x="561212" y="608076"/>
                </a:lnTo>
                <a:lnTo>
                  <a:pt x="683895" y="638538"/>
                </a:lnTo>
                <a:lnTo>
                  <a:pt x="683895" y="625601"/>
                </a:lnTo>
                <a:lnTo>
                  <a:pt x="561212" y="590740"/>
                </a:lnTo>
                <a:close/>
              </a:path>
              <a:path w="701675" h="643254">
                <a:moveTo>
                  <a:pt x="695935" y="620541"/>
                </a:moveTo>
                <a:lnTo>
                  <a:pt x="698091" y="629046"/>
                </a:lnTo>
                <a:lnTo>
                  <a:pt x="701611" y="625601"/>
                </a:lnTo>
                <a:lnTo>
                  <a:pt x="695935" y="620541"/>
                </a:lnTo>
                <a:close/>
              </a:path>
              <a:path w="701675" h="643254">
                <a:moveTo>
                  <a:pt x="0" y="0"/>
                </a:moveTo>
                <a:lnTo>
                  <a:pt x="0" y="17525"/>
                </a:lnTo>
                <a:lnTo>
                  <a:pt x="683895" y="625601"/>
                </a:lnTo>
                <a:lnTo>
                  <a:pt x="676324" y="603054"/>
                </a:lnTo>
                <a:lnTo>
                  <a:pt x="0" y="0"/>
                </a:lnTo>
                <a:close/>
              </a:path>
              <a:path w="701675" h="643254">
                <a:moveTo>
                  <a:pt x="666369" y="503872"/>
                </a:moveTo>
                <a:lnTo>
                  <a:pt x="648843" y="503872"/>
                </a:lnTo>
                <a:lnTo>
                  <a:pt x="648843" y="521207"/>
                </a:lnTo>
                <a:lnTo>
                  <a:pt x="676324" y="603054"/>
                </a:lnTo>
                <a:lnTo>
                  <a:pt x="695935" y="620541"/>
                </a:lnTo>
                <a:lnTo>
                  <a:pt x="666369" y="5038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91" name="object 63"/>
          <p:cNvSpPr>
            <a:spLocks/>
          </p:cNvSpPr>
          <p:nvPr/>
        </p:nvSpPr>
        <p:spPr bwMode="auto">
          <a:xfrm>
            <a:off x="5624513" y="4030663"/>
            <a:ext cx="600075" cy="550862"/>
          </a:xfrm>
          <a:custGeom>
            <a:avLst/>
            <a:gdLst>
              <a:gd name="T0" fmla="*/ 427757 w 701675"/>
              <a:gd name="T1" fmla="*/ 392897 h 643254"/>
              <a:gd name="T2" fmla="*/ 0 w 701675"/>
              <a:gd name="T3" fmla="*/ 11006 h 643254"/>
              <a:gd name="T4" fmla="*/ 0 w 701675"/>
              <a:gd name="T5" fmla="*/ 0 h 643254"/>
              <a:gd name="T6" fmla="*/ 438838 w 701675"/>
              <a:gd name="T7" fmla="*/ 392897 h 643254"/>
              <a:gd name="T8" fmla="*/ 427757 w 701675"/>
              <a:gd name="T9" fmla="*/ 403784 h 643254"/>
              <a:gd name="T10" fmla="*/ 427757 w 701675"/>
              <a:gd name="T11" fmla="*/ 392897 h 643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01675" h="643254">
                <a:moveTo>
                  <a:pt x="683895" y="625601"/>
                </a:moveTo>
                <a:lnTo>
                  <a:pt x="0" y="17525"/>
                </a:lnTo>
                <a:lnTo>
                  <a:pt x="0" y="0"/>
                </a:lnTo>
                <a:lnTo>
                  <a:pt x="701611" y="625601"/>
                </a:lnTo>
                <a:lnTo>
                  <a:pt x="683895" y="642937"/>
                </a:lnTo>
                <a:lnTo>
                  <a:pt x="683895" y="62560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2" name="object 64"/>
          <p:cNvSpPr>
            <a:spLocks/>
          </p:cNvSpPr>
          <p:nvPr/>
        </p:nvSpPr>
        <p:spPr bwMode="auto">
          <a:xfrm>
            <a:off x="6105525" y="4462463"/>
            <a:ext cx="120650" cy="119062"/>
          </a:xfrm>
          <a:custGeom>
            <a:avLst/>
            <a:gdLst>
              <a:gd name="T0" fmla="*/ 65922 w 140970"/>
              <a:gd name="T1" fmla="*/ 0 h 139064"/>
              <a:gd name="T2" fmla="*/ 88016 w 140970"/>
              <a:gd name="T3" fmla="*/ 87275 h 139064"/>
              <a:gd name="T4" fmla="*/ 0 w 140970"/>
              <a:gd name="T5" fmla="*/ 65397 h 139064"/>
              <a:gd name="T6" fmla="*/ 0 w 140970"/>
              <a:gd name="T7" fmla="*/ 54517 h 139064"/>
              <a:gd name="T8" fmla="*/ 76910 w 140970"/>
              <a:gd name="T9" fmla="*/ 76396 h 139064"/>
              <a:gd name="T10" fmla="*/ 54936 w 140970"/>
              <a:gd name="T11" fmla="*/ 10879 h 139064"/>
              <a:gd name="T12" fmla="*/ 54936 w 140970"/>
              <a:gd name="T13" fmla="*/ 0 h 139064"/>
              <a:gd name="T14" fmla="*/ 65922 w 140970"/>
              <a:gd name="T15" fmla="*/ 0 h 1390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970" h="139064">
                <a:moveTo>
                  <a:pt x="105156" y="0"/>
                </a:moveTo>
                <a:lnTo>
                  <a:pt x="140398" y="139064"/>
                </a:lnTo>
                <a:lnTo>
                  <a:pt x="0" y="104203"/>
                </a:lnTo>
                <a:lnTo>
                  <a:pt x="0" y="86867"/>
                </a:lnTo>
                <a:lnTo>
                  <a:pt x="122682" y="121729"/>
                </a:lnTo>
                <a:lnTo>
                  <a:pt x="87630" y="17335"/>
                </a:lnTo>
                <a:lnTo>
                  <a:pt x="87630" y="0"/>
                </a:lnTo>
                <a:lnTo>
                  <a:pt x="105156"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3" name="object 65"/>
          <p:cNvSpPr>
            <a:spLocks/>
          </p:cNvSpPr>
          <p:nvPr/>
        </p:nvSpPr>
        <p:spPr bwMode="auto">
          <a:xfrm>
            <a:off x="2581275" y="5100638"/>
            <a:ext cx="119063" cy="595312"/>
          </a:xfrm>
          <a:custGeom>
            <a:avLst/>
            <a:gdLst>
              <a:gd name="T0" fmla="*/ 0 w 140335"/>
              <a:gd name="T1" fmla="*/ 359739 h 695325"/>
              <a:gd name="T2" fmla="*/ 48910 w 140335"/>
              <a:gd name="T3" fmla="*/ 425255 h 695325"/>
              <a:gd name="T4" fmla="*/ 42813 w 140335"/>
              <a:gd name="T5" fmla="*/ 397906 h 695325"/>
              <a:gd name="T6" fmla="*/ 47400 w 140335"/>
              <a:gd name="T7" fmla="*/ 404913 h 695325"/>
              <a:gd name="T8" fmla="*/ 42813 w 140335"/>
              <a:gd name="T9" fmla="*/ 425255 h 695325"/>
              <a:gd name="T10" fmla="*/ 53516 w 140335"/>
              <a:gd name="T11" fmla="*/ 417035 h 695325"/>
              <a:gd name="T12" fmla="*/ 47400 w 140335"/>
              <a:gd name="T13" fmla="*/ 404913 h 695325"/>
              <a:gd name="T14" fmla="*/ 48910 w 140335"/>
              <a:gd name="T15" fmla="*/ 425255 h 695325"/>
              <a:gd name="T16" fmla="*/ 53516 w 140335"/>
              <a:gd name="T17" fmla="*/ 417035 h 695325"/>
              <a:gd name="T18" fmla="*/ 74922 w 140335"/>
              <a:gd name="T19" fmla="*/ 348859 h 695325"/>
              <a:gd name="T20" fmla="*/ 53516 w 140335"/>
              <a:gd name="T21" fmla="*/ 417035 h 695325"/>
              <a:gd name="T22" fmla="*/ 85625 w 140335"/>
              <a:gd name="T23" fmla="*/ 348859 h 695325"/>
              <a:gd name="T24" fmla="*/ 42813 w 140335"/>
              <a:gd name="T25" fmla="*/ 414256 h 695325"/>
              <a:gd name="T26" fmla="*/ 42813 w 140335"/>
              <a:gd name="T27" fmla="*/ 397906 h 695325"/>
              <a:gd name="T28" fmla="*/ 47400 w 140335"/>
              <a:gd name="T29" fmla="*/ 404913 h 695325"/>
              <a:gd name="T30" fmla="*/ 53516 w 140335"/>
              <a:gd name="T31" fmla="*/ 392456 h 695325"/>
              <a:gd name="T32" fmla="*/ 42813 w 140335"/>
              <a:gd name="T33" fmla="*/ 27229 h 695325"/>
              <a:gd name="T34" fmla="*/ 47400 w 140335"/>
              <a:gd name="T35" fmla="*/ 404913 h 695325"/>
              <a:gd name="T36" fmla="*/ 53516 w 140335"/>
              <a:gd name="T37" fmla="*/ 32678 h 695325"/>
              <a:gd name="T38" fmla="*/ 42813 w 140335"/>
              <a:gd name="T39" fmla="*/ 0 h 695325"/>
              <a:gd name="T40" fmla="*/ 10703 w 140335"/>
              <a:gd name="T41" fmla="*/ 87155 h 695325"/>
              <a:gd name="T42" fmla="*/ 42813 w 140335"/>
              <a:gd name="T43" fmla="*/ 27229 h 695325"/>
              <a:gd name="T44" fmla="*/ 48919 w 140335"/>
              <a:gd name="T45" fmla="*/ 10879 h 695325"/>
              <a:gd name="T46" fmla="*/ 53516 w 140335"/>
              <a:gd name="T47" fmla="*/ 19068 h 695325"/>
              <a:gd name="T48" fmla="*/ 74922 w 140335"/>
              <a:gd name="T49" fmla="*/ 76275 h 695325"/>
              <a:gd name="T50" fmla="*/ 85625 w 140335"/>
              <a:gd name="T51" fmla="*/ 76275 h 695325"/>
              <a:gd name="T52" fmla="*/ 51041 w 140335"/>
              <a:gd name="T53" fmla="*/ 14659 h 695325"/>
              <a:gd name="T54" fmla="*/ 53516 w 140335"/>
              <a:gd name="T55" fmla="*/ 32678 h 695325"/>
              <a:gd name="T56" fmla="*/ 51041 w 140335"/>
              <a:gd name="T57" fmla="*/ 14659 h 695325"/>
              <a:gd name="T58" fmla="*/ 42813 w 140335"/>
              <a:gd name="T59" fmla="*/ 27229 h 695325"/>
              <a:gd name="T60" fmla="*/ 42813 w 140335"/>
              <a:gd name="T61" fmla="*/ 10879 h 695325"/>
              <a:gd name="T62" fmla="*/ 42813 w 140335"/>
              <a:gd name="T63" fmla="*/ 10879 h 695325"/>
              <a:gd name="T64" fmla="*/ 51041 w 140335"/>
              <a:gd name="T65" fmla="*/ 14659 h 695325"/>
              <a:gd name="T66" fmla="*/ 53516 w 140335"/>
              <a:gd name="T67" fmla="*/ 10879 h 695325"/>
              <a:gd name="T68" fmla="*/ 53516 w 140335"/>
              <a:gd name="T69" fmla="*/ 19068 h 695325"/>
              <a:gd name="T70" fmla="*/ 53516 w 140335"/>
              <a:gd name="T71" fmla="*/ 10879 h 695325"/>
              <a:gd name="T72" fmla="*/ 51041 w 140335"/>
              <a:gd name="T73" fmla="*/ 14659 h 69532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0335" h="695325">
                <a:moveTo>
                  <a:pt x="17525" y="555879"/>
                </a:moveTo>
                <a:lnTo>
                  <a:pt x="0" y="573214"/>
                </a:lnTo>
                <a:lnTo>
                  <a:pt x="70104" y="694944"/>
                </a:lnTo>
                <a:lnTo>
                  <a:pt x="80086" y="677609"/>
                </a:lnTo>
                <a:lnTo>
                  <a:pt x="70104" y="677609"/>
                </a:lnTo>
                <a:lnTo>
                  <a:pt x="70104" y="634031"/>
                </a:lnTo>
                <a:lnTo>
                  <a:pt x="17525" y="555879"/>
                </a:lnTo>
                <a:close/>
              </a:path>
              <a:path w="140335" h="695325">
                <a:moveTo>
                  <a:pt x="77615" y="645196"/>
                </a:moveTo>
                <a:lnTo>
                  <a:pt x="70104" y="660082"/>
                </a:lnTo>
                <a:lnTo>
                  <a:pt x="70104" y="677609"/>
                </a:lnTo>
                <a:lnTo>
                  <a:pt x="80086" y="677609"/>
                </a:lnTo>
                <a:lnTo>
                  <a:pt x="87629" y="664511"/>
                </a:lnTo>
                <a:lnTo>
                  <a:pt x="87630" y="660082"/>
                </a:lnTo>
                <a:lnTo>
                  <a:pt x="77615" y="645196"/>
                </a:lnTo>
                <a:close/>
              </a:path>
              <a:path w="140335" h="695325">
                <a:moveTo>
                  <a:pt x="87630" y="664511"/>
                </a:moveTo>
                <a:lnTo>
                  <a:pt x="80086" y="677609"/>
                </a:lnTo>
                <a:lnTo>
                  <a:pt x="87630" y="677609"/>
                </a:lnTo>
                <a:lnTo>
                  <a:pt x="87630" y="664511"/>
                </a:lnTo>
                <a:close/>
              </a:path>
              <a:path w="140335" h="695325">
                <a:moveTo>
                  <a:pt x="140207" y="555879"/>
                </a:moveTo>
                <a:lnTo>
                  <a:pt x="122681" y="555879"/>
                </a:lnTo>
                <a:lnTo>
                  <a:pt x="87630" y="625347"/>
                </a:lnTo>
                <a:lnTo>
                  <a:pt x="87630" y="664511"/>
                </a:lnTo>
                <a:lnTo>
                  <a:pt x="140207" y="573214"/>
                </a:lnTo>
                <a:lnTo>
                  <a:pt x="140207" y="555879"/>
                </a:lnTo>
                <a:close/>
              </a:path>
              <a:path w="140335" h="695325">
                <a:moveTo>
                  <a:pt x="70104" y="634031"/>
                </a:moveTo>
                <a:lnTo>
                  <a:pt x="70104" y="660082"/>
                </a:lnTo>
                <a:lnTo>
                  <a:pt x="77615" y="645196"/>
                </a:lnTo>
                <a:lnTo>
                  <a:pt x="70104" y="634031"/>
                </a:lnTo>
                <a:close/>
              </a:path>
              <a:path w="140335" h="695325">
                <a:moveTo>
                  <a:pt x="87630" y="625347"/>
                </a:moveTo>
                <a:lnTo>
                  <a:pt x="77615" y="645196"/>
                </a:lnTo>
                <a:lnTo>
                  <a:pt x="87630" y="660082"/>
                </a:lnTo>
                <a:lnTo>
                  <a:pt x="87630" y="625347"/>
                </a:lnTo>
                <a:close/>
              </a:path>
              <a:path w="140335" h="695325">
                <a:moveTo>
                  <a:pt x="77615" y="32221"/>
                </a:moveTo>
                <a:lnTo>
                  <a:pt x="70104" y="43386"/>
                </a:lnTo>
                <a:lnTo>
                  <a:pt x="70104" y="634031"/>
                </a:lnTo>
                <a:lnTo>
                  <a:pt x="77615" y="645196"/>
                </a:lnTo>
                <a:lnTo>
                  <a:pt x="87630" y="625347"/>
                </a:lnTo>
                <a:lnTo>
                  <a:pt x="87630" y="52069"/>
                </a:lnTo>
                <a:lnTo>
                  <a:pt x="77615" y="32221"/>
                </a:lnTo>
                <a:close/>
              </a:path>
              <a:path w="140335" h="695325">
                <a:moveTo>
                  <a:pt x="70104" y="0"/>
                </a:moveTo>
                <a:lnTo>
                  <a:pt x="0" y="121538"/>
                </a:lnTo>
                <a:lnTo>
                  <a:pt x="17525" y="138874"/>
                </a:lnTo>
                <a:lnTo>
                  <a:pt x="17525" y="121538"/>
                </a:lnTo>
                <a:lnTo>
                  <a:pt x="70104" y="43386"/>
                </a:lnTo>
                <a:lnTo>
                  <a:pt x="70104" y="17335"/>
                </a:lnTo>
                <a:lnTo>
                  <a:pt x="80103" y="17335"/>
                </a:lnTo>
                <a:lnTo>
                  <a:pt x="70104" y="0"/>
                </a:lnTo>
                <a:close/>
              </a:path>
              <a:path w="140335" h="695325">
                <a:moveTo>
                  <a:pt x="87630" y="30384"/>
                </a:moveTo>
                <a:lnTo>
                  <a:pt x="87630" y="52069"/>
                </a:lnTo>
                <a:lnTo>
                  <a:pt x="122681" y="121538"/>
                </a:lnTo>
                <a:lnTo>
                  <a:pt x="140207" y="138874"/>
                </a:lnTo>
                <a:lnTo>
                  <a:pt x="140207" y="121538"/>
                </a:lnTo>
                <a:lnTo>
                  <a:pt x="87630" y="30384"/>
                </a:lnTo>
                <a:close/>
              </a:path>
              <a:path w="140335" h="695325">
                <a:moveTo>
                  <a:pt x="83577" y="23359"/>
                </a:moveTo>
                <a:lnTo>
                  <a:pt x="77615" y="32221"/>
                </a:lnTo>
                <a:lnTo>
                  <a:pt x="87630" y="52069"/>
                </a:lnTo>
                <a:lnTo>
                  <a:pt x="87630" y="30384"/>
                </a:lnTo>
                <a:lnTo>
                  <a:pt x="83577" y="23359"/>
                </a:lnTo>
                <a:close/>
              </a:path>
              <a:path w="140335" h="695325">
                <a:moveTo>
                  <a:pt x="70104" y="17335"/>
                </a:moveTo>
                <a:lnTo>
                  <a:pt x="70104" y="43386"/>
                </a:lnTo>
                <a:lnTo>
                  <a:pt x="77615" y="32221"/>
                </a:lnTo>
                <a:lnTo>
                  <a:pt x="70104" y="17335"/>
                </a:lnTo>
                <a:close/>
              </a:path>
              <a:path w="140335" h="695325">
                <a:moveTo>
                  <a:pt x="80103" y="17335"/>
                </a:moveTo>
                <a:lnTo>
                  <a:pt x="70104" y="17335"/>
                </a:lnTo>
                <a:lnTo>
                  <a:pt x="77615" y="32221"/>
                </a:lnTo>
                <a:lnTo>
                  <a:pt x="83577" y="23359"/>
                </a:lnTo>
                <a:lnTo>
                  <a:pt x="80103" y="17335"/>
                </a:lnTo>
                <a:close/>
              </a:path>
              <a:path w="140335" h="695325">
                <a:moveTo>
                  <a:pt x="87630" y="17335"/>
                </a:moveTo>
                <a:lnTo>
                  <a:pt x="83577" y="23359"/>
                </a:lnTo>
                <a:lnTo>
                  <a:pt x="87630" y="30384"/>
                </a:lnTo>
                <a:lnTo>
                  <a:pt x="87630" y="17335"/>
                </a:lnTo>
                <a:close/>
              </a:path>
              <a:path w="140335" h="695325">
                <a:moveTo>
                  <a:pt x="87630" y="17335"/>
                </a:moveTo>
                <a:lnTo>
                  <a:pt x="80103" y="17335"/>
                </a:lnTo>
                <a:lnTo>
                  <a:pt x="83577" y="23359"/>
                </a:lnTo>
                <a:lnTo>
                  <a:pt x="87630" y="173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94" name="object 66"/>
          <p:cNvSpPr>
            <a:spLocks/>
          </p:cNvSpPr>
          <p:nvPr/>
        </p:nvSpPr>
        <p:spPr bwMode="auto">
          <a:xfrm>
            <a:off x="2640013" y="5114925"/>
            <a:ext cx="15875" cy="565150"/>
          </a:xfrm>
          <a:custGeom>
            <a:avLst/>
            <a:gdLst>
              <a:gd name="T0" fmla="*/ 0 w 17780"/>
              <a:gd name="T1" fmla="*/ 413804 h 660400"/>
              <a:gd name="T2" fmla="*/ 0 w 17780"/>
              <a:gd name="T3" fmla="*/ 0 h 660400"/>
              <a:gd name="T4" fmla="*/ 12474 w 17780"/>
              <a:gd name="T5" fmla="*/ 0 h 660400"/>
              <a:gd name="T6" fmla="*/ 12474 w 17780"/>
              <a:gd name="T7" fmla="*/ 413804 h 660400"/>
              <a:gd name="T8" fmla="*/ 0 w 17780"/>
              <a:gd name="T9" fmla="*/ 413804 h 660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80" h="660400">
                <a:moveTo>
                  <a:pt x="0" y="660274"/>
                </a:moveTo>
                <a:lnTo>
                  <a:pt x="0" y="0"/>
                </a:lnTo>
                <a:lnTo>
                  <a:pt x="17525" y="0"/>
                </a:lnTo>
                <a:lnTo>
                  <a:pt x="17525" y="660274"/>
                </a:lnTo>
                <a:lnTo>
                  <a:pt x="0" y="66027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5" name="object 67"/>
          <p:cNvSpPr>
            <a:spLocks/>
          </p:cNvSpPr>
          <p:nvPr/>
        </p:nvSpPr>
        <p:spPr bwMode="auto">
          <a:xfrm>
            <a:off x="2581275" y="5575300"/>
            <a:ext cx="119063" cy="119063"/>
          </a:xfrm>
          <a:custGeom>
            <a:avLst/>
            <a:gdLst>
              <a:gd name="T0" fmla="*/ 85625 w 140335"/>
              <a:gd name="T1" fmla="*/ 10879 h 139064"/>
              <a:gd name="T2" fmla="*/ 42813 w 140335"/>
              <a:gd name="T3" fmla="*/ 87278 h 139064"/>
              <a:gd name="T4" fmla="*/ 0 w 140335"/>
              <a:gd name="T5" fmla="*/ 10879 h 139064"/>
              <a:gd name="T6" fmla="*/ 10703 w 140335"/>
              <a:gd name="T7" fmla="*/ 0 h 139064"/>
              <a:gd name="T8" fmla="*/ 53516 w 140335"/>
              <a:gd name="T9" fmla="*/ 65398 h 139064"/>
              <a:gd name="T10" fmla="*/ 42813 w 140335"/>
              <a:gd name="T11" fmla="*/ 65398 h 139064"/>
              <a:gd name="T12" fmla="*/ 74922 w 140335"/>
              <a:gd name="T13" fmla="*/ 0 h 139064"/>
              <a:gd name="T14" fmla="*/ 85625 w 140335"/>
              <a:gd name="T15" fmla="*/ 0 h 139064"/>
              <a:gd name="T16" fmla="*/ 85625 w 140335"/>
              <a:gd name="T17" fmla="*/ 10879 h 139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0335" h="139064">
                <a:moveTo>
                  <a:pt x="140207" y="17335"/>
                </a:moveTo>
                <a:lnTo>
                  <a:pt x="70104" y="139065"/>
                </a:lnTo>
                <a:lnTo>
                  <a:pt x="0" y="17335"/>
                </a:lnTo>
                <a:lnTo>
                  <a:pt x="17525" y="0"/>
                </a:lnTo>
                <a:lnTo>
                  <a:pt x="87630" y="104203"/>
                </a:lnTo>
                <a:lnTo>
                  <a:pt x="70104" y="104203"/>
                </a:lnTo>
                <a:lnTo>
                  <a:pt x="122681" y="0"/>
                </a:lnTo>
                <a:lnTo>
                  <a:pt x="140207" y="0"/>
                </a:lnTo>
                <a:lnTo>
                  <a:pt x="140207"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6" name="object 68"/>
          <p:cNvSpPr>
            <a:spLocks/>
          </p:cNvSpPr>
          <p:nvPr/>
        </p:nvSpPr>
        <p:spPr bwMode="auto">
          <a:xfrm>
            <a:off x="2581275" y="5100638"/>
            <a:ext cx="119063" cy="119062"/>
          </a:xfrm>
          <a:custGeom>
            <a:avLst/>
            <a:gdLst>
              <a:gd name="T0" fmla="*/ 0 w 140335"/>
              <a:gd name="T1" fmla="*/ 76276 h 139064"/>
              <a:gd name="T2" fmla="*/ 42813 w 140335"/>
              <a:gd name="T3" fmla="*/ 0 h 139064"/>
              <a:gd name="T4" fmla="*/ 85625 w 140335"/>
              <a:gd name="T5" fmla="*/ 76276 h 139064"/>
              <a:gd name="T6" fmla="*/ 85625 w 140335"/>
              <a:gd name="T7" fmla="*/ 87155 h 139064"/>
              <a:gd name="T8" fmla="*/ 74922 w 140335"/>
              <a:gd name="T9" fmla="*/ 76276 h 139064"/>
              <a:gd name="T10" fmla="*/ 42813 w 140335"/>
              <a:gd name="T11" fmla="*/ 10879 h 139064"/>
              <a:gd name="T12" fmla="*/ 53516 w 140335"/>
              <a:gd name="T13" fmla="*/ 10879 h 139064"/>
              <a:gd name="T14" fmla="*/ 10703 w 140335"/>
              <a:gd name="T15" fmla="*/ 76276 h 139064"/>
              <a:gd name="T16" fmla="*/ 10703 w 140335"/>
              <a:gd name="T17" fmla="*/ 87155 h 139064"/>
              <a:gd name="T18" fmla="*/ 0 w 140335"/>
              <a:gd name="T19" fmla="*/ 76276 h 1390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335" h="139064">
                <a:moveTo>
                  <a:pt x="0" y="121538"/>
                </a:moveTo>
                <a:lnTo>
                  <a:pt x="70104" y="0"/>
                </a:lnTo>
                <a:lnTo>
                  <a:pt x="140207" y="121538"/>
                </a:lnTo>
                <a:lnTo>
                  <a:pt x="140207" y="138874"/>
                </a:lnTo>
                <a:lnTo>
                  <a:pt x="122681" y="121538"/>
                </a:lnTo>
                <a:lnTo>
                  <a:pt x="70104" y="17335"/>
                </a:lnTo>
                <a:lnTo>
                  <a:pt x="87630" y="17335"/>
                </a:lnTo>
                <a:lnTo>
                  <a:pt x="17525" y="121538"/>
                </a:lnTo>
                <a:lnTo>
                  <a:pt x="17525" y="138874"/>
                </a:lnTo>
                <a:lnTo>
                  <a:pt x="0" y="12153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7" name="object 69"/>
          <p:cNvSpPr>
            <a:spLocks/>
          </p:cNvSpPr>
          <p:nvPr/>
        </p:nvSpPr>
        <p:spPr bwMode="auto">
          <a:xfrm>
            <a:off x="2581275" y="5205413"/>
            <a:ext cx="119063" cy="415925"/>
          </a:xfrm>
          <a:custGeom>
            <a:avLst/>
            <a:gdLst>
              <a:gd name="T0" fmla="*/ 47400 w 140335"/>
              <a:gd name="T1" fmla="*/ 20084 h 487045"/>
              <a:gd name="T2" fmla="*/ 42813 w 140335"/>
              <a:gd name="T3" fmla="*/ 27051 h 487045"/>
              <a:gd name="T4" fmla="*/ 42813 w 140335"/>
              <a:gd name="T5" fmla="*/ 303008 h 487045"/>
              <a:gd name="T6" fmla="*/ 53516 w 140335"/>
              <a:gd name="T7" fmla="*/ 303008 h 487045"/>
              <a:gd name="T8" fmla="*/ 53516 w 140335"/>
              <a:gd name="T9" fmla="*/ 32467 h 487045"/>
              <a:gd name="T10" fmla="*/ 47400 w 140335"/>
              <a:gd name="T11" fmla="*/ 20084 h 487045"/>
              <a:gd name="T12" fmla="*/ 42813 w 140335"/>
              <a:gd name="T13" fmla="*/ 0 h 487045"/>
              <a:gd name="T14" fmla="*/ 0 w 140335"/>
              <a:gd name="T15" fmla="*/ 75811 h 487045"/>
              <a:gd name="T16" fmla="*/ 10703 w 140335"/>
              <a:gd name="T17" fmla="*/ 75811 h 487045"/>
              <a:gd name="T18" fmla="*/ 42812 w 140335"/>
              <a:gd name="T19" fmla="*/ 27051 h 487045"/>
              <a:gd name="T20" fmla="*/ 42813 w 140335"/>
              <a:gd name="T21" fmla="*/ 0 h 487045"/>
              <a:gd name="T22" fmla="*/ 53516 w 140335"/>
              <a:gd name="T23" fmla="*/ 18952 h 487045"/>
              <a:gd name="T24" fmla="*/ 53516 w 140335"/>
              <a:gd name="T25" fmla="*/ 32467 h 487045"/>
              <a:gd name="T26" fmla="*/ 74922 w 140335"/>
              <a:gd name="T27" fmla="*/ 75811 h 487045"/>
              <a:gd name="T28" fmla="*/ 85625 w 140335"/>
              <a:gd name="T29" fmla="*/ 75811 h 487045"/>
              <a:gd name="T30" fmla="*/ 53516 w 140335"/>
              <a:gd name="T31" fmla="*/ 18952 h 487045"/>
              <a:gd name="T32" fmla="*/ 51037 w 140335"/>
              <a:gd name="T33" fmla="*/ 14561 h 487045"/>
              <a:gd name="T34" fmla="*/ 47400 w 140335"/>
              <a:gd name="T35" fmla="*/ 20084 h 487045"/>
              <a:gd name="T36" fmla="*/ 53516 w 140335"/>
              <a:gd name="T37" fmla="*/ 32467 h 487045"/>
              <a:gd name="T38" fmla="*/ 53516 w 140335"/>
              <a:gd name="T39" fmla="*/ 18952 h 487045"/>
              <a:gd name="T40" fmla="*/ 51037 w 140335"/>
              <a:gd name="T41" fmla="*/ 14561 h 487045"/>
              <a:gd name="T42" fmla="*/ 42813 w 140335"/>
              <a:gd name="T43" fmla="*/ 10796 h 487045"/>
              <a:gd name="T44" fmla="*/ 42813 w 140335"/>
              <a:gd name="T45" fmla="*/ 27051 h 487045"/>
              <a:gd name="T46" fmla="*/ 47400 w 140335"/>
              <a:gd name="T47" fmla="*/ 20084 h 487045"/>
              <a:gd name="T48" fmla="*/ 42813 w 140335"/>
              <a:gd name="T49" fmla="*/ 10796 h 487045"/>
              <a:gd name="T50" fmla="*/ 42813 w 140335"/>
              <a:gd name="T51" fmla="*/ 0 h 487045"/>
              <a:gd name="T52" fmla="*/ 42813 w 140335"/>
              <a:gd name="T53" fmla="*/ 10796 h 487045"/>
              <a:gd name="T54" fmla="*/ 47400 w 140335"/>
              <a:gd name="T55" fmla="*/ 20084 h 487045"/>
              <a:gd name="T56" fmla="*/ 51037 w 140335"/>
              <a:gd name="T57" fmla="*/ 14561 h 487045"/>
              <a:gd name="T58" fmla="*/ 42813 w 140335"/>
              <a:gd name="T59" fmla="*/ 0 h 487045"/>
              <a:gd name="T60" fmla="*/ 53516 w 140335"/>
              <a:gd name="T61" fmla="*/ 10796 h 487045"/>
              <a:gd name="T62" fmla="*/ 51037 w 140335"/>
              <a:gd name="T63" fmla="*/ 14561 h 487045"/>
              <a:gd name="T64" fmla="*/ 53516 w 140335"/>
              <a:gd name="T65" fmla="*/ 18952 h 487045"/>
              <a:gd name="T66" fmla="*/ 53516 w 140335"/>
              <a:gd name="T67" fmla="*/ 10796 h 487045"/>
              <a:gd name="T68" fmla="*/ 42813 w 140335"/>
              <a:gd name="T69" fmla="*/ 0 h 487045"/>
              <a:gd name="T70" fmla="*/ 51037 w 140335"/>
              <a:gd name="T71" fmla="*/ 14561 h 487045"/>
              <a:gd name="T72" fmla="*/ 53516 w 140335"/>
              <a:gd name="T73" fmla="*/ 10796 h 487045"/>
              <a:gd name="T74" fmla="*/ 42813 w 140335"/>
              <a:gd name="T75" fmla="*/ 0 h 48704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40335" h="487045">
                <a:moveTo>
                  <a:pt x="77615" y="32248"/>
                </a:moveTo>
                <a:lnTo>
                  <a:pt x="70104" y="43434"/>
                </a:lnTo>
                <a:lnTo>
                  <a:pt x="70104" y="486537"/>
                </a:lnTo>
                <a:lnTo>
                  <a:pt x="87630" y="486537"/>
                </a:lnTo>
                <a:lnTo>
                  <a:pt x="87630" y="52133"/>
                </a:lnTo>
                <a:lnTo>
                  <a:pt x="77615" y="32248"/>
                </a:lnTo>
                <a:close/>
              </a:path>
              <a:path w="140335" h="487045">
                <a:moveTo>
                  <a:pt x="70104" y="0"/>
                </a:moveTo>
                <a:lnTo>
                  <a:pt x="0" y="121729"/>
                </a:lnTo>
                <a:lnTo>
                  <a:pt x="17525" y="121729"/>
                </a:lnTo>
                <a:lnTo>
                  <a:pt x="70103" y="43434"/>
                </a:lnTo>
                <a:lnTo>
                  <a:pt x="70104" y="0"/>
                </a:lnTo>
                <a:close/>
              </a:path>
              <a:path w="140335" h="487045">
                <a:moveTo>
                  <a:pt x="87630" y="30432"/>
                </a:moveTo>
                <a:lnTo>
                  <a:pt x="87630" y="52133"/>
                </a:lnTo>
                <a:lnTo>
                  <a:pt x="122681" y="121729"/>
                </a:lnTo>
                <a:lnTo>
                  <a:pt x="140207" y="121729"/>
                </a:lnTo>
                <a:lnTo>
                  <a:pt x="87630" y="30432"/>
                </a:lnTo>
                <a:close/>
              </a:path>
              <a:path w="140335" h="487045">
                <a:moveTo>
                  <a:pt x="83569" y="23381"/>
                </a:moveTo>
                <a:lnTo>
                  <a:pt x="77615" y="32248"/>
                </a:lnTo>
                <a:lnTo>
                  <a:pt x="87630" y="52133"/>
                </a:lnTo>
                <a:lnTo>
                  <a:pt x="87630" y="30432"/>
                </a:lnTo>
                <a:lnTo>
                  <a:pt x="83569" y="23381"/>
                </a:lnTo>
                <a:close/>
              </a:path>
              <a:path w="140335" h="487045">
                <a:moveTo>
                  <a:pt x="70104" y="17335"/>
                </a:moveTo>
                <a:lnTo>
                  <a:pt x="70104" y="43434"/>
                </a:lnTo>
                <a:lnTo>
                  <a:pt x="77615" y="32248"/>
                </a:lnTo>
                <a:lnTo>
                  <a:pt x="70104" y="17335"/>
                </a:lnTo>
                <a:close/>
              </a:path>
              <a:path w="140335" h="487045">
                <a:moveTo>
                  <a:pt x="70104" y="0"/>
                </a:moveTo>
                <a:lnTo>
                  <a:pt x="70104" y="17335"/>
                </a:lnTo>
                <a:lnTo>
                  <a:pt x="77615" y="32248"/>
                </a:lnTo>
                <a:lnTo>
                  <a:pt x="83569" y="23381"/>
                </a:lnTo>
                <a:lnTo>
                  <a:pt x="70104" y="0"/>
                </a:lnTo>
                <a:close/>
              </a:path>
              <a:path w="140335" h="487045">
                <a:moveTo>
                  <a:pt x="87630" y="17335"/>
                </a:moveTo>
                <a:lnTo>
                  <a:pt x="83569" y="23381"/>
                </a:lnTo>
                <a:lnTo>
                  <a:pt x="87630" y="30432"/>
                </a:lnTo>
                <a:lnTo>
                  <a:pt x="87630" y="17335"/>
                </a:lnTo>
                <a:close/>
              </a:path>
              <a:path w="140335" h="487045">
                <a:moveTo>
                  <a:pt x="70104" y="0"/>
                </a:moveTo>
                <a:lnTo>
                  <a:pt x="83569" y="23381"/>
                </a:lnTo>
                <a:lnTo>
                  <a:pt x="87630" y="17335"/>
                </a:lnTo>
                <a:lnTo>
                  <a:pt x="7010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198" name="object 70"/>
          <p:cNvSpPr>
            <a:spLocks/>
          </p:cNvSpPr>
          <p:nvPr/>
        </p:nvSpPr>
        <p:spPr bwMode="auto">
          <a:xfrm>
            <a:off x="2640013" y="5205413"/>
            <a:ext cx="15875" cy="415925"/>
          </a:xfrm>
          <a:custGeom>
            <a:avLst/>
            <a:gdLst>
              <a:gd name="T0" fmla="*/ 0 w 17780"/>
              <a:gd name="T1" fmla="*/ 292211 h 487045"/>
              <a:gd name="T2" fmla="*/ 0 w 17780"/>
              <a:gd name="T3" fmla="*/ 10796 h 487045"/>
              <a:gd name="T4" fmla="*/ 0 w 17780"/>
              <a:gd name="T5" fmla="*/ 0 h 487045"/>
              <a:gd name="T6" fmla="*/ 12474 w 17780"/>
              <a:gd name="T7" fmla="*/ 10796 h 487045"/>
              <a:gd name="T8" fmla="*/ 12474 w 17780"/>
              <a:gd name="T9" fmla="*/ 292211 h 487045"/>
              <a:gd name="T10" fmla="*/ 12474 w 17780"/>
              <a:gd name="T11" fmla="*/ 303008 h 487045"/>
              <a:gd name="T12" fmla="*/ 0 w 17780"/>
              <a:gd name="T13" fmla="*/ 303008 h 487045"/>
              <a:gd name="T14" fmla="*/ 0 w 17780"/>
              <a:gd name="T15" fmla="*/ 292211 h 4870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780" h="487045">
                <a:moveTo>
                  <a:pt x="0" y="469201"/>
                </a:moveTo>
                <a:lnTo>
                  <a:pt x="0" y="17335"/>
                </a:lnTo>
                <a:lnTo>
                  <a:pt x="0" y="0"/>
                </a:lnTo>
                <a:lnTo>
                  <a:pt x="17525" y="17335"/>
                </a:lnTo>
                <a:lnTo>
                  <a:pt x="17525" y="469201"/>
                </a:lnTo>
                <a:lnTo>
                  <a:pt x="17525" y="486537"/>
                </a:lnTo>
                <a:lnTo>
                  <a:pt x="0" y="486537"/>
                </a:lnTo>
                <a:lnTo>
                  <a:pt x="0" y="46920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199" name="object 71"/>
          <p:cNvSpPr>
            <a:spLocks/>
          </p:cNvSpPr>
          <p:nvPr/>
        </p:nvSpPr>
        <p:spPr bwMode="auto">
          <a:xfrm>
            <a:off x="2581275" y="5205413"/>
            <a:ext cx="119063" cy="103187"/>
          </a:xfrm>
          <a:custGeom>
            <a:avLst/>
            <a:gdLst>
              <a:gd name="T0" fmla="*/ 0 w 140335"/>
              <a:gd name="T1" fmla="*/ 73797 h 121920"/>
              <a:gd name="T2" fmla="*/ 42813 w 140335"/>
              <a:gd name="T3" fmla="*/ 0 h 121920"/>
              <a:gd name="T4" fmla="*/ 85625 w 140335"/>
              <a:gd name="T5" fmla="*/ 73797 h 121920"/>
              <a:gd name="T6" fmla="*/ 74922 w 140335"/>
              <a:gd name="T7" fmla="*/ 73797 h 121920"/>
              <a:gd name="T8" fmla="*/ 42813 w 140335"/>
              <a:gd name="T9" fmla="*/ 10509 h 121920"/>
              <a:gd name="T10" fmla="*/ 53516 w 140335"/>
              <a:gd name="T11" fmla="*/ 10509 h 121920"/>
              <a:gd name="T12" fmla="*/ 10703 w 140335"/>
              <a:gd name="T13" fmla="*/ 73797 h 121920"/>
              <a:gd name="T14" fmla="*/ 0 w 140335"/>
              <a:gd name="T15" fmla="*/ 73797 h 1219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335" h="121920">
                <a:moveTo>
                  <a:pt x="0" y="121729"/>
                </a:moveTo>
                <a:lnTo>
                  <a:pt x="70104" y="0"/>
                </a:lnTo>
                <a:lnTo>
                  <a:pt x="140207" y="121729"/>
                </a:lnTo>
                <a:lnTo>
                  <a:pt x="122681" y="121729"/>
                </a:lnTo>
                <a:lnTo>
                  <a:pt x="70104" y="17335"/>
                </a:lnTo>
                <a:lnTo>
                  <a:pt x="87630" y="17335"/>
                </a:lnTo>
                <a:lnTo>
                  <a:pt x="17525" y="121729"/>
                </a:lnTo>
                <a:lnTo>
                  <a:pt x="0" y="12172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200" name="object 72"/>
          <p:cNvSpPr>
            <a:spLocks/>
          </p:cNvSpPr>
          <p:nvPr/>
        </p:nvSpPr>
        <p:spPr bwMode="auto">
          <a:xfrm>
            <a:off x="6524625" y="5100638"/>
            <a:ext cx="120650" cy="595312"/>
          </a:xfrm>
          <a:custGeom>
            <a:avLst/>
            <a:gdLst>
              <a:gd name="T0" fmla="*/ 11137 w 140334"/>
              <a:gd name="T1" fmla="*/ 348859 h 695325"/>
              <a:gd name="T2" fmla="*/ 0 w 140334"/>
              <a:gd name="T3" fmla="*/ 348859 h 695325"/>
              <a:gd name="T4" fmla="*/ 0 w 140334"/>
              <a:gd name="T5" fmla="*/ 359739 h 695325"/>
              <a:gd name="T6" fmla="*/ 44548 w 140334"/>
              <a:gd name="T7" fmla="*/ 436134 h 695325"/>
              <a:gd name="T8" fmla="*/ 50892 w 140334"/>
              <a:gd name="T9" fmla="*/ 425255 h 695325"/>
              <a:gd name="T10" fmla="*/ 44548 w 140334"/>
              <a:gd name="T11" fmla="*/ 425255 h 695325"/>
              <a:gd name="T12" fmla="*/ 44548 w 140334"/>
              <a:gd name="T13" fmla="*/ 414256 h 695325"/>
              <a:gd name="T14" fmla="*/ 11137 w 140334"/>
              <a:gd name="T15" fmla="*/ 348859 h 695325"/>
              <a:gd name="T16" fmla="*/ 55686 w 140334"/>
              <a:gd name="T17" fmla="*/ 392456 h 695325"/>
              <a:gd name="T18" fmla="*/ 44548 w 140334"/>
              <a:gd name="T19" fmla="*/ 414256 h 695325"/>
              <a:gd name="T20" fmla="*/ 44548 w 140334"/>
              <a:gd name="T21" fmla="*/ 425255 h 695325"/>
              <a:gd name="T22" fmla="*/ 50892 w 140334"/>
              <a:gd name="T23" fmla="*/ 425255 h 695325"/>
              <a:gd name="T24" fmla="*/ 55686 w 140334"/>
              <a:gd name="T25" fmla="*/ 417035 h 695325"/>
              <a:gd name="T26" fmla="*/ 55686 w 140334"/>
              <a:gd name="T27" fmla="*/ 392456 h 695325"/>
              <a:gd name="T28" fmla="*/ 55686 w 140334"/>
              <a:gd name="T29" fmla="*/ 417035 h 695325"/>
              <a:gd name="T30" fmla="*/ 50892 w 140334"/>
              <a:gd name="T31" fmla="*/ 425255 h 695325"/>
              <a:gd name="T32" fmla="*/ 55686 w 140334"/>
              <a:gd name="T33" fmla="*/ 425255 h 695325"/>
              <a:gd name="T34" fmla="*/ 55686 w 140334"/>
              <a:gd name="T35" fmla="*/ 417035 h 695325"/>
              <a:gd name="T36" fmla="*/ 89097 w 140334"/>
              <a:gd name="T37" fmla="*/ 348859 h 695325"/>
              <a:gd name="T38" fmla="*/ 77960 w 140334"/>
              <a:gd name="T39" fmla="*/ 348859 h 695325"/>
              <a:gd name="T40" fmla="*/ 55686 w 140334"/>
              <a:gd name="T41" fmla="*/ 392456 h 695325"/>
              <a:gd name="T42" fmla="*/ 55686 w 140334"/>
              <a:gd name="T43" fmla="*/ 417035 h 695325"/>
              <a:gd name="T44" fmla="*/ 89097 w 140334"/>
              <a:gd name="T45" fmla="*/ 359739 h 695325"/>
              <a:gd name="T46" fmla="*/ 89097 w 140334"/>
              <a:gd name="T47" fmla="*/ 348859 h 695325"/>
              <a:gd name="T48" fmla="*/ 44548 w 140334"/>
              <a:gd name="T49" fmla="*/ 10879 h 695325"/>
              <a:gd name="T50" fmla="*/ 44548 w 140334"/>
              <a:gd name="T51" fmla="*/ 414256 h 695325"/>
              <a:gd name="T52" fmla="*/ 55686 w 140334"/>
              <a:gd name="T53" fmla="*/ 392456 h 695325"/>
              <a:gd name="T54" fmla="*/ 55686 w 140334"/>
              <a:gd name="T55" fmla="*/ 32678 h 695325"/>
              <a:gd name="T56" fmla="*/ 44548 w 140334"/>
              <a:gd name="T57" fmla="*/ 10879 h 695325"/>
              <a:gd name="T58" fmla="*/ 44548 w 140334"/>
              <a:gd name="T59" fmla="*/ 0 h 695325"/>
              <a:gd name="T60" fmla="*/ 0 w 140334"/>
              <a:gd name="T61" fmla="*/ 76275 h 695325"/>
              <a:gd name="T62" fmla="*/ 0 w 140334"/>
              <a:gd name="T63" fmla="*/ 87155 h 695325"/>
              <a:gd name="T64" fmla="*/ 11137 w 140334"/>
              <a:gd name="T65" fmla="*/ 87155 h 695325"/>
              <a:gd name="T66" fmla="*/ 11137 w 140334"/>
              <a:gd name="T67" fmla="*/ 76275 h 695325"/>
              <a:gd name="T68" fmla="*/ 44548 w 140334"/>
              <a:gd name="T69" fmla="*/ 10879 h 695325"/>
              <a:gd name="T70" fmla="*/ 50902 w 140334"/>
              <a:gd name="T71" fmla="*/ 10879 h 695325"/>
              <a:gd name="T72" fmla="*/ 44548 w 140334"/>
              <a:gd name="T73" fmla="*/ 0 h 695325"/>
              <a:gd name="T74" fmla="*/ 55686 w 140334"/>
              <a:gd name="T75" fmla="*/ 19068 h 695325"/>
              <a:gd name="T76" fmla="*/ 55686 w 140334"/>
              <a:gd name="T77" fmla="*/ 32678 h 695325"/>
              <a:gd name="T78" fmla="*/ 77960 w 140334"/>
              <a:gd name="T79" fmla="*/ 76275 h 695325"/>
              <a:gd name="T80" fmla="*/ 77960 w 140334"/>
              <a:gd name="T81" fmla="*/ 87155 h 695325"/>
              <a:gd name="T82" fmla="*/ 89097 w 140334"/>
              <a:gd name="T83" fmla="*/ 87155 h 695325"/>
              <a:gd name="T84" fmla="*/ 89097 w 140334"/>
              <a:gd name="T85" fmla="*/ 76275 h 695325"/>
              <a:gd name="T86" fmla="*/ 55686 w 140334"/>
              <a:gd name="T87" fmla="*/ 19068 h 695325"/>
              <a:gd name="T88" fmla="*/ 50902 w 140334"/>
              <a:gd name="T89" fmla="*/ 10879 h 695325"/>
              <a:gd name="T90" fmla="*/ 44548 w 140334"/>
              <a:gd name="T91" fmla="*/ 10879 h 695325"/>
              <a:gd name="T92" fmla="*/ 55686 w 140334"/>
              <a:gd name="T93" fmla="*/ 32678 h 695325"/>
              <a:gd name="T94" fmla="*/ 55686 w 140334"/>
              <a:gd name="T95" fmla="*/ 19068 h 695325"/>
              <a:gd name="T96" fmla="*/ 50902 w 140334"/>
              <a:gd name="T97" fmla="*/ 10879 h 695325"/>
              <a:gd name="T98" fmla="*/ 55686 w 140334"/>
              <a:gd name="T99" fmla="*/ 10879 h 695325"/>
              <a:gd name="T100" fmla="*/ 50902 w 140334"/>
              <a:gd name="T101" fmla="*/ 10879 h 695325"/>
              <a:gd name="T102" fmla="*/ 55686 w 140334"/>
              <a:gd name="T103" fmla="*/ 19068 h 695325"/>
              <a:gd name="T104" fmla="*/ 55686 w 140334"/>
              <a:gd name="T105" fmla="*/ 10879 h 69532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334" h="695325">
                <a:moveTo>
                  <a:pt x="17525" y="555879"/>
                </a:moveTo>
                <a:lnTo>
                  <a:pt x="0" y="555879"/>
                </a:lnTo>
                <a:lnTo>
                  <a:pt x="0" y="573214"/>
                </a:lnTo>
                <a:lnTo>
                  <a:pt x="70103" y="694944"/>
                </a:lnTo>
                <a:lnTo>
                  <a:pt x="80086" y="677609"/>
                </a:lnTo>
                <a:lnTo>
                  <a:pt x="70103" y="677609"/>
                </a:lnTo>
                <a:lnTo>
                  <a:pt x="70103" y="660082"/>
                </a:lnTo>
                <a:lnTo>
                  <a:pt x="17525" y="555879"/>
                </a:lnTo>
                <a:close/>
              </a:path>
              <a:path w="140334" h="695325">
                <a:moveTo>
                  <a:pt x="87629" y="625347"/>
                </a:moveTo>
                <a:lnTo>
                  <a:pt x="70103" y="660082"/>
                </a:lnTo>
                <a:lnTo>
                  <a:pt x="70103" y="677609"/>
                </a:lnTo>
                <a:lnTo>
                  <a:pt x="80086" y="677609"/>
                </a:lnTo>
                <a:lnTo>
                  <a:pt x="87629" y="664511"/>
                </a:lnTo>
                <a:lnTo>
                  <a:pt x="87629" y="625347"/>
                </a:lnTo>
                <a:close/>
              </a:path>
              <a:path w="140334" h="695325">
                <a:moveTo>
                  <a:pt x="87629" y="664511"/>
                </a:moveTo>
                <a:lnTo>
                  <a:pt x="80086" y="677609"/>
                </a:lnTo>
                <a:lnTo>
                  <a:pt x="87629" y="677609"/>
                </a:lnTo>
                <a:lnTo>
                  <a:pt x="87629" y="664511"/>
                </a:lnTo>
                <a:close/>
              </a:path>
              <a:path w="140334" h="695325">
                <a:moveTo>
                  <a:pt x="140207" y="555879"/>
                </a:moveTo>
                <a:lnTo>
                  <a:pt x="122681" y="555879"/>
                </a:lnTo>
                <a:lnTo>
                  <a:pt x="87629" y="625347"/>
                </a:lnTo>
                <a:lnTo>
                  <a:pt x="87629" y="664511"/>
                </a:lnTo>
                <a:lnTo>
                  <a:pt x="140207" y="573214"/>
                </a:lnTo>
                <a:lnTo>
                  <a:pt x="140207" y="555879"/>
                </a:lnTo>
                <a:close/>
              </a:path>
              <a:path w="140334" h="695325">
                <a:moveTo>
                  <a:pt x="70103" y="17335"/>
                </a:moveTo>
                <a:lnTo>
                  <a:pt x="70103" y="660082"/>
                </a:lnTo>
                <a:lnTo>
                  <a:pt x="87629" y="625347"/>
                </a:lnTo>
                <a:lnTo>
                  <a:pt x="87629" y="52069"/>
                </a:lnTo>
                <a:lnTo>
                  <a:pt x="70103" y="17335"/>
                </a:lnTo>
                <a:close/>
              </a:path>
              <a:path w="140334" h="695325">
                <a:moveTo>
                  <a:pt x="70103" y="0"/>
                </a:moveTo>
                <a:lnTo>
                  <a:pt x="0" y="121538"/>
                </a:lnTo>
                <a:lnTo>
                  <a:pt x="0" y="138874"/>
                </a:lnTo>
                <a:lnTo>
                  <a:pt x="17525" y="138874"/>
                </a:lnTo>
                <a:lnTo>
                  <a:pt x="17525" y="121538"/>
                </a:lnTo>
                <a:lnTo>
                  <a:pt x="70103" y="17335"/>
                </a:lnTo>
                <a:lnTo>
                  <a:pt x="80103" y="17335"/>
                </a:lnTo>
                <a:lnTo>
                  <a:pt x="70103" y="0"/>
                </a:lnTo>
                <a:close/>
              </a:path>
              <a:path w="140334" h="695325">
                <a:moveTo>
                  <a:pt x="87629" y="30384"/>
                </a:moveTo>
                <a:lnTo>
                  <a:pt x="87629" y="52069"/>
                </a:lnTo>
                <a:lnTo>
                  <a:pt x="122681" y="121538"/>
                </a:lnTo>
                <a:lnTo>
                  <a:pt x="122681" y="138874"/>
                </a:lnTo>
                <a:lnTo>
                  <a:pt x="140207" y="138874"/>
                </a:lnTo>
                <a:lnTo>
                  <a:pt x="140207" y="121538"/>
                </a:lnTo>
                <a:lnTo>
                  <a:pt x="87629" y="30384"/>
                </a:lnTo>
                <a:close/>
              </a:path>
              <a:path w="140334" h="695325">
                <a:moveTo>
                  <a:pt x="80103" y="17335"/>
                </a:moveTo>
                <a:lnTo>
                  <a:pt x="70103" y="17335"/>
                </a:lnTo>
                <a:lnTo>
                  <a:pt x="87629" y="52069"/>
                </a:lnTo>
                <a:lnTo>
                  <a:pt x="87629" y="30384"/>
                </a:lnTo>
                <a:lnTo>
                  <a:pt x="80103" y="17335"/>
                </a:lnTo>
                <a:close/>
              </a:path>
              <a:path w="140334" h="695325">
                <a:moveTo>
                  <a:pt x="87629" y="17335"/>
                </a:moveTo>
                <a:lnTo>
                  <a:pt x="80103" y="17335"/>
                </a:lnTo>
                <a:lnTo>
                  <a:pt x="87629" y="30384"/>
                </a:lnTo>
                <a:lnTo>
                  <a:pt x="87629" y="173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201" name="object 73"/>
          <p:cNvSpPr>
            <a:spLocks/>
          </p:cNvSpPr>
          <p:nvPr/>
        </p:nvSpPr>
        <p:spPr bwMode="auto">
          <a:xfrm>
            <a:off x="6584950" y="5114925"/>
            <a:ext cx="15875" cy="565150"/>
          </a:xfrm>
          <a:custGeom>
            <a:avLst/>
            <a:gdLst>
              <a:gd name="T0" fmla="*/ 0 w 17779"/>
              <a:gd name="T1" fmla="*/ 413804 h 660400"/>
              <a:gd name="T2" fmla="*/ 0 w 17779"/>
              <a:gd name="T3" fmla="*/ 0 h 660400"/>
              <a:gd name="T4" fmla="*/ 12476 w 17779"/>
              <a:gd name="T5" fmla="*/ 0 h 660400"/>
              <a:gd name="T6" fmla="*/ 12476 w 17779"/>
              <a:gd name="T7" fmla="*/ 413804 h 660400"/>
              <a:gd name="T8" fmla="*/ 0 w 17779"/>
              <a:gd name="T9" fmla="*/ 413804 h 6604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79" h="660400">
                <a:moveTo>
                  <a:pt x="0" y="660274"/>
                </a:moveTo>
                <a:lnTo>
                  <a:pt x="0" y="0"/>
                </a:lnTo>
                <a:lnTo>
                  <a:pt x="17525" y="0"/>
                </a:lnTo>
                <a:lnTo>
                  <a:pt x="17525" y="660274"/>
                </a:lnTo>
                <a:lnTo>
                  <a:pt x="0" y="660274"/>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202" name="object 74"/>
          <p:cNvSpPr>
            <a:spLocks/>
          </p:cNvSpPr>
          <p:nvPr/>
        </p:nvSpPr>
        <p:spPr bwMode="auto">
          <a:xfrm>
            <a:off x="6524625" y="5575300"/>
            <a:ext cx="120650" cy="119063"/>
          </a:xfrm>
          <a:custGeom>
            <a:avLst/>
            <a:gdLst>
              <a:gd name="T0" fmla="*/ 89097 w 140334"/>
              <a:gd name="T1" fmla="*/ 10879 h 139064"/>
              <a:gd name="T2" fmla="*/ 44548 w 140334"/>
              <a:gd name="T3" fmla="*/ 87278 h 139064"/>
              <a:gd name="T4" fmla="*/ 0 w 140334"/>
              <a:gd name="T5" fmla="*/ 10879 h 139064"/>
              <a:gd name="T6" fmla="*/ 0 w 140334"/>
              <a:gd name="T7" fmla="*/ 0 h 139064"/>
              <a:gd name="T8" fmla="*/ 11137 w 140334"/>
              <a:gd name="T9" fmla="*/ 0 h 139064"/>
              <a:gd name="T10" fmla="*/ 44548 w 140334"/>
              <a:gd name="T11" fmla="*/ 65398 h 139064"/>
              <a:gd name="T12" fmla="*/ 77960 w 140334"/>
              <a:gd name="T13" fmla="*/ 0 h 139064"/>
              <a:gd name="T14" fmla="*/ 89097 w 140334"/>
              <a:gd name="T15" fmla="*/ 0 h 139064"/>
              <a:gd name="T16" fmla="*/ 89097 w 140334"/>
              <a:gd name="T17" fmla="*/ 10879 h 139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0334" h="139064">
                <a:moveTo>
                  <a:pt x="140207" y="17335"/>
                </a:moveTo>
                <a:lnTo>
                  <a:pt x="70103" y="139065"/>
                </a:lnTo>
                <a:lnTo>
                  <a:pt x="0" y="17335"/>
                </a:lnTo>
                <a:lnTo>
                  <a:pt x="0" y="0"/>
                </a:lnTo>
                <a:lnTo>
                  <a:pt x="17525" y="0"/>
                </a:lnTo>
                <a:lnTo>
                  <a:pt x="70103" y="104203"/>
                </a:lnTo>
                <a:lnTo>
                  <a:pt x="122681" y="0"/>
                </a:lnTo>
                <a:lnTo>
                  <a:pt x="140207" y="0"/>
                </a:lnTo>
                <a:lnTo>
                  <a:pt x="140207" y="17335"/>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203" name="object 75"/>
          <p:cNvSpPr>
            <a:spLocks/>
          </p:cNvSpPr>
          <p:nvPr/>
        </p:nvSpPr>
        <p:spPr bwMode="auto">
          <a:xfrm>
            <a:off x="6524625" y="5100638"/>
            <a:ext cx="120650" cy="119062"/>
          </a:xfrm>
          <a:custGeom>
            <a:avLst/>
            <a:gdLst>
              <a:gd name="T0" fmla="*/ 0 w 140334"/>
              <a:gd name="T1" fmla="*/ 76276 h 139064"/>
              <a:gd name="T2" fmla="*/ 44548 w 140334"/>
              <a:gd name="T3" fmla="*/ 0 h 139064"/>
              <a:gd name="T4" fmla="*/ 89097 w 140334"/>
              <a:gd name="T5" fmla="*/ 76276 h 139064"/>
              <a:gd name="T6" fmla="*/ 89097 w 140334"/>
              <a:gd name="T7" fmla="*/ 87155 h 139064"/>
              <a:gd name="T8" fmla="*/ 77960 w 140334"/>
              <a:gd name="T9" fmla="*/ 87155 h 139064"/>
              <a:gd name="T10" fmla="*/ 77960 w 140334"/>
              <a:gd name="T11" fmla="*/ 76276 h 139064"/>
              <a:gd name="T12" fmla="*/ 44548 w 140334"/>
              <a:gd name="T13" fmla="*/ 10879 h 139064"/>
              <a:gd name="T14" fmla="*/ 11137 w 140334"/>
              <a:gd name="T15" fmla="*/ 76276 h 139064"/>
              <a:gd name="T16" fmla="*/ 11137 w 140334"/>
              <a:gd name="T17" fmla="*/ 87155 h 139064"/>
              <a:gd name="T18" fmla="*/ 0 w 140334"/>
              <a:gd name="T19" fmla="*/ 87155 h 139064"/>
              <a:gd name="T20" fmla="*/ 0 w 140334"/>
              <a:gd name="T21" fmla="*/ 76276 h 1390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0334" h="139064">
                <a:moveTo>
                  <a:pt x="0" y="121538"/>
                </a:moveTo>
                <a:lnTo>
                  <a:pt x="70103" y="0"/>
                </a:lnTo>
                <a:lnTo>
                  <a:pt x="140207" y="121538"/>
                </a:lnTo>
                <a:lnTo>
                  <a:pt x="140207" y="138874"/>
                </a:lnTo>
                <a:lnTo>
                  <a:pt x="122681" y="138874"/>
                </a:lnTo>
                <a:lnTo>
                  <a:pt x="122681" y="121538"/>
                </a:lnTo>
                <a:lnTo>
                  <a:pt x="70103" y="17335"/>
                </a:lnTo>
                <a:lnTo>
                  <a:pt x="17525" y="121538"/>
                </a:lnTo>
                <a:lnTo>
                  <a:pt x="17525" y="138874"/>
                </a:lnTo>
                <a:lnTo>
                  <a:pt x="0" y="138874"/>
                </a:lnTo>
                <a:lnTo>
                  <a:pt x="0" y="121538"/>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204" name="object 76"/>
          <p:cNvSpPr>
            <a:spLocks/>
          </p:cNvSpPr>
          <p:nvPr/>
        </p:nvSpPr>
        <p:spPr bwMode="auto">
          <a:xfrm>
            <a:off x="6524625" y="5205413"/>
            <a:ext cx="120650" cy="415925"/>
          </a:xfrm>
          <a:custGeom>
            <a:avLst/>
            <a:gdLst>
              <a:gd name="T0" fmla="*/ 44548 w 140334"/>
              <a:gd name="T1" fmla="*/ 10796 h 487045"/>
              <a:gd name="T2" fmla="*/ 44548 w 140334"/>
              <a:gd name="T3" fmla="*/ 303008 h 487045"/>
              <a:gd name="T4" fmla="*/ 55686 w 140334"/>
              <a:gd name="T5" fmla="*/ 292211 h 487045"/>
              <a:gd name="T6" fmla="*/ 55686 w 140334"/>
              <a:gd name="T7" fmla="*/ 32467 h 487045"/>
              <a:gd name="T8" fmla="*/ 44548 w 140334"/>
              <a:gd name="T9" fmla="*/ 10796 h 487045"/>
              <a:gd name="T10" fmla="*/ 44548 w 140334"/>
              <a:gd name="T11" fmla="*/ 0 h 487045"/>
              <a:gd name="T12" fmla="*/ 0 w 140334"/>
              <a:gd name="T13" fmla="*/ 75811 h 487045"/>
              <a:gd name="T14" fmla="*/ 11137 w 140334"/>
              <a:gd name="T15" fmla="*/ 75811 h 487045"/>
              <a:gd name="T16" fmla="*/ 44548 w 140334"/>
              <a:gd name="T17" fmla="*/ 10796 h 487045"/>
              <a:gd name="T18" fmla="*/ 44548 w 140334"/>
              <a:gd name="T19" fmla="*/ 0 h 487045"/>
              <a:gd name="T20" fmla="*/ 55686 w 140334"/>
              <a:gd name="T21" fmla="*/ 18952 h 487045"/>
              <a:gd name="T22" fmla="*/ 55686 w 140334"/>
              <a:gd name="T23" fmla="*/ 32467 h 487045"/>
              <a:gd name="T24" fmla="*/ 77960 w 140334"/>
              <a:gd name="T25" fmla="*/ 75811 h 487045"/>
              <a:gd name="T26" fmla="*/ 89097 w 140334"/>
              <a:gd name="T27" fmla="*/ 75811 h 487045"/>
              <a:gd name="T28" fmla="*/ 55686 w 140334"/>
              <a:gd name="T29" fmla="*/ 18952 h 487045"/>
              <a:gd name="T30" fmla="*/ 44548 w 140334"/>
              <a:gd name="T31" fmla="*/ 0 h 487045"/>
              <a:gd name="T32" fmla="*/ 44548 w 140334"/>
              <a:gd name="T33" fmla="*/ 10796 h 487045"/>
              <a:gd name="T34" fmla="*/ 55686 w 140334"/>
              <a:gd name="T35" fmla="*/ 32467 h 487045"/>
              <a:gd name="T36" fmla="*/ 55686 w 140334"/>
              <a:gd name="T37" fmla="*/ 18952 h 487045"/>
              <a:gd name="T38" fmla="*/ 44548 w 140334"/>
              <a:gd name="T39" fmla="*/ 0 h 487045"/>
              <a:gd name="T40" fmla="*/ 55686 w 140334"/>
              <a:gd name="T41" fmla="*/ 10796 h 487045"/>
              <a:gd name="T42" fmla="*/ 50893 w 140334"/>
              <a:gd name="T43" fmla="*/ 10796 h 487045"/>
              <a:gd name="T44" fmla="*/ 55686 w 140334"/>
              <a:gd name="T45" fmla="*/ 18952 h 487045"/>
              <a:gd name="T46" fmla="*/ 55686 w 140334"/>
              <a:gd name="T47" fmla="*/ 10796 h 48704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0334" h="487045">
                <a:moveTo>
                  <a:pt x="70103" y="17335"/>
                </a:moveTo>
                <a:lnTo>
                  <a:pt x="70103" y="486537"/>
                </a:lnTo>
                <a:lnTo>
                  <a:pt x="87629" y="469201"/>
                </a:lnTo>
                <a:lnTo>
                  <a:pt x="87629" y="52133"/>
                </a:lnTo>
                <a:lnTo>
                  <a:pt x="70103" y="17335"/>
                </a:lnTo>
                <a:close/>
              </a:path>
              <a:path w="140334" h="487045">
                <a:moveTo>
                  <a:pt x="70103" y="0"/>
                </a:moveTo>
                <a:lnTo>
                  <a:pt x="0" y="121729"/>
                </a:lnTo>
                <a:lnTo>
                  <a:pt x="17525" y="121729"/>
                </a:lnTo>
                <a:lnTo>
                  <a:pt x="70103" y="17335"/>
                </a:lnTo>
                <a:lnTo>
                  <a:pt x="70103" y="0"/>
                </a:lnTo>
                <a:close/>
              </a:path>
              <a:path w="140334" h="487045">
                <a:moveTo>
                  <a:pt x="87629" y="30432"/>
                </a:moveTo>
                <a:lnTo>
                  <a:pt x="87629" y="52133"/>
                </a:lnTo>
                <a:lnTo>
                  <a:pt x="122681" y="121729"/>
                </a:lnTo>
                <a:lnTo>
                  <a:pt x="140207" y="121729"/>
                </a:lnTo>
                <a:lnTo>
                  <a:pt x="87629" y="30432"/>
                </a:lnTo>
                <a:close/>
              </a:path>
              <a:path w="140334" h="487045">
                <a:moveTo>
                  <a:pt x="70103" y="0"/>
                </a:moveTo>
                <a:lnTo>
                  <a:pt x="70103" y="17335"/>
                </a:lnTo>
                <a:lnTo>
                  <a:pt x="87629" y="52133"/>
                </a:lnTo>
                <a:lnTo>
                  <a:pt x="87629" y="30432"/>
                </a:lnTo>
                <a:lnTo>
                  <a:pt x="70103" y="0"/>
                </a:lnTo>
                <a:close/>
              </a:path>
              <a:path w="140334" h="487045">
                <a:moveTo>
                  <a:pt x="87629" y="17335"/>
                </a:moveTo>
                <a:lnTo>
                  <a:pt x="80087" y="17335"/>
                </a:lnTo>
                <a:lnTo>
                  <a:pt x="87629" y="30432"/>
                </a:lnTo>
                <a:lnTo>
                  <a:pt x="87629" y="173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48205" name="object 77"/>
          <p:cNvSpPr>
            <a:spLocks/>
          </p:cNvSpPr>
          <p:nvPr/>
        </p:nvSpPr>
        <p:spPr bwMode="auto">
          <a:xfrm>
            <a:off x="6584950" y="5205413"/>
            <a:ext cx="15875" cy="415925"/>
          </a:xfrm>
          <a:custGeom>
            <a:avLst/>
            <a:gdLst>
              <a:gd name="T0" fmla="*/ 0 w 17779"/>
              <a:gd name="T1" fmla="*/ 292211 h 487045"/>
              <a:gd name="T2" fmla="*/ 0 w 17779"/>
              <a:gd name="T3" fmla="*/ 10796 h 487045"/>
              <a:gd name="T4" fmla="*/ 0 w 17779"/>
              <a:gd name="T5" fmla="*/ 0 h 487045"/>
              <a:gd name="T6" fmla="*/ 0 w 17779"/>
              <a:gd name="T7" fmla="*/ 10796 h 487045"/>
              <a:gd name="T8" fmla="*/ 12476 w 17779"/>
              <a:gd name="T9" fmla="*/ 10796 h 487045"/>
              <a:gd name="T10" fmla="*/ 12476 w 17779"/>
              <a:gd name="T11" fmla="*/ 292211 h 487045"/>
              <a:gd name="T12" fmla="*/ 0 w 17779"/>
              <a:gd name="T13" fmla="*/ 303008 h 487045"/>
              <a:gd name="T14" fmla="*/ 0 w 17779"/>
              <a:gd name="T15" fmla="*/ 292211 h 4870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779" h="487045">
                <a:moveTo>
                  <a:pt x="0" y="469201"/>
                </a:moveTo>
                <a:lnTo>
                  <a:pt x="0" y="17335"/>
                </a:lnTo>
                <a:lnTo>
                  <a:pt x="0" y="0"/>
                </a:lnTo>
                <a:lnTo>
                  <a:pt x="0" y="17335"/>
                </a:lnTo>
                <a:lnTo>
                  <a:pt x="17525" y="17335"/>
                </a:lnTo>
                <a:lnTo>
                  <a:pt x="17525" y="469201"/>
                </a:lnTo>
                <a:lnTo>
                  <a:pt x="0" y="486537"/>
                </a:lnTo>
                <a:lnTo>
                  <a:pt x="0" y="46920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48206" name="object 78"/>
          <p:cNvSpPr>
            <a:spLocks/>
          </p:cNvSpPr>
          <p:nvPr/>
        </p:nvSpPr>
        <p:spPr bwMode="auto">
          <a:xfrm>
            <a:off x="6524625" y="5205413"/>
            <a:ext cx="120650" cy="103187"/>
          </a:xfrm>
          <a:custGeom>
            <a:avLst/>
            <a:gdLst>
              <a:gd name="T0" fmla="*/ 0 w 140334"/>
              <a:gd name="T1" fmla="*/ 73797 h 121920"/>
              <a:gd name="T2" fmla="*/ 44548 w 140334"/>
              <a:gd name="T3" fmla="*/ 0 h 121920"/>
              <a:gd name="T4" fmla="*/ 89097 w 140334"/>
              <a:gd name="T5" fmla="*/ 73797 h 121920"/>
              <a:gd name="T6" fmla="*/ 77960 w 140334"/>
              <a:gd name="T7" fmla="*/ 73797 h 121920"/>
              <a:gd name="T8" fmla="*/ 44548 w 140334"/>
              <a:gd name="T9" fmla="*/ 10509 h 121920"/>
              <a:gd name="T10" fmla="*/ 11137 w 140334"/>
              <a:gd name="T11" fmla="*/ 73797 h 121920"/>
              <a:gd name="T12" fmla="*/ 0 w 140334"/>
              <a:gd name="T13" fmla="*/ 73797 h 12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334" h="121920">
                <a:moveTo>
                  <a:pt x="0" y="121729"/>
                </a:moveTo>
                <a:lnTo>
                  <a:pt x="70103" y="0"/>
                </a:lnTo>
                <a:lnTo>
                  <a:pt x="140207" y="121729"/>
                </a:lnTo>
                <a:lnTo>
                  <a:pt x="122681" y="121729"/>
                </a:lnTo>
                <a:lnTo>
                  <a:pt x="70103" y="17335"/>
                </a:lnTo>
                <a:lnTo>
                  <a:pt x="17525" y="121729"/>
                </a:lnTo>
                <a:lnTo>
                  <a:pt x="0" y="12172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ru-RU"/>
          </a:p>
        </p:txBody>
      </p:sp>
      <p:sp>
        <p:nvSpPr>
          <p:cNvPr id="79" name="object 79"/>
          <p:cNvSpPr txBox="1"/>
          <p:nvPr/>
        </p:nvSpPr>
        <p:spPr>
          <a:xfrm>
            <a:off x="1550988" y="1982788"/>
            <a:ext cx="1071562" cy="250825"/>
          </a:xfrm>
          <a:prstGeom prst="rect">
            <a:avLst/>
          </a:prstGeom>
        </p:spPr>
        <p:txBody>
          <a:bodyPr lIns="0" tIns="0" rIns="0" bIns="0">
            <a:spAutoFit/>
          </a:bodyPr>
          <a:lstStyle/>
          <a:p>
            <a:pPr marL="10860">
              <a:defRPr/>
            </a:pPr>
            <a:r>
              <a:rPr sz="1625" spc="17" dirty="0">
                <a:latin typeface="Times New Roman"/>
                <a:cs typeface="Times New Roman"/>
              </a:rPr>
              <a:t>1-й</a:t>
            </a:r>
            <a:r>
              <a:rPr sz="1625" spc="-51" dirty="0">
                <a:latin typeface="Times New Roman"/>
                <a:cs typeface="Times New Roman"/>
              </a:rPr>
              <a:t> </a:t>
            </a:r>
            <a:r>
              <a:rPr sz="1625" spc="9" dirty="0">
                <a:latin typeface="Times New Roman"/>
                <a:cs typeface="Times New Roman"/>
              </a:rPr>
              <a:t>вариант</a:t>
            </a:r>
            <a:endParaRPr sz="1625">
              <a:latin typeface="Times New Roman"/>
              <a:cs typeface="Times New Roman"/>
            </a:endParaRPr>
          </a:p>
        </p:txBody>
      </p:sp>
      <p:sp>
        <p:nvSpPr>
          <p:cNvPr id="80" name="object 80"/>
          <p:cNvSpPr txBox="1"/>
          <p:nvPr/>
        </p:nvSpPr>
        <p:spPr>
          <a:xfrm>
            <a:off x="1550988" y="3779838"/>
            <a:ext cx="1071562" cy="249237"/>
          </a:xfrm>
          <a:prstGeom prst="rect">
            <a:avLst/>
          </a:prstGeom>
        </p:spPr>
        <p:txBody>
          <a:bodyPr lIns="0" tIns="0" rIns="0" bIns="0">
            <a:spAutoFit/>
          </a:bodyPr>
          <a:lstStyle/>
          <a:p>
            <a:pPr marL="10860">
              <a:defRPr/>
            </a:pPr>
            <a:r>
              <a:rPr sz="1625" spc="17" dirty="0">
                <a:latin typeface="Times New Roman"/>
                <a:cs typeface="Times New Roman"/>
              </a:rPr>
              <a:t>2-й</a:t>
            </a:r>
            <a:r>
              <a:rPr sz="1625" spc="-51" dirty="0">
                <a:latin typeface="Times New Roman"/>
                <a:cs typeface="Times New Roman"/>
              </a:rPr>
              <a:t> </a:t>
            </a:r>
            <a:r>
              <a:rPr sz="1625" spc="9" dirty="0">
                <a:latin typeface="Times New Roman"/>
                <a:cs typeface="Times New Roman"/>
              </a:rPr>
              <a:t>вариант</a:t>
            </a:r>
            <a:endParaRPr sz="1625">
              <a:latin typeface="Times New Roman"/>
              <a:cs typeface="Times New Roman"/>
            </a:endParaRPr>
          </a:p>
        </p:txBody>
      </p:sp>
    </p:spTree>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0525" y="425450"/>
            <a:ext cx="7037388" cy="1500188"/>
          </a:xfrm>
        </p:spPr>
        <p:txBody>
          <a:bodyPr lIns="0" tIns="145956" rIns="0" bIns="0" rtlCol="0">
            <a:spAutoFit/>
          </a:bodyPr>
          <a:lstStyle/>
          <a:p>
            <a:pPr marL="599459">
              <a:defRPr/>
            </a:pPr>
            <a:r>
              <a:rPr spc="-4" dirty="0"/>
              <a:t>Денормализация</a:t>
            </a:r>
            <a:r>
              <a:rPr spc="-56" dirty="0"/>
              <a:t> </a:t>
            </a:r>
            <a:r>
              <a:rPr spc="-4" dirty="0"/>
              <a:t>отношений</a:t>
            </a:r>
          </a:p>
        </p:txBody>
      </p:sp>
      <p:sp>
        <p:nvSpPr>
          <p:cNvPr id="49155" name="object 3"/>
          <p:cNvSpPr>
            <a:spLocks noGrp="1"/>
          </p:cNvSpPr>
          <p:nvPr>
            <p:ph type="body" idx="1"/>
          </p:nvPr>
        </p:nvSpPr>
        <p:spPr>
          <a:xfrm>
            <a:off x="390525" y="1892300"/>
            <a:ext cx="8429625" cy="4481513"/>
          </a:xfrm>
        </p:spPr>
        <p:txBody>
          <a:bodyPr lIns="0" tIns="0" rIns="0" bIns="0">
            <a:spAutoFit/>
          </a:bodyPr>
          <a:lstStyle/>
          <a:p>
            <a:pPr marL="119063" indent="0">
              <a:buFont typeface="Wingdings" panose="05000000000000000000" pitchFamily="2" charset="2"/>
              <a:buNone/>
            </a:pPr>
            <a:r>
              <a:rPr lang="ru-RU" altLang="ru-RU" sz="1600" smtClean="0"/>
              <a:t>Обоснованием денормализации может служить требование обеспечения  определённой производительности для критических запросов.</a:t>
            </a:r>
          </a:p>
          <a:p>
            <a:pPr marL="119063" indent="0">
              <a:spcBef>
                <a:spcPts val="13"/>
              </a:spcBef>
              <a:buFont typeface="Wingdings" panose="05000000000000000000" pitchFamily="2" charset="2"/>
              <a:buNone/>
            </a:pPr>
            <a:r>
              <a:rPr lang="ru-RU" altLang="ru-RU" sz="1600" smtClean="0"/>
              <a:t>Денормализация бывает нескольких видов:</a:t>
            </a:r>
          </a:p>
          <a:p>
            <a:pPr marL="119063" indent="0">
              <a:buFont typeface="Wingdings" panose="05000000000000000000" pitchFamily="2" charset="2"/>
              <a:buAutoNum type="arabicPeriod"/>
            </a:pPr>
            <a:r>
              <a:rPr lang="ru-RU" altLang="ru-RU" sz="1600" smtClean="0"/>
              <a:t>Восходящая.</a:t>
            </a:r>
          </a:p>
          <a:p>
            <a:pPr marL="119063" indent="0">
              <a:buFont typeface="Wingdings" panose="05000000000000000000" pitchFamily="2" charset="2"/>
              <a:buNone/>
            </a:pPr>
            <a:r>
              <a:rPr lang="ru-RU" altLang="ru-RU" sz="1600" smtClean="0"/>
              <a:t>Подразумевает перенос некоторой информации из подчинённого  отношения в родительское.</a:t>
            </a:r>
          </a:p>
          <a:p>
            <a:pPr marL="119063" indent="0">
              <a:buFont typeface="Wingdings" panose="05000000000000000000" pitchFamily="2" charset="2"/>
              <a:buAutoNum type="arabicPeriod" startAt="2"/>
            </a:pPr>
            <a:r>
              <a:rPr lang="ru-RU" altLang="ru-RU" sz="1600" smtClean="0"/>
              <a:t>Нисходящая.</a:t>
            </a:r>
          </a:p>
          <a:p>
            <a:pPr marL="119063" indent="0">
              <a:buFont typeface="Wingdings" panose="05000000000000000000" pitchFamily="2" charset="2"/>
              <a:buNone/>
            </a:pPr>
            <a:r>
              <a:rPr lang="ru-RU" altLang="ru-RU" sz="1600" smtClean="0"/>
              <a:t>В этом случае информация переносится из родительского отношения в  подчинённое.</a:t>
            </a:r>
          </a:p>
          <a:p>
            <a:pPr marL="119063" indent="0">
              <a:buFont typeface="Wingdings" panose="05000000000000000000" pitchFamily="2" charset="2"/>
              <a:buAutoNum type="arabicPeriod" startAt="3"/>
            </a:pPr>
            <a:r>
              <a:rPr lang="ru-RU" altLang="ru-RU" sz="1600" smtClean="0"/>
              <a:t>Разбиение одного отношения на два.</a:t>
            </a:r>
          </a:p>
          <a:p>
            <a:pPr marL="119063" indent="0">
              <a:buFont typeface="Wingdings" panose="05000000000000000000" pitchFamily="2" charset="2"/>
              <a:buNone/>
            </a:pPr>
            <a:r>
              <a:rPr lang="ru-RU" altLang="ru-RU" sz="1600" smtClean="0"/>
              <a:t>Обычно применяется в случае, когда запись имеет большую длину за  счёт наличия атрибутов большого объёма (графические данные, текстовые описания и проч.). Если данные этих атрибутов редко  используются, то можно выделить в отдельное отношение атрибуты  большого объёма. Для связи с исходным отношением вводится  уникальный внешний ключ. А для получения исходного отношения  создаётся представление (view), которое является соединением двух  полученных отношений.</a:t>
            </a:r>
          </a:p>
        </p:txBody>
      </p:sp>
    </p:spTree>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eaLnBrk="1" hangingPunct="1"/>
            <a:r>
              <a:rPr lang="ru-RU" altLang="ru-RU" sz="4000" smtClean="0"/>
              <a:t>Основные свойства нормальных форм:</a:t>
            </a:r>
          </a:p>
        </p:txBody>
      </p:sp>
      <p:sp>
        <p:nvSpPr>
          <p:cNvPr id="166915" name="Rectangle 3"/>
          <p:cNvSpPr>
            <a:spLocks noGrp="1" noChangeArrowheads="1"/>
          </p:cNvSpPr>
          <p:nvPr>
            <p:ph type="body" idx="1"/>
          </p:nvPr>
        </p:nvSpPr>
        <p:spPr/>
        <p:txBody>
          <a:bodyPr/>
          <a:lstStyle/>
          <a:p>
            <a:pPr eaLnBrk="1" hangingPunct="1">
              <a:lnSpc>
                <a:spcPct val="240000"/>
              </a:lnSpc>
            </a:pPr>
            <a:r>
              <a:rPr lang="ru-RU" altLang="ru-RU" sz="1800" smtClean="0"/>
              <a:t>каждая следующая нормальная форма в некотором смысле лучше предыдущей; </a:t>
            </a:r>
          </a:p>
          <a:p>
            <a:pPr eaLnBrk="1" hangingPunct="1">
              <a:lnSpc>
                <a:spcPct val="240000"/>
              </a:lnSpc>
            </a:pPr>
            <a:r>
              <a:rPr lang="ru-RU" altLang="ru-RU" sz="1800" smtClean="0"/>
              <a:t>при переходе к следующей нормальной форме свойства предыдущих нормальных свойств сохраняются. </a:t>
            </a:r>
          </a:p>
          <a:p>
            <a:pPr eaLnBrk="1" hangingPunct="1">
              <a:buFont typeface="Wingdings" panose="05000000000000000000" pitchFamily="2" charset="2"/>
              <a:buNone/>
            </a:pPr>
            <a:endParaRPr lang="ru-RU" altLang="ru-RU" sz="1800" smtClean="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66914"/>
                                        </p:tgtEl>
                                        <p:attrNameLst>
                                          <p:attrName>style.visibility</p:attrName>
                                        </p:attrNameLst>
                                      </p:cBhvr>
                                      <p:to>
                                        <p:strVal val="visible"/>
                                      </p:to>
                                    </p:set>
                                    <p:anim calcmode="lin" valueType="num">
                                      <p:cBhvr>
                                        <p:cTn id="7" dur="1000" fill="hold"/>
                                        <p:tgtEl>
                                          <p:spTgt spid="166914"/>
                                        </p:tgtEl>
                                        <p:attrNameLst>
                                          <p:attrName>ppt_x</p:attrName>
                                        </p:attrNameLst>
                                      </p:cBhvr>
                                      <p:tavLst>
                                        <p:tav tm="0">
                                          <p:val>
                                            <p:strVal val="#ppt_x-.2"/>
                                          </p:val>
                                        </p:tav>
                                        <p:tav tm="100000">
                                          <p:val>
                                            <p:strVal val="#ppt_x"/>
                                          </p:val>
                                        </p:tav>
                                      </p:tavLst>
                                    </p:anim>
                                    <p:anim calcmode="lin" valueType="num">
                                      <p:cBhvr>
                                        <p:cTn id="8" dur="1000" fill="hold"/>
                                        <p:tgtEl>
                                          <p:spTgt spid="166914"/>
                                        </p:tgtEl>
                                        <p:attrNameLst>
                                          <p:attrName>ppt_y</p:attrName>
                                        </p:attrNameLst>
                                      </p:cBhvr>
                                      <p:tavLst>
                                        <p:tav tm="0">
                                          <p:val>
                                            <p:strVal val="#ppt_y"/>
                                          </p:val>
                                        </p:tav>
                                        <p:tav tm="100000">
                                          <p:val>
                                            <p:strVal val="#ppt_y"/>
                                          </p:val>
                                        </p:tav>
                                      </p:tavLst>
                                    </p:anim>
                                    <p:animEffect transition="in" filter="wipe(right)" prLst="gradientSize: 0.1">
                                      <p:cBhvr>
                                        <p:cTn id="9" dur="1000"/>
                                        <p:tgtEl>
                                          <p:spTgt spid="1669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66915">
                                            <p:txEl>
                                              <p:pRg st="0" end="0"/>
                                            </p:txEl>
                                          </p:spTgt>
                                        </p:tgtEl>
                                        <p:attrNameLst>
                                          <p:attrName>style.visibility</p:attrName>
                                        </p:attrNameLst>
                                      </p:cBhvr>
                                      <p:to>
                                        <p:strVal val="visible"/>
                                      </p:to>
                                    </p:set>
                                    <p:animEffect transition="in" filter="fade">
                                      <p:cBhvr>
                                        <p:cTn id="14" dur="500"/>
                                        <p:tgtEl>
                                          <p:spTgt spid="166915">
                                            <p:txEl>
                                              <p:pRg st="0" end="0"/>
                                            </p:txEl>
                                          </p:spTgt>
                                        </p:tgtEl>
                                      </p:cBhvr>
                                    </p:animEffect>
                                    <p:anim calcmode="lin" valueType="num">
                                      <p:cBhvr>
                                        <p:cTn id="15" dur="500" fill="hold"/>
                                        <p:tgtEl>
                                          <p:spTgt spid="16691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6691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66915">
                                            <p:txEl>
                                              <p:pRg st="1" end="1"/>
                                            </p:txEl>
                                          </p:spTgt>
                                        </p:tgtEl>
                                        <p:attrNameLst>
                                          <p:attrName>style.visibility</p:attrName>
                                        </p:attrNameLst>
                                      </p:cBhvr>
                                      <p:to>
                                        <p:strVal val="visible"/>
                                      </p:to>
                                    </p:set>
                                    <p:animEffect transition="in" filter="fade">
                                      <p:cBhvr>
                                        <p:cTn id="21" dur="500"/>
                                        <p:tgtEl>
                                          <p:spTgt spid="166915">
                                            <p:txEl>
                                              <p:pRg st="1" end="1"/>
                                            </p:txEl>
                                          </p:spTgt>
                                        </p:tgtEl>
                                      </p:cBhvr>
                                    </p:animEffect>
                                    <p:anim calcmode="lin" valueType="num">
                                      <p:cBhvr>
                                        <p:cTn id="22" dur="500" fill="hold"/>
                                        <p:tgtEl>
                                          <p:spTgt spid="166915">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66915">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4" grpId="0"/>
      <p:bldP spid="166915" grpId="0" build="p"/>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68313" y="549275"/>
            <a:ext cx="8229600" cy="1082675"/>
          </a:xfrm>
        </p:spPr>
        <p:txBody>
          <a:bodyPr/>
          <a:lstStyle/>
          <a:p>
            <a:pPr eaLnBrk="1" hangingPunct="1"/>
            <a:r>
              <a:rPr lang="ru-RU" altLang="ru-RU" sz="4000" smtClean="0"/>
              <a:t>НАЗНАЧЕНИЕ НОРМАЛИЗАЦИИ</a:t>
            </a:r>
          </a:p>
        </p:txBody>
      </p:sp>
      <p:sp>
        <p:nvSpPr>
          <p:cNvPr id="29699" name="Rectangle 3"/>
          <p:cNvSpPr>
            <a:spLocks noGrp="1" noChangeArrowheads="1"/>
          </p:cNvSpPr>
          <p:nvPr>
            <p:ph type="body" idx="1"/>
          </p:nvPr>
        </p:nvSpPr>
        <p:spPr>
          <a:xfrm>
            <a:off x="323850" y="1628775"/>
            <a:ext cx="8507413" cy="4752975"/>
          </a:xfrm>
        </p:spPr>
        <p:txBody>
          <a:bodyPr/>
          <a:lstStyle/>
          <a:p>
            <a:pPr eaLnBrk="1" hangingPunct="1">
              <a:lnSpc>
                <a:spcPct val="160000"/>
              </a:lnSpc>
              <a:defRPr/>
            </a:pPr>
            <a:r>
              <a:rPr lang="ru-RU" altLang="ru-RU" sz="2000" dirty="0" smtClean="0"/>
              <a:t>Устранить аномалии обновления отношений (При проведении нормализации базы данных происходит</a:t>
            </a:r>
            <a:r>
              <a:rPr lang="ru-RU" altLang="ru-RU" sz="1800" dirty="0" smtClean="0"/>
              <a:t> </a:t>
            </a:r>
            <a:r>
              <a:rPr lang="ru-RU" altLang="ru-RU" sz="2000" dirty="0" smtClean="0"/>
              <a:t>устранение или серьезное сокращение избыточности, дублирования данных):</a:t>
            </a:r>
          </a:p>
          <a:p>
            <a:pPr marL="457200" indent="-457200" eaLnBrk="1" hangingPunct="1">
              <a:lnSpc>
                <a:spcPct val="80000"/>
              </a:lnSpc>
              <a:buFont typeface="+mj-lt"/>
              <a:buAutoNum type="arabicPeriod"/>
              <a:defRPr/>
            </a:pPr>
            <a:r>
              <a:rPr lang="ru-RU" altLang="ru-RU" sz="2000" dirty="0"/>
              <a:t>Аномалии вставки</a:t>
            </a:r>
          </a:p>
          <a:p>
            <a:pPr marL="457200" indent="-457200" eaLnBrk="1" hangingPunct="1">
              <a:lnSpc>
                <a:spcPct val="80000"/>
              </a:lnSpc>
              <a:buFont typeface="+mj-lt"/>
              <a:buAutoNum type="arabicPeriod"/>
              <a:defRPr/>
            </a:pPr>
            <a:r>
              <a:rPr lang="ru-RU" altLang="ru-RU" sz="2000" dirty="0" smtClean="0"/>
              <a:t>Аномалии удаления</a:t>
            </a:r>
          </a:p>
          <a:p>
            <a:pPr marL="457200" indent="-457200" eaLnBrk="1" hangingPunct="1">
              <a:lnSpc>
                <a:spcPct val="80000"/>
              </a:lnSpc>
              <a:buFont typeface="+mj-lt"/>
              <a:buAutoNum type="arabicPeriod"/>
              <a:defRPr/>
            </a:pPr>
            <a:r>
              <a:rPr lang="ru-RU" altLang="ru-RU" sz="2000" dirty="0" smtClean="0"/>
              <a:t>Аномалия обновления</a:t>
            </a:r>
          </a:p>
          <a:p>
            <a:pPr eaLnBrk="1" hangingPunct="1">
              <a:lnSpc>
                <a:spcPct val="160000"/>
              </a:lnSpc>
              <a:defRPr/>
            </a:pPr>
            <a:r>
              <a:rPr lang="ru-RU" altLang="ru-RU" sz="2000" dirty="0" smtClean="0"/>
              <a:t>Значительно сокращается вероятность появления противоречивых данных.</a:t>
            </a:r>
          </a:p>
          <a:p>
            <a:pPr eaLnBrk="1" hangingPunct="1">
              <a:lnSpc>
                <a:spcPct val="160000"/>
              </a:lnSpc>
              <a:defRPr/>
            </a:pPr>
            <a:r>
              <a:rPr lang="ru-RU" altLang="ru-RU" sz="2000" dirty="0" smtClean="0"/>
              <a:t>Облегчается администрирование базы и обновление информации в ней, сокращается объем занятого базой дискового пространства. </a:t>
            </a:r>
          </a:p>
        </p:txBody>
      </p:sp>
    </p:spTree>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Заголовок 1"/>
          <p:cNvSpPr>
            <a:spLocks noGrp="1"/>
          </p:cNvSpPr>
          <p:nvPr>
            <p:ph type="title"/>
          </p:nvPr>
        </p:nvSpPr>
        <p:spPr/>
        <p:txBody>
          <a:bodyPr/>
          <a:lstStyle/>
          <a:p>
            <a:r>
              <a:rPr lang="ru-RU" altLang="ru-RU" smtClean="0"/>
              <a:t>Выводы</a:t>
            </a:r>
          </a:p>
        </p:txBody>
      </p:sp>
      <p:sp>
        <p:nvSpPr>
          <p:cNvPr id="3" name="Объект 2"/>
          <p:cNvSpPr>
            <a:spLocks noGrp="1"/>
          </p:cNvSpPr>
          <p:nvPr>
            <p:ph idx="1"/>
          </p:nvPr>
        </p:nvSpPr>
        <p:spPr>
          <a:xfrm>
            <a:off x="457200" y="1628775"/>
            <a:ext cx="8229600" cy="4752975"/>
          </a:xfrm>
        </p:spPr>
        <p:txBody>
          <a:bodyPr/>
          <a:lstStyle/>
          <a:p>
            <a:pPr marL="0" indent="0">
              <a:buFont typeface="Wingdings" panose="05000000000000000000" pitchFamily="2" charset="2"/>
              <a:buNone/>
              <a:defRPr/>
            </a:pPr>
            <a:r>
              <a:rPr lang="ru-RU" dirty="0"/>
              <a:t>При разработке базы данных можно выделить несколько уровней моделирования:</a:t>
            </a:r>
          </a:p>
          <a:p>
            <a:pPr>
              <a:defRPr/>
            </a:pPr>
            <a:r>
              <a:rPr lang="ru-RU" dirty="0"/>
              <a:t>Сама предметная область</a:t>
            </a:r>
          </a:p>
          <a:p>
            <a:pPr>
              <a:defRPr/>
            </a:pPr>
            <a:r>
              <a:rPr lang="ru-RU" dirty="0"/>
              <a:t>Модель предметной области</a:t>
            </a:r>
          </a:p>
          <a:p>
            <a:pPr>
              <a:defRPr/>
            </a:pPr>
            <a:r>
              <a:rPr lang="ru-RU" dirty="0"/>
              <a:t>Логическая модель данных</a:t>
            </a:r>
          </a:p>
          <a:p>
            <a:pPr>
              <a:defRPr/>
            </a:pPr>
            <a:r>
              <a:rPr lang="ru-RU" dirty="0"/>
              <a:t>Физическая модель данных</a:t>
            </a:r>
          </a:p>
          <a:p>
            <a:pPr>
              <a:defRPr/>
            </a:pPr>
            <a:r>
              <a:rPr lang="ru-RU" dirty="0"/>
              <a:t>Собственно база данных и приложения</a:t>
            </a:r>
          </a:p>
          <a:p>
            <a:pPr>
              <a:defRPr/>
            </a:pPr>
            <a:endParaRPr lang="ru-RU" dirty="0"/>
          </a:p>
        </p:txBody>
      </p:sp>
    </p:spTree>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p:txBody>
          <a:bodyPr/>
          <a:lstStyle/>
          <a:p>
            <a:r>
              <a:rPr lang="ru-RU" altLang="ru-RU" smtClean="0"/>
              <a:t>Выводы</a:t>
            </a:r>
          </a:p>
        </p:txBody>
      </p:sp>
      <p:sp>
        <p:nvSpPr>
          <p:cNvPr id="3" name="Объект 2"/>
          <p:cNvSpPr>
            <a:spLocks noGrp="1"/>
          </p:cNvSpPr>
          <p:nvPr>
            <p:ph idx="1"/>
          </p:nvPr>
        </p:nvSpPr>
        <p:spPr>
          <a:xfrm>
            <a:off x="457200" y="1628775"/>
            <a:ext cx="8578850" cy="4895850"/>
          </a:xfrm>
        </p:spPr>
        <p:txBody>
          <a:bodyPr/>
          <a:lstStyle/>
          <a:p>
            <a:pPr marL="0" indent="0">
              <a:buFont typeface="Wingdings" panose="05000000000000000000" pitchFamily="2" charset="2"/>
              <a:buNone/>
              <a:defRPr/>
            </a:pPr>
            <a:r>
              <a:rPr lang="ru-RU" sz="2400" dirty="0"/>
              <a:t>Ключевые решения, определяющие качество будущей базы данных закладываются на этапе разработки логической модели данных. "Хорошие" модели данных должны удовлетворять определенным критериям:</a:t>
            </a:r>
          </a:p>
          <a:p>
            <a:pPr>
              <a:defRPr/>
            </a:pPr>
            <a:r>
              <a:rPr lang="ru-RU" sz="2800" dirty="0"/>
              <a:t>Адекватность базы данных предметной области</a:t>
            </a:r>
          </a:p>
          <a:p>
            <a:pPr>
              <a:defRPr/>
            </a:pPr>
            <a:r>
              <a:rPr lang="ru-RU" sz="2800" dirty="0"/>
              <a:t>Легкость разработки и сопровождения базы данных</a:t>
            </a:r>
          </a:p>
          <a:p>
            <a:pPr>
              <a:defRPr/>
            </a:pPr>
            <a:r>
              <a:rPr lang="ru-RU" sz="2800" dirty="0"/>
              <a:t>Скорость выполнения операций обновления данных (вставка, обновление, удаление)</a:t>
            </a:r>
          </a:p>
          <a:p>
            <a:pPr>
              <a:defRPr/>
            </a:pPr>
            <a:r>
              <a:rPr lang="ru-RU" sz="2800" dirty="0"/>
              <a:t>Скорость выполнения операций выборки данных</a:t>
            </a:r>
          </a:p>
          <a:p>
            <a:pPr>
              <a:defRPr/>
            </a:pPr>
            <a:endParaRPr lang="ru-RU" sz="2400" dirty="0"/>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11188" y="260350"/>
            <a:ext cx="8229600" cy="647700"/>
          </a:xfrm>
        </p:spPr>
        <p:txBody>
          <a:bodyPr/>
          <a:lstStyle/>
          <a:p>
            <a:pPr eaLnBrk="1" hangingPunct="1"/>
            <a:r>
              <a:rPr lang="ru-RU" altLang="ru-RU" sz="4000" smtClean="0"/>
              <a:t>Первая нормальная форма:</a:t>
            </a:r>
          </a:p>
        </p:txBody>
      </p:sp>
      <p:sp>
        <p:nvSpPr>
          <p:cNvPr id="9219" name="Rectangle 3"/>
          <p:cNvSpPr>
            <a:spLocks noGrp="1" noChangeArrowheads="1"/>
          </p:cNvSpPr>
          <p:nvPr>
            <p:ph type="body" sz="half" idx="1"/>
          </p:nvPr>
        </p:nvSpPr>
        <p:spPr>
          <a:xfrm>
            <a:off x="395288" y="5734050"/>
            <a:ext cx="8353425" cy="720725"/>
          </a:xfrm>
        </p:spPr>
        <p:txBody>
          <a:bodyPr/>
          <a:lstStyle/>
          <a:p>
            <a:pPr eaLnBrk="1" hangingPunct="1">
              <a:buFont typeface="Wingdings" panose="05000000000000000000" pitchFamily="2" charset="2"/>
              <a:buNone/>
            </a:pPr>
            <a:r>
              <a:rPr lang="ru-RU" altLang="ru-RU" sz="1800" b="1" smtClean="0"/>
              <a:t>Дети не являются элементарными данными, следовательно, таблицу нельзя вводить таким образом, её необходимо преобразовать</a:t>
            </a:r>
          </a:p>
          <a:p>
            <a:pPr eaLnBrk="1" hangingPunct="1">
              <a:buFont typeface="Wingdings" panose="05000000000000000000" pitchFamily="2" charset="2"/>
              <a:buNone/>
            </a:pPr>
            <a:endParaRPr lang="ru-RU" altLang="ru-RU" sz="1800" b="1" smtClean="0"/>
          </a:p>
          <a:p>
            <a:pPr eaLnBrk="1" hangingPunct="1">
              <a:buFont typeface="Wingdings" panose="05000000000000000000" pitchFamily="2" charset="2"/>
              <a:buNone/>
            </a:pPr>
            <a:endParaRPr lang="ru-RU" altLang="ru-RU" sz="2000" b="1" smtClean="0"/>
          </a:p>
          <a:p>
            <a:pPr eaLnBrk="1" hangingPunct="1">
              <a:buFont typeface="Wingdings" panose="05000000000000000000" pitchFamily="2" charset="2"/>
              <a:buNone/>
            </a:pPr>
            <a:endParaRPr lang="ru-RU" altLang="ru-RU" sz="1000" b="1" smtClean="0"/>
          </a:p>
          <a:p>
            <a:pPr eaLnBrk="1" hangingPunct="1">
              <a:buFont typeface="Wingdings" panose="05000000000000000000" pitchFamily="2" charset="2"/>
              <a:buNone/>
            </a:pPr>
            <a:endParaRPr lang="ru-RU" altLang="ru-RU" sz="1000" b="1" smtClean="0"/>
          </a:p>
          <a:p>
            <a:pPr eaLnBrk="1" hangingPunct="1">
              <a:buFont typeface="Wingdings" panose="05000000000000000000" pitchFamily="2" charset="2"/>
              <a:buNone/>
            </a:pPr>
            <a:endParaRPr lang="ru-RU" altLang="ru-RU" sz="1000" b="1" smtClean="0"/>
          </a:p>
          <a:p>
            <a:pPr eaLnBrk="1" hangingPunct="1">
              <a:buFont typeface="Wingdings" panose="05000000000000000000" pitchFamily="2" charset="2"/>
              <a:buNone/>
            </a:pPr>
            <a:endParaRPr lang="ru-RU" altLang="ru-RU" sz="1000" b="1" smtClean="0"/>
          </a:p>
          <a:p>
            <a:pPr eaLnBrk="1" hangingPunct="1">
              <a:buFont typeface="Wingdings" panose="05000000000000000000" pitchFamily="2" charset="2"/>
              <a:buNone/>
            </a:pPr>
            <a:endParaRPr lang="ru-RU" altLang="ru-RU" sz="1000" b="1" smtClean="0"/>
          </a:p>
        </p:txBody>
      </p:sp>
      <p:graphicFrame>
        <p:nvGraphicFramePr>
          <p:cNvPr id="182526" name="Group 254"/>
          <p:cNvGraphicFramePr>
            <a:graphicFrameLocks noGrp="1"/>
          </p:cNvGraphicFramePr>
          <p:nvPr>
            <p:ph sz="quarter" idx="2"/>
          </p:nvPr>
        </p:nvGraphicFramePr>
        <p:xfrm>
          <a:off x="250825" y="1052513"/>
          <a:ext cx="8353425" cy="3978276"/>
        </p:xfrm>
        <a:graphic>
          <a:graphicData uri="http://schemas.openxmlformats.org/drawingml/2006/table">
            <a:tbl>
              <a:tblPr/>
              <a:tblGrid>
                <a:gridCol w="1081088">
                  <a:extLst>
                    <a:ext uri="{9D8B030D-6E8A-4147-A177-3AD203B41FA5}">
                      <a16:colId xmlns:a16="http://schemas.microsoft.com/office/drawing/2014/main" val="20000"/>
                    </a:ext>
                  </a:extLst>
                </a:gridCol>
                <a:gridCol w="1223962">
                  <a:extLst>
                    <a:ext uri="{9D8B030D-6E8A-4147-A177-3AD203B41FA5}">
                      <a16:colId xmlns:a16="http://schemas.microsoft.com/office/drawing/2014/main" val="20001"/>
                    </a:ext>
                  </a:extLst>
                </a:gridCol>
                <a:gridCol w="1655763">
                  <a:extLst>
                    <a:ext uri="{9D8B030D-6E8A-4147-A177-3AD203B41FA5}">
                      <a16:colId xmlns:a16="http://schemas.microsoft.com/office/drawing/2014/main" val="20002"/>
                    </a:ext>
                  </a:extLst>
                </a:gridCol>
                <a:gridCol w="1368425">
                  <a:extLst>
                    <a:ext uri="{9D8B030D-6E8A-4147-A177-3AD203B41FA5}">
                      <a16:colId xmlns:a16="http://schemas.microsoft.com/office/drawing/2014/main" val="20003"/>
                    </a:ext>
                  </a:extLst>
                </a:gridCol>
                <a:gridCol w="1368425">
                  <a:extLst>
                    <a:ext uri="{9D8B030D-6E8A-4147-A177-3AD203B41FA5}">
                      <a16:colId xmlns:a16="http://schemas.microsoft.com/office/drawing/2014/main" val="20004"/>
                    </a:ext>
                  </a:extLst>
                </a:gridCol>
                <a:gridCol w="1655762">
                  <a:extLst>
                    <a:ext uri="{9D8B030D-6E8A-4147-A177-3AD203B41FA5}">
                      <a16:colId xmlns:a16="http://schemas.microsoft.com/office/drawing/2014/main" val="20005"/>
                    </a:ext>
                  </a:extLst>
                </a:gridCol>
              </a:tblGrid>
              <a:tr h="72072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Таб.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ФИО</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Должность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 кабинета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Телефон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1" i="0" u="none" strike="noStrike" cap="none" normalizeH="0" baseline="0" smtClean="0">
                          <a:ln>
                            <a:noFill/>
                          </a:ln>
                          <a:solidFill>
                            <a:schemeClr val="tx1"/>
                          </a:solidFill>
                          <a:effectLst/>
                          <a:latin typeface="Arial" panose="020B0604020202020204" pitchFamily="34" charset="0"/>
                        </a:rPr>
                        <a:t>Дети</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683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Саша(1996)</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Маша(1995)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953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Петя(1992)</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Витя(1997)</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Лена(1999)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0962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Волков</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Менеджер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1000"/>
                                        <p:tgtEl>
                                          <p:spTgt spid="9219">
                                            <p:txEl>
                                              <p:pRg st="0" end="0"/>
                                            </p:txEl>
                                          </p:spTgt>
                                        </p:tgtEl>
                                      </p:cBhvr>
                                    </p:animEffect>
                                    <p:anim calcmode="lin" valueType="num">
                                      <p:cBhvr>
                                        <p:cTn id="8"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21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1"/>
          <p:cNvSpPr>
            <a:spLocks noGrp="1"/>
          </p:cNvSpPr>
          <p:nvPr>
            <p:ph type="title"/>
          </p:nvPr>
        </p:nvSpPr>
        <p:spPr/>
        <p:txBody>
          <a:bodyPr/>
          <a:lstStyle/>
          <a:p>
            <a:r>
              <a:rPr lang="ru-RU" altLang="ru-RU" smtClean="0"/>
              <a:t>Выводы</a:t>
            </a:r>
          </a:p>
        </p:txBody>
      </p:sp>
      <p:sp>
        <p:nvSpPr>
          <p:cNvPr id="3" name="Объект 2"/>
          <p:cNvSpPr>
            <a:spLocks noGrp="1"/>
          </p:cNvSpPr>
          <p:nvPr>
            <p:ph idx="1"/>
          </p:nvPr>
        </p:nvSpPr>
        <p:spPr>
          <a:xfrm>
            <a:off x="442913" y="1484313"/>
            <a:ext cx="8578850" cy="5373687"/>
          </a:xfrm>
        </p:spPr>
        <p:txBody>
          <a:bodyPr/>
          <a:lstStyle/>
          <a:p>
            <a:pPr marL="0" indent="0">
              <a:buFont typeface="Wingdings" panose="05000000000000000000" pitchFamily="2" charset="2"/>
              <a:buNone/>
              <a:defRPr/>
            </a:pPr>
            <a:r>
              <a:rPr lang="ru-RU" sz="2800" b="1" i="1" dirty="0"/>
              <a:t>Первая нормальная форма</a:t>
            </a:r>
            <a:r>
              <a:rPr lang="ru-RU" sz="2800" dirty="0"/>
              <a:t> (</a:t>
            </a:r>
            <a:r>
              <a:rPr lang="ru-RU" sz="2800" b="1" i="1" dirty="0"/>
              <a:t>1НФ</a:t>
            </a:r>
            <a:r>
              <a:rPr lang="ru-RU" sz="2800" dirty="0"/>
              <a:t>) - это обычное отношение. Отношение в 1НФ обладает следующими свойствами:</a:t>
            </a:r>
          </a:p>
          <a:p>
            <a:pPr>
              <a:defRPr/>
            </a:pPr>
            <a:r>
              <a:rPr lang="ru-RU" sz="2800" dirty="0"/>
              <a:t>В отношении нет одинаковых кортежей.</a:t>
            </a:r>
          </a:p>
          <a:p>
            <a:pPr>
              <a:defRPr/>
            </a:pPr>
            <a:r>
              <a:rPr lang="ru-RU" sz="2800" dirty="0"/>
              <a:t>Кортежи не упорядочены.</a:t>
            </a:r>
          </a:p>
          <a:p>
            <a:pPr>
              <a:defRPr/>
            </a:pPr>
            <a:r>
              <a:rPr lang="ru-RU" sz="2800" dirty="0"/>
              <a:t>Атрибуты не упорядочены.</a:t>
            </a:r>
          </a:p>
          <a:p>
            <a:pPr>
              <a:defRPr/>
            </a:pPr>
            <a:r>
              <a:rPr lang="ru-RU" sz="2800" dirty="0"/>
              <a:t>Все значения атрибутов </a:t>
            </a:r>
            <a:r>
              <a:rPr lang="ru-RU" sz="2800" dirty="0" err="1"/>
              <a:t>атомарны</a:t>
            </a:r>
            <a:r>
              <a:rPr lang="ru-RU" sz="2800" dirty="0"/>
              <a:t>.</a:t>
            </a:r>
          </a:p>
          <a:p>
            <a:pPr marL="0" indent="0">
              <a:buFont typeface="Wingdings" panose="05000000000000000000" pitchFamily="2" charset="2"/>
              <a:buNone/>
              <a:defRPr/>
            </a:pPr>
            <a:r>
              <a:rPr lang="ru-RU" sz="2400" dirty="0"/>
              <a:t>Отношения, находящиеся в 1НФ являются "плохими" в том смысле, что они не удовлетворяют выбранным критериям - имеется большое количество аномалий обновления, для поддержания целостности базы данных требуется разработка сложных триггеров.</a:t>
            </a:r>
          </a:p>
          <a:p>
            <a:pPr>
              <a:defRPr/>
            </a:pPr>
            <a:endParaRPr lang="ru-RU" sz="2000" dirty="0"/>
          </a:p>
        </p:txBody>
      </p:sp>
    </p:spTree>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p:txBody>
          <a:bodyPr/>
          <a:lstStyle/>
          <a:p>
            <a:r>
              <a:rPr lang="ru-RU" altLang="ru-RU" smtClean="0"/>
              <a:t>Выводы</a:t>
            </a:r>
          </a:p>
        </p:txBody>
      </p:sp>
      <p:sp>
        <p:nvSpPr>
          <p:cNvPr id="55299" name="Объект 2"/>
          <p:cNvSpPr>
            <a:spLocks noGrp="1"/>
          </p:cNvSpPr>
          <p:nvPr>
            <p:ph idx="1"/>
          </p:nvPr>
        </p:nvSpPr>
        <p:spPr>
          <a:xfrm>
            <a:off x="457200" y="1981200"/>
            <a:ext cx="8229600" cy="4543425"/>
          </a:xfrm>
        </p:spPr>
        <p:txBody>
          <a:bodyPr/>
          <a:lstStyle/>
          <a:p>
            <a:r>
              <a:rPr lang="ru-RU" altLang="ru-RU" sz="2800" smtClean="0"/>
              <a:t>Отношение  находится во </a:t>
            </a:r>
            <a:r>
              <a:rPr lang="ru-RU" altLang="ru-RU" sz="2800" b="1" smtClean="0"/>
              <a:t>второй нормальной форме (2НФ) </a:t>
            </a:r>
            <a:r>
              <a:rPr lang="ru-RU" altLang="ru-RU" sz="2800" smtClean="0"/>
              <a:t>тогда и только тогда, когда отношение находится в 1НФ и нет неключевых атрибутов, зависящих от части сложного ключа.</a:t>
            </a:r>
          </a:p>
          <a:p>
            <a:r>
              <a:rPr lang="ru-RU" altLang="ru-RU" sz="2800" smtClean="0"/>
              <a:t>Отношения в 2НФ "лучше", чем в 1НФ, но еще недостаточно "хороши" - остается часть аномалий обновления, по-прежнему требуются триггеры, поддерживающие целостность базы данных.</a:t>
            </a:r>
          </a:p>
          <a:p>
            <a:endParaRPr lang="ru-RU" altLang="ru-RU" sz="2800" smtClean="0"/>
          </a:p>
        </p:txBody>
      </p:sp>
    </p:spTree>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Заголовок 1"/>
          <p:cNvSpPr>
            <a:spLocks noGrp="1"/>
          </p:cNvSpPr>
          <p:nvPr>
            <p:ph type="title"/>
          </p:nvPr>
        </p:nvSpPr>
        <p:spPr/>
        <p:txBody>
          <a:bodyPr/>
          <a:lstStyle/>
          <a:p>
            <a:r>
              <a:rPr lang="ru-RU" altLang="ru-RU" smtClean="0"/>
              <a:t>Выводы</a:t>
            </a:r>
          </a:p>
        </p:txBody>
      </p:sp>
      <p:sp>
        <p:nvSpPr>
          <p:cNvPr id="56323" name="Объект 2"/>
          <p:cNvSpPr>
            <a:spLocks noGrp="1"/>
          </p:cNvSpPr>
          <p:nvPr>
            <p:ph idx="1"/>
          </p:nvPr>
        </p:nvSpPr>
        <p:spPr>
          <a:xfrm>
            <a:off x="457200" y="1981200"/>
            <a:ext cx="8229600" cy="4543425"/>
          </a:xfrm>
        </p:spPr>
        <p:txBody>
          <a:bodyPr/>
          <a:lstStyle/>
          <a:p>
            <a:pPr algn="just"/>
            <a:r>
              <a:rPr lang="ru-RU" altLang="ru-RU" sz="2800" smtClean="0">
                <a:solidFill>
                  <a:srgbClr val="000000"/>
                </a:solidFill>
                <a:latin typeface="Times New Roman" panose="02020603050405020304" pitchFamily="18" charset="0"/>
              </a:rPr>
              <a:t>Отношение находится в </a:t>
            </a:r>
            <a:r>
              <a:rPr lang="ru-RU" altLang="ru-RU" sz="2800" b="1" i="1" smtClean="0">
                <a:solidFill>
                  <a:srgbClr val="000000"/>
                </a:solidFill>
                <a:latin typeface="Times New Roman" panose="02020603050405020304" pitchFamily="18" charset="0"/>
              </a:rPr>
              <a:t>третьей нормальной форме</a:t>
            </a:r>
            <a:r>
              <a:rPr lang="ru-RU" altLang="ru-RU" sz="2800" smtClean="0">
                <a:solidFill>
                  <a:srgbClr val="000000"/>
                </a:solidFill>
                <a:latin typeface="Times New Roman" panose="02020603050405020304" pitchFamily="18" charset="0"/>
              </a:rPr>
              <a:t> (</a:t>
            </a:r>
            <a:r>
              <a:rPr lang="ru-RU" altLang="ru-RU" sz="2800" b="1" i="1" smtClean="0">
                <a:solidFill>
                  <a:srgbClr val="000000"/>
                </a:solidFill>
                <a:latin typeface="Times New Roman" panose="02020603050405020304" pitchFamily="18" charset="0"/>
              </a:rPr>
              <a:t>3НФ</a:t>
            </a:r>
            <a:r>
              <a:rPr lang="ru-RU" altLang="ru-RU" sz="2800" smtClean="0">
                <a:solidFill>
                  <a:srgbClr val="000000"/>
                </a:solidFill>
                <a:latin typeface="Times New Roman" panose="02020603050405020304" pitchFamily="18" charset="0"/>
              </a:rPr>
              <a:t>) тогда и только тогда, когда отношение находится в 2НФ и все неключевые атрибуты взаимно независимы.</a:t>
            </a:r>
          </a:p>
          <a:p>
            <a:pPr algn="just"/>
            <a:r>
              <a:rPr lang="ru-RU" altLang="ru-RU" sz="2800" smtClean="0">
                <a:solidFill>
                  <a:srgbClr val="000000"/>
                </a:solidFill>
                <a:latin typeface="Times New Roman" panose="02020603050405020304" pitchFamily="18" charset="0"/>
              </a:rPr>
              <a:t>Отношения в 3НФ являются самыми "хорошими" с точки зрения выбранных нами критериев - устранены аномалии обновления, требуются только стандартные триггеры для поддержания ссылочной целостности.</a:t>
            </a:r>
          </a:p>
          <a:p>
            <a:endParaRPr lang="ru-RU" altLang="ru-RU" sz="2800" smtClean="0"/>
          </a:p>
        </p:txBody>
      </p:sp>
    </p:spTree>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Заголовок 1"/>
          <p:cNvSpPr>
            <a:spLocks noGrp="1"/>
          </p:cNvSpPr>
          <p:nvPr>
            <p:ph type="title"/>
          </p:nvPr>
        </p:nvSpPr>
        <p:spPr>
          <a:xfrm>
            <a:off x="457200" y="457200"/>
            <a:ext cx="8218488" cy="955675"/>
          </a:xfrm>
        </p:spPr>
        <p:txBody>
          <a:bodyPr/>
          <a:lstStyle/>
          <a:p>
            <a:r>
              <a:rPr lang="ru-RU" altLang="ru-RU" smtClean="0"/>
              <a:t>Выводы</a:t>
            </a:r>
          </a:p>
        </p:txBody>
      </p:sp>
      <p:sp>
        <p:nvSpPr>
          <p:cNvPr id="57347" name="Объект 2"/>
          <p:cNvSpPr>
            <a:spLocks noGrp="1"/>
          </p:cNvSpPr>
          <p:nvPr>
            <p:ph idx="1"/>
          </p:nvPr>
        </p:nvSpPr>
        <p:spPr>
          <a:xfrm>
            <a:off x="174625" y="1381125"/>
            <a:ext cx="8785225" cy="5300663"/>
          </a:xfrm>
        </p:spPr>
        <p:txBody>
          <a:bodyPr/>
          <a:lstStyle/>
          <a:p>
            <a:pPr algn="just"/>
            <a:r>
              <a:rPr lang="ru-RU" altLang="ru-RU" sz="2800" smtClean="0">
                <a:solidFill>
                  <a:srgbClr val="000000"/>
                </a:solidFill>
                <a:latin typeface="Times New Roman" panose="02020603050405020304" pitchFamily="18" charset="0"/>
              </a:rPr>
              <a:t>Переход от ненормализованных отношений к отношениям в 3НФ может быть выполнен при помощи </a:t>
            </a:r>
            <a:r>
              <a:rPr lang="ru-RU" altLang="ru-RU" sz="2800" b="1" i="1" smtClean="0">
                <a:solidFill>
                  <a:srgbClr val="000000"/>
                </a:solidFill>
                <a:latin typeface="Times New Roman" panose="02020603050405020304" pitchFamily="18" charset="0"/>
              </a:rPr>
              <a:t>алгоритма нормализации</a:t>
            </a:r>
            <a:r>
              <a:rPr lang="ru-RU" altLang="ru-RU" sz="2800" smtClean="0">
                <a:solidFill>
                  <a:srgbClr val="000000"/>
                </a:solidFill>
                <a:latin typeface="Times New Roman" panose="02020603050405020304" pitchFamily="18" charset="0"/>
              </a:rPr>
              <a:t>. Алгоритм нормализации заключается в последовательной декомпозиции отношений для устранения функциональных зависимостей атрибутов от части сложного ключа (приведение к 2НФ) и устранения функциональных зависимостей неключевых атрибутов друг от друга (приведение к 3НФ).</a:t>
            </a:r>
          </a:p>
          <a:p>
            <a:pPr algn="just"/>
            <a:r>
              <a:rPr lang="ru-RU" altLang="ru-RU" sz="2800" smtClean="0">
                <a:solidFill>
                  <a:srgbClr val="000000"/>
                </a:solidFill>
                <a:latin typeface="Times New Roman" panose="02020603050405020304" pitchFamily="18" charset="0"/>
              </a:rPr>
              <a:t>Корректность процедуры нормализации (декомпозиция без потери информации) доказывается </a:t>
            </a:r>
            <a:r>
              <a:rPr lang="ru-RU" altLang="ru-RU" sz="2800" b="1" i="1" smtClean="0">
                <a:solidFill>
                  <a:srgbClr val="000000"/>
                </a:solidFill>
                <a:latin typeface="Times New Roman" panose="02020603050405020304" pitchFamily="18" charset="0"/>
              </a:rPr>
              <a:t>теоремой Хеза</a:t>
            </a:r>
            <a:r>
              <a:rPr lang="ru-RU" altLang="ru-RU" sz="2800" smtClean="0">
                <a:solidFill>
                  <a:srgbClr val="000000"/>
                </a:solidFill>
                <a:latin typeface="Times New Roman" panose="02020603050405020304" pitchFamily="18" charset="0"/>
              </a:rPr>
              <a:t>.</a:t>
            </a:r>
          </a:p>
          <a:p>
            <a:endParaRPr lang="ru-RU" altLang="ru-RU" sz="2800" smtClean="0"/>
          </a:p>
        </p:txBody>
      </p:sp>
    </p:spTree>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Заголовок 1"/>
          <p:cNvSpPr>
            <a:spLocks noGrp="1"/>
          </p:cNvSpPr>
          <p:nvPr>
            <p:ph type="title"/>
          </p:nvPr>
        </p:nvSpPr>
        <p:spPr>
          <a:xfrm>
            <a:off x="457200" y="457200"/>
            <a:ext cx="8218488" cy="955675"/>
          </a:xfrm>
        </p:spPr>
        <p:txBody>
          <a:bodyPr/>
          <a:lstStyle/>
          <a:p>
            <a:r>
              <a:rPr lang="ru-RU" altLang="ru-RU" smtClean="0"/>
              <a:t>Выводы</a:t>
            </a:r>
          </a:p>
        </p:txBody>
      </p:sp>
      <p:sp>
        <p:nvSpPr>
          <p:cNvPr id="58371" name="Объект 2"/>
          <p:cNvSpPr>
            <a:spLocks noGrp="1"/>
          </p:cNvSpPr>
          <p:nvPr>
            <p:ph idx="1"/>
          </p:nvPr>
        </p:nvSpPr>
        <p:spPr>
          <a:xfrm>
            <a:off x="174625" y="1381125"/>
            <a:ext cx="8785225" cy="5300663"/>
          </a:xfrm>
        </p:spPr>
        <p:txBody>
          <a:bodyPr/>
          <a:lstStyle/>
          <a:p>
            <a:pPr algn="just"/>
            <a:r>
              <a:rPr lang="ru-RU" altLang="ru-RU" sz="2800" smtClean="0">
                <a:solidFill>
                  <a:srgbClr val="000000"/>
                </a:solidFill>
                <a:latin typeface="Times New Roman" panose="02020603050405020304" pitchFamily="18" charset="0"/>
              </a:rPr>
              <a:t>Обобщением 3НФ на случай, когда отношение имеет более одного потенциального ключа, является нормальная форма Бойса-Кодда.</a:t>
            </a:r>
          </a:p>
          <a:p>
            <a:pPr algn="just"/>
            <a:r>
              <a:rPr lang="ru-RU" altLang="ru-RU" sz="2800" smtClean="0">
                <a:solidFill>
                  <a:srgbClr val="000000"/>
                </a:solidFill>
                <a:latin typeface="Times New Roman" panose="02020603050405020304" pitchFamily="18" charset="0"/>
              </a:rPr>
              <a:t>Отношение  находится в </a:t>
            </a:r>
            <a:r>
              <a:rPr lang="ru-RU" altLang="ru-RU" sz="2800" b="1" i="1" smtClean="0">
                <a:solidFill>
                  <a:srgbClr val="000000"/>
                </a:solidFill>
                <a:latin typeface="Times New Roman" panose="02020603050405020304" pitchFamily="18" charset="0"/>
              </a:rPr>
              <a:t>нормальной форме Бойса-Кодда </a:t>
            </a:r>
            <a:r>
              <a:rPr lang="ru-RU" altLang="ru-RU" sz="2800" smtClean="0">
                <a:solidFill>
                  <a:srgbClr val="000000"/>
                </a:solidFill>
                <a:latin typeface="Times New Roman" panose="02020603050405020304" pitchFamily="18" charset="0"/>
              </a:rPr>
              <a:t>(</a:t>
            </a:r>
            <a:r>
              <a:rPr lang="ru-RU" altLang="ru-RU" sz="2800" b="1" i="1" smtClean="0">
                <a:solidFill>
                  <a:srgbClr val="000000"/>
                </a:solidFill>
                <a:latin typeface="Times New Roman" panose="02020603050405020304" pitchFamily="18" charset="0"/>
              </a:rPr>
              <a:t>НФБК</a:t>
            </a:r>
            <a:r>
              <a:rPr lang="ru-RU" altLang="ru-RU" sz="2800" smtClean="0">
                <a:solidFill>
                  <a:srgbClr val="000000"/>
                </a:solidFill>
                <a:latin typeface="Times New Roman" panose="02020603050405020304" pitchFamily="18" charset="0"/>
              </a:rPr>
              <a:t>) тогда и только тогда, когда детерминанты всех функциональных зависимостей являются потенциальными ключами.</a:t>
            </a:r>
          </a:p>
          <a:p>
            <a:r>
              <a:rPr lang="ru-RU" altLang="ru-RU" sz="2800" smtClean="0">
                <a:solidFill>
                  <a:srgbClr val="000000"/>
                </a:solidFill>
                <a:latin typeface="Times New Roman" panose="02020603050405020304" pitchFamily="18" charset="0"/>
              </a:rPr>
              <a:t>Дальнейшая нормализация связана с обобщением понятия функциональной зависимости.</a:t>
            </a:r>
            <a:endParaRPr lang="ru-RU" altLang="ru-RU" sz="2800" smtClean="0"/>
          </a:p>
        </p:txBody>
      </p:sp>
    </p:spTree>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457200" y="457200"/>
            <a:ext cx="8218488" cy="955675"/>
          </a:xfrm>
        </p:spPr>
        <p:txBody>
          <a:bodyPr/>
          <a:lstStyle/>
          <a:p>
            <a:r>
              <a:rPr lang="ru-RU" altLang="ru-RU" smtClean="0"/>
              <a:t>Выводы</a:t>
            </a:r>
          </a:p>
        </p:txBody>
      </p:sp>
      <p:sp>
        <p:nvSpPr>
          <p:cNvPr id="59395" name="Прямоугольник 5"/>
          <p:cNvSpPr>
            <a:spLocks noChangeArrowheads="1"/>
          </p:cNvSpPr>
          <p:nvPr/>
        </p:nvSpPr>
        <p:spPr bwMode="auto">
          <a:xfrm>
            <a:off x="457200" y="1376363"/>
            <a:ext cx="8218488"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ru-RU" altLang="ru-RU" sz="1800" dirty="0"/>
              <a:t>Атрибуты (множества атрибутов) </a:t>
            </a:r>
            <a:r>
              <a:rPr lang="en-US" altLang="ru-RU" sz="1800" dirty="0"/>
              <a:t>Y</a:t>
            </a:r>
            <a:r>
              <a:rPr lang="ru-RU" altLang="ru-RU" sz="1800" dirty="0"/>
              <a:t> и </a:t>
            </a:r>
            <a:r>
              <a:rPr lang="en-US" altLang="ru-RU" sz="1800" dirty="0"/>
              <a:t>Z</a:t>
            </a:r>
            <a:r>
              <a:rPr lang="ru-RU" altLang="ru-RU" sz="1800" dirty="0"/>
              <a:t> многозначно зависят от </a:t>
            </a:r>
            <a:r>
              <a:rPr lang="en-US" altLang="ru-RU" sz="1800" dirty="0"/>
              <a:t>X</a:t>
            </a:r>
            <a:r>
              <a:rPr lang="ru-RU" altLang="ru-RU" sz="1800" dirty="0"/>
              <a:t>, </a:t>
            </a:r>
            <a:endParaRPr lang="ru-RU" altLang="ru-RU" sz="1800" dirty="0" smtClean="0"/>
          </a:p>
          <a:p>
            <a:pPr>
              <a:spcBef>
                <a:spcPct val="0"/>
              </a:spcBef>
              <a:buClrTx/>
              <a:buSzTx/>
              <a:buFontTx/>
              <a:buNone/>
            </a:pPr>
            <a:r>
              <a:rPr lang="ru-RU" altLang="ru-RU" sz="1800" dirty="0" smtClean="0"/>
              <a:t>(</a:t>
            </a:r>
            <a:r>
              <a:rPr lang="en-US" altLang="ru-RU" sz="1800" dirty="0"/>
              <a:t>X-&gt;-&gt;Y|Z</a:t>
            </a:r>
            <a:r>
              <a:rPr lang="ru-RU" altLang="ru-RU" sz="1800" dirty="0"/>
              <a:t>), тогда и только тогда, когда из того, что в отношении </a:t>
            </a:r>
            <a:r>
              <a:rPr lang="en-US" altLang="ru-RU" sz="1800" dirty="0"/>
              <a:t>R</a:t>
            </a:r>
            <a:r>
              <a:rPr lang="ru-RU" altLang="ru-RU" sz="1800" dirty="0"/>
              <a:t> содержатся кортежи </a:t>
            </a:r>
            <a:r>
              <a:rPr lang="en-US" altLang="ru-RU" sz="1800" dirty="0"/>
              <a:t>r1=(x,y,z1) </a:t>
            </a:r>
            <a:r>
              <a:rPr lang="ru-RU" altLang="ru-RU" sz="1800" dirty="0"/>
              <a:t>и </a:t>
            </a:r>
            <a:r>
              <a:rPr lang="en-US" altLang="ru-RU" sz="1800" dirty="0"/>
              <a:t>r2 = (x,y1,z)</a:t>
            </a:r>
            <a:r>
              <a:rPr lang="ru-RU" altLang="ru-RU" sz="1800" dirty="0"/>
              <a:t> и  следует, что в отношении </a:t>
            </a:r>
            <a:r>
              <a:rPr lang="en-US" altLang="ru-RU" sz="1800" dirty="0"/>
              <a:t>R</a:t>
            </a:r>
            <a:r>
              <a:rPr lang="ru-RU" altLang="ru-RU" sz="1800" dirty="0"/>
              <a:t> содержится также и кортеж </a:t>
            </a:r>
            <a:r>
              <a:rPr lang="en-US" altLang="ru-RU" sz="1800" dirty="0"/>
              <a:t>r3=(</a:t>
            </a:r>
            <a:r>
              <a:rPr lang="en-US" altLang="ru-RU" sz="1800" dirty="0" err="1"/>
              <a:t>x,y,z</a:t>
            </a:r>
            <a:r>
              <a:rPr lang="en-US" altLang="ru-RU" sz="1800" dirty="0"/>
              <a:t>)</a:t>
            </a:r>
            <a:r>
              <a:rPr lang="ru-RU" altLang="ru-RU" sz="1800" dirty="0"/>
              <a:t>.</a:t>
            </a:r>
          </a:p>
          <a:p>
            <a:pPr>
              <a:spcBef>
                <a:spcPct val="0"/>
              </a:spcBef>
              <a:buClrTx/>
              <a:buSzTx/>
              <a:buFontTx/>
              <a:buNone/>
            </a:pPr>
            <a:endParaRPr lang="ru-RU" altLang="ru-RU" sz="1800" dirty="0"/>
          </a:p>
          <a:p>
            <a:pPr>
              <a:spcBef>
                <a:spcPct val="0"/>
              </a:spcBef>
              <a:buClrTx/>
              <a:buSzTx/>
              <a:buFontTx/>
              <a:buNone/>
            </a:pPr>
            <a:r>
              <a:rPr lang="ru-RU" altLang="ru-RU" sz="1800" dirty="0"/>
              <a:t>Корректность дальнейшей декомпозиции основывается на теореме </a:t>
            </a:r>
            <a:r>
              <a:rPr lang="ru-RU" altLang="ru-RU" sz="1800" dirty="0" err="1"/>
              <a:t>Фейджина</a:t>
            </a:r>
            <a:r>
              <a:rPr lang="ru-RU" altLang="ru-RU" sz="1800" dirty="0"/>
              <a:t>, которая говорит о том, что декомпозиция отношения на две проекции является декомпозицией без потерь тогда и только тогда, когда в отношении имеется некоторая многозначная зависимость.</a:t>
            </a:r>
            <a:endParaRPr lang="en-US" altLang="ru-RU" sz="1800" dirty="0"/>
          </a:p>
          <a:p>
            <a:pPr>
              <a:spcBef>
                <a:spcPct val="0"/>
              </a:spcBef>
              <a:buClrTx/>
              <a:buSzTx/>
              <a:buFontTx/>
              <a:buNone/>
            </a:pPr>
            <a:endParaRPr lang="en-US" altLang="ru-RU" sz="1800" dirty="0"/>
          </a:p>
          <a:p>
            <a:pPr algn="just">
              <a:spcBef>
                <a:spcPct val="0"/>
              </a:spcBef>
              <a:buClrTx/>
              <a:buSzTx/>
              <a:buFontTx/>
              <a:buNone/>
            </a:pPr>
            <a:r>
              <a:rPr lang="ru-RU" altLang="ru-RU" sz="1800" dirty="0">
                <a:solidFill>
                  <a:srgbClr val="000000"/>
                </a:solidFill>
                <a:latin typeface="Times New Roman" panose="02020603050405020304" pitchFamily="18" charset="0"/>
              </a:rPr>
              <a:t>Если в отношении имеется функциональная зависимость, то автоматически имеется и тривиальная многозначная зависимость, определяемая этой функциональной зависимостью.</a:t>
            </a:r>
            <a:endParaRPr lang="en-US" altLang="ru-RU" sz="1800" dirty="0">
              <a:solidFill>
                <a:srgbClr val="000000"/>
              </a:solidFill>
              <a:latin typeface="Times New Roman" panose="02020603050405020304" pitchFamily="18" charset="0"/>
            </a:endParaRPr>
          </a:p>
          <a:p>
            <a:pPr algn="just">
              <a:spcBef>
                <a:spcPct val="0"/>
              </a:spcBef>
              <a:buClrTx/>
              <a:buSzTx/>
              <a:buFontTx/>
              <a:buNone/>
            </a:pPr>
            <a:endParaRPr lang="ru-RU" altLang="ru-RU" sz="1800" dirty="0">
              <a:solidFill>
                <a:srgbClr val="000000"/>
              </a:solidFill>
              <a:latin typeface="Times New Roman" panose="02020603050405020304" pitchFamily="18" charset="0"/>
            </a:endParaRPr>
          </a:p>
          <a:p>
            <a:pPr algn="just">
              <a:spcBef>
                <a:spcPct val="0"/>
              </a:spcBef>
              <a:buClrTx/>
              <a:buSzTx/>
              <a:buFontTx/>
              <a:buNone/>
            </a:pPr>
            <a:r>
              <a:rPr lang="ru-RU" altLang="ru-RU" sz="1800" dirty="0">
                <a:solidFill>
                  <a:srgbClr val="000000"/>
                </a:solidFill>
                <a:latin typeface="Times New Roman" panose="02020603050405020304" pitchFamily="18" charset="0"/>
              </a:rPr>
              <a:t>Многозначная зависимость </a:t>
            </a:r>
            <a:r>
              <a:rPr lang="en-US" altLang="ru-RU" sz="1800" dirty="0">
                <a:solidFill>
                  <a:srgbClr val="000000"/>
                </a:solidFill>
                <a:latin typeface="Times New Roman" panose="02020603050405020304" pitchFamily="18" charset="0"/>
              </a:rPr>
              <a:t>X-&gt;-&gt;Y|Z</a:t>
            </a:r>
            <a:r>
              <a:rPr lang="ru-RU" altLang="ru-RU" sz="1800" dirty="0">
                <a:solidFill>
                  <a:srgbClr val="000000"/>
                </a:solidFill>
                <a:latin typeface="Times New Roman" panose="02020603050405020304" pitchFamily="18" charset="0"/>
              </a:rPr>
              <a:t> называется </a:t>
            </a:r>
            <a:r>
              <a:rPr lang="ru-RU" altLang="ru-RU" sz="1800" b="1" i="1" dirty="0">
                <a:solidFill>
                  <a:srgbClr val="000000"/>
                </a:solidFill>
                <a:latin typeface="Times New Roman" panose="02020603050405020304" pitchFamily="18" charset="0"/>
              </a:rPr>
              <a:t>нетривиальной многозначной зависимостью</a:t>
            </a:r>
            <a:r>
              <a:rPr lang="ru-RU" altLang="ru-RU" sz="1800" dirty="0">
                <a:solidFill>
                  <a:srgbClr val="000000"/>
                </a:solidFill>
                <a:latin typeface="Times New Roman" panose="02020603050405020304" pitchFamily="18" charset="0"/>
              </a:rPr>
              <a:t>, если не существует функциональных зависимостей </a:t>
            </a:r>
            <a:r>
              <a:rPr lang="en-US" altLang="ru-RU" sz="1800" dirty="0">
                <a:solidFill>
                  <a:srgbClr val="000000"/>
                </a:solidFill>
                <a:latin typeface="Times New Roman" panose="02020603050405020304" pitchFamily="18" charset="0"/>
              </a:rPr>
              <a:t>X-&gt;Y</a:t>
            </a:r>
            <a:r>
              <a:rPr lang="ru-RU" altLang="ru-RU" sz="1800" dirty="0">
                <a:solidFill>
                  <a:srgbClr val="000000"/>
                </a:solidFill>
                <a:latin typeface="Times New Roman" panose="02020603050405020304" pitchFamily="18" charset="0"/>
              </a:rPr>
              <a:t> и </a:t>
            </a:r>
            <a:r>
              <a:rPr lang="en-US" altLang="ru-RU" sz="1800" dirty="0">
                <a:solidFill>
                  <a:srgbClr val="000000"/>
                </a:solidFill>
                <a:latin typeface="Times New Roman" panose="02020603050405020304" pitchFamily="18" charset="0"/>
              </a:rPr>
              <a:t>X-&gt;Z</a:t>
            </a:r>
            <a:r>
              <a:rPr lang="ru-RU" altLang="ru-RU" sz="1800" dirty="0">
                <a:solidFill>
                  <a:srgbClr val="000000"/>
                </a:solidFill>
                <a:latin typeface="Times New Roman" panose="02020603050405020304" pitchFamily="18" charset="0"/>
              </a:rPr>
              <a:t>.</a:t>
            </a:r>
          </a:p>
          <a:p>
            <a:pPr>
              <a:spcBef>
                <a:spcPct val="0"/>
              </a:spcBef>
              <a:buClrTx/>
              <a:buSzTx/>
              <a:buFontTx/>
              <a:buNone/>
            </a:pPr>
            <a:endParaRPr lang="ru-RU" altLang="ru-RU" sz="1800" dirty="0"/>
          </a:p>
        </p:txBody>
      </p:sp>
    </p:spTree>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Заголовок 1"/>
          <p:cNvSpPr>
            <a:spLocks noGrp="1"/>
          </p:cNvSpPr>
          <p:nvPr>
            <p:ph type="title"/>
          </p:nvPr>
        </p:nvSpPr>
        <p:spPr/>
        <p:txBody>
          <a:bodyPr/>
          <a:lstStyle/>
          <a:p>
            <a:r>
              <a:rPr lang="ru-RU" altLang="ru-RU" smtClean="0"/>
              <a:t>Выводы</a:t>
            </a:r>
          </a:p>
        </p:txBody>
      </p:sp>
      <p:sp>
        <p:nvSpPr>
          <p:cNvPr id="60419" name="Объект 2"/>
          <p:cNvSpPr>
            <a:spLocks noGrp="1"/>
          </p:cNvSpPr>
          <p:nvPr>
            <p:ph idx="1"/>
          </p:nvPr>
        </p:nvSpPr>
        <p:spPr>
          <a:xfrm>
            <a:off x="457200" y="1628775"/>
            <a:ext cx="8362950" cy="5040313"/>
          </a:xfrm>
        </p:spPr>
        <p:txBody>
          <a:bodyPr/>
          <a:lstStyle/>
          <a:p>
            <a:r>
              <a:rPr lang="ru-RU" altLang="ru-RU" sz="2400" smtClean="0">
                <a:solidFill>
                  <a:srgbClr val="000000"/>
                </a:solidFill>
                <a:latin typeface="Times New Roman" panose="02020603050405020304" pitchFamily="18" charset="0"/>
              </a:rPr>
              <a:t>Отношение  находится в </a:t>
            </a:r>
            <a:r>
              <a:rPr lang="ru-RU" altLang="ru-RU" sz="2400" b="1" i="1" smtClean="0">
                <a:solidFill>
                  <a:srgbClr val="000000"/>
                </a:solidFill>
                <a:latin typeface="Times New Roman" panose="02020603050405020304" pitchFamily="18" charset="0"/>
              </a:rPr>
              <a:t>четвертой нормальной форме </a:t>
            </a:r>
            <a:r>
              <a:rPr lang="ru-RU" altLang="ru-RU" sz="2400" smtClean="0">
                <a:solidFill>
                  <a:srgbClr val="000000"/>
                </a:solidFill>
                <a:latin typeface="Times New Roman" panose="02020603050405020304" pitchFamily="18" charset="0"/>
              </a:rPr>
              <a:t>(</a:t>
            </a:r>
            <a:r>
              <a:rPr lang="ru-RU" altLang="ru-RU" sz="2400" b="1" i="1" smtClean="0">
                <a:solidFill>
                  <a:srgbClr val="000000"/>
                </a:solidFill>
                <a:latin typeface="Times New Roman" panose="02020603050405020304" pitchFamily="18" charset="0"/>
              </a:rPr>
              <a:t>4НФ</a:t>
            </a:r>
            <a:r>
              <a:rPr lang="ru-RU" altLang="ru-RU" sz="2400" smtClean="0">
                <a:solidFill>
                  <a:srgbClr val="000000"/>
                </a:solidFill>
                <a:latin typeface="Times New Roman" panose="02020603050405020304" pitchFamily="18" charset="0"/>
              </a:rPr>
              <a:t>) тогда и только тогда, когда отношение находится в НФБК и не содержит </a:t>
            </a:r>
            <a:r>
              <a:rPr lang="ru-RU" altLang="ru-RU" sz="2400" i="1" smtClean="0">
                <a:solidFill>
                  <a:srgbClr val="000000"/>
                </a:solidFill>
                <a:latin typeface="Times New Roman" panose="02020603050405020304" pitchFamily="18" charset="0"/>
              </a:rPr>
              <a:t>нетривиальных </a:t>
            </a:r>
            <a:r>
              <a:rPr lang="ru-RU" altLang="ru-RU" sz="2400" smtClean="0">
                <a:solidFill>
                  <a:srgbClr val="000000"/>
                </a:solidFill>
                <a:latin typeface="Times New Roman" panose="02020603050405020304" pitchFamily="18" charset="0"/>
              </a:rPr>
              <a:t>многозначных зависимостей.</a:t>
            </a:r>
          </a:p>
          <a:p>
            <a:pPr algn="just"/>
            <a:r>
              <a:rPr lang="ru-RU" altLang="ru-RU" sz="2400" smtClean="0">
                <a:solidFill>
                  <a:srgbClr val="000000"/>
                </a:solidFill>
                <a:latin typeface="Times New Roman" panose="02020603050405020304" pitchFamily="18" charset="0"/>
              </a:rPr>
              <a:t>Имеют место зависимости специального вида, когда отношение не может быть подвергнуто декомпозиции без потерь на две проекции, но может быть декомпозировано на большее число проекций. Такие зависимости называются зависимостями соединения и являются обобщением понятия многозначной зависимости.</a:t>
            </a:r>
          </a:p>
          <a:p>
            <a:r>
              <a:rPr lang="ru-RU" altLang="ru-RU" sz="2400" smtClean="0">
                <a:solidFill>
                  <a:srgbClr val="000000"/>
                </a:solidFill>
                <a:latin typeface="Times New Roman" panose="02020603050405020304" pitchFamily="18" charset="0"/>
              </a:rPr>
              <a:t>Отношение  находится в </a:t>
            </a:r>
            <a:r>
              <a:rPr lang="ru-RU" altLang="ru-RU" sz="2400" b="1" i="1" smtClean="0">
                <a:solidFill>
                  <a:srgbClr val="000000"/>
                </a:solidFill>
                <a:latin typeface="Times New Roman" panose="02020603050405020304" pitchFamily="18" charset="0"/>
              </a:rPr>
              <a:t>пятой нормальной форме </a:t>
            </a:r>
            <a:r>
              <a:rPr lang="ru-RU" altLang="ru-RU" sz="2400" smtClean="0">
                <a:solidFill>
                  <a:srgbClr val="000000"/>
                </a:solidFill>
                <a:latin typeface="Times New Roman" panose="02020603050405020304" pitchFamily="18" charset="0"/>
              </a:rPr>
              <a:t>(</a:t>
            </a:r>
            <a:r>
              <a:rPr lang="ru-RU" altLang="ru-RU" sz="2400" b="1" i="1" smtClean="0">
                <a:solidFill>
                  <a:srgbClr val="000000"/>
                </a:solidFill>
                <a:latin typeface="Times New Roman" panose="02020603050405020304" pitchFamily="18" charset="0"/>
              </a:rPr>
              <a:t>5НФ</a:t>
            </a:r>
            <a:r>
              <a:rPr lang="ru-RU" altLang="ru-RU" sz="2400" smtClean="0">
                <a:solidFill>
                  <a:srgbClr val="000000"/>
                </a:solidFill>
                <a:latin typeface="Times New Roman" panose="02020603050405020304" pitchFamily="18" charset="0"/>
              </a:rPr>
              <a:t>) тогда и только тогда, когда </a:t>
            </a:r>
            <a:r>
              <a:rPr lang="ru-RU" altLang="ru-RU" sz="2400" i="1" smtClean="0">
                <a:solidFill>
                  <a:srgbClr val="000000"/>
                </a:solidFill>
                <a:latin typeface="Times New Roman" panose="02020603050405020304" pitchFamily="18" charset="0"/>
              </a:rPr>
              <a:t>любая имеющаяся зависимость соединения является тривиальной</a:t>
            </a:r>
            <a:r>
              <a:rPr lang="ru-RU" altLang="ru-RU" sz="2400" smtClean="0">
                <a:solidFill>
                  <a:srgbClr val="000000"/>
                </a:solidFill>
                <a:latin typeface="Times New Roman" panose="02020603050405020304" pitchFamily="18" charset="0"/>
              </a:rPr>
              <a:t>.</a:t>
            </a:r>
            <a:endParaRPr lang="ru-RU" altLang="ru-RU" sz="2400" smtClean="0"/>
          </a:p>
        </p:txBody>
      </p:sp>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9750" y="549275"/>
            <a:ext cx="8229600" cy="647700"/>
          </a:xfrm>
        </p:spPr>
        <p:txBody>
          <a:bodyPr/>
          <a:lstStyle/>
          <a:p>
            <a:pPr eaLnBrk="1" hangingPunct="1"/>
            <a:r>
              <a:rPr lang="ru-RU" altLang="ru-RU" sz="4000" smtClean="0"/>
              <a:t>Первая нормальная форма</a:t>
            </a:r>
          </a:p>
        </p:txBody>
      </p:sp>
      <p:sp>
        <p:nvSpPr>
          <p:cNvPr id="10243" name="Rectangle 3"/>
          <p:cNvSpPr>
            <a:spLocks noGrp="1" noChangeArrowheads="1"/>
          </p:cNvSpPr>
          <p:nvPr>
            <p:ph type="body" sz="half" idx="1"/>
          </p:nvPr>
        </p:nvSpPr>
        <p:spPr>
          <a:xfrm>
            <a:off x="323850" y="5373688"/>
            <a:ext cx="8353425" cy="720725"/>
          </a:xfrm>
        </p:spPr>
        <p:txBody>
          <a:bodyPr/>
          <a:lstStyle/>
          <a:p>
            <a:pPr eaLnBrk="1" hangingPunct="1">
              <a:lnSpc>
                <a:spcPct val="90000"/>
              </a:lnSpc>
              <a:buFont typeface="Wingdings" panose="05000000000000000000" pitchFamily="2" charset="2"/>
              <a:buNone/>
            </a:pPr>
            <a:r>
              <a:rPr lang="ru-RU" altLang="ru-RU" sz="2000" smtClean="0"/>
              <a:t>Теперь все ячейки таблицы являются элементарными неделимыми (атомарными) данными и таблица может быть помещена в БД</a:t>
            </a:r>
            <a:endParaRPr lang="ru-RU" altLang="ru-RU" sz="2000" b="1" smtClean="0"/>
          </a:p>
          <a:p>
            <a:pPr eaLnBrk="1" hangingPunct="1">
              <a:lnSpc>
                <a:spcPct val="90000"/>
              </a:lnSpc>
              <a:buFont typeface="Wingdings" panose="05000000000000000000" pitchFamily="2" charset="2"/>
              <a:buNone/>
            </a:pPr>
            <a:endParaRPr lang="ru-RU" altLang="ru-RU" sz="2000" b="1" smtClean="0"/>
          </a:p>
          <a:p>
            <a:pPr eaLnBrk="1" hangingPunct="1">
              <a:lnSpc>
                <a:spcPct val="90000"/>
              </a:lnSpc>
              <a:buFont typeface="Wingdings" panose="05000000000000000000" pitchFamily="2" charset="2"/>
              <a:buNone/>
            </a:pPr>
            <a:endParaRPr lang="ru-RU" altLang="ru-RU" sz="900" b="1" smtClean="0"/>
          </a:p>
          <a:p>
            <a:pPr eaLnBrk="1" hangingPunct="1">
              <a:lnSpc>
                <a:spcPct val="90000"/>
              </a:lnSpc>
              <a:buFont typeface="Wingdings" panose="05000000000000000000" pitchFamily="2" charset="2"/>
              <a:buNone/>
            </a:pPr>
            <a:endParaRPr lang="ru-RU" altLang="ru-RU" sz="900" b="1" smtClean="0"/>
          </a:p>
          <a:p>
            <a:pPr eaLnBrk="1" hangingPunct="1">
              <a:lnSpc>
                <a:spcPct val="90000"/>
              </a:lnSpc>
              <a:buFont typeface="Wingdings" panose="05000000000000000000" pitchFamily="2" charset="2"/>
              <a:buNone/>
            </a:pPr>
            <a:endParaRPr lang="ru-RU" altLang="ru-RU" sz="900" b="1" smtClean="0"/>
          </a:p>
          <a:p>
            <a:pPr eaLnBrk="1" hangingPunct="1">
              <a:lnSpc>
                <a:spcPct val="90000"/>
              </a:lnSpc>
              <a:buFont typeface="Wingdings" panose="05000000000000000000" pitchFamily="2" charset="2"/>
              <a:buNone/>
            </a:pPr>
            <a:endParaRPr lang="ru-RU" altLang="ru-RU" sz="900" b="1" smtClean="0"/>
          </a:p>
          <a:p>
            <a:pPr eaLnBrk="1" hangingPunct="1">
              <a:lnSpc>
                <a:spcPct val="90000"/>
              </a:lnSpc>
              <a:buFont typeface="Wingdings" panose="05000000000000000000" pitchFamily="2" charset="2"/>
              <a:buNone/>
            </a:pPr>
            <a:endParaRPr lang="ru-RU" altLang="ru-RU" sz="900" b="1" smtClean="0"/>
          </a:p>
        </p:txBody>
      </p:sp>
      <p:graphicFrame>
        <p:nvGraphicFramePr>
          <p:cNvPr id="204950" name="Group 150"/>
          <p:cNvGraphicFramePr>
            <a:graphicFrameLocks noGrp="1"/>
          </p:cNvGraphicFramePr>
          <p:nvPr>
            <p:ph sz="quarter" idx="3"/>
          </p:nvPr>
        </p:nvGraphicFramePr>
        <p:xfrm>
          <a:off x="250825" y="1557338"/>
          <a:ext cx="8713788" cy="3279776"/>
        </p:xfrm>
        <a:graphic>
          <a:graphicData uri="http://schemas.openxmlformats.org/drawingml/2006/table">
            <a:tbl>
              <a:tblPr/>
              <a:tblGrid>
                <a:gridCol w="7207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gridCol w="1150938">
                  <a:extLst>
                    <a:ext uri="{9D8B030D-6E8A-4147-A177-3AD203B41FA5}">
                      <a16:colId xmlns:a16="http://schemas.microsoft.com/office/drawing/2014/main" val="20003"/>
                    </a:ext>
                  </a:extLst>
                </a:gridCol>
                <a:gridCol w="1081087">
                  <a:extLst>
                    <a:ext uri="{9D8B030D-6E8A-4147-A177-3AD203B41FA5}">
                      <a16:colId xmlns:a16="http://schemas.microsoft.com/office/drawing/2014/main" val="20004"/>
                    </a:ext>
                  </a:extLst>
                </a:gridCol>
                <a:gridCol w="1062038">
                  <a:extLst>
                    <a:ext uri="{9D8B030D-6E8A-4147-A177-3AD203B41FA5}">
                      <a16:colId xmlns:a16="http://schemas.microsoft.com/office/drawing/2014/main" val="20005"/>
                    </a:ext>
                  </a:extLst>
                </a:gridCol>
                <a:gridCol w="1241425">
                  <a:extLst>
                    <a:ext uri="{9D8B030D-6E8A-4147-A177-3AD203B41FA5}">
                      <a16:colId xmlns:a16="http://schemas.microsoft.com/office/drawing/2014/main" val="20006"/>
                    </a:ext>
                  </a:extLst>
                </a:gridCol>
                <a:gridCol w="936625">
                  <a:extLst>
                    <a:ext uri="{9D8B030D-6E8A-4147-A177-3AD203B41FA5}">
                      <a16:colId xmlns:a16="http://schemas.microsoft.com/office/drawing/2014/main" val="20007"/>
                    </a:ext>
                  </a:extLst>
                </a:gridCol>
              </a:tblGrid>
              <a:tr h="93503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Таб. №</a:t>
                      </a:r>
                      <a:r>
                        <a:rPr kumimoji="0" lang="en-US" altLang="ru-RU" sz="1800" b="1" i="0" u="none" strike="noStrike" cap="none" normalizeH="0" baseline="0" smtClean="0">
                          <a:ln>
                            <a:noFill/>
                          </a:ln>
                          <a:solidFill>
                            <a:schemeClr val="tx1"/>
                          </a:solidFill>
                          <a:effectLst/>
                          <a:latin typeface="Arial" panose="020B0604020202020204" pitchFamily="34" charset="0"/>
                        </a:rPr>
                        <a:t>   </a:t>
                      </a:r>
                      <a:r>
                        <a:rPr kumimoji="0" lang="en-US" altLang="ru-RU" sz="1800" b="1" i="0" u="none" strike="noStrike" cap="none" normalizeH="0" baseline="0" smtClean="0">
                          <a:ln>
                            <a:noFill/>
                          </a:ln>
                          <a:solidFill>
                            <a:schemeClr val="bg2"/>
                          </a:solidFill>
                          <a:effectLst/>
                          <a:latin typeface="Arial" panose="020B0604020202020204" pitchFamily="34" charset="0"/>
                        </a:rPr>
                        <a:t>PK</a:t>
                      </a:r>
                      <a:endParaRPr kumimoji="0" lang="ru-RU" altLang="ru-RU" sz="1800" b="1" i="0" u="none" strike="noStrike" cap="none" normalizeH="0" baseline="0" smtClean="0">
                        <a:ln>
                          <a:noFill/>
                        </a:ln>
                        <a:solidFill>
                          <a:schemeClr val="bg2"/>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ФИО</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Должность</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кабинета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Телефон</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Имя ребёнка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Год рождения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ребёнка</a:t>
                      </a:r>
                      <a:endParaRPr kumimoji="0" lang="en-US" altLang="ru-RU" sz="16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ru-RU" sz="1600" b="1" i="0" u="none" strike="noStrike" cap="none" normalizeH="0" baseline="0" smtClean="0">
                          <a:ln>
                            <a:noFill/>
                          </a:ln>
                          <a:solidFill>
                            <a:schemeClr val="bg2"/>
                          </a:solidFill>
                          <a:effectLst/>
                          <a:latin typeface="Arial" panose="020B0604020202020204" pitchFamily="34" charset="0"/>
                        </a:rPr>
                        <a:t>PK</a:t>
                      </a:r>
                      <a:endParaRPr kumimoji="0" lang="ru-RU" altLang="ru-RU" sz="1600" b="1" i="0" u="none" strike="noStrike" cap="none" normalizeH="0" baseline="0" smtClean="0">
                        <a:ln>
                          <a:noFill/>
                        </a:ln>
                        <a:solidFill>
                          <a:schemeClr val="bg2"/>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6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Саша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1996</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87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Петя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Волков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Менеджер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311</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 -</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14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Витя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1997</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7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Лена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1999</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1"/>
          <p:cNvSpPr>
            <a:spLocks noGrp="1"/>
          </p:cNvSpPr>
          <p:nvPr>
            <p:ph type="title"/>
          </p:nvPr>
        </p:nvSpPr>
        <p:spPr/>
        <p:txBody>
          <a:bodyPr/>
          <a:lstStyle/>
          <a:p>
            <a:r>
              <a:rPr lang="ru-RU" b="1" i="1" dirty="0"/>
              <a:t>Первая нормальная форма</a:t>
            </a:r>
            <a:r>
              <a:rPr lang="ru-RU" dirty="0"/>
              <a:t> (</a:t>
            </a:r>
            <a:r>
              <a:rPr lang="ru-RU" b="1" i="1" dirty="0"/>
              <a:t>1НФ</a:t>
            </a:r>
            <a:r>
              <a:rPr lang="ru-RU" dirty="0"/>
              <a:t>)</a:t>
            </a:r>
            <a:endParaRPr lang="ru-RU" altLang="ru-RU" dirty="0" smtClean="0"/>
          </a:p>
        </p:txBody>
      </p:sp>
      <p:sp>
        <p:nvSpPr>
          <p:cNvPr id="3" name="Объект 2"/>
          <p:cNvSpPr>
            <a:spLocks noGrp="1"/>
          </p:cNvSpPr>
          <p:nvPr>
            <p:ph idx="1"/>
          </p:nvPr>
        </p:nvSpPr>
        <p:spPr>
          <a:xfrm>
            <a:off x="457200" y="2204864"/>
            <a:ext cx="8578850" cy="4336504"/>
          </a:xfrm>
        </p:spPr>
        <p:txBody>
          <a:bodyPr/>
          <a:lstStyle/>
          <a:p>
            <a:pPr marL="0" indent="0">
              <a:buFont typeface="Wingdings" panose="05000000000000000000" pitchFamily="2" charset="2"/>
              <a:buNone/>
              <a:defRPr/>
            </a:pPr>
            <a:r>
              <a:rPr lang="ru-RU" sz="2800" dirty="0" smtClean="0"/>
              <a:t>Отношение </a:t>
            </a:r>
            <a:r>
              <a:rPr lang="ru-RU" sz="2800" dirty="0"/>
              <a:t>в 1НФ обладает следующими свойствами:</a:t>
            </a:r>
          </a:p>
          <a:p>
            <a:pPr>
              <a:defRPr/>
            </a:pPr>
            <a:r>
              <a:rPr lang="ru-RU" sz="2800" dirty="0"/>
              <a:t>В отношении нет одинаковых кортежей.</a:t>
            </a:r>
          </a:p>
          <a:p>
            <a:pPr>
              <a:defRPr/>
            </a:pPr>
            <a:r>
              <a:rPr lang="ru-RU" sz="2800" dirty="0"/>
              <a:t>Кортежи не упорядочены.</a:t>
            </a:r>
          </a:p>
          <a:p>
            <a:pPr>
              <a:defRPr/>
            </a:pPr>
            <a:r>
              <a:rPr lang="ru-RU" sz="2800" dirty="0"/>
              <a:t>Атрибуты не упорядочены.</a:t>
            </a:r>
          </a:p>
          <a:p>
            <a:pPr>
              <a:defRPr/>
            </a:pPr>
            <a:r>
              <a:rPr lang="ru-RU" sz="2800" dirty="0"/>
              <a:t>Все значения атрибутов </a:t>
            </a:r>
            <a:r>
              <a:rPr lang="ru-RU" sz="2800" dirty="0" err="1"/>
              <a:t>атомарны</a:t>
            </a:r>
            <a:r>
              <a:rPr lang="ru-RU" sz="2800" dirty="0"/>
              <a:t>.</a:t>
            </a:r>
          </a:p>
          <a:p>
            <a:pPr>
              <a:defRPr/>
            </a:pPr>
            <a:endParaRPr lang="ru-RU" sz="2000" dirty="0"/>
          </a:p>
        </p:txBody>
      </p:sp>
    </p:spTree>
    <p:extLst>
      <p:ext uri="{BB962C8B-B14F-4D97-AF65-F5344CB8AC3E}">
        <p14:creationId xmlns:p14="http://schemas.microsoft.com/office/powerpoint/2010/main" val="213654628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611188" y="549275"/>
            <a:ext cx="8229600" cy="647700"/>
          </a:xfrm>
        </p:spPr>
        <p:txBody>
          <a:bodyPr/>
          <a:lstStyle/>
          <a:p>
            <a:pPr eaLnBrk="1" hangingPunct="1"/>
            <a:r>
              <a:rPr lang="ru-RU" altLang="ru-RU" sz="4000" smtClean="0"/>
              <a:t>Аномалия вставки:</a:t>
            </a:r>
          </a:p>
        </p:txBody>
      </p:sp>
      <p:sp>
        <p:nvSpPr>
          <p:cNvPr id="205827" name="Rectangle 3"/>
          <p:cNvSpPr>
            <a:spLocks noGrp="1" noChangeArrowheads="1"/>
          </p:cNvSpPr>
          <p:nvPr>
            <p:ph type="body" sz="half" idx="1"/>
          </p:nvPr>
        </p:nvSpPr>
        <p:spPr>
          <a:xfrm>
            <a:off x="468313" y="5300663"/>
            <a:ext cx="8353425" cy="720725"/>
          </a:xfrm>
        </p:spPr>
        <p:txBody>
          <a:bodyPr/>
          <a:lstStyle/>
          <a:p>
            <a:pPr eaLnBrk="1" hangingPunct="1">
              <a:spcBef>
                <a:spcPct val="0"/>
              </a:spcBef>
              <a:buClrTx/>
              <a:buSzTx/>
              <a:buFontTx/>
              <a:buNone/>
            </a:pPr>
            <a:r>
              <a:rPr lang="ru-RU" altLang="ru-RU" sz="2400" smtClean="0"/>
              <a:t>Волков не может быть внесён в базу данных, т.к. у него нет детей, а эта информация входит в состав ключа</a:t>
            </a:r>
          </a:p>
        </p:txBody>
      </p:sp>
      <p:graphicFrame>
        <p:nvGraphicFramePr>
          <p:cNvPr id="205828" name="Group 4"/>
          <p:cNvGraphicFramePr>
            <a:graphicFrameLocks noGrp="1"/>
          </p:cNvGraphicFramePr>
          <p:nvPr>
            <p:ph sz="quarter" idx="3"/>
          </p:nvPr>
        </p:nvGraphicFramePr>
        <p:xfrm>
          <a:off x="250825" y="1557338"/>
          <a:ext cx="8713788" cy="3279776"/>
        </p:xfrm>
        <a:graphic>
          <a:graphicData uri="http://schemas.openxmlformats.org/drawingml/2006/table">
            <a:tbl>
              <a:tblPr/>
              <a:tblGrid>
                <a:gridCol w="7207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gridCol w="1150938">
                  <a:extLst>
                    <a:ext uri="{9D8B030D-6E8A-4147-A177-3AD203B41FA5}">
                      <a16:colId xmlns:a16="http://schemas.microsoft.com/office/drawing/2014/main" val="20003"/>
                    </a:ext>
                  </a:extLst>
                </a:gridCol>
                <a:gridCol w="1081087">
                  <a:extLst>
                    <a:ext uri="{9D8B030D-6E8A-4147-A177-3AD203B41FA5}">
                      <a16:colId xmlns:a16="http://schemas.microsoft.com/office/drawing/2014/main" val="20004"/>
                    </a:ext>
                  </a:extLst>
                </a:gridCol>
                <a:gridCol w="1062038">
                  <a:extLst>
                    <a:ext uri="{9D8B030D-6E8A-4147-A177-3AD203B41FA5}">
                      <a16:colId xmlns:a16="http://schemas.microsoft.com/office/drawing/2014/main" val="20005"/>
                    </a:ext>
                  </a:extLst>
                </a:gridCol>
                <a:gridCol w="1241425">
                  <a:extLst>
                    <a:ext uri="{9D8B030D-6E8A-4147-A177-3AD203B41FA5}">
                      <a16:colId xmlns:a16="http://schemas.microsoft.com/office/drawing/2014/main" val="20006"/>
                    </a:ext>
                  </a:extLst>
                </a:gridCol>
                <a:gridCol w="936625">
                  <a:extLst>
                    <a:ext uri="{9D8B030D-6E8A-4147-A177-3AD203B41FA5}">
                      <a16:colId xmlns:a16="http://schemas.microsoft.com/office/drawing/2014/main" val="20007"/>
                    </a:ext>
                  </a:extLst>
                </a:gridCol>
              </a:tblGrid>
              <a:tr h="93503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Таб. №</a:t>
                      </a:r>
                      <a:r>
                        <a:rPr kumimoji="0" lang="en-US" altLang="ru-RU" sz="1800" b="1" i="0" u="none" strike="noStrike" cap="none" normalizeH="0" baseline="0" smtClean="0">
                          <a:ln>
                            <a:noFill/>
                          </a:ln>
                          <a:solidFill>
                            <a:schemeClr val="tx1"/>
                          </a:solidFill>
                          <a:effectLst/>
                          <a:latin typeface="Arial" panose="020B0604020202020204" pitchFamily="34" charset="0"/>
                        </a:rPr>
                        <a:t>   </a:t>
                      </a:r>
                      <a:r>
                        <a:rPr kumimoji="0" lang="en-US" altLang="ru-RU" sz="1800" b="1" i="0" u="none" strike="noStrike" cap="none" normalizeH="0" baseline="0" smtClean="0">
                          <a:ln>
                            <a:noFill/>
                          </a:ln>
                          <a:solidFill>
                            <a:schemeClr val="bg2"/>
                          </a:solidFill>
                          <a:effectLst/>
                          <a:latin typeface="Arial" panose="020B0604020202020204" pitchFamily="34" charset="0"/>
                        </a:rPr>
                        <a:t>PK</a:t>
                      </a:r>
                      <a:endParaRPr kumimoji="0" lang="ru-RU" altLang="ru-RU" sz="1800" b="1" i="0" u="none" strike="noStrike" cap="none" normalizeH="0" baseline="0" smtClean="0">
                        <a:ln>
                          <a:noFill/>
                        </a:ln>
                        <a:solidFill>
                          <a:schemeClr val="bg2"/>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ФИО</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Должность</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кабинета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Телефон</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Имя ребёнка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Год рождения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ребёнка</a:t>
                      </a:r>
                      <a:endParaRPr kumimoji="0" lang="en-US" altLang="ru-RU" sz="16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ru-RU" sz="1600" b="1" i="0" u="none" strike="noStrike" cap="none" normalizeH="0" baseline="0" smtClean="0">
                          <a:ln>
                            <a:noFill/>
                          </a:ln>
                          <a:solidFill>
                            <a:schemeClr val="bg2"/>
                          </a:solidFill>
                          <a:effectLst/>
                          <a:latin typeface="Arial" panose="020B0604020202020204" pitchFamily="34" charset="0"/>
                        </a:rPr>
                        <a:t>PK</a:t>
                      </a:r>
                      <a:endParaRPr kumimoji="0" lang="ru-RU" altLang="ru-RU" sz="1600" b="1" i="0" u="none" strike="noStrike" cap="none" normalizeH="0" baseline="0" smtClean="0">
                        <a:ln>
                          <a:noFill/>
                        </a:ln>
                        <a:solidFill>
                          <a:schemeClr val="bg2"/>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6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Саша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1996</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87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Петя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Волков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Менеджер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311</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 -</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3300"/>
                    </a:solidFill>
                  </a:tcPr>
                </a:tc>
                <a:extLst>
                  <a:ext uri="{0D108BD9-81ED-4DB2-BD59-A6C34878D82A}">
                    <a16:rowId xmlns:a16="http://schemas.microsoft.com/office/drawing/2014/main" val="10003"/>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14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Витя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1997</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7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Лена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1999</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5826"/>
                                        </p:tgtEl>
                                        <p:attrNameLst>
                                          <p:attrName>style.visibility</p:attrName>
                                        </p:attrNameLst>
                                      </p:cBhvr>
                                      <p:to>
                                        <p:strVal val="visible"/>
                                      </p:to>
                                    </p:set>
                                    <p:animEffect transition="in" filter="dissolve">
                                      <p:cBhvr>
                                        <p:cTn id="7" dur="500"/>
                                        <p:tgtEl>
                                          <p:spTgt spid="205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5827">
                                            <p:txEl>
                                              <p:pRg st="0" end="0"/>
                                            </p:txEl>
                                          </p:spTgt>
                                        </p:tgtEl>
                                        <p:attrNameLst>
                                          <p:attrName>style.visibility</p:attrName>
                                        </p:attrNameLst>
                                      </p:cBhvr>
                                      <p:to>
                                        <p:strVal val="visible"/>
                                      </p:to>
                                    </p:set>
                                    <p:animEffect transition="in" filter="dissolve">
                                      <p:cBhvr>
                                        <p:cTn id="12" dur="500"/>
                                        <p:tgtEl>
                                          <p:spTgt spid="2058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6" grpId="0"/>
      <p:bldP spid="205827"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a:xfrm>
            <a:off x="684213" y="620713"/>
            <a:ext cx="8229600" cy="647700"/>
          </a:xfrm>
        </p:spPr>
        <p:txBody>
          <a:bodyPr/>
          <a:lstStyle/>
          <a:p>
            <a:pPr eaLnBrk="1" hangingPunct="1"/>
            <a:r>
              <a:rPr lang="ru-RU" altLang="ru-RU" sz="4000" smtClean="0"/>
              <a:t>Аномалия модификации</a:t>
            </a:r>
          </a:p>
        </p:txBody>
      </p:sp>
      <p:sp>
        <p:nvSpPr>
          <p:cNvPr id="207875" name="Rectangle 3"/>
          <p:cNvSpPr>
            <a:spLocks noGrp="1" noChangeArrowheads="1"/>
          </p:cNvSpPr>
          <p:nvPr>
            <p:ph type="body" sz="half" idx="1"/>
          </p:nvPr>
        </p:nvSpPr>
        <p:spPr>
          <a:xfrm>
            <a:off x="323850" y="5157788"/>
            <a:ext cx="8351838" cy="1150937"/>
          </a:xfrm>
        </p:spPr>
        <p:txBody>
          <a:bodyPr/>
          <a:lstStyle/>
          <a:p>
            <a:pPr eaLnBrk="1" hangingPunct="1">
              <a:spcBef>
                <a:spcPct val="0"/>
              </a:spcBef>
              <a:buClrTx/>
              <a:buSzTx/>
              <a:buFontTx/>
              <a:buNone/>
            </a:pPr>
            <a:r>
              <a:rPr lang="ru-RU" altLang="ru-RU" sz="2000" smtClean="0"/>
              <a:t>Зайцева сменила фамилию. Если не принять специальных мер, изменение базы может быть произведено не полностью, и в базе данных окажется противоречивая информация.</a:t>
            </a:r>
          </a:p>
        </p:txBody>
      </p:sp>
      <p:graphicFrame>
        <p:nvGraphicFramePr>
          <p:cNvPr id="208061" name="Group 189"/>
          <p:cNvGraphicFramePr>
            <a:graphicFrameLocks noGrp="1"/>
          </p:cNvGraphicFramePr>
          <p:nvPr>
            <p:ph sz="quarter" idx="3"/>
          </p:nvPr>
        </p:nvGraphicFramePr>
        <p:xfrm>
          <a:off x="179388" y="1484313"/>
          <a:ext cx="8713787" cy="3279775"/>
        </p:xfrm>
        <a:graphic>
          <a:graphicData uri="http://schemas.openxmlformats.org/drawingml/2006/table">
            <a:tbl>
              <a:tblPr/>
              <a:tblGrid>
                <a:gridCol w="7207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gridCol w="1150937">
                  <a:extLst>
                    <a:ext uri="{9D8B030D-6E8A-4147-A177-3AD203B41FA5}">
                      <a16:colId xmlns:a16="http://schemas.microsoft.com/office/drawing/2014/main" val="20003"/>
                    </a:ext>
                  </a:extLst>
                </a:gridCol>
                <a:gridCol w="1081088">
                  <a:extLst>
                    <a:ext uri="{9D8B030D-6E8A-4147-A177-3AD203B41FA5}">
                      <a16:colId xmlns:a16="http://schemas.microsoft.com/office/drawing/2014/main" val="20004"/>
                    </a:ext>
                  </a:extLst>
                </a:gridCol>
                <a:gridCol w="1062037">
                  <a:extLst>
                    <a:ext uri="{9D8B030D-6E8A-4147-A177-3AD203B41FA5}">
                      <a16:colId xmlns:a16="http://schemas.microsoft.com/office/drawing/2014/main" val="20005"/>
                    </a:ext>
                  </a:extLst>
                </a:gridCol>
                <a:gridCol w="1241425">
                  <a:extLst>
                    <a:ext uri="{9D8B030D-6E8A-4147-A177-3AD203B41FA5}">
                      <a16:colId xmlns:a16="http://schemas.microsoft.com/office/drawing/2014/main" val="20006"/>
                    </a:ext>
                  </a:extLst>
                </a:gridCol>
                <a:gridCol w="936625">
                  <a:extLst>
                    <a:ext uri="{9D8B030D-6E8A-4147-A177-3AD203B41FA5}">
                      <a16:colId xmlns:a16="http://schemas.microsoft.com/office/drawing/2014/main" val="20007"/>
                    </a:ext>
                  </a:extLst>
                </a:gridCol>
              </a:tblGrid>
              <a:tr h="935037">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Таб. №</a:t>
                      </a:r>
                      <a:r>
                        <a:rPr kumimoji="0" lang="en-US" altLang="ru-RU" sz="1800" b="1" i="0" u="none" strike="noStrike" cap="none" normalizeH="0" baseline="0" smtClean="0">
                          <a:ln>
                            <a:noFill/>
                          </a:ln>
                          <a:solidFill>
                            <a:schemeClr val="tx1"/>
                          </a:solidFill>
                          <a:effectLst/>
                          <a:latin typeface="Arial" panose="020B0604020202020204" pitchFamily="34" charset="0"/>
                        </a:rPr>
                        <a:t>   </a:t>
                      </a:r>
                      <a:r>
                        <a:rPr kumimoji="0" lang="en-US" altLang="ru-RU" sz="1800" b="1" i="0" u="none" strike="noStrike" cap="none" normalizeH="0" baseline="0" smtClean="0">
                          <a:ln>
                            <a:noFill/>
                          </a:ln>
                          <a:solidFill>
                            <a:schemeClr val="bg2"/>
                          </a:solidFill>
                          <a:effectLst/>
                          <a:latin typeface="Arial" panose="020B0604020202020204" pitchFamily="34" charset="0"/>
                        </a:rPr>
                        <a:t>PK</a:t>
                      </a:r>
                      <a:endParaRPr kumimoji="0" lang="ru-RU" altLang="ru-RU" sz="1800" b="1" i="0" u="none" strike="noStrike" cap="none" normalizeH="0" baseline="0" smtClean="0">
                        <a:ln>
                          <a:noFill/>
                        </a:ln>
                        <a:solidFill>
                          <a:schemeClr val="bg2"/>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800" b="1" i="0" u="none" strike="noStrike" cap="none" normalizeH="0" baseline="0" smtClean="0">
                          <a:ln>
                            <a:noFill/>
                          </a:ln>
                          <a:solidFill>
                            <a:schemeClr val="tx1"/>
                          </a:solidFill>
                          <a:effectLst/>
                          <a:latin typeface="Arial" panose="020B0604020202020204" pitchFamily="34" charset="0"/>
                        </a:rPr>
                        <a:t>ФИО</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Должность</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кабинета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Телефон</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Имя ребёнка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Год рождения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1600" b="1" i="0" u="none" strike="noStrike" cap="none" normalizeH="0" baseline="0" smtClean="0">
                          <a:ln>
                            <a:noFill/>
                          </a:ln>
                          <a:solidFill>
                            <a:schemeClr val="tx1"/>
                          </a:solidFill>
                          <a:effectLst/>
                          <a:latin typeface="Arial" panose="020B0604020202020204" pitchFamily="34" charset="0"/>
                        </a:rPr>
                        <a:t>№ ребёнка</a:t>
                      </a:r>
                      <a:endParaRPr kumimoji="0" lang="en-US" altLang="ru-RU" sz="1600" b="1"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en-US" altLang="ru-RU" sz="1600" b="1" i="0" u="none" strike="noStrike" cap="none" normalizeH="0" baseline="0" smtClean="0">
                          <a:ln>
                            <a:noFill/>
                          </a:ln>
                          <a:solidFill>
                            <a:schemeClr val="bg2"/>
                          </a:solidFill>
                          <a:effectLst/>
                          <a:latin typeface="Arial" panose="020B0604020202020204" pitchFamily="34" charset="0"/>
                        </a:rPr>
                        <a:t>PK</a:t>
                      </a:r>
                      <a:endParaRPr kumimoji="0" lang="ru-RU" altLang="ru-RU" sz="1600" b="1" i="0" u="none" strike="noStrike" cap="none" normalizeH="0" baseline="0" smtClean="0">
                        <a:ln>
                          <a:noFill/>
                        </a:ln>
                        <a:solidFill>
                          <a:schemeClr val="bg2"/>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6088">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Саша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1996</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87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Петрова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Петя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extLst>
                  <a:ext uri="{0D108BD9-81ED-4DB2-BD59-A6C34878D82A}">
                    <a16:rowId xmlns:a16="http://schemas.microsoft.com/office/drawing/2014/main" val="10002"/>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Иванов</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Директор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212</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Маша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1995</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60363">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Витя</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1997</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00"/>
                    </a:solidFill>
                  </a:tcPr>
                </a:tc>
                <a:extLst>
                  <a:ext uri="{0D108BD9-81ED-4DB2-BD59-A6C34878D82A}">
                    <a16:rowId xmlns:a16="http://schemas.microsoft.com/office/drawing/2014/main" val="10004"/>
                  </a:ext>
                </a:extLst>
              </a:tr>
              <a:tr h="3714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a:t>
                      </a: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Зайцева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Бухгалтер</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213</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Лена</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1999</a:t>
                      </a: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r>
                        <a:rPr kumimoji="0" lang="ru-RU" altLang="ru-RU" sz="2000" b="0" i="0" u="none" strike="noStrike" cap="none" normalizeH="0" baseline="0" smtClean="0">
                          <a:ln>
                            <a:noFill/>
                          </a:ln>
                          <a:solidFill>
                            <a:schemeClr val="tx1"/>
                          </a:solidFill>
                          <a:effectLst/>
                          <a:latin typeface="Arial" panose="020B0604020202020204" pitchFamily="34" charset="0"/>
                        </a:rPr>
                        <a:t>3</a:t>
                      </a: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9900"/>
                    </a:solidFill>
                  </a:tcPr>
                </a:tc>
                <a:extLst>
                  <a:ext uri="{0D108BD9-81ED-4DB2-BD59-A6C34878D82A}">
                    <a16:rowId xmlns:a16="http://schemas.microsoft.com/office/drawing/2014/main" val="10005"/>
                  </a:ext>
                </a:extLst>
              </a:tr>
              <a:tr h="447675">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bg2"/>
                        </a:buClr>
                        <a:buSzPct val="75000"/>
                        <a:buFont typeface="Wingdings" panose="05000000000000000000" pitchFamily="2" charset="2"/>
                        <a:defRPr sz="28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defRPr sz="2400">
                          <a:solidFill>
                            <a:schemeClr val="tx1"/>
                          </a:solidFill>
                          <a:latin typeface="Arial" panose="020B0604020202020204" pitchFamily="34" charset="0"/>
                        </a:defRPr>
                      </a:lvl2pPr>
                      <a:lvl3pPr>
                        <a:spcBef>
                          <a:spcPct val="20000"/>
                        </a:spcBef>
                        <a:buClr>
                          <a:schemeClr val="bg2"/>
                        </a:buClr>
                        <a:buSzPct val="65000"/>
                        <a:buFont typeface="Wingdings" panose="05000000000000000000" pitchFamily="2" charset="2"/>
                        <a:defRPr sz="2000">
                          <a:solidFill>
                            <a:schemeClr val="tx1"/>
                          </a:solidFill>
                          <a:latin typeface="Arial" panose="020B0604020202020204" pitchFamily="34" charset="0"/>
                        </a:defRPr>
                      </a:lvl3pPr>
                      <a:lvl4pPr>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a:spcBef>
                          <a:spcPct val="20000"/>
                        </a:spcBef>
                        <a:buClr>
                          <a:schemeClr val="bg2"/>
                        </a:buClr>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bg2"/>
                        </a:buClr>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anose="05000000000000000000" pitchFamily="2" charset="2"/>
                        <a:buNone/>
                        <a:tabLst/>
                      </a:pPr>
                      <a:endParaRPr kumimoji="0" lang="ru-RU" altLang="ru-RU" sz="2000" b="0" i="0" u="none" strike="noStrike" cap="none" normalizeH="0" baseline="0" smtClean="0">
                        <a:ln>
                          <a:noFill/>
                        </a:ln>
                        <a:solidFill>
                          <a:schemeClr val="tx1"/>
                        </a:solidFill>
                        <a:effectLst/>
                        <a:latin typeface="Arial" panose="020B0604020202020204" pitchFamily="34" charset="0"/>
                      </a:endParaRPr>
                    </a:p>
                  </a:txBody>
                  <a:tcPr marL="36000" marR="36000" marT="0"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7874"/>
                                        </p:tgtEl>
                                        <p:attrNameLst>
                                          <p:attrName>style.visibility</p:attrName>
                                        </p:attrNameLst>
                                      </p:cBhvr>
                                      <p:to>
                                        <p:strVal val="visible"/>
                                      </p:to>
                                    </p:set>
                                    <p:animEffect transition="in" filter="dissolve">
                                      <p:cBhvr>
                                        <p:cTn id="7" dur="500"/>
                                        <p:tgtEl>
                                          <p:spTgt spid="2078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7875">
                                            <p:txEl>
                                              <p:pRg st="0" end="0"/>
                                            </p:txEl>
                                          </p:spTgt>
                                        </p:tgtEl>
                                        <p:attrNameLst>
                                          <p:attrName>style.visibility</p:attrName>
                                        </p:attrNameLst>
                                      </p:cBhvr>
                                      <p:to>
                                        <p:strVal val="visible"/>
                                      </p:to>
                                    </p:set>
                                    <p:animEffect transition="in" filter="dissolve">
                                      <p:cBhvr>
                                        <p:cTn id="12" dur="500"/>
                                        <p:tgtEl>
                                          <p:spTgt spid="2078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4" grpId="0"/>
      <p:bldP spid="207875" grpId="0" build="p"/>
    </p:bldLst>
  </p:timing>
</p:sld>
</file>

<file path=ppt/theme/theme1.xml><?xml version="1.0" encoding="utf-8"?>
<a:theme xmlns:a="http://schemas.openxmlformats.org/drawingml/2006/main" name="Пиксел">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Pixel</Template>
  <TotalTime>1298</TotalTime>
  <Words>3893</Words>
  <Application>Microsoft Office PowerPoint</Application>
  <PresentationFormat>Экран (4:3)</PresentationFormat>
  <Paragraphs>979</Paragraphs>
  <Slides>56</Slides>
  <Notes>10</Notes>
  <HiddenSlides>10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56</vt:i4>
      </vt:variant>
    </vt:vector>
  </HeadingPairs>
  <TitlesOfParts>
    <vt:vector size="65" baseType="lpstr">
      <vt:lpstr>Arial</vt:lpstr>
      <vt:lpstr>Arial Black</vt:lpstr>
      <vt:lpstr>Calibri</vt:lpstr>
      <vt:lpstr>Courier New</vt:lpstr>
      <vt:lpstr>Symbol</vt:lpstr>
      <vt:lpstr>Tahoma</vt:lpstr>
      <vt:lpstr>Times New Roman</vt:lpstr>
      <vt:lpstr>Wingdings</vt:lpstr>
      <vt:lpstr>Пиксел</vt:lpstr>
      <vt:lpstr>Проектирование реляционных баз данных на основе принципов нормализации</vt:lpstr>
      <vt:lpstr>Содержание</vt:lpstr>
      <vt:lpstr>Презентация PowerPoint</vt:lpstr>
      <vt:lpstr>СТРУКТУРА НОРМАЛИЗАЦИИ: </vt:lpstr>
      <vt:lpstr>Первая нормальная форма:</vt:lpstr>
      <vt:lpstr>Первая нормальная форма</vt:lpstr>
      <vt:lpstr>Первая нормальная форма (1НФ)</vt:lpstr>
      <vt:lpstr>Аномалия вставки:</vt:lpstr>
      <vt:lpstr>Аномалия модификации</vt:lpstr>
      <vt:lpstr>Аномалия удаления</vt:lpstr>
      <vt:lpstr>Основные определения:</vt:lpstr>
      <vt:lpstr>Основные определения:</vt:lpstr>
      <vt:lpstr>Вторая нормальная форма</vt:lpstr>
      <vt:lpstr>Вторая нормальная форма:</vt:lpstr>
      <vt:lpstr>Вторая нормальная форма:</vt:lpstr>
      <vt:lpstr>Третья нормальная форма:</vt:lpstr>
      <vt:lpstr>Третья нормальная форма:</vt:lpstr>
      <vt:lpstr>Третья нормальная форма</vt:lpstr>
      <vt:lpstr>Третья нормальная форма:</vt:lpstr>
      <vt:lpstr>Теорема Хеза</vt:lpstr>
      <vt:lpstr>Нормальная форма Бойса-Кодда</vt:lpstr>
      <vt:lpstr>{PNUM, DNUM}  и  {PNAME, DNUM}</vt:lpstr>
      <vt:lpstr>В какой нормальной форме?</vt:lpstr>
      <vt:lpstr>Декомпозиция</vt:lpstr>
      <vt:lpstr>Нормальная форма Бойса-Кодда</vt:lpstr>
      <vt:lpstr>Усиленная 3НФ</vt:lpstr>
      <vt:lpstr>Анализ на соответствие НФБК</vt:lpstr>
      <vt:lpstr>Приведение к НФБК</vt:lpstr>
      <vt:lpstr>Четвертая нормальная форма</vt:lpstr>
      <vt:lpstr>Четвертая нормальная форма</vt:lpstr>
      <vt:lpstr>Четвертая нормальная форма</vt:lpstr>
      <vt:lpstr>Аномалия вставки. </vt:lpstr>
      <vt:lpstr>Аномалия удаления</vt:lpstr>
      <vt:lpstr>Четвертая нормальная форма</vt:lpstr>
      <vt:lpstr>Четвертая нормальная форма</vt:lpstr>
      <vt:lpstr>Четвертая нормальная форма</vt:lpstr>
      <vt:lpstr>Четвертая нормальная форма</vt:lpstr>
      <vt:lpstr>Теорема Фейджина</vt:lpstr>
      <vt:lpstr>Четвертая нормальная форма</vt:lpstr>
      <vt:lpstr>Четвертая нормальная форма</vt:lpstr>
      <vt:lpstr>Четвертая нормальная форма</vt:lpstr>
      <vt:lpstr>Четвертая нормальная форма</vt:lpstr>
      <vt:lpstr>Проективно-соединительная нормальная  форма (5НФ)</vt:lpstr>
      <vt:lpstr>Приведение к 5НФ</vt:lpstr>
      <vt:lpstr>Денормализация отношений</vt:lpstr>
      <vt:lpstr>Основные свойства нормальных форм:</vt:lpstr>
      <vt:lpstr>НАЗНАЧЕНИЕ НОРМАЛИЗАЦИИ</vt:lpstr>
      <vt:lpstr>Выводы</vt:lpstr>
      <vt:lpstr>Выводы</vt:lpstr>
      <vt:lpstr>Выводы</vt:lpstr>
      <vt:lpstr>Выводы</vt:lpstr>
      <vt:lpstr>Выводы</vt:lpstr>
      <vt:lpstr>Выводы</vt:lpstr>
      <vt:lpstr>Выводы</vt:lpstr>
      <vt:lpstr>Выводы</vt:lpstr>
      <vt:lpstr>Выводы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Виталий</dc:creator>
  <cp:lastModifiedBy>Виталий Бондаренко</cp:lastModifiedBy>
  <cp:revision>57</cp:revision>
  <dcterms:created xsi:type="dcterms:W3CDTF">1601-01-01T00:00:00Z</dcterms:created>
  <dcterms:modified xsi:type="dcterms:W3CDTF">2017-01-06T08:17:40Z</dcterms:modified>
</cp:coreProperties>
</file>