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58"/>
  </p:notesMasterIdLst>
  <p:handoutMasterIdLst>
    <p:handoutMasterId r:id="rId59"/>
  </p:handoutMasterIdLst>
  <p:sldIdLst>
    <p:sldId id="256" r:id="rId2"/>
    <p:sldId id="258" r:id="rId3"/>
    <p:sldId id="257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2" r:id="rId5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4">
          <p15:clr>
            <a:srgbClr val="A4A3A4"/>
          </p15:clr>
        </p15:guide>
        <p15:guide id="2" pos="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86618" autoAdjust="0"/>
  </p:normalViewPr>
  <p:slideViewPr>
    <p:cSldViewPr>
      <p:cViewPr varScale="1">
        <p:scale>
          <a:sx n="96" d="100"/>
          <a:sy n="96" d="100"/>
        </p:scale>
        <p:origin x="1956" y="84"/>
      </p:cViewPr>
      <p:guideLst>
        <p:guide orient="horz" pos="274"/>
        <p:guide pos="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ru-RU" smtClean="0"/>
              <a:t>Базы данных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04EB9E7-AD4F-4FEB-B6E7-5B9D214F9F8C}" type="datetimeFigureOut">
              <a:rPr lang="ru-RU"/>
              <a:pPr>
                <a:defRPr/>
              </a:pPr>
              <a:t>01.03.2017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E67D641-3474-488C-B1C6-10A27CB84E9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ru-RU" smtClean="0"/>
              <a:t>Базы данных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53933C3-79F3-4624-A55A-2EB16C557A8A}" type="datetimeFigureOut">
              <a:rPr lang="ru-RU"/>
              <a:pPr>
                <a:defRPr/>
              </a:pPr>
              <a:t>01.03.2017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0669429-9BF0-42C4-A058-7BEC8CFD74A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5124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ru-RU" altLang="ru-RU" sz="1200">
                <a:solidFill>
                  <a:srgbClr val="000000"/>
                </a:solidFill>
                <a:latin typeface="Calibri" panose="020F0502020204030204" pitchFamily="34" charset="0"/>
              </a:rPr>
              <a:t>*</a:t>
            </a:r>
          </a:p>
        </p:txBody>
      </p:sp>
      <p:sp>
        <p:nvSpPr>
          <p:cNvPr id="5125" name="Верхний колонтитул 4"/>
          <p:cNvSpPr txBox="1">
            <a:spLocks noGrp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200" smtClean="0">
                <a:solidFill>
                  <a:srgbClr val="000000"/>
                </a:solidFill>
                <a:latin typeface="Calibri" panose="020F0502020204030204" pitchFamily="34" charset="0"/>
              </a:rPr>
              <a:t>Базы данных</a:t>
            </a:r>
            <a:endParaRPr lang="ru-RU" altLang="ru-RU" sz="1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Итак, реляционная модель данных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это м</a:t>
            </a: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одель данных, основанная на представлении данных в виде набора отношений, каждое из которых является подмножеством декартова произведения определённых множеств. </a:t>
            </a:r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Базы данных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0669429-9BF0-42C4-A058-7BEC8CFD74A0}" type="slidenum">
              <a:rPr lang="ru-RU" altLang="ru-RU" smtClean="0"/>
              <a:pPr>
                <a:defRPr/>
              </a:pPr>
              <a:t>17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103265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Вспомогательные операции могут быть выражены через основные, но в некоторых системах реализуются с помощью специальных команд (ключевых слов) для удобства пользователей.</a:t>
            </a:r>
            <a:endParaRPr lang="ru-RU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Базы данных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0669429-9BF0-42C4-A058-7BEC8CFD74A0}" type="slidenum">
              <a:rPr lang="ru-RU" altLang="ru-RU" smtClean="0"/>
              <a:pPr>
                <a:defRPr/>
              </a:pPr>
              <a:t>21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195011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Смысл операции выборки очевиден - выбрать кортежи отношения, удовлетворяющие некоторому условию. </a:t>
            </a:r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Базы данных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0669429-9BF0-42C4-A058-7BEC8CFD74A0}" type="slidenum">
              <a:rPr lang="ru-RU" altLang="ru-RU" smtClean="0"/>
              <a:pPr>
                <a:defRPr/>
              </a:pPr>
              <a:t>27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777367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видно из приведенного примера, потенциальные ключи, которые были в отношениях   </a:t>
            </a:r>
            <a:r>
              <a:rPr lang="ru-RU" sz="12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наследуются </a:t>
            </a:r>
            <a:r>
              <a:rPr lang="ru-RU" sz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объединением этих отношений. Поэтому, в объединении отношений  и  атрибут "Табельный номер" может содержать дубликаты значений. Если бы это было не так, и ключи наследовались бы, то это противоречило бы понятию объединения как "объединение множеств". Конечно, объединение отношений  и  имеет, как и любое отношение, потенциальный ключ, например, состоящий из всех атрибутов.</a:t>
            </a:r>
            <a:endParaRPr lang="ru-RU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Базы данных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0669429-9BF0-42C4-A058-7BEC8CFD74A0}" type="slidenum">
              <a:rPr lang="ru-RU" altLang="ru-RU" smtClean="0"/>
              <a:pPr>
                <a:defRPr/>
              </a:pPr>
              <a:t>33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093648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 самом деле, т.к. в отношениях имеются одинаковые атрибуты, то требуется сначала переименовать атрибуты, а потом выполнить эквисоединение.</a:t>
            </a:r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Базы данных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0669429-9BF0-42C4-A058-7BEC8CFD74A0}" type="slidenum">
              <a:rPr lang="ru-RU" altLang="ru-RU" smtClean="0"/>
              <a:pPr>
                <a:defRPr/>
              </a:pPr>
              <a:t>46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349555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Оказалось, что только поставщик с номером 1 поставляет все детали.</a:t>
            </a:r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Базы данных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0669429-9BF0-42C4-A058-7BEC8CFD74A0}" type="slidenum">
              <a:rPr lang="ru-RU" altLang="ru-RU" smtClean="0"/>
              <a:pPr>
                <a:defRPr/>
              </a:pPr>
              <a:t>55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0481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Реляционная модель данных была предложена в 1970 г. математиком Эдгаром Коддом (</a:t>
            </a:r>
            <a:r>
              <a:rPr lang="en-US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Codd E</a:t>
            </a:r>
            <a:r>
              <a:rPr lang="ru-RU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</a:t>
            </a:r>
            <a:r>
              <a:rPr lang="ru-RU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.). РМД является наиболее широко распространенной моделью данных и единственной из трёх основных моделей данных, для которой разработан теоретический базис с использованием теории множеств.</a:t>
            </a:r>
          </a:p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Базы данных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0669429-9BF0-42C4-A058-7BEC8CFD74A0}" type="slidenum">
              <a:rPr lang="ru-RU" altLang="ru-RU" smtClean="0"/>
              <a:pPr>
                <a:defRPr/>
              </a:pPr>
              <a:t>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9610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Базы данных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0669429-9BF0-42C4-A058-7BEC8CFD74A0}" type="slidenum">
              <a:rPr lang="ru-RU" altLang="ru-RU" smtClean="0"/>
              <a:pPr>
                <a:defRPr/>
              </a:pPr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410344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Таким образом, декартово произведение позволяет получить все возможные комбинации значений элементов исходных множеств.</a:t>
            </a:r>
          </a:p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Базы данных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0669429-9BF0-42C4-A058-7BEC8CFD74A0}" type="slidenum">
              <a:rPr lang="ru-RU" altLang="ru-RU" smtClean="0"/>
              <a:pPr>
                <a:defRPr/>
              </a:pPr>
              <a:t>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542194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РМД не поддерживает групповые отношения (по версии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CODASYL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Для связей между отношениями используются внешние ключи. </a:t>
            </a:r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Базы данных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0669429-9BF0-42C4-A058-7BEC8CFD74A0}" type="slidenum">
              <a:rPr lang="ru-RU" altLang="ru-RU" smtClean="0"/>
              <a:pPr>
                <a:defRPr/>
              </a:pPr>
              <a:t>10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946441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РМД не поддерживает групповые отношения (по версии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CODASYL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Для связей между отношениями используются внешние ключи. </a:t>
            </a:r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Базы данных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0669429-9BF0-42C4-A058-7BEC8CFD74A0}" type="slidenum">
              <a:rPr lang="ru-RU" altLang="ru-RU" smtClean="0"/>
              <a:pPr>
                <a:defRPr/>
              </a:pPr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032180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РМД не поддерживает групповые отношения (по версии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CODASYL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Для связей между отношениями используются внешние ключи. </a:t>
            </a:r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Базы данных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0669429-9BF0-42C4-A058-7BEC8CFD74A0}" type="slidenum">
              <a:rPr lang="ru-RU" altLang="ru-RU" smtClean="0"/>
              <a:pPr>
                <a:defRPr/>
              </a:pPr>
              <a:t>12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54699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marL="0" indent="45720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dirty="0" smtClean="0"/>
              <a:t>Так, таблица Деталь содержит сведения о всех деталях, хранящихся на складе, а ее строки являются наборами значений атрибутов конкретных деталей. Каждый столбец таблицы — это совокупность значений конкретного атрибута объекта. Так, столбец Материал представляет собой множество значений "Сталь", "Олово", "Цинк", "Никель". В столбце Количество содержатся целые неотрицательные числа. Значения в столбце Вес — вещественные числа, равные весу детали в килограммах.</a:t>
            </a:r>
          </a:p>
          <a:p>
            <a:pPr marL="0" indent="45720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dirty="0" smtClean="0"/>
              <a:t>Эти значения не появляются из воздуха. Они выбираются из множества всех возможных значений атрибута объекта, которое называется доменом. Так, значения в столбце материал выбираются из множества имен всех возможных материалов — пластмасс, древесины, металлов и т.д. Следовательно, в столбце Материал принципиально невозможно появление значения, которого нет в соответствующем домене, например, "вода" или "песок".</a:t>
            </a:r>
          </a:p>
          <a:p>
            <a:pPr marL="0" indent="45720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dirty="0" smtClean="0"/>
              <a:t>Каждый столбец имеет имя, которое обычно записывается в верхней части таблицы. Оно должно быть уникальным в таблице, однако различные таблицы могут иметь столбцы с одинаковыми именами. Любая таблица должна иметь по крайней мере один столбец; столбцы расположены в таблице в соответствии с порядком следования их имен при ее создании. В отличие от столбцов, строки не имеют имен; порядок их следования в таблице не определен, а количество логически не ограничено.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0E2BF-B234-4BD5-B3BE-0732F2253A17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8106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45720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ru-RU" dirty="0" smtClean="0"/>
              <a:t>Взаимосвязь таблиц является важнейшим элементом реляционной модели данных. Она поддерживается внешними ключами. </a:t>
            </a:r>
          </a:p>
          <a:p>
            <a:pPr marL="0" indent="45720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ru-RU" dirty="0" smtClean="0"/>
              <a:t>Рассмотрим пример, в котором база данных хранит информацию о рядовых служащих (таблица Служащий) и руководителях (таблица Руководитель) в некоторой организации. Первичный ключ таблицы Руководитель — столбец Номер. Столбец Фамилия не может выполнять роль первичного ключа, так как в одной организации могут работать два руководителя с одинаковыми фамилиями. Любой служащий подчинен единственному руководителю, что должно быть отражено в базе данных. Таблица Служащий содержит столбец Номер руководителя, и значения в этом столбце выбираются из столбца Номер таблицы Руководитель. Столбец Номер Руководителя является внешним ключом в таблице Служащий.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0E2BF-B234-4BD5-B3BE-0732F2253A17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583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7" y="2292099"/>
            <a:ext cx="7572375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89"/>
            <a:ext cx="7572376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9FF11C-4879-452E-A336-EEBA51FA3A65}" type="datetime1">
              <a:rPr lang="ru-RU" smtClean="0"/>
              <a:pPr>
                <a:defRPr/>
              </a:pPr>
              <a:t>01.03.2017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4F0CD4-A27E-4DCA-97B3-AC9EC750058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3335" y="0"/>
            <a:ext cx="1310643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857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491003" y="1600201"/>
            <a:ext cx="4823184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2547747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8575F0-A45A-41F5-A556-40E9BA167FB8}" type="datetime1">
              <a:rPr lang="ru-RU" smtClean="0"/>
              <a:pPr>
                <a:defRPr/>
              </a:pPr>
              <a:t>01.03.2017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AB243E-F68C-442C-ACD3-FDECC7DD9F06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04790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B0C9CB-DBB9-4ED1-B043-D08598EFE4E9}" type="datetime1">
              <a:rPr lang="ru-RU" smtClean="0"/>
              <a:pPr>
                <a:defRPr/>
              </a:pPr>
              <a:t>01.03.2017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F11DAF-E2FA-43AC-A8DB-148C25A7AFB3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531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29451" y="365125"/>
            <a:ext cx="12858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8675" y="365125"/>
            <a:ext cx="6074172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DD257E-C7AE-4529-9CAF-9BFA0A284F19}" type="datetime1">
              <a:rPr lang="ru-RU" smtClean="0"/>
              <a:pPr>
                <a:defRPr/>
              </a:pPr>
              <a:t>01.03.2017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B38AD4-01EB-4696-A40D-38C0B6B6115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grpSp>
        <p:nvGrpSpPr>
          <p:cNvPr id="7" name="Группа 6"/>
          <p:cNvGrpSpPr/>
          <p:nvPr/>
        </p:nvGrpSpPr>
        <p:grpSpPr>
          <a:xfrm rot="5400000">
            <a:off x="4181447" y="3239396"/>
            <a:ext cx="5632704" cy="63302"/>
            <a:chOff x="1073150" y="1219201"/>
            <a:chExt cx="10058400" cy="63125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160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7FC5D13-F6EB-48CA-8697-85BA887C56A9}" type="datetime1">
              <a:rPr lang="ru-RU" smtClean="0"/>
              <a:pPr>
                <a:defRPr/>
              </a:pPr>
              <a:t>01.03.2017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BB3CA1-3C2B-4176-9CA8-7752289B92A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84662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 rot="10800000">
            <a:off x="0" y="5645515"/>
            <a:ext cx="9144000" cy="63125"/>
            <a:chOff x="507492" y="1501519"/>
            <a:chExt cx="8129016" cy="63125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/>
        </p:nvGrpSpPr>
        <p:grpSpPr>
          <a:xfrm>
            <a:off x="0" y="1143005"/>
            <a:ext cx="9144000" cy="63125"/>
            <a:chOff x="507492" y="1501519"/>
            <a:chExt cx="8129016" cy="63125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5" y="2292099"/>
            <a:ext cx="4300538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89"/>
            <a:ext cx="4300538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4412" y="0"/>
            <a:ext cx="1310643" cy="2292094"/>
          </a:xfrm>
          <a:prstGeom prst="rect">
            <a:avLst/>
          </a:prstGeom>
        </p:spPr>
      </p:pic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5235800" y="1310656"/>
            <a:ext cx="3908203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9" name="Инструкции"/>
          <p:cNvSpPr/>
          <p:nvPr/>
        </p:nvSpPr>
        <p:spPr>
          <a:xfrm>
            <a:off x="9258300" y="0"/>
            <a:ext cx="97155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14377">
              <a:buNone/>
            </a:pPr>
            <a:r>
              <a:rPr lang="ru-RU" sz="1200" b="1" i="1" dirty="0" smtClean="0">
                <a:solidFill>
                  <a:schemeClr val="lt1"/>
                </a:solidFill>
                <a:latin typeface="Arial"/>
                <a:ea typeface="+mn-ea"/>
                <a:cs typeface="Arial"/>
              </a:rPr>
              <a:t>ПРИМЕЧАНИЕ.</a:t>
            </a:r>
          </a:p>
          <a:p>
            <a:pPr algn="l" defTabSz="914377">
              <a:buNone/>
            </a:pPr>
            <a:r>
              <a:rPr lang="ru-RU" sz="1200" b="0" i="1" dirty="0" smtClean="0">
                <a:solidFill>
                  <a:schemeClr val="lt1"/>
                </a:solidFill>
                <a:latin typeface="Arial"/>
                <a:ea typeface="+mn-ea"/>
                <a:cs typeface="Arial"/>
              </a:rPr>
              <a:t>Чтобы изменить изображение на этом слайде, выделите рисунок и удалите его. Затем щелкните значок "Рисунки" в заполнителе и вставьте свое изображение.</a:t>
            </a:r>
            <a:endParaRPr lang="ru-RU" sz="1200" b="0" i="1" dirty="0">
              <a:solidFill>
                <a:schemeClr val="lt1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97110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2514605"/>
            <a:ext cx="9144000" cy="3194035"/>
            <a:chOff x="647402" y="2514600"/>
            <a:chExt cx="10838688" cy="3194035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Прямоугольник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/>
            </a:p>
          </p:txBody>
        </p:sp>
        <p:grpSp>
          <p:nvGrpSpPr>
            <p:cNvPr id="11" name="Группа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6" y="2971806"/>
            <a:ext cx="7553324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6" y="4655956"/>
            <a:ext cx="7553324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855CDF-1EEF-4989-A7E7-3DD08838A557}" type="datetime1">
              <a:rPr lang="ru-RU" smtClean="0"/>
              <a:pPr>
                <a:defRPr/>
              </a:pPr>
              <a:t>01.03.2017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FDDEDC-1F9E-4FBE-99E5-88559277C63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11" y="0"/>
            <a:ext cx="1337391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689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8677" y="1600202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2" y="1600202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693954-E31B-454B-9374-10595711B8EB}" type="datetime1">
              <a:rPr lang="ru-RU" smtClean="0"/>
              <a:pPr>
                <a:defRPr/>
              </a:pPr>
              <a:t>01.03.2017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63F967-2D54-418C-AA56-9CD2A206929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83040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8675" y="2424112"/>
            <a:ext cx="3689604" cy="37480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4583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4583" y="2424112"/>
            <a:ext cx="3689604" cy="37480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EB33FA3-4B80-4262-A4E7-7F5C99433FD4}" type="datetime1">
              <a:rPr lang="ru-RU" smtClean="0"/>
              <a:pPr>
                <a:defRPr/>
              </a:pPr>
              <a:t>01.03.2017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0432C5-5A8A-4A90-819E-114472BCE05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81545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5397F-5FEC-4360-A391-D566496C045D}" type="datetime1">
              <a:rPr lang="ru-RU" smtClean="0"/>
              <a:pPr>
                <a:defRPr/>
              </a:pPr>
              <a:t>01.03.2017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FA383C-8F9A-4A9A-8C8A-AFBFE67C44F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36426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34BD63E-6791-4B3B-9FB1-0A152FE67686}" type="datetime1">
              <a:rPr lang="ru-RU" smtClean="0"/>
              <a:pPr>
                <a:defRPr/>
              </a:pPr>
              <a:t>01.03.2017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F1936B-37D6-4D0B-BAD6-BEC24FEAF98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3446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31388" y="1600201"/>
            <a:ext cx="4083939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3288411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BCDA03-3174-484D-87BE-534C7D948003}" type="datetime1">
              <a:rPr lang="ru-RU" smtClean="0"/>
              <a:pPr>
                <a:defRPr/>
              </a:pPr>
              <a:t>01.03.2017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AB9191-5F07-405B-B046-26C4422CA779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01604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6" y="76200"/>
            <a:ext cx="748551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748665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</a:p>
          <a:p>
            <a:pPr lvl="5"/>
            <a:r>
              <a:rPr lang="ru-RU" dirty="0" smtClean="0"/>
              <a:t>Шестой уровень</a:t>
            </a:r>
          </a:p>
          <a:p>
            <a:pPr lvl="6"/>
            <a:r>
              <a:rPr lang="ru-RU" dirty="0" smtClean="0"/>
              <a:t>Седьмой уровень</a:t>
            </a:r>
          </a:p>
          <a:p>
            <a:pPr lvl="7"/>
            <a:r>
              <a:rPr lang="ru-RU" dirty="0" smtClean="0"/>
              <a:t>Восьмой уровень</a:t>
            </a:r>
          </a:p>
          <a:p>
            <a:pPr lvl="8"/>
            <a:r>
              <a:rPr lang="ru-RU" dirty="0" smtClean="0"/>
              <a:t>Девятый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8677" y="6356356"/>
            <a:ext cx="137216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fld id="{E8DCD742-16A7-4E41-8EAB-4C82BF3E9325}" type="datetime1">
              <a:rPr lang="ru-RU" smtClean="0"/>
              <a:pPr>
                <a:defRPr/>
              </a:pPr>
              <a:t>01.03.2017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00846" y="6356350"/>
            <a:ext cx="474231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2587" y="6356356"/>
            <a:ext cx="13716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>
              <a:defRPr/>
            </a:pPr>
            <a:fld id="{52F15851-03F6-4B51-BC99-55CB437CAFA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grpSp>
        <p:nvGrpSpPr>
          <p:cNvPr id="15" name="Группа 14"/>
          <p:cNvGrpSpPr/>
          <p:nvPr/>
        </p:nvGrpSpPr>
        <p:grpSpPr>
          <a:xfrm>
            <a:off x="827532" y="1219206"/>
            <a:ext cx="7488936" cy="84403"/>
            <a:chOff x="1073150" y="1219201"/>
            <a:chExt cx="10058400" cy="63125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23271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522">
          <p15:clr>
            <a:srgbClr val="F26B43"/>
          </p15:clr>
        </p15:guide>
        <p15:guide id="2" pos="5238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3"/>
          <p:cNvSpPr txBox="1">
            <a:spLocks noChangeArrowheads="1"/>
          </p:cNvSpPr>
          <p:nvPr/>
        </p:nvSpPr>
        <p:spPr bwMode="auto">
          <a:xfrm>
            <a:off x="2411760" y="1149224"/>
            <a:ext cx="26130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mtClean="0">
                <a:solidFill>
                  <a:srgbClr val="000000"/>
                </a:solidFill>
                <a:latin typeface="Trebuchet MS" panose="020B0603020202020204" pitchFamily="34" charset="0"/>
              </a:rPr>
              <a:t>Базы данных</a:t>
            </a:r>
            <a:endParaRPr lang="ru-RU" altLang="ru-RU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  <p:pic>
        <p:nvPicPr>
          <p:cNvPr id="4099" name="Прямая соединительная линия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554038"/>
            <a:ext cx="9156700" cy="3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Заголовок 7"/>
          <p:cNvSpPr>
            <a:spLocks noGrp="1"/>
          </p:cNvSpPr>
          <p:nvPr>
            <p:ph type="ctrTitle"/>
          </p:nvPr>
        </p:nvSpPr>
        <p:spPr>
          <a:xfrm>
            <a:off x="828674" y="2292099"/>
            <a:ext cx="4407125" cy="2219691"/>
          </a:xfrm>
        </p:spPr>
        <p:txBody>
          <a:bodyPr/>
          <a:lstStyle/>
          <a:p>
            <a:r>
              <a:rPr lang="ru-RU" altLang="ru-RU" dirty="0" smtClean="0"/>
              <a:t>Реляционная модель данных</a:t>
            </a:r>
            <a:endParaRPr lang="ru-RU" altLang="ru-RU" dirty="0" smtClean="0"/>
          </a:p>
        </p:txBody>
      </p:sp>
      <p:sp>
        <p:nvSpPr>
          <p:cNvPr id="4101" name="Подзаголовок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altLang="ru-RU" smtClean="0"/>
              <a:t>Тема 3</a:t>
            </a:r>
            <a:endParaRPr lang="ru-RU" altLang="ru-RU" dirty="0" smtClean="0"/>
          </a:p>
        </p:txBody>
      </p:sp>
      <p:pic>
        <p:nvPicPr>
          <p:cNvPr id="3" name="Рисунок 2" descr="... &lt;strong&gt;Реляционная модель&lt;/strong&gt; данных / Хабрахабр"/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86" r="12586"/>
          <a:stretch>
            <a:fillRect/>
          </a:stretch>
        </p:blipFill>
        <p:spPr/>
      </p:pic>
    </p:spTree>
  </p:cSld>
  <p:clrMapOvr>
    <a:masterClrMapping/>
  </p:clrMapOvr>
  <p:transition spd="med" advClick="0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Свойства отношений. </a:t>
            </a:r>
            <a:r>
              <a:rPr lang="ru-RU" dirty="0" smtClean="0"/>
              <a:t>Внешние ключи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Внешний ключ (</a:t>
            </a:r>
            <a:r>
              <a:rPr lang="en-US" i="1" dirty="0"/>
              <a:t>foreign key</a:t>
            </a:r>
            <a:r>
              <a:rPr lang="ru-RU" dirty="0"/>
              <a:t>) – это атрибут подчинённого (дочернего) отношения, который является копией первичного (</a:t>
            </a:r>
            <a:r>
              <a:rPr lang="en-US" i="1" dirty="0"/>
              <a:t>primary key</a:t>
            </a:r>
            <a:r>
              <a:rPr lang="ru-RU" dirty="0"/>
              <a:t>) или уникального (</a:t>
            </a:r>
            <a:r>
              <a:rPr lang="en-US" i="1" dirty="0"/>
              <a:t>unique</a:t>
            </a:r>
            <a:r>
              <a:rPr lang="ru-RU" dirty="0"/>
              <a:t>) ключа родительского отношения</a:t>
            </a:r>
            <a:r>
              <a:rPr lang="ru-RU" dirty="0" smtClean="0"/>
              <a:t>.</a:t>
            </a:r>
          </a:p>
          <a:p>
            <a:r>
              <a:rPr lang="ru-RU" dirty="0"/>
              <a:t>Если связь необязательная, то значение внешнего ключа может быть неопределённым (</a:t>
            </a:r>
            <a:r>
              <a:rPr lang="en-US" i="1" dirty="0"/>
              <a:t>null</a:t>
            </a:r>
            <a:r>
              <a:rPr lang="ru-RU" dirty="0"/>
              <a:t>).</a:t>
            </a:r>
          </a:p>
          <a:p>
            <a:r>
              <a:rPr lang="ru-RU" dirty="0"/>
              <a:t>Фактически внешние ключи </a:t>
            </a:r>
            <a:r>
              <a:rPr lang="ru-RU" u="sng" dirty="0"/>
              <a:t>логически</a:t>
            </a:r>
            <a:r>
              <a:rPr lang="ru-RU" dirty="0"/>
              <a:t> связывают экземпляры сущностей разных типов (родительской и подчинённой сущностей).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005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Свойства отношений. </a:t>
            </a:r>
            <a:r>
              <a:rPr lang="ru-RU" dirty="0" smtClean="0"/>
              <a:t>Внешние ключи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400" b="1" dirty="0"/>
              <a:t>Внешний ключ</a:t>
            </a:r>
            <a:r>
              <a:rPr lang="ru-RU" sz="2400" dirty="0"/>
              <a:t> – это ограничение целостности, в соответствии с которым множество значений внешнего ключа является подмножеством значений первичного или уникального ключа родительской таблицы.</a:t>
            </a:r>
          </a:p>
          <a:p>
            <a:r>
              <a:rPr lang="ru-RU" dirty="0"/>
              <a:t>Ограничение целостности по внешнему ключу проверяется в двух случаях: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при добавлении записи в подчинённую таблицу СУБД проверяет, что в родительской таблице есть запись с таким же значением первичного ключа;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при удалении записи из родительской таблицы СУБД проверяет, что в подчинённой таблице нет записей с таким же значением внешнего ключа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7234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Операции над данными в РМД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556792"/>
            <a:ext cx="7486650" cy="504056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Все операции над данными в РМД выполняются над отношением и требуют задания имени отношения. </a:t>
            </a:r>
            <a:endParaRPr lang="ru-RU" dirty="0" smtClean="0"/>
          </a:p>
          <a:p>
            <a:r>
              <a:rPr lang="ru-RU" dirty="0" smtClean="0"/>
              <a:t>Если </a:t>
            </a:r>
            <a:r>
              <a:rPr lang="ru-RU" dirty="0"/>
              <a:t>операция применяется к части отношения, то может потребоваться идентификация кортежа или группы кортежей и задание имён атрибутов.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РМД используются следующие операции: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i="1" dirty="0"/>
              <a:t>запомнить</a:t>
            </a:r>
            <a:r>
              <a:rPr lang="ru-RU" dirty="0"/>
              <a:t>: внесение информации в БД (требует формирования значений уникального ключа и обязательных атрибутов кортежа);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i="1" dirty="0"/>
              <a:t>извлечь</a:t>
            </a:r>
            <a:r>
              <a:rPr lang="ru-RU" dirty="0"/>
              <a:t>: чтение данных;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i="1" dirty="0"/>
              <a:t>обновить</a:t>
            </a:r>
            <a:r>
              <a:rPr lang="ru-RU" dirty="0"/>
              <a:t>: модификация данных – изменение значений атрибутов кортежей;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i="1" dirty="0"/>
              <a:t>удалить</a:t>
            </a:r>
            <a:r>
              <a:rPr lang="ru-RU" dirty="0"/>
              <a:t>: физическое или логическое удаление данных (кортежей</a:t>
            </a:r>
            <a:r>
              <a:rPr lang="ru-RU" dirty="0" smtClean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4809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Структуризация данных в </a:t>
            </a:r>
            <a:r>
              <a:rPr lang="ru-RU" dirty="0" smtClean="0"/>
              <a:t>РМД. </a:t>
            </a:r>
            <a:r>
              <a:rPr lang="ru-RU" dirty="0"/>
              <a:t>Сравнение </a:t>
            </a:r>
            <a:r>
              <a:rPr lang="ru-RU" dirty="0" smtClean="0"/>
              <a:t>со структуризацией по </a:t>
            </a:r>
            <a:r>
              <a:rPr lang="ru-RU" dirty="0"/>
              <a:t>версии </a:t>
            </a:r>
            <a:r>
              <a:rPr lang="en-US" dirty="0"/>
              <a:t>CODASYL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782293"/>
              </p:ext>
            </p:extLst>
          </p:nvPr>
        </p:nvGraphicFramePr>
        <p:xfrm>
          <a:off x="828676" y="1988840"/>
          <a:ext cx="7485512" cy="2849573"/>
        </p:xfrm>
        <a:graphic>
          <a:graphicData uri="http://schemas.openxmlformats.org/drawingml/2006/table">
            <a:tbl>
              <a:tblPr/>
              <a:tblGrid>
                <a:gridCol w="3805707">
                  <a:extLst>
                    <a:ext uri="{9D8B030D-6E8A-4147-A177-3AD203B41FA5}">
                      <a16:colId xmlns:a16="http://schemas.microsoft.com/office/drawing/2014/main" val="2852831730"/>
                    </a:ext>
                  </a:extLst>
                </a:gridCol>
                <a:gridCol w="3679805">
                  <a:extLst>
                    <a:ext uri="{9D8B030D-6E8A-4147-A177-3AD203B41FA5}">
                      <a16:colId xmlns:a16="http://schemas.microsoft.com/office/drawing/2014/main" val="3778796150"/>
                    </a:ext>
                  </a:extLst>
                </a:gridCol>
              </a:tblGrid>
              <a:tr h="3689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2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Термины версии </a:t>
                      </a:r>
                      <a:r>
                        <a:rPr lang="en-US" sz="2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CODASYL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20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Термины (и синонимы) РМД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5852745"/>
                  </a:ext>
                </a:extLst>
              </a:tr>
              <a:tr h="3689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Элемент данных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Атрибут (поле)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5242725"/>
                  </a:ext>
                </a:extLst>
              </a:tr>
              <a:tr h="3689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Агрегат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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5268594"/>
                  </a:ext>
                </a:extLst>
              </a:tr>
              <a:tr h="3689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Запись (группа)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Кортеж (запись, строка)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3043878"/>
                  </a:ext>
                </a:extLst>
              </a:tr>
              <a:tr h="3689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Совокупность записей одного типа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Отношение (таблица)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6921552"/>
                  </a:ext>
                </a:extLst>
              </a:tr>
              <a:tr h="3689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Набор (групповое отношение)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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6151360"/>
                  </a:ext>
                </a:extLst>
              </a:tr>
              <a:tr h="3689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База данных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База данных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51617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1382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3479174"/>
              </p:ext>
            </p:extLst>
          </p:nvPr>
        </p:nvGraphicFramePr>
        <p:xfrm>
          <a:off x="1475654" y="2704935"/>
          <a:ext cx="5616625" cy="29490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3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3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37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61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4237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Номер детали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Название детали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Количество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Вес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Материал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01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Втулка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12000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0,8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Сталь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101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Педаль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10000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1,0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Сталь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966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Ступица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5000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0,5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Сталь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776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Передний</a:t>
                      </a:r>
                      <a:r>
                        <a:rPr lang="ru-RU" sz="1400" baseline="0" dirty="0" smtClean="0"/>
                        <a:t> тормоз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11000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0,5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Алюминий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966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Крыло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300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0,7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Пластмасса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475656" y="2276872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u="sng" dirty="0" smtClean="0"/>
              <a:t>Деталь</a:t>
            </a:r>
            <a:endParaRPr lang="ru-RU" sz="2400" u="sng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059832" y="1988840"/>
            <a:ext cx="1511372" cy="3077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046382" y="1988840"/>
            <a:ext cx="15248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Имя </a:t>
            </a:r>
            <a:r>
              <a:rPr lang="ru-RU" sz="1400" dirty="0" smtClean="0"/>
              <a:t>отношения</a:t>
            </a:r>
            <a:endParaRPr lang="ru-RU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148064" y="2060848"/>
            <a:ext cx="1656184" cy="3077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7" y="5906683"/>
            <a:ext cx="1655387" cy="32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005064"/>
            <a:ext cx="1006755" cy="32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348" y="2050429"/>
            <a:ext cx="792089" cy="32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148064" y="2060848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Атрибуты</a:t>
            </a:r>
            <a:endParaRPr lang="ru-RU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7704348" y="2072577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Домен</a:t>
            </a:r>
            <a:endParaRPr lang="ru-RU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36095" y="3994455"/>
            <a:ext cx="10081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Кортежи</a:t>
            </a:r>
            <a:endParaRPr lang="ru-RU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2915816" y="5908429"/>
            <a:ext cx="1655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Первичный ключ</a:t>
            </a:r>
            <a:endParaRPr lang="ru-RU" sz="1400" dirty="0"/>
          </a:p>
        </p:txBody>
      </p:sp>
      <p:cxnSp>
        <p:nvCxnSpPr>
          <p:cNvPr id="16" name="Прямая со стрелкой 15"/>
          <p:cNvCxnSpPr>
            <a:stCxn id="11" idx="3"/>
          </p:cNvCxnSpPr>
          <p:nvPr/>
        </p:nvCxnSpPr>
        <p:spPr>
          <a:xfrm flipV="1">
            <a:off x="1043609" y="3933056"/>
            <a:ext cx="432047" cy="225897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1027" idx="3"/>
            <a:endCxn id="4" idx="1"/>
          </p:cNvCxnSpPr>
          <p:nvPr/>
        </p:nvCxnSpPr>
        <p:spPr>
          <a:xfrm>
            <a:off x="1042251" y="4169371"/>
            <a:ext cx="433403" cy="118256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11" idx="3"/>
          </p:cNvCxnSpPr>
          <p:nvPr/>
        </p:nvCxnSpPr>
        <p:spPr>
          <a:xfrm>
            <a:off x="1043609" y="4158953"/>
            <a:ext cx="432047" cy="782215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12" idx="1"/>
          </p:cNvCxnSpPr>
          <p:nvPr/>
        </p:nvCxnSpPr>
        <p:spPr>
          <a:xfrm flipH="1" flipV="1">
            <a:off x="2267744" y="5627746"/>
            <a:ext cx="648072" cy="43457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6" idx="1"/>
          </p:cNvCxnSpPr>
          <p:nvPr/>
        </p:nvCxnSpPr>
        <p:spPr>
          <a:xfrm flipH="1">
            <a:off x="2591780" y="2214737"/>
            <a:ext cx="468052" cy="292967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9" idx="1"/>
            <a:endCxn id="4" idx="0"/>
          </p:cNvCxnSpPr>
          <p:nvPr/>
        </p:nvCxnSpPr>
        <p:spPr>
          <a:xfrm flipH="1">
            <a:off x="4283966" y="2214737"/>
            <a:ext cx="864098" cy="49019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7452320" y="3429000"/>
            <a:ext cx="1296144" cy="244827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7308304" y="2996952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u="sng" dirty="0" smtClean="0"/>
              <a:t>Материал</a:t>
            </a:r>
            <a:endParaRPr lang="ru-RU" sz="2000" u="sng" dirty="0"/>
          </a:p>
        </p:txBody>
      </p:sp>
      <p:cxnSp>
        <p:nvCxnSpPr>
          <p:cNvPr id="30" name="Прямая со стрелкой 29"/>
          <p:cNvCxnSpPr>
            <a:stCxn id="1028" idx="2"/>
            <a:endCxn id="28" idx="0"/>
          </p:cNvCxnSpPr>
          <p:nvPr/>
        </p:nvCxnSpPr>
        <p:spPr>
          <a:xfrm flipH="1">
            <a:off x="8100392" y="2379042"/>
            <a:ext cx="1" cy="61791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4" name="TextBox 1023"/>
          <p:cNvSpPr txBox="1"/>
          <p:nvPr/>
        </p:nvSpPr>
        <p:spPr>
          <a:xfrm>
            <a:off x="7452320" y="3458617"/>
            <a:ext cx="12961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400" dirty="0" smtClean="0"/>
              <a:t>Сталь</a:t>
            </a:r>
          </a:p>
          <a:p>
            <a:pPr algn="ctr">
              <a:lnSpc>
                <a:spcPct val="150000"/>
              </a:lnSpc>
            </a:pPr>
            <a:r>
              <a:rPr lang="ru-RU" sz="1400" dirty="0" smtClean="0"/>
              <a:t>Пластмасса</a:t>
            </a:r>
          </a:p>
          <a:p>
            <a:pPr algn="ctr">
              <a:lnSpc>
                <a:spcPct val="150000"/>
              </a:lnSpc>
            </a:pPr>
            <a:r>
              <a:rPr lang="ru-RU" sz="1400" dirty="0" smtClean="0"/>
              <a:t>Стекло</a:t>
            </a:r>
          </a:p>
          <a:p>
            <a:pPr algn="ctr">
              <a:lnSpc>
                <a:spcPct val="150000"/>
              </a:lnSpc>
            </a:pPr>
            <a:r>
              <a:rPr lang="ru-RU" sz="1400" dirty="0" smtClean="0"/>
              <a:t>Алюминий</a:t>
            </a:r>
            <a:endParaRPr lang="ru-RU" sz="1400" dirty="0"/>
          </a:p>
        </p:txBody>
      </p:sp>
      <p:cxnSp>
        <p:nvCxnSpPr>
          <p:cNvPr id="1030" name="Прямая со стрелкой 1029"/>
          <p:cNvCxnSpPr/>
          <p:nvPr/>
        </p:nvCxnSpPr>
        <p:spPr>
          <a:xfrm flipH="1">
            <a:off x="7020272" y="3645024"/>
            <a:ext cx="432048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2" name="Прямая со стрелкой 1031"/>
          <p:cNvCxnSpPr/>
          <p:nvPr/>
        </p:nvCxnSpPr>
        <p:spPr>
          <a:xfrm flipH="1">
            <a:off x="7092280" y="3645024"/>
            <a:ext cx="360040" cy="28803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4" name="Прямая со стрелкой 1033"/>
          <p:cNvCxnSpPr>
            <a:endCxn id="4" idx="3"/>
          </p:cNvCxnSpPr>
          <p:nvPr/>
        </p:nvCxnSpPr>
        <p:spPr>
          <a:xfrm flipH="1">
            <a:off x="7092279" y="3645024"/>
            <a:ext cx="360041" cy="642603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6" name="Прямая со стрелкой 1035"/>
          <p:cNvCxnSpPr>
            <a:stCxn id="27" idx="1"/>
          </p:cNvCxnSpPr>
          <p:nvPr/>
        </p:nvCxnSpPr>
        <p:spPr>
          <a:xfrm flipH="1">
            <a:off x="7092279" y="4653136"/>
            <a:ext cx="360041" cy="28803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4543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 animBg="1"/>
      <p:bldP spid="9" grpId="0"/>
      <p:bldP spid="10" grpId="0"/>
      <p:bldP spid="11" grpId="0"/>
      <p:bldP spid="12" grpId="0"/>
      <p:bldP spid="27" grpId="0" animBg="1"/>
      <p:bldP spid="28" grpId="0"/>
      <p:bldP spid="10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Взаимосвязь таблиц базы данных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251520" y="4437112"/>
          <a:ext cx="4392488" cy="204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37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Номер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Фамилия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Номер руководителя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Должность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95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1234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Юдин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5742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М. н. с.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095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1235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Щедрин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6931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aseline="0" dirty="0" smtClean="0"/>
                        <a:t>С. н. с. 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5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1236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Яковлев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5742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Н. с.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095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1237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Кротов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2345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Вед. </a:t>
                      </a:r>
                      <a:r>
                        <a:rPr lang="ru-RU" sz="1400" dirty="0" err="1" smtClean="0"/>
                        <a:t>инж</a:t>
                      </a:r>
                      <a:r>
                        <a:rPr lang="ru-RU" sz="1400" dirty="0" smtClean="0"/>
                        <a:t>.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095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1238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Куркин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6931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Ст. </a:t>
                      </a:r>
                      <a:r>
                        <a:rPr lang="ru-RU" sz="1400" dirty="0" err="1" smtClean="0"/>
                        <a:t>инж</a:t>
                      </a:r>
                      <a:r>
                        <a:rPr lang="ru-RU" sz="1400" dirty="0" smtClean="0"/>
                        <a:t>.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4716016" y="2276872"/>
          <a:ext cx="412812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5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83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20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20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Номер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Фамилия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Отдел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Стаж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5742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Васильев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26К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25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6931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Успенский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31С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27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2345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Воробьев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19И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21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51520" y="4005064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u="sng" dirty="0" smtClean="0"/>
              <a:t>Сотрудник</a:t>
            </a:r>
            <a:endParaRPr lang="ru-RU" sz="2400" u="sng" dirty="0"/>
          </a:p>
        </p:txBody>
      </p:sp>
      <p:sp>
        <p:nvSpPr>
          <p:cNvPr id="7" name="TextBox 6"/>
          <p:cNvSpPr txBox="1"/>
          <p:nvPr/>
        </p:nvSpPr>
        <p:spPr>
          <a:xfrm>
            <a:off x="4732670" y="1844824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u="sng" dirty="0" smtClean="0"/>
              <a:t>Руководитель</a:t>
            </a:r>
            <a:endParaRPr lang="ru-RU" sz="2400" u="sng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23728" y="3645024"/>
            <a:ext cx="1512168" cy="3077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555776" y="2204864"/>
            <a:ext cx="1656184" cy="3077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555776" y="2204864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Первичный ключ</a:t>
            </a:r>
            <a:endParaRPr lang="ru-RU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2123728" y="3645024"/>
            <a:ext cx="1512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Внешний ключ</a:t>
            </a:r>
            <a:endParaRPr lang="ru-RU" sz="1400" dirty="0"/>
          </a:p>
        </p:txBody>
      </p:sp>
      <p:cxnSp>
        <p:nvCxnSpPr>
          <p:cNvPr id="13" name="Прямая со стрелкой 12"/>
          <p:cNvCxnSpPr>
            <a:stCxn id="11" idx="2"/>
            <a:endCxn id="4" idx="0"/>
          </p:cNvCxnSpPr>
          <p:nvPr/>
        </p:nvCxnSpPr>
        <p:spPr>
          <a:xfrm flipH="1">
            <a:off x="2447764" y="3952801"/>
            <a:ext cx="432048" cy="484311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9" idx="3"/>
          </p:cNvCxnSpPr>
          <p:nvPr/>
        </p:nvCxnSpPr>
        <p:spPr>
          <a:xfrm>
            <a:off x="4211960" y="2358753"/>
            <a:ext cx="520710" cy="1538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2339752" y="5013176"/>
            <a:ext cx="936104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281" y="5589240"/>
            <a:ext cx="950913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8" name="Прямая со стрелкой 17"/>
          <p:cNvCxnSpPr/>
          <p:nvPr/>
        </p:nvCxnSpPr>
        <p:spPr>
          <a:xfrm flipV="1">
            <a:off x="3275856" y="2852936"/>
            <a:ext cx="1456814" cy="226825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3271194" y="2852936"/>
            <a:ext cx="1461476" cy="2855366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277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 animBg="1"/>
      <p:bldP spid="9" grpId="0" animBg="1"/>
      <p:bldP spid="10" grpId="0"/>
      <p:bldP spid="11" grpId="0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Достоинства и недостатки </a:t>
            </a:r>
            <a:r>
              <a:rPr lang="ru-RU" dirty="0" smtClean="0"/>
              <a:t>РМД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Широкое распространение реляционной модели объясняется в первую очередь простотой представления и формирования базы данных, универсальностью и удобством обработки данных, которая осуществляется с помощью декларативного языка запросов </a:t>
            </a:r>
            <a:r>
              <a:rPr lang="en-US" dirty="0"/>
              <a:t>SQL </a:t>
            </a:r>
            <a:r>
              <a:rPr lang="ru-RU" dirty="0"/>
              <a:t>(</a:t>
            </a:r>
            <a:r>
              <a:rPr lang="en-US" dirty="0"/>
              <a:t>Structured Query Language</a:t>
            </a:r>
            <a:r>
              <a:rPr lang="ru-RU" dirty="0"/>
              <a:t>).</a:t>
            </a:r>
          </a:p>
          <a:p>
            <a:r>
              <a:rPr lang="ru-RU" dirty="0"/>
              <a:t>Моделирование предметной области в рамках реляционной модели создаёт некоторые сложности, т.к. в этой модели нет специальных средств для отображения различных типов связей и агрегатов. Отсутствие агрегатов приводит к тому, что при проектировании реляционной БД приходится проводить нормализацию отношений. После нормализации данные об одной сущности предметной области распределяются по нескольким таблицам, что усложняет работу с БД.</a:t>
            </a:r>
          </a:p>
          <a:p>
            <a:r>
              <a:rPr lang="ru-RU" dirty="0"/>
              <a:t>Отсутствие специальных механизмов навигации (как в иерархической или сетевой моделях), с одной стороны, ведёт к упрощению модели, а с другой – к многократному увеличению времени на извлечение данных, т.к. во многих случаях требуется просмотреть всё отношение для поиска нужных данных.</a:t>
            </a:r>
          </a:p>
          <a:p>
            <a:r>
              <a:rPr lang="ru-RU" dirty="0"/>
              <a:t>В РМД нет понятий "режим включения" и "класс членства". Но с помощью внешних ключей и дополнительных возможностей СУБД их можно эмулировать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4326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Понятие реляционной алгебры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Манипулирование данными в РМД осуществляется с помощью операций реляционной алгебры (РА) или реляционного исчисления. Реляционная алгебра основана на теории множеств, а реляционное исчисление базируется на математической логике </a:t>
            </a:r>
            <a:r>
              <a:rPr lang="ru-RU" dirty="0" smtClean="0"/>
              <a:t>(на </a:t>
            </a:r>
            <a:r>
              <a:rPr lang="ru-RU" dirty="0"/>
              <a:t>исчислении предикатов первого порядка). </a:t>
            </a:r>
          </a:p>
          <a:p>
            <a:r>
              <a:rPr lang="ru-RU" dirty="0"/>
              <a:t>В реализациях конкретных реляционных СУБД сейчас не используется в чистом виде ни реляционная алгебра, ни реляционное исчисление. Фактическим стандартом доступа к реляционным данным </a:t>
            </a:r>
            <a:r>
              <a:rPr lang="ru-RU" dirty="0" smtClean="0"/>
              <a:t>является </a:t>
            </a:r>
            <a:r>
              <a:rPr lang="ru-RU" dirty="0"/>
              <a:t>язык SQL (</a:t>
            </a:r>
            <a:r>
              <a:rPr lang="ru-RU" dirty="0" err="1"/>
              <a:t>Structured</a:t>
            </a:r>
            <a:r>
              <a:rPr lang="ru-RU" dirty="0"/>
              <a:t> </a:t>
            </a:r>
            <a:r>
              <a:rPr lang="ru-RU" dirty="0" err="1"/>
              <a:t>Query</a:t>
            </a:r>
            <a:r>
              <a:rPr lang="ru-RU" dirty="0"/>
              <a:t> </a:t>
            </a:r>
            <a:r>
              <a:rPr lang="ru-RU" dirty="0" err="1"/>
              <a:t>Language</a:t>
            </a:r>
            <a:r>
              <a:rPr lang="ru-RU" dirty="0"/>
              <a:t>). </a:t>
            </a:r>
            <a:endParaRPr lang="ru-RU" dirty="0" smtClean="0"/>
          </a:p>
          <a:p>
            <a:pPr lvl="1"/>
            <a:r>
              <a:rPr lang="ru-RU" b="1" i="1" dirty="0"/>
              <a:t>Я</a:t>
            </a:r>
            <a:r>
              <a:rPr lang="ru-RU" b="1" i="1" dirty="0" smtClean="0"/>
              <a:t>зык </a:t>
            </a:r>
            <a:r>
              <a:rPr lang="ru-RU" b="1" i="1" dirty="0"/>
              <a:t>доступа к данным называется </a:t>
            </a:r>
            <a:r>
              <a:rPr lang="ru-RU" b="1" i="1" dirty="0" err="1"/>
              <a:t>реляционно</a:t>
            </a:r>
            <a:r>
              <a:rPr lang="ru-RU" b="1" i="1" dirty="0"/>
              <a:t> полным, если он по выразительной силе не уступает реляционной </a:t>
            </a:r>
            <a:r>
              <a:rPr lang="ru-RU" b="1" i="1" dirty="0" smtClean="0"/>
              <a:t>алгебре</a:t>
            </a:r>
            <a:r>
              <a:rPr lang="ru-RU" dirty="0" smtClean="0"/>
              <a:t>, </a:t>
            </a:r>
            <a:r>
              <a:rPr lang="ru-RU" dirty="0"/>
              <a:t>т.е. любой оператор реляционной алгебры может быть выражен средствами этого языка.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4425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Операции реляционной </a:t>
            </a:r>
            <a:r>
              <a:rPr lang="ru-RU" dirty="0" smtClean="0"/>
              <a:t>алгебры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Операндами для операций реляционной алгебры являются реляционные отношения. </a:t>
            </a:r>
            <a:endParaRPr lang="ru-RU" dirty="0" smtClean="0"/>
          </a:p>
          <a:p>
            <a:r>
              <a:rPr lang="ru-RU" dirty="0" smtClean="0"/>
              <a:t>Результатом </a:t>
            </a:r>
            <a:r>
              <a:rPr lang="ru-RU" dirty="0"/>
              <a:t>выполнения операций РА также является отношение. </a:t>
            </a:r>
            <a:endParaRPr lang="ru-RU" dirty="0" smtClean="0"/>
          </a:p>
          <a:p>
            <a:r>
              <a:rPr lang="ru-RU" dirty="0" smtClean="0"/>
              <a:t>Таким </a:t>
            </a:r>
            <a:r>
              <a:rPr lang="ru-RU" dirty="0"/>
              <a:t>образом, механизм реляционной алгебры замкнут относительно понятия отношения. Это позволяет применять операции РА </a:t>
            </a:r>
            <a:r>
              <a:rPr lang="ru-RU" dirty="0" err="1"/>
              <a:t>каскадно</a:t>
            </a:r>
            <a:r>
              <a:rPr lang="ru-RU" dirty="0"/>
              <a:t>.</a:t>
            </a:r>
          </a:p>
          <a:p>
            <a:r>
              <a:rPr lang="ru-RU" dirty="0"/>
              <a:t>Реляционный оператор </a:t>
            </a:r>
            <a:r>
              <a:rPr lang="en-US" i="1" dirty="0"/>
              <a:t>f</a:t>
            </a:r>
            <a:r>
              <a:rPr lang="ru-RU" dirty="0" smtClean="0"/>
              <a:t> </a:t>
            </a:r>
            <a:r>
              <a:rPr lang="ru-RU" dirty="0"/>
              <a:t>выглядит как функция с отношениями в ка-</a:t>
            </a:r>
            <a:r>
              <a:rPr lang="ru-RU" dirty="0" err="1"/>
              <a:t>честве</a:t>
            </a:r>
            <a:r>
              <a:rPr lang="ru-RU" dirty="0"/>
              <a:t> аргументов:</a:t>
            </a:r>
          </a:p>
          <a:p>
            <a:pPr marL="0" indent="0">
              <a:buNone/>
            </a:pPr>
            <a:r>
              <a:rPr lang="ru-RU" dirty="0"/>
              <a:t> </a:t>
            </a:r>
          </a:p>
          <a:p>
            <a:r>
              <a:rPr lang="ru-RU" dirty="0"/>
              <a:t>Реляционная алгебра является замкнутой, т.к. в качестве аргументов в реляционные операторы можно подставлять другие реляционные </a:t>
            </a:r>
            <a:r>
              <a:rPr lang="ru-RU" dirty="0" smtClean="0"/>
              <a:t>операторы</a:t>
            </a:r>
            <a:r>
              <a:rPr lang="ru-RU" dirty="0"/>
              <a:t>, подходящие по типу:</a:t>
            </a:r>
          </a:p>
          <a:p>
            <a:pPr marL="0" indent="0">
              <a:buNone/>
            </a:pPr>
            <a:r>
              <a:rPr lang="ru-RU" dirty="0"/>
              <a:t> </a:t>
            </a:r>
          </a:p>
          <a:p>
            <a:r>
              <a:rPr lang="ru-RU" dirty="0"/>
              <a:t>Таким образом, в реляционных выражениях можно использовать вложенные выражения сколь угодно сложной структуры.</a:t>
            </a:r>
          </a:p>
          <a:p>
            <a:endParaRPr lang="ru-RU" dirty="0"/>
          </a:p>
        </p:txBody>
      </p:sp>
      <p:pic>
        <p:nvPicPr>
          <p:cNvPr id="4" name="Рисунок 3" descr="http://citforum.ru/database/dblearn/image135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717032"/>
            <a:ext cx="1843088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citforum.ru/database/dblearn/image136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3623" y="5013164"/>
            <a:ext cx="3600450" cy="3143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3057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Операции реляционной алгебры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ru-RU" dirty="0"/>
              <a:t>Использование операций РА накладывает на отношения два ограничения:</a:t>
            </a:r>
          </a:p>
          <a:p>
            <a:pPr marL="457200" lvl="0" indent="-457200">
              <a:spcBef>
                <a:spcPts val="1200"/>
              </a:spcBef>
              <a:buFont typeface="+mj-lt"/>
              <a:buAutoNum type="arabicPeriod"/>
            </a:pPr>
            <a:r>
              <a:rPr lang="ru-RU" dirty="0"/>
              <a:t>порядок столбцов (полей) в отношении фиксирован;</a:t>
            </a:r>
          </a:p>
          <a:p>
            <a:pPr marL="457200" lvl="0" indent="-457200">
              <a:spcBef>
                <a:spcPts val="1200"/>
              </a:spcBef>
              <a:buFont typeface="+mj-lt"/>
              <a:buAutoNum type="arabicPeriod"/>
            </a:pPr>
            <a:r>
              <a:rPr lang="ru-RU" dirty="0"/>
              <a:t>отношения конечны.</a:t>
            </a:r>
          </a:p>
          <a:p>
            <a:pPr>
              <a:spcBef>
                <a:spcPts val="1200"/>
              </a:spcBef>
            </a:pPr>
            <a:r>
              <a:rPr lang="ru-RU" dirty="0"/>
              <a:t>Каждое отношение обязано иметь уникальное имя в пределах базы данных. Имя отношения, полученного в результате выполнения реляционной операции, определяется в левой части равенства. </a:t>
            </a:r>
            <a:endParaRPr lang="en-US" dirty="0" smtClean="0"/>
          </a:p>
          <a:p>
            <a:pPr>
              <a:spcBef>
                <a:spcPts val="1200"/>
              </a:spcBef>
            </a:pPr>
            <a:r>
              <a:rPr lang="ru-RU" dirty="0" smtClean="0"/>
              <a:t>Однако </a:t>
            </a:r>
            <a:r>
              <a:rPr lang="ru-RU" dirty="0"/>
              <a:t>можно не требовать наличия имен от отношений, полученных в результате реляционных выражений, если эти отношения подставляются в качестве аргументов в другие реляционные выражения. </a:t>
            </a:r>
            <a:endParaRPr lang="en-US" dirty="0" smtClean="0"/>
          </a:p>
          <a:p>
            <a:pPr>
              <a:spcBef>
                <a:spcPts val="1200"/>
              </a:spcBef>
            </a:pPr>
            <a:r>
              <a:rPr lang="ru-RU" dirty="0" smtClean="0"/>
              <a:t>Такие </a:t>
            </a:r>
            <a:r>
              <a:rPr lang="ru-RU" dirty="0"/>
              <a:t>отношения будем называть </a:t>
            </a:r>
            <a:r>
              <a:rPr lang="ru-RU" b="1" i="1" dirty="0"/>
              <a:t>неименованными отношениями</a:t>
            </a:r>
            <a:r>
              <a:rPr lang="ru-RU" dirty="0"/>
              <a:t>. Неименованные отношения реально не существуют в базе данных, а только вычисляются в момент вычисления значения реляционного оператора.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6972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Содержание</a:t>
            </a:r>
            <a:endParaRPr lang="ru-RU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934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934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934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934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934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934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934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934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934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ru-RU" altLang="ru-RU" dirty="0" smtClean="0"/>
              <a:t>Реляционная модель данных (РМД)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ru-RU" altLang="ru-RU" dirty="0" smtClean="0"/>
              <a:t>Основные понятия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ru-RU" altLang="ru-RU" dirty="0" smtClean="0"/>
              <a:t>Тип данных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ru-RU" altLang="ru-RU" dirty="0" smtClean="0"/>
              <a:t>Домен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ru-RU" altLang="ru-RU" dirty="0" smtClean="0"/>
              <a:t>Понятие отношения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ru-RU" altLang="ru-RU" dirty="0" smtClean="0"/>
              <a:t>Свойства отношений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ru-RU" altLang="ru-RU" dirty="0" smtClean="0"/>
              <a:t>Достоинства и недостатки РМД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ru-RU" altLang="ru-RU" dirty="0" smtClean="0"/>
              <a:t>Понятие реляционной алгебры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ru-RU" altLang="ru-RU" dirty="0" smtClean="0"/>
              <a:t>Операции реляционной алгебры</a:t>
            </a:r>
          </a:p>
        </p:txBody>
      </p:sp>
    </p:spTree>
    <p:extLst>
      <p:ext uri="{BB962C8B-B14F-4D97-AF65-F5344CB8AC3E}">
        <p14:creationId xmlns:p14="http://schemas.microsoft.com/office/powerpoint/2010/main" val="377536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Реляционные операторы по Кодду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/>
              <a:t>Теоретико-множественные операторы: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Объединение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Пересечение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Вычитание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Декартово произведение</a:t>
            </a:r>
          </a:p>
          <a:p>
            <a:r>
              <a:rPr lang="ru-RU" b="1" dirty="0"/>
              <a:t>Специальные реляционные операторы: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Выборка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Проекция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Соединение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Деление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8565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Реляционные </a:t>
            </a:r>
            <a:r>
              <a:rPr lang="ru-RU" dirty="0" smtClean="0"/>
              <a:t>операции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Основные операции </a:t>
            </a:r>
            <a:r>
              <a:rPr lang="ru-RU" b="1" dirty="0"/>
              <a:t>реляционной </a:t>
            </a:r>
            <a:r>
              <a:rPr lang="ru-RU" b="1" dirty="0" smtClean="0"/>
              <a:t>алгебры: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Проекция,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Селекция,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Декартово произведение,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Разность,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Объединение</a:t>
            </a:r>
          </a:p>
          <a:p>
            <a:r>
              <a:rPr lang="ru-RU" b="1" dirty="0" smtClean="0"/>
              <a:t>Вспомогательные </a:t>
            </a:r>
            <a:r>
              <a:rPr lang="ru-RU" b="1" dirty="0"/>
              <a:t>операции реляционной алгебры: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Соединение,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Пересечение,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Деление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4192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Проекция (</a:t>
            </a:r>
            <a:r>
              <a:rPr lang="ru-RU" dirty="0" err="1"/>
              <a:t>project</a:t>
            </a:r>
            <a:r>
              <a:rPr lang="en-US" dirty="0"/>
              <a:t>ion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i="1" dirty="0" smtClean="0"/>
              <a:t>Проекцией </a:t>
            </a:r>
            <a:r>
              <a:rPr lang="ru-RU" dirty="0"/>
              <a:t>отношения </a:t>
            </a:r>
            <a:r>
              <a:rPr lang="en-US" i="1" dirty="0"/>
              <a:t>A</a:t>
            </a:r>
            <a:r>
              <a:rPr lang="en-US" dirty="0"/>
              <a:t> </a:t>
            </a:r>
            <a:r>
              <a:rPr lang="ru-RU" dirty="0"/>
              <a:t>по атрибутам </a:t>
            </a:r>
            <a:r>
              <a:rPr lang="en-US" i="1" dirty="0"/>
              <a:t>X</a:t>
            </a:r>
            <a:r>
              <a:rPr lang="ru-RU" i="1" dirty="0"/>
              <a:t>,</a:t>
            </a:r>
            <a:r>
              <a:rPr lang="en-US" i="1" dirty="0"/>
              <a:t>Y</a:t>
            </a:r>
            <a:r>
              <a:rPr lang="ru-RU" i="1" dirty="0"/>
              <a:t>,..,</a:t>
            </a:r>
            <a:r>
              <a:rPr lang="en-US" i="1" dirty="0"/>
              <a:t>Z</a:t>
            </a:r>
            <a:r>
              <a:rPr lang="ru-RU" dirty="0"/>
              <a:t>, где каждый из атрибутов принадлежит отношению </a:t>
            </a:r>
            <a:r>
              <a:rPr lang="en-US" i="1" dirty="0"/>
              <a:t>A</a:t>
            </a:r>
            <a:r>
              <a:rPr lang="ru-RU" dirty="0"/>
              <a:t>, называется отношение с заголовком </a:t>
            </a:r>
            <a:r>
              <a:rPr lang="ru-RU" i="1" dirty="0"/>
              <a:t>(</a:t>
            </a:r>
            <a:r>
              <a:rPr lang="en-US" i="1" dirty="0"/>
              <a:t>X</a:t>
            </a:r>
            <a:r>
              <a:rPr lang="ru-RU" i="1" dirty="0"/>
              <a:t>,</a:t>
            </a:r>
            <a:r>
              <a:rPr lang="en-US" i="1" dirty="0"/>
              <a:t>Y</a:t>
            </a:r>
            <a:r>
              <a:rPr lang="ru-RU" i="1" dirty="0"/>
              <a:t>,..,</a:t>
            </a:r>
            <a:r>
              <a:rPr lang="en-US" i="1" dirty="0"/>
              <a:t>Z</a:t>
            </a:r>
            <a:r>
              <a:rPr lang="ru-RU" i="1" dirty="0"/>
              <a:t>)</a:t>
            </a:r>
            <a:r>
              <a:rPr lang="ru-RU" dirty="0"/>
              <a:t> и телом, содержащим множество кортежей вида </a:t>
            </a:r>
            <a:r>
              <a:rPr lang="ru-RU" i="1" dirty="0"/>
              <a:t>(</a:t>
            </a:r>
            <a:r>
              <a:rPr lang="en-US" i="1" dirty="0"/>
              <a:t>x</a:t>
            </a:r>
            <a:r>
              <a:rPr lang="ru-RU" i="1" dirty="0"/>
              <a:t>,</a:t>
            </a:r>
            <a:r>
              <a:rPr lang="en-US" i="1" dirty="0"/>
              <a:t>y</a:t>
            </a:r>
            <a:r>
              <a:rPr lang="ru-RU" i="1" dirty="0"/>
              <a:t>,..,</a:t>
            </a:r>
            <a:r>
              <a:rPr lang="en-US" i="1" dirty="0"/>
              <a:t>z</a:t>
            </a:r>
            <a:r>
              <a:rPr lang="ru-RU" i="1" dirty="0"/>
              <a:t>)</a:t>
            </a:r>
            <a:r>
              <a:rPr lang="ru-RU" dirty="0"/>
              <a:t>, таких, для которых в отношении </a:t>
            </a:r>
            <a:r>
              <a:rPr lang="en-US" i="1" dirty="0"/>
              <a:t>A</a:t>
            </a:r>
            <a:r>
              <a:rPr lang="en-US" dirty="0"/>
              <a:t> </a:t>
            </a:r>
            <a:r>
              <a:rPr lang="ru-RU" dirty="0"/>
              <a:t>найдутся кортежи со значением атрибута </a:t>
            </a:r>
            <a:r>
              <a:rPr lang="en-US" i="1" dirty="0"/>
              <a:t>X</a:t>
            </a:r>
            <a:r>
              <a:rPr lang="en-US" dirty="0"/>
              <a:t> </a:t>
            </a:r>
            <a:r>
              <a:rPr lang="ru-RU" dirty="0"/>
              <a:t>равным </a:t>
            </a:r>
            <a:r>
              <a:rPr lang="en-US" i="1" dirty="0"/>
              <a:t>x</a:t>
            </a:r>
            <a:r>
              <a:rPr lang="ru-RU" dirty="0"/>
              <a:t>, значением атрибута </a:t>
            </a:r>
            <a:r>
              <a:rPr lang="en-US" i="1" dirty="0"/>
              <a:t>Y</a:t>
            </a:r>
            <a:r>
              <a:rPr lang="en-US" dirty="0"/>
              <a:t> </a:t>
            </a:r>
            <a:r>
              <a:rPr lang="ru-RU" dirty="0"/>
              <a:t>равным </a:t>
            </a:r>
            <a:r>
              <a:rPr lang="en-US" i="1" dirty="0"/>
              <a:t>y</a:t>
            </a:r>
            <a:r>
              <a:rPr lang="ru-RU" dirty="0"/>
              <a:t>, …, значением атрибута </a:t>
            </a:r>
            <a:r>
              <a:rPr lang="en-US" i="1" dirty="0"/>
              <a:t>Z</a:t>
            </a:r>
            <a:r>
              <a:rPr lang="en-US" dirty="0"/>
              <a:t> </a:t>
            </a:r>
            <a:r>
              <a:rPr lang="ru-RU" dirty="0"/>
              <a:t>равным </a:t>
            </a:r>
            <a:r>
              <a:rPr lang="en-US" i="1" dirty="0"/>
              <a:t>z</a:t>
            </a:r>
            <a:r>
              <a:rPr lang="ru-RU" dirty="0"/>
              <a:t>.</a:t>
            </a:r>
          </a:p>
          <a:p>
            <a:r>
              <a:rPr lang="ru-RU" i="1" dirty="0"/>
              <a:t>Другими словами</a:t>
            </a:r>
            <a:r>
              <a:rPr lang="ru-RU" dirty="0"/>
              <a:t>, это унарная операция (выполняемая над одним отношением), служащая для выбора подмножества атрибутов из отношения R. Она уменьшает арность отношения и может уменьшить мощность отношения за счёт исключения одинаковых кортежей.</a:t>
            </a:r>
          </a:p>
          <a:p>
            <a:r>
              <a:rPr lang="ru-RU" dirty="0"/>
              <a:t>Операция проекции дает "</a:t>
            </a:r>
            <a:r>
              <a:rPr lang="ru-RU" i="1" dirty="0"/>
              <a:t>вертикальный срез</a:t>
            </a:r>
            <a:r>
              <a:rPr lang="ru-RU" dirty="0"/>
              <a:t>" отношения, в котором удалены все возникшие при таком срезе дубликаты </a:t>
            </a:r>
            <a:r>
              <a:rPr lang="ru-RU" dirty="0" smtClean="0"/>
              <a:t>кортежей.</a:t>
            </a:r>
          </a:p>
        </p:txBody>
      </p:sp>
    </p:spTree>
    <p:extLst>
      <p:ext uri="{BB962C8B-B14F-4D97-AF65-F5344CB8AC3E}">
        <p14:creationId xmlns:p14="http://schemas.microsoft.com/office/powerpoint/2010/main" val="10419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Проекция. Пример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Пусть имеется отношение R(A,B,C</a:t>
            </a:r>
            <a:r>
              <a:rPr lang="ru-RU" dirty="0" smtClean="0"/>
              <a:t>)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Тогда </a:t>
            </a:r>
            <a:r>
              <a:rPr lang="ru-RU" dirty="0"/>
              <a:t>проекция </a:t>
            </a:r>
            <a:r>
              <a:rPr lang="ru-RU" dirty="0">
                <a:sym typeface="Symbol" panose="05050102010706020507" pitchFamily="18" charset="2"/>
              </a:rPr>
              <a:t></a:t>
            </a:r>
            <a:r>
              <a:rPr lang="ru-RU" baseline="-25000" dirty="0"/>
              <a:t>A,C</a:t>
            </a:r>
            <a:r>
              <a:rPr lang="ru-RU" dirty="0"/>
              <a:t>(R) </a:t>
            </a:r>
            <a:r>
              <a:rPr lang="ru-RU" dirty="0" smtClean="0"/>
              <a:t>будет…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5586957"/>
              </p:ext>
            </p:extLst>
          </p:nvPr>
        </p:nvGraphicFramePr>
        <p:xfrm>
          <a:off x="1187624" y="2060848"/>
          <a:ext cx="2304255" cy="15121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7363">
                  <a:extLst>
                    <a:ext uri="{9D8B030D-6E8A-4147-A177-3AD203B41FA5}">
                      <a16:colId xmlns:a16="http://schemas.microsoft.com/office/drawing/2014/main" val="2036941661"/>
                    </a:ext>
                  </a:extLst>
                </a:gridCol>
                <a:gridCol w="768446">
                  <a:extLst>
                    <a:ext uri="{9D8B030D-6E8A-4147-A177-3AD203B41FA5}">
                      <a16:colId xmlns:a16="http://schemas.microsoft.com/office/drawing/2014/main" val="2867451873"/>
                    </a:ext>
                  </a:extLst>
                </a:gridCol>
                <a:gridCol w="768446">
                  <a:extLst>
                    <a:ext uri="{9D8B030D-6E8A-4147-A177-3AD203B41FA5}">
                      <a16:colId xmlns:a16="http://schemas.microsoft.com/office/drawing/2014/main" val="2211426724"/>
                    </a:ext>
                  </a:extLst>
                </a:gridCol>
              </a:tblGrid>
              <a:tr h="302434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u="sng" dirty="0">
                          <a:effectLst/>
                        </a:rPr>
                        <a:t>Отношение </a:t>
                      </a:r>
                      <a:r>
                        <a:rPr lang="en-US" sz="1800" u="sng" dirty="0">
                          <a:effectLst/>
                        </a:rPr>
                        <a:t>R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9804552"/>
                  </a:ext>
                </a:extLst>
              </a:tr>
              <a:tr h="3024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50831693"/>
                  </a:ext>
                </a:extLst>
              </a:tr>
              <a:tr h="3024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58013493"/>
                  </a:ext>
                </a:extLst>
              </a:tr>
              <a:tr h="3024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68779700"/>
                  </a:ext>
                </a:extLst>
              </a:tr>
              <a:tr h="3024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92158265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3110745"/>
              </p:ext>
            </p:extLst>
          </p:nvPr>
        </p:nvGraphicFramePr>
        <p:xfrm>
          <a:off x="1187624" y="4653136"/>
          <a:ext cx="2304255" cy="14401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3126">
                  <a:extLst>
                    <a:ext uri="{9D8B030D-6E8A-4147-A177-3AD203B41FA5}">
                      <a16:colId xmlns:a16="http://schemas.microsoft.com/office/drawing/2014/main" val="3202250641"/>
                    </a:ext>
                  </a:extLst>
                </a:gridCol>
                <a:gridCol w="844208">
                  <a:extLst>
                    <a:ext uri="{9D8B030D-6E8A-4147-A177-3AD203B41FA5}">
                      <a16:colId xmlns:a16="http://schemas.microsoft.com/office/drawing/2014/main" val="102112372"/>
                    </a:ext>
                  </a:extLst>
                </a:gridCol>
                <a:gridCol w="616921">
                  <a:extLst>
                    <a:ext uri="{9D8B030D-6E8A-4147-A177-3AD203B41FA5}">
                      <a16:colId xmlns:a16="http://schemas.microsoft.com/office/drawing/2014/main" val="2098996311"/>
                    </a:ext>
                  </a:extLst>
                </a:gridCol>
              </a:tblGrid>
              <a:tr h="403192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Проекция </a:t>
                      </a:r>
                      <a:r>
                        <a:rPr lang="ru-RU" sz="1800" dirty="0">
                          <a:effectLst/>
                          <a:sym typeface="Symbol" panose="05050102010706020507" pitchFamily="18" charset="2"/>
                        </a:rPr>
                        <a:t></a:t>
                      </a:r>
                      <a:r>
                        <a:rPr lang="ru-RU" sz="1800" baseline="-25000" dirty="0">
                          <a:effectLst/>
                        </a:rPr>
                        <a:t>A,C</a:t>
                      </a:r>
                      <a:r>
                        <a:rPr lang="ru-RU" sz="1800" dirty="0">
                          <a:effectLst/>
                        </a:rPr>
                        <a:t>(R)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3981920"/>
                  </a:ext>
                </a:extLst>
              </a:tr>
              <a:tr h="3456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93821965"/>
                  </a:ext>
                </a:extLst>
              </a:tr>
              <a:tr h="3456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24931945"/>
                  </a:ext>
                </a:extLst>
              </a:tr>
              <a:tr h="3456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688068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372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Проекция. Пример </a:t>
            </a: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Пусть дано отношение </a:t>
            </a:r>
            <a:r>
              <a:rPr lang="en-US" i="1" dirty="0"/>
              <a:t>A </a:t>
            </a:r>
            <a:r>
              <a:rPr lang="ru-RU" dirty="0"/>
              <a:t>с информацией о поставщиках, включающих наименование и месторасположение</a:t>
            </a:r>
            <a:r>
              <a:rPr lang="ru-RU" dirty="0" smtClean="0"/>
              <a:t>: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/>
              <a:t>Проекция </a:t>
            </a:r>
            <a:r>
              <a:rPr lang="en-US" i="1" dirty="0"/>
              <a:t>A</a:t>
            </a:r>
            <a:r>
              <a:rPr lang="ru-RU" i="1" dirty="0"/>
              <a:t>[Город поставщика]</a:t>
            </a:r>
            <a:r>
              <a:rPr lang="ru-RU" dirty="0"/>
              <a:t> будет иметь </a:t>
            </a:r>
            <a:r>
              <a:rPr lang="ru-RU" dirty="0" smtClean="0"/>
              <a:t>вид…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5062097"/>
              </p:ext>
            </p:extLst>
          </p:nvPr>
        </p:nvGraphicFramePr>
        <p:xfrm>
          <a:off x="818410" y="2348880"/>
          <a:ext cx="7486650" cy="17852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95550">
                  <a:extLst>
                    <a:ext uri="{9D8B030D-6E8A-4147-A177-3AD203B41FA5}">
                      <a16:colId xmlns:a16="http://schemas.microsoft.com/office/drawing/2014/main" val="4057056257"/>
                    </a:ext>
                  </a:extLst>
                </a:gridCol>
                <a:gridCol w="2495550">
                  <a:extLst>
                    <a:ext uri="{9D8B030D-6E8A-4147-A177-3AD203B41FA5}">
                      <a16:colId xmlns:a16="http://schemas.microsoft.com/office/drawing/2014/main" val="3924492261"/>
                    </a:ext>
                  </a:extLst>
                </a:gridCol>
                <a:gridCol w="2495550">
                  <a:extLst>
                    <a:ext uri="{9D8B030D-6E8A-4147-A177-3AD203B41FA5}">
                      <a16:colId xmlns:a16="http://schemas.microsoft.com/office/drawing/2014/main" val="38222661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Номер поставщика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Наименование поставщика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Город поставщика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5226252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Иванов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Уфа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4638912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Петров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Москва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4950543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Сидоров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Москва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7132897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Сидоров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Донецк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857006668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1753830"/>
              </p:ext>
            </p:extLst>
          </p:nvPr>
        </p:nvGraphicFramePr>
        <p:xfrm>
          <a:off x="818410" y="4823809"/>
          <a:ext cx="7486650" cy="1219456"/>
        </p:xfrm>
        <a:graphic>
          <a:graphicData uri="http://schemas.openxmlformats.org/drawingml/2006/table">
            <a:tbl>
              <a:tblPr firstRow="1" firstCol="1" bandRow="1">
                <a:tableStyleId>{17292A2E-F333-43FB-9621-5CBBE7FDCDCB}</a:tableStyleId>
              </a:tblPr>
              <a:tblGrid>
                <a:gridCol w="7486650">
                  <a:extLst>
                    <a:ext uri="{9D8B030D-6E8A-4147-A177-3AD203B41FA5}">
                      <a16:colId xmlns:a16="http://schemas.microsoft.com/office/drawing/2014/main" val="18315686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Город поставщика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4799775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Уфа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0884389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Москва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9737982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Донецк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6171767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1693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Селекция (</a:t>
            </a:r>
            <a:r>
              <a:rPr lang="ru-RU" dirty="0" err="1"/>
              <a:t>select</a:t>
            </a:r>
            <a:r>
              <a:rPr lang="en-US" dirty="0"/>
              <a:t>ion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/>
              <a:t>Выборкой (ограничением, селекцией) </a:t>
            </a:r>
            <a:r>
              <a:rPr lang="ru-RU" dirty="0"/>
              <a:t>на </a:t>
            </a:r>
            <a:r>
              <a:rPr lang="en-US" i="1" dirty="0"/>
              <a:t>A</a:t>
            </a:r>
            <a:r>
              <a:rPr lang="en-US" dirty="0"/>
              <a:t> </a:t>
            </a:r>
            <a:r>
              <a:rPr lang="ru-RU" dirty="0"/>
              <a:t>отношении с условием </a:t>
            </a:r>
            <a:r>
              <a:rPr lang="en-US" i="1" dirty="0"/>
              <a:t>c</a:t>
            </a:r>
            <a:r>
              <a:rPr lang="en-US" dirty="0"/>
              <a:t> </a:t>
            </a:r>
            <a:r>
              <a:rPr lang="ru-RU" dirty="0"/>
              <a:t>называется отношение с тем же заголовком, что и у отношения </a:t>
            </a:r>
            <a:r>
              <a:rPr lang="en-US" i="1" dirty="0"/>
              <a:t>A</a:t>
            </a:r>
            <a:r>
              <a:rPr lang="ru-RU" dirty="0"/>
              <a:t>, и телом, состоящем из кортежей, значения атрибутов которых при подстановке в условие </a:t>
            </a:r>
            <a:r>
              <a:rPr lang="en-US" i="1" dirty="0"/>
              <a:t>c</a:t>
            </a:r>
            <a:r>
              <a:rPr lang="en-US" dirty="0"/>
              <a:t> </a:t>
            </a:r>
            <a:r>
              <a:rPr lang="ru-RU" dirty="0"/>
              <a:t>дают значение ИСТИНА. </a:t>
            </a:r>
            <a:r>
              <a:rPr lang="en-US" i="1" dirty="0"/>
              <a:t>c </a:t>
            </a:r>
            <a:r>
              <a:rPr lang="ru-RU" dirty="0"/>
              <a:t>представляет собой логическое выражение, в которое могут входить атрибуты отношения </a:t>
            </a:r>
            <a:r>
              <a:rPr lang="en-US" i="1" dirty="0"/>
              <a:t>A </a:t>
            </a:r>
            <a:r>
              <a:rPr lang="ru-RU" dirty="0"/>
              <a:t>и (или) скалярные выражения.</a:t>
            </a:r>
          </a:p>
          <a:p>
            <a:r>
              <a:rPr lang="ru-RU" i="1" dirty="0"/>
              <a:t>Другими словами</a:t>
            </a:r>
            <a:r>
              <a:rPr lang="ru-RU" dirty="0"/>
              <a:t>, это унарная операция, результатом которой является подмножество кортежей исходного отношения, соответствующих условиям, которые накладываются на значения определённых атрибутов.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5654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Селекция. Пример 1.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Для отношения R(A,B,C</a:t>
            </a:r>
            <a:r>
              <a:rPr lang="ru-RU" dirty="0" smtClean="0"/>
              <a:t>)</a:t>
            </a:r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селекция </a:t>
            </a:r>
            <a:r>
              <a:rPr lang="ru-RU" dirty="0">
                <a:sym typeface="Symbol" panose="05050102010706020507" pitchFamily="18" charset="2"/>
              </a:rPr>
              <a:t></a:t>
            </a:r>
            <a:r>
              <a:rPr lang="en-US" baseline="-25000" dirty="0"/>
              <a:t>C</a:t>
            </a:r>
            <a:r>
              <a:rPr lang="ru-RU" baseline="-25000" dirty="0"/>
              <a:t>=</a:t>
            </a:r>
            <a:r>
              <a:rPr lang="en-US" baseline="-25000" dirty="0"/>
              <a:t>d</a:t>
            </a:r>
            <a:r>
              <a:rPr lang="ru-RU" dirty="0"/>
              <a:t>(R) (при условии "значение атрибута </a:t>
            </a:r>
            <a:r>
              <a:rPr lang="en-US" dirty="0"/>
              <a:t>C </a:t>
            </a:r>
            <a:r>
              <a:rPr lang="ru-RU" dirty="0"/>
              <a:t>равно </a:t>
            </a:r>
            <a:r>
              <a:rPr lang="en-US" dirty="0"/>
              <a:t>d</a:t>
            </a:r>
            <a:r>
              <a:rPr lang="ru-RU" dirty="0"/>
              <a:t>") </a:t>
            </a:r>
            <a:r>
              <a:rPr lang="ru-RU" dirty="0" smtClean="0"/>
              <a:t>будет…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7693973"/>
              </p:ext>
            </p:extLst>
          </p:nvPr>
        </p:nvGraphicFramePr>
        <p:xfrm>
          <a:off x="4355976" y="1844824"/>
          <a:ext cx="1621155" cy="13935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0385">
                  <a:extLst>
                    <a:ext uri="{9D8B030D-6E8A-4147-A177-3AD203B41FA5}">
                      <a16:colId xmlns:a16="http://schemas.microsoft.com/office/drawing/2014/main" val="3796398724"/>
                    </a:ext>
                  </a:extLst>
                </a:gridCol>
                <a:gridCol w="540385">
                  <a:extLst>
                    <a:ext uri="{9D8B030D-6E8A-4147-A177-3AD203B41FA5}">
                      <a16:colId xmlns:a16="http://schemas.microsoft.com/office/drawing/2014/main" val="290633676"/>
                    </a:ext>
                  </a:extLst>
                </a:gridCol>
                <a:gridCol w="540385">
                  <a:extLst>
                    <a:ext uri="{9D8B030D-6E8A-4147-A177-3AD203B41FA5}">
                      <a16:colId xmlns:a16="http://schemas.microsoft.com/office/drawing/2014/main" val="1562060306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u="sng">
                          <a:effectLst/>
                        </a:rPr>
                        <a:t>Отношение </a:t>
                      </a:r>
                      <a:r>
                        <a:rPr lang="en-US" sz="1800" u="sng">
                          <a:effectLst/>
                        </a:rPr>
                        <a:t>R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11768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35566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a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467007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558244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75106685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5714872"/>
              </p:ext>
            </p:extLst>
          </p:nvPr>
        </p:nvGraphicFramePr>
        <p:xfrm>
          <a:off x="1547664" y="4365104"/>
          <a:ext cx="2520279" cy="12066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0093">
                  <a:extLst>
                    <a:ext uri="{9D8B030D-6E8A-4147-A177-3AD203B41FA5}">
                      <a16:colId xmlns:a16="http://schemas.microsoft.com/office/drawing/2014/main" val="3160702608"/>
                    </a:ext>
                  </a:extLst>
                </a:gridCol>
                <a:gridCol w="840093">
                  <a:extLst>
                    <a:ext uri="{9D8B030D-6E8A-4147-A177-3AD203B41FA5}">
                      <a16:colId xmlns:a16="http://schemas.microsoft.com/office/drawing/2014/main" val="2176369052"/>
                    </a:ext>
                  </a:extLst>
                </a:gridCol>
                <a:gridCol w="840093">
                  <a:extLst>
                    <a:ext uri="{9D8B030D-6E8A-4147-A177-3AD203B41FA5}">
                      <a16:colId xmlns:a16="http://schemas.microsoft.com/office/drawing/2014/main" val="2144402486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Селекция </a:t>
                      </a:r>
                      <a:r>
                        <a:rPr lang="ru-RU" sz="2000">
                          <a:effectLst/>
                          <a:sym typeface="Symbol" panose="05050102010706020507" pitchFamily="18" charset="2"/>
                        </a:rPr>
                        <a:t></a:t>
                      </a:r>
                      <a:r>
                        <a:rPr lang="en-US" sz="2000" baseline="-25000">
                          <a:effectLst/>
                        </a:rPr>
                        <a:t>C</a:t>
                      </a:r>
                      <a:r>
                        <a:rPr lang="ru-RU" sz="2000" baseline="-25000">
                          <a:effectLst/>
                        </a:rPr>
                        <a:t>=</a:t>
                      </a:r>
                      <a:r>
                        <a:rPr lang="en-US" sz="2000" baseline="-25000">
                          <a:effectLst/>
                        </a:rPr>
                        <a:t>d</a:t>
                      </a:r>
                      <a:r>
                        <a:rPr lang="ru-RU" sz="2000">
                          <a:effectLst/>
                        </a:rPr>
                        <a:t>(R)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7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43532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007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975229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705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Селекция. Пример 2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4853136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Пусть дано отношение </a:t>
            </a:r>
            <a:r>
              <a:rPr lang="en-US" i="1" dirty="0"/>
              <a:t>A </a:t>
            </a:r>
            <a:r>
              <a:rPr lang="ru-RU" dirty="0"/>
              <a:t>с информацией о сотрудниках</a:t>
            </a:r>
            <a:r>
              <a:rPr lang="ru-RU" dirty="0" smtClean="0"/>
              <a:t>: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/>
              <a:t>Результат выборки </a:t>
            </a:r>
            <a:r>
              <a:rPr lang="en-US" i="1" dirty="0"/>
              <a:t>A </a:t>
            </a:r>
            <a:r>
              <a:rPr lang="en-US" dirty="0"/>
              <a:t>WHERE </a:t>
            </a:r>
            <a:r>
              <a:rPr lang="ru-RU" dirty="0"/>
              <a:t>Зарплата &lt; 3000 будет иметь </a:t>
            </a:r>
            <a:r>
              <a:rPr lang="ru-RU" dirty="0" smtClean="0"/>
              <a:t>вид…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Таким образом, операция выборки дает "</a:t>
            </a:r>
            <a:r>
              <a:rPr lang="ru-RU" i="1" dirty="0"/>
              <a:t>горизонтальный срез</a:t>
            </a:r>
            <a:r>
              <a:rPr lang="ru-RU" dirty="0"/>
              <a:t>" отношения по некоторому условию.</a:t>
            </a:r>
            <a:endParaRPr lang="ru-RU" dirty="0" smtClean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2216306"/>
              </p:ext>
            </p:extLst>
          </p:nvPr>
        </p:nvGraphicFramePr>
        <p:xfrm>
          <a:off x="827538" y="1988840"/>
          <a:ext cx="7486650" cy="13434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95550">
                  <a:extLst>
                    <a:ext uri="{9D8B030D-6E8A-4147-A177-3AD203B41FA5}">
                      <a16:colId xmlns:a16="http://schemas.microsoft.com/office/drawing/2014/main" val="675290814"/>
                    </a:ext>
                  </a:extLst>
                </a:gridCol>
                <a:gridCol w="2495550">
                  <a:extLst>
                    <a:ext uri="{9D8B030D-6E8A-4147-A177-3AD203B41FA5}">
                      <a16:colId xmlns:a16="http://schemas.microsoft.com/office/drawing/2014/main" val="1214131803"/>
                    </a:ext>
                  </a:extLst>
                </a:gridCol>
                <a:gridCol w="2495550">
                  <a:extLst>
                    <a:ext uri="{9D8B030D-6E8A-4147-A177-3AD203B41FA5}">
                      <a16:colId xmlns:a16="http://schemas.microsoft.com/office/drawing/2014/main" val="44055631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800">
                          <a:effectLst/>
                        </a:rPr>
                        <a:t>Табельный номер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800">
                          <a:effectLst/>
                        </a:rPr>
                        <a:t>Фамилия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800">
                          <a:effectLst/>
                        </a:rPr>
                        <a:t>Зарплата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2695321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800">
                          <a:effectLst/>
                        </a:rPr>
                        <a:t>Иванов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800">
                          <a:effectLst/>
                        </a:rPr>
                        <a:t>1000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0426532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800">
                          <a:effectLst/>
                        </a:rPr>
                        <a:t>Петров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800">
                          <a:effectLst/>
                        </a:rPr>
                        <a:t>2000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837018437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800">
                          <a:effectLst/>
                        </a:rPr>
                        <a:t>Сидоров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800" dirty="0">
                          <a:effectLst/>
                        </a:rPr>
                        <a:t>3000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873116696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9441074"/>
              </p:ext>
            </p:extLst>
          </p:nvPr>
        </p:nvGraphicFramePr>
        <p:xfrm>
          <a:off x="827538" y="4293096"/>
          <a:ext cx="7486650" cy="12019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95550">
                  <a:extLst>
                    <a:ext uri="{9D8B030D-6E8A-4147-A177-3AD203B41FA5}">
                      <a16:colId xmlns:a16="http://schemas.microsoft.com/office/drawing/2014/main" val="3960955597"/>
                    </a:ext>
                  </a:extLst>
                </a:gridCol>
                <a:gridCol w="2495550">
                  <a:extLst>
                    <a:ext uri="{9D8B030D-6E8A-4147-A177-3AD203B41FA5}">
                      <a16:colId xmlns:a16="http://schemas.microsoft.com/office/drawing/2014/main" val="1952070779"/>
                    </a:ext>
                  </a:extLst>
                </a:gridCol>
                <a:gridCol w="2495550">
                  <a:extLst>
                    <a:ext uri="{9D8B030D-6E8A-4147-A177-3AD203B41FA5}">
                      <a16:colId xmlns:a16="http://schemas.microsoft.com/office/drawing/2014/main" val="1410917365"/>
                    </a:ext>
                  </a:extLst>
                </a:gridCol>
              </a:tblGrid>
              <a:tr h="2552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800">
                          <a:effectLst/>
                        </a:rPr>
                        <a:t>Табельный номер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800" dirty="0">
                          <a:effectLst/>
                        </a:rPr>
                        <a:t>Фамилия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800">
                          <a:effectLst/>
                        </a:rPr>
                        <a:t>Зарплата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287093011"/>
                  </a:ext>
                </a:extLst>
              </a:tr>
              <a:tr h="4330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800">
                          <a:effectLst/>
                        </a:rPr>
                        <a:t>Иванов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800">
                          <a:effectLst/>
                        </a:rPr>
                        <a:t>1000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4007170423"/>
                  </a:ext>
                </a:extLst>
              </a:tr>
              <a:tr h="4330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800">
                          <a:effectLst/>
                        </a:rPr>
                        <a:t>Петров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800" dirty="0">
                          <a:effectLst/>
                        </a:rPr>
                        <a:t>2000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4292635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5824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Декартово </a:t>
            </a:r>
            <a:r>
              <a:rPr lang="ru-RU" dirty="0"/>
              <a:t>произведение (</a:t>
            </a:r>
            <a:r>
              <a:rPr lang="ru-RU" dirty="0" err="1"/>
              <a:t>Cartesian</a:t>
            </a:r>
            <a:r>
              <a:rPr lang="ru-RU" dirty="0"/>
              <a:t> </a:t>
            </a:r>
            <a:r>
              <a:rPr lang="ru-RU" dirty="0" err="1"/>
              <a:t>product</a:t>
            </a:r>
            <a:r>
              <a:rPr lang="ru-RU" dirty="0"/>
              <a:t>).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/>
              <a:t>Декартовым произведением </a:t>
            </a:r>
            <a:r>
              <a:rPr lang="ru-RU" dirty="0"/>
              <a:t>двух отношений </a:t>
            </a:r>
            <a:r>
              <a:rPr lang="en-US" i="1" dirty="0"/>
              <a:t>A</a:t>
            </a:r>
            <a:r>
              <a:rPr lang="ru-RU" i="1" dirty="0"/>
              <a:t>(A</a:t>
            </a:r>
            <a:r>
              <a:rPr lang="ru-RU" i="1" baseline="-25000" dirty="0"/>
              <a:t>1</a:t>
            </a:r>
            <a:r>
              <a:rPr lang="ru-RU" i="1" dirty="0"/>
              <a:t>, A</a:t>
            </a:r>
            <a:r>
              <a:rPr lang="ru-RU" i="1" baseline="-25000" dirty="0"/>
              <a:t>2</a:t>
            </a:r>
            <a:r>
              <a:rPr lang="ru-RU" i="1" dirty="0"/>
              <a:t>,…, A</a:t>
            </a:r>
            <a:r>
              <a:rPr lang="en-US" i="1" baseline="-25000" dirty="0"/>
              <a:t>n</a:t>
            </a:r>
            <a:r>
              <a:rPr lang="ru-RU" i="1" dirty="0"/>
              <a:t>) </a:t>
            </a:r>
            <a:r>
              <a:rPr lang="ru-RU" dirty="0"/>
              <a:t> и </a:t>
            </a:r>
            <a:r>
              <a:rPr lang="en-US" i="1" dirty="0"/>
              <a:t>B</a:t>
            </a:r>
            <a:r>
              <a:rPr lang="ru-RU" i="1" dirty="0"/>
              <a:t>(B</a:t>
            </a:r>
            <a:r>
              <a:rPr lang="ru-RU" i="1" baseline="-25000" dirty="0"/>
              <a:t>1</a:t>
            </a:r>
            <a:r>
              <a:rPr lang="ru-RU" i="1" dirty="0"/>
              <a:t>, B</a:t>
            </a:r>
            <a:r>
              <a:rPr lang="ru-RU" i="1" baseline="-25000" dirty="0"/>
              <a:t>2</a:t>
            </a:r>
            <a:r>
              <a:rPr lang="ru-RU" i="1" dirty="0"/>
              <a:t>,…, B</a:t>
            </a:r>
            <a:r>
              <a:rPr lang="en-US" i="1" baseline="-25000" dirty="0"/>
              <a:t>m</a:t>
            </a:r>
            <a:r>
              <a:rPr lang="ru-RU" i="1" dirty="0"/>
              <a:t>)</a:t>
            </a:r>
            <a:r>
              <a:rPr lang="ru-RU" dirty="0"/>
              <a:t> называется отношение, заголовок которого является </a:t>
            </a:r>
            <a:r>
              <a:rPr lang="ru-RU" b="1" i="1" dirty="0"/>
              <a:t>сцеплением заголовков </a:t>
            </a:r>
            <a:r>
              <a:rPr lang="ru-RU" dirty="0"/>
              <a:t>отношений </a:t>
            </a:r>
            <a:r>
              <a:rPr lang="en-US" i="1" dirty="0"/>
              <a:t>A</a:t>
            </a:r>
            <a:r>
              <a:rPr lang="en-US" dirty="0"/>
              <a:t> </a:t>
            </a:r>
            <a:r>
              <a:rPr lang="ru-RU" dirty="0"/>
              <a:t>и </a:t>
            </a:r>
            <a:r>
              <a:rPr lang="en-US" i="1" dirty="0"/>
              <a:t>B</a:t>
            </a:r>
            <a:r>
              <a:rPr lang="ru-RU" dirty="0" smtClean="0"/>
              <a:t>: </a:t>
            </a:r>
          </a:p>
          <a:p>
            <a:pPr marL="0" indent="0" algn="ctr">
              <a:buNone/>
            </a:pPr>
            <a:r>
              <a:rPr lang="ru-RU" i="1" dirty="0" smtClean="0"/>
              <a:t>(</a:t>
            </a:r>
            <a:r>
              <a:rPr lang="ru-RU" i="1" dirty="0"/>
              <a:t>A</a:t>
            </a:r>
            <a:r>
              <a:rPr lang="ru-RU" i="1" baseline="-25000" dirty="0"/>
              <a:t>1</a:t>
            </a:r>
            <a:r>
              <a:rPr lang="ru-RU" i="1" dirty="0"/>
              <a:t>, A</a:t>
            </a:r>
            <a:r>
              <a:rPr lang="ru-RU" i="1" baseline="-25000" dirty="0"/>
              <a:t>2</a:t>
            </a:r>
            <a:r>
              <a:rPr lang="ru-RU" i="1" dirty="0"/>
              <a:t>,…, A</a:t>
            </a:r>
            <a:r>
              <a:rPr lang="en-US" i="1" baseline="-25000" dirty="0"/>
              <a:t>n</a:t>
            </a:r>
            <a:r>
              <a:rPr lang="ru-RU" i="1" baseline="-25000" dirty="0"/>
              <a:t>,</a:t>
            </a:r>
            <a:r>
              <a:rPr lang="ru-RU" i="1" dirty="0"/>
              <a:t> B</a:t>
            </a:r>
            <a:r>
              <a:rPr lang="ru-RU" i="1" baseline="-25000" dirty="0"/>
              <a:t>1</a:t>
            </a:r>
            <a:r>
              <a:rPr lang="ru-RU" i="1" dirty="0"/>
              <a:t>, B</a:t>
            </a:r>
            <a:r>
              <a:rPr lang="ru-RU" i="1" baseline="-25000" dirty="0"/>
              <a:t>2</a:t>
            </a:r>
            <a:r>
              <a:rPr lang="ru-RU" i="1" dirty="0"/>
              <a:t>,…, B</a:t>
            </a:r>
            <a:r>
              <a:rPr lang="en-US" i="1" baseline="-25000" dirty="0"/>
              <a:t>m</a:t>
            </a:r>
            <a:r>
              <a:rPr lang="ru-RU" i="1" dirty="0" smtClean="0"/>
              <a:t>)</a:t>
            </a:r>
            <a:r>
              <a:rPr lang="ru-RU" dirty="0" smtClean="0"/>
              <a:t>,</a:t>
            </a:r>
          </a:p>
          <a:p>
            <a:pPr marL="0" indent="0">
              <a:buNone/>
            </a:pPr>
            <a:r>
              <a:rPr lang="ru-RU" dirty="0"/>
              <a:t>а тело состоит из кортежей, являющихся </a:t>
            </a:r>
            <a:r>
              <a:rPr lang="ru-RU" b="1" i="1" dirty="0"/>
              <a:t>сцеплением кортежей </a:t>
            </a:r>
            <a:r>
              <a:rPr lang="ru-RU" dirty="0"/>
              <a:t>отношений </a:t>
            </a:r>
            <a:r>
              <a:rPr lang="en-US" i="1" dirty="0"/>
              <a:t>A</a:t>
            </a:r>
            <a:r>
              <a:rPr lang="en-US" dirty="0"/>
              <a:t> </a:t>
            </a:r>
            <a:r>
              <a:rPr lang="ru-RU" dirty="0"/>
              <a:t>и </a:t>
            </a:r>
            <a:r>
              <a:rPr lang="en-US" i="1" dirty="0"/>
              <a:t>B</a:t>
            </a:r>
            <a:r>
              <a:rPr lang="ru-RU" dirty="0" smtClean="0"/>
              <a:t>: </a:t>
            </a:r>
          </a:p>
          <a:p>
            <a:pPr marL="0" indent="0" algn="ctr">
              <a:buNone/>
            </a:pPr>
            <a:r>
              <a:rPr lang="en-US" i="1" dirty="0" smtClean="0"/>
              <a:t>(</a:t>
            </a:r>
            <a:r>
              <a:rPr lang="en-US" i="1" dirty="0"/>
              <a:t>a</a:t>
            </a:r>
            <a:r>
              <a:rPr lang="en-US" i="1" baseline="-25000" dirty="0"/>
              <a:t>1</a:t>
            </a:r>
            <a:r>
              <a:rPr lang="en-US" i="1" dirty="0"/>
              <a:t>, a</a:t>
            </a:r>
            <a:r>
              <a:rPr lang="en-US" i="1" baseline="-25000" dirty="0"/>
              <a:t>2</a:t>
            </a:r>
            <a:r>
              <a:rPr lang="en-US" i="1" dirty="0"/>
              <a:t>,…, a</a:t>
            </a:r>
            <a:r>
              <a:rPr lang="en-US" i="1" baseline="-25000" dirty="0"/>
              <a:t>n,</a:t>
            </a:r>
            <a:r>
              <a:rPr lang="en-US" i="1" dirty="0"/>
              <a:t> b</a:t>
            </a:r>
            <a:r>
              <a:rPr lang="en-US" i="1" baseline="-25000" dirty="0"/>
              <a:t>1</a:t>
            </a:r>
            <a:r>
              <a:rPr lang="en-US" i="1" dirty="0"/>
              <a:t>, b</a:t>
            </a:r>
            <a:r>
              <a:rPr lang="en-US" i="1" baseline="-25000" dirty="0"/>
              <a:t>2</a:t>
            </a:r>
            <a:r>
              <a:rPr lang="en-US" i="1" dirty="0"/>
              <a:t>,…, </a:t>
            </a:r>
            <a:r>
              <a:rPr lang="en-US" i="1" dirty="0" err="1"/>
              <a:t>b</a:t>
            </a:r>
            <a:r>
              <a:rPr lang="en-US" i="1" baseline="-25000" dirty="0" err="1"/>
              <a:t>m</a:t>
            </a:r>
            <a:r>
              <a:rPr lang="en-US" i="1" dirty="0"/>
              <a:t>)</a:t>
            </a:r>
            <a:r>
              <a:rPr lang="en-US" dirty="0"/>
              <a:t>,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таких</a:t>
            </a:r>
            <a:r>
              <a:rPr lang="en-US" dirty="0"/>
              <a:t>, </a:t>
            </a:r>
            <a:r>
              <a:rPr lang="ru-RU" dirty="0"/>
              <a:t>что </a:t>
            </a:r>
            <a:endParaRPr lang="ru-RU" dirty="0" smtClean="0"/>
          </a:p>
          <a:p>
            <a:r>
              <a:rPr lang="ru-RU" i="1" dirty="0"/>
              <a:t>Другими словами, </a:t>
            </a:r>
            <a:r>
              <a:rPr lang="ru-RU" dirty="0"/>
              <a:t>это бинарная операция над </a:t>
            </a:r>
            <a:r>
              <a:rPr lang="ru-RU" dirty="0" err="1"/>
              <a:t>разносхемными</a:t>
            </a:r>
            <a:r>
              <a:rPr lang="ru-RU" dirty="0"/>
              <a:t> отношениями, соответствующая определению декартова произведения для РМД</a:t>
            </a:r>
            <a:r>
              <a:rPr lang="ru-RU" dirty="0" smtClean="0"/>
              <a:t>.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 descr="http://citforum.ru/database/dblearn/image151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774108"/>
            <a:ext cx="1585913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citforum.ru/database/dblearn/image152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08" y="4797151"/>
            <a:ext cx="1571625" cy="3429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6894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Декартово произведение (</a:t>
            </a:r>
            <a:r>
              <a:rPr lang="ru-RU" dirty="0" err="1"/>
              <a:t>Cartesian</a:t>
            </a:r>
            <a:r>
              <a:rPr lang="ru-RU" dirty="0"/>
              <a:t> </a:t>
            </a:r>
            <a:r>
              <a:rPr lang="ru-RU" dirty="0" err="1"/>
              <a:t>product</a:t>
            </a:r>
            <a:r>
              <a:rPr lang="ru-RU" dirty="0"/>
              <a:t>).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Мощность произведения </a:t>
            </a:r>
            <a:r>
              <a:rPr lang="en-US" i="1" dirty="0"/>
              <a:t>A</a:t>
            </a:r>
            <a:r>
              <a:rPr lang="ru-RU" dirty="0">
                <a:sym typeface="Symbol" panose="05050102010706020507" pitchFamily="18" charset="2"/>
              </a:rPr>
              <a:t></a:t>
            </a:r>
            <a:r>
              <a:rPr lang="en-US" i="1" dirty="0"/>
              <a:t>B</a:t>
            </a:r>
            <a:r>
              <a:rPr lang="en-US" dirty="0"/>
              <a:t> </a:t>
            </a:r>
            <a:r>
              <a:rPr lang="ru-RU" dirty="0"/>
              <a:t>равна произведению мощностей отношений </a:t>
            </a:r>
            <a:r>
              <a:rPr lang="en-US" i="1" dirty="0"/>
              <a:t>A </a:t>
            </a:r>
            <a:r>
              <a:rPr lang="ru-RU" dirty="0"/>
              <a:t>и </a:t>
            </a:r>
            <a:r>
              <a:rPr lang="en-US" i="1" dirty="0"/>
              <a:t>B</a:t>
            </a:r>
            <a:r>
              <a:rPr lang="ru-RU" dirty="0"/>
              <a:t>, т.к. каждый кортеж отношения </a:t>
            </a:r>
            <a:r>
              <a:rPr lang="en-US" i="1" dirty="0"/>
              <a:t>A</a:t>
            </a:r>
            <a:r>
              <a:rPr lang="en-US" dirty="0"/>
              <a:t> </a:t>
            </a:r>
            <a:r>
              <a:rPr lang="ru-RU" dirty="0"/>
              <a:t>соединяется с каждым кортежем отношения </a:t>
            </a:r>
            <a:r>
              <a:rPr lang="en-US" i="1" dirty="0"/>
              <a:t>B</a:t>
            </a:r>
            <a:r>
              <a:rPr lang="ru-RU" dirty="0"/>
              <a:t>.</a:t>
            </a:r>
          </a:p>
          <a:p>
            <a:r>
              <a:rPr lang="ru-RU" dirty="0"/>
              <a:t>Если в отношениях </a:t>
            </a:r>
            <a:r>
              <a:rPr lang="en-US" i="1" dirty="0"/>
              <a:t>A</a:t>
            </a:r>
            <a:r>
              <a:rPr lang="en-US" dirty="0"/>
              <a:t> </a:t>
            </a:r>
            <a:r>
              <a:rPr lang="ru-RU" dirty="0"/>
              <a:t>и </a:t>
            </a:r>
            <a:r>
              <a:rPr lang="en-US" i="1" dirty="0"/>
              <a:t>B</a:t>
            </a:r>
            <a:r>
              <a:rPr lang="en-US" dirty="0"/>
              <a:t> </a:t>
            </a:r>
            <a:r>
              <a:rPr lang="ru-RU" dirty="0"/>
              <a:t>имеются атрибуты с одинаковыми наименованиями, то перед выполнением операции декартового произведения такие атрибуты необходимо переименовать.</a:t>
            </a:r>
          </a:p>
          <a:p>
            <a:r>
              <a:rPr lang="ru-RU" dirty="0"/>
              <a:t>Перемножать можно любые два отношения, совместимость по типу при этом не требуется.</a:t>
            </a:r>
          </a:p>
          <a:p>
            <a:r>
              <a:rPr lang="ru-RU" dirty="0"/>
              <a:t>Сама по себе операция декартового произведения не очень важна, т.к. она не дает никакой новой информации, по сравнению с исходными отношениями. Для реальных запросов эта операция почти никогда не используется. Однако операция декартового произведения важна для выполнения специальных реляционных </a:t>
            </a:r>
            <a:r>
              <a:rPr lang="ru-RU" dirty="0" smtClean="0"/>
              <a:t>операций.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7880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Основные понятия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Основными понятиями реляционных баз данных являются </a:t>
            </a:r>
            <a:endParaRPr lang="ru-RU" dirty="0" smtClean="0"/>
          </a:p>
          <a:p>
            <a:r>
              <a:rPr lang="ru-RU" dirty="0" smtClean="0"/>
              <a:t>тип </a:t>
            </a:r>
            <a:r>
              <a:rPr lang="ru-RU" dirty="0"/>
              <a:t>данных, </a:t>
            </a:r>
            <a:endParaRPr lang="ru-RU" dirty="0" smtClean="0"/>
          </a:p>
          <a:p>
            <a:r>
              <a:rPr lang="ru-RU" dirty="0" smtClean="0"/>
              <a:t>домен</a:t>
            </a:r>
            <a:r>
              <a:rPr lang="ru-RU" dirty="0"/>
              <a:t>, </a:t>
            </a:r>
            <a:endParaRPr lang="ru-RU" dirty="0" smtClean="0"/>
          </a:p>
          <a:p>
            <a:r>
              <a:rPr lang="ru-RU" dirty="0" smtClean="0"/>
              <a:t>атрибут</a:t>
            </a:r>
            <a:r>
              <a:rPr lang="ru-RU" dirty="0"/>
              <a:t>, </a:t>
            </a:r>
            <a:endParaRPr lang="ru-RU" dirty="0" smtClean="0"/>
          </a:p>
          <a:p>
            <a:r>
              <a:rPr lang="ru-RU" dirty="0" smtClean="0"/>
              <a:t>кортеж</a:t>
            </a:r>
            <a:r>
              <a:rPr lang="ru-RU" dirty="0"/>
              <a:t>, </a:t>
            </a:r>
            <a:endParaRPr lang="ru-RU" dirty="0" smtClean="0"/>
          </a:p>
          <a:p>
            <a:r>
              <a:rPr lang="ru-RU" dirty="0" smtClean="0"/>
              <a:t>первичный ключ,</a:t>
            </a:r>
          </a:p>
          <a:p>
            <a:r>
              <a:rPr lang="ru-RU" dirty="0" smtClean="0"/>
              <a:t>отношение</a:t>
            </a:r>
            <a:r>
              <a:rPr lang="ru-RU" dirty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886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Декартово </a:t>
            </a:r>
            <a:r>
              <a:rPr lang="ru-RU" dirty="0" smtClean="0"/>
              <a:t>произведение. Пример 1.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Пусть имеются отношение R(A,B) и отношение S(C,</a:t>
            </a:r>
            <a:r>
              <a:rPr lang="en-US" dirty="0"/>
              <a:t>D</a:t>
            </a:r>
            <a:r>
              <a:rPr lang="ru-RU" dirty="0"/>
              <a:t>,</a:t>
            </a:r>
            <a:r>
              <a:rPr lang="en-US" dirty="0"/>
              <a:t>E</a:t>
            </a:r>
            <a:r>
              <a:rPr lang="ru-RU" dirty="0"/>
              <a:t>) </a:t>
            </a:r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/>
              <a:t>Тогда декартово произведение R</a:t>
            </a:r>
            <a:r>
              <a:rPr lang="ru-RU" dirty="0">
                <a:sym typeface="Symbol" panose="05050102010706020507" pitchFamily="18" charset="2"/>
              </a:rPr>
              <a:t></a:t>
            </a:r>
            <a:r>
              <a:rPr lang="ru-RU" dirty="0"/>
              <a:t>S </a:t>
            </a:r>
            <a:r>
              <a:rPr lang="ru-RU" dirty="0" smtClean="0"/>
              <a:t>будет…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7606230"/>
              </p:ext>
            </p:extLst>
          </p:nvPr>
        </p:nvGraphicFramePr>
        <p:xfrm>
          <a:off x="1115616" y="1988840"/>
          <a:ext cx="4176465" cy="14674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9361">
                  <a:extLst>
                    <a:ext uri="{9D8B030D-6E8A-4147-A177-3AD203B41FA5}">
                      <a16:colId xmlns:a16="http://schemas.microsoft.com/office/drawing/2014/main" val="3204359791"/>
                    </a:ext>
                  </a:extLst>
                </a:gridCol>
                <a:gridCol w="880363">
                  <a:extLst>
                    <a:ext uri="{9D8B030D-6E8A-4147-A177-3AD203B41FA5}">
                      <a16:colId xmlns:a16="http://schemas.microsoft.com/office/drawing/2014/main" val="2397648619"/>
                    </a:ext>
                  </a:extLst>
                </a:gridCol>
                <a:gridCol w="570884">
                  <a:extLst>
                    <a:ext uri="{9D8B030D-6E8A-4147-A177-3AD203B41FA5}">
                      <a16:colId xmlns:a16="http://schemas.microsoft.com/office/drawing/2014/main" val="922320683"/>
                    </a:ext>
                  </a:extLst>
                </a:gridCol>
                <a:gridCol w="614952">
                  <a:extLst>
                    <a:ext uri="{9D8B030D-6E8A-4147-A177-3AD203B41FA5}">
                      <a16:colId xmlns:a16="http://schemas.microsoft.com/office/drawing/2014/main" val="3783774232"/>
                    </a:ext>
                  </a:extLst>
                </a:gridCol>
                <a:gridCol w="614952">
                  <a:extLst>
                    <a:ext uri="{9D8B030D-6E8A-4147-A177-3AD203B41FA5}">
                      <a16:colId xmlns:a16="http://schemas.microsoft.com/office/drawing/2014/main" val="2488191671"/>
                    </a:ext>
                  </a:extLst>
                </a:gridCol>
                <a:gridCol w="615953">
                  <a:extLst>
                    <a:ext uri="{9D8B030D-6E8A-4147-A177-3AD203B41FA5}">
                      <a16:colId xmlns:a16="http://schemas.microsoft.com/office/drawing/2014/main" val="805080926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u="sng">
                          <a:effectLst/>
                        </a:rPr>
                        <a:t>Отношение </a:t>
                      </a:r>
                      <a:r>
                        <a:rPr lang="en-US" sz="1800" u="sng">
                          <a:effectLst/>
                        </a:rPr>
                        <a:t>R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u="none" strike="noStrike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u="sng">
                          <a:effectLst/>
                        </a:rPr>
                        <a:t>Отношение </a:t>
                      </a:r>
                      <a:r>
                        <a:rPr lang="en-US" sz="1800" u="sng">
                          <a:effectLst/>
                        </a:rPr>
                        <a:t>S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1791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E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365703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327515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6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867404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98251572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6883660"/>
              </p:ext>
            </p:extLst>
          </p:nvPr>
        </p:nvGraphicFramePr>
        <p:xfrm>
          <a:off x="971600" y="4077072"/>
          <a:ext cx="4320479" cy="23479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0050">
                  <a:extLst>
                    <a:ext uri="{9D8B030D-6E8A-4147-A177-3AD203B41FA5}">
                      <a16:colId xmlns:a16="http://schemas.microsoft.com/office/drawing/2014/main" val="456382159"/>
                    </a:ext>
                  </a:extLst>
                </a:gridCol>
                <a:gridCol w="790050">
                  <a:extLst>
                    <a:ext uri="{9D8B030D-6E8A-4147-A177-3AD203B41FA5}">
                      <a16:colId xmlns:a16="http://schemas.microsoft.com/office/drawing/2014/main" val="1220053905"/>
                    </a:ext>
                  </a:extLst>
                </a:gridCol>
                <a:gridCol w="790050">
                  <a:extLst>
                    <a:ext uri="{9D8B030D-6E8A-4147-A177-3AD203B41FA5}">
                      <a16:colId xmlns:a16="http://schemas.microsoft.com/office/drawing/2014/main" val="678815155"/>
                    </a:ext>
                  </a:extLst>
                </a:gridCol>
                <a:gridCol w="790050">
                  <a:extLst>
                    <a:ext uri="{9D8B030D-6E8A-4147-A177-3AD203B41FA5}">
                      <a16:colId xmlns:a16="http://schemas.microsoft.com/office/drawing/2014/main" val="1388410698"/>
                    </a:ext>
                  </a:extLst>
                </a:gridCol>
                <a:gridCol w="496924">
                  <a:extLst>
                    <a:ext uri="{9D8B030D-6E8A-4147-A177-3AD203B41FA5}">
                      <a16:colId xmlns:a16="http://schemas.microsoft.com/office/drawing/2014/main" val="272384198"/>
                    </a:ext>
                  </a:extLst>
                </a:gridCol>
                <a:gridCol w="663355">
                  <a:extLst>
                    <a:ext uri="{9D8B030D-6E8A-4147-A177-3AD203B41FA5}">
                      <a16:colId xmlns:a16="http://schemas.microsoft.com/office/drawing/2014/main" val="2000902734"/>
                    </a:ext>
                  </a:extLst>
                </a:gridCol>
              </a:tblGrid>
              <a:tr h="0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u="sng" dirty="0">
                          <a:effectLst/>
                        </a:rPr>
                        <a:t>Декартово произведение R</a:t>
                      </a:r>
                      <a:r>
                        <a:rPr lang="ru-RU" sz="1800" u="sng" dirty="0">
                          <a:effectLst/>
                          <a:sym typeface="Symbol" panose="05050102010706020507" pitchFamily="18" charset="2"/>
                        </a:rPr>
                        <a:t></a:t>
                      </a:r>
                      <a:r>
                        <a:rPr lang="ru-RU" sz="1800" u="sng" dirty="0">
                          <a:effectLst/>
                        </a:rPr>
                        <a:t>S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975532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E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42395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23161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4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6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80452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82671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09038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92042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4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6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27018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054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Декартово произведение. Пример </a:t>
            </a:r>
            <a:r>
              <a:rPr lang="ru-RU" dirty="0" smtClean="0"/>
              <a:t>2.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dirty="0"/>
              <a:t>Пусть даны два отношения </a:t>
            </a:r>
            <a:r>
              <a:rPr lang="en-US" sz="1800" i="1" dirty="0" smtClean="0"/>
              <a:t>A</a:t>
            </a:r>
            <a:r>
              <a:rPr lang="ru-RU" sz="1800" dirty="0" smtClean="0"/>
              <a:t> и </a:t>
            </a:r>
            <a:r>
              <a:rPr lang="en-US" sz="1800" i="1" dirty="0" smtClean="0"/>
              <a:t>B</a:t>
            </a:r>
            <a:r>
              <a:rPr lang="ru-RU" sz="1800" dirty="0" smtClean="0"/>
              <a:t> </a:t>
            </a:r>
            <a:r>
              <a:rPr lang="ru-RU" sz="1800" dirty="0"/>
              <a:t>с информацией о поставщиках и </a:t>
            </a:r>
            <a:r>
              <a:rPr lang="ru-RU" sz="1800" dirty="0" smtClean="0"/>
              <a:t>деталях:</a:t>
            </a:r>
            <a:endParaRPr lang="en-US" sz="1800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ru-RU" sz="1800" dirty="0"/>
              <a:t>Декартово произведение отношений </a:t>
            </a:r>
            <a:r>
              <a:rPr lang="en-US" sz="1800" i="1" dirty="0"/>
              <a:t>A</a:t>
            </a:r>
            <a:r>
              <a:rPr lang="en-US" sz="1800" dirty="0"/>
              <a:t> </a:t>
            </a:r>
            <a:r>
              <a:rPr lang="ru-RU" sz="1800" dirty="0"/>
              <a:t>и </a:t>
            </a:r>
            <a:r>
              <a:rPr lang="en-US" sz="1800" i="1" dirty="0"/>
              <a:t>B</a:t>
            </a:r>
            <a:r>
              <a:rPr lang="en-US" sz="1800" dirty="0"/>
              <a:t> </a:t>
            </a:r>
            <a:r>
              <a:rPr lang="ru-RU" sz="1800" dirty="0"/>
              <a:t>будет иметь </a:t>
            </a:r>
            <a:r>
              <a:rPr lang="ru-RU" sz="1800" dirty="0" smtClean="0"/>
              <a:t>вид</a:t>
            </a:r>
            <a:r>
              <a:rPr lang="en-US" sz="1800" dirty="0" smtClean="0"/>
              <a:t>...</a:t>
            </a:r>
          </a:p>
          <a:p>
            <a:endParaRPr lang="ru-RU" sz="18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5558952"/>
              </p:ext>
            </p:extLst>
          </p:nvPr>
        </p:nvGraphicFramePr>
        <p:xfrm>
          <a:off x="828675" y="2143401"/>
          <a:ext cx="4012696" cy="1480377"/>
        </p:xfrm>
        <a:graphic>
          <a:graphicData uri="http://schemas.openxmlformats.org/drawingml/2006/table">
            <a:tbl>
              <a:tblPr firstRow="1" firstCol="1" bandRow="1">
                <a:tableStyleId>{17292A2E-F333-43FB-9621-5CBBE7FDCDCB}</a:tableStyleId>
              </a:tblPr>
              <a:tblGrid>
                <a:gridCol w="2006348">
                  <a:extLst>
                    <a:ext uri="{9D8B030D-6E8A-4147-A177-3AD203B41FA5}">
                      <a16:colId xmlns:a16="http://schemas.microsoft.com/office/drawing/2014/main" val="3418012932"/>
                    </a:ext>
                  </a:extLst>
                </a:gridCol>
                <a:gridCol w="2006348">
                  <a:extLst>
                    <a:ext uri="{9D8B030D-6E8A-4147-A177-3AD203B41FA5}">
                      <a16:colId xmlns:a16="http://schemas.microsoft.com/office/drawing/2014/main" val="238975290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Номер поставщика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Наименование поставщика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446045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Иванов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5324278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Петров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8961569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Сидоров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805990739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2252673"/>
              </p:ext>
            </p:extLst>
          </p:nvPr>
        </p:nvGraphicFramePr>
        <p:xfrm>
          <a:off x="5034473" y="2147379"/>
          <a:ext cx="3279714" cy="1480377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1639857">
                  <a:extLst>
                    <a:ext uri="{9D8B030D-6E8A-4147-A177-3AD203B41FA5}">
                      <a16:colId xmlns:a16="http://schemas.microsoft.com/office/drawing/2014/main" val="3940111856"/>
                    </a:ext>
                  </a:extLst>
                </a:gridCol>
                <a:gridCol w="1639857">
                  <a:extLst>
                    <a:ext uri="{9D8B030D-6E8A-4147-A177-3AD203B41FA5}">
                      <a16:colId xmlns:a16="http://schemas.microsoft.com/office/drawing/2014/main" val="354265630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Номер детали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Наименован</a:t>
                      </a:r>
                      <a:r>
                        <a:rPr lang="en-US" sz="1600" dirty="0" smtClean="0">
                          <a:effectLst/>
                        </a:rPr>
                        <a:t>.</a:t>
                      </a:r>
                      <a:r>
                        <a:rPr lang="ru-RU" sz="1600" dirty="0" smtClean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детали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7089989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Болт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3372045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Гайка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0755396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Винт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4058228383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6155202"/>
              </p:ext>
            </p:extLst>
          </p:nvPr>
        </p:nvGraphicFramePr>
        <p:xfrm>
          <a:off x="828675" y="4142080"/>
          <a:ext cx="7485512" cy="2595447"/>
        </p:xfrm>
        <a:graphic>
          <a:graphicData uri="http://schemas.openxmlformats.org/drawingml/2006/table">
            <a:tbl>
              <a:tblPr firstRow="1" firstCol="1" bandRow="1">
                <a:tableStyleId>{9DCAF9ED-07DC-4A11-8D7F-57B35C25682E}</a:tableStyleId>
              </a:tblPr>
              <a:tblGrid>
                <a:gridCol w="1871378">
                  <a:extLst>
                    <a:ext uri="{9D8B030D-6E8A-4147-A177-3AD203B41FA5}">
                      <a16:colId xmlns:a16="http://schemas.microsoft.com/office/drawing/2014/main" val="859381455"/>
                    </a:ext>
                  </a:extLst>
                </a:gridCol>
                <a:gridCol w="1871378">
                  <a:extLst>
                    <a:ext uri="{9D8B030D-6E8A-4147-A177-3AD203B41FA5}">
                      <a16:colId xmlns:a16="http://schemas.microsoft.com/office/drawing/2014/main" val="503074904"/>
                    </a:ext>
                  </a:extLst>
                </a:gridCol>
                <a:gridCol w="1871378">
                  <a:extLst>
                    <a:ext uri="{9D8B030D-6E8A-4147-A177-3AD203B41FA5}">
                      <a16:colId xmlns:a16="http://schemas.microsoft.com/office/drawing/2014/main" val="1247004406"/>
                    </a:ext>
                  </a:extLst>
                </a:gridCol>
                <a:gridCol w="1871378">
                  <a:extLst>
                    <a:ext uri="{9D8B030D-6E8A-4147-A177-3AD203B41FA5}">
                      <a16:colId xmlns:a16="http://schemas.microsoft.com/office/drawing/2014/main" val="170190448"/>
                    </a:ext>
                  </a:extLst>
                </a:gridCol>
              </a:tblGrid>
              <a:tr h="4083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Номер поставщика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Наименование поставщика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Номер детали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Наименование детали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308837026"/>
                  </a:ext>
                </a:extLst>
              </a:tr>
              <a:tr h="2261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Иванов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Болт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410037795"/>
                  </a:ext>
                </a:extLst>
              </a:tr>
              <a:tr h="2261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Иванов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Гайка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853314536"/>
                  </a:ext>
                </a:extLst>
              </a:tr>
              <a:tr h="2261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Иванов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Винт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881098101"/>
                  </a:ext>
                </a:extLst>
              </a:tr>
              <a:tr h="2261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Петров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Болт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27319034"/>
                  </a:ext>
                </a:extLst>
              </a:tr>
              <a:tr h="2261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Петров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Гайка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181596337"/>
                  </a:ext>
                </a:extLst>
              </a:tr>
              <a:tr h="2261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Петров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Винт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4013054063"/>
                  </a:ext>
                </a:extLst>
              </a:tr>
              <a:tr h="2261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Сидоров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Болт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134074354"/>
                  </a:ext>
                </a:extLst>
              </a:tr>
              <a:tr h="2261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Сидоров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Гайка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716268046"/>
                  </a:ext>
                </a:extLst>
              </a:tr>
              <a:tr h="2261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Сидоров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Винт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865321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7361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Объединение (</a:t>
            </a:r>
            <a:r>
              <a:rPr lang="ru-RU" dirty="0" err="1"/>
              <a:t>union</a:t>
            </a:r>
            <a:r>
              <a:rPr lang="ru-RU" dirty="0" smtClean="0"/>
              <a:t>).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/>
              <a:t>Объединением </a:t>
            </a:r>
            <a:r>
              <a:rPr lang="ru-RU" dirty="0"/>
              <a:t>двух совместимых по типу отношений </a:t>
            </a:r>
            <a:r>
              <a:rPr lang="en-US" i="1" dirty="0"/>
              <a:t>A</a:t>
            </a:r>
            <a:r>
              <a:rPr lang="en-US" dirty="0"/>
              <a:t> </a:t>
            </a:r>
            <a:r>
              <a:rPr lang="ru-RU" dirty="0"/>
              <a:t>и </a:t>
            </a:r>
            <a:r>
              <a:rPr lang="en-US" i="1" dirty="0"/>
              <a:t>B </a:t>
            </a:r>
            <a:r>
              <a:rPr lang="ru-RU" dirty="0"/>
              <a:t>называется отношение с тем же заголовком, что и у отношений </a:t>
            </a:r>
            <a:r>
              <a:rPr lang="en-US" i="1" dirty="0"/>
              <a:t>A</a:t>
            </a:r>
            <a:r>
              <a:rPr lang="en-US" dirty="0"/>
              <a:t> </a:t>
            </a:r>
            <a:r>
              <a:rPr lang="ru-RU" dirty="0"/>
              <a:t>и </a:t>
            </a:r>
            <a:r>
              <a:rPr lang="en-US" i="1" dirty="0"/>
              <a:t>B</a:t>
            </a:r>
            <a:r>
              <a:rPr lang="ru-RU" dirty="0"/>
              <a:t>, и телом, состоящим из кортежей, принадлежащих или </a:t>
            </a:r>
            <a:r>
              <a:rPr lang="en-US" i="1" dirty="0"/>
              <a:t>A</a:t>
            </a:r>
            <a:r>
              <a:rPr lang="ru-RU" dirty="0"/>
              <a:t>, или </a:t>
            </a:r>
            <a:r>
              <a:rPr lang="en-US" i="1" dirty="0"/>
              <a:t>B</a:t>
            </a:r>
            <a:r>
              <a:rPr lang="ru-RU" dirty="0"/>
              <a:t>, или обоим отношениям.</a:t>
            </a:r>
          </a:p>
          <a:p>
            <a:r>
              <a:rPr lang="ru-RU" i="1" dirty="0"/>
              <a:t>Или</a:t>
            </a:r>
            <a:r>
              <a:rPr lang="ru-RU" dirty="0"/>
              <a:t>, объединением двух односхемных отношений R и S называется отношение T = R U S, которое включает в себя все кортежи обоих отношений без повторов.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5403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Пусть даны два отношения </a:t>
            </a:r>
            <a:r>
              <a:rPr lang="en-US" i="1" dirty="0" smtClean="0"/>
              <a:t>A</a:t>
            </a:r>
            <a:r>
              <a:rPr lang="ru-RU" dirty="0" smtClean="0"/>
              <a:t> </a:t>
            </a:r>
            <a:r>
              <a:rPr lang="ru-RU" dirty="0"/>
              <a:t>и </a:t>
            </a:r>
            <a:r>
              <a:rPr lang="en-US" i="1" dirty="0" smtClean="0"/>
              <a:t>B</a:t>
            </a:r>
            <a:r>
              <a:rPr lang="ru-RU" dirty="0" smtClean="0"/>
              <a:t> </a:t>
            </a:r>
            <a:r>
              <a:rPr lang="ru-RU" dirty="0"/>
              <a:t>с информацией о сотрудниках</a:t>
            </a:r>
            <a:r>
              <a:rPr lang="ru-RU" dirty="0" smtClean="0"/>
              <a:t>:</a:t>
            </a:r>
            <a:endParaRPr lang="en-US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/>
              <a:t>Объединение </a:t>
            </a:r>
            <a:r>
              <a:rPr lang="ru-RU" dirty="0" smtClean="0"/>
              <a:t>отношений </a:t>
            </a:r>
            <a:r>
              <a:rPr lang="ru-RU" dirty="0"/>
              <a:t>будет иметь </a:t>
            </a:r>
            <a:r>
              <a:rPr lang="ru-RU" dirty="0" smtClean="0"/>
              <a:t>вид…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Объединение (</a:t>
            </a:r>
            <a:r>
              <a:rPr lang="ru-RU" dirty="0" err="1"/>
              <a:t>union</a:t>
            </a:r>
            <a:r>
              <a:rPr lang="ru-RU" dirty="0" smtClean="0"/>
              <a:t>).</a:t>
            </a:r>
            <a:r>
              <a:rPr lang="en-US" dirty="0" smtClean="0"/>
              <a:t> </a:t>
            </a:r>
            <a:r>
              <a:rPr lang="ru-RU" dirty="0" smtClean="0"/>
              <a:t>Пример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0774632"/>
              </p:ext>
            </p:extLst>
          </p:nvPr>
        </p:nvGraphicFramePr>
        <p:xfrm>
          <a:off x="971600" y="2276872"/>
          <a:ext cx="3528392" cy="1467931"/>
        </p:xfrm>
        <a:graphic>
          <a:graphicData uri="http://schemas.openxmlformats.org/drawingml/2006/table">
            <a:tbl>
              <a:tblPr firstRow="1" firstCol="1" bandRow="1">
                <a:tableStyleId>{7E9639D4-E3E2-4D34-9284-5A2195B3D0D7}</a:tableStyleId>
              </a:tblPr>
              <a:tblGrid>
                <a:gridCol w="1087437">
                  <a:extLst>
                    <a:ext uri="{9D8B030D-6E8A-4147-A177-3AD203B41FA5}">
                      <a16:colId xmlns:a16="http://schemas.microsoft.com/office/drawing/2014/main" val="3310519305"/>
                    </a:ext>
                  </a:extLst>
                </a:gridCol>
                <a:gridCol w="1536042">
                  <a:extLst>
                    <a:ext uri="{9D8B030D-6E8A-4147-A177-3AD203B41FA5}">
                      <a16:colId xmlns:a16="http://schemas.microsoft.com/office/drawing/2014/main" val="3019548254"/>
                    </a:ext>
                  </a:extLst>
                </a:gridCol>
                <a:gridCol w="904913">
                  <a:extLst>
                    <a:ext uri="{9D8B030D-6E8A-4147-A177-3AD203B41FA5}">
                      <a16:colId xmlns:a16="http://schemas.microsoft.com/office/drawing/2014/main" val="23614348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Табельный номер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Фамилия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Зарплата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8529664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Иванов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1000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8460120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Петров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2000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1580391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Сидоров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3000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873069623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7992559"/>
              </p:ext>
            </p:extLst>
          </p:nvPr>
        </p:nvGraphicFramePr>
        <p:xfrm>
          <a:off x="4642917" y="2276870"/>
          <a:ext cx="3815333" cy="1467932"/>
        </p:xfrm>
        <a:graphic>
          <a:graphicData uri="http://schemas.openxmlformats.org/drawingml/2006/table">
            <a:tbl>
              <a:tblPr firstRow="1" firstCol="1" bandRow="1">
                <a:tableStyleId>{7E9639D4-E3E2-4D34-9284-5A2195B3D0D7}</a:tableStyleId>
              </a:tblPr>
              <a:tblGrid>
                <a:gridCol w="1206260">
                  <a:extLst>
                    <a:ext uri="{9D8B030D-6E8A-4147-A177-3AD203B41FA5}">
                      <a16:colId xmlns:a16="http://schemas.microsoft.com/office/drawing/2014/main" val="2845787200"/>
                    </a:ext>
                  </a:extLst>
                </a:gridCol>
                <a:gridCol w="1548089">
                  <a:extLst>
                    <a:ext uri="{9D8B030D-6E8A-4147-A177-3AD203B41FA5}">
                      <a16:colId xmlns:a16="http://schemas.microsoft.com/office/drawing/2014/main" val="3477704022"/>
                    </a:ext>
                  </a:extLst>
                </a:gridCol>
                <a:gridCol w="1060984">
                  <a:extLst>
                    <a:ext uri="{9D8B030D-6E8A-4147-A177-3AD203B41FA5}">
                      <a16:colId xmlns:a16="http://schemas.microsoft.com/office/drawing/2014/main" val="3363891208"/>
                    </a:ext>
                  </a:extLst>
                </a:gridCol>
              </a:tblGrid>
              <a:tr h="5168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Табельный номер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Фамилия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effectLst/>
                        </a:rPr>
                        <a:t>Зарплата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256420104"/>
                  </a:ext>
                </a:extLst>
              </a:tr>
              <a:tr h="3170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Иванов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1000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726924586"/>
                  </a:ext>
                </a:extLst>
              </a:tr>
              <a:tr h="3170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Пушников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2500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844290339"/>
                  </a:ext>
                </a:extLst>
              </a:tr>
              <a:tr h="3170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Сидоров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3000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302500241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0024467"/>
              </p:ext>
            </p:extLst>
          </p:nvPr>
        </p:nvGraphicFramePr>
        <p:xfrm>
          <a:off x="1187624" y="4343016"/>
          <a:ext cx="4962669" cy="1829184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1910922">
                  <a:extLst>
                    <a:ext uri="{9D8B030D-6E8A-4147-A177-3AD203B41FA5}">
                      <a16:colId xmlns:a16="http://schemas.microsoft.com/office/drawing/2014/main" val="1028968418"/>
                    </a:ext>
                  </a:extLst>
                </a:gridCol>
                <a:gridCol w="1778860">
                  <a:extLst>
                    <a:ext uri="{9D8B030D-6E8A-4147-A177-3AD203B41FA5}">
                      <a16:colId xmlns:a16="http://schemas.microsoft.com/office/drawing/2014/main" val="141819882"/>
                    </a:ext>
                  </a:extLst>
                </a:gridCol>
                <a:gridCol w="1272887">
                  <a:extLst>
                    <a:ext uri="{9D8B030D-6E8A-4147-A177-3AD203B41FA5}">
                      <a16:colId xmlns:a16="http://schemas.microsoft.com/office/drawing/2014/main" val="294763505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Табельный номер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Фамилия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Зарплата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42238454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Иванов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1000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8933947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Петров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2000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40970976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Сидоров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3000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9343557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Пушников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2500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8023535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Сидоров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3000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914683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1215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Разность (</a:t>
            </a:r>
            <a:r>
              <a:rPr lang="en-US" dirty="0"/>
              <a:t>minus</a:t>
            </a:r>
            <a:r>
              <a:rPr lang="ru-RU" dirty="0" smtClean="0"/>
              <a:t>).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Вычитанием двух совместимых по типу отношений </a:t>
            </a:r>
            <a:r>
              <a:rPr lang="en-US" i="1" dirty="0" smtClean="0"/>
              <a:t>A</a:t>
            </a:r>
            <a:r>
              <a:rPr lang="ru-RU" dirty="0" smtClean="0"/>
              <a:t> </a:t>
            </a:r>
            <a:r>
              <a:rPr lang="ru-RU" dirty="0"/>
              <a:t>и </a:t>
            </a:r>
            <a:r>
              <a:rPr lang="en-US" i="1" dirty="0" smtClean="0"/>
              <a:t>B</a:t>
            </a:r>
            <a:r>
              <a:rPr lang="ru-RU" dirty="0" smtClean="0"/>
              <a:t>  </a:t>
            </a:r>
            <a:r>
              <a:rPr lang="ru-RU" dirty="0"/>
              <a:t>называется </a:t>
            </a:r>
            <a:r>
              <a:rPr lang="ru-RU" dirty="0" smtClean="0"/>
              <a:t>отношение </a:t>
            </a:r>
            <a:r>
              <a:rPr lang="ru-RU" dirty="0"/>
              <a:t>с тем же заголовком, что и у отношений </a:t>
            </a:r>
            <a:r>
              <a:rPr lang="en-US" i="1" dirty="0" smtClean="0"/>
              <a:t>A</a:t>
            </a:r>
            <a:r>
              <a:rPr lang="ru-RU" dirty="0" smtClean="0"/>
              <a:t> </a:t>
            </a:r>
            <a:r>
              <a:rPr lang="ru-RU" dirty="0"/>
              <a:t>и </a:t>
            </a:r>
            <a:r>
              <a:rPr lang="en-US" i="1" dirty="0" smtClean="0"/>
              <a:t>B</a:t>
            </a:r>
            <a:r>
              <a:rPr lang="ru-RU" dirty="0" smtClean="0"/>
              <a:t>, </a:t>
            </a:r>
            <a:r>
              <a:rPr lang="ru-RU" dirty="0"/>
              <a:t>и телом, </a:t>
            </a:r>
            <a:r>
              <a:rPr lang="ru-RU" dirty="0" smtClean="0"/>
              <a:t>состоящим </a:t>
            </a:r>
            <a:r>
              <a:rPr lang="ru-RU" dirty="0"/>
              <a:t>из кортежей, принадлежащих отношению </a:t>
            </a:r>
            <a:r>
              <a:rPr lang="en-US" i="1" dirty="0" smtClean="0"/>
              <a:t>A</a:t>
            </a:r>
            <a:r>
              <a:rPr lang="ru-RU" dirty="0" smtClean="0"/>
              <a:t> </a:t>
            </a:r>
            <a:r>
              <a:rPr lang="ru-RU" dirty="0"/>
              <a:t>и не принадлежащих </a:t>
            </a:r>
            <a:r>
              <a:rPr lang="ru-RU" dirty="0" smtClean="0"/>
              <a:t>отношению </a:t>
            </a:r>
            <a:r>
              <a:rPr lang="en-US" i="1" dirty="0" smtClean="0"/>
              <a:t>B</a:t>
            </a:r>
            <a:r>
              <a:rPr lang="ru-RU" dirty="0" smtClean="0"/>
              <a:t>. </a:t>
            </a:r>
            <a:endParaRPr lang="ru-RU" dirty="0"/>
          </a:p>
          <a:p>
            <a:r>
              <a:rPr lang="ru-RU" i="1" dirty="0"/>
              <a:t>Другими словами</a:t>
            </a:r>
            <a:r>
              <a:rPr lang="ru-RU" dirty="0"/>
              <a:t>, разностью односхемных отношений R и S </a:t>
            </a:r>
            <a:r>
              <a:rPr lang="ru-RU" dirty="0" smtClean="0"/>
              <a:t>называется </a:t>
            </a:r>
            <a:r>
              <a:rPr lang="ru-RU" dirty="0"/>
              <a:t>множество кортежей R, не входящих в S.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7314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Разность (</a:t>
            </a:r>
            <a:r>
              <a:rPr lang="en-US" dirty="0"/>
              <a:t>minus</a:t>
            </a:r>
            <a:r>
              <a:rPr lang="ru-RU" dirty="0" smtClean="0"/>
              <a:t>).</a:t>
            </a:r>
            <a:r>
              <a:rPr lang="en-US" dirty="0" smtClean="0"/>
              <a:t> </a:t>
            </a:r>
            <a:r>
              <a:rPr lang="ru-RU" dirty="0" smtClean="0"/>
              <a:t>Пример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Пусть имеются отношение R(A,B,C) и отношение S(A,B,C</a:t>
            </a:r>
            <a:r>
              <a:rPr lang="ru-RU" dirty="0" smtClean="0"/>
              <a:t>)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Тогда разность R–S </a:t>
            </a:r>
            <a:r>
              <a:rPr lang="ru-RU" dirty="0" smtClean="0"/>
              <a:t>будет…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3501385"/>
              </p:ext>
            </p:extLst>
          </p:nvPr>
        </p:nvGraphicFramePr>
        <p:xfrm>
          <a:off x="1043608" y="2060848"/>
          <a:ext cx="5328593" cy="14674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4505">
                  <a:extLst>
                    <a:ext uri="{9D8B030D-6E8A-4147-A177-3AD203B41FA5}">
                      <a16:colId xmlns:a16="http://schemas.microsoft.com/office/drawing/2014/main" val="301405810"/>
                    </a:ext>
                  </a:extLst>
                </a:gridCol>
                <a:gridCol w="813517">
                  <a:extLst>
                    <a:ext uri="{9D8B030D-6E8A-4147-A177-3AD203B41FA5}">
                      <a16:colId xmlns:a16="http://schemas.microsoft.com/office/drawing/2014/main" val="157350461"/>
                    </a:ext>
                  </a:extLst>
                </a:gridCol>
                <a:gridCol w="813517">
                  <a:extLst>
                    <a:ext uri="{9D8B030D-6E8A-4147-A177-3AD203B41FA5}">
                      <a16:colId xmlns:a16="http://schemas.microsoft.com/office/drawing/2014/main" val="3505559714"/>
                    </a:ext>
                  </a:extLst>
                </a:gridCol>
                <a:gridCol w="487651">
                  <a:extLst>
                    <a:ext uri="{9D8B030D-6E8A-4147-A177-3AD203B41FA5}">
                      <a16:colId xmlns:a16="http://schemas.microsoft.com/office/drawing/2014/main" val="1434760652"/>
                    </a:ext>
                  </a:extLst>
                </a:gridCol>
                <a:gridCol w="812369">
                  <a:extLst>
                    <a:ext uri="{9D8B030D-6E8A-4147-A177-3AD203B41FA5}">
                      <a16:colId xmlns:a16="http://schemas.microsoft.com/office/drawing/2014/main" val="3259046852"/>
                    </a:ext>
                  </a:extLst>
                </a:gridCol>
                <a:gridCol w="813517">
                  <a:extLst>
                    <a:ext uri="{9D8B030D-6E8A-4147-A177-3AD203B41FA5}">
                      <a16:colId xmlns:a16="http://schemas.microsoft.com/office/drawing/2014/main" val="112547555"/>
                    </a:ext>
                  </a:extLst>
                </a:gridCol>
                <a:gridCol w="813517">
                  <a:extLst>
                    <a:ext uri="{9D8B030D-6E8A-4147-A177-3AD203B41FA5}">
                      <a16:colId xmlns:a16="http://schemas.microsoft.com/office/drawing/2014/main" val="909176730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u="sng">
                          <a:effectLst/>
                        </a:rPr>
                        <a:t>Отношение </a:t>
                      </a:r>
                      <a:r>
                        <a:rPr lang="en-US" sz="1800" u="sng">
                          <a:effectLst/>
                        </a:rPr>
                        <a:t>R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u="none" strike="noStrike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u="sng">
                          <a:effectLst/>
                        </a:rPr>
                        <a:t>Отношение </a:t>
                      </a:r>
                      <a:r>
                        <a:rPr lang="en-US" sz="1800" u="sng">
                          <a:effectLst/>
                        </a:rPr>
                        <a:t>S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54020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60204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g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162737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093228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67738740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0572285"/>
              </p:ext>
            </p:extLst>
          </p:nvPr>
        </p:nvGraphicFramePr>
        <p:xfrm>
          <a:off x="1187624" y="4149080"/>
          <a:ext cx="2664296" cy="11739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2174">
                  <a:extLst>
                    <a:ext uri="{9D8B030D-6E8A-4147-A177-3AD203B41FA5}">
                      <a16:colId xmlns:a16="http://schemas.microsoft.com/office/drawing/2014/main" val="2982769786"/>
                    </a:ext>
                  </a:extLst>
                </a:gridCol>
                <a:gridCol w="853427">
                  <a:extLst>
                    <a:ext uri="{9D8B030D-6E8A-4147-A177-3AD203B41FA5}">
                      <a16:colId xmlns:a16="http://schemas.microsoft.com/office/drawing/2014/main" val="2330505786"/>
                    </a:ext>
                  </a:extLst>
                </a:gridCol>
                <a:gridCol w="958695">
                  <a:extLst>
                    <a:ext uri="{9D8B030D-6E8A-4147-A177-3AD203B41FA5}">
                      <a16:colId xmlns:a16="http://schemas.microsoft.com/office/drawing/2014/main" val="2522690594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u="sng">
                          <a:effectLst/>
                        </a:rPr>
                        <a:t>Разность R–S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894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781224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124682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128878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2621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Разность (</a:t>
            </a:r>
            <a:r>
              <a:rPr lang="en-US" dirty="0"/>
              <a:t>minus</a:t>
            </a:r>
            <a:r>
              <a:rPr lang="ru-RU" dirty="0"/>
              <a:t>).</a:t>
            </a:r>
            <a:r>
              <a:rPr lang="en-US" dirty="0"/>
              <a:t> </a:t>
            </a:r>
            <a:r>
              <a:rPr lang="ru-RU" dirty="0"/>
              <a:t>Пример </a:t>
            </a: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Для тех же отношений </a:t>
            </a:r>
            <a:r>
              <a:rPr lang="en-US" i="1" dirty="0"/>
              <a:t>A</a:t>
            </a:r>
            <a:r>
              <a:rPr lang="en-US" dirty="0"/>
              <a:t> </a:t>
            </a:r>
            <a:r>
              <a:rPr lang="ru-RU" dirty="0"/>
              <a:t>и </a:t>
            </a:r>
            <a:r>
              <a:rPr lang="en-US" i="1" dirty="0"/>
              <a:t>B</a:t>
            </a:r>
            <a:r>
              <a:rPr lang="ru-RU" dirty="0"/>
              <a:t>, что в примере </a:t>
            </a:r>
            <a:r>
              <a:rPr lang="ru-RU" dirty="0" smtClean="0"/>
              <a:t>на объединение </a:t>
            </a:r>
            <a:r>
              <a:rPr lang="ru-RU" dirty="0"/>
              <a:t>вычитание </a:t>
            </a:r>
            <a:r>
              <a:rPr lang="ru-RU" dirty="0" smtClean="0"/>
              <a:t>имеет </a:t>
            </a:r>
            <a:r>
              <a:rPr lang="ru-RU" dirty="0"/>
              <a:t>вид: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3206761"/>
              </p:ext>
            </p:extLst>
          </p:nvPr>
        </p:nvGraphicFramePr>
        <p:xfrm>
          <a:off x="828675" y="2492896"/>
          <a:ext cx="7486650" cy="1007556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2495550">
                  <a:extLst>
                    <a:ext uri="{9D8B030D-6E8A-4147-A177-3AD203B41FA5}">
                      <a16:colId xmlns:a16="http://schemas.microsoft.com/office/drawing/2014/main" val="2877444613"/>
                    </a:ext>
                  </a:extLst>
                </a:gridCol>
                <a:gridCol w="2495550">
                  <a:extLst>
                    <a:ext uri="{9D8B030D-6E8A-4147-A177-3AD203B41FA5}">
                      <a16:colId xmlns:a16="http://schemas.microsoft.com/office/drawing/2014/main" val="3803263120"/>
                    </a:ext>
                  </a:extLst>
                </a:gridCol>
                <a:gridCol w="2495550">
                  <a:extLst>
                    <a:ext uri="{9D8B030D-6E8A-4147-A177-3AD203B41FA5}">
                      <a16:colId xmlns:a16="http://schemas.microsoft.com/office/drawing/2014/main" val="31478315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Табельный номер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Фамилия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Зарплата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6750016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Петров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2106248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Сидоров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3000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9580474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1187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Пересечение (</a:t>
            </a:r>
            <a:r>
              <a:rPr lang="en-US" dirty="0"/>
              <a:t>intersection</a:t>
            </a:r>
            <a:r>
              <a:rPr lang="ru-RU" dirty="0" smtClean="0"/>
              <a:t>).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Пересечением двух совместимых по типу отношений </a:t>
            </a:r>
            <a:r>
              <a:rPr lang="en-US" i="1" dirty="0"/>
              <a:t>A</a:t>
            </a:r>
            <a:r>
              <a:rPr lang="ru-RU" dirty="0" smtClean="0"/>
              <a:t> </a:t>
            </a:r>
            <a:r>
              <a:rPr lang="ru-RU" dirty="0"/>
              <a:t>и </a:t>
            </a:r>
            <a:r>
              <a:rPr lang="en-US" i="1" dirty="0" smtClean="0"/>
              <a:t>B</a:t>
            </a:r>
            <a:r>
              <a:rPr lang="ru-RU" dirty="0" smtClean="0"/>
              <a:t> </a:t>
            </a:r>
            <a:r>
              <a:rPr lang="ru-RU" dirty="0"/>
              <a:t>называется отношение с тем же заголовком, что и у отношений </a:t>
            </a:r>
            <a:r>
              <a:rPr lang="en-US" i="1" dirty="0" smtClean="0"/>
              <a:t>A</a:t>
            </a:r>
            <a:r>
              <a:rPr lang="ru-RU" dirty="0" smtClean="0"/>
              <a:t> </a:t>
            </a:r>
            <a:r>
              <a:rPr lang="ru-RU" dirty="0"/>
              <a:t>и </a:t>
            </a:r>
            <a:r>
              <a:rPr lang="en-US" i="1" dirty="0" smtClean="0"/>
              <a:t>B</a:t>
            </a:r>
            <a:r>
              <a:rPr lang="ru-RU" dirty="0" smtClean="0"/>
              <a:t>, </a:t>
            </a:r>
            <a:r>
              <a:rPr lang="ru-RU" dirty="0"/>
              <a:t>и телом, </a:t>
            </a:r>
            <a:r>
              <a:rPr lang="ru-RU" dirty="0" smtClean="0"/>
              <a:t>состоящим </a:t>
            </a:r>
            <a:r>
              <a:rPr lang="ru-RU" dirty="0"/>
              <a:t>из кортежей, принадлежащих одновременно обоим </a:t>
            </a:r>
            <a:r>
              <a:rPr lang="ru-RU" dirty="0" smtClean="0"/>
              <a:t>отношениям.</a:t>
            </a:r>
            <a:endParaRPr lang="ru-RU" dirty="0"/>
          </a:p>
          <a:p>
            <a:r>
              <a:rPr lang="ru-RU" i="1" dirty="0"/>
              <a:t>Другими словами</a:t>
            </a:r>
            <a:r>
              <a:rPr lang="ru-RU" dirty="0"/>
              <a:t>, пересечение двух односхемных отношений R и S есть подмножество кортежей, принадлежащих обоим отношениям. Это можно выразить через </a:t>
            </a:r>
            <a:r>
              <a:rPr lang="ru-RU" dirty="0" smtClean="0"/>
              <a:t>разность:</a:t>
            </a:r>
            <a:r>
              <a:rPr lang="en-US" dirty="0" smtClean="0"/>
              <a:t> </a:t>
            </a:r>
            <a:r>
              <a:rPr lang="ru-RU" dirty="0" smtClean="0"/>
              <a:t>R </a:t>
            </a:r>
            <a:r>
              <a:rPr lang="ru-RU" dirty="0"/>
              <a:t>∩ S = R – (R – S</a:t>
            </a:r>
            <a:r>
              <a:rPr lang="ru-RU" dirty="0" smtClean="0"/>
              <a:t>).</a:t>
            </a:r>
            <a:endParaRPr lang="en-US" dirty="0" smtClean="0"/>
          </a:p>
          <a:p>
            <a:r>
              <a:rPr lang="ru-RU" dirty="0" smtClean="0"/>
              <a:t>Пример: </a:t>
            </a:r>
            <a:endParaRPr lang="ru-RU" dirty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2635858"/>
              </p:ext>
            </p:extLst>
          </p:nvPr>
        </p:nvGraphicFramePr>
        <p:xfrm>
          <a:off x="828675" y="4725144"/>
          <a:ext cx="7486650" cy="671704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2495550">
                  <a:extLst>
                    <a:ext uri="{9D8B030D-6E8A-4147-A177-3AD203B41FA5}">
                      <a16:colId xmlns:a16="http://schemas.microsoft.com/office/drawing/2014/main" val="1976635027"/>
                    </a:ext>
                  </a:extLst>
                </a:gridCol>
                <a:gridCol w="2495550">
                  <a:extLst>
                    <a:ext uri="{9D8B030D-6E8A-4147-A177-3AD203B41FA5}">
                      <a16:colId xmlns:a16="http://schemas.microsoft.com/office/drawing/2014/main" val="1761982414"/>
                    </a:ext>
                  </a:extLst>
                </a:gridCol>
                <a:gridCol w="2495550">
                  <a:extLst>
                    <a:ext uri="{9D8B030D-6E8A-4147-A177-3AD203B41FA5}">
                      <a16:colId xmlns:a16="http://schemas.microsoft.com/office/drawing/2014/main" val="2806205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Табельный номер</a:t>
                      </a:r>
                      <a:endParaRPr lang="ru-RU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Фамилия</a:t>
                      </a:r>
                      <a:endParaRPr lang="ru-RU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Зарплата</a:t>
                      </a:r>
                      <a:endParaRPr lang="ru-RU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8475747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Иванов</a:t>
                      </a:r>
                      <a:endParaRPr lang="ru-RU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1000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2787719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3136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Соединение (</a:t>
            </a:r>
            <a:r>
              <a:rPr lang="ru-RU" dirty="0" err="1"/>
              <a:t>join</a:t>
            </a:r>
            <a:r>
              <a:rPr lang="ru-RU" dirty="0" smtClean="0"/>
              <a:t>).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Операция соединения отношений, наряду с операциями выборки и проекции, является одной из наиболее важных реляционных операций.</a:t>
            </a:r>
          </a:p>
          <a:p>
            <a:r>
              <a:rPr lang="ru-RU" dirty="0"/>
              <a:t>Обычно рассматривается несколько разновидностей операции соединения: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Общая операция соединения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Тэта-соединение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 err="1"/>
              <a:t>Экви</a:t>
            </a:r>
            <a:r>
              <a:rPr lang="ru-RU" dirty="0"/>
              <a:t>-соединение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Естественное соединение</a:t>
            </a:r>
          </a:p>
          <a:p>
            <a:r>
              <a:rPr lang="ru-RU" dirty="0"/>
              <a:t>Наиболее важным из этих частных случаев является операция естественного соединения. Все разновидности соединения являются частными случаями общей операции соединения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4006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Общая операция соединения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Эта операция определяет подмножество декартова произведения двух </a:t>
            </a:r>
            <a:r>
              <a:rPr lang="ru-RU" dirty="0" err="1"/>
              <a:t>разносхемных</a:t>
            </a:r>
            <a:r>
              <a:rPr lang="ru-RU" dirty="0"/>
              <a:t> отношений. Кортеж декартова произведения входит в результирующее отношение, если для атрибутов разных исходных отношений выполняется некоторое условие </a:t>
            </a:r>
            <a:r>
              <a:rPr lang="en-US" dirty="0"/>
              <a:t>F</a:t>
            </a:r>
            <a:r>
              <a:rPr lang="ru-RU" dirty="0"/>
              <a:t>. Соединение может быть выражено так:</a:t>
            </a:r>
          </a:p>
          <a:p>
            <a:pPr marL="357188" indent="0">
              <a:buNone/>
            </a:pPr>
            <a:r>
              <a:rPr lang="en-US" dirty="0"/>
              <a:t>R </a:t>
            </a:r>
            <a:r>
              <a:rPr lang="ru-RU" dirty="0">
                <a:sym typeface="MT Extra" panose="05050102010205020202" pitchFamily="18" charset="2"/>
              </a:rPr>
              <a:t></a:t>
            </a:r>
            <a:r>
              <a:rPr lang="ru-RU" dirty="0"/>
              <a:t> </a:t>
            </a:r>
            <a:r>
              <a:rPr lang="en-US" dirty="0"/>
              <a:t>S </a:t>
            </a:r>
            <a:r>
              <a:rPr lang="ru-RU" dirty="0"/>
              <a:t>= </a:t>
            </a:r>
            <a:r>
              <a:rPr lang="ru-RU" dirty="0">
                <a:sym typeface="Symbol" panose="05050102010706020507" pitchFamily="18" charset="2"/>
              </a:rPr>
              <a:t></a:t>
            </a:r>
            <a:r>
              <a:rPr lang="en-US" baseline="-25000" dirty="0"/>
              <a:t>F</a:t>
            </a:r>
            <a:r>
              <a:rPr lang="en-US" dirty="0"/>
              <a:t> </a:t>
            </a:r>
            <a:r>
              <a:rPr lang="ru-RU" dirty="0"/>
              <a:t>(</a:t>
            </a:r>
            <a:r>
              <a:rPr lang="en-US" dirty="0"/>
              <a:t>R </a:t>
            </a:r>
            <a:r>
              <a:rPr lang="ru-RU" b="1" dirty="0">
                <a:sym typeface="Symbol" panose="05050102010706020507" pitchFamily="18" charset="2"/>
              </a:rPr>
              <a:t></a:t>
            </a:r>
            <a:r>
              <a:rPr lang="ru-RU" dirty="0"/>
              <a:t> </a:t>
            </a:r>
            <a:r>
              <a:rPr lang="en-US" dirty="0"/>
              <a:t>S</a:t>
            </a:r>
            <a:r>
              <a:rPr lang="ru-RU" dirty="0"/>
              <a:t>).</a:t>
            </a:r>
          </a:p>
          <a:p>
            <a:pPr marL="357188" indent="358775">
              <a:spcBef>
                <a:spcPts val="0"/>
              </a:spcBef>
              <a:buNone/>
            </a:pPr>
            <a:r>
              <a:rPr lang="en-US" dirty="0"/>
              <a:t>F</a:t>
            </a:r>
            <a:endParaRPr lang="ru-RU" dirty="0"/>
          </a:p>
          <a:p>
            <a:r>
              <a:rPr lang="ru-RU" dirty="0"/>
              <a:t>Таким образом, операция соединения есть результат последовательного применения операций декартового произведения и выборки. Если в отношениях </a:t>
            </a:r>
            <a:r>
              <a:rPr lang="en-US" i="1" dirty="0"/>
              <a:t>R</a:t>
            </a:r>
            <a:r>
              <a:rPr lang="en-US" dirty="0"/>
              <a:t> </a:t>
            </a:r>
            <a:r>
              <a:rPr lang="ru-RU" dirty="0"/>
              <a:t>и </a:t>
            </a:r>
            <a:r>
              <a:rPr lang="en-US" i="1" dirty="0"/>
              <a:t>S</a:t>
            </a:r>
            <a:r>
              <a:rPr lang="en-US" dirty="0"/>
              <a:t> </a:t>
            </a:r>
            <a:r>
              <a:rPr lang="ru-RU" dirty="0"/>
              <a:t>имеются атрибуты с одинаковыми наименованиями, то перед выполнением соединения такие атрибуты необходимо переименовать.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8443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Основные понятия</a:t>
            </a:r>
            <a:endParaRPr lang="ru-RU" dirty="0"/>
          </a:p>
        </p:txBody>
      </p:sp>
      <p:pic>
        <p:nvPicPr>
          <p:cNvPr id="33796" name="Picture 4" descr="img000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00808"/>
            <a:ext cx="3459163" cy="304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ая выноска 11"/>
          <p:cNvSpPr/>
          <p:nvPr/>
        </p:nvSpPr>
        <p:spPr>
          <a:xfrm>
            <a:off x="4790803" y="1412776"/>
            <a:ext cx="3669629" cy="2520280"/>
          </a:xfrm>
          <a:prstGeom prst="wedgeRectCallout">
            <a:avLst>
              <a:gd name="adj1" fmla="val -95579"/>
              <a:gd name="adj2" fmla="val -33309"/>
            </a:avLst>
          </a:prstGeom>
        </p:spPr>
        <p:style>
          <a:lnRef idx="1">
            <a:schemeClr val="accent5"/>
          </a:lnRef>
          <a:fillRef idx="1002">
            <a:schemeClr val="lt2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/>
              <a:t>Понятие тип данных в реляционной модели данных полностью </a:t>
            </a:r>
            <a:r>
              <a:rPr lang="ru-RU" sz="1400" dirty="0" smtClean="0"/>
              <a:t>адекватно </a:t>
            </a:r>
            <a:r>
              <a:rPr lang="ru-RU" sz="1400" dirty="0"/>
              <a:t>понятию типа данных в языках программирования. Обычно в </a:t>
            </a:r>
            <a:r>
              <a:rPr lang="ru-RU" sz="1400" dirty="0" smtClean="0"/>
              <a:t>современных </a:t>
            </a:r>
            <a:r>
              <a:rPr lang="ru-RU" sz="1400" dirty="0"/>
              <a:t>реляционных БД допускается хранение символьных, числовых данных, битовых строк, специализированных числовых данных (таких как "деньги"), а также специальных "</a:t>
            </a:r>
            <a:r>
              <a:rPr lang="ru-RU" sz="1400" dirty="0" err="1"/>
              <a:t>темпоральных</a:t>
            </a:r>
            <a:r>
              <a:rPr lang="ru-RU" sz="1400" dirty="0"/>
              <a:t>" данных (дата, время, </a:t>
            </a:r>
            <a:r>
              <a:rPr lang="ru-RU" sz="1400" dirty="0" smtClean="0"/>
              <a:t>временной </a:t>
            </a:r>
            <a:r>
              <a:rPr lang="ru-RU" sz="1400" dirty="0"/>
              <a:t>интервал). </a:t>
            </a:r>
            <a:endParaRPr lang="ru-RU" sz="1400" dirty="0"/>
          </a:p>
        </p:txBody>
      </p:sp>
      <p:sp>
        <p:nvSpPr>
          <p:cNvPr id="13" name="Прямоугольная выноска 12"/>
          <p:cNvSpPr/>
          <p:nvPr/>
        </p:nvSpPr>
        <p:spPr>
          <a:xfrm>
            <a:off x="4943203" y="1565176"/>
            <a:ext cx="3669629" cy="4960168"/>
          </a:xfrm>
          <a:prstGeom prst="wedgeRectCallout">
            <a:avLst>
              <a:gd name="adj1" fmla="val -70932"/>
              <a:gd name="adj2" fmla="val -26897"/>
            </a:avLst>
          </a:prstGeom>
        </p:spPr>
        <p:style>
          <a:lnRef idx="1">
            <a:schemeClr val="accent5"/>
          </a:lnRef>
          <a:fillRef idx="1002">
            <a:schemeClr val="lt2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 smtClean="0"/>
              <a:t>В </a:t>
            </a:r>
            <a:r>
              <a:rPr lang="ru-RU" sz="1400" dirty="0"/>
              <a:t>самом общем виде домен определяется заданием некоторого базового типа данных, к которому относятся элементы домена, и произвольного </a:t>
            </a:r>
            <a:r>
              <a:rPr lang="ru-RU" sz="1400" dirty="0" smtClean="0"/>
              <a:t>логического </a:t>
            </a:r>
            <a:r>
              <a:rPr lang="ru-RU" sz="1400" dirty="0"/>
              <a:t>выражения, применяемого к элементу типа данных. Если </a:t>
            </a:r>
            <a:r>
              <a:rPr lang="ru-RU" sz="1400" dirty="0" smtClean="0"/>
              <a:t>вычисление </a:t>
            </a:r>
            <a:r>
              <a:rPr lang="ru-RU" sz="1400" dirty="0"/>
              <a:t>этого логического выражения дает результат "истина", то элемент данных является элементом домена. </a:t>
            </a:r>
          </a:p>
          <a:p>
            <a:r>
              <a:rPr lang="ru-RU" sz="1400" dirty="0"/>
              <a:t>Наиболее правильной интуитивной трактовкой понятия домена </a:t>
            </a:r>
            <a:r>
              <a:rPr lang="ru-RU" sz="1400" dirty="0" smtClean="0"/>
              <a:t>является </a:t>
            </a:r>
            <a:r>
              <a:rPr lang="ru-RU" sz="1400" dirty="0"/>
              <a:t>понимание домена как допустимого потенциального множества </a:t>
            </a:r>
            <a:r>
              <a:rPr lang="ru-RU" sz="1400" dirty="0" smtClean="0"/>
              <a:t>значений </a:t>
            </a:r>
            <a:r>
              <a:rPr lang="ru-RU" sz="1400" dirty="0"/>
              <a:t>данного типа</a:t>
            </a:r>
            <a:r>
              <a:rPr lang="ru-RU" sz="1400" dirty="0" smtClean="0"/>
              <a:t>.</a:t>
            </a:r>
          </a:p>
          <a:p>
            <a:r>
              <a:rPr lang="ru-RU" sz="1400" dirty="0" smtClean="0"/>
              <a:t>Данные </a:t>
            </a:r>
            <a:r>
              <a:rPr lang="ru-RU" sz="1400" dirty="0"/>
              <a:t>считаются сравнимыми только в том случае, когда они относятся к одному домену. </a:t>
            </a:r>
            <a:r>
              <a:rPr lang="ru-RU" sz="1400" dirty="0" smtClean="0"/>
              <a:t>Значения </a:t>
            </a:r>
            <a:r>
              <a:rPr lang="ru-RU" sz="1400" dirty="0"/>
              <a:t>доменов "Номера пропусков" и "Номера групп" относятся к типу целых чисел, но не являются </a:t>
            </a:r>
            <a:r>
              <a:rPr lang="ru-RU" sz="1400" dirty="0" smtClean="0"/>
              <a:t>сравнимыми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13650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Тэта-соединение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1571" y="1556792"/>
            <a:ext cx="7121642" cy="350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041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Тэта-соединение. Пример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Рассмотрим некоторую компанию, в которой хранятся данные о поставщиках и поставляемых деталях. </a:t>
            </a:r>
            <a:endParaRPr lang="ru-RU" dirty="0" smtClean="0"/>
          </a:p>
          <a:p>
            <a:r>
              <a:rPr lang="ru-RU" dirty="0" smtClean="0"/>
              <a:t>Пусть </a:t>
            </a:r>
            <a:r>
              <a:rPr lang="ru-RU" dirty="0"/>
              <a:t>поставщикам и деталям присвоен некий статус. </a:t>
            </a:r>
            <a:endParaRPr lang="ru-RU" dirty="0" smtClean="0"/>
          </a:p>
          <a:p>
            <a:r>
              <a:rPr lang="ru-RU" dirty="0" smtClean="0"/>
              <a:t>Пусть </a:t>
            </a:r>
            <a:r>
              <a:rPr lang="ru-RU" dirty="0"/>
              <a:t>бизнес компании организован таким образом, что поставщики имеют право поставлять только те детали, статус которых не выше статуса поставщика (смысл этого может быть в том, что хороший поставщик с высоким статусом может поставлять больше разновидностей деталей, а плохой поставщик с низким статусом может поставлять только ограниченный список деталей, важность которых (статус детали) не очень высока).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5391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Тэта-соединение. Пример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501659"/>
              </p:ext>
            </p:extLst>
          </p:nvPr>
        </p:nvGraphicFramePr>
        <p:xfrm>
          <a:off x="828676" y="1484784"/>
          <a:ext cx="7486650" cy="1738505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2495550">
                  <a:extLst>
                    <a:ext uri="{9D8B030D-6E8A-4147-A177-3AD203B41FA5}">
                      <a16:colId xmlns:a16="http://schemas.microsoft.com/office/drawing/2014/main" val="3424608165"/>
                    </a:ext>
                  </a:extLst>
                </a:gridCol>
                <a:gridCol w="2495550">
                  <a:extLst>
                    <a:ext uri="{9D8B030D-6E8A-4147-A177-3AD203B41FA5}">
                      <a16:colId xmlns:a16="http://schemas.microsoft.com/office/drawing/2014/main" val="3324052799"/>
                    </a:ext>
                  </a:extLst>
                </a:gridCol>
                <a:gridCol w="2495550">
                  <a:extLst>
                    <a:ext uri="{9D8B030D-6E8A-4147-A177-3AD203B41FA5}">
                      <a16:colId xmlns:a16="http://schemas.microsoft.com/office/drawing/2014/main" val="264733273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dirty="0">
                          <a:effectLst/>
                        </a:rPr>
                        <a:t>Номер поставщика</a:t>
                      </a:r>
                      <a:endParaRPr lang="ru-RU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dirty="0">
                          <a:effectLst/>
                        </a:rPr>
                        <a:t>Наименование поставщика</a:t>
                      </a:r>
                      <a:endParaRPr lang="ru-RU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dirty="0">
                          <a:effectLst/>
                        </a:rPr>
                        <a:t>X</a:t>
                      </a:r>
                    </a:p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</a:rPr>
                        <a:t>(Статус поставщика)</a:t>
                      </a:r>
                      <a:endParaRPr lang="ru-RU" sz="1800" b="0" dirty="0">
                        <a:effectLst/>
                        <a:latin typeface="Calibri" panose="020F0502020204030204" pitchFamily="34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2858697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>
                          <a:effectLst/>
                        </a:rPr>
                        <a:t>1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>
                          <a:effectLst/>
                        </a:rPr>
                        <a:t>Иванов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>
                          <a:effectLst/>
                        </a:rPr>
                        <a:t>4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9833116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>
                          <a:effectLst/>
                        </a:rPr>
                        <a:t>2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dirty="0">
                          <a:effectLst/>
                        </a:rPr>
                        <a:t>Петров</a:t>
                      </a:r>
                      <a:endParaRPr lang="ru-RU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>
                          <a:effectLst/>
                        </a:rPr>
                        <a:t>1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6869536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>
                          <a:effectLst/>
                        </a:rPr>
                        <a:t>3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>
                          <a:effectLst/>
                        </a:rPr>
                        <a:t>Сидоров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0" dirty="0">
                          <a:effectLst/>
                        </a:rPr>
                        <a:t>2</a:t>
                      </a:r>
                      <a:endParaRPr lang="ru-RU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496127654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9008156"/>
              </p:ext>
            </p:extLst>
          </p:nvPr>
        </p:nvGraphicFramePr>
        <p:xfrm>
          <a:off x="828676" y="3645024"/>
          <a:ext cx="7485513" cy="1738505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1826099">
                  <a:extLst>
                    <a:ext uri="{9D8B030D-6E8A-4147-A177-3AD203B41FA5}">
                      <a16:colId xmlns:a16="http://schemas.microsoft.com/office/drawing/2014/main" val="1241051943"/>
                    </a:ext>
                  </a:extLst>
                </a:gridCol>
                <a:gridCol w="2539621">
                  <a:extLst>
                    <a:ext uri="{9D8B030D-6E8A-4147-A177-3AD203B41FA5}">
                      <a16:colId xmlns:a16="http://schemas.microsoft.com/office/drawing/2014/main" val="3013037027"/>
                    </a:ext>
                  </a:extLst>
                </a:gridCol>
                <a:gridCol w="3119793">
                  <a:extLst>
                    <a:ext uri="{9D8B030D-6E8A-4147-A177-3AD203B41FA5}">
                      <a16:colId xmlns:a16="http://schemas.microsoft.com/office/drawing/2014/main" val="68864316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</a:rPr>
                        <a:t>Номер детали</a:t>
                      </a:r>
                      <a:endParaRPr lang="ru-RU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</a:rPr>
                        <a:t>Наименование детали</a:t>
                      </a:r>
                      <a:endParaRPr lang="ru-RU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</a:rPr>
                        <a:t>Y</a:t>
                      </a:r>
                    </a:p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(Статус детали)</a:t>
                      </a:r>
                      <a:endParaRPr lang="ru-RU" sz="1800" b="0" dirty="0">
                        <a:effectLst/>
                        <a:latin typeface="Calibri" panose="020F0502020204030204" pitchFamily="34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5036146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Болт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4148855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Гайка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7633417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Винт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139349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0628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Тэта-соединение. Пример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Ответ на вопрос "какие поставщики имеют право поставлять какие </a:t>
            </a:r>
            <a:r>
              <a:rPr lang="ru-RU" dirty="0" smtClean="0"/>
              <a:t>детали</a:t>
            </a:r>
            <a:r>
              <a:rPr lang="ru-RU" dirty="0"/>
              <a:t>?" дает  </a:t>
            </a:r>
            <a:r>
              <a:rPr lang="ru-RU" dirty="0" smtClean="0"/>
              <a:t>тэта-соединение </a:t>
            </a:r>
            <a:r>
              <a:rPr lang="en-US" dirty="0" smtClean="0"/>
              <a:t>A[X&gt;Y]B</a:t>
            </a:r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5713746"/>
              </p:ext>
            </p:extLst>
          </p:nvPr>
        </p:nvGraphicFramePr>
        <p:xfrm>
          <a:off x="827538" y="2348880"/>
          <a:ext cx="7486650" cy="2847216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1247775">
                  <a:extLst>
                    <a:ext uri="{9D8B030D-6E8A-4147-A177-3AD203B41FA5}">
                      <a16:colId xmlns:a16="http://schemas.microsoft.com/office/drawing/2014/main" val="4046116797"/>
                    </a:ext>
                  </a:extLst>
                </a:gridCol>
                <a:gridCol w="1416567">
                  <a:extLst>
                    <a:ext uri="{9D8B030D-6E8A-4147-A177-3AD203B41FA5}">
                      <a16:colId xmlns:a16="http://schemas.microsoft.com/office/drawing/2014/main" val="3749793889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673796136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22092185"/>
                    </a:ext>
                  </a:extLst>
                </a:gridCol>
                <a:gridCol w="1414293">
                  <a:extLst>
                    <a:ext uri="{9D8B030D-6E8A-4147-A177-3AD203B41FA5}">
                      <a16:colId xmlns:a16="http://schemas.microsoft.com/office/drawing/2014/main" val="4075949609"/>
                    </a:ext>
                  </a:extLst>
                </a:gridCol>
                <a:gridCol w="1247775">
                  <a:extLst>
                    <a:ext uri="{9D8B030D-6E8A-4147-A177-3AD203B41FA5}">
                      <a16:colId xmlns:a16="http://schemas.microsoft.com/office/drawing/2014/main" val="307312402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Номер поставщика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Наименование поставщика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X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(Статус поставщика)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Номер детали</a:t>
                      </a:r>
                      <a:endParaRPr lang="ru-RU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Наименование детали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Y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(Статус детали)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41961613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Иванов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4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Болт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368243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Иванов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4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Гайка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8408650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</a:rPr>
                        <a:t>Иванов</a:t>
                      </a:r>
                      <a:endParaRPr lang="ru-RU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4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Винт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40258674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Петров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Винт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3955957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Сидоров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Гайка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9843820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</a:rPr>
                        <a:t>3</a:t>
                      </a:r>
                      <a:endParaRPr lang="ru-RU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Сидоров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</a:rPr>
                        <a:t>Винт</a:t>
                      </a:r>
                      <a:endParaRPr lang="ru-RU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8112588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1435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Эквисоединение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Наиболее важным частным случаем  </a:t>
            </a:r>
            <a:r>
              <a:rPr lang="ru-RU" dirty="0" smtClean="0"/>
              <a:t>тэта-соединения </a:t>
            </a:r>
            <a:r>
              <a:rPr lang="ru-RU" dirty="0"/>
              <a:t>является случай, </a:t>
            </a:r>
            <a:r>
              <a:rPr lang="ru-RU" dirty="0" smtClean="0"/>
              <a:t>когда выражение тэта </a:t>
            </a:r>
            <a:r>
              <a:rPr lang="ru-RU" dirty="0"/>
              <a:t>есть просто равенство.</a:t>
            </a:r>
          </a:p>
          <a:p>
            <a:r>
              <a:rPr lang="ru-RU" dirty="0"/>
              <a:t>Если условием является равенство атрибутов исходных отношений, </a:t>
            </a:r>
            <a:r>
              <a:rPr lang="ru-RU" dirty="0" smtClean="0"/>
              <a:t>такая </a:t>
            </a:r>
            <a:r>
              <a:rPr lang="ru-RU" dirty="0"/>
              <a:t>операция называется </a:t>
            </a:r>
            <a:r>
              <a:rPr lang="ru-RU" b="1" dirty="0"/>
              <a:t>эквисоединением</a:t>
            </a:r>
            <a:r>
              <a:rPr lang="ru-RU" dirty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9480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Эквисоединение. Пример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Пусть </a:t>
            </a:r>
            <a:r>
              <a:rPr lang="ru-RU" dirty="0"/>
              <a:t>имеются отношения </a:t>
            </a:r>
            <a:r>
              <a:rPr lang="en-US" i="1" dirty="0" smtClean="0"/>
              <a:t>P</a:t>
            </a:r>
            <a:r>
              <a:rPr lang="ru-RU" dirty="0" smtClean="0"/>
              <a:t>, </a:t>
            </a:r>
            <a:r>
              <a:rPr lang="en-US" i="1" dirty="0" smtClean="0"/>
              <a:t>D</a:t>
            </a:r>
            <a:r>
              <a:rPr lang="ru-RU" dirty="0" smtClean="0"/>
              <a:t> </a:t>
            </a:r>
            <a:r>
              <a:rPr lang="ru-RU" dirty="0"/>
              <a:t>и </a:t>
            </a:r>
            <a:r>
              <a:rPr lang="en-US" i="1" dirty="0" smtClean="0"/>
              <a:t>PD</a:t>
            </a:r>
            <a:r>
              <a:rPr lang="ru-RU" dirty="0" smtClean="0"/>
              <a:t>, </a:t>
            </a:r>
            <a:r>
              <a:rPr lang="ru-RU" dirty="0"/>
              <a:t>хранящие информацию о </a:t>
            </a:r>
            <a:r>
              <a:rPr lang="ru-RU" dirty="0" smtClean="0"/>
              <a:t>поставщиках</a:t>
            </a:r>
            <a:r>
              <a:rPr lang="ru-RU" dirty="0"/>
              <a:t>, деталях и поставках соответственно (для удобства введем краткие наименования атрибутов):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2291943"/>
              </p:ext>
            </p:extLst>
          </p:nvPr>
        </p:nvGraphicFramePr>
        <p:xfrm>
          <a:off x="827583" y="2852935"/>
          <a:ext cx="2304256" cy="2255099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1075319">
                  <a:extLst>
                    <a:ext uri="{9D8B030D-6E8A-4147-A177-3AD203B41FA5}">
                      <a16:colId xmlns:a16="http://schemas.microsoft.com/office/drawing/2014/main" val="2066470626"/>
                    </a:ext>
                  </a:extLst>
                </a:gridCol>
                <a:gridCol w="1228937">
                  <a:extLst>
                    <a:ext uri="{9D8B030D-6E8A-4147-A177-3AD203B41FA5}">
                      <a16:colId xmlns:a16="http://schemas.microsoft.com/office/drawing/2014/main" val="2055605991"/>
                    </a:ext>
                  </a:extLst>
                </a:gridCol>
              </a:tblGrid>
              <a:tr h="1152128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Номер поставщика</a:t>
                      </a:r>
                    </a:p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PNUM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418" marR="21418" marT="21418" marB="21418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ru-RU" sz="1200" b="1" dirty="0">
                          <a:effectLst/>
                        </a:rPr>
                        <a:t>Наименование поставщика</a:t>
                      </a:r>
                    </a:p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PNAME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418" marR="21418" marT="21418" marB="21418"/>
                </a:tc>
                <a:extLst>
                  <a:ext uri="{0D108BD9-81ED-4DB2-BD59-A6C34878D82A}">
                    <a16:rowId xmlns:a16="http://schemas.microsoft.com/office/drawing/2014/main" val="929118086"/>
                  </a:ext>
                </a:extLst>
              </a:tr>
              <a:tr h="367657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</a:rPr>
                        <a:t>1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418" marR="21418" marT="21418" marB="21418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</a:rPr>
                        <a:t>Иванов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418" marR="21418" marT="21418" marB="21418"/>
                </a:tc>
                <a:extLst>
                  <a:ext uri="{0D108BD9-81ED-4DB2-BD59-A6C34878D82A}">
                    <a16:rowId xmlns:a16="http://schemas.microsoft.com/office/drawing/2014/main" val="2027940997"/>
                  </a:ext>
                </a:extLst>
              </a:tr>
              <a:tr h="367657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effectLst/>
                        </a:rPr>
                        <a:t>2</a:t>
                      </a:r>
                      <a:endParaRPr lang="ru-RU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418" marR="21418" marT="21418" marB="21418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</a:rPr>
                        <a:t>Петров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418" marR="21418" marT="21418" marB="21418"/>
                </a:tc>
                <a:extLst>
                  <a:ext uri="{0D108BD9-81ED-4DB2-BD59-A6C34878D82A}">
                    <a16:rowId xmlns:a16="http://schemas.microsoft.com/office/drawing/2014/main" val="4246743273"/>
                  </a:ext>
                </a:extLst>
              </a:tr>
              <a:tr h="367657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effectLst/>
                        </a:rPr>
                        <a:t>3</a:t>
                      </a:r>
                      <a:endParaRPr lang="ru-RU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418" marR="21418" marT="21418" marB="21418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</a:rPr>
                        <a:t>Сидоров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418" marR="21418" marT="21418" marB="21418"/>
                </a:tc>
                <a:extLst>
                  <a:ext uri="{0D108BD9-81ED-4DB2-BD59-A6C34878D82A}">
                    <a16:rowId xmlns:a16="http://schemas.microsoft.com/office/drawing/2014/main" val="1700819738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0737830"/>
              </p:ext>
            </p:extLst>
          </p:nvPr>
        </p:nvGraphicFramePr>
        <p:xfrm>
          <a:off x="3347864" y="2852935"/>
          <a:ext cx="1872208" cy="2284077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888842">
                  <a:extLst>
                    <a:ext uri="{9D8B030D-6E8A-4147-A177-3AD203B41FA5}">
                      <a16:colId xmlns:a16="http://schemas.microsoft.com/office/drawing/2014/main" val="1818227256"/>
                    </a:ext>
                  </a:extLst>
                </a:gridCol>
                <a:gridCol w="983366">
                  <a:extLst>
                    <a:ext uri="{9D8B030D-6E8A-4147-A177-3AD203B41FA5}">
                      <a16:colId xmlns:a16="http://schemas.microsoft.com/office/drawing/2014/main" val="281434305"/>
                    </a:ext>
                  </a:extLst>
                </a:gridCol>
              </a:tblGrid>
              <a:tr h="10831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Номер детали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DNUM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Наименование детали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DNAME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62256514"/>
                  </a:ext>
                </a:extLst>
              </a:tr>
              <a:tr h="425119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Болт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624413444"/>
                  </a:ext>
                </a:extLst>
              </a:tr>
              <a:tr h="425119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Гайка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562287182"/>
                  </a:ext>
                </a:extLst>
              </a:tr>
              <a:tr h="303793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Винт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4187858188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3953536"/>
              </p:ext>
            </p:extLst>
          </p:nvPr>
        </p:nvGraphicFramePr>
        <p:xfrm>
          <a:off x="5436097" y="2852935"/>
          <a:ext cx="2878091" cy="2934017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1030357">
                  <a:extLst>
                    <a:ext uri="{9D8B030D-6E8A-4147-A177-3AD203B41FA5}">
                      <a16:colId xmlns:a16="http://schemas.microsoft.com/office/drawing/2014/main" val="2908436144"/>
                    </a:ext>
                  </a:extLst>
                </a:gridCol>
                <a:gridCol w="685131">
                  <a:extLst>
                    <a:ext uri="{9D8B030D-6E8A-4147-A177-3AD203B41FA5}">
                      <a16:colId xmlns:a16="http://schemas.microsoft.com/office/drawing/2014/main" val="4146885409"/>
                    </a:ext>
                  </a:extLst>
                </a:gridCol>
                <a:gridCol w="1162603">
                  <a:extLst>
                    <a:ext uri="{9D8B030D-6E8A-4147-A177-3AD203B41FA5}">
                      <a16:colId xmlns:a16="http://schemas.microsoft.com/office/drawing/2014/main" val="632784124"/>
                    </a:ext>
                  </a:extLst>
                </a:gridCol>
              </a:tblGrid>
              <a:tr h="830135">
                <a:tc>
                  <a:txBody>
                    <a:bodyPr/>
                    <a:lstStyle/>
                    <a:p>
                      <a:pPr indent="-4000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Номер поставщика</a:t>
                      </a:r>
                      <a:endParaRPr lang="ru-RU" sz="1100" dirty="0">
                        <a:effectLst/>
                      </a:endParaRPr>
                    </a:p>
                    <a:p>
                      <a:pPr indent="-4000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PNUM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-4000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Номер детали</a:t>
                      </a:r>
                      <a:endParaRPr lang="ru-RU" sz="1100" dirty="0">
                        <a:effectLst/>
                      </a:endParaRPr>
                    </a:p>
                    <a:p>
                      <a:pPr indent="-4000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DNUM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-4000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Поставляемое количество</a:t>
                      </a:r>
                      <a:endParaRPr lang="ru-RU" sz="1100" dirty="0">
                        <a:effectLst/>
                      </a:endParaRPr>
                    </a:p>
                    <a:p>
                      <a:pPr indent="-4000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VOLUME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91061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0788656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9171589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6450905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150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6619460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250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4110414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1000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7776897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4566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Эквисоединение. Пример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Ответ на вопрос, какие детали поставляются поставщиками, дает </a:t>
            </a:r>
            <a:r>
              <a:rPr lang="ru-RU" dirty="0" smtClean="0"/>
              <a:t>эквисоединение  </a:t>
            </a:r>
            <a:r>
              <a:rPr lang="en-US" i="1" dirty="0" smtClean="0"/>
              <a:t>P[PNUM=PNUM]PD</a:t>
            </a:r>
            <a:r>
              <a:rPr lang="ru-RU" dirty="0" smtClean="0"/>
              <a:t>.  </a:t>
            </a:r>
            <a:r>
              <a:rPr lang="ru-RU" dirty="0"/>
              <a:t>В результате имеем отношение: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1800115"/>
              </p:ext>
            </p:extLst>
          </p:nvPr>
        </p:nvGraphicFramePr>
        <p:xfrm>
          <a:off x="828675" y="2805493"/>
          <a:ext cx="7486650" cy="2649541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1497330">
                  <a:extLst>
                    <a:ext uri="{9D8B030D-6E8A-4147-A177-3AD203B41FA5}">
                      <a16:colId xmlns:a16="http://schemas.microsoft.com/office/drawing/2014/main" val="3818814198"/>
                    </a:ext>
                  </a:extLst>
                </a:gridCol>
                <a:gridCol w="1497330">
                  <a:extLst>
                    <a:ext uri="{9D8B030D-6E8A-4147-A177-3AD203B41FA5}">
                      <a16:colId xmlns:a16="http://schemas.microsoft.com/office/drawing/2014/main" val="3688084797"/>
                    </a:ext>
                  </a:extLst>
                </a:gridCol>
                <a:gridCol w="1497330">
                  <a:extLst>
                    <a:ext uri="{9D8B030D-6E8A-4147-A177-3AD203B41FA5}">
                      <a16:colId xmlns:a16="http://schemas.microsoft.com/office/drawing/2014/main" val="1251288992"/>
                    </a:ext>
                  </a:extLst>
                </a:gridCol>
                <a:gridCol w="1497330">
                  <a:extLst>
                    <a:ext uri="{9D8B030D-6E8A-4147-A177-3AD203B41FA5}">
                      <a16:colId xmlns:a16="http://schemas.microsoft.com/office/drawing/2014/main" val="807833470"/>
                    </a:ext>
                  </a:extLst>
                </a:gridCol>
                <a:gridCol w="1497330">
                  <a:extLst>
                    <a:ext uri="{9D8B030D-6E8A-4147-A177-3AD203B41FA5}">
                      <a16:colId xmlns:a16="http://schemas.microsoft.com/office/drawing/2014/main" val="23862725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Номер поставщика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PNUM1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Наименование поставщика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PNAME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Номер поставщика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PNUM2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Номер детали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DNUM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Поставляемое количество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VOLUME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8067417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Иванов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358540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Иванов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8640516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Иванов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8436341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Петров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150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3166949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Петров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250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884123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Сидоров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indent="2286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1000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5592836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496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Эквисоединение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Недостатком </a:t>
            </a:r>
            <a:r>
              <a:rPr lang="ru-RU" dirty="0" smtClean="0"/>
              <a:t>эквисоединения </a:t>
            </a:r>
            <a:r>
              <a:rPr lang="ru-RU" dirty="0"/>
              <a:t>является то, что если соединение происходит по атрибутам с одинаковыми наименованиями (а так чаще всего и происходит), то в результирующем отношении появляется два атрибута с одинаковыми значениями. </a:t>
            </a:r>
            <a:endParaRPr lang="en-US" dirty="0" smtClean="0"/>
          </a:p>
          <a:p>
            <a:r>
              <a:rPr lang="ru-RU" dirty="0" smtClean="0"/>
              <a:t>В </a:t>
            </a:r>
            <a:r>
              <a:rPr lang="ru-RU" dirty="0"/>
              <a:t>нашем примере атрибуты PNUM1 и PNUM2 содержат дублирующие данные. </a:t>
            </a:r>
            <a:endParaRPr lang="en-US" dirty="0" smtClean="0"/>
          </a:p>
          <a:p>
            <a:r>
              <a:rPr lang="ru-RU" dirty="0" smtClean="0"/>
              <a:t>Избавиться </a:t>
            </a:r>
            <a:r>
              <a:rPr lang="ru-RU" dirty="0"/>
              <a:t>от этого недостатка можно, взяв проекцию по всем атрибутам, кроме одного из дублирующих. </a:t>
            </a:r>
            <a:endParaRPr lang="en-US" dirty="0" smtClean="0"/>
          </a:p>
          <a:p>
            <a:r>
              <a:rPr lang="ru-RU" dirty="0" smtClean="0"/>
              <a:t>Именно </a:t>
            </a:r>
            <a:r>
              <a:rPr lang="ru-RU" dirty="0"/>
              <a:t>так действует естественное соединение.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0997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Естественное соединение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Естественное соединение </a:t>
            </a:r>
            <a:r>
              <a:rPr lang="ru-RU" dirty="0"/>
              <a:t>– эквисоединение по одинаковым атрибутам исходных отношений.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53" y="2348880"/>
            <a:ext cx="7631757" cy="236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76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Естественное соединение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Естественное соединение эквивалентно следующей последовательности реляционных операций</a:t>
            </a:r>
            <a:r>
              <a:rPr lang="ru-RU" dirty="0" smtClean="0"/>
              <a:t>:</a:t>
            </a:r>
            <a:endParaRPr lang="en-US" dirty="0" smtClean="0"/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Переименовать одинаковые атрибуты в отношениях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Выполнить декартово произведение отношений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Выполнить выборку по совпадающим значениям атрибутов, имевших одинаковые имена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Выполнить проекцию, удалив повторяющиеся атрибуты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Переименовать атрибуты, вернув им первоначальные имена</a:t>
            </a:r>
          </a:p>
          <a:p>
            <a:r>
              <a:rPr lang="ru-RU" dirty="0"/>
              <a:t>Можно выполнять последовательное естественное соединение нескольких отношений.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0016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Понятие отношения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4781128"/>
          </a:xfrm>
        </p:spPr>
        <p:txBody>
          <a:bodyPr/>
          <a:lstStyle/>
          <a:p>
            <a:r>
              <a:rPr lang="ru-RU" dirty="0" smtClean="0"/>
              <a:t>Базовой структурой </a:t>
            </a:r>
            <a:r>
              <a:rPr lang="ru-RU" dirty="0"/>
              <a:t>РМД является </a:t>
            </a:r>
            <a:r>
              <a:rPr lang="ru-RU" b="1" dirty="0"/>
              <a:t>отношение</a:t>
            </a:r>
            <a:r>
              <a:rPr lang="ru-RU" dirty="0"/>
              <a:t>, основанное на декартовом произведении доменов</a:t>
            </a:r>
            <a:r>
              <a:rPr lang="ru-RU" dirty="0" smtClean="0"/>
              <a:t>.</a:t>
            </a:r>
          </a:p>
          <a:p>
            <a:pPr lvl="1"/>
            <a:r>
              <a:rPr lang="ru-RU" sz="1800" b="1" dirty="0"/>
              <a:t>Домен</a:t>
            </a:r>
            <a:r>
              <a:rPr lang="ru-RU" sz="1800" dirty="0"/>
              <a:t> – это множество значений, которое может принимать элемент данных (например, множество целых чисел, множество дат, множество комбинаций символов длиной </a:t>
            </a:r>
            <a:r>
              <a:rPr lang="en-US" sz="1800" dirty="0"/>
              <a:t>N </a:t>
            </a:r>
            <a:r>
              <a:rPr lang="ru-RU" sz="1800" dirty="0"/>
              <a:t>и т.п.). </a:t>
            </a:r>
            <a:endParaRPr lang="ru-RU" sz="1800" dirty="0" smtClean="0"/>
          </a:p>
          <a:p>
            <a:r>
              <a:rPr lang="ru-RU" dirty="0"/>
              <a:t>Пусть D</a:t>
            </a:r>
            <a:r>
              <a:rPr lang="ru-RU" baseline="-25000" dirty="0"/>
              <a:t>1</a:t>
            </a:r>
            <a:r>
              <a:rPr lang="ru-RU" dirty="0"/>
              <a:t>, D</a:t>
            </a:r>
            <a:r>
              <a:rPr lang="ru-RU" baseline="-25000" dirty="0"/>
              <a:t>2 </a:t>
            </a:r>
            <a:r>
              <a:rPr lang="ru-RU" dirty="0"/>
              <a:t>,…, </a:t>
            </a:r>
            <a:r>
              <a:rPr lang="ru-RU" dirty="0" err="1"/>
              <a:t>D</a:t>
            </a:r>
            <a:r>
              <a:rPr lang="ru-RU" baseline="-25000" dirty="0" err="1"/>
              <a:t>k</a:t>
            </a:r>
            <a:r>
              <a:rPr lang="ru-RU" dirty="0"/>
              <a:t> – произвольные конечные и не обязательно различные множества (домены). </a:t>
            </a:r>
            <a:r>
              <a:rPr lang="ru-RU" b="1" dirty="0"/>
              <a:t>Декартово произведение</a:t>
            </a:r>
            <a:r>
              <a:rPr lang="ru-RU" dirty="0"/>
              <a:t> этих множеств определяется следующим образом:</a:t>
            </a:r>
          </a:p>
          <a:p>
            <a:pPr lvl="1"/>
            <a:r>
              <a:rPr lang="en-US" sz="2000" dirty="0"/>
              <a:t>D</a:t>
            </a:r>
            <a:r>
              <a:rPr lang="ru-RU" sz="2000" baseline="-25000" dirty="0"/>
              <a:t>1</a:t>
            </a:r>
            <a:r>
              <a:rPr lang="ru-RU" sz="2000" dirty="0">
                <a:sym typeface="Symbol" panose="05050102010706020507" pitchFamily="18" charset="2"/>
              </a:rPr>
              <a:t></a:t>
            </a:r>
            <a:r>
              <a:rPr lang="en-US" sz="2000" dirty="0"/>
              <a:t>D</a:t>
            </a:r>
            <a:r>
              <a:rPr lang="ru-RU" sz="2000" baseline="-25000" dirty="0"/>
              <a:t>2</a:t>
            </a:r>
            <a:r>
              <a:rPr lang="ru-RU" sz="2000" dirty="0">
                <a:sym typeface="Symbol" panose="05050102010706020507" pitchFamily="18" charset="2"/>
              </a:rPr>
              <a:t></a:t>
            </a:r>
            <a:r>
              <a:rPr lang="ru-RU" sz="2000" dirty="0"/>
              <a:t>...</a:t>
            </a:r>
            <a:r>
              <a:rPr lang="ru-RU" sz="2000" dirty="0">
                <a:sym typeface="Symbol" panose="05050102010706020507" pitchFamily="18" charset="2"/>
              </a:rPr>
              <a:t></a:t>
            </a:r>
            <a:r>
              <a:rPr lang="en-US" sz="2000" dirty="0" err="1"/>
              <a:t>D</a:t>
            </a:r>
            <a:r>
              <a:rPr lang="en-US" sz="2000" baseline="-25000" dirty="0" err="1"/>
              <a:t>k</a:t>
            </a:r>
            <a:r>
              <a:rPr lang="en-US" sz="2000" dirty="0"/>
              <a:t> </a:t>
            </a:r>
            <a:r>
              <a:rPr lang="ru-RU" sz="2000" dirty="0"/>
              <a:t>= {(</a:t>
            </a:r>
            <a:r>
              <a:rPr lang="en-US" sz="2000" dirty="0"/>
              <a:t>d</a:t>
            </a:r>
            <a:r>
              <a:rPr lang="ru-RU" sz="2000" baseline="-25000" dirty="0"/>
              <a:t>1</a:t>
            </a:r>
            <a:r>
              <a:rPr lang="ru-RU" sz="2000" dirty="0"/>
              <a:t>, </a:t>
            </a:r>
            <a:r>
              <a:rPr lang="en-US" sz="2000" dirty="0"/>
              <a:t>d</a:t>
            </a:r>
            <a:r>
              <a:rPr lang="ru-RU" sz="2000" baseline="-25000" dirty="0"/>
              <a:t>2</a:t>
            </a:r>
            <a:r>
              <a:rPr lang="ru-RU" sz="2000" dirty="0"/>
              <a:t>,..., </a:t>
            </a:r>
            <a:r>
              <a:rPr lang="en-US" sz="2000" dirty="0" err="1"/>
              <a:t>d</a:t>
            </a:r>
            <a:r>
              <a:rPr lang="en-US" sz="2000" baseline="-25000" dirty="0" err="1"/>
              <a:t>k</a:t>
            </a:r>
            <a:r>
              <a:rPr lang="ru-RU" sz="2000" dirty="0"/>
              <a:t>) | </a:t>
            </a:r>
            <a:r>
              <a:rPr lang="en-US" sz="2000" dirty="0"/>
              <a:t>d</a:t>
            </a:r>
            <a:r>
              <a:rPr lang="en-US" sz="2000" baseline="-25000" dirty="0"/>
              <a:t>i </a:t>
            </a:r>
            <a:r>
              <a:rPr lang="ru-RU" sz="2000" dirty="0">
                <a:sym typeface="Symbol" panose="05050102010706020507" pitchFamily="18" charset="2"/>
              </a:rPr>
              <a:t></a:t>
            </a:r>
            <a:r>
              <a:rPr lang="ru-RU" sz="2000" dirty="0"/>
              <a:t> </a:t>
            </a:r>
            <a:r>
              <a:rPr lang="en-US" sz="2000" dirty="0"/>
              <a:t>D</a:t>
            </a:r>
            <a:r>
              <a:rPr lang="en-US" sz="2000" baseline="-25000" dirty="0"/>
              <a:t>i</a:t>
            </a:r>
            <a:r>
              <a:rPr lang="ru-RU" sz="2000" dirty="0"/>
              <a:t>, </a:t>
            </a:r>
            <a:r>
              <a:rPr lang="en-US" sz="2000" dirty="0" err="1"/>
              <a:t>i</a:t>
            </a:r>
            <a:r>
              <a:rPr lang="ru-RU" sz="2000" dirty="0"/>
              <a:t>=1,…,</a:t>
            </a:r>
            <a:r>
              <a:rPr lang="en-US" sz="2000" dirty="0"/>
              <a:t>k</a:t>
            </a:r>
            <a:r>
              <a:rPr lang="ru-RU" sz="2000" dirty="0"/>
              <a:t>}.</a:t>
            </a:r>
          </a:p>
          <a:p>
            <a:r>
              <a:rPr lang="ru-RU" b="1" u="sng" dirty="0"/>
              <a:t>Пример</a:t>
            </a:r>
            <a:r>
              <a:rPr lang="ru-RU" dirty="0"/>
              <a:t>. Для доменов D</a:t>
            </a:r>
            <a:r>
              <a:rPr lang="ru-RU" baseline="-25000" dirty="0"/>
              <a:t>1</a:t>
            </a:r>
            <a:r>
              <a:rPr lang="ru-RU" dirty="0"/>
              <a:t> = (1, 2), D</a:t>
            </a:r>
            <a:r>
              <a:rPr lang="ru-RU" baseline="-25000" dirty="0"/>
              <a:t>2</a:t>
            </a:r>
            <a:r>
              <a:rPr lang="ru-RU" dirty="0"/>
              <a:t> = (A, B, C) декартово произведение D = </a:t>
            </a:r>
            <a:r>
              <a:rPr lang="en-US" dirty="0"/>
              <a:t>D</a:t>
            </a:r>
            <a:r>
              <a:rPr lang="ru-RU" baseline="-25000" dirty="0"/>
              <a:t>1</a:t>
            </a:r>
            <a:r>
              <a:rPr lang="ru-RU" dirty="0">
                <a:sym typeface="Symbol" panose="05050102010706020507" pitchFamily="18" charset="2"/>
              </a:rPr>
              <a:t></a:t>
            </a:r>
            <a:r>
              <a:rPr lang="en-US" dirty="0"/>
              <a:t>D</a:t>
            </a:r>
            <a:r>
              <a:rPr lang="ru-RU" baseline="-25000" dirty="0"/>
              <a:t>2</a:t>
            </a:r>
            <a:r>
              <a:rPr lang="ru-RU" dirty="0"/>
              <a:t>  </a:t>
            </a:r>
            <a:r>
              <a:rPr lang="ru-RU" dirty="0" smtClean="0"/>
              <a:t>будет…</a:t>
            </a:r>
          </a:p>
          <a:p>
            <a:pPr marL="0" indent="0" algn="ctr">
              <a:buNone/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D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= {(1,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), (1,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), (1,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), (2,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), (2,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), (2,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)}.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435219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Естественное </a:t>
            </a:r>
            <a:r>
              <a:rPr lang="ru-RU" dirty="0" smtClean="0"/>
              <a:t>соединение</a:t>
            </a:r>
            <a:r>
              <a:rPr lang="en-US" dirty="0" smtClean="0"/>
              <a:t>. </a:t>
            </a:r>
            <a:r>
              <a:rPr lang="ru-RU" dirty="0" smtClean="0"/>
              <a:t>Пример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Пусть имеются отношения R(A,B,C) и S(A,D,E</a:t>
            </a:r>
            <a:r>
              <a:rPr lang="ru-RU" dirty="0" smtClean="0"/>
              <a:t>)</a:t>
            </a:r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Тогда </a:t>
            </a:r>
            <a:r>
              <a:rPr lang="ru-RU" dirty="0"/>
              <a:t>естественное соединение R </a:t>
            </a:r>
            <a:r>
              <a:rPr lang="ru-RU" dirty="0">
                <a:sym typeface="MT Extra" panose="05050102010205020202" pitchFamily="18" charset="2"/>
              </a:rPr>
              <a:t></a:t>
            </a:r>
            <a:r>
              <a:rPr lang="ru-RU" dirty="0"/>
              <a:t> S </a:t>
            </a:r>
            <a:r>
              <a:rPr lang="ru-RU" dirty="0" smtClean="0"/>
              <a:t>будет…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2005978"/>
              </p:ext>
            </p:extLst>
          </p:nvPr>
        </p:nvGraphicFramePr>
        <p:xfrm>
          <a:off x="971600" y="2089637"/>
          <a:ext cx="5616622" cy="17609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4922">
                  <a:extLst>
                    <a:ext uri="{9D8B030D-6E8A-4147-A177-3AD203B41FA5}">
                      <a16:colId xmlns:a16="http://schemas.microsoft.com/office/drawing/2014/main" val="4376147"/>
                    </a:ext>
                  </a:extLst>
                </a:gridCol>
                <a:gridCol w="846200">
                  <a:extLst>
                    <a:ext uri="{9D8B030D-6E8A-4147-A177-3AD203B41FA5}">
                      <a16:colId xmlns:a16="http://schemas.microsoft.com/office/drawing/2014/main" val="3465341942"/>
                    </a:ext>
                  </a:extLst>
                </a:gridCol>
                <a:gridCol w="846200">
                  <a:extLst>
                    <a:ext uri="{9D8B030D-6E8A-4147-A177-3AD203B41FA5}">
                      <a16:colId xmlns:a16="http://schemas.microsoft.com/office/drawing/2014/main" val="1837864895"/>
                    </a:ext>
                  </a:extLst>
                </a:gridCol>
                <a:gridCol w="543256">
                  <a:extLst>
                    <a:ext uri="{9D8B030D-6E8A-4147-A177-3AD203B41FA5}">
                      <a16:colId xmlns:a16="http://schemas.microsoft.com/office/drawing/2014/main" val="3476964787"/>
                    </a:ext>
                  </a:extLst>
                </a:gridCol>
                <a:gridCol w="844922">
                  <a:extLst>
                    <a:ext uri="{9D8B030D-6E8A-4147-A177-3AD203B41FA5}">
                      <a16:colId xmlns:a16="http://schemas.microsoft.com/office/drawing/2014/main" val="539433539"/>
                    </a:ext>
                  </a:extLst>
                </a:gridCol>
                <a:gridCol w="844922">
                  <a:extLst>
                    <a:ext uri="{9D8B030D-6E8A-4147-A177-3AD203B41FA5}">
                      <a16:colId xmlns:a16="http://schemas.microsoft.com/office/drawing/2014/main" val="3072863354"/>
                    </a:ext>
                  </a:extLst>
                </a:gridCol>
                <a:gridCol w="846200">
                  <a:extLst>
                    <a:ext uri="{9D8B030D-6E8A-4147-A177-3AD203B41FA5}">
                      <a16:colId xmlns:a16="http://schemas.microsoft.com/office/drawing/2014/main" val="4259802385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u="sng">
                          <a:effectLst/>
                        </a:rPr>
                        <a:t>Отношение </a:t>
                      </a:r>
                      <a:r>
                        <a:rPr lang="en-US" sz="1800" u="sng">
                          <a:effectLst/>
                        </a:rPr>
                        <a:t>R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u="none" strike="noStrike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u="sng">
                          <a:effectLst/>
                        </a:rPr>
                        <a:t>Отношение </a:t>
                      </a:r>
                      <a:r>
                        <a:rPr lang="en-US" sz="1800" u="sng">
                          <a:effectLst/>
                        </a:rPr>
                        <a:t>S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14424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D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E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241054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c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g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h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716449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d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c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321538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h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h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d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d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37167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g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70370783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0331314"/>
              </p:ext>
            </p:extLst>
          </p:nvPr>
        </p:nvGraphicFramePr>
        <p:xfrm>
          <a:off x="971600" y="4581128"/>
          <a:ext cx="3312369" cy="20181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1890">
                  <a:extLst>
                    <a:ext uri="{9D8B030D-6E8A-4147-A177-3AD203B41FA5}">
                      <a16:colId xmlns:a16="http://schemas.microsoft.com/office/drawing/2014/main" val="2048378942"/>
                    </a:ext>
                  </a:extLst>
                </a:gridCol>
                <a:gridCol w="662863">
                  <a:extLst>
                    <a:ext uri="{9D8B030D-6E8A-4147-A177-3AD203B41FA5}">
                      <a16:colId xmlns:a16="http://schemas.microsoft.com/office/drawing/2014/main" val="2432933969"/>
                    </a:ext>
                  </a:extLst>
                </a:gridCol>
                <a:gridCol w="661890">
                  <a:extLst>
                    <a:ext uri="{9D8B030D-6E8A-4147-A177-3AD203B41FA5}">
                      <a16:colId xmlns:a16="http://schemas.microsoft.com/office/drawing/2014/main" val="3891403497"/>
                    </a:ext>
                  </a:extLst>
                </a:gridCol>
                <a:gridCol w="662863">
                  <a:extLst>
                    <a:ext uri="{9D8B030D-6E8A-4147-A177-3AD203B41FA5}">
                      <a16:colId xmlns:a16="http://schemas.microsoft.com/office/drawing/2014/main" val="3321394587"/>
                    </a:ext>
                  </a:extLst>
                </a:gridCol>
                <a:gridCol w="662863">
                  <a:extLst>
                    <a:ext uri="{9D8B030D-6E8A-4147-A177-3AD203B41FA5}">
                      <a16:colId xmlns:a16="http://schemas.microsoft.com/office/drawing/2014/main" val="3214725536"/>
                    </a:ext>
                  </a:extLst>
                </a:gridCol>
              </a:tblGrid>
              <a:tr h="336352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u="sng">
                          <a:effectLst/>
                        </a:rPr>
                        <a:t>Соединение R</a:t>
                      </a:r>
                      <a:r>
                        <a:rPr lang="ru-RU" sz="1800" u="sng">
                          <a:effectLst/>
                          <a:sym typeface="MT Extra" panose="05050102010205020202" pitchFamily="18" charset="2"/>
                        </a:rPr>
                        <a:t></a:t>
                      </a:r>
                      <a:r>
                        <a:rPr lang="ru-RU" sz="1800" u="sng">
                          <a:effectLst/>
                        </a:rPr>
                        <a:t>S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9723988"/>
                  </a:ext>
                </a:extLst>
              </a:tr>
              <a:tr h="3363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D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E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19633503"/>
                  </a:ext>
                </a:extLst>
              </a:tr>
              <a:tr h="3363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d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c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2930418"/>
                  </a:ext>
                </a:extLst>
              </a:tr>
              <a:tr h="3363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h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6468726"/>
                  </a:ext>
                </a:extLst>
              </a:tr>
              <a:tr h="3363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g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d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h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98095080"/>
                  </a:ext>
                </a:extLst>
              </a:tr>
              <a:tr h="3363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96794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0857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Естественное соединение</a:t>
            </a:r>
            <a:r>
              <a:rPr lang="en-US" dirty="0"/>
              <a:t>. </a:t>
            </a:r>
            <a:r>
              <a:rPr lang="ru-RU" dirty="0"/>
              <a:t>Пример </a:t>
            </a: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ответ на вопрос "какие детали поставляются поставщиками", более просто записывается в виде естественного соединения трех отношений </a:t>
            </a:r>
            <a:r>
              <a:rPr lang="en-US" i="1" dirty="0" smtClean="0"/>
              <a:t>P JOIN PD JOIN D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4284387"/>
              </p:ext>
            </p:extLst>
          </p:nvPr>
        </p:nvGraphicFramePr>
        <p:xfrm>
          <a:off x="828675" y="2805493"/>
          <a:ext cx="7486650" cy="2649541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1497330">
                  <a:extLst>
                    <a:ext uri="{9D8B030D-6E8A-4147-A177-3AD203B41FA5}">
                      <a16:colId xmlns:a16="http://schemas.microsoft.com/office/drawing/2014/main" val="3982408015"/>
                    </a:ext>
                  </a:extLst>
                </a:gridCol>
                <a:gridCol w="1497330">
                  <a:extLst>
                    <a:ext uri="{9D8B030D-6E8A-4147-A177-3AD203B41FA5}">
                      <a16:colId xmlns:a16="http://schemas.microsoft.com/office/drawing/2014/main" val="2502588342"/>
                    </a:ext>
                  </a:extLst>
                </a:gridCol>
                <a:gridCol w="1497330">
                  <a:extLst>
                    <a:ext uri="{9D8B030D-6E8A-4147-A177-3AD203B41FA5}">
                      <a16:colId xmlns:a16="http://schemas.microsoft.com/office/drawing/2014/main" val="4034664657"/>
                    </a:ext>
                  </a:extLst>
                </a:gridCol>
                <a:gridCol w="1497330">
                  <a:extLst>
                    <a:ext uri="{9D8B030D-6E8A-4147-A177-3AD203B41FA5}">
                      <a16:colId xmlns:a16="http://schemas.microsoft.com/office/drawing/2014/main" val="33659759"/>
                    </a:ext>
                  </a:extLst>
                </a:gridCol>
                <a:gridCol w="1497330">
                  <a:extLst>
                    <a:ext uri="{9D8B030D-6E8A-4147-A177-3AD203B41FA5}">
                      <a16:colId xmlns:a16="http://schemas.microsoft.com/office/drawing/2014/main" val="37031925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Номер поставщика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PNUM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Наименование поставщика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PNAME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Номер детали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DNUM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Наименование детали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DNAME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Поставляемое количество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VOLUME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6801445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Иванов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Болт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8943310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Иванов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Гайка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7537789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Иванов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Винт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3025586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Петров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Болт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150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1812569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Петров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Гайка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250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9327934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Сидоров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Болт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1000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4687393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7526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Деление </a:t>
            </a:r>
            <a:r>
              <a:rPr lang="ru-RU" dirty="0"/>
              <a:t>(</a:t>
            </a:r>
            <a:r>
              <a:rPr lang="en-US" dirty="0"/>
              <a:t>division).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933" y="1600200"/>
            <a:ext cx="8180998" cy="2088232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ru-RU" dirty="0"/>
              <a:t>Отношение </a:t>
            </a:r>
            <a:r>
              <a:rPr lang="en-US" i="1" dirty="0" smtClean="0"/>
              <a:t>A</a:t>
            </a:r>
            <a:r>
              <a:rPr lang="ru-RU" dirty="0" smtClean="0"/>
              <a:t> </a:t>
            </a:r>
            <a:r>
              <a:rPr lang="ru-RU" dirty="0"/>
              <a:t>выступает в роли делимого, отношение </a:t>
            </a:r>
            <a:r>
              <a:rPr lang="en-US" i="1" dirty="0" smtClean="0"/>
              <a:t>B</a:t>
            </a:r>
            <a:r>
              <a:rPr lang="ru-RU" dirty="0" smtClean="0"/>
              <a:t> </a:t>
            </a:r>
            <a:r>
              <a:rPr lang="ru-RU" dirty="0"/>
              <a:t>выступает в роли </a:t>
            </a:r>
            <a:r>
              <a:rPr lang="ru-RU" dirty="0" smtClean="0"/>
              <a:t>делителя</a:t>
            </a:r>
            <a:r>
              <a:rPr lang="ru-RU" dirty="0"/>
              <a:t>. Деление отношений аналогично делению чисел с остатком.</a:t>
            </a:r>
          </a:p>
        </p:txBody>
      </p:sp>
    </p:spTree>
    <p:extLst>
      <p:ext uri="{BB962C8B-B14F-4D97-AF65-F5344CB8AC3E}">
        <p14:creationId xmlns:p14="http://schemas.microsoft.com/office/powerpoint/2010/main" val="20977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Деление (</a:t>
            </a:r>
            <a:r>
              <a:rPr lang="en-US" dirty="0"/>
              <a:t>division</a:t>
            </a:r>
            <a:r>
              <a:rPr lang="en-US" dirty="0" smtClean="0"/>
              <a:t>). </a:t>
            </a:r>
            <a:r>
              <a:rPr lang="ru-RU" dirty="0" smtClean="0"/>
              <a:t>Пример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Пусть имеются отношения R(A,B,C) и S(A,B</a:t>
            </a:r>
            <a:r>
              <a:rPr lang="ru-RU" dirty="0" smtClean="0"/>
              <a:t>)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 </a:t>
            </a:r>
            <a:r>
              <a:rPr lang="ru-RU" dirty="0"/>
              <a:t>Тогда частное R/S </a:t>
            </a:r>
            <a:r>
              <a:rPr lang="ru-RU" dirty="0" smtClean="0"/>
              <a:t>будет…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5113539"/>
              </p:ext>
            </p:extLst>
          </p:nvPr>
        </p:nvGraphicFramePr>
        <p:xfrm>
          <a:off x="971600" y="1988840"/>
          <a:ext cx="5400600" cy="23479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3066">
                  <a:extLst>
                    <a:ext uri="{9D8B030D-6E8A-4147-A177-3AD203B41FA5}">
                      <a16:colId xmlns:a16="http://schemas.microsoft.com/office/drawing/2014/main" val="3974120804"/>
                    </a:ext>
                  </a:extLst>
                </a:gridCol>
                <a:gridCol w="793066">
                  <a:extLst>
                    <a:ext uri="{9D8B030D-6E8A-4147-A177-3AD203B41FA5}">
                      <a16:colId xmlns:a16="http://schemas.microsoft.com/office/drawing/2014/main" val="1778874775"/>
                    </a:ext>
                  </a:extLst>
                </a:gridCol>
                <a:gridCol w="793066">
                  <a:extLst>
                    <a:ext uri="{9D8B030D-6E8A-4147-A177-3AD203B41FA5}">
                      <a16:colId xmlns:a16="http://schemas.microsoft.com/office/drawing/2014/main" val="2214052201"/>
                    </a:ext>
                  </a:extLst>
                </a:gridCol>
                <a:gridCol w="794113">
                  <a:extLst>
                    <a:ext uri="{9D8B030D-6E8A-4147-A177-3AD203B41FA5}">
                      <a16:colId xmlns:a16="http://schemas.microsoft.com/office/drawing/2014/main" val="1907760964"/>
                    </a:ext>
                  </a:extLst>
                </a:gridCol>
                <a:gridCol w="445248">
                  <a:extLst>
                    <a:ext uri="{9D8B030D-6E8A-4147-A177-3AD203B41FA5}">
                      <a16:colId xmlns:a16="http://schemas.microsoft.com/office/drawing/2014/main" val="1933882048"/>
                    </a:ext>
                  </a:extLst>
                </a:gridCol>
                <a:gridCol w="890497">
                  <a:extLst>
                    <a:ext uri="{9D8B030D-6E8A-4147-A177-3AD203B41FA5}">
                      <a16:colId xmlns:a16="http://schemas.microsoft.com/office/drawing/2014/main" val="1331055666"/>
                    </a:ext>
                  </a:extLst>
                </a:gridCol>
                <a:gridCol w="891544">
                  <a:extLst>
                    <a:ext uri="{9D8B030D-6E8A-4147-A177-3AD203B41FA5}">
                      <a16:colId xmlns:a16="http://schemas.microsoft.com/office/drawing/2014/main" val="524207752"/>
                    </a:ext>
                  </a:extLst>
                </a:gridCol>
              </a:tblGrid>
              <a:tr h="0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200"/>
                        </a:spcAft>
                      </a:pPr>
                      <a:r>
                        <a:rPr lang="ru-RU" sz="1800" u="sng">
                          <a:effectLst/>
                        </a:rPr>
                        <a:t>Отношение </a:t>
                      </a:r>
                      <a:r>
                        <a:rPr lang="en-US" sz="1800" u="sng">
                          <a:effectLst/>
                        </a:rPr>
                        <a:t>R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20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200"/>
                        </a:spcAft>
                      </a:pPr>
                      <a:r>
                        <a:rPr lang="ru-RU" sz="1800" u="sng">
                          <a:effectLst/>
                        </a:rPr>
                        <a:t>Отношение </a:t>
                      </a:r>
                      <a:r>
                        <a:rPr lang="en-US" sz="1800" u="sng">
                          <a:effectLst/>
                        </a:rPr>
                        <a:t>S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00714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537773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g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999798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g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91756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v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221041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g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998269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v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g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571985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07603991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4509846"/>
              </p:ext>
            </p:extLst>
          </p:nvPr>
        </p:nvGraphicFramePr>
        <p:xfrm>
          <a:off x="4571432" y="4654201"/>
          <a:ext cx="1800768" cy="11739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53678">
                  <a:extLst>
                    <a:ext uri="{9D8B030D-6E8A-4147-A177-3AD203B41FA5}">
                      <a16:colId xmlns:a16="http://schemas.microsoft.com/office/drawing/2014/main" val="100087482"/>
                    </a:ext>
                  </a:extLst>
                </a:gridCol>
                <a:gridCol w="847090">
                  <a:extLst>
                    <a:ext uri="{9D8B030D-6E8A-4147-A177-3AD203B41FA5}">
                      <a16:colId xmlns:a16="http://schemas.microsoft.com/office/drawing/2014/main" val="309811503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200"/>
                        </a:spcAft>
                      </a:pPr>
                      <a:r>
                        <a:rPr lang="ru-RU" sz="1800" u="sng">
                          <a:effectLst/>
                        </a:rPr>
                        <a:t>Частное </a:t>
                      </a:r>
                      <a:r>
                        <a:rPr lang="en-US" sz="1800" u="sng">
                          <a:effectLst/>
                        </a:rPr>
                        <a:t>R</a:t>
                      </a:r>
                      <a:r>
                        <a:rPr lang="ru-RU" sz="1800" u="sng">
                          <a:effectLst/>
                        </a:rPr>
                        <a:t>/</a:t>
                      </a:r>
                      <a:r>
                        <a:rPr lang="en-US" sz="1800" u="sng">
                          <a:effectLst/>
                        </a:rPr>
                        <a:t>S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80463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69011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155023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f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399044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8839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Деление (</a:t>
            </a:r>
            <a:r>
              <a:rPr lang="en-US" dirty="0"/>
              <a:t>division). </a:t>
            </a:r>
            <a:r>
              <a:rPr lang="ru-RU" dirty="0"/>
              <a:t>Пример </a:t>
            </a: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примере с поставщиками, деталями и поставками ответим на вопрос, "какие поставщики поставляют </a:t>
            </a:r>
            <a:r>
              <a:rPr lang="ru-RU" i="1" dirty="0"/>
              <a:t>все </a:t>
            </a:r>
            <a:r>
              <a:rPr lang="ru-RU" dirty="0"/>
              <a:t>детали?".</a:t>
            </a:r>
          </a:p>
          <a:p>
            <a:pPr lvl="1"/>
            <a:r>
              <a:rPr lang="ru-RU" dirty="0" smtClean="0"/>
              <a:t>Типичные </a:t>
            </a:r>
            <a:r>
              <a:rPr lang="ru-RU" dirty="0"/>
              <a:t>запросы, реализуемые с помощью операции деления, обычно в своей формулировке имеют слово "все" </a:t>
            </a:r>
            <a:endParaRPr lang="ru-RU" dirty="0" smtClean="0"/>
          </a:p>
          <a:p>
            <a:pPr>
              <a:spcBef>
                <a:spcPts val="600"/>
              </a:spcBef>
            </a:pPr>
            <a:r>
              <a:rPr lang="ru-RU" sz="1800" dirty="0"/>
              <a:t>В качестве делимого возьмем проекцию </a:t>
            </a:r>
            <a:r>
              <a:rPr lang="en-US" sz="1800" i="1" dirty="0" smtClean="0"/>
              <a:t>X=PD[PNUM,DNUM]</a:t>
            </a:r>
            <a:r>
              <a:rPr lang="ru-RU" sz="1800" dirty="0" smtClean="0"/>
              <a:t>, содержащую </a:t>
            </a:r>
            <a:r>
              <a:rPr lang="ru-RU" sz="1800" dirty="0"/>
              <a:t>номера поставщиков и номера поставляемых ими </a:t>
            </a:r>
            <a:r>
              <a:rPr lang="ru-RU" sz="1800" dirty="0" smtClean="0"/>
              <a:t>деталей</a:t>
            </a:r>
            <a:endParaRPr lang="en-US" sz="1800" dirty="0" smtClean="0"/>
          </a:p>
          <a:p>
            <a:pPr>
              <a:spcBef>
                <a:spcPts val="600"/>
              </a:spcBef>
            </a:pPr>
            <a:r>
              <a:rPr lang="ru-RU" sz="1800" dirty="0"/>
              <a:t>В качестве делителя возьмем проекцию </a:t>
            </a:r>
            <a:r>
              <a:rPr lang="en-US" sz="1800" i="1" dirty="0" smtClean="0"/>
              <a:t>Y=D[DNUM]</a:t>
            </a:r>
            <a:r>
              <a:rPr lang="ru-RU" sz="1800" dirty="0" smtClean="0"/>
              <a:t>, </a:t>
            </a:r>
            <a:r>
              <a:rPr lang="ru-RU" sz="1800" dirty="0"/>
              <a:t>содержащую список номеров всех деталей (не обязательно поставляемых кем-либо)</a:t>
            </a:r>
            <a:endParaRPr lang="ru-RU" sz="1800" dirty="0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0644973"/>
              </p:ext>
            </p:extLst>
          </p:nvPr>
        </p:nvGraphicFramePr>
        <p:xfrm>
          <a:off x="1115616" y="4425600"/>
          <a:ext cx="5112568" cy="2072199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2664296">
                  <a:extLst>
                    <a:ext uri="{9D8B030D-6E8A-4147-A177-3AD203B41FA5}">
                      <a16:colId xmlns:a16="http://schemas.microsoft.com/office/drawing/2014/main" val="3333149185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162560615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Номер </a:t>
                      </a:r>
                      <a:r>
                        <a:rPr lang="ru-RU" sz="1200" dirty="0" smtClean="0">
                          <a:effectLst/>
                        </a:rPr>
                        <a:t>поставщика</a:t>
                      </a:r>
                      <a:r>
                        <a:rPr lang="en-US" sz="1200" dirty="0" smtClean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PNUM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Номер </a:t>
                      </a:r>
                      <a:r>
                        <a:rPr lang="ru-RU" sz="1200" dirty="0" smtClean="0">
                          <a:effectLst/>
                        </a:rPr>
                        <a:t>детали</a:t>
                      </a:r>
                      <a:r>
                        <a:rPr lang="en-US" sz="1200" dirty="0" smtClean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DNUM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7036128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40301141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0424449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4415403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10929137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42278056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9514994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507338"/>
              </p:ext>
            </p:extLst>
          </p:nvPr>
        </p:nvGraphicFramePr>
        <p:xfrm>
          <a:off x="6804248" y="4425600"/>
          <a:ext cx="1224136" cy="1402780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1224136">
                  <a:extLst>
                    <a:ext uri="{9D8B030D-6E8A-4147-A177-3AD203B41FA5}">
                      <a16:colId xmlns:a16="http://schemas.microsoft.com/office/drawing/2014/main" val="20606148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Номер детали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DNUM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40473119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6993288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30121251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27568078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909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Деление (</a:t>
            </a:r>
            <a:r>
              <a:rPr lang="en-US" dirty="0"/>
              <a:t>division). </a:t>
            </a:r>
            <a:r>
              <a:rPr lang="ru-RU" dirty="0"/>
              <a:t>Пример 2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Деление </a:t>
            </a:r>
            <a:r>
              <a:rPr lang="en-US" dirty="0" smtClean="0"/>
              <a:t>X/Y</a:t>
            </a:r>
            <a:r>
              <a:rPr lang="ru-RU" dirty="0" smtClean="0"/>
              <a:t> </a:t>
            </a:r>
            <a:r>
              <a:rPr lang="ru-RU" dirty="0"/>
              <a:t>дает список номеров поставщиков, </a:t>
            </a:r>
            <a:r>
              <a:rPr lang="ru-RU" dirty="0" smtClean="0"/>
              <a:t>поставляющих </a:t>
            </a:r>
            <a:r>
              <a:rPr lang="ru-RU" dirty="0"/>
              <a:t>все детали</a:t>
            </a:r>
            <a:r>
              <a:rPr lang="ru-RU" dirty="0" smtClean="0"/>
              <a:t>:</a:t>
            </a:r>
            <a:endParaRPr lang="en-US" dirty="0" smtClean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1388713"/>
              </p:ext>
            </p:extLst>
          </p:nvPr>
        </p:nvGraphicFramePr>
        <p:xfrm>
          <a:off x="2411760" y="2348880"/>
          <a:ext cx="2664296" cy="1092708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2664296">
                  <a:extLst>
                    <a:ext uri="{9D8B030D-6E8A-4147-A177-3AD203B41FA5}">
                      <a16:colId xmlns:a16="http://schemas.microsoft.com/office/drawing/2014/main" val="297063054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Номер поставщика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PNUM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7678501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/>
                </a:tc>
                <a:extLst>
                  <a:ext uri="{0D108BD9-81ED-4DB2-BD59-A6C34878D82A}">
                    <a16:rowId xmlns:a16="http://schemas.microsoft.com/office/drawing/2014/main" val="4217496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6517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Test Prep Season From a Student’s Perspectiv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650" y="1133476"/>
            <a:ext cx="6076950" cy="4557712"/>
          </a:xfrm>
          <a:prstGeom prst="rect">
            <a:avLst/>
          </a:prstGeom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52400" y="3330691"/>
            <a:ext cx="7572376" cy="955565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 smtClean="0"/>
              <a:t>Спасибо за внимание!</a:t>
            </a:r>
          </a:p>
          <a:p>
            <a:endParaRPr lang="ru-RU" sz="2400" dirty="0" smtClean="0"/>
          </a:p>
          <a:p>
            <a:r>
              <a:rPr lang="ru-RU" sz="2400" dirty="0" smtClean="0"/>
              <a:t>Вопросы?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815189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Понятие отношения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pc="300" dirty="0"/>
              <a:t>Подмножество декартова произведения доменов называется </a:t>
            </a:r>
            <a:r>
              <a:rPr lang="ru-RU" b="1" spc="300" dirty="0"/>
              <a:t>отношением</a:t>
            </a:r>
            <a:r>
              <a:rPr lang="ru-RU" spc="300" dirty="0"/>
              <a:t>.</a:t>
            </a:r>
          </a:p>
          <a:p>
            <a:r>
              <a:rPr lang="ru-RU" dirty="0"/>
              <a:t>Отношение содержит данные о сущностях определённого типа</a:t>
            </a:r>
            <a:r>
              <a:rPr lang="ru-RU" dirty="0" smtClean="0"/>
              <a:t>.</a:t>
            </a:r>
          </a:p>
          <a:p>
            <a:r>
              <a:rPr lang="ru-RU" dirty="0"/>
              <a:t>Элементы отношения называют </a:t>
            </a:r>
            <a:r>
              <a:rPr lang="ru-RU" i="1" dirty="0"/>
              <a:t>кортежами </a:t>
            </a:r>
            <a:r>
              <a:rPr lang="ru-RU" dirty="0"/>
              <a:t>(или </a:t>
            </a:r>
            <a:r>
              <a:rPr lang="ru-RU" i="1" dirty="0"/>
              <a:t>записями</a:t>
            </a:r>
            <a:r>
              <a:rPr lang="ru-RU" dirty="0"/>
              <a:t>). Каждый кортеж отношения соответствует одному экземпляру сущности определённого типа. </a:t>
            </a:r>
            <a:endParaRPr lang="ru-RU" dirty="0" smtClean="0"/>
          </a:p>
          <a:p>
            <a:r>
              <a:rPr lang="ru-RU" dirty="0" smtClean="0"/>
              <a:t>Элементы </a:t>
            </a:r>
            <a:r>
              <a:rPr lang="ru-RU" dirty="0"/>
              <a:t>кортежа принято называть </a:t>
            </a:r>
            <a:r>
              <a:rPr lang="ru-RU" i="1" dirty="0"/>
              <a:t>атрибутами</a:t>
            </a:r>
            <a:r>
              <a:rPr lang="ru-RU" dirty="0"/>
              <a:t> (или </a:t>
            </a:r>
            <a:r>
              <a:rPr lang="ru-RU" i="1" dirty="0"/>
              <a:t>полями</a:t>
            </a:r>
            <a:r>
              <a:rPr lang="ru-RU" dirty="0"/>
              <a:t>).</a:t>
            </a:r>
            <a:endParaRPr lang="ru-RU" dirty="0"/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4943203" y="1565176"/>
            <a:ext cx="3669629" cy="3015952"/>
          </a:xfrm>
          <a:prstGeom prst="wedgeRectCallout">
            <a:avLst>
              <a:gd name="adj1" fmla="val -56306"/>
              <a:gd name="adj2" fmla="val -26177"/>
            </a:avLst>
          </a:prstGeom>
        </p:spPr>
        <p:style>
          <a:lnRef idx="1">
            <a:schemeClr val="accent5"/>
          </a:lnRef>
          <a:fillRef idx="1002">
            <a:schemeClr val="lt2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/>
              <a:t>Если построить произведение трёх доменов </a:t>
            </a:r>
            <a:endParaRPr lang="en-US" sz="1400" dirty="0" smtClean="0"/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/>
              <a:t>Должности </a:t>
            </a:r>
            <a:r>
              <a:rPr lang="ru-RU" sz="1400" dirty="0"/>
              <a:t>('директор', </a:t>
            </a:r>
            <a:r>
              <a:rPr lang="ru-RU" sz="1400" dirty="0" smtClean="0"/>
              <a:t>'бухгалтер</a:t>
            </a:r>
            <a:r>
              <a:rPr lang="ru-RU" sz="1400" dirty="0"/>
              <a:t>', 'водитель', 'продавец'), </a:t>
            </a:r>
            <a:endParaRPr lang="en-US" sz="1400" dirty="0" smtClean="0"/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/>
              <a:t>Оклады </a:t>
            </a:r>
            <a:r>
              <a:rPr lang="ru-RU" sz="1400" dirty="0"/>
              <a:t>(x | </a:t>
            </a:r>
            <a:r>
              <a:rPr lang="ru-RU" sz="1400" dirty="0" smtClean="0"/>
              <a:t>20000</a:t>
            </a:r>
            <a:r>
              <a:rPr lang="en-US" sz="1400" dirty="0" smtClean="0"/>
              <a:t>&lt;</a:t>
            </a:r>
            <a:r>
              <a:rPr lang="ru-RU" sz="1400" dirty="0" smtClean="0"/>
              <a:t>x</a:t>
            </a:r>
            <a:r>
              <a:rPr lang="en-US" sz="1400" dirty="0"/>
              <a:t>&lt;</a:t>
            </a:r>
            <a:r>
              <a:rPr lang="ru-RU" sz="1400" dirty="0" smtClean="0"/>
              <a:t>80000</a:t>
            </a:r>
            <a:r>
              <a:rPr lang="ru-RU" sz="1400" dirty="0"/>
              <a:t>), </a:t>
            </a:r>
            <a:endParaRPr lang="en-US" sz="1400" dirty="0" smtClean="0"/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/>
              <a:t>Надбавки </a:t>
            </a:r>
            <a:r>
              <a:rPr lang="ru-RU" sz="1400" dirty="0"/>
              <a:t>(1.1, 1.2, 1.3), </a:t>
            </a:r>
            <a:endParaRPr lang="en-US" sz="1400" dirty="0" smtClean="0"/>
          </a:p>
          <a:p>
            <a:r>
              <a:rPr lang="ru-RU" sz="1400" dirty="0" smtClean="0"/>
              <a:t>то </a:t>
            </a:r>
            <a:r>
              <a:rPr lang="ru-RU" sz="1400" dirty="0"/>
              <a:t>мы получим </a:t>
            </a:r>
            <a:r>
              <a:rPr lang="ru-RU" sz="1400" b="1" dirty="0"/>
              <a:t>4*60001*3=720012</a:t>
            </a:r>
            <a:r>
              <a:rPr lang="ru-RU" sz="1400" dirty="0"/>
              <a:t> комбинаций. </a:t>
            </a:r>
            <a:endParaRPr lang="en-US" sz="1400" dirty="0" smtClean="0"/>
          </a:p>
          <a:p>
            <a:r>
              <a:rPr lang="ru-RU" sz="1400" dirty="0" smtClean="0"/>
              <a:t>Но </a:t>
            </a:r>
            <a:r>
              <a:rPr lang="ru-RU" sz="1400" dirty="0"/>
              <a:t>реально отношение «Штатное расписание» содержит по одной строке на каждую должность, т.е. является именно подмножеством декартова произведения доменов.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377534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Свойства </a:t>
            </a:r>
            <a:r>
              <a:rPr lang="ru-RU" dirty="0" smtClean="0"/>
              <a:t>отношений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Отношение обладает двумя основными свойствами</a:t>
            </a:r>
            <a:r>
              <a:rPr lang="ru-RU" dirty="0" smtClean="0"/>
              <a:t>:</a:t>
            </a:r>
            <a:endParaRPr lang="en-US" dirty="0" smtClean="0"/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В отношении не должно быть одинаковых кортежей, т.к. это множество.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dirty="0"/>
              <a:t>Порядок кортежей в отношении несущественен</a:t>
            </a:r>
            <a:r>
              <a:rPr lang="ru-RU" dirty="0" smtClean="0"/>
              <a:t>.</a:t>
            </a:r>
            <a:endParaRPr lang="en-US" dirty="0" smtClean="0"/>
          </a:p>
          <a:p>
            <a:pPr marL="457189" lvl="1" indent="0">
              <a:buNone/>
            </a:pPr>
            <a:r>
              <a:rPr lang="ru-RU" dirty="0"/>
              <a:t>Таким образом, в отношении не бывает первого, второго или последнего кортежа: при выводе данных отношения кортежи выводятся в произвольном порядке, если не задано упорядочение по значениям полей.</a:t>
            </a:r>
          </a:p>
          <a:p>
            <a:r>
              <a:rPr lang="ru-RU" dirty="0"/>
              <a:t>Отношение имеет имя, которое отличает его от имён всех других отношений.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7735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Свойства </a:t>
            </a:r>
            <a:r>
              <a:rPr lang="ru-RU" dirty="0" smtClean="0"/>
              <a:t>отношений. Атрибуты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Атрибутам реляционного отношения назначаются имена, уникальные в рамках отношения. Обращение </a:t>
            </a:r>
            <a:r>
              <a:rPr lang="ru-RU" dirty="0" smtClean="0"/>
              <a:t>к </a:t>
            </a:r>
            <a:r>
              <a:rPr lang="ru-RU" dirty="0"/>
              <a:t>атрибуту </a:t>
            </a:r>
            <a:r>
              <a:rPr lang="ru-RU" dirty="0" smtClean="0"/>
              <a:t>производится </a:t>
            </a:r>
            <a:r>
              <a:rPr lang="ru-RU" dirty="0"/>
              <a:t>по имени отношения и имени атрибута</a:t>
            </a:r>
            <a:r>
              <a:rPr lang="ru-RU" dirty="0" smtClean="0"/>
              <a:t>.</a:t>
            </a:r>
          </a:p>
          <a:p>
            <a:r>
              <a:rPr lang="ru-RU" dirty="0"/>
              <a:t>Каждый атрибут определён на некотором домене, несколько атрибутов отношения могут быть определены на одном и том же домене (например, номера рабочего и домашнего телефонов</a:t>
            </a:r>
            <a:r>
              <a:rPr lang="ru-RU" dirty="0" smtClean="0"/>
              <a:t>).</a:t>
            </a:r>
          </a:p>
          <a:p>
            <a:r>
              <a:rPr lang="ru-RU" dirty="0"/>
              <a:t>Атрибут может быть обязательным и необязательным. Значение обязательного атрибута должно быть определено в момент внесения данных в БД. </a:t>
            </a:r>
            <a:endParaRPr lang="ru-RU" dirty="0" smtClean="0"/>
          </a:p>
          <a:p>
            <a:r>
              <a:rPr lang="ru-RU" dirty="0"/>
              <a:t>Перечень атрибутов отношения с их типами данных и размерами определяют </a:t>
            </a:r>
            <a:r>
              <a:rPr lang="ru-RU" b="1" dirty="0"/>
              <a:t>схему отношения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Отношения</a:t>
            </a:r>
            <a:r>
              <a:rPr lang="ru-RU" dirty="0"/>
              <a:t>, построенные по одинаковой схеме, называют </a:t>
            </a:r>
            <a:r>
              <a:rPr lang="ru-RU" b="1" dirty="0"/>
              <a:t>односхемными</a:t>
            </a:r>
            <a:r>
              <a:rPr lang="ru-RU" dirty="0"/>
              <a:t>; по различным схемам – </a:t>
            </a:r>
            <a:r>
              <a:rPr lang="ru-RU" b="1" dirty="0" err="1"/>
              <a:t>разносхемными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254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Свойства </a:t>
            </a:r>
            <a:r>
              <a:rPr lang="ru-RU" dirty="0" smtClean="0"/>
              <a:t>отношений. Ключи отношения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Ключ отношения</a:t>
            </a:r>
            <a:r>
              <a:rPr lang="ru-RU" dirty="0"/>
              <a:t> – это атрибут (группа атрибутов), значения которого классифицируют или идентифицируют кортеж</a:t>
            </a:r>
            <a:r>
              <a:rPr lang="ru-RU" dirty="0" smtClean="0"/>
              <a:t>.</a:t>
            </a:r>
          </a:p>
          <a:p>
            <a:r>
              <a:rPr lang="ru-RU" dirty="0"/>
              <a:t>Если ключ состоит из нескольких атрибутов, он называется </a:t>
            </a:r>
            <a:r>
              <a:rPr lang="ru-RU" i="1" dirty="0"/>
              <a:t>составным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Если </a:t>
            </a:r>
            <a:r>
              <a:rPr lang="ru-RU" dirty="0"/>
              <a:t>значения ключа уникальны в рамках столбца отношения, то такой ключ называется </a:t>
            </a:r>
            <a:r>
              <a:rPr lang="ru-RU" i="1" dirty="0"/>
              <a:t>потенциальным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Потенциальных </a:t>
            </a:r>
            <a:r>
              <a:rPr lang="ru-RU" dirty="0"/>
              <a:t>ключей может быть несколько (или не быть ни одного), но для отношения выделяется один основной ключ – первичный. </a:t>
            </a:r>
            <a:endParaRPr lang="ru-RU" dirty="0" smtClean="0"/>
          </a:p>
          <a:p>
            <a:r>
              <a:rPr lang="ru-RU" b="1" dirty="0" smtClean="0"/>
              <a:t>Первичный </a:t>
            </a:r>
            <a:r>
              <a:rPr lang="ru-RU" b="1" dirty="0"/>
              <a:t>ключ</a:t>
            </a:r>
            <a:r>
              <a:rPr lang="ru-RU" dirty="0"/>
              <a:t> идентифицирует экземпляр сущности, его значение должно быть уникальным (</a:t>
            </a:r>
            <a:r>
              <a:rPr lang="en-US" i="1" dirty="0"/>
              <a:t>unique</a:t>
            </a:r>
            <a:r>
              <a:rPr lang="ru-RU" dirty="0"/>
              <a:t>) и обязательным (</a:t>
            </a:r>
            <a:r>
              <a:rPr lang="en-US" i="1" dirty="0"/>
              <a:t>not null</a:t>
            </a:r>
            <a:r>
              <a:rPr lang="ru-RU" dirty="0"/>
              <a:t>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467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Наука-Учеба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Наука-Учеба" id="{9CC1BBBA-8411-491A-8E1F-585BB7BF027E}" vid="{97D71068-661A-4381-BBFD-B12BB48D523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Наука-Учеба</Template>
  <TotalTime>1101</TotalTime>
  <Words>4579</Words>
  <Application>Microsoft Office PowerPoint</Application>
  <PresentationFormat>Экран (4:3)</PresentationFormat>
  <Paragraphs>1075</Paragraphs>
  <Slides>56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56</vt:i4>
      </vt:variant>
    </vt:vector>
  </HeadingPairs>
  <TitlesOfParts>
    <vt:vector size="67" baseType="lpstr">
      <vt:lpstr>Arial</vt:lpstr>
      <vt:lpstr>Arial Unicode MS</vt:lpstr>
      <vt:lpstr>Calibri</vt:lpstr>
      <vt:lpstr>Euphemia</vt:lpstr>
      <vt:lpstr>MT Extra</vt:lpstr>
      <vt:lpstr>Plantagenet Cherokee</vt:lpstr>
      <vt:lpstr>Symbol</vt:lpstr>
      <vt:lpstr>Times New Roman</vt:lpstr>
      <vt:lpstr>Trebuchet MS</vt:lpstr>
      <vt:lpstr>Wingdings</vt:lpstr>
      <vt:lpstr>Наука-Учеба</vt:lpstr>
      <vt:lpstr>Реляционная модель данных</vt:lpstr>
      <vt:lpstr>Содержание</vt:lpstr>
      <vt:lpstr>Основные понятия</vt:lpstr>
      <vt:lpstr>Основные понятия</vt:lpstr>
      <vt:lpstr>Понятие отношения</vt:lpstr>
      <vt:lpstr>Понятие отношения</vt:lpstr>
      <vt:lpstr>Свойства отношений</vt:lpstr>
      <vt:lpstr>Свойства отношений. Атрибуты</vt:lpstr>
      <vt:lpstr>Свойства отношений. Ключи отношения</vt:lpstr>
      <vt:lpstr>Свойства отношений. Внешние ключи</vt:lpstr>
      <vt:lpstr>Свойства отношений. Внешние ключи</vt:lpstr>
      <vt:lpstr>Операции над данными в РМД</vt:lpstr>
      <vt:lpstr>Структуризация данных в РМД. Сравнение со структуризацией по версии CODASYL</vt:lpstr>
      <vt:lpstr>Презентация PowerPoint</vt:lpstr>
      <vt:lpstr>Взаимосвязь таблиц базы данных</vt:lpstr>
      <vt:lpstr>Достоинства и недостатки РМД</vt:lpstr>
      <vt:lpstr>Понятие реляционной алгебры</vt:lpstr>
      <vt:lpstr>Операции реляционной алгебры</vt:lpstr>
      <vt:lpstr>Операции реляционной алгебры</vt:lpstr>
      <vt:lpstr>Реляционные операторы по Кодду</vt:lpstr>
      <vt:lpstr>Реляционные операции</vt:lpstr>
      <vt:lpstr>Проекция (projection)</vt:lpstr>
      <vt:lpstr>Проекция. Пример 1</vt:lpstr>
      <vt:lpstr>Проекция. Пример 2</vt:lpstr>
      <vt:lpstr>Селекция (selection)</vt:lpstr>
      <vt:lpstr>Селекция. Пример 1.</vt:lpstr>
      <vt:lpstr>Селекция. Пример 2</vt:lpstr>
      <vt:lpstr>Декартово произведение (Cartesian product).</vt:lpstr>
      <vt:lpstr>Декартово произведение (Cartesian product).</vt:lpstr>
      <vt:lpstr>Декартово произведение. Пример 1.</vt:lpstr>
      <vt:lpstr>Декартово произведение. Пример 2.</vt:lpstr>
      <vt:lpstr>Объединение (union).</vt:lpstr>
      <vt:lpstr>Объединение (union). Пример</vt:lpstr>
      <vt:lpstr>Разность (minus).</vt:lpstr>
      <vt:lpstr>Разность (minus). Пример 1</vt:lpstr>
      <vt:lpstr>Разность (minus). Пример 2</vt:lpstr>
      <vt:lpstr>Пересечение (intersection).</vt:lpstr>
      <vt:lpstr>Соединение (join).</vt:lpstr>
      <vt:lpstr>Общая операция соединения</vt:lpstr>
      <vt:lpstr>Тэта-соединение</vt:lpstr>
      <vt:lpstr>Тэта-соединение. Пример</vt:lpstr>
      <vt:lpstr>Тэта-соединение. Пример</vt:lpstr>
      <vt:lpstr>Тэта-соединение. Пример</vt:lpstr>
      <vt:lpstr>Эквисоединение</vt:lpstr>
      <vt:lpstr>Эквисоединение. Пример</vt:lpstr>
      <vt:lpstr>Эквисоединение. Пример</vt:lpstr>
      <vt:lpstr>Эквисоединение</vt:lpstr>
      <vt:lpstr>Естественное соединение </vt:lpstr>
      <vt:lpstr>Естественное соединение </vt:lpstr>
      <vt:lpstr>Естественное соединение. Пример 1</vt:lpstr>
      <vt:lpstr>Естественное соединение. Пример 2</vt:lpstr>
      <vt:lpstr>Деление (division).</vt:lpstr>
      <vt:lpstr>Деление (division). Пример 1</vt:lpstr>
      <vt:lpstr>Деление (division). Пример 2</vt:lpstr>
      <vt:lpstr>Деление (division). Пример 2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Виталий Бондаренко</dc:creator>
  <cp:lastModifiedBy>Виталий Бондаренко</cp:lastModifiedBy>
  <cp:revision>118</cp:revision>
  <dcterms:created xsi:type="dcterms:W3CDTF">2009-03-22T09:02:35Z</dcterms:created>
  <dcterms:modified xsi:type="dcterms:W3CDTF">2017-03-01T23:02:48Z</dcterms:modified>
</cp:coreProperties>
</file>