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7" r:id="rId2"/>
    <p:sldId id="259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2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C72922-9BF1-42F3-A45A-4BB1B87DBFE8}" type="datetimeFigureOut">
              <a:rPr lang="ru-RU" smtClean="0"/>
              <a:t>10.03.2018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D294A3-4F85-451D-9BC5-0FD11D8FA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752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512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200">
                <a:solidFill>
                  <a:srgbClr val="000000"/>
                </a:solidFill>
                <a:latin typeface="Calibri" panose="020F0502020204030204" pitchFamily="34" charset="0"/>
              </a:rPr>
              <a:t>*</a:t>
            </a:r>
          </a:p>
        </p:txBody>
      </p:sp>
      <p:sp>
        <p:nvSpPr>
          <p:cNvPr id="5125" name="Верхний колонтитул 4"/>
          <p:cNvSpPr txBox="1">
            <a:spLocks noGrp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 smtClean="0">
                <a:solidFill>
                  <a:srgbClr val="000000"/>
                </a:solidFill>
                <a:latin typeface="Calibri" panose="020F0502020204030204" pitchFamily="34" charset="0"/>
              </a:rPr>
              <a:t>Базы данных</a:t>
            </a:r>
            <a:endParaRPr lang="ru-RU" altLang="ru-RU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808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30DDB4F-65FB-45E8-A725-A9071346A663}" type="slidenum">
              <a:rPr kumimoji="0" lang="ru-RU" altLang="ru-RU" smtClean="0"/>
              <a:pPr/>
              <a:t>2</a:t>
            </a:fld>
            <a:endParaRPr kumimoji="0" lang="ru-RU" altLang="ru-RU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348302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2F95833-BB7E-492C-8A77-C3B644EB56FC}" type="slidenum">
              <a:rPr kumimoji="0" lang="ru-RU" altLang="ru-RU" smtClean="0"/>
              <a:pPr/>
              <a:t>3</a:t>
            </a:fld>
            <a:endParaRPr kumimoji="0" lang="ru-RU" altLang="ru-RU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580992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9F7324A-FD77-468E-BF2A-ED9242032249}" type="slidenum">
              <a:rPr kumimoji="0" lang="ru-RU" altLang="ru-RU" smtClean="0"/>
              <a:pPr/>
              <a:t>4</a:t>
            </a:fld>
            <a:endParaRPr kumimoji="0" lang="ru-RU" altLang="ru-RU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781062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7" y="2292101"/>
            <a:ext cx="7572375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7572376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7819-40A1-4E9F-8B3A-452AE8575E87}" type="datetimeFigureOut">
              <a:rPr lang="ru-RU" smtClean="0"/>
              <a:t>10.03.2018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335" y="0"/>
            <a:ext cx="1310643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73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91003" y="1600201"/>
            <a:ext cx="4823184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2547747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7819-40A1-4E9F-8B3A-452AE8575E87}" type="datetimeFigureOut">
              <a:rPr lang="ru-RU" smtClean="0"/>
              <a:t>10.03.2018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34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7819-40A1-4E9F-8B3A-452AE8575E87}" type="datetimeFigureOut">
              <a:rPr lang="ru-RU" smtClean="0"/>
              <a:t>10.03.2018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608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29451" y="365125"/>
            <a:ext cx="12858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7819-40A1-4E9F-8B3A-452AE8575E87}" type="datetimeFigureOut">
              <a:rPr lang="ru-RU" smtClean="0"/>
              <a:t>10.03.2018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4181447" y="3239397"/>
            <a:ext cx="5632704" cy="63302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6171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7819-40A1-4E9F-8B3A-452AE8575E87}" type="datetimeFigureOut">
              <a:rPr lang="ru-RU" smtClean="0"/>
              <a:t>10.03.2018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42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7"/>
            <a:ext cx="9144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0" y="1143007"/>
            <a:ext cx="9144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2292101"/>
            <a:ext cx="4300538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4300538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412" y="0"/>
            <a:ext cx="1310643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235801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9" name="Инструкции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14377">
              <a:buNone/>
            </a:pPr>
            <a:r>
              <a:rPr lang="ru-RU" sz="1200" b="1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914377">
              <a:buNone/>
            </a:pPr>
            <a:r>
              <a:rPr lang="ru-RU" sz="1200" b="0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  <a:endParaRPr lang="ru-RU" sz="1200" b="0" i="1" dirty="0">
              <a:solidFill>
                <a:schemeClr val="lt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126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514605"/>
            <a:ext cx="9144000" cy="3194035"/>
            <a:chOff x="647402" y="2514600"/>
            <a:chExt cx="10838688" cy="3194035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2971806"/>
            <a:ext cx="7553324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6" y="4655956"/>
            <a:ext cx="7553324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7819-40A1-4E9F-8B3A-452AE8575E87}" type="datetimeFigureOut">
              <a:rPr lang="ru-RU" smtClean="0"/>
              <a:t>10.03.2018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1" y="0"/>
            <a:ext cx="1337391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16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8677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2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7819-40A1-4E9F-8B3A-452AE8575E87}" type="datetimeFigureOut">
              <a:rPr lang="ru-RU" smtClean="0"/>
              <a:t>10.03.2018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28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7819-40A1-4E9F-8B3A-452AE8575E87}" type="datetimeFigureOut">
              <a:rPr lang="ru-RU" smtClean="0"/>
              <a:t>10.03.2018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40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7819-40A1-4E9F-8B3A-452AE8575E87}" type="datetimeFigureOut">
              <a:rPr lang="ru-RU" smtClean="0"/>
              <a:t>10.03.2018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86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7819-40A1-4E9F-8B3A-452AE8575E87}" type="datetimeFigureOut">
              <a:rPr lang="ru-RU" smtClean="0"/>
              <a:t>10.03.2018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798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1388" y="1600201"/>
            <a:ext cx="4083939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3288411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7819-40A1-4E9F-8B3A-452AE8575E87}" type="datetimeFigureOut">
              <a:rPr lang="ru-RU" smtClean="0"/>
              <a:t>10.03.2018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509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76200"/>
            <a:ext cx="748551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  <a:p>
            <a:pPr lvl="5"/>
            <a:r>
              <a:rPr lang="ru-RU" dirty="0" smtClean="0"/>
              <a:t>Шестой уровень</a:t>
            </a:r>
          </a:p>
          <a:p>
            <a:pPr lvl="6"/>
            <a:r>
              <a:rPr lang="ru-RU" dirty="0" smtClean="0"/>
              <a:t>Седьмой уровень</a:t>
            </a:r>
          </a:p>
          <a:p>
            <a:pPr lvl="7"/>
            <a:r>
              <a:rPr lang="ru-RU" dirty="0" smtClean="0"/>
              <a:t>Восьмой уровень</a:t>
            </a:r>
          </a:p>
          <a:p>
            <a:pPr lvl="8"/>
            <a:r>
              <a:rPr lang="ru-RU" dirty="0" smtClean="0"/>
              <a:t>Девятый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8678" y="6356358"/>
            <a:ext cx="137216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36717819-40A1-4E9F-8B3A-452AE8575E87}" type="datetimeFigureOut">
              <a:rPr lang="ru-RU" smtClean="0"/>
              <a:t>10.03.2018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0846" y="6356350"/>
            <a:ext cx="474231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587" y="6356358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FA45561A-1C01-4C94-9A1B-04CDB615C6C7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827532" y="1219208"/>
            <a:ext cx="7488936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53924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92" userDrawn="1">
          <p15:clr>
            <a:srgbClr val="F26B43"/>
          </p15:clr>
        </p15:guide>
        <p15:guide id="2" pos="3929" userDrawn="1">
          <p15:clr>
            <a:srgbClr val="F26B43"/>
          </p15:clr>
        </p15:guide>
        <p15:guide id="3" orient="horz" pos="1008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3"/>
          <p:cNvSpPr txBox="1">
            <a:spLocks noChangeArrowheads="1"/>
          </p:cNvSpPr>
          <p:nvPr/>
        </p:nvSpPr>
        <p:spPr bwMode="auto">
          <a:xfrm>
            <a:off x="2411762" y="1149224"/>
            <a:ext cx="2613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dirty="0">
                <a:solidFill>
                  <a:srgbClr val="000000"/>
                </a:solidFill>
                <a:latin typeface="Trebuchet MS" panose="020B0603020202020204" pitchFamily="34" charset="0"/>
              </a:rPr>
              <a:t>Базы данных</a:t>
            </a:r>
          </a:p>
        </p:txBody>
      </p:sp>
      <p:sp>
        <p:nvSpPr>
          <p:cNvPr id="4100" name="Заголовок 7"/>
          <p:cNvSpPr>
            <a:spLocks noGrp="1"/>
          </p:cNvSpPr>
          <p:nvPr>
            <p:ph type="ctrTitle"/>
          </p:nvPr>
        </p:nvSpPr>
        <p:spPr>
          <a:xfrm>
            <a:off x="828676" y="2292101"/>
            <a:ext cx="4407125" cy="2219691"/>
          </a:xfrm>
        </p:spPr>
        <p:txBody>
          <a:bodyPr>
            <a:normAutofit fontScale="90000"/>
          </a:bodyPr>
          <a:lstStyle/>
          <a:p>
            <a:r>
              <a:rPr lang="ru-RU" altLang="ru-RU" dirty="0"/>
              <a:t>Язык запросов </a:t>
            </a:r>
            <a:r>
              <a:rPr lang="en-US" altLang="ru-RU" dirty="0"/>
              <a:t>SQL</a:t>
            </a:r>
            <a:r>
              <a:rPr lang="ru-RU" altLang="ru-RU" dirty="0"/>
              <a:t>. </a:t>
            </a:r>
            <a:r>
              <a:rPr lang="en-US" altLang="ru-RU" dirty="0" smtClean="0"/>
              <a:t/>
            </a:r>
            <a:br>
              <a:rPr lang="en-US" altLang="ru-RU" dirty="0" smtClean="0"/>
            </a:br>
            <a:r>
              <a:rPr lang="ru-RU" altLang="ru-RU" dirty="0" smtClean="0"/>
              <a:t>Команда </a:t>
            </a:r>
            <a:r>
              <a:rPr lang="en-US" altLang="ru-RU" dirty="0"/>
              <a:t>SELECT</a:t>
            </a:r>
            <a:endParaRPr lang="ru-RU" altLang="ru-RU" dirty="0"/>
          </a:p>
        </p:txBody>
      </p:sp>
      <p:sp>
        <p:nvSpPr>
          <p:cNvPr id="4101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ru-RU" dirty="0" smtClean="0"/>
              <a:t>Тема </a:t>
            </a:r>
            <a:r>
              <a:rPr lang="en-US" altLang="ru-RU" dirty="0" smtClean="0"/>
              <a:t>4</a:t>
            </a:r>
          </a:p>
          <a:p>
            <a:r>
              <a:rPr lang="ru-RU" altLang="ru-RU" dirty="0" smtClean="0"/>
              <a:t>Часть 1</a:t>
            </a:r>
          </a:p>
        </p:txBody>
      </p:sp>
      <p:pic>
        <p:nvPicPr>
          <p:cNvPr id="11" name="Рисунок 10" descr="Slack Discloses Breach of its User Profile &lt;strong&gt;Database&lt;/strong&gt; | Threatpost | The ...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r="2268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98330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794544" y="404664"/>
            <a:ext cx="7772400" cy="788988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Выбор данных из таблицы (селекция)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468313" y="1341438"/>
            <a:ext cx="8424862" cy="488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WHERE – </a:t>
            </a:r>
            <a:r>
              <a:rPr lang="ru-RU" altLang="ru-RU" dirty="0">
                <a:solidFill>
                  <a:srgbClr val="0D0D11"/>
                </a:solidFill>
              </a:rPr>
              <a:t>содержит условия выбора отдельных записей. Условие является логическим выражением и может принимать одно из 3-х значений: 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TRUE – истина, 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FALSE – ложь, 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NULL – неизвестное, неопределённое значение (интерпретируется как ложь).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Условие формируется путём применения различных операторов и предикатов. </a:t>
            </a:r>
            <a:r>
              <a:rPr lang="ru-RU" altLang="ru-RU" b="1" dirty="0">
                <a:solidFill>
                  <a:srgbClr val="0D0D11"/>
                </a:solidFill>
              </a:rPr>
              <a:t>Операторы сравнения:</a:t>
            </a:r>
          </a:p>
          <a:p>
            <a:pPr eaLnBrk="1" hangingPunct="1">
              <a:spcBef>
                <a:spcPct val="5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=    </a:t>
            </a:r>
            <a:r>
              <a:rPr lang="ru-RU" altLang="ru-RU" dirty="0">
                <a:solidFill>
                  <a:srgbClr val="0D0D11"/>
                </a:solidFill>
              </a:rPr>
              <a:t>равно, 	                          </a:t>
            </a:r>
            <a:r>
              <a:rPr lang="en-US" altLang="ru-RU" dirty="0">
                <a:solidFill>
                  <a:srgbClr val="0D0D11"/>
                </a:solidFill>
              </a:rPr>
              <a:t>&lt;&gt;, !=</a:t>
            </a:r>
            <a:r>
              <a:rPr lang="ru-RU" altLang="ru-RU" dirty="0">
                <a:solidFill>
                  <a:srgbClr val="0D0D11"/>
                </a:solidFill>
              </a:rPr>
              <a:t>   не равно,	          </a:t>
            </a:r>
            <a:r>
              <a:rPr lang="en-US" altLang="ru-RU" dirty="0">
                <a:solidFill>
                  <a:srgbClr val="0D0D11"/>
                </a:solidFill>
              </a:rPr>
              <a:t>&gt;</a:t>
            </a:r>
            <a:r>
              <a:rPr lang="ru-RU" altLang="ru-RU" dirty="0">
                <a:solidFill>
                  <a:srgbClr val="0D0D11"/>
                </a:solidFill>
              </a:rPr>
              <a:t> 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 больше</a:t>
            </a:r>
            <a:r>
              <a:rPr lang="en-US" altLang="ru-RU" dirty="0">
                <a:solidFill>
                  <a:srgbClr val="0D0D11"/>
                </a:solidFill>
              </a:rPr>
              <a:t>, </a:t>
            </a:r>
            <a:r>
              <a:rPr lang="ru-RU" altLang="ru-RU" dirty="0">
                <a:solidFill>
                  <a:srgbClr val="0D0D11"/>
                </a:solidFill>
              </a:rPr>
              <a:t>	</a:t>
            </a:r>
          </a:p>
          <a:p>
            <a:pPr eaLnBrk="1" hangingPunct="1">
              <a:spcBef>
                <a:spcPct val="5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&gt;= </a:t>
            </a:r>
            <a:r>
              <a:rPr lang="ru-RU" altLang="ru-RU" dirty="0">
                <a:solidFill>
                  <a:srgbClr val="0D0D11"/>
                </a:solidFill>
              </a:rPr>
              <a:t> больше или равно,	          </a:t>
            </a:r>
            <a:r>
              <a:rPr lang="en-US" altLang="ru-RU" dirty="0">
                <a:solidFill>
                  <a:srgbClr val="0D0D11"/>
                </a:solidFill>
              </a:rPr>
              <a:t>&lt;=  </a:t>
            </a:r>
            <a:r>
              <a:rPr lang="ru-RU" altLang="ru-RU" dirty="0">
                <a:solidFill>
                  <a:srgbClr val="0D0D11"/>
                </a:solidFill>
              </a:rPr>
              <a:t>меньше или равно,          </a:t>
            </a:r>
            <a:r>
              <a:rPr lang="en-US" altLang="ru-RU" dirty="0">
                <a:solidFill>
                  <a:srgbClr val="0D0D11"/>
                </a:solidFill>
              </a:rPr>
              <a:t>&lt;</a:t>
            </a:r>
            <a:r>
              <a:rPr lang="ru-RU" altLang="ru-RU" dirty="0"/>
              <a:t> 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 меньше.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40000"/>
              </a:spcBef>
              <a:buFontTx/>
              <a:buAutoNum type="arabicPeriod"/>
            </a:pPr>
            <a:r>
              <a:rPr lang="ru-RU" altLang="ru-RU" dirty="0">
                <a:solidFill>
                  <a:srgbClr val="0D0D11"/>
                </a:solidFill>
              </a:rPr>
              <a:t>Вывести список сотрудников 2-го отдела: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ru-RU" altLang="ru-RU" b="1" dirty="0" err="1">
                <a:solidFill>
                  <a:srgbClr val="0D0D11"/>
                </a:solidFill>
              </a:rPr>
              <a:t>select</a:t>
            </a:r>
            <a:r>
              <a:rPr lang="ru-RU" altLang="ru-RU" b="1" dirty="0">
                <a:solidFill>
                  <a:srgbClr val="0D0D11"/>
                </a:solidFill>
              </a:rPr>
              <a:t> *  </a:t>
            </a:r>
            <a:r>
              <a:rPr lang="ru-RU" altLang="ru-RU" b="1" dirty="0" err="1">
                <a:solidFill>
                  <a:srgbClr val="0D0D11"/>
                </a:solidFill>
              </a:rPr>
              <a:t>from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where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 = 2</a:t>
            </a:r>
            <a:r>
              <a:rPr lang="ru-RU" altLang="ru-RU" b="1" dirty="0">
                <a:solidFill>
                  <a:srgbClr val="0D0D11"/>
                </a:solidFill>
              </a:rPr>
              <a:t>;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AutoNum type="arabicPeriod" startAt="2"/>
            </a:pPr>
            <a:r>
              <a:rPr lang="ru-RU" altLang="ru-RU" dirty="0">
                <a:solidFill>
                  <a:srgbClr val="0D0D11"/>
                </a:solidFill>
              </a:rPr>
              <a:t>Вывести список текущих проектов: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select </a:t>
            </a:r>
            <a:r>
              <a:rPr lang="ru-RU" altLang="ru-RU" b="1" dirty="0">
                <a:solidFill>
                  <a:srgbClr val="0D0D11"/>
                </a:solidFill>
              </a:rPr>
              <a:t>*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from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project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where  </a:t>
            </a:r>
            <a:r>
              <a:rPr lang="en-US" altLang="ru-RU" b="1" dirty="0" err="1">
                <a:solidFill>
                  <a:srgbClr val="0D0D11"/>
                </a:solidFill>
              </a:rPr>
              <a:t>dend</a:t>
            </a:r>
            <a:r>
              <a:rPr lang="en-US" altLang="ru-RU" b="1" dirty="0">
                <a:solidFill>
                  <a:srgbClr val="0D0D11"/>
                </a:solidFill>
              </a:rPr>
              <a:t> &gt; date()</a:t>
            </a:r>
            <a:r>
              <a:rPr lang="ru-RU" altLang="ru-RU" b="1" dirty="0">
                <a:solidFill>
                  <a:srgbClr val="0D0D11"/>
                </a:solidFill>
              </a:rPr>
              <a:t>;</a:t>
            </a:r>
          </a:p>
          <a:p>
            <a:pPr eaLnBrk="1" hangingPunct="1">
              <a:spcBef>
                <a:spcPct val="5000"/>
              </a:spcBef>
            </a:pPr>
            <a:r>
              <a:rPr lang="en-US" altLang="ru-RU" b="1" dirty="0">
                <a:solidFill>
                  <a:srgbClr val="0D0D11"/>
                </a:solidFill>
              </a:rPr>
              <a:t>-- </a:t>
            </a:r>
            <a:r>
              <a:rPr lang="en-US" altLang="ru-RU" b="1" dirty="0" smtClean="0">
                <a:solidFill>
                  <a:srgbClr val="0D0D11"/>
                </a:solidFill>
              </a:rPr>
              <a:t>date() </a:t>
            </a:r>
            <a:r>
              <a:rPr lang="en-US" altLang="ru-RU" b="1" dirty="0">
                <a:solidFill>
                  <a:srgbClr val="0D0D11"/>
                </a:solidFill>
              </a:rPr>
              <a:t>– </a:t>
            </a:r>
            <a:r>
              <a:rPr lang="ru-RU" altLang="ru-RU" b="1" dirty="0">
                <a:solidFill>
                  <a:srgbClr val="0D0D11"/>
                </a:solidFill>
              </a:rPr>
              <a:t>функция, возвращающая текущую дату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135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76250"/>
            <a:ext cx="7772400" cy="788988"/>
          </a:xfrm>
        </p:spPr>
        <p:txBody>
          <a:bodyPr/>
          <a:lstStyle/>
          <a:p>
            <a:r>
              <a:rPr lang="ru-RU" altLang="ru-RU" sz="3200">
                <a:latin typeface="Times New Roman" panose="02020603050405020304" pitchFamily="18" charset="0"/>
              </a:rPr>
              <a:t>Логические операторы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468313" y="1341440"/>
            <a:ext cx="8424862" cy="164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b="1">
                <a:solidFill>
                  <a:srgbClr val="0D0D11"/>
                </a:solidFill>
              </a:rPr>
              <a:t>Для формирования условий используются следующие логические операторы:</a:t>
            </a:r>
          </a:p>
          <a:p>
            <a:pPr eaLnBrk="1" hangingPunct="1">
              <a:spcBef>
                <a:spcPct val="5000"/>
              </a:spcBef>
            </a:pPr>
            <a:r>
              <a:rPr lang="ru-RU" altLang="ru-RU">
                <a:solidFill>
                  <a:srgbClr val="0D0D11"/>
                </a:solidFill>
              </a:rPr>
              <a:t>	</a:t>
            </a:r>
            <a:r>
              <a:rPr lang="en-US" altLang="ru-RU">
                <a:solidFill>
                  <a:srgbClr val="0D0D11"/>
                </a:solidFill>
              </a:rPr>
              <a:t>AND</a:t>
            </a:r>
            <a:r>
              <a:rPr lang="ru-RU" altLang="ru-RU">
                <a:solidFill>
                  <a:srgbClr val="0D0D11"/>
                </a:solidFill>
              </a:rPr>
              <a:t> – логическое произведение (И),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en-US" altLang="ru-RU">
                <a:solidFill>
                  <a:srgbClr val="0D0D11"/>
                </a:solidFill>
              </a:rPr>
              <a:t>	OR   </a:t>
            </a:r>
            <a:r>
              <a:rPr lang="ru-RU" altLang="ru-RU">
                <a:solidFill>
                  <a:srgbClr val="0D0D11"/>
                </a:solidFill>
              </a:rPr>
              <a:t> – логическая сумма (ИЛИ),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en-US" altLang="ru-RU">
                <a:solidFill>
                  <a:srgbClr val="0D0D11"/>
                </a:solidFill>
              </a:rPr>
              <a:t>	NOT </a:t>
            </a:r>
            <a:r>
              <a:rPr lang="ru-RU" altLang="ru-RU">
                <a:solidFill>
                  <a:srgbClr val="0D0D11"/>
                </a:solidFill>
              </a:rPr>
              <a:t>– отрицание (НЕ).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	    Операция И:				Операция ИЛИ:</a:t>
            </a:r>
            <a:endParaRPr lang="en-US" altLang="ru-RU">
              <a:solidFill>
                <a:srgbClr val="0D0D11"/>
              </a:solidFill>
            </a:endParaRPr>
          </a:p>
        </p:txBody>
      </p:sp>
      <p:graphicFrame>
        <p:nvGraphicFramePr>
          <p:cNvPr id="95567" name="Group 335"/>
          <p:cNvGraphicFramePr>
            <a:graphicFrameLocks noGrp="1"/>
          </p:cNvGraphicFramePr>
          <p:nvPr/>
        </p:nvGraphicFramePr>
        <p:xfrm>
          <a:off x="755652" y="2978150"/>
          <a:ext cx="2663825" cy="1676400"/>
        </p:xfrm>
        <a:graphic>
          <a:graphicData uri="http://schemas.openxmlformats.org/drawingml/2006/table">
            <a:tbl>
              <a:tblPr/>
              <a:tblGrid>
                <a:gridCol w="720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1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AND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5525" name="Group 293"/>
          <p:cNvGraphicFramePr>
            <a:graphicFrameLocks noGrp="1"/>
          </p:cNvGraphicFramePr>
          <p:nvPr/>
        </p:nvGraphicFramePr>
        <p:xfrm>
          <a:off x="5686427" y="2992438"/>
          <a:ext cx="2341563" cy="1676400"/>
        </p:xfrm>
        <a:graphic>
          <a:graphicData uri="http://schemas.openxmlformats.org/drawingml/2006/table">
            <a:tbl>
              <a:tblPr/>
              <a:tblGrid>
                <a:gridCol w="704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5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1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3608" name="Text Box 294"/>
          <p:cNvSpPr txBox="1">
            <a:spLocks noChangeArrowheads="1"/>
          </p:cNvSpPr>
          <p:nvPr/>
        </p:nvSpPr>
        <p:spPr bwMode="auto">
          <a:xfrm>
            <a:off x="3349625" y="4652963"/>
            <a:ext cx="2159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Операция НЕ:</a:t>
            </a:r>
          </a:p>
        </p:txBody>
      </p:sp>
      <p:graphicFrame>
        <p:nvGraphicFramePr>
          <p:cNvPr id="95564" name="Group 332"/>
          <p:cNvGraphicFramePr>
            <a:graphicFrameLocks noGrp="1"/>
          </p:cNvGraphicFramePr>
          <p:nvPr/>
        </p:nvGraphicFramePr>
        <p:xfrm>
          <a:off x="3635377" y="5013325"/>
          <a:ext cx="1584325" cy="1008082"/>
        </p:xfrm>
        <a:graphic>
          <a:graphicData uri="http://schemas.openxmlformats.org/drawingml/2006/table">
            <a:tbl>
              <a:tblPr/>
              <a:tblGrid>
                <a:gridCol w="765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64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NOT a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4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501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76250"/>
            <a:ext cx="7772400" cy="788988"/>
          </a:xfrm>
        </p:spPr>
        <p:txBody>
          <a:bodyPr/>
          <a:lstStyle/>
          <a:p>
            <a:r>
              <a:rPr lang="ru-RU" altLang="ru-RU" sz="3200">
                <a:latin typeface="Times New Roman" panose="02020603050405020304" pitchFamily="18" charset="0"/>
              </a:rPr>
              <a:t>Выбор данных из таблицы по условию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468313" y="1471613"/>
            <a:ext cx="8424862" cy="440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ru-RU" altLang="ru-RU" dirty="0">
                <a:solidFill>
                  <a:srgbClr val="0D0D11"/>
                </a:solidFill>
              </a:rPr>
              <a:t>Вывести список сотрудников 2-го отдела с зарплатой  больше 30000 рублей: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ru-RU" altLang="ru-RU" b="1" dirty="0" err="1">
                <a:solidFill>
                  <a:srgbClr val="0D0D11"/>
                </a:solidFill>
              </a:rPr>
              <a:t>select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ru-RU" altLang="ru-RU" b="1" dirty="0">
                <a:solidFill>
                  <a:srgbClr val="0D0D11"/>
                </a:solidFill>
              </a:rPr>
              <a:t>*  </a:t>
            </a:r>
            <a:r>
              <a:rPr lang="ru-RU" altLang="ru-RU" b="1" dirty="0" err="1">
                <a:solidFill>
                  <a:srgbClr val="0D0D11"/>
                </a:solidFill>
              </a:rPr>
              <a:t>from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where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 = 2</a:t>
            </a: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AND  salary &gt; 30000 </a:t>
            </a:r>
            <a:r>
              <a:rPr lang="ru-RU" altLang="ru-RU" b="1" dirty="0">
                <a:solidFill>
                  <a:srgbClr val="0D0D11"/>
                </a:solidFill>
              </a:rPr>
              <a:t>;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AutoNum type="arabicPeriod" startAt="2"/>
            </a:pPr>
            <a:r>
              <a:rPr lang="ru-RU" altLang="ru-RU" dirty="0">
                <a:solidFill>
                  <a:srgbClr val="0D0D11"/>
                </a:solidFill>
              </a:rPr>
              <a:t>Вывести список сотрудников</a:t>
            </a:r>
            <a:r>
              <a:rPr lang="en-US" altLang="ru-RU" dirty="0">
                <a:solidFill>
                  <a:srgbClr val="0D0D11"/>
                </a:solidFill>
              </a:rPr>
              <a:t>-</a:t>
            </a:r>
            <a:r>
              <a:rPr lang="ru-RU" altLang="ru-RU" dirty="0">
                <a:solidFill>
                  <a:srgbClr val="0D0D11"/>
                </a:solidFill>
              </a:rPr>
              <a:t>мужчин, родившихся после 1979 года: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select  </a:t>
            </a:r>
            <a:r>
              <a:rPr lang="ru-RU" altLang="ru-RU" b="1" dirty="0">
                <a:solidFill>
                  <a:srgbClr val="0D0D11"/>
                </a:solidFill>
              </a:rPr>
              <a:t>*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from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where  born &gt; '31/12/1979'</a:t>
            </a: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AND  sex = '</a:t>
            </a:r>
            <a:r>
              <a:rPr lang="ru-RU" altLang="ru-RU" b="1" dirty="0">
                <a:solidFill>
                  <a:srgbClr val="0D0D11"/>
                </a:solidFill>
              </a:rPr>
              <a:t>м</a:t>
            </a:r>
            <a:r>
              <a:rPr lang="en-US" altLang="ru-RU" b="1" dirty="0">
                <a:solidFill>
                  <a:srgbClr val="0D0D11"/>
                </a:solidFill>
              </a:rPr>
              <a:t>'</a:t>
            </a:r>
            <a:r>
              <a:rPr lang="ru-RU" altLang="ru-RU" b="1" dirty="0">
                <a:solidFill>
                  <a:srgbClr val="0D0D11"/>
                </a:solidFill>
              </a:rPr>
              <a:t>;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>
              <a:buFontTx/>
              <a:buAutoNum type="arabicPeriod" startAt="3"/>
            </a:pPr>
            <a:r>
              <a:rPr lang="ru-RU" altLang="ru-RU" dirty="0">
                <a:solidFill>
                  <a:srgbClr val="0D0D11"/>
                </a:solidFill>
              </a:rPr>
              <a:t>Вывести список сотрудников 2-го  и  5-го отделов: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   </a:t>
            </a:r>
            <a:r>
              <a:rPr lang="en-US" altLang="ru-RU" b="1" dirty="0">
                <a:solidFill>
                  <a:srgbClr val="0D0D11"/>
                </a:solidFill>
              </a:rPr>
              <a:t>select  </a:t>
            </a:r>
            <a:r>
              <a:rPr lang="ru-RU" altLang="ru-RU" b="1" dirty="0">
                <a:solidFill>
                  <a:srgbClr val="0D0D11"/>
                </a:solidFill>
              </a:rPr>
              <a:t>*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from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	where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=2  OR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 = 5</a:t>
            </a:r>
            <a:r>
              <a:rPr lang="ru-RU" altLang="ru-RU" b="1" dirty="0">
                <a:solidFill>
                  <a:srgbClr val="0D0D11"/>
                </a:solidFill>
              </a:rPr>
              <a:t>;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</a:p>
          <a:p>
            <a:pPr eaLnBrk="1" hangingPunct="1">
              <a:buFontTx/>
              <a:buAutoNum type="arabicPeriod" startAt="4"/>
            </a:pPr>
            <a:r>
              <a:rPr lang="ru-RU" altLang="ru-RU" dirty="0">
                <a:solidFill>
                  <a:srgbClr val="0D0D11"/>
                </a:solidFill>
              </a:rPr>
              <a:t>Вывести список сотрудников 2-го и 5-го отделов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в зарплатой не менее 30000: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   </a:t>
            </a:r>
            <a:r>
              <a:rPr lang="en-US" altLang="ru-RU" b="1" dirty="0">
                <a:solidFill>
                  <a:srgbClr val="0D0D11"/>
                </a:solidFill>
              </a:rPr>
              <a:t>select  </a:t>
            </a:r>
            <a:r>
              <a:rPr lang="ru-RU" altLang="ru-RU" b="1" dirty="0">
                <a:solidFill>
                  <a:srgbClr val="0D0D11"/>
                </a:solidFill>
              </a:rPr>
              <a:t>*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from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	where  </a:t>
            </a:r>
            <a:r>
              <a:rPr lang="ru-RU" altLang="ru-RU" b="1" dirty="0">
                <a:solidFill>
                  <a:srgbClr val="0D0D11"/>
                </a:solidFill>
              </a:rPr>
              <a:t>(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=2  OR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 = 5</a:t>
            </a:r>
            <a:r>
              <a:rPr lang="ru-RU" altLang="ru-RU" b="1" dirty="0">
                <a:solidFill>
                  <a:srgbClr val="0D0D11"/>
                </a:solidFill>
              </a:rPr>
              <a:t>)  </a:t>
            </a:r>
            <a:r>
              <a:rPr lang="en-US" altLang="ru-RU" b="1" dirty="0">
                <a:solidFill>
                  <a:srgbClr val="0D0D11"/>
                </a:solidFill>
              </a:rPr>
              <a:t>AND  salary &gt;</a:t>
            </a:r>
            <a:r>
              <a:rPr lang="ru-RU" altLang="ru-RU" b="1" dirty="0">
                <a:solidFill>
                  <a:srgbClr val="0D0D11"/>
                </a:solidFill>
              </a:rPr>
              <a:t>=</a:t>
            </a:r>
            <a:r>
              <a:rPr lang="en-US" altLang="ru-RU" b="1" dirty="0">
                <a:solidFill>
                  <a:srgbClr val="0D0D11"/>
                </a:solidFill>
              </a:rPr>
              <a:t> 30000</a:t>
            </a:r>
            <a:r>
              <a:rPr lang="en-US" altLang="ru-RU" dirty="0"/>
              <a:t> </a:t>
            </a:r>
            <a:r>
              <a:rPr lang="ru-RU" altLang="ru-RU" b="1" dirty="0">
                <a:solidFill>
                  <a:srgbClr val="0D0D11"/>
                </a:solidFill>
              </a:rPr>
              <a:t>;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>
              <a:buFontTx/>
              <a:buAutoNum type="arabicPeriod" startAt="5"/>
            </a:pPr>
            <a:r>
              <a:rPr lang="ru-RU" altLang="ru-RU" dirty="0">
                <a:solidFill>
                  <a:srgbClr val="0D0D11"/>
                </a:solidFill>
              </a:rPr>
              <a:t>Вывести список всех сотрудников, кроме сотрудников 2-го и 5-го: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   </a:t>
            </a:r>
            <a:r>
              <a:rPr lang="en-US" altLang="ru-RU" b="1" dirty="0">
                <a:solidFill>
                  <a:srgbClr val="0D0D11"/>
                </a:solidFill>
              </a:rPr>
              <a:t>select  </a:t>
            </a:r>
            <a:r>
              <a:rPr lang="ru-RU" altLang="ru-RU" b="1" dirty="0">
                <a:solidFill>
                  <a:srgbClr val="0D0D11"/>
                </a:solidFill>
              </a:rPr>
              <a:t>*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from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	where  NOT </a:t>
            </a:r>
            <a:r>
              <a:rPr lang="ru-RU" altLang="ru-RU" b="1" dirty="0">
                <a:solidFill>
                  <a:srgbClr val="0D0D11"/>
                </a:solidFill>
              </a:rPr>
              <a:t>(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=2  OR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 = 5</a:t>
            </a:r>
            <a:r>
              <a:rPr lang="ru-RU" altLang="ru-RU" b="1" dirty="0">
                <a:solidFill>
                  <a:srgbClr val="0D0D11"/>
                </a:solidFill>
              </a:rPr>
              <a:t>);</a:t>
            </a:r>
            <a:endParaRPr lang="en-US" altLang="ru-RU" dirty="0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48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57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57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57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76250"/>
            <a:ext cx="7772400" cy="788988"/>
          </a:xfrm>
        </p:spPr>
        <p:txBody>
          <a:bodyPr/>
          <a:lstStyle/>
          <a:p>
            <a:r>
              <a:rPr lang="ru-RU" altLang="ru-RU" sz="3200">
                <a:latin typeface="Times New Roman" panose="02020603050405020304" pitchFamily="18" charset="0"/>
              </a:rPr>
              <a:t>Выбор данных из таблицы по условию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611190" y="1471613"/>
            <a:ext cx="82819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Задание 1: вывести список текущих проектов стоимостью более 2 млн. рублей. </a:t>
            </a:r>
            <a:endParaRPr lang="en-US" altLang="ru-RU">
              <a:solidFill>
                <a:srgbClr val="0D0D11"/>
              </a:solidFill>
            </a:endParaRP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611188" y="1773240"/>
            <a:ext cx="7993062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     </a:t>
            </a:r>
            <a:r>
              <a:rPr lang="en-US" altLang="ru-RU" b="1" dirty="0">
                <a:solidFill>
                  <a:srgbClr val="0D0D11"/>
                </a:solidFill>
              </a:rPr>
              <a:t>select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*  </a:t>
            </a: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from  project</a:t>
            </a: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where  </a:t>
            </a:r>
            <a:r>
              <a:rPr lang="en-US" altLang="ru-RU" b="1" dirty="0" err="1">
                <a:solidFill>
                  <a:srgbClr val="0D0D11"/>
                </a:solidFill>
              </a:rPr>
              <a:t>dend</a:t>
            </a:r>
            <a:r>
              <a:rPr lang="en-US" altLang="ru-RU" b="1" dirty="0">
                <a:solidFill>
                  <a:srgbClr val="0D0D11"/>
                </a:solidFill>
              </a:rPr>
              <a:t> &gt; </a:t>
            </a:r>
            <a:r>
              <a:rPr lang="en-US" altLang="ru-RU" b="1" dirty="0" smtClean="0">
                <a:solidFill>
                  <a:srgbClr val="0D0D11"/>
                </a:solidFill>
              </a:rPr>
              <a:t>date()  </a:t>
            </a:r>
            <a:r>
              <a:rPr lang="en-US" altLang="ru-RU" b="1" dirty="0">
                <a:solidFill>
                  <a:srgbClr val="0D0D11"/>
                </a:solidFill>
              </a:rPr>
              <a:t>AND  cost &gt; 2000000;</a:t>
            </a:r>
            <a:endParaRPr lang="ru-RU" altLang="ru-RU" b="1" dirty="0">
              <a:solidFill>
                <a:srgbClr val="0D0D11"/>
              </a:solidFill>
            </a:endParaRP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611188" y="2924175"/>
            <a:ext cx="77771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Задание 2: вывести список</a:t>
            </a:r>
            <a:r>
              <a:rPr lang="ru-RU" altLang="ru-RU"/>
              <a:t> </a:t>
            </a:r>
            <a:r>
              <a:rPr lang="ru-RU" altLang="ru-RU">
                <a:solidFill>
                  <a:srgbClr val="0D0D11"/>
                </a:solidFill>
              </a:rPr>
              <a:t>сотрудников, работающих в должностях </a:t>
            </a:r>
            <a:r>
              <a:rPr lang="en-US" altLang="ru-RU">
                <a:solidFill>
                  <a:srgbClr val="0D0D11"/>
                </a:solidFill>
              </a:rPr>
              <a:t>'</a:t>
            </a:r>
            <a:r>
              <a:rPr lang="ru-RU" altLang="ru-RU">
                <a:solidFill>
                  <a:srgbClr val="0D0D11"/>
                </a:solidFill>
              </a:rPr>
              <a:t>инженер</a:t>
            </a:r>
            <a:r>
              <a:rPr lang="en-US" altLang="ru-RU">
                <a:solidFill>
                  <a:srgbClr val="0D0D11"/>
                </a:solidFill>
              </a:rPr>
              <a:t>'</a:t>
            </a:r>
            <a:r>
              <a:rPr lang="ru-RU" altLang="ru-RU">
                <a:solidFill>
                  <a:srgbClr val="0D0D11"/>
                </a:solidFill>
              </a:rPr>
              <a:t> и </a:t>
            </a:r>
            <a:r>
              <a:rPr lang="en-US" altLang="ru-RU">
                <a:solidFill>
                  <a:srgbClr val="0D0D11"/>
                </a:solidFill>
              </a:rPr>
              <a:t>'</a:t>
            </a:r>
            <a:r>
              <a:rPr lang="ru-RU" altLang="ru-RU">
                <a:solidFill>
                  <a:srgbClr val="0D0D11"/>
                </a:solidFill>
              </a:rPr>
              <a:t>ведущий инженер</a:t>
            </a:r>
            <a:r>
              <a:rPr lang="en-US" altLang="ru-RU">
                <a:solidFill>
                  <a:srgbClr val="0D0D11"/>
                </a:solidFill>
              </a:rPr>
              <a:t>'</a:t>
            </a:r>
            <a:r>
              <a:rPr lang="ru-RU" altLang="ru-RU">
                <a:solidFill>
                  <a:srgbClr val="0D0D11"/>
                </a:solidFill>
              </a:rPr>
              <a:t>.</a:t>
            </a:r>
          </a:p>
        </p:txBody>
      </p:sp>
      <p:sp>
        <p:nvSpPr>
          <p:cNvPr id="97286" name="Text Box 6"/>
          <p:cNvSpPr txBox="1">
            <a:spLocks noChangeArrowheads="1"/>
          </p:cNvSpPr>
          <p:nvPr/>
        </p:nvSpPr>
        <p:spPr bwMode="auto">
          <a:xfrm>
            <a:off x="611188" y="3521075"/>
            <a:ext cx="7993062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  *  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from  emp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where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post = '</a:t>
            </a:r>
            <a:r>
              <a:rPr lang="ru-RU" altLang="ru-RU" b="1">
                <a:solidFill>
                  <a:srgbClr val="0D0D11"/>
                </a:solidFill>
              </a:rPr>
              <a:t>инженер</a:t>
            </a:r>
            <a:r>
              <a:rPr lang="en-US" altLang="ru-RU" b="1">
                <a:solidFill>
                  <a:srgbClr val="0D0D11"/>
                </a:solidFill>
              </a:rPr>
              <a:t>'  OR  post = '</a:t>
            </a:r>
            <a:r>
              <a:rPr lang="ru-RU" altLang="ru-RU" b="1">
                <a:solidFill>
                  <a:srgbClr val="0D0D11"/>
                </a:solidFill>
              </a:rPr>
              <a:t>ведущий инженер</a:t>
            </a:r>
            <a:r>
              <a:rPr lang="en-US" altLang="ru-RU" b="1">
                <a:solidFill>
                  <a:srgbClr val="0D0D11"/>
                </a:solidFill>
              </a:rPr>
              <a:t>' ;</a:t>
            </a:r>
            <a:endParaRPr lang="ru-RU" altLang="ru-RU" b="1">
              <a:solidFill>
                <a:srgbClr val="0D0D11"/>
              </a:solidFill>
            </a:endParaRP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611188" y="4587875"/>
            <a:ext cx="8064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Задание 3: вывести список сотрудников, работающих в должности </a:t>
            </a:r>
            <a:r>
              <a:rPr lang="en-US" altLang="ru-RU">
                <a:solidFill>
                  <a:srgbClr val="0D0D11"/>
                </a:solidFill>
              </a:rPr>
              <a:t>'</a:t>
            </a:r>
            <a:r>
              <a:rPr lang="ru-RU" altLang="ru-RU">
                <a:solidFill>
                  <a:srgbClr val="0D0D11"/>
                </a:solidFill>
              </a:rPr>
              <a:t>охранник</a:t>
            </a:r>
            <a:r>
              <a:rPr lang="en-US" altLang="ru-RU">
                <a:solidFill>
                  <a:srgbClr val="0D0D11"/>
                </a:solidFill>
              </a:rPr>
              <a:t>'</a:t>
            </a:r>
            <a:r>
              <a:rPr lang="ru-RU" altLang="ru-RU">
                <a:solidFill>
                  <a:srgbClr val="0D0D11"/>
                </a:solidFill>
              </a:rPr>
              <a:t>, с зарплатой более 20000 рублей. </a:t>
            </a:r>
          </a:p>
        </p:txBody>
      </p:sp>
      <p:sp>
        <p:nvSpPr>
          <p:cNvPr id="97288" name="Text Box 8"/>
          <p:cNvSpPr txBox="1">
            <a:spLocks noChangeArrowheads="1"/>
          </p:cNvSpPr>
          <p:nvPr/>
        </p:nvSpPr>
        <p:spPr bwMode="auto">
          <a:xfrm>
            <a:off x="539750" y="5176840"/>
            <a:ext cx="7920038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  *  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from  emp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where  post = '</a:t>
            </a:r>
            <a:r>
              <a:rPr lang="ru-RU" altLang="ru-RU" b="1">
                <a:solidFill>
                  <a:srgbClr val="0D0D11"/>
                </a:solidFill>
              </a:rPr>
              <a:t>охранник</a:t>
            </a:r>
            <a:r>
              <a:rPr lang="en-US" altLang="ru-RU" b="1">
                <a:solidFill>
                  <a:srgbClr val="0D0D11"/>
                </a:solidFill>
              </a:rPr>
              <a:t>'  AND  salary &gt; 20000;</a:t>
            </a:r>
            <a:r>
              <a:rPr lang="ru-RU" altLang="ru-RU">
                <a:solidFill>
                  <a:srgbClr val="0D0D1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98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7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7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4" grpId="0"/>
      <p:bldP spid="97286" grpId="0"/>
      <p:bldP spid="9728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404664"/>
            <a:ext cx="7772400" cy="788988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Предикаты  формирования  условия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468313" y="1341438"/>
            <a:ext cx="8424862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40000"/>
              </a:spcBef>
            </a:pPr>
            <a:r>
              <a:rPr lang="ru-RU" altLang="ru-RU" sz="2400" b="1">
                <a:solidFill>
                  <a:srgbClr val="0D0D11"/>
                </a:solidFill>
              </a:rPr>
              <a:t>	Предикат вхождения в список значений: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		</a:t>
            </a:r>
            <a:r>
              <a:rPr lang="ru-RU" altLang="ru-RU" sz="2000" b="1" i="1">
                <a:solidFill>
                  <a:srgbClr val="0D0D11"/>
                </a:solidFill>
              </a:rPr>
              <a:t>имя_поля</a:t>
            </a:r>
            <a:r>
              <a:rPr lang="ru-RU" altLang="ru-RU" sz="2000" b="1">
                <a:solidFill>
                  <a:srgbClr val="0D0D11"/>
                </a:solidFill>
              </a:rPr>
              <a:t>  </a:t>
            </a:r>
            <a:r>
              <a:rPr lang="en-US" altLang="ru-RU" sz="2000" b="1">
                <a:solidFill>
                  <a:srgbClr val="0D0D11"/>
                </a:solidFill>
              </a:rPr>
              <a:t>IN</a:t>
            </a:r>
            <a:r>
              <a:rPr lang="ru-RU" altLang="ru-RU" sz="2000" b="1">
                <a:solidFill>
                  <a:srgbClr val="0D0D11"/>
                </a:solidFill>
              </a:rPr>
              <a:t>  ( </a:t>
            </a:r>
            <a:r>
              <a:rPr lang="ru-RU" altLang="ru-RU" sz="2000" b="1" i="1">
                <a:solidFill>
                  <a:srgbClr val="0D0D11"/>
                </a:solidFill>
              </a:rPr>
              <a:t>значение1 </a:t>
            </a:r>
            <a:r>
              <a:rPr lang="en-US" altLang="ru-RU" sz="2000" b="1">
                <a:solidFill>
                  <a:srgbClr val="0D0D11"/>
                </a:solidFill>
              </a:rPr>
              <a:t>[, </a:t>
            </a:r>
            <a:r>
              <a:rPr lang="ru-RU" altLang="ru-RU" sz="2000" b="1" i="1">
                <a:solidFill>
                  <a:srgbClr val="0D0D11"/>
                </a:solidFill>
              </a:rPr>
              <a:t>значение</a:t>
            </a:r>
            <a:r>
              <a:rPr lang="en-US" altLang="ru-RU" sz="2000" b="1" i="1">
                <a:solidFill>
                  <a:srgbClr val="0D0D11"/>
                </a:solidFill>
              </a:rPr>
              <a:t>2,... </a:t>
            </a:r>
            <a:r>
              <a:rPr lang="en-US" altLang="ru-RU" sz="2000" b="1">
                <a:solidFill>
                  <a:srgbClr val="0D0D11"/>
                </a:solidFill>
              </a:rPr>
              <a:t>]</a:t>
            </a:r>
            <a:r>
              <a:rPr lang="ru-RU" altLang="ru-RU" sz="2000" b="1">
                <a:solidFill>
                  <a:srgbClr val="0D0D11"/>
                </a:solidFill>
              </a:rPr>
              <a:t> )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 b="1">
                <a:solidFill>
                  <a:srgbClr val="0D0D11"/>
                </a:solidFill>
              </a:rPr>
              <a:t>		</a:t>
            </a:r>
            <a:r>
              <a:rPr lang="ru-RU" altLang="ru-RU" sz="2000" b="1" i="1">
                <a:solidFill>
                  <a:srgbClr val="0D0D11"/>
                </a:solidFill>
              </a:rPr>
              <a:t>выражение</a:t>
            </a:r>
            <a:r>
              <a:rPr lang="ru-RU" altLang="ru-RU" sz="2000" b="1">
                <a:solidFill>
                  <a:srgbClr val="0D0D11"/>
                </a:solidFill>
              </a:rPr>
              <a:t>  </a:t>
            </a:r>
            <a:r>
              <a:rPr lang="en-US" altLang="ru-RU" sz="2000" b="1">
                <a:solidFill>
                  <a:srgbClr val="0D0D11"/>
                </a:solidFill>
              </a:rPr>
              <a:t>IN</a:t>
            </a:r>
            <a:r>
              <a:rPr lang="ru-RU" altLang="ru-RU" sz="2000" b="1">
                <a:solidFill>
                  <a:srgbClr val="0D0D11"/>
                </a:solidFill>
              </a:rPr>
              <a:t>  (</a:t>
            </a:r>
            <a:r>
              <a:rPr lang="en-US" altLang="ru-RU" sz="2000" b="1">
                <a:solidFill>
                  <a:srgbClr val="0D0D11"/>
                </a:solidFill>
              </a:rPr>
              <a:t> </a:t>
            </a:r>
            <a:r>
              <a:rPr lang="ru-RU" altLang="ru-RU" sz="2000" b="1" i="1">
                <a:solidFill>
                  <a:srgbClr val="0D0D11"/>
                </a:solidFill>
              </a:rPr>
              <a:t>значение1 </a:t>
            </a:r>
            <a:r>
              <a:rPr lang="en-US" altLang="ru-RU" sz="2000" b="1">
                <a:solidFill>
                  <a:srgbClr val="0D0D11"/>
                </a:solidFill>
              </a:rPr>
              <a:t>[, </a:t>
            </a:r>
            <a:r>
              <a:rPr lang="ru-RU" altLang="ru-RU" sz="2000" b="1" i="1">
                <a:solidFill>
                  <a:srgbClr val="0D0D11"/>
                </a:solidFill>
              </a:rPr>
              <a:t>значение</a:t>
            </a:r>
            <a:r>
              <a:rPr lang="en-US" altLang="ru-RU" sz="2000" b="1" i="1">
                <a:solidFill>
                  <a:srgbClr val="0D0D11"/>
                </a:solidFill>
              </a:rPr>
              <a:t>2,... </a:t>
            </a:r>
            <a:r>
              <a:rPr lang="en-US" altLang="ru-RU" sz="2000" b="1">
                <a:solidFill>
                  <a:srgbClr val="0D0D11"/>
                </a:solidFill>
              </a:rPr>
              <a:t>]</a:t>
            </a:r>
            <a:r>
              <a:rPr lang="ru-RU" altLang="ru-RU" sz="2000" b="1">
                <a:solidFill>
                  <a:srgbClr val="0D0D11"/>
                </a:solidFill>
              </a:rPr>
              <a:t> )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	</a:t>
            </a:r>
            <a:r>
              <a:rPr lang="ru-RU" altLang="ru-RU" sz="2000" u="sng">
                <a:solidFill>
                  <a:srgbClr val="0D0D11"/>
                </a:solidFill>
              </a:rPr>
              <a:t>Примеры:</a:t>
            </a:r>
            <a:endParaRPr lang="en-US" altLang="ru-RU" sz="2000" u="sng">
              <a:solidFill>
                <a:srgbClr val="0D0D11"/>
              </a:solidFill>
            </a:endParaRP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ru-RU" altLang="ru-RU" sz="2000">
                <a:solidFill>
                  <a:srgbClr val="0D0D11"/>
                </a:solidFill>
              </a:rPr>
              <a:t>Список сотрудников отделов</a:t>
            </a:r>
            <a:r>
              <a:rPr lang="en-US" altLang="ru-RU" sz="2000">
                <a:solidFill>
                  <a:srgbClr val="0D0D11"/>
                </a:solidFill>
              </a:rPr>
              <a:t> </a:t>
            </a:r>
            <a:r>
              <a:rPr lang="ru-RU" altLang="ru-RU" sz="2000">
                <a:solidFill>
                  <a:srgbClr val="0D0D11"/>
                </a:solidFill>
              </a:rPr>
              <a:t>5</a:t>
            </a:r>
            <a:r>
              <a:rPr lang="en-US" altLang="ru-RU" sz="2000">
                <a:solidFill>
                  <a:srgbClr val="0D0D11"/>
                </a:solidFill>
              </a:rPr>
              <a:t>, </a:t>
            </a:r>
            <a:r>
              <a:rPr lang="ru-RU" altLang="ru-RU" sz="2000">
                <a:solidFill>
                  <a:srgbClr val="0D0D11"/>
                </a:solidFill>
              </a:rPr>
              <a:t>8</a:t>
            </a:r>
            <a:r>
              <a:rPr lang="en-US" altLang="ru-RU" sz="2000">
                <a:solidFill>
                  <a:srgbClr val="0D0D11"/>
                </a:solidFill>
              </a:rPr>
              <a:t> </a:t>
            </a:r>
            <a:r>
              <a:rPr lang="ru-RU" altLang="ru-RU" sz="2000">
                <a:solidFill>
                  <a:srgbClr val="0D0D11"/>
                </a:solidFill>
              </a:rPr>
              <a:t>и</a:t>
            </a:r>
            <a:r>
              <a:rPr lang="en-US" altLang="ru-RU" sz="2000">
                <a:solidFill>
                  <a:srgbClr val="0D0D11"/>
                </a:solidFill>
              </a:rPr>
              <a:t> </a:t>
            </a:r>
            <a:r>
              <a:rPr lang="ru-RU" altLang="ru-RU" sz="2000">
                <a:solidFill>
                  <a:srgbClr val="0D0D11"/>
                </a:solidFill>
              </a:rPr>
              <a:t>9: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	</a:t>
            </a:r>
            <a:r>
              <a:rPr lang="ru-RU" altLang="ru-RU" sz="2000" b="1">
                <a:solidFill>
                  <a:srgbClr val="0D0D11"/>
                </a:solidFill>
              </a:rPr>
              <a:t>select *  </a:t>
            </a:r>
            <a:endParaRPr lang="en-US" altLang="ru-RU" sz="2000" b="1">
              <a:solidFill>
                <a:srgbClr val="0D0D11"/>
              </a:solidFill>
            </a:endParaRPr>
          </a:p>
          <a:p>
            <a:pPr eaLnBrk="1" hangingPunct="1">
              <a:spcBef>
                <a:spcPct val="25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		</a:t>
            </a:r>
            <a:r>
              <a:rPr lang="ru-RU" altLang="ru-RU" sz="2000" b="1">
                <a:solidFill>
                  <a:srgbClr val="0D0D11"/>
                </a:solidFill>
              </a:rPr>
              <a:t>from </a:t>
            </a:r>
            <a:r>
              <a:rPr lang="en-US" altLang="ru-RU" sz="2000" b="1">
                <a:solidFill>
                  <a:srgbClr val="0D0D11"/>
                </a:solidFill>
              </a:rPr>
              <a:t>emp</a:t>
            </a:r>
            <a:endParaRPr lang="ru-RU" altLang="ru-RU" sz="2000" b="1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sz="2000" b="1">
                <a:solidFill>
                  <a:srgbClr val="0D0D11"/>
                </a:solidFill>
              </a:rPr>
              <a:t>		</a:t>
            </a:r>
            <a:r>
              <a:rPr lang="en-US" altLang="ru-RU" sz="2000" b="1">
                <a:solidFill>
                  <a:srgbClr val="0D0D11"/>
                </a:solidFill>
              </a:rPr>
              <a:t>where depno </a:t>
            </a:r>
            <a:r>
              <a:rPr lang="ru-RU" altLang="ru-RU" sz="2000" b="1">
                <a:solidFill>
                  <a:srgbClr val="0D0D11"/>
                </a:solidFill>
              </a:rPr>
              <a:t> </a:t>
            </a:r>
            <a:r>
              <a:rPr lang="en-US" altLang="ru-RU" sz="2000" b="1">
                <a:solidFill>
                  <a:srgbClr val="0D0D11"/>
                </a:solidFill>
              </a:rPr>
              <a:t>IN ( </a:t>
            </a:r>
            <a:r>
              <a:rPr lang="ru-RU" altLang="ru-RU" sz="2000" b="1">
                <a:solidFill>
                  <a:srgbClr val="0D0D11"/>
                </a:solidFill>
              </a:rPr>
              <a:t>5, 8, 9</a:t>
            </a:r>
            <a:r>
              <a:rPr lang="en-US" altLang="ru-RU" sz="2000" b="1">
                <a:solidFill>
                  <a:srgbClr val="0D0D11"/>
                </a:solidFill>
              </a:rPr>
              <a:t> ) </a:t>
            </a:r>
            <a:r>
              <a:rPr lang="ru-RU" altLang="ru-RU" sz="2000" b="1">
                <a:solidFill>
                  <a:srgbClr val="0D0D11"/>
                </a:solidFill>
              </a:rPr>
              <a:t>;</a:t>
            </a:r>
            <a:endParaRPr lang="en-US" altLang="ru-RU" sz="2000" b="1">
              <a:solidFill>
                <a:srgbClr val="0D0D1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ru-RU" altLang="ru-RU" sz="2000">
                <a:solidFill>
                  <a:srgbClr val="0D0D11"/>
                </a:solidFill>
              </a:rPr>
              <a:t>Список сотрудников, работающих в должностях</a:t>
            </a:r>
            <a:r>
              <a:rPr lang="ru-RU" altLang="ru-RU" sz="2000"/>
              <a:t> </a:t>
            </a:r>
            <a:r>
              <a:rPr lang="en-US" altLang="ru-RU" sz="2000">
                <a:solidFill>
                  <a:srgbClr val="0D0D11"/>
                </a:solidFill>
              </a:rPr>
              <a:t>'</a:t>
            </a:r>
            <a:r>
              <a:rPr lang="ru-RU" altLang="ru-RU" sz="2000">
                <a:solidFill>
                  <a:srgbClr val="0D0D11"/>
                </a:solidFill>
              </a:rPr>
              <a:t>инженер</a:t>
            </a:r>
            <a:r>
              <a:rPr lang="en-US" altLang="ru-RU" sz="2000">
                <a:solidFill>
                  <a:srgbClr val="0D0D11"/>
                </a:solidFill>
              </a:rPr>
              <a:t>'</a:t>
            </a:r>
            <a:r>
              <a:rPr lang="ru-RU" altLang="ru-RU" sz="2000">
                <a:solidFill>
                  <a:srgbClr val="0D0D11"/>
                </a:solidFill>
              </a:rPr>
              <a:t> и </a:t>
            </a:r>
            <a:r>
              <a:rPr lang="en-US" altLang="ru-RU" sz="2000">
                <a:solidFill>
                  <a:srgbClr val="0D0D11"/>
                </a:solidFill>
              </a:rPr>
              <a:t>'</a:t>
            </a:r>
            <a:r>
              <a:rPr lang="ru-RU" altLang="ru-RU" sz="2000">
                <a:solidFill>
                  <a:srgbClr val="0D0D11"/>
                </a:solidFill>
              </a:rPr>
              <a:t>ведущий инженер</a:t>
            </a:r>
            <a:r>
              <a:rPr lang="en-US" altLang="ru-RU" sz="2000">
                <a:solidFill>
                  <a:srgbClr val="0D0D11"/>
                </a:solidFill>
              </a:rPr>
              <a:t>'</a:t>
            </a:r>
            <a:r>
              <a:rPr lang="ru-RU" altLang="ru-RU" sz="2000"/>
              <a:t> </a:t>
            </a:r>
            <a:r>
              <a:rPr lang="ru-RU" altLang="ru-RU" sz="2000">
                <a:solidFill>
                  <a:srgbClr val="0D0D11"/>
                </a:solidFill>
              </a:rPr>
              <a:t>:</a:t>
            </a:r>
          </a:p>
          <a:p>
            <a:pPr eaLnBrk="1" hangingPunct="1"/>
            <a:r>
              <a:rPr lang="ru-RU" altLang="ru-RU" sz="2000" b="1">
                <a:solidFill>
                  <a:srgbClr val="0D0D11"/>
                </a:solidFill>
              </a:rPr>
              <a:t>        </a:t>
            </a:r>
            <a:r>
              <a:rPr lang="en-US" altLang="ru-RU" sz="2000" b="1">
                <a:solidFill>
                  <a:srgbClr val="0D0D11"/>
                </a:solidFill>
              </a:rPr>
              <a:t>select  *  </a:t>
            </a:r>
          </a:p>
          <a:p>
            <a:pPr eaLnBrk="1" hangingPunct="1"/>
            <a:r>
              <a:rPr lang="en-US" altLang="ru-RU" sz="2000" b="1">
                <a:solidFill>
                  <a:srgbClr val="0D0D11"/>
                </a:solidFill>
              </a:rPr>
              <a:t>		from  emp</a:t>
            </a:r>
          </a:p>
          <a:p>
            <a:pPr eaLnBrk="1" hangingPunct="1"/>
            <a:r>
              <a:rPr lang="en-US" altLang="ru-RU" sz="2000" b="1">
                <a:solidFill>
                  <a:srgbClr val="0D0D11"/>
                </a:solidFill>
              </a:rPr>
              <a:t>		where </a:t>
            </a:r>
            <a:r>
              <a:rPr lang="ru-RU" altLang="ru-RU" sz="2000" b="1">
                <a:solidFill>
                  <a:srgbClr val="0D0D11"/>
                </a:solidFill>
              </a:rPr>
              <a:t> </a:t>
            </a:r>
            <a:r>
              <a:rPr lang="en-US" altLang="ru-RU" sz="2000" b="1">
                <a:solidFill>
                  <a:srgbClr val="0D0D11"/>
                </a:solidFill>
              </a:rPr>
              <a:t>post </a:t>
            </a:r>
            <a:r>
              <a:rPr lang="ru-RU" altLang="ru-RU" sz="2000" b="1">
                <a:solidFill>
                  <a:srgbClr val="0D0D11"/>
                </a:solidFill>
              </a:rPr>
              <a:t> </a:t>
            </a:r>
            <a:r>
              <a:rPr lang="en-US" altLang="ru-RU" sz="2000" b="1">
                <a:solidFill>
                  <a:srgbClr val="0D0D11"/>
                </a:solidFill>
              </a:rPr>
              <a:t>IN ( '</a:t>
            </a:r>
            <a:r>
              <a:rPr lang="ru-RU" altLang="ru-RU" sz="2000" b="1">
                <a:solidFill>
                  <a:srgbClr val="0D0D11"/>
                </a:solidFill>
              </a:rPr>
              <a:t>инженер</a:t>
            </a:r>
            <a:r>
              <a:rPr lang="en-US" altLang="ru-RU" sz="2000" b="1">
                <a:solidFill>
                  <a:srgbClr val="0D0D11"/>
                </a:solidFill>
              </a:rPr>
              <a:t>', '</a:t>
            </a:r>
            <a:r>
              <a:rPr lang="ru-RU" altLang="ru-RU" sz="2000" b="1">
                <a:solidFill>
                  <a:srgbClr val="0D0D11"/>
                </a:solidFill>
              </a:rPr>
              <a:t>ведущий инженер</a:t>
            </a:r>
            <a:r>
              <a:rPr lang="en-US" altLang="ru-RU" sz="2000" b="1">
                <a:solidFill>
                  <a:srgbClr val="0D0D11"/>
                </a:solidFill>
              </a:rPr>
              <a:t>' );</a:t>
            </a:r>
            <a:endParaRPr lang="ru-RU" altLang="ru-RU" sz="2000" b="1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4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04664"/>
            <a:ext cx="7772400" cy="788988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Предикаты  формирования  условия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468313" y="1341440"/>
            <a:ext cx="8424862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40000"/>
              </a:spcBef>
            </a:pPr>
            <a:r>
              <a:rPr lang="ru-RU" altLang="ru-RU" sz="2400" b="1" dirty="0">
                <a:solidFill>
                  <a:srgbClr val="0D0D11"/>
                </a:solidFill>
              </a:rPr>
              <a:t>	Предикат вхождения в диапазон:</a:t>
            </a:r>
          </a:p>
          <a:p>
            <a:pPr eaLnBrk="1" hangingPunct="1"/>
            <a:r>
              <a:rPr lang="ru-RU" altLang="ru-RU" b="1" i="1" dirty="0">
                <a:solidFill>
                  <a:srgbClr val="0D0D11"/>
                </a:solidFill>
              </a:rPr>
              <a:t>   </a:t>
            </a:r>
            <a:r>
              <a:rPr lang="ru-RU" altLang="ru-RU" b="1" i="1" dirty="0" err="1">
                <a:solidFill>
                  <a:srgbClr val="0D0D11"/>
                </a:solidFill>
              </a:rPr>
              <a:t>имя_поля</a:t>
            </a: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BETWEEN  </a:t>
            </a:r>
            <a:r>
              <a:rPr lang="ru-RU" altLang="ru-RU" b="1" i="1" dirty="0" err="1">
                <a:solidFill>
                  <a:srgbClr val="0D0D11"/>
                </a:solidFill>
              </a:rPr>
              <a:t>минимальное_значение</a:t>
            </a:r>
            <a:r>
              <a:rPr lang="ru-RU" altLang="ru-RU" b="1" i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AND</a:t>
            </a:r>
            <a:r>
              <a:rPr lang="en-US" altLang="ru-RU" b="1" i="1" dirty="0">
                <a:solidFill>
                  <a:srgbClr val="0D0D11"/>
                </a:solidFill>
              </a:rPr>
              <a:t> </a:t>
            </a:r>
            <a:r>
              <a:rPr lang="ru-RU" altLang="ru-RU" b="1" i="1" dirty="0">
                <a:solidFill>
                  <a:srgbClr val="0D0D11"/>
                </a:solidFill>
              </a:rPr>
              <a:t> </a:t>
            </a:r>
            <a:r>
              <a:rPr lang="ru-RU" altLang="ru-RU" b="1" i="1" dirty="0" err="1">
                <a:solidFill>
                  <a:srgbClr val="0D0D11"/>
                </a:solidFill>
              </a:rPr>
              <a:t>максимальное_значение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i="1" dirty="0">
                <a:solidFill>
                  <a:srgbClr val="0D0D11"/>
                </a:solidFill>
              </a:rPr>
              <a:t> выражение</a:t>
            </a: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BETWEEN  </a:t>
            </a:r>
            <a:r>
              <a:rPr lang="ru-RU" altLang="ru-RU" b="1" i="1" dirty="0" err="1">
                <a:solidFill>
                  <a:srgbClr val="0D0D11"/>
                </a:solidFill>
              </a:rPr>
              <a:t>минимальное_значение</a:t>
            </a:r>
            <a:r>
              <a:rPr lang="ru-RU" altLang="ru-RU" b="1" i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AND</a:t>
            </a:r>
            <a:r>
              <a:rPr lang="en-US" altLang="ru-RU" b="1" i="1" dirty="0">
                <a:solidFill>
                  <a:srgbClr val="0D0D11"/>
                </a:solidFill>
              </a:rPr>
              <a:t> </a:t>
            </a:r>
            <a:r>
              <a:rPr lang="ru-RU" altLang="ru-RU" b="1" i="1" dirty="0">
                <a:solidFill>
                  <a:srgbClr val="0D0D11"/>
                </a:solidFill>
              </a:rPr>
              <a:t> </a:t>
            </a:r>
            <a:r>
              <a:rPr lang="ru-RU" altLang="ru-RU" b="1" i="1" dirty="0" err="1">
                <a:solidFill>
                  <a:srgbClr val="0D0D11"/>
                </a:solidFill>
              </a:rPr>
              <a:t>максимальное_значение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       Минимальное значение должно быть меньше либо равно максимальному.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 u="sng" dirty="0">
                <a:solidFill>
                  <a:srgbClr val="0D0D11"/>
                </a:solidFill>
              </a:rPr>
              <a:t>Примеры:</a:t>
            </a:r>
            <a:endParaRPr lang="en-US" altLang="ru-RU" sz="2000" u="sng" dirty="0">
              <a:solidFill>
                <a:srgbClr val="0D0D11"/>
              </a:solidFill>
            </a:endParaRP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Список всех сотрудников со 2-го по 5-й отделы: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 dirty="0">
                <a:solidFill>
                  <a:srgbClr val="0D0D11"/>
                </a:solidFill>
              </a:rPr>
              <a:t>	</a:t>
            </a:r>
            <a:r>
              <a:rPr lang="ru-RU" altLang="ru-RU" sz="2000" b="1" dirty="0" err="1">
                <a:solidFill>
                  <a:srgbClr val="0D0D11"/>
                </a:solidFill>
              </a:rPr>
              <a:t>select</a:t>
            </a:r>
            <a:r>
              <a:rPr lang="ru-RU" altLang="ru-RU" sz="2000" b="1" dirty="0">
                <a:solidFill>
                  <a:srgbClr val="0D0D11"/>
                </a:solidFill>
              </a:rPr>
              <a:t> *  </a:t>
            </a:r>
            <a:endParaRPr lang="en-US" altLang="ru-RU" sz="2000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25000"/>
              </a:spcBef>
            </a:pPr>
            <a:r>
              <a:rPr lang="en-US" altLang="ru-RU" sz="2000" b="1" dirty="0">
                <a:solidFill>
                  <a:srgbClr val="0D0D11"/>
                </a:solidFill>
              </a:rPr>
              <a:t>		</a:t>
            </a:r>
            <a:r>
              <a:rPr lang="ru-RU" altLang="ru-RU" sz="2000" b="1" dirty="0" err="1">
                <a:solidFill>
                  <a:srgbClr val="0D0D11"/>
                </a:solidFill>
              </a:rPr>
              <a:t>from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  <a:r>
              <a:rPr lang="en-US" altLang="ru-RU" sz="2000" b="1" dirty="0" err="1">
                <a:solidFill>
                  <a:srgbClr val="0D0D11"/>
                </a:solidFill>
              </a:rPr>
              <a:t>emp</a:t>
            </a:r>
            <a:endParaRPr lang="ru-RU" altLang="ru-RU" sz="2000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sz="2000" b="1" dirty="0">
                <a:solidFill>
                  <a:srgbClr val="0D0D11"/>
                </a:solidFill>
              </a:rPr>
              <a:t>		</a:t>
            </a:r>
            <a:r>
              <a:rPr lang="en-US" altLang="ru-RU" sz="2000" b="1" dirty="0">
                <a:solidFill>
                  <a:srgbClr val="0D0D11"/>
                </a:solidFill>
              </a:rPr>
              <a:t>where 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  <a:r>
              <a:rPr lang="en-US" altLang="ru-RU" sz="2000" b="1" dirty="0" err="1">
                <a:solidFill>
                  <a:srgbClr val="0D0D11"/>
                </a:solidFill>
              </a:rPr>
              <a:t>depno</a:t>
            </a:r>
            <a:r>
              <a:rPr lang="en-US" altLang="ru-RU" sz="2000" b="1" dirty="0">
                <a:solidFill>
                  <a:srgbClr val="0D0D11"/>
                </a:solidFill>
              </a:rPr>
              <a:t>  BETWEEN  2  AND  5 </a:t>
            </a:r>
            <a:r>
              <a:rPr lang="ru-RU" altLang="ru-RU" sz="2000" b="1" dirty="0">
                <a:solidFill>
                  <a:srgbClr val="0D0D11"/>
                </a:solidFill>
              </a:rPr>
              <a:t>;</a:t>
            </a:r>
            <a:endParaRPr lang="en-US" altLang="ru-RU" sz="2000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Список сотрудников с </a:t>
            </a:r>
            <a:r>
              <a:rPr lang="en-US" altLang="ru-RU" sz="2000" dirty="0">
                <a:solidFill>
                  <a:srgbClr val="0D0D11"/>
                </a:solidFill>
              </a:rPr>
              <a:t>“</a:t>
            </a:r>
            <a:r>
              <a:rPr lang="ru-RU" altLang="ru-RU" sz="2000" dirty="0">
                <a:solidFill>
                  <a:srgbClr val="0D0D11"/>
                </a:solidFill>
              </a:rPr>
              <a:t>чистой</a:t>
            </a:r>
            <a:r>
              <a:rPr lang="en-US" altLang="ru-RU" sz="2000" dirty="0">
                <a:solidFill>
                  <a:srgbClr val="0D0D11"/>
                </a:solidFill>
              </a:rPr>
              <a:t>”</a:t>
            </a:r>
            <a:r>
              <a:rPr lang="ru-RU" altLang="ru-RU" sz="2000" dirty="0">
                <a:solidFill>
                  <a:srgbClr val="0D0D11"/>
                </a:solidFill>
              </a:rPr>
              <a:t> зарплатой от 20 до 30 тысяч рублей:</a:t>
            </a:r>
          </a:p>
          <a:p>
            <a:pPr eaLnBrk="1" hangingPunct="1"/>
            <a:r>
              <a:rPr lang="ru-RU" altLang="ru-RU" sz="2000" b="1" dirty="0">
                <a:solidFill>
                  <a:srgbClr val="0D0D11"/>
                </a:solidFill>
              </a:rPr>
              <a:t>       </a:t>
            </a:r>
            <a:r>
              <a:rPr lang="en-US" altLang="ru-RU" sz="2000" b="1" dirty="0">
                <a:solidFill>
                  <a:srgbClr val="0D0D11"/>
                </a:solidFill>
              </a:rPr>
              <a:t>select  *  </a:t>
            </a: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		from  </a:t>
            </a:r>
            <a:r>
              <a:rPr lang="en-US" altLang="ru-RU" sz="2000" b="1" dirty="0" err="1">
                <a:solidFill>
                  <a:srgbClr val="0D0D11"/>
                </a:solidFill>
              </a:rPr>
              <a:t>emp</a:t>
            </a:r>
            <a:endParaRPr lang="en-US" altLang="ru-RU" sz="2000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		where 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  <a:r>
              <a:rPr lang="en-US" altLang="ru-RU" sz="2000" b="1" dirty="0">
                <a:solidFill>
                  <a:srgbClr val="0D0D11"/>
                </a:solidFill>
              </a:rPr>
              <a:t>salary</a:t>
            </a:r>
            <a:r>
              <a:rPr lang="ru-RU" altLang="ru-RU" sz="2000" b="1" dirty="0">
                <a:solidFill>
                  <a:srgbClr val="0D0D11"/>
                </a:solidFill>
              </a:rPr>
              <a:t>*0.87</a:t>
            </a:r>
            <a:r>
              <a:rPr lang="en-US" altLang="ru-RU" sz="2000" b="1" dirty="0">
                <a:solidFill>
                  <a:srgbClr val="0D0D11"/>
                </a:solidFill>
              </a:rPr>
              <a:t>  BETWEEN  </a:t>
            </a:r>
            <a:r>
              <a:rPr lang="ru-RU" altLang="ru-RU" sz="2000" b="1" dirty="0">
                <a:solidFill>
                  <a:srgbClr val="0D0D11"/>
                </a:solidFill>
              </a:rPr>
              <a:t>20000 </a:t>
            </a:r>
            <a:r>
              <a:rPr lang="en-US" altLang="ru-RU" sz="2000" b="1" dirty="0">
                <a:solidFill>
                  <a:srgbClr val="0D0D11"/>
                </a:solidFill>
              </a:rPr>
              <a:t>AND</a:t>
            </a:r>
            <a:r>
              <a:rPr lang="ru-RU" altLang="ru-RU" sz="2000" b="1" dirty="0">
                <a:solidFill>
                  <a:srgbClr val="0D0D11"/>
                </a:solidFill>
              </a:rPr>
              <a:t>  30000</a:t>
            </a:r>
            <a:r>
              <a:rPr lang="en-US" altLang="ru-RU" sz="2000" b="1" dirty="0">
                <a:solidFill>
                  <a:srgbClr val="0D0D11"/>
                </a:solidFill>
              </a:rPr>
              <a:t>;</a:t>
            </a:r>
            <a:endParaRPr lang="ru-RU" altLang="ru-RU" sz="2000" b="1" dirty="0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39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404664"/>
            <a:ext cx="7772400" cy="788988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Предикаты  формирования  условия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467544" y="1362133"/>
            <a:ext cx="8424862" cy="5460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40000"/>
              </a:spcBef>
            </a:pPr>
            <a:r>
              <a:rPr lang="ru-RU" altLang="ru-RU" sz="2400" b="1" dirty="0">
                <a:solidFill>
                  <a:srgbClr val="0D0D11"/>
                </a:solidFill>
              </a:rPr>
              <a:t>	Предикат поиска подстроки:</a:t>
            </a:r>
            <a:r>
              <a:rPr lang="ru-RU" altLang="ru-RU" sz="2400" dirty="0">
                <a:solidFill>
                  <a:srgbClr val="0D0D11"/>
                </a:solidFill>
              </a:rPr>
              <a:t>	</a:t>
            </a:r>
            <a:r>
              <a:rPr lang="ru-RU" altLang="ru-RU" sz="2400" b="1" i="1" dirty="0" err="1">
                <a:solidFill>
                  <a:srgbClr val="0D0D11"/>
                </a:solidFill>
              </a:rPr>
              <a:t>имя_поля</a:t>
            </a:r>
            <a:r>
              <a:rPr lang="ru-RU" altLang="ru-RU" sz="2400" b="1" dirty="0">
                <a:solidFill>
                  <a:srgbClr val="0D0D11"/>
                </a:solidFill>
              </a:rPr>
              <a:t>  </a:t>
            </a:r>
            <a:r>
              <a:rPr lang="ru-RU" altLang="ru-RU" sz="2000" b="1" dirty="0">
                <a:solidFill>
                  <a:srgbClr val="0D0D11"/>
                </a:solidFill>
              </a:rPr>
              <a:t>LIKE  </a:t>
            </a:r>
            <a:r>
              <a:rPr lang="en-US" altLang="ru-RU" sz="2000" b="1" dirty="0">
                <a:solidFill>
                  <a:srgbClr val="0D0D11"/>
                </a:solidFill>
              </a:rPr>
              <a:t>'</a:t>
            </a:r>
            <a:r>
              <a:rPr lang="ru-RU" altLang="ru-RU" sz="2000" b="1" i="1" dirty="0">
                <a:solidFill>
                  <a:srgbClr val="0D0D11"/>
                </a:solidFill>
              </a:rPr>
              <a:t>шаблон</a:t>
            </a:r>
            <a:r>
              <a:rPr lang="en-US" altLang="ru-RU" sz="2000" b="1" dirty="0">
                <a:solidFill>
                  <a:srgbClr val="0D0D11"/>
                </a:solidFill>
              </a:rPr>
              <a:t>'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	Этот предикат применяется только к полям типа CHAR и VARCHAR. Возможно использование шаблонов: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'_' – один любой символ,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'%‘</a:t>
            </a:r>
            <a:r>
              <a:rPr lang="en-US" altLang="ru-RU" dirty="0">
                <a:solidFill>
                  <a:srgbClr val="0D0D11"/>
                </a:solidFill>
              </a:rPr>
              <a:t> (‘*’ </a:t>
            </a:r>
            <a:r>
              <a:rPr lang="ru-RU" altLang="ru-RU" dirty="0">
                <a:solidFill>
                  <a:srgbClr val="0D0D11"/>
                </a:solidFill>
              </a:rPr>
              <a:t>в </a:t>
            </a:r>
            <a:r>
              <a:rPr lang="en-US" altLang="ru-RU" dirty="0">
                <a:solidFill>
                  <a:srgbClr val="0D0D11"/>
                </a:solidFill>
              </a:rPr>
              <a:t>Access)</a:t>
            </a:r>
            <a:r>
              <a:rPr lang="ru-RU" altLang="ru-RU" dirty="0">
                <a:solidFill>
                  <a:srgbClr val="0D0D11"/>
                </a:solidFill>
              </a:rPr>
              <a:t> – произвольное количество любых символов (в </a:t>
            </a:r>
            <a:r>
              <a:rPr lang="ru-RU" altLang="ru-RU" dirty="0" err="1">
                <a:solidFill>
                  <a:srgbClr val="0D0D11"/>
                </a:solidFill>
              </a:rPr>
              <a:t>т.ч</a:t>
            </a:r>
            <a:r>
              <a:rPr lang="ru-RU" altLang="ru-RU" dirty="0">
                <a:solidFill>
                  <a:srgbClr val="0D0D11"/>
                </a:solidFill>
              </a:rPr>
              <a:t>., ни одного).</a:t>
            </a:r>
            <a:endParaRPr lang="en-US" altLang="ru-RU" dirty="0">
              <a:solidFill>
                <a:srgbClr val="0D0D11"/>
              </a:solidFill>
            </a:endParaRPr>
          </a:p>
          <a:p>
            <a:pPr>
              <a:spcBef>
                <a:spcPts val="200"/>
              </a:spcBef>
            </a:pPr>
            <a:r>
              <a:rPr lang="ru-RU" altLang="ru-RU" sz="2000" u="sng" dirty="0">
                <a:solidFill>
                  <a:srgbClr val="0D0D11"/>
                </a:solidFill>
              </a:rPr>
              <a:t>Примеры:</a:t>
            </a:r>
            <a:endParaRPr lang="en-US" altLang="ru-RU" sz="2000" u="sng" dirty="0">
              <a:solidFill>
                <a:srgbClr val="0D0D11"/>
              </a:solidFill>
            </a:endParaRPr>
          </a:p>
          <a:p>
            <a:pPr>
              <a:spcBef>
                <a:spcPts val="200"/>
              </a:spcBef>
              <a:buFontTx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Список всех сотрудников-экономистов: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 dirty="0">
                <a:solidFill>
                  <a:srgbClr val="0D0D11"/>
                </a:solidFill>
              </a:rPr>
              <a:t>	</a:t>
            </a:r>
            <a:r>
              <a:rPr lang="ru-RU" altLang="ru-RU" sz="2000" b="1" dirty="0" err="1">
                <a:solidFill>
                  <a:srgbClr val="0D0D11"/>
                </a:solidFill>
              </a:rPr>
              <a:t>select</a:t>
            </a:r>
            <a:r>
              <a:rPr lang="ru-RU" altLang="ru-RU" sz="2000" b="1" dirty="0">
                <a:solidFill>
                  <a:srgbClr val="0D0D11"/>
                </a:solidFill>
              </a:rPr>
              <a:t> *  </a:t>
            </a:r>
            <a:r>
              <a:rPr lang="ru-RU" altLang="ru-RU" sz="2000" b="1" dirty="0" err="1">
                <a:solidFill>
                  <a:srgbClr val="0D0D11"/>
                </a:solidFill>
              </a:rPr>
              <a:t>from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  <a:r>
              <a:rPr lang="en-US" altLang="ru-RU" sz="2000" b="1" dirty="0" err="1">
                <a:solidFill>
                  <a:srgbClr val="0D0D11"/>
                </a:solidFill>
              </a:rPr>
              <a:t>emp</a:t>
            </a:r>
            <a:endParaRPr lang="ru-RU" altLang="ru-RU" sz="2000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sz="2000" b="1" dirty="0">
                <a:solidFill>
                  <a:srgbClr val="0D0D11"/>
                </a:solidFill>
              </a:rPr>
              <a:t>		</a:t>
            </a:r>
            <a:r>
              <a:rPr lang="en-US" altLang="ru-RU" sz="2000" b="1" dirty="0">
                <a:solidFill>
                  <a:srgbClr val="0D0D11"/>
                </a:solidFill>
              </a:rPr>
              <a:t>where post  LIKE  '%</a:t>
            </a:r>
            <a:r>
              <a:rPr lang="ru-RU" altLang="ru-RU" sz="2000" b="1" dirty="0">
                <a:solidFill>
                  <a:srgbClr val="0D0D11"/>
                </a:solidFill>
              </a:rPr>
              <a:t>экономист</a:t>
            </a:r>
            <a:r>
              <a:rPr lang="en-US" altLang="ru-RU" sz="2000" b="1" dirty="0">
                <a:solidFill>
                  <a:srgbClr val="0D0D11"/>
                </a:solidFill>
              </a:rPr>
              <a:t>%' </a:t>
            </a:r>
            <a:r>
              <a:rPr lang="ru-RU" altLang="ru-RU" sz="2000" b="1" dirty="0">
                <a:solidFill>
                  <a:srgbClr val="0D0D11"/>
                </a:solidFill>
              </a:rPr>
              <a:t>;</a:t>
            </a:r>
            <a:endParaRPr lang="en-US" altLang="ru-RU" sz="2000" b="1" dirty="0">
              <a:solidFill>
                <a:srgbClr val="0D0D11"/>
              </a:solidFill>
            </a:endParaRPr>
          </a:p>
          <a:p>
            <a:pPr>
              <a:spcBef>
                <a:spcPts val="25"/>
              </a:spcBef>
              <a:buFontTx/>
              <a:buChar char="•"/>
            </a:pPr>
            <a:r>
              <a:rPr lang="ru-RU" altLang="ru-RU" sz="2000" dirty="0">
                <a:solidFill>
                  <a:srgbClr val="0D0D11"/>
                </a:solidFill>
              </a:rPr>
              <a:t>Список всех инженеров-специалистов (кроме просто инженеров):</a:t>
            </a:r>
          </a:p>
          <a:p>
            <a:pPr eaLnBrk="1" hangingPunct="1"/>
            <a:r>
              <a:rPr lang="ru-RU" altLang="ru-RU" sz="2000" b="1" dirty="0">
                <a:solidFill>
                  <a:srgbClr val="0D0D11"/>
                </a:solidFill>
              </a:rPr>
              <a:t>        </a:t>
            </a:r>
            <a:r>
              <a:rPr lang="en-US" altLang="ru-RU" sz="2000" b="1" dirty="0">
                <a:solidFill>
                  <a:srgbClr val="0D0D11"/>
                </a:solidFill>
              </a:rPr>
              <a:t>select  *  from  </a:t>
            </a:r>
            <a:r>
              <a:rPr lang="en-US" altLang="ru-RU" sz="2000" b="1" dirty="0" err="1">
                <a:solidFill>
                  <a:srgbClr val="0D0D11"/>
                </a:solidFill>
              </a:rPr>
              <a:t>emp</a:t>
            </a:r>
            <a:endParaRPr lang="en-US" altLang="ru-RU" sz="2000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		where 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  <a:r>
              <a:rPr lang="en-US" altLang="ru-RU" sz="2000" b="1" dirty="0">
                <a:solidFill>
                  <a:srgbClr val="0D0D11"/>
                </a:solidFill>
              </a:rPr>
              <a:t>post 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  <a:r>
              <a:rPr lang="en-US" altLang="ru-RU" sz="2000" b="1" dirty="0">
                <a:solidFill>
                  <a:srgbClr val="0D0D11"/>
                </a:solidFill>
              </a:rPr>
              <a:t>LIKE  '</a:t>
            </a:r>
            <a:r>
              <a:rPr lang="ru-RU" altLang="ru-RU" sz="2000" b="1" dirty="0">
                <a:solidFill>
                  <a:srgbClr val="0D0D11"/>
                </a:solidFill>
              </a:rPr>
              <a:t>инженер</a:t>
            </a:r>
            <a:r>
              <a:rPr lang="en-US" altLang="ru-RU" sz="2000" b="1" dirty="0">
                <a:solidFill>
                  <a:srgbClr val="0D0D11"/>
                </a:solidFill>
              </a:rPr>
              <a:t>_%' ;</a:t>
            </a:r>
            <a:endParaRPr lang="ru-RU" altLang="ru-RU" sz="2000" b="1" dirty="0">
              <a:solidFill>
                <a:srgbClr val="0D0D11"/>
              </a:solidFill>
            </a:endParaRPr>
          </a:p>
          <a:p>
            <a:pPr>
              <a:spcBef>
                <a:spcPts val="600"/>
              </a:spcBef>
            </a:pPr>
            <a:r>
              <a:rPr lang="ru-RU" altLang="ru-RU" sz="2000" dirty="0">
                <a:solidFill>
                  <a:srgbClr val="0D0D11"/>
                </a:solidFill>
              </a:rPr>
              <a:t>Экранировать специальное значение символов</a:t>
            </a:r>
            <a:r>
              <a:rPr lang="en-US" altLang="ru-RU" sz="2000" dirty="0">
                <a:solidFill>
                  <a:srgbClr val="0D0D11"/>
                </a:solidFill>
              </a:rPr>
              <a:t> '</a:t>
            </a:r>
            <a:r>
              <a:rPr lang="ru-RU" altLang="ru-RU" sz="2000" dirty="0">
                <a:solidFill>
                  <a:srgbClr val="0D0D11"/>
                </a:solidFill>
              </a:rPr>
              <a:t>_</a:t>
            </a:r>
            <a:r>
              <a:rPr lang="en-US" altLang="ru-RU" sz="2000" dirty="0">
                <a:solidFill>
                  <a:srgbClr val="0D0D11"/>
                </a:solidFill>
              </a:rPr>
              <a:t>' </a:t>
            </a:r>
            <a:r>
              <a:rPr lang="ru-RU" altLang="ru-RU" sz="2000" dirty="0">
                <a:solidFill>
                  <a:srgbClr val="0D0D11"/>
                </a:solidFill>
              </a:rPr>
              <a:t>и </a:t>
            </a:r>
            <a:r>
              <a:rPr lang="en-US" altLang="ru-RU" sz="2000" dirty="0">
                <a:solidFill>
                  <a:srgbClr val="0D0D11"/>
                </a:solidFill>
              </a:rPr>
              <a:t>'</a:t>
            </a:r>
            <a:r>
              <a:rPr lang="ru-RU" altLang="ru-RU" sz="2000" dirty="0">
                <a:solidFill>
                  <a:srgbClr val="0D0D11"/>
                </a:solidFill>
              </a:rPr>
              <a:t>%</a:t>
            </a:r>
            <a:r>
              <a:rPr lang="en-US" altLang="ru-RU" sz="2000" dirty="0">
                <a:solidFill>
                  <a:srgbClr val="0D0D11"/>
                </a:solidFill>
              </a:rPr>
              <a:t>'</a:t>
            </a:r>
            <a:r>
              <a:rPr lang="ru-RU" altLang="ru-RU" sz="2000" dirty="0">
                <a:solidFill>
                  <a:srgbClr val="0D0D11"/>
                </a:solidFill>
              </a:rPr>
              <a:t> можно так:</a:t>
            </a:r>
          </a:p>
          <a:p>
            <a:r>
              <a:rPr lang="en-US" altLang="ru-RU" sz="2000" dirty="0">
                <a:solidFill>
                  <a:srgbClr val="0D0D11"/>
                </a:solidFill>
              </a:rPr>
              <a:t>	</a:t>
            </a:r>
            <a:r>
              <a:rPr lang="en-US" altLang="ru-RU" sz="2000" b="1" dirty="0">
                <a:solidFill>
                  <a:srgbClr val="0D0D11"/>
                </a:solidFill>
              </a:rPr>
              <a:t>where  &lt;</a:t>
            </a:r>
            <a:r>
              <a:rPr lang="ru-RU" altLang="ru-RU" sz="2000" b="1" dirty="0">
                <a:solidFill>
                  <a:srgbClr val="0D0D11"/>
                </a:solidFill>
              </a:rPr>
              <a:t>строка</a:t>
            </a:r>
            <a:r>
              <a:rPr lang="en-US" altLang="ru-RU" sz="2000" b="1" dirty="0">
                <a:solidFill>
                  <a:srgbClr val="0D0D11"/>
                </a:solidFill>
              </a:rPr>
              <a:t>&gt; </a:t>
            </a:r>
            <a:r>
              <a:rPr lang="ru-RU" altLang="ru-RU" sz="2000" b="1" dirty="0">
                <a:solidFill>
                  <a:srgbClr val="0D0D11"/>
                </a:solidFill>
              </a:rPr>
              <a:t> </a:t>
            </a:r>
            <a:r>
              <a:rPr lang="en-US" altLang="ru-RU" sz="2000" b="1" dirty="0">
                <a:solidFill>
                  <a:srgbClr val="0D0D11"/>
                </a:solidFill>
              </a:rPr>
              <a:t>LIKE  '_\%%'  ESCAPE  '\';</a:t>
            </a:r>
            <a:endParaRPr lang="ru-RU" altLang="ru-RU" sz="2000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Символ экранирования (</a:t>
            </a:r>
            <a:r>
              <a:rPr lang="en-US" altLang="ru-RU" dirty="0">
                <a:solidFill>
                  <a:srgbClr val="0D0D11"/>
                </a:solidFill>
              </a:rPr>
              <a:t>escape)</a:t>
            </a:r>
            <a:r>
              <a:rPr lang="ru-RU" altLang="ru-RU" dirty="0">
                <a:solidFill>
                  <a:srgbClr val="0D0D11"/>
                </a:solidFill>
              </a:rPr>
              <a:t> может быть любым. В примере первый символ  %  будет искаться как символ, а второй имеет специальное значение.</a:t>
            </a:r>
          </a:p>
        </p:txBody>
      </p:sp>
    </p:spTree>
    <p:extLst>
      <p:ext uri="{BB962C8B-B14F-4D97-AF65-F5344CB8AC3E}">
        <p14:creationId xmlns:p14="http://schemas.microsoft.com/office/powerpoint/2010/main" val="427507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404664"/>
            <a:ext cx="7772400" cy="788988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Предикаты  формирования  условия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468313" y="1341438"/>
            <a:ext cx="8424862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40000"/>
              </a:spcBef>
            </a:pPr>
            <a:r>
              <a:rPr lang="ru-RU" altLang="ru-RU" sz="2400" b="1">
                <a:solidFill>
                  <a:srgbClr val="0D0D11"/>
                </a:solidFill>
              </a:rPr>
              <a:t>	Предикат поиска неопределенного значения: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		</a:t>
            </a:r>
            <a:r>
              <a:rPr lang="ru-RU" altLang="ru-RU" sz="2000" b="1" i="1">
                <a:solidFill>
                  <a:srgbClr val="0D0D11"/>
                </a:solidFill>
              </a:rPr>
              <a:t>значение  </a:t>
            </a:r>
            <a:r>
              <a:rPr lang="en-US" altLang="ru-RU" sz="2000" b="1">
                <a:solidFill>
                  <a:srgbClr val="0D0D11"/>
                </a:solidFill>
              </a:rPr>
              <a:t>IS  [NOT]  NULL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>
                <a:solidFill>
                  <a:srgbClr val="0D0D11"/>
                </a:solidFill>
              </a:rPr>
              <a:t>	Если значения является неопределенным (</a:t>
            </a:r>
            <a:r>
              <a:rPr lang="en-US" altLang="ru-RU">
                <a:solidFill>
                  <a:srgbClr val="0D0D11"/>
                </a:solidFill>
              </a:rPr>
              <a:t>NULL</a:t>
            </a:r>
            <a:r>
              <a:rPr lang="ru-RU" altLang="ru-RU">
                <a:solidFill>
                  <a:srgbClr val="0D0D11"/>
                </a:solidFill>
              </a:rPr>
              <a:t>), то  предикат  </a:t>
            </a:r>
            <a:r>
              <a:rPr lang="en-US" altLang="ru-RU">
                <a:solidFill>
                  <a:srgbClr val="0D0D11"/>
                </a:solidFill>
              </a:rPr>
              <a:t>IS NULL </a:t>
            </a:r>
            <a:r>
              <a:rPr lang="ru-RU" altLang="ru-RU">
                <a:solidFill>
                  <a:srgbClr val="0D0D11"/>
                </a:solidFill>
              </a:rPr>
              <a:t>выдаст истину, а предикат </a:t>
            </a:r>
            <a:r>
              <a:rPr lang="en-US" altLang="ru-RU">
                <a:solidFill>
                  <a:srgbClr val="0D0D11"/>
                </a:solidFill>
              </a:rPr>
              <a:t> IS NOT NULL</a:t>
            </a:r>
            <a:r>
              <a:rPr lang="ru-RU" altLang="ru-RU">
                <a:solidFill>
                  <a:srgbClr val="0D0D11"/>
                </a:solidFill>
              </a:rPr>
              <a:t> – ложь.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 u="sng">
                <a:solidFill>
                  <a:srgbClr val="0D0D11"/>
                </a:solidFill>
              </a:rPr>
              <a:t>Примеры:</a:t>
            </a:r>
            <a:endParaRPr lang="en-US" altLang="ru-RU" sz="2000" u="sng">
              <a:solidFill>
                <a:srgbClr val="0D0D11"/>
              </a:solidFill>
            </a:endParaRP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ru-RU" altLang="ru-RU" sz="2000">
                <a:solidFill>
                  <a:srgbClr val="0D0D11"/>
                </a:solidFill>
              </a:rPr>
              <a:t>Список всех сотрудников, у которых нет телефона</a:t>
            </a:r>
            <a:r>
              <a:rPr lang="en-US" altLang="ru-RU" sz="2000">
                <a:solidFill>
                  <a:srgbClr val="0D0D11"/>
                </a:solidFill>
              </a:rPr>
              <a:t> (</a:t>
            </a:r>
            <a:r>
              <a:rPr lang="ru-RU" altLang="ru-RU" sz="2000">
                <a:solidFill>
                  <a:srgbClr val="0D0D11"/>
                </a:solidFill>
              </a:rPr>
              <a:t>номер телефона неопределен):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	</a:t>
            </a:r>
            <a:r>
              <a:rPr lang="ru-RU" altLang="ru-RU" sz="2000" b="1">
                <a:solidFill>
                  <a:srgbClr val="0D0D11"/>
                </a:solidFill>
              </a:rPr>
              <a:t>select</a:t>
            </a:r>
            <a:r>
              <a:rPr lang="en-US" altLang="ru-RU" sz="2000" b="1">
                <a:solidFill>
                  <a:srgbClr val="0D0D11"/>
                </a:solidFill>
              </a:rPr>
              <a:t> </a:t>
            </a:r>
            <a:r>
              <a:rPr lang="ru-RU" altLang="ru-RU" sz="2000" b="1">
                <a:solidFill>
                  <a:srgbClr val="0D0D11"/>
                </a:solidFill>
              </a:rPr>
              <a:t> * </a:t>
            </a:r>
            <a:endParaRPr lang="en-US" altLang="ru-RU" sz="2000" b="1">
              <a:solidFill>
                <a:srgbClr val="0D0D11"/>
              </a:solidFill>
            </a:endParaRPr>
          </a:p>
          <a:p>
            <a:pPr eaLnBrk="1" hangingPunct="1">
              <a:spcBef>
                <a:spcPct val="25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  		</a:t>
            </a:r>
            <a:r>
              <a:rPr lang="ru-RU" altLang="ru-RU" sz="2000" b="1">
                <a:solidFill>
                  <a:srgbClr val="0D0D11"/>
                </a:solidFill>
              </a:rPr>
              <a:t>from</a:t>
            </a:r>
            <a:r>
              <a:rPr lang="en-US" altLang="ru-RU" sz="2000" b="1">
                <a:solidFill>
                  <a:srgbClr val="0D0D11"/>
                </a:solidFill>
              </a:rPr>
              <a:t> </a:t>
            </a:r>
            <a:r>
              <a:rPr lang="ru-RU" altLang="ru-RU" sz="2000" b="1">
                <a:solidFill>
                  <a:srgbClr val="0D0D11"/>
                </a:solidFill>
              </a:rPr>
              <a:t> </a:t>
            </a:r>
            <a:r>
              <a:rPr lang="en-US" altLang="ru-RU" sz="2000" b="1">
                <a:solidFill>
                  <a:srgbClr val="0D0D11"/>
                </a:solidFill>
              </a:rPr>
              <a:t>emp</a:t>
            </a:r>
            <a:endParaRPr lang="ru-RU" altLang="ru-RU" sz="2000" b="1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sz="2000" b="1">
                <a:solidFill>
                  <a:srgbClr val="0D0D11"/>
                </a:solidFill>
              </a:rPr>
              <a:t>		</a:t>
            </a:r>
            <a:r>
              <a:rPr lang="en-US" altLang="ru-RU" sz="2000" b="1">
                <a:solidFill>
                  <a:srgbClr val="0D0D11"/>
                </a:solidFill>
              </a:rPr>
              <a:t>where  phone  IS  NULL </a:t>
            </a:r>
            <a:r>
              <a:rPr lang="ru-RU" altLang="ru-RU" sz="2000" b="1">
                <a:solidFill>
                  <a:srgbClr val="0D0D11"/>
                </a:solidFill>
              </a:rPr>
              <a:t>;</a:t>
            </a:r>
            <a:endParaRPr lang="en-US" altLang="ru-RU" sz="2000" b="1">
              <a:solidFill>
                <a:srgbClr val="0D0D11"/>
              </a:solidFill>
            </a:endParaRPr>
          </a:p>
          <a:p>
            <a:pPr eaLnBrk="1" hangingPunct="1">
              <a:buFontTx/>
              <a:buChar char="•"/>
            </a:pPr>
            <a:r>
              <a:rPr lang="en-US" altLang="ru-RU" sz="2000">
                <a:solidFill>
                  <a:srgbClr val="0D0D11"/>
                </a:solidFill>
              </a:rPr>
              <a:t>      </a:t>
            </a:r>
            <a:r>
              <a:rPr lang="ru-RU" altLang="ru-RU" sz="2000">
                <a:solidFill>
                  <a:srgbClr val="0D0D11"/>
                </a:solidFill>
              </a:rPr>
              <a:t>Список все проекты, у которых определена стоимость:</a:t>
            </a:r>
          </a:p>
          <a:p>
            <a:pPr eaLnBrk="1" hangingPunct="1"/>
            <a:r>
              <a:rPr lang="en-US" altLang="ru-RU" sz="2000">
                <a:solidFill>
                  <a:srgbClr val="0D0D11"/>
                </a:solidFill>
              </a:rPr>
              <a:t>        </a:t>
            </a:r>
            <a:r>
              <a:rPr lang="ru-RU" altLang="ru-RU" sz="2000" b="1">
                <a:solidFill>
                  <a:srgbClr val="0D0D11"/>
                </a:solidFill>
              </a:rPr>
              <a:t>select</a:t>
            </a:r>
            <a:r>
              <a:rPr lang="en-US" altLang="ru-RU" sz="2000" b="1">
                <a:solidFill>
                  <a:srgbClr val="0D0D11"/>
                </a:solidFill>
              </a:rPr>
              <a:t> </a:t>
            </a:r>
            <a:r>
              <a:rPr lang="ru-RU" altLang="ru-RU" sz="2000" b="1">
                <a:solidFill>
                  <a:srgbClr val="0D0D11"/>
                </a:solidFill>
              </a:rPr>
              <a:t> *  </a:t>
            </a:r>
            <a:endParaRPr lang="en-US" altLang="ru-RU" sz="2000" b="1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sz="2000" b="1">
                <a:solidFill>
                  <a:srgbClr val="0D0D11"/>
                </a:solidFill>
              </a:rPr>
              <a:t>		</a:t>
            </a:r>
            <a:r>
              <a:rPr lang="ru-RU" altLang="ru-RU" sz="2000" b="1">
                <a:solidFill>
                  <a:srgbClr val="0D0D11"/>
                </a:solidFill>
              </a:rPr>
              <a:t>from </a:t>
            </a:r>
            <a:r>
              <a:rPr lang="en-US" altLang="ru-RU" sz="2000" b="1">
                <a:solidFill>
                  <a:srgbClr val="0D0D11"/>
                </a:solidFill>
              </a:rPr>
              <a:t> project</a:t>
            </a:r>
            <a:endParaRPr lang="ru-RU" altLang="ru-RU" sz="2000" b="1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sz="2000" b="1">
                <a:solidFill>
                  <a:srgbClr val="0D0D11"/>
                </a:solidFill>
              </a:rPr>
              <a:t>	</a:t>
            </a:r>
            <a:r>
              <a:rPr lang="ru-RU" altLang="ru-RU" sz="2000" b="1">
                <a:solidFill>
                  <a:srgbClr val="0D0D11"/>
                </a:solidFill>
              </a:rPr>
              <a:t>	</a:t>
            </a:r>
            <a:r>
              <a:rPr lang="en-US" altLang="ru-RU" sz="2000" b="1">
                <a:solidFill>
                  <a:srgbClr val="0D0D11"/>
                </a:solidFill>
              </a:rPr>
              <a:t>where  cost  IS  NOT  NULL </a:t>
            </a:r>
            <a:r>
              <a:rPr lang="ru-RU" altLang="ru-RU" sz="2000" b="1">
                <a:solidFill>
                  <a:srgbClr val="0D0D11"/>
                </a:solidFill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309695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419895"/>
            <a:ext cx="7772400" cy="715963"/>
          </a:xfrm>
        </p:spPr>
        <p:txBody>
          <a:bodyPr/>
          <a:lstStyle/>
          <a:p>
            <a:r>
              <a:rPr lang="ru-RU" altLang="ru-RU" sz="3200" dirty="0"/>
              <a:t>Использование предикатов</a:t>
            </a:r>
          </a:p>
        </p:txBody>
      </p:sp>
      <p:sp>
        <p:nvSpPr>
          <p:cNvPr id="30723" name="Text Box 4"/>
          <p:cNvSpPr txBox="1">
            <a:spLocks noChangeArrowheads="1"/>
          </p:cNvSpPr>
          <p:nvPr/>
        </p:nvSpPr>
        <p:spPr bwMode="auto">
          <a:xfrm>
            <a:off x="611190" y="1557340"/>
            <a:ext cx="7921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1: вывести список сотрудников, которых зовут </a:t>
            </a:r>
            <a:r>
              <a:rPr lang="en-US" altLang="ru-RU" sz="2000">
                <a:solidFill>
                  <a:srgbClr val="0D0D11"/>
                </a:solidFill>
              </a:rPr>
              <a:t>'</a:t>
            </a:r>
            <a:r>
              <a:rPr lang="ru-RU" altLang="ru-RU" sz="2000">
                <a:solidFill>
                  <a:srgbClr val="0D0D11"/>
                </a:solidFill>
              </a:rPr>
              <a:t>ЮРИЙ</a:t>
            </a:r>
            <a:r>
              <a:rPr lang="en-US" altLang="ru-RU" sz="2000">
                <a:solidFill>
                  <a:srgbClr val="0D0D11"/>
                </a:solidFill>
              </a:rPr>
              <a:t>'</a:t>
            </a:r>
            <a:r>
              <a:rPr lang="ru-RU" altLang="ru-RU" sz="2000">
                <a:solidFill>
                  <a:srgbClr val="0D0D11"/>
                </a:solidFill>
              </a:rPr>
              <a:t>.</a:t>
            </a:r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827088" y="1844675"/>
            <a:ext cx="7777162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select  *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     from  emp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     where name  LIKE  '%</a:t>
            </a:r>
            <a:r>
              <a:rPr lang="ru-RU" altLang="ru-RU" sz="2000" b="1">
                <a:solidFill>
                  <a:srgbClr val="0D0D11"/>
                </a:solidFill>
              </a:rPr>
              <a:t>ЮРИЙ</a:t>
            </a:r>
            <a:r>
              <a:rPr lang="en-US" altLang="ru-RU" sz="2000" b="1">
                <a:solidFill>
                  <a:srgbClr val="0D0D11"/>
                </a:solidFill>
              </a:rPr>
              <a:t>%';</a:t>
            </a:r>
            <a:endParaRPr lang="ru-RU" altLang="ru-RU" sz="2000" b="1">
              <a:solidFill>
                <a:srgbClr val="0D0D11"/>
              </a:solidFill>
            </a:endParaRPr>
          </a:p>
        </p:txBody>
      </p:sp>
      <p:sp>
        <p:nvSpPr>
          <p:cNvPr id="30725" name="Text Box 6"/>
          <p:cNvSpPr txBox="1">
            <a:spLocks noChangeArrowheads="1"/>
          </p:cNvSpPr>
          <p:nvPr/>
        </p:nvSpPr>
        <p:spPr bwMode="auto">
          <a:xfrm>
            <a:off x="611188" y="4383090"/>
            <a:ext cx="79930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</a:t>
            </a:r>
            <a:r>
              <a:rPr lang="en-US" altLang="ru-RU" sz="2000">
                <a:solidFill>
                  <a:srgbClr val="0D0D11"/>
                </a:solidFill>
              </a:rPr>
              <a:t>3</a:t>
            </a:r>
            <a:r>
              <a:rPr lang="ru-RU" altLang="ru-RU" sz="2000">
                <a:solidFill>
                  <a:srgbClr val="0D0D11"/>
                </a:solidFill>
              </a:rPr>
              <a:t>: вывести список сотрудников, которые являются начальниками отделов.</a:t>
            </a:r>
          </a:p>
        </p:txBody>
      </p:sp>
      <p:sp>
        <p:nvSpPr>
          <p:cNvPr id="102407" name="Text Box 7"/>
          <p:cNvSpPr txBox="1">
            <a:spLocks noChangeArrowheads="1"/>
          </p:cNvSpPr>
          <p:nvPr/>
        </p:nvSpPr>
        <p:spPr bwMode="auto">
          <a:xfrm>
            <a:off x="827090" y="5084763"/>
            <a:ext cx="79914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select  *  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     from  emp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     where  post  LIKE  '</a:t>
            </a:r>
            <a:r>
              <a:rPr lang="ru-RU" altLang="ru-RU" sz="2000" b="1">
                <a:solidFill>
                  <a:srgbClr val="0D0D11"/>
                </a:solidFill>
              </a:rPr>
              <a:t>нач</a:t>
            </a:r>
            <a:r>
              <a:rPr lang="en-US" altLang="ru-RU" sz="2000" b="1">
                <a:solidFill>
                  <a:srgbClr val="0D0D11"/>
                </a:solidFill>
              </a:rPr>
              <a:t>%</a:t>
            </a:r>
            <a:r>
              <a:rPr lang="ru-RU" altLang="ru-RU" sz="2000" b="1">
                <a:solidFill>
                  <a:srgbClr val="0D0D11"/>
                </a:solidFill>
              </a:rPr>
              <a:t>отдел</a:t>
            </a:r>
            <a:r>
              <a:rPr lang="en-US" altLang="ru-RU" sz="2000" b="1">
                <a:solidFill>
                  <a:srgbClr val="0D0D11"/>
                </a:solidFill>
              </a:rPr>
              <a:t>%';</a:t>
            </a:r>
            <a:endParaRPr lang="ru-RU" altLang="ru-RU" sz="2000" b="1">
              <a:solidFill>
                <a:srgbClr val="0D0D11"/>
              </a:solidFill>
            </a:endParaRPr>
          </a:p>
        </p:txBody>
      </p:sp>
      <p:sp>
        <p:nvSpPr>
          <p:cNvPr id="30727" name="Text Box 8"/>
          <p:cNvSpPr txBox="1">
            <a:spLocks noChangeArrowheads="1"/>
          </p:cNvSpPr>
          <p:nvPr/>
        </p:nvSpPr>
        <p:spPr bwMode="auto">
          <a:xfrm>
            <a:off x="611188" y="2887665"/>
            <a:ext cx="8064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2:  вывести список проектов стоимостью от 1 до 2 млн. рублей.</a:t>
            </a:r>
          </a:p>
        </p:txBody>
      </p:sp>
      <p:sp>
        <p:nvSpPr>
          <p:cNvPr id="102409" name="Text Box 9"/>
          <p:cNvSpPr txBox="1">
            <a:spLocks noChangeArrowheads="1"/>
          </p:cNvSpPr>
          <p:nvPr/>
        </p:nvSpPr>
        <p:spPr bwMode="auto">
          <a:xfrm>
            <a:off x="827088" y="3213100"/>
            <a:ext cx="7848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select  *  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     from  project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     where  cost  BETWEEN  1000000  AND  2000000;</a:t>
            </a:r>
            <a:endParaRPr lang="ru-RU" altLang="ru-RU" sz="2000" b="1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5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/>
      <p:bldP spid="102407" grpId="0"/>
      <p:bldP spid="10240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883064" y="404664"/>
            <a:ext cx="7577368" cy="788988"/>
          </a:xfrm>
        </p:spPr>
        <p:txBody>
          <a:bodyPr/>
          <a:lstStyle/>
          <a:p>
            <a:r>
              <a:rPr lang="ru-RU" altLang="ru-RU" sz="3600" dirty="0">
                <a:latin typeface="Times New Roman" panose="02020603050405020304" pitchFamily="18" charset="0"/>
              </a:rPr>
              <a:t>Агрегирующие функции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684215" y="1484313"/>
            <a:ext cx="7991475" cy="4275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COUNT</a:t>
            </a:r>
            <a:r>
              <a:rPr lang="ru-RU" altLang="ru-RU" dirty="0">
                <a:solidFill>
                  <a:srgbClr val="0D0D11"/>
                </a:solidFill>
              </a:rPr>
              <a:t> – подсчёт количества строк (значений). Применяется к записям и полям любого типа.</a:t>
            </a:r>
            <a:r>
              <a:rPr lang="ru-RU" altLang="ru-RU" dirty="0"/>
              <a:t> </a:t>
            </a:r>
            <a:r>
              <a:rPr lang="ru-RU" altLang="ru-RU" dirty="0">
                <a:solidFill>
                  <a:srgbClr val="0D0D11"/>
                </a:solidFill>
              </a:rPr>
              <a:t>Имеет 3 формата вызова: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count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(*)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–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количество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строк результата;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count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(</a:t>
            </a:r>
            <a:r>
              <a:rPr lang="ru-RU" altLang="ru-RU" b="1" i="1" dirty="0" err="1">
                <a:solidFill>
                  <a:srgbClr val="0D0D11"/>
                </a:solidFill>
              </a:rPr>
              <a:t>имя_поля</a:t>
            </a:r>
            <a:r>
              <a:rPr lang="en-US" altLang="ru-RU" b="1" dirty="0">
                <a:solidFill>
                  <a:srgbClr val="0D0D11"/>
                </a:solidFill>
              </a:rPr>
              <a:t>)</a:t>
            </a:r>
            <a:r>
              <a:rPr lang="ru-RU" altLang="ru-RU" dirty="0"/>
              <a:t> </a:t>
            </a:r>
            <a:r>
              <a:rPr lang="ru-RU" altLang="ru-RU" dirty="0">
                <a:solidFill>
                  <a:srgbClr val="0D0D11"/>
                </a:solidFill>
              </a:rPr>
              <a:t>–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количество</a:t>
            </a:r>
            <a:r>
              <a:rPr lang="en-US" altLang="ru-RU" dirty="0"/>
              <a:t> </a:t>
            </a:r>
            <a:r>
              <a:rPr lang="ru-RU" altLang="ru-RU" dirty="0">
                <a:solidFill>
                  <a:srgbClr val="0D0D11"/>
                </a:solidFill>
              </a:rPr>
              <a:t>значений указанного поля, не </a:t>
            </a:r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ru-RU" altLang="ru-RU" dirty="0">
                <a:solidFill>
                  <a:srgbClr val="0D0D11"/>
                </a:solidFill>
              </a:rPr>
              <a:t>являющихся </a:t>
            </a:r>
            <a:r>
              <a:rPr lang="ru-RU" altLang="ru-RU" i="1" dirty="0">
                <a:solidFill>
                  <a:srgbClr val="0D0D11"/>
                </a:solidFill>
              </a:rPr>
              <a:t>NULL</a:t>
            </a:r>
            <a:r>
              <a:rPr lang="ru-RU" altLang="ru-RU" dirty="0">
                <a:solidFill>
                  <a:srgbClr val="0D0D11"/>
                </a:solidFill>
              </a:rPr>
              <a:t>-значениями.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count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(distinct  </a:t>
            </a:r>
            <a:r>
              <a:rPr lang="ru-RU" altLang="ru-RU" b="1" i="1" dirty="0" err="1">
                <a:solidFill>
                  <a:srgbClr val="0D0D11"/>
                </a:solidFill>
              </a:rPr>
              <a:t>имя_поля</a:t>
            </a:r>
            <a:r>
              <a:rPr lang="en-US" altLang="ru-RU" b="1" dirty="0">
                <a:solidFill>
                  <a:srgbClr val="0D0D11"/>
                </a:solidFill>
              </a:rPr>
              <a:t>)</a:t>
            </a:r>
            <a:r>
              <a:rPr lang="ru-RU" altLang="ru-RU" dirty="0">
                <a:solidFill>
                  <a:srgbClr val="0D0D11"/>
                </a:solidFill>
              </a:rPr>
              <a:t> –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количество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разных </a:t>
            </a:r>
            <a:r>
              <a:rPr lang="ru-RU" altLang="ru-RU" dirty="0" err="1">
                <a:solidFill>
                  <a:srgbClr val="0D0D11"/>
                </a:solidFill>
              </a:rPr>
              <a:t>не-</a:t>
            </a:r>
            <a:r>
              <a:rPr lang="en-US" altLang="ru-RU" dirty="0">
                <a:solidFill>
                  <a:srgbClr val="0D0D11"/>
                </a:solidFill>
              </a:rPr>
              <a:t>NULL </a:t>
            </a:r>
            <a:r>
              <a:rPr lang="ru-RU" altLang="ru-RU" dirty="0">
                <a:solidFill>
                  <a:srgbClr val="0D0D11"/>
                </a:solidFill>
              </a:rPr>
              <a:t>значений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ru-RU" altLang="ru-RU" dirty="0">
                <a:solidFill>
                  <a:srgbClr val="0D0D11"/>
                </a:solidFill>
              </a:rPr>
              <a:t>указанного поля.</a:t>
            </a:r>
          </a:p>
          <a:p>
            <a:pPr eaLnBrk="1" hangingPunct="1">
              <a:spcBef>
                <a:spcPct val="30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MAX, MIN</a:t>
            </a:r>
            <a:r>
              <a:rPr lang="ru-RU" altLang="ru-RU" dirty="0">
                <a:solidFill>
                  <a:srgbClr val="0D0D11"/>
                </a:solidFill>
              </a:rPr>
              <a:t> – определяет максимальное (минимальное) значение указанного поля в результирующем множестве. Применяется к полям любого типа.</a:t>
            </a:r>
          </a:p>
          <a:p>
            <a:pPr eaLnBrk="1" hangingPunct="1">
              <a:spcBef>
                <a:spcPct val="30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SUM</a:t>
            </a:r>
            <a:r>
              <a:rPr lang="ru-RU" altLang="ru-RU" dirty="0">
                <a:solidFill>
                  <a:srgbClr val="0D0D11"/>
                </a:solidFill>
              </a:rPr>
              <a:t> – определяет арифметическую сумму значений указанного </a:t>
            </a:r>
            <a:r>
              <a:rPr lang="ru-RU" altLang="ru-RU" u="sng" dirty="0">
                <a:solidFill>
                  <a:srgbClr val="0D0D11"/>
                </a:solidFill>
              </a:rPr>
              <a:t>числового</a:t>
            </a:r>
            <a:r>
              <a:rPr lang="ru-RU" altLang="ru-RU" dirty="0">
                <a:solidFill>
                  <a:srgbClr val="0D0D11"/>
                </a:solidFill>
              </a:rPr>
              <a:t> поля в результирующем множестве записей.</a:t>
            </a:r>
          </a:p>
          <a:p>
            <a:pPr eaLnBrk="1" hangingPunct="1">
              <a:spcBef>
                <a:spcPct val="30000"/>
              </a:spcBef>
            </a:pPr>
            <a:r>
              <a:rPr lang="ru-RU" altLang="ru-RU" b="1" dirty="0">
                <a:solidFill>
                  <a:srgbClr val="0D0D11"/>
                </a:solidFill>
              </a:rPr>
              <a:t>AVG</a:t>
            </a:r>
            <a:r>
              <a:rPr lang="ru-RU" altLang="ru-RU" dirty="0">
                <a:solidFill>
                  <a:srgbClr val="0D0D11"/>
                </a:solidFill>
              </a:rPr>
              <a:t> – определяет среднее арифметическое значений указанного </a:t>
            </a:r>
            <a:r>
              <a:rPr lang="ru-RU" altLang="ru-RU" u="sng" dirty="0">
                <a:solidFill>
                  <a:srgbClr val="0D0D11"/>
                </a:solidFill>
              </a:rPr>
              <a:t>числового</a:t>
            </a:r>
            <a:r>
              <a:rPr lang="ru-RU" altLang="ru-RU" dirty="0">
                <a:solidFill>
                  <a:srgbClr val="0D0D11"/>
                </a:solidFill>
              </a:rPr>
              <a:t> поля в результирующем множестве записей. Не учитывает </a:t>
            </a:r>
            <a:r>
              <a:rPr lang="ru-RU" altLang="ru-RU" i="1" dirty="0">
                <a:solidFill>
                  <a:srgbClr val="0D0D11"/>
                </a:solidFill>
              </a:rPr>
              <a:t>NULL</a:t>
            </a:r>
            <a:r>
              <a:rPr lang="ru-RU" altLang="ru-RU" dirty="0">
                <a:solidFill>
                  <a:srgbClr val="0D0D11"/>
                </a:solidFill>
              </a:rPr>
              <a:t>-значения, и сумма значений поля делится на количество определённых значений.</a:t>
            </a:r>
          </a:p>
        </p:txBody>
      </p:sp>
    </p:spTree>
    <p:extLst>
      <p:ext uri="{BB962C8B-B14F-4D97-AF65-F5344CB8AC3E}">
        <p14:creationId xmlns:p14="http://schemas.microsoft.com/office/powerpoint/2010/main" val="393019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476672"/>
            <a:ext cx="7772400" cy="715962"/>
          </a:xfrm>
        </p:spPr>
        <p:txBody>
          <a:bodyPr/>
          <a:lstStyle/>
          <a:p>
            <a:pPr eaLnBrk="1" hangingPunct="1"/>
            <a:r>
              <a:rPr lang="ru-RU" altLang="ru-RU" sz="3600" dirty="0">
                <a:latin typeface="Times New Roman" panose="02020603050405020304" pitchFamily="18" charset="0"/>
              </a:rPr>
              <a:t>Пример БД: проектная организация</a:t>
            </a:r>
          </a:p>
        </p:txBody>
      </p:sp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539750" y="1412877"/>
            <a:ext cx="8064500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spcBef>
                <a:spcPct val="20000"/>
              </a:spcBef>
              <a:buSzPct val="80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SzPct val="70000"/>
              <a:buBlip>
                <a:blip r:embed="rId5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Emp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сотрудники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: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tabno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табельный номер сотрудника, первичный ключ;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name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ФИО сотрудника,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born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ru-RU" altLang="ru-RU" sz="1600">
                <a:latin typeface="Times New Roman" panose="02020603050405020304" pitchFamily="18" charset="0"/>
              </a:rPr>
              <a:t> дата рождения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сотрудника,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gender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пол</a:t>
            </a:r>
            <a:r>
              <a:rPr lang="ru-RU" altLang="ru-RU" sz="1600"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сотрудника,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depno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ru-RU" altLang="ru-RU" sz="1600"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номер отдела, обязательное поле, внешний ключ;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post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должность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salary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оклад, больше МРОТ;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passport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серия и номер паспорта, уникальный обязательный атрибут;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pass_date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дата выдачи паспорта,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pass_get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кем выдан паспорт,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born_seat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 место рождения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edu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образование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special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специальность по образованию;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diplom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номер диплома;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phone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телефоны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adr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адрес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edate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дата  вступления в должность, обязательное поле.</a:t>
            </a:r>
          </a:p>
        </p:txBody>
      </p:sp>
    </p:spTree>
    <p:extLst>
      <p:ext uri="{BB962C8B-B14F-4D97-AF65-F5344CB8AC3E}">
        <p14:creationId xmlns:p14="http://schemas.microsoft.com/office/powerpoint/2010/main" val="129427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6" y="476674"/>
            <a:ext cx="7920037" cy="720725"/>
          </a:xfrm>
        </p:spPr>
        <p:txBody>
          <a:bodyPr/>
          <a:lstStyle/>
          <a:p>
            <a:r>
              <a:rPr lang="ru-RU" altLang="ru-RU" dirty="0">
                <a:latin typeface="Times New Roman" panose="02020603050405020304" pitchFamily="18" charset="0"/>
              </a:rPr>
              <a:t>Примеры использования функции </a:t>
            </a:r>
            <a:r>
              <a:rPr lang="en-US" altLang="ru-RU" dirty="0">
                <a:latin typeface="Times New Roman" panose="02020603050405020304" pitchFamily="18" charset="0"/>
              </a:rPr>
              <a:t>COUNT</a:t>
            </a:r>
            <a:endParaRPr lang="ru-RU" altLang="ru-RU" dirty="0">
              <a:latin typeface="Times New Roman" panose="02020603050405020304" pitchFamily="18" charset="0"/>
            </a:endParaRPr>
          </a:p>
        </p:txBody>
      </p:sp>
      <p:sp>
        <p:nvSpPr>
          <p:cNvPr id="32771" name="Text Box 5"/>
          <p:cNvSpPr txBox="1">
            <a:spLocks noChangeArrowheads="1"/>
          </p:cNvSpPr>
          <p:nvPr/>
        </p:nvSpPr>
        <p:spPr bwMode="auto">
          <a:xfrm>
            <a:off x="684213" y="1484315"/>
            <a:ext cx="7632700" cy="334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ru-RU" altLang="ru-RU" dirty="0">
                <a:solidFill>
                  <a:srgbClr val="0D0D11"/>
                </a:solidFill>
              </a:rPr>
              <a:t>Вывести количество сотрудников: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ru-RU" altLang="ru-RU" b="1" dirty="0" err="1">
                <a:solidFill>
                  <a:srgbClr val="0D0D11"/>
                </a:solidFill>
              </a:rPr>
              <a:t>select</a:t>
            </a: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count(*) </a:t>
            </a:r>
          </a:p>
          <a:p>
            <a:pPr eaLnBrk="1" hangingPunct="1">
              <a:spcBef>
                <a:spcPct val="5000"/>
              </a:spcBef>
            </a:pPr>
            <a:r>
              <a:rPr lang="en-US" altLang="ru-RU" b="1" dirty="0">
                <a:solidFill>
                  <a:srgbClr val="0D0D11"/>
                </a:solidFill>
              </a:rPr>
              <a:t>		</a:t>
            </a:r>
            <a:r>
              <a:rPr lang="ru-RU" altLang="ru-RU" b="1" dirty="0" err="1">
                <a:solidFill>
                  <a:srgbClr val="0D0D11"/>
                </a:solidFill>
              </a:rPr>
              <a:t>from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ru-RU" altLang="ru-RU" dirty="0">
                <a:solidFill>
                  <a:srgbClr val="0D0D11"/>
                </a:solidFill>
              </a:rPr>
              <a:t>;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 startAt="2"/>
            </a:pPr>
            <a:r>
              <a:rPr lang="ru-RU" altLang="ru-RU" dirty="0">
                <a:solidFill>
                  <a:srgbClr val="0D0D11"/>
                </a:solidFill>
              </a:rPr>
              <a:t>Вывести количество сотрудников с телефонами: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select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count( phone )</a:t>
            </a:r>
            <a:r>
              <a:rPr lang="en-US" altLang="ru-RU" dirty="0"/>
              <a:t> 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en-US" altLang="ru-RU" b="1" dirty="0">
                <a:solidFill>
                  <a:srgbClr val="0D0D11"/>
                </a:solidFill>
              </a:rPr>
              <a:t>;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40000"/>
              </a:spcBef>
              <a:buFontTx/>
              <a:buAutoNum type="arabicPeriod" startAt="3"/>
            </a:pPr>
            <a:r>
              <a:rPr lang="ru-RU" altLang="ru-RU" dirty="0">
                <a:solidFill>
                  <a:srgbClr val="0D0D11"/>
                </a:solidFill>
              </a:rPr>
              <a:t>Вывести количество разных должностей сотрудников: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   </a:t>
            </a:r>
            <a:r>
              <a:rPr lang="en-US" altLang="ru-RU" b="1" dirty="0">
                <a:solidFill>
                  <a:srgbClr val="0D0D11"/>
                </a:solidFill>
              </a:rPr>
              <a:t>select   count (DISTINCT  post)</a:t>
            </a: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en-US" altLang="ru-RU" b="1" dirty="0">
                <a:solidFill>
                  <a:srgbClr val="0D0D11"/>
                </a:solidFill>
              </a:rPr>
              <a:t>;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 startAt="4"/>
            </a:pPr>
            <a:r>
              <a:rPr lang="ru-RU" altLang="ru-RU" dirty="0">
                <a:solidFill>
                  <a:srgbClr val="0D0D11"/>
                </a:solidFill>
              </a:rPr>
              <a:t>Задание: вывести количество сотрудников 6-го отдела.</a:t>
            </a:r>
            <a:endParaRPr lang="en-US" altLang="ru-RU" dirty="0">
              <a:solidFill>
                <a:srgbClr val="0D0D11"/>
              </a:solidFill>
            </a:endParaRPr>
          </a:p>
        </p:txBody>
      </p:sp>
      <p:sp>
        <p:nvSpPr>
          <p:cNvPr id="78854" name="Text Box 6"/>
          <p:cNvSpPr txBox="1">
            <a:spLocks noChangeArrowheads="1"/>
          </p:cNvSpPr>
          <p:nvPr/>
        </p:nvSpPr>
        <p:spPr bwMode="auto">
          <a:xfrm>
            <a:off x="1116015" y="5013325"/>
            <a:ext cx="7272337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select </a:t>
            </a:r>
            <a:r>
              <a:rPr lang="ru-RU" altLang="ru-RU" b="1">
                <a:solidFill>
                  <a:srgbClr val="0D0D11"/>
                </a:solidFill>
              </a:rPr>
              <a:t>  </a:t>
            </a:r>
            <a:r>
              <a:rPr lang="en-US" altLang="ru-RU" b="1">
                <a:solidFill>
                  <a:srgbClr val="0D0D11"/>
                </a:solidFill>
              </a:rPr>
              <a:t>count(*)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        from  emp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        where  depno = 6;</a:t>
            </a:r>
            <a:endParaRPr lang="ru-RU" altLang="ru-RU" b="1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78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793750" y="404664"/>
            <a:ext cx="7772400" cy="788988"/>
          </a:xfrm>
        </p:spPr>
        <p:txBody>
          <a:bodyPr/>
          <a:lstStyle/>
          <a:p>
            <a:r>
              <a:rPr lang="ru-RU" altLang="ru-RU" dirty="0">
                <a:latin typeface="Times New Roman" panose="02020603050405020304" pitchFamily="18" charset="0"/>
              </a:rPr>
              <a:t>Примеры использования агрегирующих функций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539750" y="1341440"/>
            <a:ext cx="82804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ru-RU" altLang="ru-RU">
                <a:solidFill>
                  <a:srgbClr val="0D0D11"/>
                </a:solidFill>
              </a:rPr>
              <a:t>Вывести максимальную и минимальную стоимость проектов: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>
                <a:solidFill>
                  <a:srgbClr val="0D0D11"/>
                </a:solidFill>
              </a:rPr>
              <a:t>	</a:t>
            </a:r>
            <a:r>
              <a:rPr lang="ru-RU" altLang="ru-RU" b="1">
                <a:solidFill>
                  <a:srgbClr val="0D0D11"/>
                </a:solidFill>
              </a:rPr>
              <a:t>select  </a:t>
            </a:r>
            <a:r>
              <a:rPr lang="en-US" altLang="ru-RU" b="1">
                <a:solidFill>
                  <a:srgbClr val="0D0D11"/>
                </a:solidFill>
              </a:rPr>
              <a:t>max(cost) "</a:t>
            </a:r>
            <a:r>
              <a:rPr lang="ru-RU" altLang="ru-RU" b="1">
                <a:solidFill>
                  <a:srgbClr val="0D0D11"/>
                </a:solidFill>
              </a:rPr>
              <a:t>Максимальная цена</a:t>
            </a:r>
            <a:r>
              <a:rPr lang="en-US" altLang="ru-RU" b="1">
                <a:solidFill>
                  <a:srgbClr val="0D0D11"/>
                </a:solidFill>
              </a:rPr>
              <a:t>",  min(cost)  "</a:t>
            </a:r>
            <a:r>
              <a:rPr lang="ru-RU" altLang="ru-RU" b="1">
                <a:solidFill>
                  <a:srgbClr val="0D0D11"/>
                </a:solidFill>
              </a:rPr>
              <a:t>Минимальная цена</a:t>
            </a:r>
            <a:r>
              <a:rPr lang="en-US" altLang="ru-RU" b="1">
                <a:solidFill>
                  <a:srgbClr val="0D0D11"/>
                </a:solidFill>
              </a:rPr>
              <a:t>"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>
                <a:solidFill>
                  <a:srgbClr val="0D0D11"/>
                </a:solidFill>
              </a:rPr>
              <a:t>		from </a:t>
            </a:r>
            <a:r>
              <a:rPr lang="en-US" altLang="ru-RU" b="1">
                <a:solidFill>
                  <a:srgbClr val="0D0D11"/>
                </a:solidFill>
              </a:rPr>
              <a:t> project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  <a:endParaRPr lang="en-US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AutoNum type="arabicPeriod" startAt="2"/>
            </a:pPr>
            <a:r>
              <a:rPr lang="ru-RU" altLang="ru-RU">
                <a:solidFill>
                  <a:srgbClr val="0D0D11"/>
                </a:solidFill>
              </a:rPr>
              <a:t>Вывести сумму зарплаты сотрудников 8-го отдела: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select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sum(salary) 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 emp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>
                <a:solidFill>
                  <a:srgbClr val="0D0D11"/>
                </a:solidFill>
              </a:rPr>
              <a:t>		</a:t>
            </a:r>
            <a:r>
              <a:rPr lang="en-US" altLang="ru-RU" b="1">
                <a:solidFill>
                  <a:srgbClr val="0D0D11"/>
                </a:solidFill>
              </a:rPr>
              <a:t>where  depno = 8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AutoNum type="arabicPeriod" startAt="3"/>
            </a:pPr>
            <a:r>
              <a:rPr lang="ru-RU" altLang="ru-RU">
                <a:solidFill>
                  <a:srgbClr val="0D0D11"/>
                </a:solidFill>
              </a:rPr>
              <a:t>Вывести среднюю зарплату сотрудниц предприятия: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        </a:t>
            </a:r>
            <a:r>
              <a:rPr lang="en-US" altLang="ru-RU" b="1">
                <a:solidFill>
                  <a:srgbClr val="0D0D11"/>
                </a:solidFill>
              </a:rPr>
              <a:t>select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avg(salary)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emp</a:t>
            </a:r>
          </a:p>
          <a:p>
            <a:pPr eaLnBrk="1" hangingPunct="1">
              <a:spcBef>
                <a:spcPct val="5000"/>
              </a:spcBef>
            </a:pPr>
            <a:r>
              <a:rPr lang="ru-RU" altLang="ru-RU" b="1">
                <a:solidFill>
                  <a:srgbClr val="0D0D11"/>
                </a:solidFill>
              </a:rPr>
              <a:t>		</a:t>
            </a:r>
            <a:r>
              <a:rPr lang="en-US" altLang="ru-RU" b="1">
                <a:solidFill>
                  <a:srgbClr val="0D0D11"/>
                </a:solidFill>
              </a:rPr>
              <a:t>where  sex = '</a:t>
            </a:r>
            <a:r>
              <a:rPr lang="ru-RU" altLang="ru-RU" b="1">
                <a:solidFill>
                  <a:srgbClr val="0D0D11"/>
                </a:solidFill>
              </a:rPr>
              <a:t>Ж</a:t>
            </a:r>
            <a:r>
              <a:rPr lang="en-US" altLang="ru-RU" b="1">
                <a:solidFill>
                  <a:srgbClr val="0D0D11"/>
                </a:solidFill>
              </a:rPr>
              <a:t>'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</a:p>
          <a:p>
            <a:pPr eaLnBrk="1" hangingPunct="1">
              <a:spcBef>
                <a:spcPct val="20000"/>
              </a:spcBef>
              <a:buFontTx/>
              <a:buAutoNum type="arabicPeriod" startAt="4"/>
            </a:pPr>
            <a:r>
              <a:rPr lang="ru-RU" altLang="ru-RU">
                <a:solidFill>
                  <a:srgbClr val="0D0D11"/>
                </a:solidFill>
              </a:rPr>
              <a:t>Вывести даты начала работы над первым проектом и завершения работы над последним проектом: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        </a:t>
            </a:r>
            <a:r>
              <a:rPr lang="en-US" altLang="ru-RU" b="1">
                <a:solidFill>
                  <a:srgbClr val="0D0D11"/>
                </a:solidFill>
              </a:rPr>
              <a:t>select </a:t>
            </a:r>
            <a:r>
              <a:rPr lang="ru-RU" altLang="ru-RU" b="1">
                <a:solidFill>
                  <a:srgbClr val="0D0D11"/>
                </a:solidFill>
              </a:rPr>
              <a:t>  </a:t>
            </a:r>
            <a:r>
              <a:rPr lang="en-US" altLang="ru-RU" b="1">
                <a:solidFill>
                  <a:srgbClr val="0D0D11"/>
                </a:solidFill>
              </a:rPr>
              <a:t>min(dbegin),  max(dend)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 project;</a:t>
            </a:r>
          </a:p>
        </p:txBody>
      </p:sp>
    </p:spTree>
    <p:extLst>
      <p:ext uri="{BB962C8B-B14F-4D97-AF65-F5344CB8AC3E}">
        <p14:creationId xmlns:p14="http://schemas.microsoft.com/office/powerpoint/2010/main" val="58323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412750"/>
            <a:ext cx="7772400" cy="788988"/>
          </a:xfrm>
        </p:spPr>
        <p:txBody>
          <a:bodyPr/>
          <a:lstStyle/>
          <a:p>
            <a:r>
              <a:rPr lang="ru-RU" altLang="ru-RU" dirty="0">
                <a:latin typeface="Times New Roman" panose="02020603050405020304" pitchFamily="18" charset="0"/>
              </a:rPr>
              <a:t>Группировка данных: предложение </a:t>
            </a:r>
            <a:r>
              <a:rPr lang="en-US" altLang="ru-RU" dirty="0">
                <a:latin typeface="Times New Roman" panose="02020603050405020304" pitchFamily="18" charset="0"/>
              </a:rPr>
              <a:t>GROUP BY</a:t>
            </a:r>
            <a:endParaRPr lang="ru-RU" altLang="ru-RU" dirty="0">
              <a:latin typeface="Times New Roman" panose="02020603050405020304" pitchFamily="18" charset="0"/>
            </a:endParaRPr>
          </a:p>
        </p:txBody>
      </p:sp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468315" y="1268413"/>
            <a:ext cx="8135937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Агрегирующие функции обычно используются совместно с предложением </a:t>
            </a:r>
            <a:r>
              <a:rPr lang="ru-RU" altLang="ru-RU" b="1" i="1" dirty="0">
                <a:solidFill>
                  <a:srgbClr val="0D0D11"/>
                </a:solidFill>
              </a:rPr>
              <a:t>GROUP BY</a:t>
            </a:r>
            <a:r>
              <a:rPr lang="ru-RU" altLang="ru-RU" dirty="0">
                <a:solidFill>
                  <a:srgbClr val="0D0D11"/>
                </a:solidFill>
              </a:rPr>
              <a:t>.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Например, следующая команда считает количество сотрудников по отделам: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    select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 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count(*)</a:t>
            </a: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from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group by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;</a:t>
            </a:r>
            <a:endParaRPr lang="ru-RU" altLang="ru-RU" dirty="0">
              <a:solidFill>
                <a:srgbClr val="0D0D11"/>
              </a:solidFill>
            </a:endParaRPr>
          </a:p>
        </p:txBody>
      </p:sp>
      <p:pic>
        <p:nvPicPr>
          <p:cNvPr id="34820" name="Picture 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141663"/>
            <a:ext cx="3384550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2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727" y="3103565"/>
            <a:ext cx="234632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958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76672"/>
            <a:ext cx="7772400" cy="649288"/>
          </a:xfrm>
        </p:spPr>
        <p:txBody>
          <a:bodyPr/>
          <a:lstStyle/>
          <a:p>
            <a:r>
              <a:rPr lang="ru-RU" altLang="ru-RU" dirty="0">
                <a:latin typeface="Times New Roman" panose="02020603050405020304" pitchFamily="18" charset="0"/>
              </a:rPr>
              <a:t>Примеры использования </a:t>
            </a:r>
            <a:r>
              <a:rPr lang="en-US" altLang="ru-RU" dirty="0">
                <a:latin typeface="Times New Roman" panose="02020603050405020304" pitchFamily="18" charset="0"/>
              </a:rPr>
              <a:t>GROUP BY</a:t>
            </a:r>
            <a:endParaRPr lang="ru-RU" altLang="ru-RU" dirty="0">
              <a:latin typeface="Times New Roman" panose="02020603050405020304" pitchFamily="18" charset="0"/>
            </a:endParaRPr>
          </a:p>
        </p:txBody>
      </p:sp>
      <p:sp>
        <p:nvSpPr>
          <p:cNvPr id="35843" name="Text Box 199"/>
          <p:cNvSpPr txBox="1">
            <a:spLocks noChangeArrowheads="1"/>
          </p:cNvSpPr>
          <p:nvPr/>
        </p:nvSpPr>
        <p:spPr bwMode="auto">
          <a:xfrm>
            <a:off x="611190" y="1268413"/>
            <a:ext cx="7921625" cy="490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ru-RU" altLang="ru-RU" dirty="0">
                <a:solidFill>
                  <a:srgbClr val="0D0D11"/>
                </a:solidFill>
              </a:rPr>
              <a:t>Вывести минимальную и максимальную зарплату в каждом отделе:</a:t>
            </a: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        </a:t>
            </a:r>
            <a:r>
              <a:rPr lang="en-US" altLang="ru-RU" b="1" dirty="0">
                <a:solidFill>
                  <a:srgbClr val="0D0D11"/>
                </a:solidFill>
              </a:rPr>
              <a:t>select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  MIN(salary)  </a:t>
            </a:r>
            <a:r>
              <a:rPr lang="en-US" altLang="ru-RU" b="1" dirty="0" err="1">
                <a:solidFill>
                  <a:srgbClr val="0D0D11"/>
                </a:solidFill>
              </a:rPr>
              <a:t>minsal</a:t>
            </a:r>
            <a:r>
              <a:rPr lang="en-US" altLang="ru-RU" b="1" dirty="0">
                <a:solidFill>
                  <a:srgbClr val="0D0D11"/>
                </a:solidFill>
              </a:rPr>
              <a:t>,  MAX(salary)  </a:t>
            </a:r>
            <a:r>
              <a:rPr lang="en-US" altLang="ru-RU" b="1" dirty="0" err="1">
                <a:solidFill>
                  <a:srgbClr val="0D0D11"/>
                </a:solidFill>
              </a:rPr>
              <a:t>maxsal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	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</a:t>
            </a:r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group by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;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 startAt="2"/>
            </a:pPr>
            <a:r>
              <a:rPr lang="ru-RU" altLang="ru-RU" dirty="0">
                <a:solidFill>
                  <a:srgbClr val="0D0D11"/>
                </a:solidFill>
              </a:rPr>
              <a:t>Вывести количество разных должностей в каждом отделе: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</a:t>
            </a:r>
            <a:r>
              <a:rPr lang="en-US" altLang="ru-RU" dirty="0">
                <a:solidFill>
                  <a:srgbClr val="0D0D11"/>
                </a:solidFill>
              </a:rPr>
              <a:t>       </a:t>
            </a:r>
            <a:r>
              <a:rPr lang="en-US" altLang="ru-RU" b="1" dirty="0">
                <a:solidFill>
                  <a:srgbClr val="0D0D11"/>
                </a:solidFill>
              </a:rPr>
              <a:t>select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  COUNT(distinct  post)  </a:t>
            </a:r>
            <a:r>
              <a:rPr lang="en-US" altLang="ru-RU" b="1" dirty="0" err="1">
                <a:solidFill>
                  <a:srgbClr val="0D0D11"/>
                </a:solidFill>
              </a:rPr>
              <a:t>cnt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	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</a:t>
            </a:r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group by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;</a:t>
            </a:r>
          </a:p>
          <a:p>
            <a:pPr eaLnBrk="1" hangingPunct="1">
              <a:spcBef>
                <a:spcPct val="50000"/>
              </a:spcBef>
              <a:buFontTx/>
              <a:buAutoNum type="arabicPeriod" startAt="3"/>
            </a:pPr>
            <a:r>
              <a:rPr lang="ru-RU" altLang="ru-RU" dirty="0">
                <a:solidFill>
                  <a:srgbClr val="0D0D11"/>
                </a:solidFill>
              </a:rPr>
              <a:t>Посчитать сумму зарплат в каждом отделе: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        select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  SUM(salary)  </a:t>
            </a:r>
            <a:r>
              <a:rPr lang="en-US" altLang="ru-RU" b="1" dirty="0" err="1">
                <a:solidFill>
                  <a:srgbClr val="0D0D11"/>
                </a:solidFill>
              </a:rPr>
              <a:t>allsal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</a:t>
            </a:r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	group by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;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 startAt="4"/>
            </a:pPr>
            <a:r>
              <a:rPr lang="ru-RU" altLang="ru-RU" dirty="0">
                <a:solidFill>
                  <a:srgbClr val="0D0D11"/>
                </a:solidFill>
              </a:rPr>
              <a:t>Посчитать среднюю зарплату по каждой должности: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        select  post,  AVG(salary)  </a:t>
            </a:r>
            <a:r>
              <a:rPr lang="en-US" altLang="ru-RU" b="1" dirty="0" err="1">
                <a:solidFill>
                  <a:srgbClr val="0D0D11"/>
                </a:solidFill>
              </a:rPr>
              <a:t>avgsal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</a:t>
            </a:r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	group by  post;</a:t>
            </a:r>
            <a:endParaRPr lang="ru-RU" altLang="ru-RU" b="1" dirty="0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71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8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8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8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58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84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548682"/>
            <a:ext cx="7772400" cy="644525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Использование </a:t>
            </a:r>
            <a:r>
              <a:rPr lang="en-US" altLang="ru-RU" sz="3200" dirty="0">
                <a:latin typeface="Times New Roman" panose="02020603050405020304" pitchFamily="18" charset="0"/>
              </a:rPr>
              <a:t>GROUP BY</a:t>
            </a:r>
            <a:endParaRPr lang="ru-RU" altLang="ru-RU" sz="3200" dirty="0">
              <a:latin typeface="Times New Roman" panose="02020603050405020304" pitchFamily="18" charset="0"/>
            </a:endParaRPr>
          </a:p>
        </p:txBody>
      </p:sp>
      <p:sp>
        <p:nvSpPr>
          <p:cNvPr id="36867" name="Text Box 4"/>
          <p:cNvSpPr txBox="1">
            <a:spLocks noChangeArrowheads="1"/>
          </p:cNvSpPr>
          <p:nvPr/>
        </p:nvSpPr>
        <p:spPr bwMode="auto">
          <a:xfrm>
            <a:off x="395288" y="1484315"/>
            <a:ext cx="8424862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FF0000"/>
                </a:solidFill>
              </a:rPr>
              <a:t>Правило использования </a:t>
            </a:r>
            <a:r>
              <a:rPr lang="ru-RU" altLang="ru-RU" i="1">
                <a:solidFill>
                  <a:srgbClr val="FF0000"/>
                </a:solidFill>
              </a:rPr>
              <a:t>GROUP BY</a:t>
            </a:r>
            <a:r>
              <a:rPr lang="ru-RU" altLang="ru-RU">
                <a:solidFill>
                  <a:srgbClr val="FF0000"/>
                </a:solidFill>
              </a:rPr>
              <a:t> :</a:t>
            </a:r>
          </a:p>
          <a:p>
            <a:pPr lvl="1" eaLnBrk="1" hangingPunct="1"/>
            <a:r>
              <a:rPr lang="ru-RU" altLang="ru-RU">
                <a:solidFill>
                  <a:srgbClr val="FF0000"/>
                </a:solidFill>
              </a:rPr>
              <a:t>В списке вывода при использовании </a:t>
            </a:r>
            <a:r>
              <a:rPr lang="ru-RU" altLang="ru-RU" i="1">
                <a:solidFill>
                  <a:srgbClr val="FF0000"/>
                </a:solidFill>
              </a:rPr>
              <a:t>GROUP BY </a:t>
            </a:r>
            <a:r>
              <a:rPr lang="ru-RU" altLang="ru-RU">
                <a:solidFill>
                  <a:srgbClr val="FF0000"/>
                </a:solidFill>
              </a:rPr>
              <a:t>могут быть указаны только </a:t>
            </a:r>
            <a:r>
              <a:rPr lang="ru-RU" altLang="ru-RU" b="1">
                <a:solidFill>
                  <a:srgbClr val="FF0000"/>
                </a:solidFill>
              </a:rPr>
              <a:t>функции агрегирования, константы и поля, перечисленные в </a:t>
            </a:r>
            <a:r>
              <a:rPr lang="ru-RU" altLang="ru-RU" b="1" i="1">
                <a:solidFill>
                  <a:srgbClr val="FF0000"/>
                </a:solidFill>
              </a:rPr>
              <a:t>GROUP BY</a:t>
            </a:r>
            <a:r>
              <a:rPr lang="ru-RU" altLang="ru-RU">
                <a:solidFill>
                  <a:srgbClr val="FF0000"/>
                </a:solidFill>
              </a:rPr>
              <a:t>.</a:t>
            </a:r>
            <a:endParaRPr lang="en-US" altLang="ru-RU">
              <a:solidFill>
                <a:srgbClr val="FF0000"/>
              </a:solidFill>
            </a:endParaRPr>
          </a:p>
          <a:p>
            <a:pPr eaLnBrk="1" hangingPunct="1">
              <a:spcBef>
                <a:spcPct val="40000"/>
              </a:spcBef>
            </a:pPr>
            <a:r>
              <a:rPr lang="ru-RU" altLang="ru-RU">
                <a:solidFill>
                  <a:srgbClr val="0D0D11"/>
                </a:solidFill>
              </a:rPr>
              <a:t>Если включить в список выбора поля, не указанные в </a:t>
            </a:r>
            <a:r>
              <a:rPr lang="ru-RU" altLang="ru-RU" i="1">
                <a:solidFill>
                  <a:srgbClr val="0D0D11"/>
                </a:solidFill>
              </a:rPr>
              <a:t>GROUP BY</a:t>
            </a:r>
            <a:r>
              <a:rPr lang="ru-RU" altLang="ru-RU">
                <a:solidFill>
                  <a:srgbClr val="0D0D11"/>
                </a:solidFill>
              </a:rPr>
              <a:t>, то СУБД не будет выполнять такой запрос и выдаст ошибку "нарушение условия группирования" (not a GROUP BY expression). 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40000"/>
              </a:spcBef>
              <a:spcAft>
                <a:spcPct val="40000"/>
              </a:spcAft>
            </a:pPr>
            <a:r>
              <a:rPr lang="ru-RU" altLang="ru-RU">
                <a:solidFill>
                  <a:srgbClr val="0D0D11"/>
                </a:solidFill>
              </a:rPr>
              <a:t>Например, </a:t>
            </a:r>
            <a:r>
              <a:rPr lang="ru-RU" altLang="ru-RU">
                <a:solidFill>
                  <a:srgbClr val="FF0000"/>
                </a:solidFill>
              </a:rPr>
              <a:t>нельзя </a:t>
            </a:r>
            <a:r>
              <a:rPr lang="ru-RU" altLang="ru-RU">
                <a:solidFill>
                  <a:srgbClr val="0D0D11"/>
                </a:solidFill>
              </a:rPr>
              <a:t>получить сведения о том, у каких сотрудников самая высокая зарплата в своём отделе с помощью такого запроса: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</a:t>
            </a:r>
            <a:r>
              <a:rPr lang="ru-RU" altLang="ru-RU" b="1">
                <a:solidFill>
                  <a:srgbClr val="0D0D11"/>
                </a:solidFill>
              </a:rPr>
              <a:t>  </a:t>
            </a:r>
            <a:r>
              <a:rPr lang="en-US" altLang="ru-RU" b="1">
                <a:solidFill>
                  <a:srgbClr val="0D0D11"/>
                </a:solidFill>
              </a:rPr>
              <a:t>depno,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 u="sng">
                <a:solidFill>
                  <a:srgbClr val="0D0D11"/>
                </a:solidFill>
              </a:rPr>
              <a:t>name</a:t>
            </a:r>
            <a:r>
              <a:rPr lang="en-US" altLang="ru-RU" b="1">
                <a:solidFill>
                  <a:srgbClr val="0D0D11"/>
                </a:solidFill>
              </a:rPr>
              <a:t>,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max(salary) as max_sal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from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emp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group by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depno;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endParaRPr lang="ru-RU" altLang="ru-RU" b="1">
              <a:solidFill>
                <a:srgbClr val="FF0000"/>
              </a:solidFill>
            </a:endParaRPr>
          </a:p>
          <a:p>
            <a:pPr eaLnBrk="1" hangingPunct="1"/>
            <a:r>
              <a:rPr lang="ru-RU" altLang="ru-RU" b="1">
                <a:solidFill>
                  <a:srgbClr val="FF0000"/>
                </a:solidFill>
              </a:rPr>
              <a:t>Этот запрос синтаксически неверен!</a:t>
            </a:r>
          </a:p>
        </p:txBody>
      </p:sp>
      <p:pic>
        <p:nvPicPr>
          <p:cNvPr id="3686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2" y="3806825"/>
            <a:ext cx="3097213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550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794544" y="404664"/>
            <a:ext cx="7772400" cy="788988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Группировка по нескольким полям</a:t>
            </a: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468313" y="1471613"/>
            <a:ext cx="8424862" cy="349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ru-RU" altLang="ru-RU">
                <a:solidFill>
                  <a:srgbClr val="0D0D11"/>
                </a:solidFill>
              </a:rPr>
              <a:t>Сумма зарплаты по отделам и по должностям: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        </a:t>
            </a:r>
            <a:r>
              <a:rPr lang="en-US" altLang="ru-RU" b="1">
                <a:solidFill>
                  <a:srgbClr val="0D0D11"/>
                </a:solidFill>
              </a:rPr>
              <a:t>select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depno,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post,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count(*),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sum(salary)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	from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emp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	group by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depno,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post;</a:t>
            </a:r>
          </a:p>
          <a:p>
            <a:pPr eaLnBrk="1" hangingPunct="1">
              <a:spcBef>
                <a:spcPct val="20000"/>
              </a:spcBef>
              <a:buFontTx/>
              <a:buAutoNum type="arabicPeriod" startAt="2"/>
            </a:pPr>
            <a:r>
              <a:rPr lang="ru-RU" altLang="ru-RU">
                <a:solidFill>
                  <a:srgbClr val="0D0D11"/>
                </a:solidFill>
              </a:rPr>
              <a:t>Количество мужчин и женщин по отделам: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select  depno,  sex,  count(</a:t>
            </a:r>
            <a:r>
              <a:rPr lang="ru-RU" altLang="ru-RU" b="1">
                <a:solidFill>
                  <a:srgbClr val="0D0D11"/>
                </a:solidFill>
              </a:rPr>
              <a:t>*</a:t>
            </a:r>
            <a:r>
              <a:rPr lang="en-US" altLang="ru-RU" b="1">
                <a:solidFill>
                  <a:srgbClr val="0D0D11"/>
                </a:solidFill>
              </a:rPr>
              <a:t>)</a:t>
            </a:r>
          </a:p>
          <a:p>
            <a:pPr eaLnBrk="1" hangingPunct="1">
              <a:spcBef>
                <a:spcPct val="10000"/>
              </a:spcBef>
            </a:pPr>
            <a:r>
              <a:rPr lang="en-US" altLang="ru-RU" b="1">
                <a:solidFill>
                  <a:srgbClr val="0D0D11"/>
                </a:solidFill>
              </a:rPr>
              <a:t>		from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emp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>
                <a:solidFill>
                  <a:srgbClr val="0D0D11"/>
                </a:solidFill>
              </a:rPr>
              <a:t>		</a:t>
            </a:r>
            <a:r>
              <a:rPr lang="en-US" altLang="ru-RU" b="1">
                <a:solidFill>
                  <a:srgbClr val="0D0D11"/>
                </a:solidFill>
              </a:rPr>
              <a:t>group by  depno,  sex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  <a:r>
              <a:rPr lang="en-US" altLang="ru-RU">
                <a:solidFill>
                  <a:srgbClr val="0D0D11"/>
                </a:solidFill>
              </a:rPr>
              <a:t> </a:t>
            </a:r>
            <a:endParaRPr lang="ru-RU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45000"/>
              </a:spcBef>
            </a:pPr>
            <a:endParaRPr lang="ru-RU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45000"/>
              </a:spcBef>
            </a:pPr>
            <a:r>
              <a:rPr lang="ru-RU" altLang="ru-RU" b="1">
                <a:solidFill>
                  <a:srgbClr val="0D0D11"/>
                </a:solidFill>
              </a:rPr>
              <a:t>Задание</a:t>
            </a:r>
            <a:r>
              <a:rPr lang="ru-RU" altLang="ru-RU">
                <a:solidFill>
                  <a:srgbClr val="0D0D11"/>
                </a:solidFill>
              </a:rPr>
              <a:t>: вывести информацию о зарплате и количестве сотрудников, которые получают такую зарплату.</a:t>
            </a:r>
            <a:endParaRPr lang="en-US" altLang="ru-RU">
              <a:solidFill>
                <a:srgbClr val="0D0D11"/>
              </a:solidFill>
            </a:endParaRPr>
          </a:p>
        </p:txBody>
      </p:sp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900115" y="4979988"/>
            <a:ext cx="7272337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b="1">
                <a:solidFill>
                  <a:srgbClr val="0D0D11"/>
                </a:solidFill>
              </a:rPr>
              <a:t>select  salary,  count(*)</a:t>
            </a:r>
          </a:p>
          <a:p>
            <a:pPr lvl="1" eaLnBrk="1" hangingPunct="1">
              <a:spcBef>
                <a:spcPct val="10000"/>
              </a:spcBef>
            </a:pPr>
            <a:r>
              <a:rPr lang="en-US" altLang="ru-RU" b="1">
                <a:solidFill>
                  <a:srgbClr val="0D0D11"/>
                </a:solidFill>
              </a:rPr>
              <a:t>from  emp</a:t>
            </a:r>
          </a:p>
          <a:p>
            <a:pPr lvl="1" eaLnBrk="1" hangingPunct="1">
              <a:spcBef>
                <a:spcPct val="10000"/>
              </a:spcBef>
            </a:pPr>
            <a:r>
              <a:rPr lang="en-US" altLang="ru-RU" b="1">
                <a:solidFill>
                  <a:srgbClr val="0D0D11"/>
                </a:solidFill>
              </a:rPr>
              <a:t>group by  salary;</a:t>
            </a:r>
            <a:endParaRPr lang="ru-RU" altLang="ru-RU" b="1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66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04664"/>
            <a:ext cx="7772400" cy="788988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Использование фразы </a:t>
            </a:r>
            <a:r>
              <a:rPr lang="en-US" altLang="ru-RU" sz="3200" dirty="0">
                <a:latin typeface="Times New Roman" panose="02020603050405020304" pitchFamily="18" charset="0"/>
              </a:rPr>
              <a:t>HAVING</a:t>
            </a:r>
            <a:endParaRPr lang="ru-RU" altLang="ru-RU" sz="3200" dirty="0">
              <a:latin typeface="Times New Roman" panose="02020603050405020304" pitchFamily="18" charset="0"/>
            </a:endParaRPr>
          </a:p>
        </p:txBody>
      </p:sp>
      <p:sp>
        <p:nvSpPr>
          <p:cNvPr id="38915" name="Text Box 9"/>
          <p:cNvSpPr txBox="1">
            <a:spLocks noChangeArrowheads="1"/>
          </p:cNvSpPr>
          <p:nvPr/>
        </p:nvSpPr>
        <p:spPr bwMode="auto">
          <a:xfrm>
            <a:off x="684213" y="1268415"/>
            <a:ext cx="7848600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Если необходимо вывести не все записи, полученные в результате группировки (</a:t>
            </a:r>
            <a:r>
              <a:rPr lang="en-US" altLang="ru-RU">
                <a:solidFill>
                  <a:srgbClr val="0D0D11"/>
                </a:solidFill>
              </a:rPr>
              <a:t>GROUP BY</a:t>
            </a:r>
            <a:r>
              <a:rPr lang="ru-RU" altLang="ru-RU">
                <a:solidFill>
                  <a:srgbClr val="0D0D11"/>
                </a:solidFill>
              </a:rPr>
              <a:t>), то условие на группы можно указать во фразе </a:t>
            </a:r>
            <a:r>
              <a:rPr lang="en-US" altLang="ru-RU">
                <a:solidFill>
                  <a:srgbClr val="0D0D11"/>
                </a:solidFill>
              </a:rPr>
              <a:t>HAVING (</a:t>
            </a:r>
            <a:r>
              <a:rPr lang="ru-RU" altLang="ru-RU">
                <a:solidFill>
                  <a:srgbClr val="0D0D11"/>
                </a:solidFill>
              </a:rPr>
              <a:t>но не во фразе </a:t>
            </a:r>
            <a:r>
              <a:rPr lang="en-US" altLang="ru-RU">
                <a:solidFill>
                  <a:srgbClr val="0D0D11"/>
                </a:solidFill>
              </a:rPr>
              <a:t>WHERE</a:t>
            </a:r>
            <a:r>
              <a:rPr lang="ru-RU" altLang="ru-RU">
                <a:solidFill>
                  <a:srgbClr val="0D0D11"/>
                </a:solidFill>
              </a:rPr>
              <a:t>).</a:t>
            </a:r>
          </a:p>
          <a:p>
            <a:pPr eaLnBrk="1" hangingPunct="1">
              <a:spcBef>
                <a:spcPct val="40000"/>
              </a:spcBef>
              <a:spcAft>
                <a:spcPct val="35000"/>
              </a:spcAft>
            </a:pPr>
            <a:r>
              <a:rPr lang="ru-RU" altLang="ru-RU">
                <a:solidFill>
                  <a:srgbClr val="0D0D11"/>
                </a:solidFill>
              </a:rPr>
              <a:t>Пример. Список отделов, в которых работает больше пяти человек: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depno,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count(*), '</a:t>
            </a:r>
            <a:r>
              <a:rPr lang="ru-RU" altLang="ru-RU" b="1">
                <a:solidFill>
                  <a:srgbClr val="0D0D11"/>
                </a:solidFill>
              </a:rPr>
              <a:t>человек</a:t>
            </a:r>
            <a:r>
              <a:rPr lang="en-US" altLang="ru-RU" b="1">
                <a:solidFill>
                  <a:srgbClr val="0D0D11"/>
                </a:solidFill>
              </a:rPr>
              <a:t>(</a:t>
            </a:r>
            <a:r>
              <a:rPr lang="ru-RU" altLang="ru-RU" b="1">
                <a:solidFill>
                  <a:srgbClr val="0D0D11"/>
                </a:solidFill>
              </a:rPr>
              <a:t>а</a:t>
            </a:r>
            <a:r>
              <a:rPr lang="en-US" altLang="ru-RU" b="1">
                <a:solidFill>
                  <a:srgbClr val="0D0D11"/>
                </a:solidFill>
              </a:rPr>
              <a:t>)'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from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emp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group by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depno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having  count(*)&gt;5;</a:t>
            </a:r>
          </a:p>
          <a:p>
            <a:pPr eaLnBrk="1" hangingPunct="1">
              <a:spcBef>
                <a:spcPct val="40000"/>
              </a:spcBef>
            </a:pPr>
            <a:r>
              <a:rPr lang="ru-RU" altLang="ru-RU" b="1">
                <a:solidFill>
                  <a:srgbClr val="FF0000"/>
                </a:solidFill>
              </a:rPr>
              <a:t>Правило: нельзя указывать агрегирующие функции в части </a:t>
            </a:r>
            <a:r>
              <a:rPr lang="en-US" altLang="ru-RU" b="1">
                <a:solidFill>
                  <a:srgbClr val="FF0000"/>
                </a:solidFill>
              </a:rPr>
              <a:t>WHERE</a:t>
            </a:r>
            <a:r>
              <a:rPr lang="ru-RU" altLang="ru-RU" b="1">
                <a:solidFill>
                  <a:srgbClr val="FF0000"/>
                </a:solidFill>
              </a:rPr>
              <a:t> –</a:t>
            </a:r>
          </a:p>
          <a:p>
            <a:pPr eaLnBrk="1" hangingPunct="1">
              <a:spcAft>
                <a:spcPct val="30000"/>
              </a:spcAft>
            </a:pPr>
            <a:r>
              <a:rPr lang="ru-RU" altLang="ru-RU" b="1">
                <a:solidFill>
                  <a:srgbClr val="FF0000"/>
                </a:solidFill>
              </a:rPr>
              <a:t>	это синтаксическая ошибка!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Задание</a:t>
            </a:r>
            <a:r>
              <a:rPr lang="ru-RU" altLang="ru-RU">
                <a:solidFill>
                  <a:srgbClr val="0D0D11"/>
                </a:solidFill>
              </a:rPr>
              <a:t>: вывести список отделов, в которых средняя зарплата больше 30000 </a:t>
            </a:r>
          </a:p>
          <a:p>
            <a:pPr eaLnBrk="1" hangingPunct="1">
              <a:spcAft>
                <a:spcPct val="30000"/>
              </a:spcAft>
            </a:pPr>
            <a:r>
              <a:rPr lang="ru-RU" altLang="ru-RU">
                <a:solidFill>
                  <a:srgbClr val="0D0D11"/>
                </a:solidFill>
              </a:rPr>
              <a:t>	рублей.</a:t>
            </a:r>
          </a:p>
        </p:txBody>
      </p:sp>
      <p:sp>
        <p:nvSpPr>
          <p:cNvPr id="97290" name="Text Box 10"/>
          <p:cNvSpPr txBox="1">
            <a:spLocks noChangeArrowheads="1"/>
          </p:cNvSpPr>
          <p:nvPr/>
        </p:nvSpPr>
        <p:spPr bwMode="auto">
          <a:xfrm>
            <a:off x="684213" y="5013327"/>
            <a:ext cx="7129462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    select  depno,  avg(salary)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from  emp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group by  depno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having  avg(salary)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&gt;</a:t>
            </a:r>
            <a:r>
              <a:rPr lang="ru-RU" altLang="ru-RU" b="1">
                <a:solidFill>
                  <a:srgbClr val="0D0D11"/>
                </a:solidFill>
              </a:rPr>
              <a:t> 30</a:t>
            </a:r>
            <a:r>
              <a:rPr lang="en-US" altLang="ru-RU" b="1">
                <a:solidFill>
                  <a:srgbClr val="0D0D11"/>
                </a:solidFill>
              </a:rPr>
              <a:t>000; </a:t>
            </a:r>
            <a:endParaRPr lang="ru-RU" altLang="ru-RU" b="1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41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9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404666"/>
            <a:ext cx="7772400" cy="788987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Операция  объединения</a:t>
            </a: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468315" y="1223963"/>
            <a:ext cx="8135937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ru-RU" altLang="ru-RU" sz="2000" b="1">
                <a:solidFill>
                  <a:srgbClr val="0D0D11"/>
                </a:solidFill>
              </a:rPr>
              <a:t>Объединение</a:t>
            </a:r>
            <a:r>
              <a:rPr lang="ru-RU" altLang="ru-RU" sz="2000">
                <a:solidFill>
                  <a:srgbClr val="0D0D11"/>
                </a:solidFill>
              </a:rPr>
              <a:t> реализуется с помощью специального ключевого слова </a:t>
            </a:r>
            <a:r>
              <a:rPr lang="en-US" altLang="ru-RU" sz="2000" b="1">
                <a:solidFill>
                  <a:srgbClr val="0D0D11"/>
                </a:solidFill>
              </a:rPr>
              <a:t>UNION</a:t>
            </a:r>
            <a:r>
              <a:rPr lang="ru-RU" altLang="ru-RU" sz="2000" b="1">
                <a:solidFill>
                  <a:srgbClr val="0D0D11"/>
                </a:solidFill>
              </a:rPr>
              <a:t> </a:t>
            </a:r>
            <a:r>
              <a:rPr lang="ru-RU" altLang="ru-RU" sz="2000">
                <a:solidFill>
                  <a:srgbClr val="0D0D11"/>
                </a:solidFill>
              </a:rPr>
              <a:t>(или</a:t>
            </a:r>
            <a:r>
              <a:rPr lang="ru-RU" altLang="ru-RU" sz="2000" b="1">
                <a:solidFill>
                  <a:srgbClr val="0D0D11"/>
                </a:solidFill>
              </a:rPr>
              <a:t> </a:t>
            </a:r>
            <a:r>
              <a:rPr lang="en-US" altLang="ru-RU" sz="2000" b="1">
                <a:solidFill>
                  <a:srgbClr val="0D0D11"/>
                </a:solidFill>
              </a:rPr>
              <a:t>UNION </a:t>
            </a:r>
            <a:r>
              <a:rPr lang="ru-RU" altLang="ru-RU" sz="2000" b="1">
                <a:solidFill>
                  <a:srgbClr val="0D0D11"/>
                </a:solidFill>
              </a:rPr>
              <a:t> </a:t>
            </a:r>
            <a:r>
              <a:rPr lang="en-US" altLang="ru-RU" sz="2000" b="1">
                <a:solidFill>
                  <a:srgbClr val="0D0D11"/>
                </a:solidFill>
              </a:rPr>
              <a:t>ALL</a:t>
            </a:r>
            <a:r>
              <a:rPr lang="ru-RU" altLang="ru-RU" sz="2000">
                <a:solidFill>
                  <a:srgbClr val="0D0D11"/>
                </a:solidFill>
              </a:rPr>
              <a:t>, если не нужно удалять повторы).</a:t>
            </a:r>
            <a:endParaRPr lang="en-US" altLang="ru-RU" sz="2000">
              <a:solidFill>
                <a:srgbClr val="0D0D11"/>
              </a:solidFill>
            </a:endParaRPr>
          </a:p>
          <a:p>
            <a:pPr eaLnBrk="1" hangingPunct="1">
              <a:spcBef>
                <a:spcPct val="25000"/>
              </a:spcBef>
            </a:pPr>
            <a:r>
              <a:rPr lang="ru-RU" altLang="ru-RU" sz="2000" u="sng">
                <a:solidFill>
                  <a:srgbClr val="0D0D11"/>
                </a:solidFill>
              </a:rPr>
              <a:t>Примеры:</a:t>
            </a:r>
          </a:p>
          <a:p>
            <a:pPr eaLnBrk="1" hangingPunct="1">
              <a:buFontTx/>
              <a:buChar char="•"/>
            </a:pPr>
            <a:r>
              <a:rPr lang="ru-RU" altLang="ru-RU">
                <a:solidFill>
                  <a:srgbClr val="0D0D11"/>
                </a:solidFill>
              </a:rPr>
              <a:t>Список сотрудников с телефонами или адресами (если нет телефона):</a:t>
            </a: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select  depno,  name,  PHONE</a:t>
            </a:r>
            <a:endParaRPr lang="ru-RU" altLang="ru-RU" b="1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	from  emp  where  phone  is  not  null</a:t>
            </a:r>
            <a:endParaRPr lang="ru-RU" altLang="ru-RU" b="1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UNION  ALL</a:t>
            </a:r>
            <a:endParaRPr lang="ru-RU" altLang="ru-RU" b="1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select  depno,  name,  ADR</a:t>
            </a:r>
            <a:endParaRPr lang="ru-RU" altLang="ru-RU" b="1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	from  emp  where  phone  is  null;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40000"/>
              </a:spcBef>
              <a:buFontTx/>
              <a:buChar char="•"/>
            </a:pPr>
            <a:r>
              <a:rPr lang="ru-RU" altLang="ru-RU">
                <a:solidFill>
                  <a:srgbClr val="0D0D11"/>
                </a:solidFill>
              </a:rPr>
              <a:t>Список сотрудников со всеми переводами с одной должности на другую:</a:t>
            </a:r>
            <a:endParaRPr lang="en-US" altLang="ru-RU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select  tabno,  name,  edate,  post</a:t>
            </a:r>
            <a:endParaRPr lang="ru-RU" altLang="ru-RU" b="1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	from  emp</a:t>
            </a: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UNION  ALL</a:t>
            </a:r>
            <a:endParaRPr lang="ru-RU" altLang="ru-RU" b="1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select  tabno,  name,  dbegin,  post</a:t>
            </a:r>
            <a:endParaRPr lang="ru-RU" altLang="ru-RU" b="1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	from  archive</a:t>
            </a:r>
          </a:p>
          <a:p>
            <a:pPr lvl="1" eaLnBrk="1" hangingPunct="1"/>
            <a:r>
              <a:rPr lang="en-US" altLang="ru-RU" b="1">
                <a:solidFill>
                  <a:srgbClr val="0D0D11"/>
                </a:solidFill>
              </a:rPr>
              <a:t>       order by  1, 3;</a:t>
            </a:r>
            <a:endParaRPr lang="ru-RU" altLang="ru-RU" b="1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54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548682"/>
            <a:ext cx="7772400" cy="644525"/>
          </a:xfrm>
        </p:spPr>
        <p:txBody>
          <a:bodyPr/>
          <a:lstStyle/>
          <a:p>
            <a:r>
              <a:rPr lang="ru-RU" altLang="ru-RU" sz="3600" dirty="0" err="1">
                <a:latin typeface="Times New Roman" panose="02020603050405020304" pitchFamily="18" charset="0"/>
              </a:rPr>
              <a:t>Разносхемные</a:t>
            </a:r>
            <a:r>
              <a:rPr lang="ru-RU" altLang="ru-RU" sz="3600" dirty="0">
                <a:latin typeface="Times New Roman" panose="02020603050405020304" pitchFamily="18" charset="0"/>
              </a:rPr>
              <a:t> операции РА</a:t>
            </a:r>
          </a:p>
        </p:txBody>
      </p:sp>
      <p:sp>
        <p:nvSpPr>
          <p:cNvPr id="40963" name="Text Box 4"/>
          <p:cNvSpPr txBox="1">
            <a:spLocks noChangeArrowheads="1"/>
          </p:cNvSpPr>
          <p:nvPr/>
        </p:nvSpPr>
        <p:spPr bwMode="auto">
          <a:xfrm>
            <a:off x="539750" y="1268415"/>
            <a:ext cx="8064500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Пример декартова произведения реальных таблиц: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  *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from  depart,  emp;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Если в части </a:t>
            </a:r>
            <a:r>
              <a:rPr lang="en-US" altLang="ru-RU">
                <a:solidFill>
                  <a:srgbClr val="0D0D11"/>
                </a:solidFill>
              </a:rPr>
              <a:t>FROM</a:t>
            </a:r>
            <a:r>
              <a:rPr lang="ru-RU" altLang="ru-RU">
                <a:solidFill>
                  <a:srgbClr val="0D0D11"/>
                </a:solidFill>
              </a:rPr>
              <a:t> указываются 2 и более таблицы, то СУБД по умолчанию строит их декартово произведение.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Другая разносхемная операция – соединение:  селекция  от  декартова  произведения. 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Примеры.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1. Список отделов и их сотрудников: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  *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from  depart, emp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where  emp.depno = depart.did;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2. Список проектов и их участников: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  *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from  project,  emp,  job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where  emp.tabno = job.tabno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    and  job.pro = project.pro;</a:t>
            </a:r>
            <a:endParaRPr lang="ru-RU" altLang="ru-RU" b="1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5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458789"/>
            <a:ext cx="7772400" cy="715963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Применение операции соединения</a:t>
            </a:r>
          </a:p>
        </p:txBody>
      </p:sp>
      <p:sp>
        <p:nvSpPr>
          <p:cNvPr id="41987" name="Text Box 4"/>
          <p:cNvSpPr txBox="1">
            <a:spLocks noChangeArrowheads="1"/>
          </p:cNvSpPr>
          <p:nvPr/>
        </p:nvSpPr>
        <p:spPr bwMode="auto">
          <a:xfrm>
            <a:off x="611190" y="1358902"/>
            <a:ext cx="79216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1: вывести сотрудников с указанием ролей, которые они исполняют в проектах.</a:t>
            </a:r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827088" y="2062165"/>
            <a:ext cx="7777162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 dirty="0">
                <a:solidFill>
                  <a:srgbClr val="0D0D11"/>
                </a:solidFill>
              </a:rPr>
              <a:t>select  e.name,  </a:t>
            </a:r>
            <a:r>
              <a:rPr lang="en-US" altLang="ru-RU" sz="2000" b="1" dirty="0" err="1">
                <a:solidFill>
                  <a:srgbClr val="0D0D11"/>
                </a:solidFill>
              </a:rPr>
              <a:t>j.rel</a:t>
            </a:r>
            <a:endParaRPr lang="en-US" altLang="ru-RU" sz="2000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     from  </a:t>
            </a:r>
            <a:r>
              <a:rPr lang="en-US" altLang="ru-RU" sz="2000" b="1" dirty="0" err="1">
                <a:solidFill>
                  <a:srgbClr val="0D0D11"/>
                </a:solidFill>
              </a:rPr>
              <a:t>emp</a:t>
            </a:r>
            <a:r>
              <a:rPr lang="en-US" altLang="ru-RU" sz="2000" b="1" dirty="0">
                <a:solidFill>
                  <a:srgbClr val="0D0D11"/>
                </a:solidFill>
              </a:rPr>
              <a:t>  e,  job  j</a:t>
            </a: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     where  </a:t>
            </a:r>
            <a:r>
              <a:rPr lang="en-US" altLang="ru-RU" sz="2000" b="1" dirty="0" err="1">
                <a:solidFill>
                  <a:srgbClr val="0D0D11"/>
                </a:solidFill>
              </a:rPr>
              <a:t>e.tabNo</a:t>
            </a:r>
            <a:r>
              <a:rPr lang="en-US" altLang="ru-RU" sz="2000" b="1" dirty="0">
                <a:solidFill>
                  <a:srgbClr val="0D0D11"/>
                </a:solidFill>
              </a:rPr>
              <a:t> = </a:t>
            </a:r>
            <a:r>
              <a:rPr lang="en-US" altLang="ru-RU" sz="2000" b="1" dirty="0" err="1">
                <a:solidFill>
                  <a:srgbClr val="0D0D11"/>
                </a:solidFill>
              </a:rPr>
              <a:t>j.tabNo</a:t>
            </a:r>
            <a:r>
              <a:rPr lang="en-US" altLang="ru-RU" sz="2000" b="1" dirty="0">
                <a:solidFill>
                  <a:srgbClr val="0D0D11"/>
                </a:solidFill>
              </a:rPr>
              <a:t>;</a:t>
            </a:r>
            <a:endParaRPr lang="ru-RU" altLang="ru-RU" sz="2000" b="1" dirty="0">
              <a:solidFill>
                <a:srgbClr val="0D0D11"/>
              </a:solidFill>
            </a:endParaRPr>
          </a:p>
        </p:txBody>
      </p:sp>
      <p:sp>
        <p:nvSpPr>
          <p:cNvPr id="41989" name="Text Box 8"/>
          <p:cNvSpPr txBox="1">
            <a:spLocks noChangeArrowheads="1"/>
          </p:cNvSpPr>
          <p:nvPr/>
        </p:nvSpPr>
        <p:spPr bwMode="auto">
          <a:xfrm>
            <a:off x="611188" y="3103565"/>
            <a:ext cx="8064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2:  вывести список проектов с указанием их руководителей.</a:t>
            </a:r>
          </a:p>
        </p:txBody>
      </p:sp>
      <p:sp>
        <p:nvSpPr>
          <p:cNvPr id="102409" name="Text Box 9"/>
          <p:cNvSpPr txBox="1">
            <a:spLocks noChangeArrowheads="1"/>
          </p:cNvSpPr>
          <p:nvPr/>
        </p:nvSpPr>
        <p:spPr bwMode="auto">
          <a:xfrm>
            <a:off x="827090" y="3684590"/>
            <a:ext cx="6624637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select  p.title,  e.name</a:t>
            </a:r>
            <a:endParaRPr lang="ru-RU" altLang="ru-RU" sz="2000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sz="2000" b="1">
                <a:solidFill>
                  <a:srgbClr val="0D0D11"/>
                </a:solidFill>
              </a:rPr>
              <a:t>    </a:t>
            </a:r>
            <a:r>
              <a:rPr lang="en-US" altLang="ru-RU" sz="2000" b="1">
                <a:solidFill>
                  <a:srgbClr val="0D0D11"/>
                </a:solidFill>
              </a:rPr>
              <a:t>  from  emp  e,   job  j,   project  p</a:t>
            </a:r>
          </a:p>
          <a:p>
            <a:pPr eaLnBrk="1" hangingPunct="1"/>
            <a:r>
              <a:rPr lang="en-US" altLang="ru-RU" sz="2000" b="1">
                <a:solidFill>
                  <a:srgbClr val="0D0D11"/>
                </a:solidFill>
              </a:rPr>
              <a:t>      </a:t>
            </a:r>
            <a:r>
              <a:rPr lang="en-US" altLang="ru-RU" sz="2000" b="1">
                <a:solidFill>
                  <a:srgbClr val="1D0601"/>
                </a:solidFill>
              </a:rPr>
              <a:t>where e.tabno = j.tabno</a:t>
            </a:r>
            <a:endParaRPr lang="ru-RU" altLang="ru-RU" sz="2000" b="1">
              <a:solidFill>
                <a:srgbClr val="1D0601"/>
              </a:solidFill>
            </a:endParaRPr>
          </a:p>
          <a:p>
            <a:pPr eaLnBrk="1" hangingPunct="1"/>
            <a:r>
              <a:rPr lang="en-US" altLang="ru-RU" sz="2000" b="1">
                <a:solidFill>
                  <a:srgbClr val="1D0601"/>
                </a:solidFill>
              </a:rPr>
              <a:t>	   and  j.pro = p.pro</a:t>
            </a:r>
          </a:p>
          <a:p>
            <a:pPr eaLnBrk="1" hangingPunct="1"/>
            <a:r>
              <a:rPr lang="en-US" altLang="ru-RU" sz="2000" b="1">
                <a:solidFill>
                  <a:srgbClr val="1D0601"/>
                </a:solidFill>
              </a:rPr>
              <a:t>	   and  j.rel = '</a:t>
            </a:r>
            <a:r>
              <a:rPr lang="ru-RU" altLang="ru-RU" sz="2000" b="1">
                <a:solidFill>
                  <a:srgbClr val="1D0601"/>
                </a:solidFill>
              </a:rPr>
              <a:t>руководитель</a:t>
            </a:r>
            <a:r>
              <a:rPr lang="en-US" altLang="ru-RU" sz="2000" b="1">
                <a:solidFill>
                  <a:srgbClr val="1D0601"/>
                </a:solidFill>
              </a:rPr>
              <a:t>';</a:t>
            </a:r>
            <a:endParaRPr lang="ru-RU" altLang="ru-RU" sz="2000" b="1">
              <a:solidFill>
                <a:srgbClr val="1D060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/>
      <p:bldP spid="10240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30262" y="476674"/>
            <a:ext cx="7772400" cy="715963"/>
          </a:xfrm>
        </p:spPr>
        <p:txBody>
          <a:bodyPr/>
          <a:lstStyle/>
          <a:p>
            <a:pPr eaLnBrk="1" hangingPunct="1"/>
            <a:r>
              <a:rPr lang="ru-RU" altLang="ru-RU" sz="3600" dirty="0">
                <a:latin typeface="Times New Roman" panose="02020603050405020304" pitchFamily="18" charset="0"/>
              </a:rPr>
              <a:t>Пример БД: проектная организация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539752" y="1557340"/>
            <a:ext cx="8353425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spcBef>
                <a:spcPct val="20000"/>
              </a:spcBef>
              <a:buSzPct val="80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SzPct val="70000"/>
              <a:buBlip>
                <a:blip r:embed="rId5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Departs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 отделы: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        did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номер отдела, первичный ключ;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        name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название отдела, обязательное поле.</a:t>
            </a:r>
            <a:endParaRPr lang="en-US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Project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проекты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:</a:t>
            </a:r>
            <a:endParaRPr lang="ru-RU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No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номер проекта, первичный ключ; 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title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название проекта,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краткое название проекта, обязательное уникальное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client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заказчик,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dbegin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дата начала выполнения проекта,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dend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дата завершения проекта,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cost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стоимость проекта, обязательное поле.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Job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участие в проектах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:</a:t>
            </a:r>
            <a:endParaRPr lang="ru-RU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</a:t>
            </a: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краткое название проекта, внешний ключ;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tabNo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номер сотрудника, участвующего в проекте, внешний ключ;</a:t>
            </a:r>
            <a:endParaRPr lang="ru-RU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rel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роль сотрудника в проекте; может принимать одно из трех значений: 	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'исполнитель',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'руководитель',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'консультант'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.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Первичный ключ – комбинация полей </a:t>
            </a: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</a:t>
            </a: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и </a:t>
            </a: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tabNo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.</a:t>
            </a:r>
            <a:endParaRPr lang="en-US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78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828675" y="98426"/>
            <a:ext cx="7485512" cy="1096962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Применение операции соединения</a:t>
            </a:r>
          </a:p>
        </p:txBody>
      </p:sp>
      <p:sp>
        <p:nvSpPr>
          <p:cNvPr id="102409" name="Text Box 9"/>
          <p:cNvSpPr txBox="1">
            <a:spLocks noChangeArrowheads="1"/>
          </p:cNvSpPr>
          <p:nvPr/>
        </p:nvSpPr>
        <p:spPr bwMode="auto">
          <a:xfrm>
            <a:off x="683568" y="2204941"/>
            <a:ext cx="7848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select name,  count(*)</a:t>
            </a:r>
            <a:endParaRPr lang="ru-RU" altLang="ru-RU" sz="2000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sz="2000" b="1">
                <a:solidFill>
                  <a:srgbClr val="0D0D11"/>
                </a:solidFill>
              </a:rPr>
              <a:t>    </a:t>
            </a:r>
            <a:r>
              <a:rPr lang="en-US" altLang="ru-RU" sz="2000" b="1">
                <a:solidFill>
                  <a:srgbClr val="0D0D11"/>
                </a:solidFill>
              </a:rPr>
              <a:t>  from  emp,  job</a:t>
            </a:r>
          </a:p>
          <a:p>
            <a:pPr eaLnBrk="1" hangingPunct="1"/>
            <a:r>
              <a:rPr lang="en-US" altLang="ru-RU" sz="2000" b="1">
                <a:solidFill>
                  <a:srgbClr val="0D0D11"/>
                </a:solidFill>
              </a:rPr>
              <a:t>      </a:t>
            </a:r>
            <a:r>
              <a:rPr lang="en-US" altLang="ru-RU" sz="2000" b="1">
                <a:solidFill>
                  <a:srgbClr val="1D0601"/>
                </a:solidFill>
              </a:rPr>
              <a:t>where emp.tabno=job.tabno</a:t>
            </a:r>
          </a:p>
          <a:p>
            <a:pPr eaLnBrk="1" hangingPunct="1"/>
            <a:r>
              <a:rPr lang="en-US" altLang="ru-RU" sz="2000" b="1">
                <a:solidFill>
                  <a:srgbClr val="1D0601"/>
                </a:solidFill>
              </a:rPr>
              <a:t>      group by  </a:t>
            </a:r>
            <a:r>
              <a:rPr lang="en-US" altLang="ru-RU" b="1">
                <a:solidFill>
                  <a:srgbClr val="1D0601"/>
                </a:solidFill>
              </a:rPr>
              <a:t>emp.tabno,  </a:t>
            </a:r>
            <a:r>
              <a:rPr lang="en-US" altLang="ru-RU" b="1">
                <a:solidFill>
                  <a:srgbClr val="0D0D11"/>
                </a:solidFill>
              </a:rPr>
              <a:t>emp.name</a:t>
            </a:r>
            <a:r>
              <a:rPr lang="en-US" altLang="ru-RU" sz="2000" b="1">
                <a:solidFill>
                  <a:srgbClr val="1D0601"/>
                </a:solidFill>
              </a:rPr>
              <a:t>;</a:t>
            </a:r>
            <a:endParaRPr lang="ru-RU" altLang="ru-RU" sz="2000" b="1">
              <a:solidFill>
                <a:srgbClr val="1D0601"/>
              </a:solidFill>
            </a:endParaRPr>
          </a:p>
        </p:txBody>
      </p:sp>
      <p:sp>
        <p:nvSpPr>
          <p:cNvPr id="43012" name="Text Box 8"/>
          <p:cNvSpPr txBox="1">
            <a:spLocks noChangeArrowheads="1"/>
          </p:cNvSpPr>
          <p:nvPr/>
        </p:nvSpPr>
        <p:spPr bwMode="auto">
          <a:xfrm>
            <a:off x="683568" y="1412778"/>
            <a:ext cx="8064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</a:t>
            </a:r>
            <a:r>
              <a:rPr lang="en-US" altLang="ru-RU" sz="2000">
                <a:solidFill>
                  <a:srgbClr val="0D0D11"/>
                </a:solidFill>
              </a:rPr>
              <a:t>3</a:t>
            </a:r>
            <a:r>
              <a:rPr lang="ru-RU" altLang="ru-RU" sz="2000">
                <a:solidFill>
                  <a:srgbClr val="0D0D11"/>
                </a:solidFill>
              </a:rPr>
              <a:t>:  вывести список сотрудников с указанием количества проектов, в которых они участвуют</a:t>
            </a:r>
            <a:r>
              <a:rPr lang="en-US" altLang="ru-RU" sz="2000">
                <a:solidFill>
                  <a:srgbClr val="0D0D11"/>
                </a:solidFill>
              </a:rPr>
              <a:t>.</a:t>
            </a:r>
            <a:endParaRPr lang="ru-RU" altLang="ru-RU" sz="2000">
              <a:solidFill>
                <a:srgbClr val="0D0D11"/>
              </a:solidFill>
            </a:endParaRPr>
          </a:p>
        </p:txBody>
      </p:sp>
      <p:sp>
        <p:nvSpPr>
          <p:cNvPr id="43013" name="Text Box 8"/>
          <p:cNvSpPr txBox="1">
            <a:spLocks noChangeArrowheads="1"/>
          </p:cNvSpPr>
          <p:nvPr/>
        </p:nvSpPr>
        <p:spPr bwMode="auto">
          <a:xfrm>
            <a:off x="683568" y="3860703"/>
            <a:ext cx="7416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4:  вывести список проектов, в которых участвует более 5 сотрудников.</a:t>
            </a:r>
            <a:endParaRPr lang="ru-RU" altLang="ru-RU" sz="2000"/>
          </a:p>
        </p:txBody>
      </p:sp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683568" y="4565553"/>
            <a:ext cx="78486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 dirty="0">
                <a:solidFill>
                  <a:srgbClr val="0D0D11"/>
                </a:solidFill>
              </a:rPr>
              <a:t>select  </a:t>
            </a:r>
            <a:r>
              <a:rPr lang="en-US" altLang="ru-RU" sz="2000" b="1" dirty="0" err="1">
                <a:solidFill>
                  <a:srgbClr val="0D0D11"/>
                </a:solidFill>
              </a:rPr>
              <a:t>p.title</a:t>
            </a:r>
            <a:r>
              <a:rPr lang="en-US" altLang="ru-RU" sz="2000" b="1" dirty="0">
                <a:solidFill>
                  <a:srgbClr val="0D0D11"/>
                </a:solidFill>
              </a:rPr>
              <a:t>,  count(*)</a:t>
            </a:r>
            <a:endParaRPr lang="ru-RU" altLang="ru-RU" sz="2000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sz="2000" b="1" dirty="0">
                <a:solidFill>
                  <a:srgbClr val="0D0D11"/>
                </a:solidFill>
              </a:rPr>
              <a:t>    </a:t>
            </a:r>
            <a:r>
              <a:rPr lang="en-US" altLang="ru-RU" sz="2000" b="1" dirty="0">
                <a:solidFill>
                  <a:srgbClr val="0D0D11"/>
                </a:solidFill>
              </a:rPr>
              <a:t>  from  job  j,  project  p</a:t>
            </a: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      </a:t>
            </a:r>
            <a:r>
              <a:rPr lang="en-US" altLang="ru-RU" sz="2000" b="1" dirty="0">
                <a:solidFill>
                  <a:srgbClr val="1D0601"/>
                </a:solidFill>
              </a:rPr>
              <a:t>where p.pro = j.pro</a:t>
            </a:r>
          </a:p>
          <a:p>
            <a:pPr eaLnBrk="1" hangingPunct="1"/>
            <a:r>
              <a:rPr lang="en-US" altLang="ru-RU" sz="2000" b="1" dirty="0">
                <a:solidFill>
                  <a:srgbClr val="1D0601"/>
                </a:solidFill>
              </a:rPr>
              <a:t>      group by  p.pro</a:t>
            </a:r>
            <a:r>
              <a:rPr lang="en-US" altLang="ru-RU" b="1" dirty="0">
                <a:solidFill>
                  <a:srgbClr val="1D0601"/>
                </a:solidFill>
              </a:rPr>
              <a:t>,  </a:t>
            </a:r>
            <a:r>
              <a:rPr lang="en-US" altLang="ru-RU" b="1" dirty="0" err="1">
                <a:solidFill>
                  <a:srgbClr val="1D0601"/>
                </a:solidFill>
              </a:rPr>
              <a:t>p</a:t>
            </a:r>
            <a:r>
              <a:rPr lang="en-US" altLang="ru-RU" b="1" dirty="0" err="1">
                <a:solidFill>
                  <a:srgbClr val="0D0D11"/>
                </a:solidFill>
              </a:rPr>
              <a:t>.title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      having  count(*) &gt; 5</a:t>
            </a:r>
            <a:r>
              <a:rPr lang="en-US" altLang="ru-RU" sz="2000" b="1" dirty="0">
                <a:solidFill>
                  <a:srgbClr val="1D0601"/>
                </a:solidFill>
              </a:rPr>
              <a:t>;</a:t>
            </a:r>
            <a:endParaRPr lang="ru-RU" altLang="ru-RU" sz="2000" b="1" dirty="0">
              <a:solidFill>
                <a:srgbClr val="1D060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32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9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76674"/>
            <a:ext cx="7772400" cy="715963"/>
          </a:xfrm>
        </p:spPr>
        <p:txBody>
          <a:bodyPr/>
          <a:lstStyle/>
          <a:p>
            <a:pPr eaLnBrk="1" hangingPunct="1"/>
            <a:r>
              <a:rPr lang="ru-RU" altLang="ru-RU" sz="3600" dirty="0">
                <a:latin typeface="Times New Roman" panose="02020603050405020304" pitchFamily="18" charset="0"/>
              </a:rPr>
              <a:t>Пример БД: проектная организация</a:t>
            </a:r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1763713" y="5386388"/>
            <a:ext cx="5472112" cy="77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SzPct val="80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SzPct val="70000"/>
              <a:buBlip>
                <a:blip r:embed="rId5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800">
                <a:latin typeface="Times New Roman" panose="02020603050405020304" pitchFamily="18" charset="0"/>
              </a:rPr>
              <a:t>Departs </a:t>
            </a:r>
            <a:r>
              <a:rPr lang="ru-RU" altLang="ru-RU" sz="1800">
                <a:latin typeface="Times New Roman" panose="02020603050405020304" pitchFamily="18" charset="0"/>
              </a:rPr>
              <a:t>– отделы,</a:t>
            </a:r>
            <a:r>
              <a:rPr lang="en-US" altLang="ru-RU" sz="1800">
                <a:latin typeface="Times New Roman" panose="02020603050405020304" pitchFamily="18" charset="0"/>
              </a:rPr>
              <a:t>		Project –</a:t>
            </a:r>
            <a:r>
              <a:rPr lang="ru-RU" altLang="ru-RU" sz="1800">
                <a:latin typeface="Times New Roman" panose="02020603050405020304" pitchFamily="18" charset="0"/>
              </a:rPr>
              <a:t> проекты,</a:t>
            </a:r>
            <a:endParaRPr lang="en-US" altLang="ru-RU" sz="18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800">
                <a:latin typeface="Times New Roman" panose="02020603050405020304" pitchFamily="18" charset="0"/>
              </a:rPr>
              <a:t>Emp</a:t>
            </a:r>
            <a:r>
              <a:rPr lang="ru-RU" altLang="ru-RU" sz="1800">
                <a:latin typeface="Times New Roman" panose="02020603050405020304" pitchFamily="18" charset="0"/>
              </a:rPr>
              <a:t> – сотрудники,	</a:t>
            </a:r>
            <a:r>
              <a:rPr lang="en-US" altLang="ru-RU" sz="1800">
                <a:latin typeface="Times New Roman" panose="02020603050405020304" pitchFamily="18" charset="0"/>
              </a:rPr>
              <a:t>Job – </a:t>
            </a:r>
            <a:r>
              <a:rPr lang="ru-RU" altLang="ru-RU" sz="1800">
                <a:latin typeface="Times New Roman" panose="02020603050405020304" pitchFamily="18" charset="0"/>
              </a:rPr>
              <a:t>участие в проектах.</a:t>
            </a: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484313"/>
            <a:ext cx="7416800" cy="385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44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758031" y="620688"/>
            <a:ext cx="7772400" cy="573088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altLang="ru-RU" sz="3200">
                <a:solidFill>
                  <a:schemeClr val="tx1">
                    <a:lumMod val="85000"/>
                    <a:lumOff val="15000"/>
                  </a:schemeClr>
                </a:solidFill>
              </a:rPr>
              <a:t>Данные таблицы </a:t>
            </a:r>
            <a:r>
              <a:rPr lang="en-US" altLang="ru-RU" sz="3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Emp</a:t>
            </a:r>
            <a:r>
              <a:rPr lang="ru-RU" altLang="ru-RU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(сотрудники)</a:t>
            </a:r>
          </a:p>
        </p:txBody>
      </p:sp>
      <p:graphicFrame>
        <p:nvGraphicFramePr>
          <p:cNvPr id="40596" name="Group 660"/>
          <p:cNvGraphicFramePr>
            <a:graphicFrameLocks noGrp="1"/>
          </p:cNvGraphicFramePr>
          <p:nvPr/>
        </p:nvGraphicFramePr>
        <p:xfrm>
          <a:off x="539752" y="1671638"/>
          <a:ext cx="8208963" cy="4267200"/>
        </p:xfrm>
        <a:graphic>
          <a:graphicData uri="http://schemas.openxmlformats.org/drawingml/2006/table">
            <a:tbl>
              <a:tblPr/>
              <a:tblGrid>
                <a:gridCol w="792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9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31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5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1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TabNo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DepNo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Post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Salary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Born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Phone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988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Рюмин В.П.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начальник отдела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01.02.1970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115-26-12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Серова Т.В.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вед. программист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20.10.1981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115-91-19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Дурова А.В.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экономист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.10.19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Тамм Л.В.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экономист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.198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115-91-19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Волков Л.Д.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программист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16.10.1982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null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Буров Г.О.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42880.0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22.05.1975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115-46-32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023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Малова Л.А.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гл. 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59240.0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24.11.1954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114-24-55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Лукина Н.Н.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42880.0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.197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034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Перова К.В.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делопроизводитель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24.04.1988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null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Сухова К.А.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начальник отдела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8.06.1948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115-12-69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056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Павлов А.А.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8000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087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Котова И.М.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секретарь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33-65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088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Кроль А.П.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зам.директора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33-01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958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548682"/>
            <a:ext cx="7772400" cy="715963"/>
          </a:xfrm>
        </p:spPr>
        <p:txBody>
          <a:bodyPr/>
          <a:lstStyle/>
          <a:p>
            <a:r>
              <a:rPr lang="ru-RU" altLang="ru-RU" sz="3600" dirty="0">
                <a:latin typeface="Times New Roman" panose="02020603050405020304" pitchFamily="18" charset="0"/>
              </a:rPr>
              <a:t>Команда </a:t>
            </a:r>
            <a:r>
              <a:rPr lang="en-US" altLang="ru-RU" sz="3600" dirty="0">
                <a:latin typeface="Times New Roman" panose="02020603050405020304" pitchFamily="18" charset="0"/>
              </a:rPr>
              <a:t>SELECT</a:t>
            </a:r>
            <a:r>
              <a:rPr lang="ru-RU" altLang="ru-RU" sz="3600" dirty="0">
                <a:latin typeface="Times New Roman" panose="02020603050405020304" pitchFamily="18" charset="0"/>
              </a:rPr>
              <a:t> – выборка данных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57338"/>
            <a:ext cx="7772400" cy="4464050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ct val="30000"/>
              </a:spcAft>
              <a:buFontTx/>
              <a:buNone/>
              <a:defRPr/>
            </a:pPr>
            <a:r>
              <a:rPr lang="ru-RU" altLang="ru-RU">
                <a:solidFill>
                  <a:srgbClr val="0D0D11"/>
                </a:solidFill>
              </a:rPr>
              <a:t>Общий синтаксис:</a:t>
            </a:r>
          </a:p>
          <a:p>
            <a:pPr fontAlgn="auto">
              <a:buFontTx/>
              <a:buNone/>
              <a:defRPr/>
            </a:pPr>
            <a:r>
              <a:rPr lang="ru-RU" altLang="ru-RU" sz="1800">
                <a:solidFill>
                  <a:srgbClr val="0D0D11"/>
                </a:solidFill>
              </a:rPr>
              <a:t>SELECT [</a:t>
            </a:r>
            <a:r>
              <a:rPr lang="en-US" altLang="ru-RU" sz="1800">
                <a:solidFill>
                  <a:srgbClr val="0D0D11"/>
                </a:solidFill>
              </a:rPr>
              <a:t>{</a:t>
            </a:r>
            <a:r>
              <a:rPr lang="ru-RU" altLang="ru-RU" sz="1800">
                <a:solidFill>
                  <a:srgbClr val="0D0D11"/>
                </a:solidFill>
              </a:rPr>
              <a:t> </a:t>
            </a:r>
            <a:r>
              <a:rPr lang="ru-RU" altLang="ru-RU" sz="1800" u="sng">
                <a:solidFill>
                  <a:srgbClr val="0D0D11"/>
                </a:solidFill>
              </a:rPr>
              <a:t>ALL</a:t>
            </a:r>
            <a:r>
              <a:rPr lang="ru-RU" altLang="ru-RU" sz="1800">
                <a:solidFill>
                  <a:srgbClr val="0D0D11"/>
                </a:solidFill>
              </a:rPr>
              <a:t> | DISTINCT </a:t>
            </a:r>
            <a:r>
              <a:rPr lang="en-US" altLang="ru-RU" sz="1800">
                <a:solidFill>
                  <a:srgbClr val="0D0D11"/>
                </a:solidFill>
              </a:rPr>
              <a:t>}</a:t>
            </a:r>
            <a:r>
              <a:rPr lang="ru-RU" altLang="ru-RU" sz="1800">
                <a:solidFill>
                  <a:srgbClr val="0D0D11"/>
                </a:solidFill>
              </a:rPr>
              <a:t>] </a:t>
            </a:r>
            <a:r>
              <a:rPr lang="en-US" altLang="ru-RU" sz="1800">
                <a:solidFill>
                  <a:srgbClr val="0D0D11"/>
                </a:solidFill>
              </a:rPr>
              <a:t>{ </a:t>
            </a:r>
            <a:r>
              <a:rPr lang="ru-RU" altLang="ru-RU" sz="1800" i="1">
                <a:solidFill>
                  <a:srgbClr val="0D0D11"/>
                </a:solidFill>
              </a:rPr>
              <a:t>список</a:t>
            </a:r>
            <a:r>
              <a:rPr lang="en-US" altLang="ru-RU" sz="1800" i="1">
                <a:solidFill>
                  <a:srgbClr val="0D0D11"/>
                </a:solidFill>
              </a:rPr>
              <a:t>_</a:t>
            </a:r>
            <a:r>
              <a:rPr lang="ru-RU" altLang="ru-RU" sz="1800" i="1">
                <a:solidFill>
                  <a:srgbClr val="0D0D11"/>
                </a:solidFill>
              </a:rPr>
              <a:t>вывода</a:t>
            </a:r>
            <a:r>
              <a:rPr lang="ru-RU" altLang="ru-RU" sz="1800">
                <a:solidFill>
                  <a:srgbClr val="0D0D11"/>
                </a:solidFill>
              </a:rPr>
              <a:t> </a:t>
            </a:r>
            <a:r>
              <a:rPr lang="en-US" altLang="ru-RU" sz="1800">
                <a:solidFill>
                  <a:srgbClr val="0D0D11"/>
                </a:solidFill>
              </a:rPr>
              <a:t>| </a:t>
            </a:r>
            <a:r>
              <a:rPr lang="ru-RU" altLang="ru-RU" sz="1800">
                <a:solidFill>
                  <a:srgbClr val="0D0D11"/>
                </a:solidFill>
              </a:rPr>
              <a:t>* }</a:t>
            </a:r>
          </a:p>
          <a:p>
            <a:pPr fontAlgn="auto">
              <a:buFontTx/>
              <a:buNone/>
              <a:defRPr/>
            </a:pPr>
            <a:r>
              <a:rPr lang="ru-RU" altLang="ru-RU" sz="1800">
                <a:solidFill>
                  <a:srgbClr val="0D0D11"/>
                </a:solidFill>
              </a:rPr>
              <a:t>	FROM </a:t>
            </a:r>
            <a:r>
              <a:rPr lang="en-US" altLang="ru-RU" sz="1800">
                <a:solidFill>
                  <a:srgbClr val="0D0D11"/>
                </a:solidFill>
              </a:rPr>
              <a:t> </a:t>
            </a:r>
            <a:r>
              <a:rPr lang="ru-RU" altLang="ru-RU" sz="1800" i="1">
                <a:solidFill>
                  <a:srgbClr val="0D0D11"/>
                </a:solidFill>
              </a:rPr>
              <a:t>имя</a:t>
            </a:r>
            <a:r>
              <a:rPr lang="en-US" altLang="ru-RU" sz="1800" i="1">
                <a:solidFill>
                  <a:srgbClr val="0D0D11"/>
                </a:solidFill>
              </a:rPr>
              <a:t>_</a:t>
            </a:r>
            <a:r>
              <a:rPr lang="ru-RU" altLang="ru-RU" sz="1800" i="1">
                <a:solidFill>
                  <a:srgbClr val="0D0D11"/>
                </a:solidFill>
              </a:rPr>
              <a:t>таблицы1</a:t>
            </a:r>
            <a:r>
              <a:rPr lang="ru-RU" altLang="ru-RU" sz="1800">
                <a:solidFill>
                  <a:srgbClr val="0D0D11"/>
                </a:solidFill>
              </a:rPr>
              <a:t> [ </a:t>
            </a:r>
            <a:r>
              <a:rPr lang="ru-RU" altLang="ru-RU" sz="1800" i="1">
                <a:solidFill>
                  <a:srgbClr val="0D0D11"/>
                </a:solidFill>
              </a:rPr>
              <a:t>алиас1 </a:t>
            </a:r>
            <a:r>
              <a:rPr lang="ru-RU" altLang="ru-RU" sz="1800">
                <a:solidFill>
                  <a:srgbClr val="0D0D11"/>
                </a:solidFill>
              </a:rPr>
              <a:t>]   </a:t>
            </a:r>
            <a:r>
              <a:rPr lang="en-US" altLang="ru-RU" sz="1800">
                <a:solidFill>
                  <a:srgbClr val="0D0D11"/>
                </a:solidFill>
              </a:rPr>
              <a:t>[</a:t>
            </a:r>
            <a:r>
              <a:rPr lang="ru-RU" altLang="ru-RU" sz="1800">
                <a:solidFill>
                  <a:srgbClr val="0D0D11"/>
                </a:solidFill>
              </a:rPr>
              <a:t>, </a:t>
            </a:r>
            <a:r>
              <a:rPr lang="ru-RU" altLang="ru-RU" sz="1800" i="1">
                <a:solidFill>
                  <a:srgbClr val="0D0D11"/>
                </a:solidFill>
              </a:rPr>
              <a:t>имя</a:t>
            </a:r>
            <a:r>
              <a:rPr lang="en-US" altLang="ru-RU" sz="1800" i="1">
                <a:solidFill>
                  <a:srgbClr val="0D0D11"/>
                </a:solidFill>
              </a:rPr>
              <a:t>_</a:t>
            </a:r>
            <a:r>
              <a:rPr lang="ru-RU" altLang="ru-RU" sz="1800" i="1">
                <a:solidFill>
                  <a:srgbClr val="0D0D11"/>
                </a:solidFill>
              </a:rPr>
              <a:t>таблицы2</a:t>
            </a:r>
            <a:r>
              <a:rPr lang="ru-RU" altLang="ru-RU" sz="1800">
                <a:solidFill>
                  <a:srgbClr val="0D0D11"/>
                </a:solidFill>
              </a:rPr>
              <a:t> [ </a:t>
            </a:r>
            <a:r>
              <a:rPr lang="ru-RU" altLang="ru-RU" sz="1800" i="1">
                <a:solidFill>
                  <a:srgbClr val="0D0D11"/>
                </a:solidFill>
              </a:rPr>
              <a:t>алиас2 </a:t>
            </a:r>
            <a:r>
              <a:rPr lang="ru-RU" altLang="ru-RU" sz="1800">
                <a:solidFill>
                  <a:srgbClr val="0D0D11"/>
                </a:solidFill>
              </a:rPr>
              <a:t>].,..</a:t>
            </a:r>
            <a:r>
              <a:rPr lang="en-US" altLang="ru-RU" sz="1800">
                <a:solidFill>
                  <a:srgbClr val="0D0D11"/>
                </a:solidFill>
              </a:rPr>
              <a:t>]</a:t>
            </a:r>
            <a:endParaRPr lang="ru-RU" altLang="ru-RU" sz="1800">
              <a:solidFill>
                <a:srgbClr val="0D0D11"/>
              </a:solidFill>
            </a:endParaRPr>
          </a:p>
          <a:p>
            <a:pPr fontAlgn="auto">
              <a:buFontTx/>
              <a:buNone/>
              <a:defRPr/>
            </a:pPr>
            <a:r>
              <a:rPr lang="ru-RU" altLang="ru-RU" sz="1800">
                <a:solidFill>
                  <a:srgbClr val="0D0D11"/>
                </a:solidFill>
              </a:rPr>
              <a:t>	[ WHERE	</a:t>
            </a:r>
            <a:r>
              <a:rPr lang="ru-RU" altLang="ru-RU" sz="1800" i="1">
                <a:solidFill>
                  <a:srgbClr val="0D0D11"/>
                </a:solidFill>
              </a:rPr>
              <a:t>условие_отбора_записей </a:t>
            </a:r>
            <a:r>
              <a:rPr lang="ru-RU" altLang="ru-RU" sz="1800">
                <a:solidFill>
                  <a:srgbClr val="0D0D11"/>
                </a:solidFill>
              </a:rPr>
              <a:t>]</a:t>
            </a:r>
          </a:p>
          <a:p>
            <a:pPr fontAlgn="auto">
              <a:buFontTx/>
              <a:buNone/>
              <a:defRPr/>
            </a:pPr>
            <a:r>
              <a:rPr lang="ru-RU" altLang="ru-RU" sz="1800">
                <a:solidFill>
                  <a:srgbClr val="0D0D11"/>
                </a:solidFill>
              </a:rPr>
              <a:t>	[ GROUP BY </a:t>
            </a:r>
            <a:r>
              <a:rPr lang="en-US" altLang="ru-RU" sz="1800">
                <a:solidFill>
                  <a:srgbClr val="0D0D11"/>
                </a:solidFill>
              </a:rPr>
              <a:t> </a:t>
            </a:r>
            <a:r>
              <a:rPr lang="ru-RU" altLang="ru-RU" sz="1800">
                <a:solidFill>
                  <a:srgbClr val="0D0D11"/>
                </a:solidFill>
              </a:rPr>
              <a:t>{ </a:t>
            </a:r>
            <a:r>
              <a:rPr lang="ru-RU" altLang="ru-RU" sz="1800" i="1">
                <a:solidFill>
                  <a:srgbClr val="0D0D11"/>
                </a:solidFill>
              </a:rPr>
              <a:t>имя_поля</a:t>
            </a:r>
            <a:r>
              <a:rPr lang="ru-RU" altLang="ru-RU" sz="1800">
                <a:solidFill>
                  <a:srgbClr val="0D0D11"/>
                </a:solidFill>
              </a:rPr>
              <a:t> | </a:t>
            </a:r>
            <a:r>
              <a:rPr lang="ru-RU" altLang="ru-RU" sz="1800" i="1">
                <a:solidFill>
                  <a:srgbClr val="0D0D11"/>
                </a:solidFill>
              </a:rPr>
              <a:t>выражение</a:t>
            </a:r>
            <a:r>
              <a:rPr lang="ru-RU" altLang="ru-RU" sz="1800">
                <a:solidFill>
                  <a:srgbClr val="0D0D11"/>
                </a:solidFill>
              </a:rPr>
              <a:t> }.,.. </a:t>
            </a:r>
            <a:r>
              <a:rPr lang="en-US" altLang="ru-RU" sz="1800">
                <a:solidFill>
                  <a:srgbClr val="0D0D11"/>
                </a:solidFill>
              </a:rPr>
              <a:t>]</a:t>
            </a:r>
            <a:endParaRPr lang="ru-RU" altLang="ru-RU" sz="1800">
              <a:solidFill>
                <a:srgbClr val="0D0D11"/>
              </a:solidFill>
            </a:endParaRPr>
          </a:p>
          <a:p>
            <a:pPr fontAlgn="auto">
              <a:buFontTx/>
              <a:buNone/>
              <a:defRPr/>
            </a:pPr>
            <a:r>
              <a:rPr lang="ru-RU" altLang="ru-RU" sz="1800">
                <a:solidFill>
                  <a:srgbClr val="0D0D11"/>
                </a:solidFill>
              </a:rPr>
              <a:t>	[ HAVING	 </a:t>
            </a:r>
            <a:r>
              <a:rPr lang="ru-RU" altLang="ru-RU" sz="1800" i="1">
                <a:solidFill>
                  <a:srgbClr val="0D0D11"/>
                </a:solidFill>
              </a:rPr>
              <a:t>условие_отбора_групп</a:t>
            </a:r>
            <a:r>
              <a:rPr lang="ru-RU" altLang="ru-RU" sz="1800">
                <a:solidFill>
                  <a:srgbClr val="0D0D11"/>
                </a:solidFill>
              </a:rPr>
              <a:t> ]</a:t>
            </a:r>
          </a:p>
          <a:p>
            <a:pPr fontAlgn="auto">
              <a:buFontTx/>
              <a:buNone/>
              <a:defRPr/>
            </a:pPr>
            <a:r>
              <a:rPr lang="ru-RU" altLang="ru-RU" sz="1800">
                <a:solidFill>
                  <a:srgbClr val="0D0D11"/>
                </a:solidFill>
              </a:rPr>
              <a:t>	[ UNION  [ALL]  SELECT …]</a:t>
            </a:r>
          </a:p>
          <a:p>
            <a:pPr fontAlgn="auto">
              <a:buFontTx/>
              <a:buNone/>
              <a:defRPr/>
            </a:pPr>
            <a:r>
              <a:rPr lang="ru-RU" altLang="ru-RU" sz="1800">
                <a:solidFill>
                  <a:srgbClr val="0D0D11"/>
                </a:solidFill>
              </a:rPr>
              <a:t>	[ ORDER BY  </a:t>
            </a:r>
            <a:r>
              <a:rPr lang="ru-RU" altLang="ru-RU" sz="1800" i="1">
                <a:solidFill>
                  <a:srgbClr val="0D0D11"/>
                </a:solidFill>
              </a:rPr>
              <a:t>имя_поля1</a:t>
            </a:r>
            <a:r>
              <a:rPr lang="ru-RU" altLang="ru-RU" sz="1800">
                <a:solidFill>
                  <a:srgbClr val="0D0D11"/>
                </a:solidFill>
              </a:rPr>
              <a:t> | </a:t>
            </a:r>
            <a:r>
              <a:rPr lang="ru-RU" altLang="ru-RU" sz="1800" i="1">
                <a:solidFill>
                  <a:srgbClr val="0D0D11"/>
                </a:solidFill>
              </a:rPr>
              <a:t>целое</a:t>
            </a:r>
            <a:r>
              <a:rPr lang="ru-RU" altLang="ru-RU" sz="1800">
                <a:solidFill>
                  <a:srgbClr val="0D0D11"/>
                </a:solidFill>
              </a:rPr>
              <a:t> [ </a:t>
            </a:r>
            <a:r>
              <a:rPr lang="ru-RU" altLang="ru-RU" sz="1800" u="sng">
                <a:solidFill>
                  <a:srgbClr val="0D0D11"/>
                </a:solidFill>
              </a:rPr>
              <a:t>ASC </a:t>
            </a:r>
            <a:r>
              <a:rPr lang="ru-RU" altLang="ru-RU" sz="1800">
                <a:solidFill>
                  <a:srgbClr val="0D0D11"/>
                </a:solidFill>
              </a:rPr>
              <a:t>| DESC ] </a:t>
            </a:r>
          </a:p>
          <a:p>
            <a:pPr fontAlgn="auto">
              <a:buFontTx/>
              <a:buNone/>
              <a:defRPr/>
            </a:pPr>
            <a:r>
              <a:rPr lang="ru-RU" altLang="ru-RU" sz="1800">
                <a:solidFill>
                  <a:srgbClr val="0D0D11"/>
                </a:solidFill>
              </a:rPr>
              <a:t>		</a:t>
            </a:r>
            <a:r>
              <a:rPr lang="en-US" altLang="ru-RU" sz="1800">
                <a:solidFill>
                  <a:srgbClr val="0D0D11"/>
                </a:solidFill>
              </a:rPr>
              <a:t>[</a:t>
            </a:r>
            <a:r>
              <a:rPr lang="ru-RU" altLang="ru-RU" sz="1800">
                <a:solidFill>
                  <a:srgbClr val="0D0D11"/>
                </a:solidFill>
              </a:rPr>
              <a:t>, </a:t>
            </a:r>
            <a:r>
              <a:rPr lang="ru-RU" altLang="ru-RU" sz="1800" i="1">
                <a:solidFill>
                  <a:srgbClr val="0D0D11"/>
                </a:solidFill>
              </a:rPr>
              <a:t>имя_поля2</a:t>
            </a:r>
            <a:r>
              <a:rPr lang="ru-RU" altLang="ru-RU" sz="1800">
                <a:solidFill>
                  <a:srgbClr val="0D0D11"/>
                </a:solidFill>
              </a:rPr>
              <a:t> | </a:t>
            </a:r>
            <a:r>
              <a:rPr lang="ru-RU" altLang="ru-RU" sz="1800" i="1">
                <a:solidFill>
                  <a:srgbClr val="0D0D11"/>
                </a:solidFill>
              </a:rPr>
              <a:t>целое</a:t>
            </a:r>
            <a:r>
              <a:rPr lang="ru-RU" altLang="ru-RU" sz="1800">
                <a:solidFill>
                  <a:srgbClr val="0D0D11"/>
                </a:solidFill>
              </a:rPr>
              <a:t> [ </a:t>
            </a:r>
            <a:r>
              <a:rPr lang="ru-RU" altLang="ru-RU" sz="1800" u="sng">
                <a:solidFill>
                  <a:srgbClr val="0D0D11"/>
                </a:solidFill>
              </a:rPr>
              <a:t>ASC </a:t>
            </a:r>
            <a:r>
              <a:rPr lang="ru-RU" altLang="ru-RU" sz="1800">
                <a:solidFill>
                  <a:srgbClr val="0D0D11"/>
                </a:solidFill>
              </a:rPr>
              <a:t>| DESC ].,..</a:t>
            </a:r>
            <a:r>
              <a:rPr lang="en-US" altLang="ru-RU" sz="1800">
                <a:solidFill>
                  <a:srgbClr val="0D0D11"/>
                </a:solidFill>
              </a:rPr>
              <a:t>]</a:t>
            </a:r>
            <a:r>
              <a:rPr lang="ru-RU" altLang="ru-RU" sz="1800">
                <a:solidFill>
                  <a:srgbClr val="0D0D11"/>
                </a:solidFill>
              </a:rPr>
              <a:t>];</a:t>
            </a:r>
          </a:p>
          <a:p>
            <a:pPr fontAlgn="auto">
              <a:buFontTx/>
              <a:buNone/>
              <a:defRPr/>
            </a:pPr>
            <a:endParaRPr lang="ru-RU" altLang="ru-RU" sz="1800">
              <a:solidFill>
                <a:srgbClr val="0D0D11"/>
              </a:solidFill>
            </a:endParaRPr>
          </a:p>
          <a:p>
            <a:pPr fontAlgn="auto">
              <a:buFontTx/>
              <a:buNone/>
              <a:defRPr/>
            </a:pPr>
            <a:r>
              <a:rPr lang="ru-RU" altLang="ru-RU" sz="1800">
                <a:solidFill>
                  <a:srgbClr val="0D0D11"/>
                </a:solidFill>
              </a:rPr>
              <a:t>Примеры:</a:t>
            </a:r>
          </a:p>
          <a:p>
            <a:pPr fontAlgn="auto">
              <a:buFontTx/>
              <a:buNone/>
              <a:defRPr/>
            </a:pPr>
            <a:r>
              <a:rPr lang="ru-RU" altLang="ru-RU" sz="1800">
                <a:solidFill>
                  <a:srgbClr val="0D0D11"/>
                </a:solidFill>
              </a:rPr>
              <a:t>	</a:t>
            </a:r>
            <a:r>
              <a:rPr lang="en-US" altLang="ru-RU" sz="1800">
                <a:solidFill>
                  <a:srgbClr val="0D0D11"/>
                </a:solidFill>
              </a:rPr>
              <a:t>select * from departs;</a:t>
            </a:r>
          </a:p>
          <a:p>
            <a:pPr fontAlgn="auto">
              <a:buFontTx/>
              <a:buNone/>
              <a:defRPr/>
            </a:pPr>
            <a:r>
              <a:rPr lang="en-US" altLang="ru-RU" sz="1800">
                <a:solidFill>
                  <a:srgbClr val="0D0D11"/>
                </a:solidFill>
              </a:rPr>
              <a:t>	select</a:t>
            </a:r>
            <a:r>
              <a:rPr lang="ru-RU" altLang="ru-RU" sz="1800">
                <a:solidFill>
                  <a:srgbClr val="0D0D11"/>
                </a:solidFill>
              </a:rPr>
              <a:t>  </a:t>
            </a:r>
            <a:r>
              <a:rPr lang="en-US" altLang="ru-RU" sz="1800">
                <a:solidFill>
                  <a:srgbClr val="0D0D11"/>
                </a:solidFill>
              </a:rPr>
              <a:t> name, post </a:t>
            </a:r>
            <a:r>
              <a:rPr lang="ru-RU" altLang="ru-RU" sz="1800">
                <a:solidFill>
                  <a:srgbClr val="0D0D11"/>
                </a:solidFill>
              </a:rPr>
              <a:t>  </a:t>
            </a:r>
            <a:r>
              <a:rPr lang="en-US" altLang="ru-RU" sz="1800">
                <a:solidFill>
                  <a:srgbClr val="0D0D11"/>
                </a:solidFill>
              </a:rPr>
              <a:t>from emp;</a:t>
            </a:r>
            <a:endParaRPr lang="ru-RU" altLang="ru-RU" sz="1800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50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04666"/>
            <a:ext cx="8280400" cy="788987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Формирование списка вывода (проекция)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684215" y="1484313"/>
            <a:ext cx="7991475" cy="455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Общий синтаксис списка вывода: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	</a:t>
            </a:r>
            <a:r>
              <a:rPr lang="en-US" altLang="ru-RU">
                <a:solidFill>
                  <a:srgbClr val="0D0D11"/>
                </a:solidFill>
              </a:rPr>
              <a:t>[{</a:t>
            </a:r>
            <a:r>
              <a:rPr lang="en-US" altLang="ru-RU" u="sng">
                <a:solidFill>
                  <a:srgbClr val="0D0D11"/>
                </a:solidFill>
              </a:rPr>
              <a:t>all</a:t>
            </a:r>
            <a:r>
              <a:rPr lang="en-US" altLang="ru-RU">
                <a:solidFill>
                  <a:srgbClr val="0D0D11"/>
                </a:solidFill>
              </a:rPr>
              <a:t> | distinct}] { * | </a:t>
            </a:r>
            <a:r>
              <a:rPr lang="ru-RU" altLang="ru-RU" i="1">
                <a:solidFill>
                  <a:srgbClr val="0D0D11"/>
                </a:solidFill>
              </a:rPr>
              <a:t>выражение1</a:t>
            </a:r>
            <a:r>
              <a:rPr lang="ru-RU" altLang="ru-RU">
                <a:solidFill>
                  <a:srgbClr val="0D0D11"/>
                </a:solidFill>
              </a:rPr>
              <a:t> </a:t>
            </a:r>
            <a:r>
              <a:rPr lang="en-US" altLang="ru-RU">
                <a:solidFill>
                  <a:srgbClr val="0D0D11"/>
                </a:solidFill>
              </a:rPr>
              <a:t>[</a:t>
            </a:r>
            <a:r>
              <a:rPr lang="ru-RU" altLang="ru-RU" i="1">
                <a:solidFill>
                  <a:srgbClr val="0D0D11"/>
                </a:solidFill>
              </a:rPr>
              <a:t>алиас1</a:t>
            </a:r>
            <a:r>
              <a:rPr lang="en-US" altLang="ru-RU">
                <a:solidFill>
                  <a:srgbClr val="0D0D11"/>
                </a:solidFill>
              </a:rPr>
              <a:t>]</a:t>
            </a:r>
            <a:r>
              <a:rPr lang="ru-RU" altLang="ru-RU">
                <a:solidFill>
                  <a:srgbClr val="0D0D11"/>
                </a:solidFill>
              </a:rPr>
              <a:t> </a:t>
            </a:r>
            <a:r>
              <a:rPr lang="en-US" altLang="ru-RU">
                <a:solidFill>
                  <a:srgbClr val="0D0D11"/>
                </a:solidFill>
              </a:rPr>
              <a:t>[, </a:t>
            </a:r>
            <a:r>
              <a:rPr lang="ru-RU" altLang="ru-RU" i="1">
                <a:solidFill>
                  <a:srgbClr val="0D0D11"/>
                </a:solidFill>
              </a:rPr>
              <a:t>выражение</a:t>
            </a:r>
            <a:r>
              <a:rPr lang="en-US" altLang="ru-RU" i="1">
                <a:solidFill>
                  <a:srgbClr val="0D0D11"/>
                </a:solidFill>
              </a:rPr>
              <a:t>2</a:t>
            </a:r>
            <a:r>
              <a:rPr lang="ru-RU" altLang="ru-RU">
                <a:solidFill>
                  <a:srgbClr val="0D0D11"/>
                </a:solidFill>
              </a:rPr>
              <a:t> </a:t>
            </a:r>
            <a:r>
              <a:rPr lang="en-US" altLang="ru-RU">
                <a:solidFill>
                  <a:srgbClr val="0D0D11"/>
                </a:solidFill>
              </a:rPr>
              <a:t>[</a:t>
            </a:r>
            <a:r>
              <a:rPr lang="ru-RU" altLang="ru-RU" i="1">
                <a:solidFill>
                  <a:srgbClr val="0D0D11"/>
                </a:solidFill>
              </a:rPr>
              <a:t>алиас</a:t>
            </a:r>
            <a:r>
              <a:rPr lang="en-US" altLang="ru-RU" i="1">
                <a:solidFill>
                  <a:srgbClr val="0D0D11"/>
                </a:solidFill>
              </a:rPr>
              <a:t>2</a:t>
            </a:r>
            <a:r>
              <a:rPr lang="en-US" altLang="ru-RU">
                <a:solidFill>
                  <a:srgbClr val="0D0D11"/>
                </a:solidFill>
              </a:rPr>
              <a:t>] .,..]}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Список ввода находится между ключевыми словами </a:t>
            </a:r>
            <a:r>
              <a:rPr lang="en-US" altLang="ru-RU" b="1">
                <a:solidFill>
                  <a:srgbClr val="0D0D11"/>
                </a:solidFill>
              </a:rPr>
              <a:t>SELECT </a:t>
            </a:r>
            <a:r>
              <a:rPr lang="en-US" altLang="ru-RU">
                <a:solidFill>
                  <a:srgbClr val="0D0D11"/>
                </a:solidFill>
              </a:rPr>
              <a:t> </a:t>
            </a:r>
            <a:r>
              <a:rPr lang="ru-RU" altLang="ru-RU">
                <a:solidFill>
                  <a:srgbClr val="0D0D11"/>
                </a:solidFill>
              </a:rPr>
              <a:t>и</a:t>
            </a:r>
            <a:r>
              <a:rPr lang="en-US" altLang="ru-RU">
                <a:solidFill>
                  <a:srgbClr val="0D0D11"/>
                </a:solidFill>
              </a:rPr>
              <a:t>  </a:t>
            </a:r>
            <a:r>
              <a:rPr lang="en-US" altLang="ru-RU" b="1">
                <a:solidFill>
                  <a:srgbClr val="0D0D11"/>
                </a:solidFill>
              </a:rPr>
              <a:t>FROM</a:t>
            </a:r>
            <a:r>
              <a:rPr lang="ru-RU" altLang="ru-RU">
                <a:solidFill>
                  <a:srgbClr val="0D0D11"/>
                </a:solidFill>
              </a:rPr>
              <a:t>.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altLang="ru-RU">
                <a:solidFill>
                  <a:srgbClr val="0D0D11"/>
                </a:solidFill>
              </a:rPr>
              <a:t>Вывести все поля всех записей из таблицы Проекты (</a:t>
            </a:r>
            <a:r>
              <a:rPr lang="en-US" altLang="ru-RU">
                <a:solidFill>
                  <a:srgbClr val="0D0D11"/>
                </a:solidFill>
              </a:rPr>
              <a:t>Project)</a:t>
            </a:r>
            <a:r>
              <a:rPr lang="ru-RU" altLang="ru-RU">
                <a:solidFill>
                  <a:srgbClr val="0D0D11"/>
                </a:solidFill>
              </a:rPr>
              <a:t>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>
                <a:solidFill>
                  <a:srgbClr val="0D0D11"/>
                </a:solidFill>
              </a:rPr>
              <a:t>	</a:t>
            </a:r>
            <a:r>
              <a:rPr lang="ru-RU" altLang="ru-RU" b="1">
                <a:solidFill>
                  <a:srgbClr val="0D0D11"/>
                </a:solidFill>
              </a:rPr>
              <a:t>select </a:t>
            </a:r>
            <a:r>
              <a:rPr lang="en-US" altLang="ru-RU" b="1">
                <a:solidFill>
                  <a:srgbClr val="0D0D11"/>
                </a:solidFill>
              </a:rPr>
              <a:t> </a:t>
            </a:r>
            <a:r>
              <a:rPr lang="ru-RU" altLang="ru-RU" b="1">
                <a:solidFill>
                  <a:srgbClr val="0D0D11"/>
                </a:solidFill>
              </a:rPr>
              <a:t>*</a:t>
            </a:r>
            <a:r>
              <a:rPr lang="en-US" altLang="ru-RU" b="1">
                <a:solidFill>
                  <a:srgbClr val="0D0D11"/>
                </a:solidFill>
              </a:rPr>
              <a:t> </a:t>
            </a:r>
            <a:r>
              <a:rPr lang="ru-RU" altLang="ru-RU" b="1">
                <a:solidFill>
                  <a:srgbClr val="0D0D11"/>
                </a:solidFill>
              </a:rPr>
              <a:t> from </a:t>
            </a:r>
            <a:r>
              <a:rPr lang="en-US" altLang="ru-RU" b="1">
                <a:solidFill>
                  <a:srgbClr val="0D0D11"/>
                </a:solidFill>
              </a:rPr>
              <a:t> project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  <a:endParaRPr lang="en-US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 startAt="2"/>
            </a:pPr>
            <a:r>
              <a:rPr lang="ru-RU" altLang="ru-RU">
                <a:solidFill>
                  <a:srgbClr val="0D0D11"/>
                </a:solidFill>
              </a:rPr>
              <a:t>Вывести список сотрудников с указанием их должности и № отдела: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select  depno,  name,  post  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 emp;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40000"/>
              </a:spcBef>
              <a:buFontTx/>
              <a:buAutoNum type="arabicPeriod" startAt="3"/>
            </a:pPr>
            <a:r>
              <a:rPr lang="ru-RU" altLang="ru-RU">
                <a:solidFill>
                  <a:srgbClr val="0D0D11"/>
                </a:solidFill>
              </a:rPr>
              <a:t>Вывести список сотрудников с указанием их должности и зарплаты: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        </a:t>
            </a:r>
            <a:r>
              <a:rPr lang="en-US" altLang="ru-RU" b="1">
                <a:solidFill>
                  <a:srgbClr val="0D0D11"/>
                </a:solidFill>
              </a:rPr>
              <a:t>select  name </a:t>
            </a:r>
            <a:r>
              <a:rPr lang="en-US" altLang="ru-RU" b="1"/>
              <a:t> </a:t>
            </a:r>
            <a:r>
              <a:rPr lang="en-US" altLang="ru-RU" b="1">
                <a:solidFill>
                  <a:srgbClr val="0D0D11"/>
                </a:solidFill>
              </a:rPr>
              <a:t>'</a:t>
            </a:r>
            <a:r>
              <a:rPr lang="ru-RU" altLang="ru-RU" b="1">
                <a:solidFill>
                  <a:srgbClr val="0D0D11"/>
                </a:solidFill>
              </a:rPr>
              <a:t>ФИО</a:t>
            </a:r>
            <a:r>
              <a:rPr lang="en-US" altLang="ru-RU" b="1">
                <a:solidFill>
                  <a:srgbClr val="0D0D11"/>
                </a:solidFill>
              </a:rPr>
              <a:t>',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post  '</a:t>
            </a:r>
            <a:r>
              <a:rPr lang="ru-RU" altLang="ru-RU" b="1">
                <a:solidFill>
                  <a:srgbClr val="0D0D11"/>
                </a:solidFill>
              </a:rPr>
              <a:t>Должность</a:t>
            </a:r>
            <a:r>
              <a:rPr lang="en-US" altLang="ru-RU" b="1">
                <a:solidFill>
                  <a:srgbClr val="0D0D11"/>
                </a:solidFill>
              </a:rPr>
              <a:t>',  salary*0.87  '</a:t>
            </a:r>
            <a:r>
              <a:rPr lang="ru-RU" altLang="ru-RU" b="1">
                <a:solidFill>
                  <a:srgbClr val="0D0D11"/>
                </a:solidFill>
              </a:rPr>
              <a:t>Зарплата</a:t>
            </a:r>
            <a:r>
              <a:rPr lang="en-US" altLang="ru-RU" b="1">
                <a:solidFill>
                  <a:srgbClr val="0D0D11"/>
                </a:solidFill>
              </a:rPr>
              <a:t>'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emp;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45000"/>
              </a:spcBef>
            </a:pPr>
            <a:r>
              <a:rPr lang="ru-RU" altLang="ru-RU">
                <a:solidFill>
                  <a:srgbClr val="0D0D11"/>
                </a:solidFill>
              </a:rPr>
              <a:t>Установить другой формат вывода даты:</a:t>
            </a:r>
          </a:p>
          <a:p>
            <a:pPr eaLnBrk="1" hangingPunct="1"/>
            <a:r>
              <a:rPr lang="en-US" altLang="ru-RU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alter  </a:t>
            </a:r>
            <a:r>
              <a:rPr lang="ru-RU" altLang="ru-RU" b="1">
                <a:solidFill>
                  <a:srgbClr val="0D0D11"/>
                </a:solidFill>
              </a:rPr>
              <a:t>session</a:t>
            </a:r>
            <a:r>
              <a:rPr lang="en-US" altLang="ru-RU" b="1">
                <a:solidFill>
                  <a:srgbClr val="0D0D11"/>
                </a:solidFill>
              </a:rPr>
              <a:t> </a:t>
            </a:r>
            <a:r>
              <a:rPr lang="ru-RU" altLang="ru-RU" b="1">
                <a:solidFill>
                  <a:srgbClr val="0D0D11"/>
                </a:solidFill>
              </a:rPr>
              <a:t> set</a:t>
            </a:r>
            <a:r>
              <a:rPr lang="en-US" altLang="ru-RU" b="1">
                <a:solidFill>
                  <a:srgbClr val="0D0D11"/>
                </a:solidFill>
              </a:rPr>
              <a:t> </a:t>
            </a:r>
            <a:r>
              <a:rPr lang="ru-RU" altLang="ru-RU" b="1">
                <a:solidFill>
                  <a:srgbClr val="0D0D11"/>
                </a:solidFill>
              </a:rPr>
              <a:t> nls_date_format = 'dd/mm/yyyy';</a:t>
            </a:r>
          </a:p>
        </p:txBody>
      </p:sp>
    </p:spTree>
    <p:extLst>
      <p:ext uri="{BB962C8B-B14F-4D97-AF65-F5344CB8AC3E}">
        <p14:creationId xmlns:p14="http://schemas.microsoft.com/office/powerpoint/2010/main" val="454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35040" y="404666"/>
            <a:ext cx="8280400" cy="788987"/>
          </a:xfrm>
        </p:spPr>
        <p:txBody>
          <a:bodyPr/>
          <a:lstStyle/>
          <a:p>
            <a:r>
              <a:rPr lang="ru-RU" altLang="ru-RU" sz="3200" dirty="0">
                <a:latin typeface="Times New Roman" panose="02020603050405020304" pitchFamily="18" charset="0"/>
              </a:rPr>
              <a:t>Формирование списка вывода (проекция)</a:t>
            </a:r>
          </a:p>
        </p:txBody>
      </p:sp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684213" y="1484315"/>
            <a:ext cx="7632700" cy="362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ru-RU" altLang="ru-RU">
                <a:solidFill>
                  <a:srgbClr val="0D0D11"/>
                </a:solidFill>
              </a:rPr>
              <a:t>Вывести должности и оклады сотрудников: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>
                <a:solidFill>
                  <a:srgbClr val="0D0D11"/>
                </a:solidFill>
              </a:rPr>
              <a:t>	</a:t>
            </a:r>
            <a:r>
              <a:rPr lang="ru-RU" altLang="ru-RU" b="1">
                <a:solidFill>
                  <a:srgbClr val="0D0D11"/>
                </a:solidFill>
              </a:rPr>
              <a:t>select  </a:t>
            </a:r>
            <a:r>
              <a:rPr lang="en-US" altLang="ru-RU" b="1">
                <a:solidFill>
                  <a:srgbClr val="0D0D11"/>
                </a:solidFill>
              </a:rPr>
              <a:t>post,  salary </a:t>
            </a:r>
          </a:p>
          <a:p>
            <a:pPr eaLnBrk="1" hangingPunct="1">
              <a:spcBef>
                <a:spcPct val="5000"/>
              </a:spcBef>
            </a:pPr>
            <a:r>
              <a:rPr lang="en-US" altLang="ru-RU" b="1">
                <a:solidFill>
                  <a:srgbClr val="0D0D11"/>
                </a:solidFill>
              </a:rPr>
              <a:t>		</a:t>
            </a:r>
            <a:r>
              <a:rPr lang="ru-RU" altLang="ru-RU" b="1">
                <a:solidFill>
                  <a:srgbClr val="0D0D11"/>
                </a:solidFill>
              </a:rPr>
              <a:t>from </a:t>
            </a:r>
            <a:r>
              <a:rPr lang="en-US" altLang="ru-RU" b="1">
                <a:solidFill>
                  <a:srgbClr val="0D0D11"/>
                </a:solidFill>
              </a:rPr>
              <a:t> emp</a:t>
            </a:r>
            <a:r>
              <a:rPr lang="ru-RU" altLang="ru-RU">
                <a:solidFill>
                  <a:srgbClr val="0D0D11"/>
                </a:solidFill>
              </a:rPr>
              <a:t>;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 startAt="2"/>
            </a:pPr>
            <a:r>
              <a:rPr lang="ru-RU" altLang="ru-RU">
                <a:solidFill>
                  <a:srgbClr val="0D0D11"/>
                </a:solidFill>
              </a:rPr>
              <a:t>Вывести должности и оклады сотрудников</a:t>
            </a:r>
            <a:r>
              <a:rPr lang="ru-RU" altLang="ru-RU"/>
              <a:t> </a:t>
            </a:r>
            <a:r>
              <a:rPr lang="ru-RU" altLang="ru-RU" b="1">
                <a:solidFill>
                  <a:srgbClr val="0D0D11"/>
                </a:solidFill>
              </a:rPr>
              <a:t>без повторов</a:t>
            </a:r>
            <a:r>
              <a:rPr lang="ru-RU" altLang="ru-RU">
                <a:solidFill>
                  <a:srgbClr val="0D0D11"/>
                </a:solidFill>
              </a:rPr>
              <a:t>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select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DISTINCT  post,  salary  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 emp;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40000"/>
              </a:spcBef>
              <a:buFontTx/>
              <a:buAutoNum type="arabicPeriod" startAt="3"/>
            </a:pPr>
            <a:r>
              <a:rPr lang="ru-RU" altLang="ru-RU">
                <a:solidFill>
                  <a:srgbClr val="0D0D11"/>
                </a:solidFill>
              </a:rPr>
              <a:t>Вывести отделы и должности сотрудников </a:t>
            </a:r>
            <a:r>
              <a:rPr lang="ru-RU" altLang="ru-RU" b="1">
                <a:solidFill>
                  <a:srgbClr val="0D0D11"/>
                </a:solidFill>
              </a:rPr>
              <a:t>без повторов</a:t>
            </a:r>
            <a:r>
              <a:rPr lang="ru-RU" altLang="ru-RU">
                <a:solidFill>
                  <a:srgbClr val="0D0D11"/>
                </a:solidFill>
              </a:rPr>
              <a:t>: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        </a:t>
            </a:r>
            <a:r>
              <a:rPr lang="en-US" altLang="ru-RU" b="1">
                <a:solidFill>
                  <a:srgbClr val="0D0D11"/>
                </a:solidFill>
              </a:rPr>
              <a:t>select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DISTINCT  depno,  post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 emp;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 startAt="4"/>
            </a:pPr>
            <a:r>
              <a:rPr lang="ru-RU" altLang="ru-RU">
                <a:solidFill>
                  <a:srgbClr val="0D0D11"/>
                </a:solidFill>
              </a:rPr>
              <a:t>Задание: вывести список сотрудников с указанием ФИО, даты рождения и адреса.</a:t>
            </a:r>
            <a:endParaRPr lang="en-US" altLang="ru-RU">
              <a:solidFill>
                <a:srgbClr val="0D0D11"/>
              </a:solidFill>
            </a:endParaRPr>
          </a:p>
        </p:txBody>
      </p:sp>
      <p:sp>
        <p:nvSpPr>
          <p:cNvPr id="78854" name="Text Box 6"/>
          <p:cNvSpPr txBox="1">
            <a:spLocks noChangeArrowheads="1"/>
          </p:cNvSpPr>
          <p:nvPr/>
        </p:nvSpPr>
        <p:spPr bwMode="auto">
          <a:xfrm>
            <a:off x="1116015" y="5157788"/>
            <a:ext cx="72723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select name  '</a:t>
            </a:r>
            <a:r>
              <a:rPr lang="ru-RU" altLang="ru-RU" b="1">
                <a:solidFill>
                  <a:srgbClr val="0D0D11"/>
                </a:solidFill>
              </a:rPr>
              <a:t>ФИО</a:t>
            </a:r>
            <a:r>
              <a:rPr lang="en-US" altLang="ru-RU" b="1">
                <a:solidFill>
                  <a:srgbClr val="0D0D11"/>
                </a:solidFill>
              </a:rPr>
              <a:t>',  born  '</a:t>
            </a:r>
            <a:r>
              <a:rPr lang="ru-RU" altLang="ru-RU" b="1">
                <a:solidFill>
                  <a:srgbClr val="0D0D11"/>
                </a:solidFill>
              </a:rPr>
              <a:t>Дата рождения</a:t>
            </a:r>
            <a:r>
              <a:rPr lang="en-US" altLang="ru-RU" b="1">
                <a:solidFill>
                  <a:srgbClr val="0D0D11"/>
                </a:solidFill>
              </a:rPr>
              <a:t>',  adr  '</a:t>
            </a:r>
            <a:r>
              <a:rPr lang="ru-RU" altLang="ru-RU" b="1">
                <a:solidFill>
                  <a:srgbClr val="0D0D11"/>
                </a:solidFill>
              </a:rPr>
              <a:t>Адрес</a:t>
            </a:r>
            <a:r>
              <a:rPr lang="en-US" altLang="ru-RU" b="1">
                <a:solidFill>
                  <a:srgbClr val="0D0D11"/>
                </a:solidFill>
              </a:rPr>
              <a:t>'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from  emp;</a:t>
            </a:r>
            <a:endParaRPr lang="ru-RU" altLang="ru-RU" b="1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52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404664"/>
            <a:ext cx="7772400" cy="788988"/>
          </a:xfrm>
        </p:spPr>
        <p:txBody>
          <a:bodyPr/>
          <a:lstStyle/>
          <a:p>
            <a:r>
              <a:rPr lang="ru-RU" altLang="ru-RU" sz="3600" dirty="0">
                <a:latin typeface="Times New Roman" panose="02020603050405020304" pitchFamily="18" charset="0"/>
              </a:rPr>
              <a:t>Упорядочение результата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684215" y="1341438"/>
            <a:ext cx="7920037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ru-RU" altLang="ru-RU">
                <a:solidFill>
                  <a:srgbClr val="0D0D11"/>
                </a:solidFill>
              </a:rPr>
              <a:t>Вывести данные из таблицы Проекты в порядке даты начала проекта:</a:t>
            </a:r>
          </a:p>
          <a:p>
            <a:pPr eaLnBrk="1" hangingPunct="1">
              <a:spcBef>
                <a:spcPct val="25000"/>
              </a:spcBef>
            </a:pPr>
            <a:r>
              <a:rPr lang="ru-RU" altLang="ru-RU">
                <a:solidFill>
                  <a:srgbClr val="0D0D11"/>
                </a:solidFill>
              </a:rPr>
              <a:t>	</a:t>
            </a:r>
            <a:r>
              <a:rPr lang="ru-RU" altLang="ru-RU" b="1">
                <a:solidFill>
                  <a:srgbClr val="0D0D11"/>
                </a:solidFill>
              </a:rPr>
              <a:t>select * </a:t>
            </a:r>
          </a:p>
          <a:p>
            <a:pPr eaLnBrk="1" hangingPunct="1">
              <a:spcBef>
                <a:spcPct val="5000"/>
              </a:spcBef>
            </a:pPr>
            <a:r>
              <a:rPr lang="ru-RU" altLang="ru-RU" b="1">
                <a:solidFill>
                  <a:srgbClr val="0D0D11"/>
                </a:solidFill>
              </a:rPr>
              <a:t>		from </a:t>
            </a:r>
            <a:r>
              <a:rPr lang="en-US" altLang="ru-RU" b="1">
                <a:solidFill>
                  <a:srgbClr val="0D0D11"/>
                </a:solidFill>
              </a:rPr>
              <a:t>Project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>
                <a:solidFill>
                  <a:srgbClr val="0D0D11"/>
                </a:solidFill>
              </a:rPr>
              <a:t>		</a:t>
            </a:r>
            <a:r>
              <a:rPr lang="en-US" altLang="ru-RU" b="1">
                <a:solidFill>
                  <a:srgbClr val="0D0D11"/>
                </a:solidFill>
              </a:rPr>
              <a:t>order by  dbegin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  <a:endParaRPr lang="en-US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AutoNum type="arabicPeriod" startAt="2"/>
            </a:pPr>
            <a:r>
              <a:rPr lang="ru-RU" altLang="ru-RU">
                <a:solidFill>
                  <a:srgbClr val="0D0D11"/>
                </a:solidFill>
              </a:rPr>
              <a:t>Упорядочить</a:t>
            </a:r>
            <a:r>
              <a:rPr lang="ru-RU" altLang="ru-RU"/>
              <a:t> </a:t>
            </a:r>
            <a:r>
              <a:rPr lang="ru-RU" altLang="ru-RU">
                <a:solidFill>
                  <a:srgbClr val="0D0D11"/>
                </a:solidFill>
              </a:rPr>
              <a:t>список сотрудников по отделам и по ФИО:</a:t>
            </a:r>
          </a:p>
          <a:p>
            <a:pPr eaLnBrk="1" hangingPunct="1">
              <a:spcBef>
                <a:spcPct val="15000"/>
              </a:spcBef>
            </a:pPr>
            <a:r>
              <a:rPr lang="en-US" altLang="ru-RU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select depno, name, post  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emp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</a:pPr>
            <a:r>
              <a:rPr lang="ru-RU" altLang="ru-RU" b="1">
                <a:solidFill>
                  <a:srgbClr val="0D0D11"/>
                </a:solidFill>
              </a:rPr>
              <a:t>		</a:t>
            </a:r>
            <a:r>
              <a:rPr lang="en-US" altLang="ru-RU" b="1">
                <a:solidFill>
                  <a:srgbClr val="0D0D11"/>
                </a:solidFill>
              </a:rPr>
              <a:t>order by  depno,  name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  <a:r>
              <a:rPr lang="en-US" altLang="ru-RU">
                <a:solidFill>
                  <a:srgbClr val="0D0D11"/>
                </a:solidFill>
              </a:rPr>
              <a:t> 	-- order by 1,2;</a:t>
            </a:r>
          </a:p>
          <a:p>
            <a:pPr eaLnBrk="1" hangingPunct="1">
              <a:spcBef>
                <a:spcPct val="20000"/>
              </a:spcBef>
              <a:buFontTx/>
              <a:buAutoNum type="arabicPeriod" startAt="3"/>
            </a:pPr>
            <a:r>
              <a:rPr lang="ru-RU" altLang="ru-RU">
                <a:solidFill>
                  <a:srgbClr val="0D0D11"/>
                </a:solidFill>
              </a:rPr>
              <a:t>Упорядочить сотрудников по зарплате (от большей к меньшей):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        </a:t>
            </a:r>
            <a:r>
              <a:rPr lang="en-US" altLang="ru-RU" b="1">
                <a:solidFill>
                  <a:srgbClr val="0D0D11"/>
                </a:solidFill>
              </a:rPr>
              <a:t>select name </a:t>
            </a:r>
            <a:r>
              <a:rPr lang="en-US" altLang="ru-RU" b="1"/>
              <a:t> </a:t>
            </a:r>
            <a:r>
              <a:rPr lang="en-US" altLang="ru-RU" b="1">
                <a:solidFill>
                  <a:srgbClr val="0D0D11"/>
                </a:solidFill>
              </a:rPr>
              <a:t>'</a:t>
            </a:r>
            <a:r>
              <a:rPr lang="ru-RU" altLang="ru-RU" b="1">
                <a:solidFill>
                  <a:srgbClr val="0D0D11"/>
                </a:solidFill>
              </a:rPr>
              <a:t>ФИО</a:t>
            </a:r>
            <a:r>
              <a:rPr lang="en-US" altLang="ru-RU" b="1">
                <a:solidFill>
                  <a:srgbClr val="0D0D11"/>
                </a:solidFill>
              </a:rPr>
              <a:t>',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post  '</a:t>
            </a:r>
            <a:r>
              <a:rPr lang="ru-RU" altLang="ru-RU" b="1">
                <a:solidFill>
                  <a:srgbClr val="0D0D11"/>
                </a:solidFill>
              </a:rPr>
              <a:t>Должность</a:t>
            </a:r>
            <a:r>
              <a:rPr lang="en-US" altLang="ru-RU" b="1">
                <a:solidFill>
                  <a:srgbClr val="0D0D11"/>
                </a:solidFill>
              </a:rPr>
              <a:t>',  salary  '</a:t>
            </a:r>
            <a:r>
              <a:rPr lang="ru-RU" altLang="ru-RU" b="1">
                <a:solidFill>
                  <a:srgbClr val="0D0D11"/>
                </a:solidFill>
              </a:rPr>
              <a:t>Зарплата</a:t>
            </a:r>
            <a:r>
              <a:rPr lang="en-US" altLang="ru-RU" b="1">
                <a:solidFill>
                  <a:srgbClr val="0D0D11"/>
                </a:solidFill>
              </a:rPr>
              <a:t>'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emp</a:t>
            </a:r>
          </a:p>
          <a:p>
            <a:pPr eaLnBrk="1" hangingPunct="1">
              <a:spcBef>
                <a:spcPct val="5000"/>
              </a:spcBef>
            </a:pPr>
            <a:r>
              <a:rPr lang="ru-RU" altLang="ru-RU" b="1">
                <a:solidFill>
                  <a:srgbClr val="0D0D11"/>
                </a:solidFill>
              </a:rPr>
              <a:t>		</a:t>
            </a:r>
            <a:r>
              <a:rPr lang="en-US" altLang="ru-RU" b="1">
                <a:solidFill>
                  <a:srgbClr val="0D0D11"/>
                </a:solidFill>
              </a:rPr>
              <a:t>order by  3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DESC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</a:p>
          <a:p>
            <a:pPr eaLnBrk="1" hangingPunct="1">
              <a:spcBef>
                <a:spcPct val="20000"/>
              </a:spcBef>
              <a:buFontTx/>
              <a:buAutoNum type="arabicPeriod" startAt="4"/>
            </a:pPr>
            <a:r>
              <a:rPr lang="ru-RU" altLang="ru-RU">
                <a:solidFill>
                  <a:srgbClr val="0D0D11"/>
                </a:solidFill>
              </a:rPr>
              <a:t>Упорядочить данные об отделах, должностях и зарплатах: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        </a:t>
            </a:r>
            <a:r>
              <a:rPr lang="en-US" altLang="ru-RU" b="1">
                <a:solidFill>
                  <a:srgbClr val="0D0D11"/>
                </a:solidFill>
              </a:rPr>
              <a:t>select depno </a:t>
            </a:r>
            <a:r>
              <a:rPr lang="en-US" altLang="ru-RU" b="1"/>
              <a:t> </a:t>
            </a:r>
            <a:r>
              <a:rPr lang="en-US" altLang="ru-RU" b="1">
                <a:solidFill>
                  <a:srgbClr val="0D0D11"/>
                </a:solidFill>
              </a:rPr>
              <a:t>'</a:t>
            </a:r>
            <a:r>
              <a:rPr lang="ru-RU" altLang="ru-RU" b="1">
                <a:solidFill>
                  <a:srgbClr val="0D0D11"/>
                </a:solidFill>
              </a:rPr>
              <a:t>Номер отдела</a:t>
            </a:r>
            <a:r>
              <a:rPr lang="en-US" altLang="ru-RU" b="1">
                <a:solidFill>
                  <a:srgbClr val="0D0D11"/>
                </a:solidFill>
              </a:rPr>
              <a:t>', 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post  '</a:t>
            </a:r>
            <a:r>
              <a:rPr lang="ru-RU" altLang="ru-RU" b="1">
                <a:solidFill>
                  <a:srgbClr val="0D0D11"/>
                </a:solidFill>
              </a:rPr>
              <a:t>Должность</a:t>
            </a:r>
            <a:r>
              <a:rPr lang="en-US" altLang="ru-RU" b="1">
                <a:solidFill>
                  <a:srgbClr val="0D0D11"/>
                </a:solidFill>
              </a:rPr>
              <a:t>',  salary  '</a:t>
            </a:r>
            <a:r>
              <a:rPr lang="ru-RU" altLang="ru-RU" b="1">
                <a:solidFill>
                  <a:srgbClr val="0D0D11"/>
                </a:solidFill>
              </a:rPr>
              <a:t>Зарплата</a:t>
            </a:r>
            <a:r>
              <a:rPr lang="en-US" altLang="ru-RU" b="1">
                <a:solidFill>
                  <a:srgbClr val="0D0D11"/>
                </a:solidFill>
              </a:rPr>
              <a:t>'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	from emp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	order by  </a:t>
            </a:r>
            <a:r>
              <a:rPr lang="ru-RU" altLang="ru-RU" b="1">
                <a:solidFill>
                  <a:srgbClr val="0D0D11"/>
                </a:solidFill>
              </a:rPr>
              <a:t>1,  </a:t>
            </a:r>
            <a:r>
              <a:rPr lang="en-US" altLang="ru-RU" b="1">
                <a:solidFill>
                  <a:srgbClr val="0D0D11"/>
                </a:solidFill>
              </a:rPr>
              <a:t>3</a:t>
            </a:r>
            <a:r>
              <a:rPr lang="ru-RU" altLang="ru-RU" b="1">
                <a:solidFill>
                  <a:srgbClr val="0D0D11"/>
                </a:solidFill>
              </a:rPr>
              <a:t> </a:t>
            </a:r>
            <a:r>
              <a:rPr lang="en-US" altLang="ru-RU" b="1">
                <a:solidFill>
                  <a:srgbClr val="0D0D11"/>
                </a:solidFill>
              </a:rPr>
              <a:t> DESC,  2</a:t>
            </a:r>
            <a:r>
              <a:rPr lang="ru-RU" altLang="ru-RU" b="1">
                <a:solidFill>
                  <a:srgbClr val="0D0D11"/>
                </a:solidFill>
              </a:rPr>
              <a:t>;</a:t>
            </a:r>
            <a:endParaRPr lang="en-US" altLang="ru-RU" b="1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90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Наука-Учеба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Наука-Учеба" id="{9CC1BBBA-8411-491A-8E1F-585BB7BF027E}" vid="{97D71068-661A-4381-BBFD-B12BB48D523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Наука-Учеба</Template>
  <TotalTime>2</TotalTime>
  <Words>1168</Words>
  <Application>Microsoft Office PowerPoint</Application>
  <PresentationFormat>Экран (4:3)</PresentationFormat>
  <Paragraphs>515</Paragraphs>
  <Slides>30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Arial</vt:lpstr>
      <vt:lpstr>Calibri</vt:lpstr>
      <vt:lpstr>Euphemia</vt:lpstr>
      <vt:lpstr>Plantagenet Cherokee</vt:lpstr>
      <vt:lpstr>Times New Roman</vt:lpstr>
      <vt:lpstr>Trebuchet MS</vt:lpstr>
      <vt:lpstr>Wingdings</vt:lpstr>
      <vt:lpstr>Наука-Учеба</vt:lpstr>
      <vt:lpstr>Язык запросов SQL.  Команда SELECT</vt:lpstr>
      <vt:lpstr>Пример БД: проектная организация</vt:lpstr>
      <vt:lpstr>Пример БД: проектная организация</vt:lpstr>
      <vt:lpstr>Пример БД: проектная организация</vt:lpstr>
      <vt:lpstr>Данные таблицы Emp (сотрудники)</vt:lpstr>
      <vt:lpstr>Команда SELECT – выборка данных</vt:lpstr>
      <vt:lpstr>Формирование списка вывода (проекция)</vt:lpstr>
      <vt:lpstr>Формирование списка вывода (проекция)</vt:lpstr>
      <vt:lpstr>Упорядочение результата</vt:lpstr>
      <vt:lpstr>Выбор данных из таблицы (селекция)</vt:lpstr>
      <vt:lpstr>Логические операторы</vt:lpstr>
      <vt:lpstr>Выбор данных из таблицы по условию</vt:lpstr>
      <vt:lpstr>Выбор данных из таблицы по условию</vt:lpstr>
      <vt:lpstr>Предикаты  формирования  условия</vt:lpstr>
      <vt:lpstr>Предикаты  формирования  условия</vt:lpstr>
      <vt:lpstr>Предикаты  формирования  условия</vt:lpstr>
      <vt:lpstr>Предикаты  формирования  условия</vt:lpstr>
      <vt:lpstr>Использование предикатов</vt:lpstr>
      <vt:lpstr>Агрегирующие функции</vt:lpstr>
      <vt:lpstr>Примеры использования функции COUNT</vt:lpstr>
      <vt:lpstr>Примеры использования агрегирующих функций</vt:lpstr>
      <vt:lpstr>Группировка данных: предложение GROUP BY</vt:lpstr>
      <vt:lpstr>Примеры использования GROUP BY</vt:lpstr>
      <vt:lpstr>Использование GROUP BY</vt:lpstr>
      <vt:lpstr>Группировка по нескольким полям</vt:lpstr>
      <vt:lpstr>Использование фразы HAVING</vt:lpstr>
      <vt:lpstr>Операция  объединения</vt:lpstr>
      <vt:lpstr>Разносхемные операции РА</vt:lpstr>
      <vt:lpstr>Применение операции соединения</vt:lpstr>
      <vt:lpstr>Применение операции соединения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Язык запросов SQL.  Команда SELECT</dc:title>
  <dc:creator>Виталий Бондаренко</dc:creator>
  <cp:lastModifiedBy>Виталий Бондаренко</cp:lastModifiedBy>
  <cp:revision>3</cp:revision>
  <dcterms:created xsi:type="dcterms:W3CDTF">2017-03-21T12:10:31Z</dcterms:created>
  <dcterms:modified xsi:type="dcterms:W3CDTF">2018-03-10T08:47:45Z</dcterms:modified>
</cp:coreProperties>
</file>