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60" r:id="rId24"/>
    <p:sldId id="26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116" autoAdjust="0"/>
  </p:normalViewPr>
  <p:slideViewPr>
    <p:cSldViewPr snapToGrid="0" showGuides="1">
      <p:cViewPr varScale="1">
        <p:scale>
          <a:sx n="98" d="100"/>
          <a:sy n="98" d="100"/>
        </p:scale>
        <p:origin x="19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506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EF14-27A1-4A3E-AD97-64A04718D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563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01.10.2017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01.10.2017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r>
              <a:rPr lang="ru-RU" b="1" dirty="0"/>
              <a:t>Схемы таблиц. Представления.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5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58966"/>
          </a:xfrm>
        </p:spPr>
        <p:txBody>
          <a:bodyPr>
            <a:noAutofit/>
          </a:bodyPr>
          <a:lstStyle/>
          <a:p>
            <a:r>
              <a:rPr lang="ru-RU" sz="2800" i="1" dirty="0"/>
              <a:t>Представление (</a:t>
            </a:r>
            <a:r>
              <a:rPr lang="ru-RU" sz="2800" i="1" dirty="0" err="1"/>
              <a:t>View</a:t>
            </a:r>
            <a:r>
              <a:rPr lang="ru-RU" sz="2800" i="1" dirty="0"/>
              <a:t>) — </a:t>
            </a:r>
            <a:r>
              <a:rPr lang="ru-RU" sz="2800" dirty="0"/>
              <a:t>это </a:t>
            </a:r>
            <a:r>
              <a:rPr lang="ru-RU" sz="2800" i="1" dirty="0"/>
              <a:t>SQL</a:t>
            </a:r>
            <a:r>
              <a:rPr lang="ru-RU" sz="2800" dirty="0"/>
              <a:t>-</a:t>
            </a:r>
            <a:r>
              <a:rPr lang="ru-RU" sz="2800" i="1" dirty="0"/>
              <a:t>запрос</a:t>
            </a:r>
            <a:r>
              <a:rPr lang="ru-RU" sz="2800" dirty="0"/>
              <a:t> на выборку, который </a:t>
            </a:r>
            <a:r>
              <a:rPr lang="ru-RU" sz="2800" i="1" dirty="0"/>
              <a:t>пользователь</a:t>
            </a:r>
            <a:r>
              <a:rPr lang="ru-RU" sz="2800" dirty="0"/>
              <a:t> воспринимает как некоторое </a:t>
            </a:r>
            <a:r>
              <a:rPr lang="ru-RU" sz="2800" i="1" dirty="0"/>
              <a:t>виртуальное</a:t>
            </a:r>
            <a:r>
              <a:rPr lang="ru-RU" sz="2800" dirty="0"/>
              <a:t> </a:t>
            </a:r>
            <a:r>
              <a:rPr lang="ru-RU" sz="2800" i="1" dirty="0"/>
              <a:t>отношение</a:t>
            </a:r>
            <a:r>
              <a:rPr lang="ru-RU" sz="2800" dirty="0"/>
              <a:t>. </a:t>
            </a:r>
            <a:endParaRPr lang="ru-RU" sz="2800" dirty="0"/>
          </a:p>
          <a:p>
            <a:r>
              <a:rPr lang="ru-RU" sz="2800" dirty="0"/>
              <a:t>Задание </a:t>
            </a:r>
            <a:r>
              <a:rPr lang="ru-RU" sz="2800" dirty="0"/>
              <a:t>представлений входит в описание схемы </a:t>
            </a:r>
            <a:r>
              <a:rPr lang="ru-RU" sz="2800" i="1" dirty="0"/>
              <a:t>БД</a:t>
            </a:r>
            <a:r>
              <a:rPr lang="ru-RU" sz="2800" dirty="0"/>
              <a:t> в реляционных </a:t>
            </a:r>
            <a:r>
              <a:rPr lang="ru-RU" sz="2800" i="1" dirty="0"/>
              <a:t>СУБД</a:t>
            </a:r>
            <a:r>
              <a:rPr lang="ru-RU" sz="2800" dirty="0"/>
              <a:t>. </a:t>
            </a:r>
            <a:endParaRPr lang="ru-RU" sz="2800" dirty="0"/>
          </a:p>
          <a:p>
            <a:r>
              <a:rPr lang="ru-RU" sz="2800" dirty="0"/>
              <a:t>Представления </a:t>
            </a:r>
            <a:r>
              <a:rPr lang="ru-RU" sz="2800" dirty="0"/>
              <a:t>позволяют </a:t>
            </a:r>
            <a:endParaRPr lang="ru-RU" sz="2800" dirty="0"/>
          </a:p>
          <a:p>
            <a:pPr lvl="1"/>
            <a:r>
              <a:rPr lang="ru-RU" sz="1800" dirty="0"/>
              <a:t>скрыть </a:t>
            </a:r>
            <a:r>
              <a:rPr lang="ru-RU" sz="1800" dirty="0"/>
              <a:t>ненужные несущественные детали для разных пользователей, </a:t>
            </a:r>
            <a:endParaRPr lang="ru-RU" sz="1800" dirty="0"/>
          </a:p>
          <a:p>
            <a:pPr lvl="1"/>
            <a:r>
              <a:rPr lang="ru-RU" sz="1800" dirty="0"/>
              <a:t>модифицировать </a:t>
            </a:r>
            <a:r>
              <a:rPr lang="ru-RU" sz="1800" dirty="0"/>
              <a:t>реальные структуры данных в удобном для приложений </a:t>
            </a:r>
            <a:r>
              <a:rPr lang="ru-RU" sz="1800" dirty="0"/>
              <a:t>виде,</a:t>
            </a:r>
          </a:p>
          <a:p>
            <a:pPr lvl="1"/>
            <a:r>
              <a:rPr lang="ru-RU" sz="1800" dirty="0"/>
              <a:t>разграничить </a:t>
            </a:r>
            <a:r>
              <a:rPr lang="ru-RU" sz="1800" i="1" dirty="0"/>
              <a:t>права</a:t>
            </a:r>
            <a:r>
              <a:rPr lang="ru-RU" sz="1800" dirty="0"/>
              <a:t> доступа к данным и тем самым повысить защиту данных от несанкционированного доступа.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9232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927060"/>
          </a:xfrm>
        </p:spPr>
        <p:txBody>
          <a:bodyPr>
            <a:noAutofit/>
          </a:bodyPr>
          <a:lstStyle/>
          <a:p>
            <a:r>
              <a:rPr lang="ru-RU" sz="1800" dirty="0" smtClean="0"/>
              <a:t>В </a:t>
            </a:r>
            <a:r>
              <a:rPr lang="ru-RU" sz="1800" dirty="0"/>
              <a:t>отличие от реальной таблицы </a:t>
            </a:r>
            <a:r>
              <a:rPr lang="ru-RU" sz="1800" i="1" dirty="0"/>
              <a:t>представление</a:t>
            </a:r>
            <a:r>
              <a:rPr lang="ru-RU" sz="1800" dirty="0"/>
              <a:t> в том виде, как оно сконструировано, не существует в базе данных, это действительно только </a:t>
            </a:r>
            <a:r>
              <a:rPr lang="ru-RU" sz="1800" i="1" dirty="0"/>
              <a:t>виртуальное</a:t>
            </a:r>
            <a:r>
              <a:rPr lang="ru-RU" sz="1800" dirty="0"/>
              <a:t> </a:t>
            </a:r>
            <a:r>
              <a:rPr lang="ru-RU" sz="1800" i="1" dirty="0"/>
              <a:t>отношение</a:t>
            </a:r>
            <a:r>
              <a:rPr lang="ru-RU" sz="1800" dirty="0"/>
              <a:t>, хотя все данные, которые представлены в нем, действительно существуют в базе данных, но в разных отношениях. </a:t>
            </a:r>
            <a:endParaRPr lang="ru-RU" sz="1800" dirty="0" smtClean="0"/>
          </a:p>
          <a:p>
            <a:r>
              <a:rPr lang="ru-RU" sz="1800" dirty="0" smtClean="0"/>
              <a:t>Они </a:t>
            </a:r>
            <a:r>
              <a:rPr lang="ru-RU" sz="1800" dirty="0"/>
              <a:t>скомпонованы для пользователя в удобном виде из </a:t>
            </a:r>
            <a:r>
              <a:rPr lang="ru-RU" sz="1800" i="1" dirty="0"/>
              <a:t>реальных таблиц</a:t>
            </a:r>
            <a:r>
              <a:rPr lang="ru-RU" sz="1800" dirty="0"/>
              <a:t> с помощью некоторого запроса. </a:t>
            </a:r>
            <a:endParaRPr lang="ru-RU" sz="1800" dirty="0" smtClean="0"/>
          </a:p>
          <a:p>
            <a:r>
              <a:rPr lang="ru-RU" sz="1800" dirty="0" smtClean="0"/>
              <a:t>Однако </a:t>
            </a:r>
            <a:r>
              <a:rPr lang="ru-RU" sz="1800" i="1" dirty="0"/>
              <a:t>пользователь</a:t>
            </a:r>
            <a:r>
              <a:rPr lang="ru-RU" sz="1800" dirty="0"/>
              <a:t> может этого не знать, он может обращаться с этим представлением как со стандартной таблицей. </a:t>
            </a:r>
            <a:endParaRPr lang="ru-RU" sz="1800" dirty="0" smtClean="0"/>
          </a:p>
          <a:p>
            <a:r>
              <a:rPr lang="ru-RU" sz="1800" i="1" dirty="0" smtClean="0"/>
              <a:t>Представление</a:t>
            </a:r>
            <a:r>
              <a:rPr lang="ru-RU" sz="1800" dirty="0" smtClean="0"/>
              <a:t> </a:t>
            </a:r>
            <a:r>
              <a:rPr lang="ru-RU" sz="1800" dirty="0"/>
              <a:t>при создании получает некоторое уникальное имя, его описание хранится в описании схемы </a:t>
            </a:r>
            <a:r>
              <a:rPr lang="ru-RU" sz="1800" i="1" dirty="0"/>
              <a:t>базы данных</a:t>
            </a:r>
            <a:r>
              <a:rPr lang="ru-RU" sz="1800" dirty="0"/>
              <a:t>, и </a:t>
            </a:r>
            <a:r>
              <a:rPr lang="ru-RU" sz="1800" i="1" dirty="0"/>
              <a:t>СУБД</a:t>
            </a:r>
            <a:r>
              <a:rPr lang="ru-RU" sz="1800" dirty="0"/>
              <a:t> в любой момент времени при обращении к этому представлению выполняет </a:t>
            </a:r>
            <a:r>
              <a:rPr lang="ru-RU" sz="1800" i="1" dirty="0"/>
              <a:t>запрос</a:t>
            </a:r>
            <a:r>
              <a:rPr lang="ru-RU" sz="1800" dirty="0"/>
              <a:t>, соответствующий его описанию, поэтому </a:t>
            </a:r>
            <a:r>
              <a:rPr lang="ru-RU" sz="1800" i="1" dirty="0"/>
              <a:t>пользователь</a:t>
            </a:r>
            <a:r>
              <a:rPr lang="ru-RU" sz="1800" dirty="0"/>
              <a:t>, работая с представлением, в каждый момент времени видит действительно реальные, актуальные на настоящий момент данные. Оно формируется как бы на лету, в момент обращения.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1768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определения представления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&lt;создание представления&gt;::= CREATE VIEW &lt;имя представления&gt; </a:t>
            </a:r>
          </a:p>
          <a:p>
            <a:pPr marL="0" indent="0">
              <a:buNone/>
            </a:pPr>
            <a:r>
              <a:rPr lang="ru-RU" sz="2400" dirty="0"/>
              <a:t>[ (&lt;список столбцов&gt;)] AS &lt;SQL-запрос&gt;</a:t>
            </a:r>
          </a:p>
          <a:p>
            <a:r>
              <a:rPr lang="ru-RU" sz="1800" dirty="0"/>
              <a:t>При необходимости в представлении можно задать новое имя для каждого столбца виртуальной таблицы. При этом надо помнить, что если указывается </a:t>
            </a:r>
            <a:r>
              <a:rPr lang="ru-RU" sz="1800" i="1" dirty="0"/>
              <a:t>список</a:t>
            </a:r>
            <a:r>
              <a:rPr lang="ru-RU" sz="1800" dirty="0"/>
              <a:t> столбцов, то он должен содержать ровно столько столбцов, сколько содержит их </a:t>
            </a:r>
            <a:r>
              <a:rPr lang="ru-RU" sz="1800" i="1" dirty="0"/>
              <a:t>SQL</a:t>
            </a:r>
            <a:r>
              <a:rPr lang="ru-RU" sz="1800" dirty="0"/>
              <a:t>-</a:t>
            </a:r>
            <a:r>
              <a:rPr lang="ru-RU" sz="1800" i="1" dirty="0"/>
              <a:t>запрос</a:t>
            </a:r>
            <a:r>
              <a:rPr lang="ru-RU" sz="1800" dirty="0"/>
              <a:t>.</a:t>
            </a:r>
          </a:p>
          <a:p>
            <a:r>
              <a:rPr lang="ru-RU" sz="1800" dirty="0"/>
              <a:t>Если </a:t>
            </a:r>
            <a:r>
              <a:rPr lang="ru-RU" sz="1800" i="1" dirty="0"/>
              <a:t>список</a:t>
            </a:r>
            <a:r>
              <a:rPr lang="ru-RU" sz="1800" dirty="0"/>
              <a:t> имен столбцов в представлении не задан, то каждый столбец представления получает имя соответствующего столбца запроса.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4288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Горизонтальное представление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Широко </a:t>
            </a:r>
            <a:r>
              <a:rPr lang="ru-RU" sz="2000" dirty="0"/>
              <a:t>применяется для уменьшения объема </a:t>
            </a:r>
            <a:r>
              <a:rPr lang="ru-RU" sz="2000" i="1" dirty="0"/>
              <a:t>реальных таблиц</a:t>
            </a:r>
            <a:r>
              <a:rPr lang="ru-RU" sz="2000" dirty="0"/>
              <a:t> в обработке и ограничения доступа пользователей к закрытой для них информации. </a:t>
            </a:r>
            <a:endParaRPr lang="ru-RU" sz="2000" dirty="0" smtClean="0"/>
          </a:p>
          <a:p>
            <a:r>
              <a:rPr lang="ru-RU" sz="2000" dirty="0" smtClean="0"/>
              <a:t>Так</a:t>
            </a:r>
            <a:r>
              <a:rPr lang="ru-RU" sz="2000" dirty="0"/>
              <a:t>, например, правилом хорошего тона считается, что руководитель подразделения в некоторой фирме может видеть оклады и результаты работы только своих сотрудников, в этом случае для него создается горизонтальное представление, в которое загружены строки общей таблицы сотрудников, работающих в его подразделении.</a:t>
            </a:r>
          </a:p>
        </p:txBody>
      </p:sp>
    </p:spTree>
    <p:extLst>
      <p:ext uri="{BB962C8B-B14F-4D97-AF65-F5344CB8AC3E}">
        <p14:creationId xmlns:p14="http://schemas.microsoft.com/office/powerpoint/2010/main" val="351949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горизонтального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64012"/>
            <a:ext cx="7486650" cy="4829783"/>
          </a:xfrm>
        </p:spPr>
        <p:txBody>
          <a:bodyPr>
            <a:noAutofit/>
          </a:bodyPr>
          <a:lstStyle/>
          <a:p>
            <a:pPr indent="337661">
              <a:spcBef>
                <a:spcPts val="225"/>
              </a:spcBef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у нас есть таблица "Сотрудник" (EMPLOYEE) с полями "Табельный номер" (T_NUM), "ФИО" (NAME), "должность"(POSITION), "оклад"(SALARY), "надбавка"(PREMIUM), "отдел" (DEPARTMENT).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337661">
              <a:spcBef>
                <a:spcPts val="225"/>
              </a:spcBef>
              <a:spcAft>
                <a:spcPts val="4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приложения, с которым работает начальник отдела продаж, будет создано представление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CREATE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SAL_DEPT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*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EMPLOYEE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WHERE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Отдел продаж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9960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Вертикальное представление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Этот вид представления практически соответствует выполнению операции проектирования некоторого отношения на ряд столбцов. Он используется в основном для скрытия информации, которая не должна быть доступна в конкретной внешней модели.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8222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вертикального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37661">
              <a:spcBef>
                <a:spcPts val="225"/>
              </a:spcBef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для работника табельной службы, который учитывает присутствие сотрудников на работе, информация об окладе и надбавке должна быть закрыта. Для него можно создать следующее вертикальное представление: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CREATE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TABEL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T_NUM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NAME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POSITION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EMPLOYEE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Сгруппированные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Эти представления содержат запросы, которые имеют группировку. </a:t>
            </a:r>
            <a:endParaRPr lang="ru-RU" sz="2000" dirty="0" smtClean="0"/>
          </a:p>
          <a:p>
            <a:r>
              <a:rPr lang="ru-RU" sz="2000" dirty="0" smtClean="0"/>
              <a:t>Сгруппированные </a:t>
            </a:r>
            <a:r>
              <a:rPr lang="ru-RU" sz="2000" dirty="0"/>
              <a:t>представления всегда должны содержать список столбцов. Они могут использовать агрегированные функции в качестве результирующих столбцов, а в дальнейшем это представление может использоваться как виртуальная таблица, например, в других запросах.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869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</a:t>
            </a:r>
            <a:r>
              <a:rPr lang="ru-RU" dirty="0" smtClean="0"/>
              <a:t>сгруппированного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459149"/>
            <a:ext cx="7486650" cy="5107021"/>
          </a:xfrm>
        </p:spPr>
        <p:txBody>
          <a:bodyPr>
            <a:noAutofit/>
          </a:bodyPr>
          <a:lstStyle/>
          <a:p>
            <a:pPr indent="0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Создадим представление, которое определяет суммарный фонд заработной платы и надбавок по каждому подразделению с указанием количества сотрудников, минимальной, максимальной и средней зарплаты и надбавки по подразделению. Такой запрос позволяет сравнить заработную плату 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надбавки по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всем подразделениям, и он может быть очень эффективно использован администрацией при проведении сравнительного анализа подразделений фирмы.</a:t>
            </a:r>
            <a:endParaRPr lang="ru-RU" sz="16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CREATE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RATE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(DEPARTMENT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COUNT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_EMP,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 smtClean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18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AVERAGE</a:t>
            </a:r>
            <a:r>
              <a:rPr lang="en-US" sz="1800" dirty="0" smtClean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PREMIUM)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COUNT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(*),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EMPLOYEE 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GROUP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BY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2898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Объединенные </a:t>
            </a:r>
            <a:r>
              <a:rPr lang="ru-RU" b="1" dirty="0" smtClean="0"/>
              <a:t>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Базируются </a:t>
            </a:r>
            <a:r>
              <a:rPr lang="ru-RU" sz="2000" dirty="0"/>
              <a:t>на многотабличных запросах. </a:t>
            </a:r>
            <a:endParaRPr lang="ru-RU" sz="2000" dirty="0" smtClean="0"/>
          </a:p>
          <a:p>
            <a:r>
              <a:rPr lang="ru-RU" sz="2000" dirty="0" smtClean="0"/>
              <a:t>Такое </a:t>
            </a:r>
            <a:r>
              <a:rPr lang="ru-RU" sz="2000" dirty="0"/>
              <a:t>использование позволяет упростить разработку пользовательского интерфейса, сохранив при этом корректность схемы базы данных.</a:t>
            </a:r>
          </a:p>
        </p:txBody>
      </p:sp>
    </p:spTree>
    <p:extLst>
      <p:ext uri="{BB962C8B-B14F-4D97-AF65-F5344CB8AC3E}">
        <p14:creationId xmlns:p14="http://schemas.microsoft.com/office/powerpoint/2010/main" val="94666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</a:t>
            </a:r>
            <a:r>
              <a:rPr lang="ru-RU" b="1" dirty="0" smtClean="0"/>
              <a:t>редства </a:t>
            </a:r>
            <a:r>
              <a:rPr lang="ru-RU" b="1" dirty="0"/>
              <a:t>удаления таблиц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907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/>
              <a:t>&lt;Удалить таблицу&gt; ::= DROP TABLE &lt;имя таблицы&gt; [CASCADE | RESTRICT]</a:t>
            </a:r>
          </a:p>
          <a:p>
            <a:r>
              <a:rPr lang="ru-RU" sz="1800" i="1" dirty="0"/>
              <a:t>Параметр</a:t>
            </a:r>
            <a:r>
              <a:rPr lang="ru-RU" sz="1800" dirty="0"/>
              <a:t> CASCADE означает, что при </a:t>
            </a:r>
            <a:r>
              <a:rPr lang="ru-RU" sz="1800" i="1" dirty="0"/>
              <a:t>удалении таблицы</a:t>
            </a:r>
            <a:r>
              <a:rPr lang="ru-RU" sz="1800" dirty="0"/>
              <a:t> одновременно удаляются и все объекты, связанные с ней. </a:t>
            </a:r>
            <a:endParaRPr lang="ru-RU" sz="1800" dirty="0" smtClean="0"/>
          </a:p>
          <a:p>
            <a:r>
              <a:rPr lang="ru-RU" sz="1800" dirty="0"/>
              <a:t>Операция удаления таблицы не должна нарушать </a:t>
            </a:r>
            <a:r>
              <a:rPr lang="ru-RU" sz="1800" i="1" dirty="0"/>
              <a:t>целостность</a:t>
            </a:r>
            <a:r>
              <a:rPr lang="ru-RU" sz="1800" dirty="0"/>
              <a:t> </a:t>
            </a:r>
            <a:r>
              <a:rPr lang="ru-RU" sz="1800" i="1" dirty="0"/>
              <a:t>базы данных</a:t>
            </a:r>
            <a:r>
              <a:rPr lang="ru-RU" sz="1800" dirty="0"/>
              <a:t>, поэтому удалять таблицу, на которую имеются ссылки других таблиц, невозможно.</a:t>
            </a:r>
          </a:p>
          <a:p>
            <a:r>
              <a:rPr lang="ru-RU" sz="1800" dirty="0" smtClean="0"/>
              <a:t>С </a:t>
            </a:r>
            <a:r>
              <a:rPr lang="ru-RU" sz="1800" dirty="0"/>
              <a:t>таблицей, кроме рассмотренных ранее ограничений, могут быть связаны также объекты </a:t>
            </a:r>
            <a:r>
              <a:rPr lang="ru-RU" sz="1800" i="1" dirty="0"/>
              <a:t>типа триггеров</a:t>
            </a:r>
            <a:r>
              <a:rPr lang="ru-RU" sz="1800" dirty="0"/>
              <a:t> и представления. </a:t>
            </a:r>
            <a:endParaRPr lang="ru-RU" sz="1800" dirty="0" smtClean="0"/>
          </a:p>
          <a:p>
            <a:r>
              <a:rPr lang="ru-RU" sz="1800" dirty="0" smtClean="0"/>
              <a:t>Операция </a:t>
            </a:r>
            <a:r>
              <a:rPr lang="ru-RU" sz="1800" dirty="0"/>
              <a:t>удаления объектов определяется еще правами пользователей, что связано с концепцией безопасности в базах данных. Это значит, что если вы не являетесь владельцем объекта, то вы можете не иметь прав на его удаление. И в этом случае синтаксически правильный оператор DROP TABLE не может быть выполнен системой в силу отсутствия прав на удаление связанных с удаляемой таблицей объектов. </a:t>
            </a:r>
            <a:endParaRPr lang="ru-RU" sz="18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1378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объединенного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</a:t>
            </a:r>
            <a:r>
              <a:rPr lang="ru-RU" sz="2000" dirty="0" smtClean="0"/>
              <a:t>братимся </a:t>
            </a:r>
            <a:r>
              <a:rPr lang="ru-RU" sz="2000" dirty="0"/>
              <a:t>к базе данных "Библиотека" и создадим представление, которое содержит список читателей-должников с указанием книг, которые у них на руках, и указанных в базе сроков сдачи этих книг. </a:t>
            </a:r>
            <a:endParaRPr lang="ru-RU" sz="2000" dirty="0" smtClean="0"/>
          </a:p>
          <a:p>
            <a:r>
              <a:rPr lang="ru-RU" sz="2000" dirty="0" smtClean="0"/>
              <a:t>Такое </a:t>
            </a:r>
            <a:r>
              <a:rPr lang="ru-RU" sz="2000" dirty="0"/>
              <a:t>представление может понадобиться для административного приложения, которое разрабатывается для директора библиотеки или его заместителя, они должны принимать административные меры для наказания нарушителей и возврата книг в библиотеку.</a:t>
            </a:r>
          </a:p>
        </p:txBody>
      </p:sp>
    </p:spTree>
    <p:extLst>
      <p:ext uri="{BB962C8B-B14F-4D97-AF65-F5344CB8AC3E}">
        <p14:creationId xmlns:p14="http://schemas.microsoft.com/office/powerpoint/2010/main" val="83171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объединенного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391055"/>
            <a:ext cx="7486650" cy="5175115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DEBTORS</a:t>
            </a:r>
            <a:r>
              <a:rPr lang="ru-RU" sz="2000" dirty="0" smtClean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[Название]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[Читательский билет]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</a:t>
            </a:r>
            <a:r>
              <a:rPr lang="ru-RU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Фамилия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[Имя]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[Адрес]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[Домашний тел.]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[Моб. тел.]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[Дата возврата]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[Просрочено, дней]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 smtClean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TITLE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READER_ID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LAST_NAME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FIRST_NAME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ADRES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HOME_PHONE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CELL_PHONE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</a:p>
          <a:p>
            <a:pPr indent="0">
              <a:spcBef>
                <a:spcPts val="0"/>
              </a:spcBef>
              <a:buNone/>
            </a:pPr>
            <a:r>
              <a:rPr lang="en-US" sz="2000" dirty="0" err="1" smtClean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DateDiff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2000" dirty="0" smtClean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DAY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GetDate</a:t>
            </a:r>
            <a:r>
              <a:rPr lang="en-US" sz="20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())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WHERE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AND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READER_ID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READER_ID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AND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EXEMPLAR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 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GetDate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()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497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2931" y="1315641"/>
            <a:ext cx="5829300" cy="42981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Обновляемые представления</a:t>
            </a:r>
          </a:p>
        </p:txBody>
      </p:sp>
      <p:sp>
        <p:nvSpPr>
          <p:cNvPr id="60469" name="Text Box 3"/>
          <p:cNvSpPr txBox="1">
            <a:spLocks noChangeArrowheads="1"/>
          </p:cNvSpPr>
          <p:nvPr/>
        </p:nvSpPr>
        <p:spPr bwMode="auto">
          <a:xfrm>
            <a:off x="832931" y="2170738"/>
            <a:ext cx="626506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ru-RU" altLang="ru-RU" sz="2000" dirty="0">
                <a:solidFill>
                  <a:srgbClr val="0D0D11"/>
                </a:solidFill>
              </a:rPr>
              <a:t>Представление может быть обновляемым и не обновляемым. </a:t>
            </a:r>
            <a:endParaRPr lang="ru-RU" altLang="ru-RU" sz="2000" dirty="0" smtClean="0">
              <a:solidFill>
                <a:srgbClr val="0D0D11"/>
              </a:solidFill>
            </a:endParaRPr>
          </a:p>
          <a:p>
            <a:pPr marL="0" indent="0" eaLnBrk="1" hangingPunct="1"/>
            <a:r>
              <a:rPr lang="ru-RU" altLang="ru-RU" sz="2000" dirty="0" smtClean="0">
                <a:solidFill>
                  <a:srgbClr val="0D0D11"/>
                </a:solidFill>
              </a:rPr>
              <a:t>Обновляемым </a:t>
            </a:r>
            <a:r>
              <a:rPr lang="ru-RU" altLang="ru-RU" sz="2000" dirty="0">
                <a:solidFill>
                  <a:srgbClr val="0D0D11"/>
                </a:solidFill>
              </a:rPr>
              <a:t>является представление, при обращении к которому можно обновить базовую таблицу</a:t>
            </a:r>
            <a:r>
              <a:rPr lang="ru-RU" altLang="ru-RU" sz="2000" dirty="0">
                <a:solidFill>
                  <a:srgbClr val="0D0D11"/>
                </a:solidFill>
              </a:rPr>
              <a:t>.</a:t>
            </a:r>
            <a:endParaRPr lang="ru-RU" altLang="ru-RU" sz="2000" u="sng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0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40227" y="1185459"/>
            <a:ext cx="5829300" cy="536972"/>
          </a:xfrm>
        </p:spPr>
        <p:txBody>
          <a:bodyPr/>
          <a:lstStyle/>
          <a:p>
            <a:r>
              <a:rPr lang="ru-RU" altLang="ru-RU" sz="2400" dirty="0"/>
              <a:t>Обновляемые представления</a:t>
            </a: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856033" y="1722431"/>
            <a:ext cx="7451387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Вносимые изменения могут выйти за рамки определяющего запроса и поэтому не будут видны через представление. </a:t>
            </a:r>
            <a:endParaRPr lang="ru-RU" altLang="ru-RU" sz="2000" dirty="0" smtClean="0">
              <a:solidFill>
                <a:srgbClr val="0D0D11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solidFill>
                  <a:srgbClr val="0D0D11"/>
                </a:solidFill>
              </a:rPr>
              <a:t>Если </a:t>
            </a:r>
            <a:r>
              <a:rPr lang="ru-RU" altLang="ru-RU" sz="2000" dirty="0">
                <a:solidFill>
                  <a:srgbClr val="0D0D11"/>
                </a:solidFill>
              </a:rPr>
              <a:t>необходимо защитить данные от такого вмешательства, то нужно в команде создания представления указать ключевые слова  </a:t>
            </a:r>
            <a:r>
              <a:rPr lang="en-US" altLang="ru-RU" sz="2000" b="1" dirty="0">
                <a:solidFill>
                  <a:srgbClr val="0D0D11"/>
                </a:solidFill>
              </a:rPr>
              <a:t>WITH CHECK OPTION</a:t>
            </a:r>
            <a:r>
              <a:rPr lang="ru-RU" altLang="ru-RU" sz="2000" dirty="0">
                <a:solidFill>
                  <a:srgbClr val="0D0D11"/>
                </a:solidFill>
              </a:rPr>
              <a:t>: тогда система отвергнет изменения, выходящие за рамки определяющего запроса.</a:t>
            </a:r>
          </a:p>
          <a:p>
            <a:pPr eaLnBrk="1" hangingPunct="1"/>
            <a:endParaRPr lang="ru-RU" altLang="ru-RU" sz="2000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По стандарту </a:t>
            </a:r>
            <a:r>
              <a:rPr lang="en-US" altLang="ru-RU" sz="2000" b="1" dirty="0">
                <a:solidFill>
                  <a:srgbClr val="0D0D11"/>
                </a:solidFill>
              </a:rPr>
              <a:t>SQL</a:t>
            </a:r>
            <a:r>
              <a:rPr lang="ru-RU" altLang="ru-RU" sz="2000" b="1" dirty="0">
                <a:solidFill>
                  <a:srgbClr val="0D0D11"/>
                </a:solidFill>
              </a:rPr>
              <a:t>-2</a:t>
            </a:r>
            <a:r>
              <a:rPr lang="ru-RU" altLang="ru-RU" sz="2000" dirty="0">
                <a:solidFill>
                  <a:srgbClr val="0D0D11"/>
                </a:solidFill>
              </a:rPr>
              <a:t> представление не является обновляемым, если определяющий запрос: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 smtClean="0">
                <a:solidFill>
                  <a:srgbClr val="0D0D11"/>
                </a:solidFill>
              </a:rPr>
              <a:t>содержит </a:t>
            </a:r>
            <a:r>
              <a:rPr lang="ru-RU" altLang="ru-RU" sz="2000" dirty="0">
                <a:solidFill>
                  <a:srgbClr val="0D0D11"/>
                </a:solidFill>
              </a:rPr>
              <a:t>ключевое слово </a:t>
            </a:r>
            <a:r>
              <a:rPr lang="en-US" altLang="ru-RU" sz="2000" i="1" dirty="0">
                <a:solidFill>
                  <a:srgbClr val="0D0D11"/>
                </a:solidFill>
              </a:rPr>
              <a:t>DISTINCT</a:t>
            </a:r>
            <a:r>
              <a:rPr lang="ru-RU" altLang="ru-RU" sz="2000" dirty="0">
                <a:solidFill>
                  <a:srgbClr val="0D0D11"/>
                </a:solidFill>
              </a:rPr>
              <a:t>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множественные операции (</a:t>
            </a:r>
            <a:r>
              <a:rPr lang="en-US" altLang="ru-RU" sz="2000" i="1" dirty="0">
                <a:solidFill>
                  <a:srgbClr val="0D0D11"/>
                </a:solidFill>
              </a:rPr>
              <a:t>UNION</a:t>
            </a:r>
            <a:r>
              <a:rPr lang="en-US" altLang="ru-RU" sz="2000" dirty="0">
                <a:solidFill>
                  <a:srgbClr val="0D0D11"/>
                </a:solidFill>
              </a:rPr>
              <a:t> </a:t>
            </a:r>
            <a:r>
              <a:rPr lang="ru-RU" altLang="ru-RU" sz="2000" dirty="0">
                <a:solidFill>
                  <a:srgbClr val="0D0D11"/>
                </a:solidFill>
              </a:rPr>
              <a:t>и др.);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предложение </a:t>
            </a:r>
            <a:r>
              <a:rPr lang="en-US" altLang="ru-RU" sz="2000" i="1" dirty="0">
                <a:solidFill>
                  <a:srgbClr val="0D0D11"/>
                </a:solidFill>
              </a:rPr>
              <a:t>GROUP BY</a:t>
            </a:r>
            <a:r>
              <a:rPr lang="en-US" altLang="ru-RU" sz="2000" dirty="0">
                <a:solidFill>
                  <a:srgbClr val="0D0D11"/>
                </a:solidFill>
              </a:rPr>
              <a:t>;</a:t>
            </a:r>
            <a:endParaRPr lang="ru-RU" altLang="ru-RU" sz="2000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ссылается на другое </a:t>
            </a:r>
            <a:r>
              <a:rPr lang="ru-RU" altLang="ru-RU" sz="2000" dirty="0" err="1">
                <a:solidFill>
                  <a:srgbClr val="0D0D11"/>
                </a:solidFill>
              </a:rPr>
              <a:t>необновляемое</a:t>
            </a:r>
            <a:r>
              <a:rPr lang="ru-RU" altLang="ru-RU" sz="2000" dirty="0">
                <a:solidFill>
                  <a:srgbClr val="0D0D11"/>
                </a:solidFill>
              </a:rPr>
              <a:t> представление;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вычисляемые выражения в списке выбора;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выбирает данные более чем из одной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106770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Последовательность </a:t>
            </a:r>
            <a:r>
              <a:rPr lang="ru-RU" dirty="0"/>
              <a:t>операторов удаления таблиц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БД «Библиотека»</a:t>
            </a:r>
            <a:endParaRPr lang="ru-RU" dirty="0"/>
          </a:p>
        </p:txBody>
      </p:sp>
      <p:pic>
        <p:nvPicPr>
          <p:cNvPr id="4" name="Объект 3" descr="Реляционная схема &quot;Библиотека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371600"/>
            <a:ext cx="6262789" cy="54085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42817" y="5080869"/>
            <a:ext cx="418289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RELATION_67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CATALOG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Модификация </a:t>
            </a:r>
            <a:r>
              <a:rPr lang="ru-RU" dirty="0"/>
              <a:t>таблиц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Для модификации таблиц используется оператор ALTER TABLE, который позволяет выполнить следующие операции изменения для схемы таблицы:</a:t>
            </a:r>
          </a:p>
          <a:p>
            <a:pPr lvl="0"/>
            <a:r>
              <a:rPr lang="ru-RU" sz="2000" dirty="0"/>
              <a:t>добавить новый столбец в уже существующую и заполненную таблицу;</a:t>
            </a:r>
          </a:p>
          <a:p>
            <a:pPr lvl="0"/>
            <a:r>
              <a:rPr lang="ru-RU" sz="2000" dirty="0"/>
              <a:t>изменить значение по умолчанию для какого-либо столбца;</a:t>
            </a:r>
          </a:p>
          <a:p>
            <a:pPr lvl="0"/>
            <a:r>
              <a:rPr lang="ru-RU" sz="2000" dirty="0"/>
              <a:t>удалить столбец из существующей таблицы;</a:t>
            </a:r>
          </a:p>
          <a:p>
            <a:pPr lvl="0"/>
            <a:r>
              <a:rPr lang="ru-RU" sz="2000" dirty="0"/>
              <a:t>добавить или удалить первичный ключ таблицы;</a:t>
            </a:r>
          </a:p>
          <a:p>
            <a:pPr lvl="0"/>
            <a:r>
              <a:rPr lang="ru-RU" sz="2000" dirty="0"/>
              <a:t>добавить или удалить новый внешний ключ таблицы;</a:t>
            </a:r>
          </a:p>
          <a:p>
            <a:pPr lvl="0"/>
            <a:r>
              <a:rPr lang="ru-RU" sz="2000" dirty="0"/>
              <a:t>добавить или удалить условие уникальности;</a:t>
            </a:r>
          </a:p>
          <a:p>
            <a:pPr lvl="0"/>
            <a:r>
              <a:rPr lang="ru-RU" sz="2000" dirty="0"/>
              <a:t>добавить или удалить условие проверки для любого столбца или для таблицы в целом.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188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387" y="1391055"/>
            <a:ext cx="8171234" cy="4029683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Изменить описание таблицы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&gt;::=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таблицы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определение столбца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столбца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SET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DEFAULT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значение</a:t>
            </a:r>
            <a:r>
              <a:rPr lang="ru-RU" sz="1800" dirty="0" smtClean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 smtClean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DEFAULT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столбца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CASCADE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RESTRICT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определение первичного ключа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определение внешнего ключа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условие уникальности данных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условие проверки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CONSTRAINT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условия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CASCADE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 smtClean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RESTRICT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Синтаксис оператора ALTER TABLE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5479147"/>
            <a:ext cx="7485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/>
              <a:t>Одним оператором ALTER TABLE можно провести только одно из перечисленных изменений, например, за один раз можно добавить один столбец. Если </a:t>
            </a:r>
            <a:r>
              <a:rPr lang="ru-RU" sz="1400" dirty="0"/>
              <a:t>требуется </a:t>
            </a:r>
            <a:r>
              <a:rPr lang="ru-RU" sz="1400" dirty="0"/>
              <a:t>добавить два столбца, то необходимо применить два оператора.</a:t>
            </a:r>
          </a:p>
        </p:txBody>
      </p:sp>
    </p:spTree>
    <p:extLst>
      <p:ext uri="{BB962C8B-B14F-4D97-AF65-F5344CB8AC3E}">
        <p14:creationId xmlns:p14="http://schemas.microsoft.com/office/powerpoint/2010/main" val="61331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Операция удаления столбца связана с проверкой ссылочной целостности, и поэтому не разрешается удалять столбцы, связанные с </a:t>
            </a:r>
            <a:r>
              <a:rPr lang="ru-RU" sz="2000" i="1" dirty="0"/>
              <a:t>поддержкой ссылочной целостности</a:t>
            </a:r>
            <a:r>
              <a:rPr lang="ru-RU" sz="2000" dirty="0"/>
              <a:t> таблицы, то есть нельзя удалить столбцы </a:t>
            </a:r>
            <a:r>
              <a:rPr lang="ru-RU" sz="2000" i="1" dirty="0"/>
              <a:t>родительской таблицы</a:t>
            </a:r>
            <a:r>
              <a:rPr lang="ru-RU" sz="2000" dirty="0"/>
              <a:t>, входящие в </a:t>
            </a:r>
            <a:r>
              <a:rPr lang="ru-RU" sz="2000" i="1" dirty="0"/>
              <a:t>первичный ключ</a:t>
            </a:r>
            <a:r>
              <a:rPr lang="ru-RU" sz="2000" dirty="0"/>
              <a:t> таблицы, если на них есть ссылки в подчиненных таблицах.</a:t>
            </a:r>
          </a:p>
          <a:p>
            <a:r>
              <a:rPr lang="ru-RU" sz="2000" dirty="0"/>
              <a:t>При изменении первичного ключа таблицы следует быть внимательными. Во-первых, у исходной таблицы могут быть подчиненные, при этом </a:t>
            </a:r>
            <a:r>
              <a:rPr lang="ru-RU" sz="2000" i="1" dirty="0"/>
              <a:t>первичный ключ</a:t>
            </a:r>
            <a:r>
              <a:rPr lang="ru-RU" sz="2000" dirty="0"/>
              <a:t> исходной таблицы является внешним ключом для </a:t>
            </a:r>
            <a:r>
              <a:rPr lang="ru-RU" sz="2000" i="1" dirty="0"/>
              <a:t>подчиненных таблиц</a:t>
            </a:r>
            <a:r>
              <a:rPr lang="ru-RU" sz="2000" dirty="0"/>
              <a:t>, и просто его удалить невозможно, </a:t>
            </a:r>
            <a:r>
              <a:rPr lang="ru-RU" sz="2000" i="1" dirty="0"/>
              <a:t>СУБД</a:t>
            </a:r>
            <a:r>
              <a:rPr lang="ru-RU" sz="2000" dirty="0"/>
              <a:t> контролирует ссылочную </a:t>
            </a:r>
            <a:r>
              <a:rPr lang="ru-RU" sz="2000" i="1" dirty="0"/>
              <a:t>целостность</a:t>
            </a:r>
            <a:r>
              <a:rPr lang="ru-RU" sz="2000" dirty="0"/>
              <a:t> и не позволит выполнить операцию удаления первичного ключа таблицы, если на него имеются ссылки. </a:t>
            </a:r>
          </a:p>
        </p:txBody>
      </p:sp>
    </p:spTree>
    <p:extLst>
      <p:ext uri="{BB962C8B-B14F-4D97-AF65-F5344CB8AC3E}">
        <p14:creationId xmlns:p14="http://schemas.microsoft.com/office/powerpoint/2010/main" val="70771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изменения первичного ключа таблицы</a:t>
            </a:r>
          </a:p>
        </p:txBody>
      </p:sp>
      <p:pic>
        <p:nvPicPr>
          <p:cNvPr id="7" name="Рисунок 6" descr="Алгоритм изменения первичного ключа таблиц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80" y="1361872"/>
            <a:ext cx="4698458" cy="5408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9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58966"/>
          </a:xfrm>
        </p:spPr>
        <p:txBody>
          <a:bodyPr>
            <a:normAutofit/>
          </a:bodyPr>
          <a:lstStyle/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Чаще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 применяется операция добавления столбца. Предложение определения нового столбца в операторе ALTER TABLE имеет точно такой же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как и в операторе создания таблицы. </a:t>
            </a:r>
            <a:endParaRPr lang="en-US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8621" indent="-257175" algn="just">
              <a:spcBef>
                <a:spcPts val="225"/>
              </a:spcBef>
              <a:spcAft>
                <a:spcPts val="45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Добавим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столбец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(образование), содержащий символьный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данных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заданным перечнем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значений.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varchar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30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DEFAULT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CHECK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EDUCATION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начальное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среднее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бакалавр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EDUCATION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"магистр")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952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Добавим ограничение на соответствие между датами взятия и возврата книги в таблице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EXEMPLAR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Действительно, если даты введены, то требуется, чтобы дата возврата книги была бы больше на срок выдачи книги.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стандартным сроком являются 2 недели.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сформулируем оператор изменения таблицы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EXEMPLAR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CONSTRAINT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CK_EXEMPLAR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CHECK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((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DATA_IN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AND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DATA_OUT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NULL)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en-US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DateDiff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day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DATA_IN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)&lt;=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14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r>
              <a:rPr lang="en-US" sz="2400" dirty="0" smtClean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/*</a:t>
            </a:r>
            <a:r>
              <a:rPr lang="ru-RU" sz="2400" dirty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Между датами 14 дней</a:t>
            </a:r>
            <a:r>
              <a:rPr lang="en-US" sz="2400" dirty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*/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309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1645</Words>
  <Application>Microsoft Office PowerPoint</Application>
  <PresentationFormat>Экран (4:3)</PresentationFormat>
  <Paragraphs>132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Consolas</vt:lpstr>
      <vt:lpstr>DengXian</vt:lpstr>
      <vt:lpstr>Euphemia</vt:lpstr>
      <vt:lpstr>Plantagenet Cherokee</vt:lpstr>
      <vt:lpstr>Times New Roman</vt:lpstr>
      <vt:lpstr>Wingdings</vt:lpstr>
      <vt:lpstr>Academic Literature 16x9</vt:lpstr>
      <vt:lpstr>Схемы таблиц. Представления.</vt:lpstr>
      <vt:lpstr>Средства удаления таблиц</vt:lpstr>
      <vt:lpstr>Последовательность операторов удаления таблиц  БД «Библиотека»</vt:lpstr>
      <vt:lpstr>Модификация таблиц</vt:lpstr>
      <vt:lpstr>Синтаксис оператора ALTER TABLE</vt:lpstr>
      <vt:lpstr>Презентация PowerPoint</vt:lpstr>
      <vt:lpstr>Алгоритм изменения первичного ключа таблицы</vt:lpstr>
      <vt:lpstr>Пример 1</vt:lpstr>
      <vt:lpstr>Пример 2</vt:lpstr>
      <vt:lpstr>Понятие представления</vt:lpstr>
      <vt:lpstr>Понятие представления</vt:lpstr>
      <vt:lpstr>Оператор определения представления </vt:lpstr>
      <vt:lpstr>Горизонтальное представление</vt:lpstr>
      <vt:lpstr>Пример горизонтального представления</vt:lpstr>
      <vt:lpstr>Вертикальное представление</vt:lpstr>
      <vt:lpstr>Пример вертикального представления</vt:lpstr>
      <vt:lpstr>Сгруппированные представления</vt:lpstr>
      <vt:lpstr>Пример сгруппированного представления</vt:lpstr>
      <vt:lpstr>Объединенные представления</vt:lpstr>
      <vt:lpstr>Пример объединенного представления</vt:lpstr>
      <vt:lpstr>Пример объединенного представления</vt:lpstr>
      <vt:lpstr>Обновляемые представления</vt:lpstr>
      <vt:lpstr>Обновляемые представления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2017-10-01T16:36:20Z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