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3">
  <p:sldMasterIdLst>
    <p:sldMasterId id="2147483648" r:id="rId2"/>
  </p:sldMasterIdLst>
  <p:notesMasterIdLst>
    <p:notesMasterId r:id="rId65"/>
  </p:notesMasterIdLst>
  <p:handoutMasterIdLst>
    <p:handoutMasterId r:id="rId66"/>
  </p:handout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317"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316" r:id="rId6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Светлый стиль 2 — акцент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5116" autoAdjust="0"/>
  </p:normalViewPr>
  <p:slideViewPr>
    <p:cSldViewPr snapToGrid="0" showGuides="1">
      <p:cViewPr varScale="1">
        <p:scale>
          <a:sx n="98" d="100"/>
          <a:sy n="98" d="100"/>
        </p:scale>
        <p:origin x="1956" y="8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notesViewPr>
    <p:cSldViewPr snapToGrid="0" showGuides="1">
      <p:cViewPr varScale="1">
        <p:scale>
          <a:sx n="76" d="100"/>
          <a:sy n="76" d="100"/>
        </p:scale>
        <p:origin x="1230" y="7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handoutMaster" Target="handoutMasters/handoutMaster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3CEAAF3-9831-450B-8D59-2C09DB96C8FC}" type="datetimeFigureOut">
              <a:rPr lang="ru-RU" smtClean="0"/>
              <a:t>04.11.2018</a:t>
            </a:fld>
            <a:endParaRPr lang="ru-RU" dirty="0"/>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834459-7356-44BF-850D-8B30C4FB3B6B}" type="slidenum">
              <a:rPr lang="ru-RU" smtClean="0"/>
              <a:t>‹#›</a:t>
            </a:fld>
            <a:endParaRPr lang="ru-RU" dirty="0"/>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50CD79-FC16-4410-AB61-17F26E6D3BC8}" type="datetimeFigureOut">
              <a:rPr lang="ru-RU" smtClean="0"/>
              <a:t>04.11.2018</a:t>
            </a:fld>
            <a:endParaRPr lang="ru-RU" dirty="0"/>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3C37BE-C303-496D-B5CD-85F2937540FC}" type="slidenum">
              <a:rPr lang="ru-RU" smtClean="0"/>
              <a:t>‹#›</a:t>
            </a:fld>
            <a:endParaRPr lang="ru-RU" dirty="0"/>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smtClean="0"/>
              <a:t>Системные функции языка </a:t>
            </a:r>
            <a:r>
              <a:rPr lang="ru-RU" dirty="0" err="1" smtClean="0"/>
              <a:t>Transact</a:t>
            </a:r>
            <a:r>
              <a:rPr lang="ru-RU" dirty="0" smtClean="0"/>
              <a:t>-SQL предоставляют обширную информацию об объектах базы данных. Большинство системных функций использует внутренний числовой идентификатор (ID), который присваивается каждому объекту базы данных при его создании. Посредством этого идентификатора система может однозначно идентифицировать каждый объект базы данных.</a:t>
            </a:r>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28</a:t>
            </a:fld>
            <a:endParaRPr lang="ru-RU" dirty="0"/>
          </a:p>
        </p:txBody>
      </p:sp>
    </p:spTree>
    <p:extLst>
      <p:ext uri="{BB962C8B-B14F-4D97-AF65-F5344CB8AC3E}">
        <p14:creationId xmlns:p14="http://schemas.microsoft.com/office/powerpoint/2010/main" val="11183991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Табличными выражениями называются подзапросы, которые используются там, где ожидается наличие таблицы. Существует два типа табличных выражений: </a:t>
            </a:r>
          </a:p>
          <a:p>
            <a:pPr lvl="0"/>
            <a:r>
              <a:rPr lang="ru-RU" sz="1200" kern="1200" dirty="0" smtClean="0">
                <a:solidFill>
                  <a:schemeClr val="tx1"/>
                </a:solidFill>
                <a:effectLst/>
                <a:latin typeface="+mn-lt"/>
                <a:ea typeface="+mn-ea"/>
                <a:cs typeface="+mn-cs"/>
              </a:rPr>
              <a:t>производные таблицы; </a:t>
            </a:r>
          </a:p>
          <a:p>
            <a:pPr lvl="0"/>
            <a:r>
              <a:rPr lang="ru-RU" sz="1200" kern="1200" dirty="0" smtClean="0">
                <a:solidFill>
                  <a:schemeClr val="tx1"/>
                </a:solidFill>
                <a:effectLst/>
                <a:latin typeface="+mn-lt"/>
                <a:ea typeface="+mn-ea"/>
                <a:cs typeface="+mn-cs"/>
              </a:rPr>
              <a:t>обобщенные табличные выражения. </a:t>
            </a:r>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50</a:t>
            </a:fld>
            <a:endParaRPr lang="ru-RU" dirty="0"/>
          </a:p>
        </p:txBody>
      </p:sp>
    </p:spTree>
    <p:extLst>
      <p:ext uri="{BB962C8B-B14F-4D97-AF65-F5344CB8AC3E}">
        <p14:creationId xmlns:p14="http://schemas.microsoft.com/office/powerpoint/2010/main" val="28055945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Основным свойством этого запроса является его объемистость, поскольку вложенный запрос требуется писать дважды. Одним из возможных способов уменьшить объем конструкции запроса будет создать представление, содержащее вложенный запрос. Но это решение несколько сложно, поскольку требует создания представления, а потом его удаления после окончания выполнения запроса. Лучшим подходом будет создать ОТВ</a:t>
            </a:r>
            <a:r>
              <a:rPr lang="en-US" sz="1200" kern="1200" dirty="0" smtClean="0">
                <a:solidFill>
                  <a:schemeClr val="tx1"/>
                </a:solidFill>
                <a:effectLst/>
                <a:latin typeface="+mn-lt"/>
                <a:ea typeface="+mn-ea"/>
                <a:cs typeface="+mn-cs"/>
              </a:rPr>
              <a:t>:</a:t>
            </a:r>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52</a:t>
            </a:fld>
            <a:endParaRPr lang="ru-RU" dirty="0"/>
          </a:p>
        </p:txBody>
      </p:sp>
    </p:spTree>
    <p:extLst>
      <p:ext uri="{BB962C8B-B14F-4D97-AF65-F5344CB8AC3E}">
        <p14:creationId xmlns:p14="http://schemas.microsoft.com/office/powerpoint/2010/main" val="35300396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53</a:t>
            </a:fld>
            <a:endParaRPr lang="ru-RU" dirty="0"/>
          </a:p>
        </p:txBody>
      </p:sp>
    </p:spTree>
    <p:extLst>
      <p:ext uri="{BB962C8B-B14F-4D97-AF65-F5344CB8AC3E}">
        <p14:creationId xmlns:p14="http://schemas.microsoft.com/office/powerpoint/2010/main" val="35329019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В примере ОТВ называется </a:t>
            </a:r>
            <a:r>
              <a:rPr lang="ru-RU" sz="1200" kern="1200" dirty="0" err="1" smtClean="0">
                <a:solidFill>
                  <a:schemeClr val="tx1"/>
                </a:solidFill>
                <a:effectLst/>
                <a:latin typeface="+mn-lt"/>
                <a:ea typeface="+mn-ea"/>
                <a:cs typeface="+mn-cs"/>
              </a:rPr>
              <a:t>price_calc</a:t>
            </a:r>
            <a:r>
              <a:rPr lang="ru-RU" sz="1200" kern="1200" dirty="0" smtClean="0">
                <a:solidFill>
                  <a:schemeClr val="tx1"/>
                </a:solidFill>
                <a:effectLst/>
                <a:latin typeface="+mn-lt"/>
                <a:ea typeface="+mn-ea"/>
                <a:cs typeface="+mn-cs"/>
              </a:rPr>
              <a:t> и имеет один столбец — year_2015.</a:t>
            </a:r>
            <a:r>
              <a:rPr lang="ru-RU" sz="1200" kern="1200" baseline="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Внешний запрос использует ОТВ </a:t>
            </a:r>
            <a:r>
              <a:rPr lang="ru-RU" sz="1200" kern="1200" dirty="0" err="1" smtClean="0">
                <a:solidFill>
                  <a:schemeClr val="tx1"/>
                </a:solidFill>
                <a:effectLst/>
                <a:latin typeface="+mn-lt"/>
                <a:ea typeface="+mn-ea"/>
                <a:cs typeface="+mn-cs"/>
              </a:rPr>
              <a:t>price_calc</a:t>
            </a:r>
            <a:r>
              <a:rPr lang="ru-RU" sz="1200" kern="1200" dirty="0" smtClean="0">
                <a:solidFill>
                  <a:schemeClr val="tx1"/>
                </a:solidFill>
                <a:effectLst/>
                <a:latin typeface="+mn-lt"/>
                <a:ea typeface="+mn-ea"/>
                <a:cs typeface="+mn-cs"/>
              </a:rPr>
              <a:t> и ее столбец year_2015, чтобы упростить употребляющийся дважды вложенный запрос.)</a:t>
            </a:r>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54</a:t>
            </a:fld>
            <a:endParaRPr lang="ru-RU" dirty="0"/>
          </a:p>
        </p:txBody>
      </p:sp>
    </p:spTree>
    <p:extLst>
      <p:ext uri="{BB962C8B-B14F-4D97-AF65-F5344CB8AC3E}">
        <p14:creationId xmlns:p14="http://schemas.microsoft.com/office/powerpoint/2010/main" val="15428820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На рис. 8.1 приведена графическая иллюстрация возможного вида самолета и его составляющих частей. </a:t>
            </a:r>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57</a:t>
            </a:fld>
            <a:endParaRPr lang="ru-RU" dirty="0"/>
          </a:p>
        </p:txBody>
      </p:sp>
    </p:spTree>
    <p:extLst>
      <p:ext uri="{BB962C8B-B14F-4D97-AF65-F5344CB8AC3E}">
        <p14:creationId xmlns:p14="http://schemas.microsoft.com/office/powerpoint/2010/main" val="9104092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Инструкция SELECT в последней строке примера отображает следующий результат</a:t>
            </a:r>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59</a:t>
            </a:fld>
            <a:endParaRPr lang="ru-RU" dirty="0"/>
          </a:p>
        </p:txBody>
      </p:sp>
    </p:spTree>
    <p:extLst>
      <p:ext uri="{BB962C8B-B14F-4D97-AF65-F5344CB8AC3E}">
        <p14:creationId xmlns:p14="http://schemas.microsoft.com/office/powerpoint/2010/main" val="3007241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Отображение результатов запроса на текущей странице можно или реализовать в пользовательском приложении, или же дать указание осуществить это серверу базы данных. В первом случае все строки базы данных отправляются приложению, чьей задачей является отобрать требуемые строки и отобразить их. Во втором случае, со стороны сервера выбираются и отображаются только строки, требуемые для текущей страницы. Как можно предположить, создание страниц на стороне сервера обычно обеспечивает лучшую производительность, т. к. клиенту отправляются только строки, необходимые для отображения. </a:t>
            </a:r>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39</a:t>
            </a:fld>
            <a:endParaRPr lang="ru-RU" dirty="0"/>
          </a:p>
        </p:txBody>
      </p:sp>
    </p:spTree>
    <p:extLst>
      <p:ext uri="{BB962C8B-B14F-4D97-AF65-F5344CB8AC3E}">
        <p14:creationId xmlns:p14="http://schemas.microsoft.com/office/powerpoint/2010/main" val="4033761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В примере сначала создается таблица </a:t>
            </a:r>
            <a:r>
              <a:rPr lang="ru-RU" sz="1200" kern="1200" dirty="0" err="1" smtClean="0">
                <a:solidFill>
                  <a:schemeClr val="tx1"/>
                </a:solidFill>
                <a:effectLst/>
                <a:latin typeface="+mn-lt"/>
                <a:ea typeface="+mn-ea"/>
                <a:cs typeface="+mn-cs"/>
              </a:rPr>
              <a:t>product</a:t>
            </a:r>
            <a:r>
              <a:rPr lang="ru-RU" sz="1200" kern="1200" dirty="0" smtClean="0">
                <a:solidFill>
                  <a:schemeClr val="tx1"/>
                </a:solidFill>
                <a:effectLst/>
                <a:latin typeface="+mn-lt"/>
                <a:ea typeface="+mn-ea"/>
                <a:cs typeface="+mn-cs"/>
              </a:rPr>
              <a:t>, содержащая столбец </a:t>
            </a:r>
            <a:r>
              <a:rPr lang="ru-RU" sz="1200" kern="1200" dirty="0" err="1" smtClean="0">
                <a:solidFill>
                  <a:schemeClr val="tx1"/>
                </a:solidFill>
                <a:effectLst/>
                <a:latin typeface="+mn-lt"/>
                <a:ea typeface="+mn-ea"/>
                <a:cs typeface="+mn-cs"/>
              </a:rPr>
              <a:t>product_no</a:t>
            </a:r>
            <a:r>
              <a:rPr lang="ru-RU" sz="1200" kern="1200" dirty="0" smtClean="0">
                <a:solidFill>
                  <a:schemeClr val="tx1"/>
                </a:solidFill>
                <a:effectLst/>
                <a:latin typeface="+mn-lt"/>
                <a:ea typeface="+mn-ea"/>
                <a:cs typeface="+mn-cs"/>
              </a:rPr>
              <a:t> со свойством IDENTITY. Значения в столбце </a:t>
            </a:r>
            <a:r>
              <a:rPr lang="ru-RU" sz="1200" kern="1200" dirty="0" err="1" smtClean="0">
                <a:solidFill>
                  <a:schemeClr val="tx1"/>
                </a:solidFill>
                <a:effectLst/>
                <a:latin typeface="+mn-lt"/>
                <a:ea typeface="+mn-ea"/>
                <a:cs typeface="+mn-cs"/>
              </a:rPr>
              <a:t>product_no</a:t>
            </a:r>
            <a:r>
              <a:rPr lang="ru-RU" sz="1200" kern="1200" dirty="0" smtClean="0">
                <a:solidFill>
                  <a:schemeClr val="tx1"/>
                </a:solidFill>
                <a:effectLst/>
                <a:latin typeface="+mn-lt"/>
                <a:ea typeface="+mn-ea"/>
                <a:cs typeface="+mn-cs"/>
              </a:rPr>
              <a:t> создаются автоматически системой, начиная с 10 000 и увеличиваясь с единичным шагом для каждого последующего значения: 10 000, 10 001, 10 002 и т. д. </a:t>
            </a:r>
          </a:p>
          <a:p>
            <a:r>
              <a:rPr lang="ru-RU" sz="1200" kern="1200" dirty="0" smtClean="0">
                <a:solidFill>
                  <a:schemeClr val="tx1"/>
                </a:solidFill>
                <a:effectLst/>
                <a:latin typeface="+mn-lt"/>
                <a:ea typeface="+mn-ea"/>
                <a:cs typeface="+mn-cs"/>
              </a:rPr>
              <a:t>Со свойством IDENTITY связаны некоторые системные функции и переменные. Например, в коде примера используется переменная $</a:t>
            </a:r>
            <a:r>
              <a:rPr lang="ru-RU" sz="1200" kern="1200" dirty="0" err="1" smtClean="0">
                <a:solidFill>
                  <a:schemeClr val="tx1"/>
                </a:solidFill>
                <a:effectLst/>
                <a:latin typeface="+mn-lt"/>
                <a:ea typeface="+mn-ea"/>
                <a:cs typeface="+mn-cs"/>
              </a:rPr>
              <a:t>identity</a:t>
            </a:r>
            <a:r>
              <a:rPr lang="ru-RU" sz="1200" kern="1200" dirty="0" smtClean="0">
                <a:solidFill>
                  <a:schemeClr val="tx1"/>
                </a:solidFill>
                <a:effectLst/>
                <a:latin typeface="+mn-lt"/>
                <a:ea typeface="+mn-ea"/>
                <a:cs typeface="+mn-cs"/>
              </a:rPr>
              <a:t>. Как можно видеть по результатам выполнения этого кода, эта переменная автоматически ссылается на свойство IDENTITY.</a:t>
            </a:r>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40</a:t>
            </a:fld>
            <a:endParaRPr lang="ru-RU" dirty="0"/>
          </a:p>
        </p:txBody>
      </p:sp>
    </p:spTree>
    <p:extLst>
      <p:ext uri="{BB962C8B-B14F-4D97-AF65-F5344CB8AC3E}">
        <p14:creationId xmlns:p14="http://schemas.microsoft.com/office/powerpoint/2010/main" val="3161258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smtClean="0"/>
              <a:t>В примере сначала создается таблица table1, состоящая из двух столбцов. Далее, две инструкции INSERT вставляют в эту таблицу две строки. </a:t>
            </a:r>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44</a:t>
            </a:fld>
            <a:endParaRPr lang="ru-RU" dirty="0"/>
          </a:p>
        </p:txBody>
      </p:sp>
    </p:spTree>
    <p:extLst>
      <p:ext uri="{BB962C8B-B14F-4D97-AF65-F5344CB8AC3E}">
        <p14:creationId xmlns:p14="http://schemas.microsoft.com/office/powerpoint/2010/main" val="11826712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45</a:t>
            </a:fld>
            <a:endParaRPr lang="ru-RU" dirty="0"/>
          </a:p>
        </p:txBody>
      </p:sp>
    </p:spTree>
    <p:extLst>
      <p:ext uri="{BB962C8B-B14F-4D97-AF65-F5344CB8AC3E}">
        <p14:creationId xmlns:p14="http://schemas.microsoft.com/office/powerpoint/2010/main" val="18505703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В области прикладного программирования баз данных иногда требуется модифицировать представление данных. Например, людей можно подразделить, закодировав их по их социальной принадлежности, используя значения 1, 2 и 3, обозначив так мужчин, женщин и детей соответственно. Такой прием программирования может уменьшить время, необходимое для реализации программы.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Инструкция с простым выражением CASE сначала ищет в списке всех выражений в предложении WHEN первое выражение, совпадающее с выражением expression_1, после чего выполняет соответствующее предложение THEN. В случае отсутствия в списке WHEN совпадающего выражения, выполняется предложение ELSE.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В данном случае выполняется поиск первого отвечающего требованиям условия, после чего выполняется соответствующее предложение THEN. Если ни одно из условий не отвечает требованиям, выполняется предложение ELSE. </a:t>
            </a:r>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46</a:t>
            </a:fld>
            <a:endParaRPr lang="ru-RU" dirty="0"/>
          </a:p>
        </p:txBody>
      </p:sp>
    </p:spTree>
    <p:extLst>
      <p:ext uri="{BB962C8B-B14F-4D97-AF65-F5344CB8AC3E}">
        <p14:creationId xmlns:p14="http://schemas.microsoft.com/office/powerpoint/2010/main" val="1411735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В данном примере взвешиваются бюджеты всех проектов, после чего отображаются вычисленные их весовые коэффициенты вместе с соответствующими наименованиями проектов. </a:t>
            </a:r>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47</a:t>
            </a:fld>
            <a:endParaRPr lang="ru-RU" dirty="0"/>
          </a:p>
        </p:txBody>
      </p:sp>
    </p:spTree>
    <p:extLst>
      <p:ext uri="{BB962C8B-B14F-4D97-AF65-F5344CB8AC3E}">
        <p14:creationId xmlns:p14="http://schemas.microsoft.com/office/powerpoint/2010/main" val="5771502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В следующем примере показан другой способ применения выражения CASE, где предложение WHEN содержит вложенные запросы, составляющие часть выражения.</a:t>
            </a:r>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48</a:t>
            </a:fld>
            <a:endParaRPr lang="ru-RU" dirty="0"/>
          </a:p>
        </p:txBody>
      </p:sp>
    </p:spTree>
    <p:extLst>
      <p:ext uri="{BB962C8B-B14F-4D97-AF65-F5344CB8AC3E}">
        <p14:creationId xmlns:p14="http://schemas.microsoft.com/office/powerpoint/2010/main" val="16326355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smtClean="0"/>
              <a:t>При этом таблица, созданная в примере 1 инструкцией CREATE TABLE, остается пустой, а созданная в примере 2 инструкцией SELECT заполняется данными из таблицы </a:t>
            </a:r>
            <a:r>
              <a:rPr lang="ru-RU" dirty="0" err="1" smtClean="0"/>
              <a:t>project</a:t>
            </a:r>
            <a:r>
              <a:rPr lang="ru-RU" dirty="0" smtClean="0"/>
              <a:t>.</a:t>
            </a:r>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49</a:t>
            </a:fld>
            <a:endParaRPr lang="ru-RU" dirty="0"/>
          </a:p>
        </p:txBody>
      </p:sp>
    </p:spTree>
    <p:extLst>
      <p:ext uri="{BB962C8B-B14F-4D97-AF65-F5344CB8AC3E}">
        <p14:creationId xmlns:p14="http://schemas.microsoft.com/office/powerpoint/2010/main" val="1107380191"/>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2" name="Заголовок 1"/>
          <p:cNvSpPr>
            <a:spLocks noGrp="1"/>
          </p:cNvSpPr>
          <p:nvPr>
            <p:ph type="ctrTitle"/>
          </p:nvPr>
        </p:nvSpPr>
        <p:spPr>
          <a:xfrm>
            <a:off x="828677" y="2292101"/>
            <a:ext cx="7572375" cy="2219691"/>
          </a:xfrm>
        </p:spPr>
        <p:txBody>
          <a:bodyPr anchor="ctr">
            <a:normAutofit/>
          </a:bodyPr>
          <a:lstStyle>
            <a:lvl1pPr algn="l">
              <a:defRPr sz="3300" cap="all" baseline="0"/>
            </a:lvl1pPr>
          </a:lstStyle>
          <a:p>
            <a:r>
              <a:rPr lang="ru-RU" smtClean="0"/>
              <a:t>Образец заголовка</a:t>
            </a:r>
            <a:endParaRPr lang="ru-RU" dirty="0"/>
          </a:p>
        </p:txBody>
      </p:sp>
      <p:sp>
        <p:nvSpPr>
          <p:cNvPr id="3" name="Подзаголовок 2"/>
          <p:cNvSpPr>
            <a:spLocks noGrp="1"/>
          </p:cNvSpPr>
          <p:nvPr>
            <p:ph type="subTitle" idx="1"/>
          </p:nvPr>
        </p:nvSpPr>
        <p:spPr>
          <a:xfrm>
            <a:off x="828675" y="4511791"/>
            <a:ext cx="7572376" cy="955565"/>
          </a:xfrm>
        </p:spPr>
        <p:txBody>
          <a:bodyPr>
            <a:normAutofit/>
          </a:bodyPr>
          <a:lstStyle>
            <a:lvl1pPr marL="0" indent="0" algn="l">
              <a:spcBef>
                <a:spcPts val="0"/>
              </a:spcBef>
              <a:buNone/>
              <a:defRPr sz="13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smtClean="0"/>
              <a:t>Образец подзаголовка</a:t>
            </a:r>
            <a:endParaRPr lang="ru-RU" dirty="0"/>
          </a:p>
        </p:txBody>
      </p:sp>
      <p:sp>
        <p:nvSpPr>
          <p:cNvPr id="4" name="Дата 3"/>
          <p:cNvSpPr>
            <a:spLocks noGrp="1"/>
          </p:cNvSpPr>
          <p:nvPr>
            <p:ph type="dt" sz="half" idx="10"/>
          </p:nvPr>
        </p:nvSpPr>
        <p:spPr/>
        <p:txBody>
          <a:bodyPr/>
          <a:lstStyle/>
          <a:p>
            <a:fld id="{402B9795-92DC-40DC-A1CA-9A4B349D7824}" type="datetimeFigureOut">
              <a:rPr lang="ru-RU" smtClean="0"/>
              <a:t>04.11.2018</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FF54DE5-C571-48E8-A5BC-B369434E2F44}" type="slidenum">
              <a:rPr lang="ru-RU" smtClean="0"/>
              <a:t>‹#›</a:t>
            </a:fld>
            <a:endParaRPr lang="ru-RU" dirty="0"/>
          </a:p>
        </p:txBody>
      </p:sp>
      <p:pic>
        <p:nvPicPr>
          <p:cNvPr id="11" name="Рисунок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993335" y="0"/>
            <a:ext cx="1310643" cy="2292094"/>
          </a:xfrm>
          <a:prstGeom prst="rect">
            <a:avLst/>
          </a:prstGeom>
        </p:spPr>
      </p:pic>
    </p:spTree>
    <p:extLst>
      <p:ext uri="{BB962C8B-B14F-4D97-AF65-F5344CB8AC3E}">
        <p14:creationId xmlns:p14="http://schemas.microsoft.com/office/powerpoint/2010/main" val="165975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b"/>
          <a:lstStyle>
            <a:lvl1pPr>
              <a:defRPr sz="2400"/>
            </a:lvl1pPr>
          </a:lstStyle>
          <a:p>
            <a:r>
              <a:rPr lang="ru-RU" smtClean="0"/>
              <a:t>Образец заголовка</a:t>
            </a:r>
            <a:endParaRPr lang="ru-RU" dirty="0"/>
          </a:p>
        </p:txBody>
      </p:sp>
      <p:sp>
        <p:nvSpPr>
          <p:cNvPr id="3" name="Рисунок 2"/>
          <p:cNvSpPr>
            <a:spLocks noGrp="1"/>
          </p:cNvSpPr>
          <p:nvPr>
            <p:ph type="pic" idx="1"/>
          </p:nvPr>
        </p:nvSpPr>
        <p:spPr>
          <a:xfrm>
            <a:off x="3491003" y="1600201"/>
            <a:ext cx="4823184" cy="4572001"/>
          </a:xfrm>
        </p:spPr>
        <p:txBody>
          <a:bodyPr tIns="1188720">
            <a:normAutofit/>
          </a:bodyPr>
          <a:lstStyle>
            <a:lvl1pPr marL="0" indent="0" algn="ctr">
              <a:buNone/>
              <a:defRPr sz="15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ru-RU" smtClean="0"/>
              <a:t>Вставка рисунка</a:t>
            </a:r>
            <a:endParaRPr lang="ru-RU" dirty="0"/>
          </a:p>
        </p:txBody>
      </p:sp>
      <p:sp>
        <p:nvSpPr>
          <p:cNvPr id="4" name="Текст 3"/>
          <p:cNvSpPr>
            <a:spLocks noGrp="1"/>
          </p:cNvSpPr>
          <p:nvPr>
            <p:ph type="body" sz="half" idx="2"/>
          </p:nvPr>
        </p:nvSpPr>
        <p:spPr>
          <a:xfrm>
            <a:off x="828677" y="1600200"/>
            <a:ext cx="2547747" cy="4572000"/>
          </a:xfrm>
        </p:spPr>
        <p:txBody>
          <a:bodyPr>
            <a:normAutofit/>
          </a:bodyPr>
          <a:lstStyle>
            <a:lvl1pPr marL="0" indent="0">
              <a:spcBef>
                <a:spcPts val="900"/>
              </a:spcBef>
              <a:buNone/>
              <a:defRPr sz="135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fld id="{402B9795-92DC-40DC-A1CA-9A4B349D7824}" type="datetimeFigureOut">
              <a:rPr lang="ru-RU" smtClean="0"/>
              <a:t>04.11.2018</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76963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Дата 3"/>
          <p:cNvSpPr>
            <a:spLocks noGrp="1"/>
          </p:cNvSpPr>
          <p:nvPr>
            <p:ph type="dt" sz="half" idx="10"/>
          </p:nvPr>
        </p:nvSpPr>
        <p:spPr/>
        <p:txBody>
          <a:bodyPr/>
          <a:lstStyle/>
          <a:p>
            <a:fld id="{402B9795-92DC-40DC-A1CA-9A4B349D7824}" type="datetimeFigureOut">
              <a:rPr lang="ru-RU" smtClean="0"/>
              <a:t>04.11.2018</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201207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029451" y="365125"/>
            <a:ext cx="1285875" cy="5811838"/>
          </a:xfrm>
        </p:spPr>
        <p:txBody>
          <a:bodyPr vert="eaVert"/>
          <a:lstStyle/>
          <a:p>
            <a:r>
              <a:rPr lang="ru-RU" smtClean="0"/>
              <a:t>Образец заголовка</a:t>
            </a:r>
            <a:endParaRPr lang="ru-RU" dirty="0"/>
          </a:p>
        </p:txBody>
      </p:sp>
      <p:sp>
        <p:nvSpPr>
          <p:cNvPr id="3" name="Вертикальный текст 2"/>
          <p:cNvSpPr>
            <a:spLocks noGrp="1"/>
          </p:cNvSpPr>
          <p:nvPr>
            <p:ph type="body" orient="vert" idx="1"/>
          </p:nvPr>
        </p:nvSpPr>
        <p:spPr>
          <a:xfrm>
            <a:off x="828675" y="365125"/>
            <a:ext cx="6074172"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Дата 3"/>
          <p:cNvSpPr>
            <a:spLocks noGrp="1"/>
          </p:cNvSpPr>
          <p:nvPr>
            <p:ph type="dt" sz="half" idx="10"/>
          </p:nvPr>
        </p:nvSpPr>
        <p:spPr/>
        <p:txBody>
          <a:bodyPr/>
          <a:lstStyle/>
          <a:p>
            <a:fld id="{402B9795-92DC-40DC-A1CA-9A4B349D7824}" type="datetimeFigureOut">
              <a:rPr lang="ru-RU" smtClean="0"/>
              <a:t>04.11.2018</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FF54DE5-C571-48E8-A5BC-B369434E2F44}" type="slidenum">
              <a:rPr lang="ru-RU" smtClean="0"/>
              <a:t>‹#›</a:t>
            </a:fld>
            <a:endParaRPr lang="ru-RU" dirty="0"/>
          </a:p>
        </p:txBody>
      </p:sp>
      <p:grpSp>
        <p:nvGrpSpPr>
          <p:cNvPr id="7" name="Группа 6"/>
          <p:cNvGrpSpPr/>
          <p:nvPr/>
        </p:nvGrpSpPr>
        <p:grpSpPr>
          <a:xfrm rot="5400000">
            <a:off x="4181447" y="3239397"/>
            <a:ext cx="5632704" cy="63302"/>
            <a:chOff x="1073150" y="1219201"/>
            <a:chExt cx="10058400" cy="63125"/>
          </a:xfrm>
        </p:grpSpPr>
        <p:cxnSp>
          <p:nvCxnSpPr>
            <p:cNvPr id="8" name="Прямая соединительная линия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592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Дата 3"/>
          <p:cNvSpPr>
            <a:spLocks noGrp="1"/>
          </p:cNvSpPr>
          <p:nvPr>
            <p:ph type="dt" sz="half" idx="10"/>
          </p:nvPr>
        </p:nvSpPr>
        <p:spPr/>
        <p:txBody>
          <a:bodyPr/>
          <a:lstStyle/>
          <a:p>
            <a:fld id="{402B9795-92DC-40DC-A1CA-9A4B349D7824}" type="datetimeFigureOut">
              <a:rPr lang="ru-RU" smtClean="0"/>
              <a:t>04.11.2018</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378687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Титульный слайд с рисунком">
    <p:spTree>
      <p:nvGrpSpPr>
        <p:cNvPr id="1" name=""/>
        <p:cNvGrpSpPr/>
        <p:nvPr/>
      </p:nvGrpSpPr>
      <p:grpSpPr>
        <a:xfrm>
          <a:off x="0" y="0"/>
          <a:ext cx="0" cy="0"/>
          <a:chOff x="0" y="0"/>
          <a:chExt cx="0" cy="0"/>
        </a:xfrm>
      </p:grpSpPr>
      <p:grpSp>
        <p:nvGrpSpPr>
          <p:cNvPr id="13" name="Группа 12"/>
          <p:cNvGrpSpPr/>
          <p:nvPr/>
        </p:nvGrpSpPr>
        <p:grpSpPr>
          <a:xfrm rot="10800000">
            <a:off x="0" y="5645517"/>
            <a:ext cx="9144000" cy="63125"/>
            <a:chOff x="507492" y="1501519"/>
            <a:chExt cx="8129016" cy="63125"/>
          </a:xfrm>
        </p:grpSpPr>
        <p:cxnSp>
          <p:nvCxnSpPr>
            <p:cNvPr id="17" name="Прямая соединительная линия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4" name="Группа 13"/>
          <p:cNvGrpSpPr/>
          <p:nvPr/>
        </p:nvGrpSpPr>
        <p:grpSpPr>
          <a:xfrm>
            <a:off x="0" y="1143007"/>
            <a:ext cx="9144000" cy="63125"/>
            <a:chOff x="507492" y="1501519"/>
            <a:chExt cx="8129016" cy="63125"/>
          </a:xfrm>
        </p:grpSpPr>
        <p:cxnSp>
          <p:nvCxnSpPr>
            <p:cNvPr id="15" name="Прямая соединительная линия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2" name="Заголовок 1"/>
          <p:cNvSpPr>
            <a:spLocks noGrp="1"/>
          </p:cNvSpPr>
          <p:nvPr>
            <p:ph type="ctrTitle"/>
          </p:nvPr>
        </p:nvSpPr>
        <p:spPr>
          <a:xfrm>
            <a:off x="828675" y="2292101"/>
            <a:ext cx="4300538" cy="2219691"/>
          </a:xfrm>
        </p:spPr>
        <p:txBody>
          <a:bodyPr anchor="ctr">
            <a:normAutofit/>
          </a:bodyPr>
          <a:lstStyle>
            <a:lvl1pPr algn="l">
              <a:defRPr sz="3300" cap="all" baseline="0"/>
            </a:lvl1pPr>
          </a:lstStyle>
          <a:p>
            <a:r>
              <a:rPr lang="ru-RU" smtClean="0"/>
              <a:t>Образец заголовка</a:t>
            </a:r>
            <a:endParaRPr lang="ru-RU" dirty="0"/>
          </a:p>
        </p:txBody>
      </p:sp>
      <p:sp>
        <p:nvSpPr>
          <p:cNvPr id="3" name="Подзаголовок 2"/>
          <p:cNvSpPr>
            <a:spLocks noGrp="1"/>
          </p:cNvSpPr>
          <p:nvPr>
            <p:ph type="subTitle" idx="1"/>
          </p:nvPr>
        </p:nvSpPr>
        <p:spPr>
          <a:xfrm>
            <a:off x="828675" y="4511791"/>
            <a:ext cx="4300538" cy="955565"/>
          </a:xfrm>
        </p:spPr>
        <p:txBody>
          <a:bodyPr>
            <a:normAutofit/>
          </a:bodyPr>
          <a:lstStyle>
            <a:lvl1pPr marL="0" indent="0" algn="l">
              <a:spcBef>
                <a:spcPts val="0"/>
              </a:spcBef>
              <a:buNone/>
              <a:defRPr sz="13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smtClean="0"/>
              <a:t>Образец подзаголовка</a:t>
            </a:r>
            <a:endParaRPr lang="ru-RU" dirty="0"/>
          </a:p>
        </p:txBody>
      </p:sp>
      <p:pic>
        <p:nvPicPr>
          <p:cNvPr id="10" name="Рисунок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994412" y="0"/>
            <a:ext cx="1310643" cy="2292094"/>
          </a:xfrm>
          <a:prstGeom prst="rect">
            <a:avLst/>
          </a:prstGeom>
        </p:spPr>
      </p:pic>
      <p:sp>
        <p:nvSpPr>
          <p:cNvPr id="11" name="Рисунок 10"/>
          <p:cNvSpPr>
            <a:spLocks noGrp="1"/>
          </p:cNvSpPr>
          <p:nvPr>
            <p:ph type="pic" sz="quarter" idx="13"/>
          </p:nvPr>
        </p:nvSpPr>
        <p:spPr>
          <a:xfrm>
            <a:off x="5235801" y="1310656"/>
            <a:ext cx="3908203" cy="4208604"/>
          </a:xfrm>
          <a:solidFill>
            <a:schemeClr val="tx1">
              <a:lumMod val="20000"/>
              <a:lumOff val="80000"/>
            </a:schemeClr>
          </a:solidFill>
        </p:spPr>
        <p:txBody>
          <a:bodyPr tIns="1005840"/>
          <a:lstStyle>
            <a:lvl1pPr marL="0" indent="0" algn="ctr">
              <a:buNone/>
              <a:defRPr/>
            </a:lvl1pPr>
          </a:lstStyle>
          <a:p>
            <a:r>
              <a:rPr lang="ru-RU" smtClean="0"/>
              <a:t>Вставка рисунка</a:t>
            </a:r>
            <a:endParaRPr lang="ru-RU" dirty="0"/>
          </a:p>
        </p:txBody>
      </p:sp>
      <p:sp>
        <p:nvSpPr>
          <p:cNvPr id="19" name="Инструкции"/>
          <p:cNvSpPr/>
          <p:nvPr/>
        </p:nvSpPr>
        <p:spPr>
          <a:xfrm>
            <a:off x="9258300" y="0"/>
            <a:ext cx="971550" cy="68580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l" defTabSz="685783">
              <a:buNone/>
            </a:pPr>
            <a:r>
              <a:rPr lang="ru-RU" sz="900" b="1" i="1" dirty="0" smtClean="0">
                <a:solidFill>
                  <a:schemeClr val="lt1"/>
                </a:solidFill>
                <a:latin typeface="Arial"/>
                <a:ea typeface="+mn-ea"/>
                <a:cs typeface="Arial"/>
              </a:rPr>
              <a:t>ПРИМЕЧАНИЕ.</a:t>
            </a:r>
          </a:p>
          <a:p>
            <a:pPr algn="l" defTabSz="685783">
              <a:buNone/>
            </a:pPr>
            <a:r>
              <a:rPr lang="ru-RU" sz="900" b="0" i="1" dirty="0" smtClean="0">
                <a:solidFill>
                  <a:schemeClr val="lt1"/>
                </a:solidFill>
                <a:latin typeface="Arial"/>
                <a:ea typeface="+mn-ea"/>
                <a:cs typeface="Arial"/>
              </a:rPr>
              <a:t>Чтобы изменить изображение на этом слайде, выделите рисунок и удалите его. Затем щелкните значок "Рисунки" в заполнителе и вставьте свое изображение.</a:t>
            </a:r>
            <a:endParaRPr lang="ru-RU" sz="900" b="0" i="1" dirty="0">
              <a:solidFill>
                <a:schemeClr val="lt1"/>
              </a:solidFill>
              <a:latin typeface="Arial"/>
              <a:ea typeface="+mn-ea"/>
              <a:cs typeface="Arial"/>
            </a:endParaRPr>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Группа 7"/>
          <p:cNvGrpSpPr/>
          <p:nvPr/>
        </p:nvGrpSpPr>
        <p:grpSpPr>
          <a:xfrm>
            <a:off x="0" y="2514605"/>
            <a:ext cx="9144000" cy="3194035"/>
            <a:chOff x="647402" y="2514600"/>
            <a:chExt cx="10838688" cy="3194035"/>
          </a:xfrm>
        </p:grpSpPr>
        <p:grpSp>
          <p:nvGrpSpPr>
            <p:cNvPr id="9" name="Группа 8"/>
            <p:cNvGrpSpPr/>
            <p:nvPr/>
          </p:nvGrpSpPr>
          <p:grpSpPr>
            <a:xfrm>
              <a:off x="647402" y="2514600"/>
              <a:ext cx="10838688" cy="63125"/>
              <a:chOff x="507492" y="1501519"/>
              <a:chExt cx="8129016" cy="63125"/>
            </a:xfrm>
          </p:grpSpPr>
          <p:cxnSp>
            <p:nvCxnSpPr>
              <p:cNvPr id="14" name="Прямая соединительная линия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Прямоугольник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grpSp>
          <p:nvGrpSpPr>
            <p:cNvPr id="11" name="Группа 10"/>
            <p:cNvGrpSpPr/>
            <p:nvPr/>
          </p:nvGrpSpPr>
          <p:grpSpPr>
            <a:xfrm rot="10800000">
              <a:off x="647402" y="5645510"/>
              <a:ext cx="10838688" cy="63125"/>
              <a:chOff x="507492" y="1501519"/>
              <a:chExt cx="8129016" cy="63125"/>
            </a:xfrm>
          </p:grpSpPr>
          <p:cxnSp>
            <p:nvCxnSpPr>
              <p:cNvPr id="12" name="Прямая соединительная линия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sp>
        <p:nvSpPr>
          <p:cNvPr id="2" name="Заголовок 1"/>
          <p:cNvSpPr>
            <a:spLocks noGrp="1"/>
          </p:cNvSpPr>
          <p:nvPr>
            <p:ph type="title"/>
          </p:nvPr>
        </p:nvSpPr>
        <p:spPr>
          <a:xfrm>
            <a:off x="828676" y="2971806"/>
            <a:ext cx="7553324" cy="1684150"/>
          </a:xfrm>
        </p:spPr>
        <p:txBody>
          <a:bodyPr anchor="ctr">
            <a:normAutofit/>
          </a:bodyPr>
          <a:lstStyle>
            <a:lvl1pPr>
              <a:defRPr sz="3300" cap="all" baseline="0">
                <a:solidFill>
                  <a:schemeClr val="bg1"/>
                </a:solidFill>
              </a:defRPr>
            </a:lvl1pPr>
          </a:lstStyle>
          <a:p>
            <a:r>
              <a:rPr lang="ru-RU" smtClean="0"/>
              <a:t>Образец заголовка</a:t>
            </a:r>
            <a:endParaRPr lang="ru-RU" dirty="0"/>
          </a:p>
        </p:txBody>
      </p:sp>
      <p:sp>
        <p:nvSpPr>
          <p:cNvPr id="3" name="Текст 2"/>
          <p:cNvSpPr>
            <a:spLocks noGrp="1"/>
          </p:cNvSpPr>
          <p:nvPr>
            <p:ph type="body" idx="1"/>
          </p:nvPr>
        </p:nvSpPr>
        <p:spPr>
          <a:xfrm>
            <a:off x="828676" y="4655956"/>
            <a:ext cx="7553324" cy="509750"/>
          </a:xfrm>
        </p:spPr>
        <p:txBody>
          <a:bodyPr>
            <a:normAutofit/>
          </a:bodyPr>
          <a:lstStyle>
            <a:lvl1pPr marL="0" indent="0">
              <a:spcBef>
                <a:spcPts val="0"/>
              </a:spcBef>
              <a:buNone/>
              <a:defRPr sz="1200">
                <a:solidFill>
                  <a:schemeClr val="bg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02B9795-92DC-40DC-A1CA-9A4B349D7824}" type="datetimeFigureOut">
              <a:rPr lang="ru-RU" smtClean="0"/>
              <a:t>04.11.2018</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FF54DE5-C571-48E8-A5BC-B369434E2F44}" type="slidenum">
              <a:rPr lang="ru-RU" smtClean="0"/>
              <a:t>‹#›</a:t>
            </a:fld>
            <a:endParaRPr lang="ru-RU" dirty="0"/>
          </a:p>
        </p:txBody>
      </p:sp>
      <p:pic>
        <p:nvPicPr>
          <p:cNvPr id="7" name="Рисунок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94411" y="0"/>
            <a:ext cx="1337391" cy="2971806"/>
          </a:xfrm>
          <a:prstGeom prst="rect">
            <a:avLst/>
          </a:prstGeom>
        </p:spPr>
      </p:pic>
    </p:spTree>
    <p:extLst>
      <p:ext uri="{BB962C8B-B14F-4D97-AF65-F5344CB8AC3E}">
        <p14:creationId xmlns:p14="http://schemas.microsoft.com/office/powerpoint/2010/main" val="360267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Объект 2"/>
          <p:cNvSpPr>
            <a:spLocks noGrp="1"/>
          </p:cNvSpPr>
          <p:nvPr>
            <p:ph sz="half" idx="1"/>
          </p:nvPr>
        </p:nvSpPr>
        <p:spPr>
          <a:xfrm>
            <a:off x="828677" y="1600202"/>
            <a:ext cx="3686175" cy="4571999"/>
          </a:xfrm>
        </p:spPr>
        <p:txBody>
          <a:bodyPr/>
          <a:lstStyle>
            <a:lvl5pPr>
              <a:defRPr/>
            </a:lvl5pPr>
            <a:lvl6pPr>
              <a:defRPr/>
            </a:lvl6pPr>
            <a:lvl7pPr>
              <a:defRPr/>
            </a:lvl7pPr>
            <a:lvl8pPr>
              <a:defRPr/>
            </a:lvl8pPr>
            <a:lvl9pP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Объект 3"/>
          <p:cNvSpPr>
            <a:spLocks noGrp="1"/>
          </p:cNvSpPr>
          <p:nvPr>
            <p:ph sz="half" idx="2"/>
          </p:nvPr>
        </p:nvSpPr>
        <p:spPr>
          <a:xfrm>
            <a:off x="4629152" y="1600202"/>
            <a:ext cx="3686175" cy="4571999"/>
          </a:xfrm>
        </p:spPr>
        <p:txBody>
          <a:bodyPr/>
          <a:lstStyle>
            <a:lvl5pPr>
              <a:defRPr/>
            </a:lvl5pPr>
            <a:lvl6pPr>
              <a:defRPr/>
            </a:lvl6pPr>
            <a:lvl7pPr>
              <a:defRPr/>
            </a:lvl7pPr>
            <a:lvl8pPr>
              <a:defRPr/>
            </a:lvl8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5" name="Дата 4"/>
          <p:cNvSpPr>
            <a:spLocks noGrp="1"/>
          </p:cNvSpPr>
          <p:nvPr>
            <p:ph type="dt" sz="half" idx="10"/>
          </p:nvPr>
        </p:nvSpPr>
        <p:spPr/>
        <p:txBody>
          <a:bodyPr/>
          <a:lstStyle/>
          <a:p>
            <a:fld id="{402B9795-92DC-40DC-A1CA-9A4B349D7824}" type="datetimeFigureOut">
              <a:rPr lang="ru-RU" smtClean="0"/>
              <a:t>04.11.2018</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352779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Текст 2"/>
          <p:cNvSpPr>
            <a:spLocks noGrp="1"/>
          </p:cNvSpPr>
          <p:nvPr>
            <p:ph type="body" idx="1"/>
          </p:nvPr>
        </p:nvSpPr>
        <p:spPr>
          <a:xfrm>
            <a:off x="828675" y="1600200"/>
            <a:ext cx="3689604" cy="823912"/>
          </a:xfrm>
        </p:spPr>
        <p:txBody>
          <a:bodyPr anchor="b"/>
          <a:lstStyle>
            <a:lvl1pPr marL="0" indent="0">
              <a:spcBef>
                <a:spcPts val="0"/>
              </a:spcBef>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smtClean="0"/>
              <a:t>Образец текста</a:t>
            </a:r>
          </a:p>
        </p:txBody>
      </p:sp>
      <p:sp>
        <p:nvSpPr>
          <p:cNvPr id="4" name="Объект 3"/>
          <p:cNvSpPr>
            <a:spLocks noGrp="1"/>
          </p:cNvSpPr>
          <p:nvPr>
            <p:ph sz="half" idx="2"/>
          </p:nvPr>
        </p:nvSpPr>
        <p:spPr>
          <a:xfrm>
            <a:off x="828675" y="2424112"/>
            <a:ext cx="3689604" cy="37480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5" name="Текст 4"/>
          <p:cNvSpPr>
            <a:spLocks noGrp="1"/>
          </p:cNvSpPr>
          <p:nvPr>
            <p:ph type="body" sz="quarter" idx="3"/>
          </p:nvPr>
        </p:nvSpPr>
        <p:spPr>
          <a:xfrm>
            <a:off x="4624583" y="1600200"/>
            <a:ext cx="3689604" cy="823912"/>
          </a:xfrm>
        </p:spPr>
        <p:txBody>
          <a:bodyPr anchor="b"/>
          <a:lstStyle>
            <a:lvl1pPr marL="0" indent="0">
              <a:spcBef>
                <a:spcPts val="0"/>
              </a:spcBef>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smtClean="0"/>
              <a:t>Образец текста</a:t>
            </a:r>
          </a:p>
        </p:txBody>
      </p:sp>
      <p:sp>
        <p:nvSpPr>
          <p:cNvPr id="6" name="Объект 5"/>
          <p:cNvSpPr>
            <a:spLocks noGrp="1"/>
          </p:cNvSpPr>
          <p:nvPr>
            <p:ph sz="quarter" idx="4"/>
          </p:nvPr>
        </p:nvSpPr>
        <p:spPr>
          <a:xfrm>
            <a:off x="4624583" y="2424112"/>
            <a:ext cx="3689604" cy="37480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7" name="Дата 6"/>
          <p:cNvSpPr>
            <a:spLocks noGrp="1"/>
          </p:cNvSpPr>
          <p:nvPr>
            <p:ph type="dt" sz="half" idx="10"/>
          </p:nvPr>
        </p:nvSpPr>
        <p:spPr/>
        <p:txBody>
          <a:bodyPr/>
          <a:lstStyle/>
          <a:p>
            <a:fld id="{402B9795-92DC-40DC-A1CA-9A4B349D7824}" type="datetimeFigureOut">
              <a:rPr lang="ru-RU" smtClean="0"/>
              <a:t>04.11.2018</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397101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Дата 2"/>
          <p:cNvSpPr>
            <a:spLocks noGrp="1"/>
          </p:cNvSpPr>
          <p:nvPr>
            <p:ph type="dt" sz="half" idx="10"/>
          </p:nvPr>
        </p:nvSpPr>
        <p:spPr/>
        <p:txBody>
          <a:bodyPr/>
          <a:lstStyle/>
          <a:p>
            <a:fld id="{402B9795-92DC-40DC-A1CA-9A4B349D7824}" type="datetimeFigureOut">
              <a:rPr lang="ru-RU" smtClean="0"/>
              <a:t>04.11.2018</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175811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02B9795-92DC-40DC-A1CA-9A4B349D7824}" type="datetimeFigureOut">
              <a:rPr lang="ru-RU" smtClean="0"/>
              <a:t>04.11.2018</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30241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b"/>
          <a:lstStyle>
            <a:lvl1pPr>
              <a:defRPr sz="2400"/>
            </a:lvl1pPr>
          </a:lstStyle>
          <a:p>
            <a:r>
              <a:rPr lang="ru-RU" smtClean="0"/>
              <a:t>Образец заголовка</a:t>
            </a:r>
            <a:endParaRPr lang="ru-RU" dirty="0"/>
          </a:p>
        </p:txBody>
      </p:sp>
      <p:sp>
        <p:nvSpPr>
          <p:cNvPr id="3" name="Объект 2"/>
          <p:cNvSpPr>
            <a:spLocks noGrp="1"/>
          </p:cNvSpPr>
          <p:nvPr>
            <p:ph idx="1"/>
          </p:nvPr>
        </p:nvSpPr>
        <p:spPr>
          <a:xfrm>
            <a:off x="4231388" y="1600201"/>
            <a:ext cx="4083939" cy="4572001"/>
          </a:xfrm>
        </p:spPr>
        <p:txBody>
          <a:bodyPr>
            <a:normAutofit/>
          </a:bodyPr>
          <a:lstStyle>
            <a:lvl1pPr>
              <a:defRPr sz="1500"/>
            </a:lvl1pPr>
            <a:lvl2pPr>
              <a:defRPr sz="1200"/>
            </a:lvl2pPr>
            <a:lvl3pPr>
              <a:defRPr sz="1200"/>
            </a:lvl3pPr>
            <a:lvl4pPr>
              <a:defRPr sz="1050"/>
            </a:lvl4pPr>
            <a:lvl5pPr>
              <a:defRPr sz="1050"/>
            </a:lvl5pPr>
            <a:lvl6pPr>
              <a:defRPr sz="1050"/>
            </a:lvl6pPr>
            <a:lvl7pPr>
              <a:defRPr sz="1050"/>
            </a:lvl7pPr>
            <a:lvl8pPr>
              <a:defRPr sz="1050"/>
            </a:lvl8pPr>
            <a:lvl9pPr>
              <a:defRPr sz="105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Текст 3"/>
          <p:cNvSpPr>
            <a:spLocks noGrp="1"/>
          </p:cNvSpPr>
          <p:nvPr>
            <p:ph type="body" sz="half" idx="2"/>
          </p:nvPr>
        </p:nvSpPr>
        <p:spPr>
          <a:xfrm>
            <a:off x="828677" y="1600200"/>
            <a:ext cx="3288411" cy="4572000"/>
          </a:xfrm>
        </p:spPr>
        <p:txBody>
          <a:bodyPr>
            <a:normAutofit/>
          </a:bodyPr>
          <a:lstStyle>
            <a:lvl1pPr marL="0" indent="0">
              <a:spcBef>
                <a:spcPts val="900"/>
              </a:spcBef>
              <a:buNone/>
              <a:defRPr sz="135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fld id="{402B9795-92DC-40DC-A1CA-9A4B349D7824}" type="datetimeFigureOut">
              <a:rPr lang="ru-RU" smtClean="0"/>
              <a:t>04.11.2018</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376976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8676" y="76200"/>
            <a:ext cx="7485512" cy="1096962"/>
          </a:xfrm>
          <a:prstGeom prst="rect">
            <a:avLst/>
          </a:prstGeom>
        </p:spPr>
        <p:txBody>
          <a:bodyPr vert="horz" lIns="0" tIns="45720" rIns="0" bIns="45720" rtlCol="0" anchor="b">
            <a:normAutofit/>
          </a:bodyPr>
          <a:lstStyle/>
          <a:p>
            <a:r>
              <a:rPr lang="ru-RU" dirty="0" smtClean="0"/>
              <a:t>Образец заголовка</a:t>
            </a:r>
            <a:endParaRPr lang="ru-RU" dirty="0"/>
          </a:p>
        </p:txBody>
      </p:sp>
      <p:sp>
        <p:nvSpPr>
          <p:cNvPr id="3" name="Текст 2"/>
          <p:cNvSpPr>
            <a:spLocks noGrp="1"/>
          </p:cNvSpPr>
          <p:nvPr>
            <p:ph type="body" idx="1"/>
          </p:nvPr>
        </p:nvSpPr>
        <p:spPr>
          <a:xfrm>
            <a:off x="828675" y="1600200"/>
            <a:ext cx="7486650" cy="4572000"/>
          </a:xfrm>
          <a:prstGeom prst="rect">
            <a:avLst/>
          </a:prstGeom>
        </p:spPr>
        <p:txBody>
          <a:bodyPr vert="horz" lIns="0" tIns="45720" rIns="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p>
          <a:p>
            <a:pPr lvl="5"/>
            <a:r>
              <a:rPr lang="ru-RU" dirty="0" smtClean="0"/>
              <a:t>Шестой уровень</a:t>
            </a:r>
          </a:p>
          <a:p>
            <a:pPr lvl="6"/>
            <a:r>
              <a:rPr lang="ru-RU" dirty="0" smtClean="0"/>
              <a:t>Седьмой уровень</a:t>
            </a:r>
          </a:p>
          <a:p>
            <a:pPr lvl="7"/>
            <a:r>
              <a:rPr lang="ru-RU" dirty="0" smtClean="0"/>
              <a:t>Восьмой уровень</a:t>
            </a:r>
          </a:p>
          <a:p>
            <a:pPr lvl="8"/>
            <a:r>
              <a:rPr lang="ru-RU" dirty="0" smtClean="0"/>
              <a:t>Девятый уровень</a:t>
            </a:r>
            <a:endParaRPr lang="ru-RU" dirty="0"/>
          </a:p>
        </p:txBody>
      </p:sp>
      <p:sp>
        <p:nvSpPr>
          <p:cNvPr id="4" name="Дата 3"/>
          <p:cNvSpPr>
            <a:spLocks noGrp="1"/>
          </p:cNvSpPr>
          <p:nvPr>
            <p:ph type="dt" sz="half" idx="2"/>
          </p:nvPr>
        </p:nvSpPr>
        <p:spPr>
          <a:xfrm>
            <a:off x="828678" y="6356358"/>
            <a:ext cx="1372169" cy="365125"/>
          </a:xfrm>
          <a:prstGeom prst="rect">
            <a:avLst/>
          </a:prstGeom>
        </p:spPr>
        <p:txBody>
          <a:bodyPr vert="horz" lIns="0" tIns="45720" rIns="0" bIns="45720" rtlCol="0" anchor="ctr"/>
          <a:lstStyle>
            <a:lvl1pPr algn="l">
              <a:defRPr sz="900">
                <a:solidFill>
                  <a:schemeClr val="tx1">
                    <a:lumMod val="60000"/>
                    <a:lumOff val="40000"/>
                  </a:schemeClr>
                </a:solidFill>
              </a:defRPr>
            </a:lvl1pPr>
          </a:lstStyle>
          <a:p>
            <a:fld id="{402B9795-92DC-40DC-A1CA-9A4B349D7824}" type="datetimeFigureOut">
              <a:rPr lang="ru-RU" smtClean="0"/>
              <a:pPr/>
              <a:t>04.11.2018</a:t>
            </a:fld>
            <a:endParaRPr lang="ru-RU" dirty="0"/>
          </a:p>
        </p:txBody>
      </p:sp>
      <p:sp>
        <p:nvSpPr>
          <p:cNvPr id="5" name="Нижний колонтитул 4"/>
          <p:cNvSpPr>
            <a:spLocks noGrp="1"/>
          </p:cNvSpPr>
          <p:nvPr>
            <p:ph type="ftr" sz="quarter" idx="3"/>
          </p:nvPr>
        </p:nvSpPr>
        <p:spPr>
          <a:xfrm>
            <a:off x="2200846" y="6356350"/>
            <a:ext cx="4742312" cy="365126"/>
          </a:xfrm>
          <a:prstGeom prst="rect">
            <a:avLst/>
          </a:prstGeom>
        </p:spPr>
        <p:txBody>
          <a:bodyPr vert="horz" lIns="0" tIns="45720" rIns="0" bIns="45720" rtlCol="0" anchor="ctr"/>
          <a:lstStyle>
            <a:lvl1pPr algn="ctr">
              <a:defRPr sz="900">
                <a:solidFill>
                  <a:schemeClr val="tx1">
                    <a:lumMod val="60000"/>
                    <a:lumOff val="40000"/>
                  </a:schemeClr>
                </a:solidFill>
              </a:defRPr>
            </a:lvl1pPr>
          </a:lstStyle>
          <a:p>
            <a:endParaRPr lang="ru-RU" dirty="0"/>
          </a:p>
        </p:txBody>
      </p:sp>
      <p:sp>
        <p:nvSpPr>
          <p:cNvPr id="6" name="Номер слайда 5"/>
          <p:cNvSpPr>
            <a:spLocks noGrp="1"/>
          </p:cNvSpPr>
          <p:nvPr>
            <p:ph type="sldNum" sz="quarter" idx="4"/>
          </p:nvPr>
        </p:nvSpPr>
        <p:spPr>
          <a:xfrm>
            <a:off x="6942587" y="6356358"/>
            <a:ext cx="1371600" cy="365125"/>
          </a:xfrm>
          <a:prstGeom prst="rect">
            <a:avLst/>
          </a:prstGeom>
        </p:spPr>
        <p:txBody>
          <a:bodyPr vert="horz" lIns="0" tIns="45720" rIns="0" bIns="45720" rtlCol="0" anchor="ctr"/>
          <a:lstStyle>
            <a:lvl1pPr algn="r">
              <a:defRPr sz="900">
                <a:solidFill>
                  <a:schemeClr val="tx1">
                    <a:lumMod val="60000"/>
                    <a:lumOff val="40000"/>
                  </a:schemeClr>
                </a:solidFill>
              </a:defRPr>
            </a:lvl1pPr>
          </a:lstStyle>
          <a:p>
            <a:fld id="{0FF54DE5-C571-48E8-A5BC-B369434E2F44}" type="slidenum">
              <a:rPr lang="ru-RU" smtClean="0"/>
              <a:pPr/>
              <a:t>‹#›</a:t>
            </a:fld>
            <a:endParaRPr lang="ru-RU" dirty="0"/>
          </a:p>
        </p:txBody>
      </p:sp>
      <p:grpSp>
        <p:nvGrpSpPr>
          <p:cNvPr id="15" name="Группа 14"/>
          <p:cNvGrpSpPr/>
          <p:nvPr/>
        </p:nvGrpSpPr>
        <p:grpSpPr>
          <a:xfrm>
            <a:off x="827532" y="1219208"/>
            <a:ext cx="7488936" cy="84403"/>
            <a:chOff x="1073150" y="1219201"/>
            <a:chExt cx="10058400" cy="63125"/>
          </a:xfrm>
        </p:grpSpPr>
        <p:cxnSp>
          <p:nvCxnSpPr>
            <p:cNvPr id="13" name="Прямая соединительная линия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625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783" rtl="0" eaLnBrk="1" latinLnBrk="0" hangingPunct="1">
        <a:lnSpc>
          <a:spcPct val="90000"/>
        </a:lnSpc>
        <a:spcBef>
          <a:spcPct val="0"/>
        </a:spcBef>
        <a:buNone/>
        <a:defRPr sz="21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1350"/>
        </a:spcBef>
        <a:buFont typeface="Wingdings" panose="05000000000000000000" pitchFamily="2" charset="2"/>
        <a:buChar char="§"/>
        <a:defRPr sz="1500" kern="1200">
          <a:solidFill>
            <a:schemeClr val="tx1"/>
          </a:solidFill>
          <a:latin typeface="+mn-lt"/>
          <a:ea typeface="+mn-ea"/>
          <a:cs typeface="+mn-cs"/>
        </a:defRPr>
      </a:lvl1pPr>
      <a:lvl2pPr marL="514337" indent="-171446" algn="l" defTabSz="685783" rtl="0" eaLnBrk="1" latinLnBrk="0" hangingPunct="1">
        <a:lnSpc>
          <a:spcPct val="90000"/>
        </a:lnSpc>
        <a:spcBef>
          <a:spcPts val="450"/>
        </a:spcBef>
        <a:buFont typeface="Wingdings" panose="05000000000000000000" pitchFamily="2" charset="2"/>
        <a:buChar char="§"/>
        <a:defRPr sz="1200" kern="1200">
          <a:solidFill>
            <a:schemeClr val="tx1"/>
          </a:solidFill>
          <a:latin typeface="+mn-lt"/>
          <a:ea typeface="+mn-ea"/>
          <a:cs typeface="+mn-cs"/>
        </a:defRPr>
      </a:lvl2pPr>
      <a:lvl3pPr marL="857228"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3pPr>
      <a:lvl4pPr marL="1200120"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4pPr>
      <a:lvl5pPr marL="1543012"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9pPr>
    </p:bodyStyle>
    <p:otherStyle>
      <a:defPPr>
        <a:defRPr/>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522" userDrawn="1">
          <p15:clr>
            <a:srgbClr val="F26B43"/>
          </p15:clr>
        </p15:guide>
        <p15:guide id="2" pos="5238" userDrawn="1">
          <p15:clr>
            <a:srgbClr val="F26B43"/>
          </p15:clr>
        </p15:guide>
        <p15:guide id="3" orient="horz" pos="1008" userDrawn="1">
          <p15:clr>
            <a:srgbClr val="F26B43"/>
          </p15:clr>
        </p15:guide>
        <p15:guide id="4"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248055" y="2576325"/>
            <a:ext cx="4741856" cy="1664768"/>
          </a:xfrm>
        </p:spPr>
        <p:txBody>
          <a:bodyPr anchor="ctr">
            <a:normAutofit/>
          </a:bodyPr>
          <a:lstStyle/>
          <a:p>
            <a:pPr lvl="0"/>
            <a:r>
              <a:rPr lang="en-US" b="1" dirty="0"/>
              <a:t>Transact SQL</a:t>
            </a:r>
            <a:r>
              <a:rPr lang="ru-RU" b="1" dirty="0"/>
              <a:t> как диалект языка </a:t>
            </a:r>
            <a:r>
              <a:rPr lang="en-US" b="1" dirty="0"/>
              <a:t>SQL</a:t>
            </a:r>
            <a:endParaRPr lang="ru-RU" b="1" dirty="0"/>
          </a:p>
        </p:txBody>
      </p:sp>
      <p:sp>
        <p:nvSpPr>
          <p:cNvPr id="7" name="Подзаголовок 6"/>
          <p:cNvSpPr>
            <a:spLocks noGrp="1"/>
          </p:cNvSpPr>
          <p:nvPr>
            <p:ph type="subTitle" idx="1"/>
          </p:nvPr>
        </p:nvSpPr>
        <p:spPr/>
        <p:txBody>
          <a:bodyPr/>
          <a:lstStyle/>
          <a:p>
            <a:r>
              <a:rPr lang="ru-RU" dirty="0" smtClean="0"/>
              <a:t>Тема </a:t>
            </a:r>
            <a:r>
              <a:rPr lang="en-US" dirty="0" smtClean="0"/>
              <a:t>8</a:t>
            </a:r>
            <a:endParaRPr lang="ru-RU" dirty="0"/>
          </a:p>
        </p:txBody>
      </p:sp>
      <p:pic>
        <p:nvPicPr>
          <p:cNvPr id="3" name="Рисунок 2"/>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2789" r="22789"/>
          <a:stretch>
            <a:fillRect/>
          </a:stretch>
        </p:blipFill>
        <p:spPr/>
      </p:pic>
    </p:spTree>
    <p:extLst>
      <p:ext uri="{BB962C8B-B14F-4D97-AF65-F5344CB8AC3E}">
        <p14:creationId xmlns:p14="http://schemas.microsoft.com/office/powerpoint/2010/main" val="165213399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Временные типы данных</a:t>
            </a:r>
            <a:endParaRPr lang="ru-RU" dirty="0"/>
          </a:p>
        </p:txBody>
      </p:sp>
      <p:sp>
        <p:nvSpPr>
          <p:cNvPr id="3" name="Объект 2"/>
          <p:cNvSpPr>
            <a:spLocks noGrp="1"/>
          </p:cNvSpPr>
          <p:nvPr>
            <p:ph idx="1"/>
          </p:nvPr>
        </p:nvSpPr>
        <p:spPr>
          <a:xfrm>
            <a:off x="379379" y="1342417"/>
            <a:ext cx="8628434" cy="5447489"/>
          </a:xfrm>
        </p:spPr>
        <p:txBody>
          <a:bodyPr>
            <a:noAutofit/>
          </a:bodyPr>
          <a:lstStyle/>
          <a:p>
            <a:pPr lvl="0"/>
            <a:r>
              <a:rPr lang="en-US" sz="1600" b="1" dirty="0"/>
              <a:t>DATETIME; </a:t>
            </a:r>
            <a:r>
              <a:rPr lang="en-US" sz="1600" b="1" dirty="0" smtClean="0"/>
              <a:t>SMALLDATETIME</a:t>
            </a:r>
            <a:r>
              <a:rPr lang="en-US" sz="1600" b="1" dirty="0"/>
              <a:t>; </a:t>
            </a:r>
            <a:r>
              <a:rPr lang="en-US" sz="1600" b="1" dirty="0" smtClean="0"/>
              <a:t>DATE</a:t>
            </a:r>
            <a:r>
              <a:rPr lang="en-US" sz="1600" b="1" dirty="0"/>
              <a:t>; </a:t>
            </a:r>
            <a:r>
              <a:rPr lang="en-US" sz="1600" b="1" dirty="0" smtClean="0"/>
              <a:t>TIME</a:t>
            </a:r>
            <a:r>
              <a:rPr lang="en-US" sz="1600" b="1" dirty="0"/>
              <a:t>; </a:t>
            </a:r>
            <a:r>
              <a:rPr lang="en-US" sz="1600" b="1" dirty="0" smtClean="0"/>
              <a:t>DATETIME2</a:t>
            </a:r>
            <a:r>
              <a:rPr lang="en-US" sz="1600" b="1" dirty="0"/>
              <a:t>; </a:t>
            </a:r>
            <a:r>
              <a:rPr lang="en-US" sz="1600" b="1" dirty="0" smtClean="0"/>
              <a:t>DATETIMEOFFSET</a:t>
            </a:r>
            <a:r>
              <a:rPr lang="en-US" sz="1600" b="1" dirty="0"/>
              <a:t>. </a:t>
            </a:r>
            <a:endParaRPr lang="ru-RU" sz="1600" b="1" dirty="0"/>
          </a:p>
          <a:p>
            <a:pPr marL="0" indent="0">
              <a:buNone/>
            </a:pPr>
            <a:r>
              <a:rPr lang="ru-RU" sz="1600" dirty="0"/>
              <a:t>Типы данных DATETIME и SMALLDATETIME </a:t>
            </a:r>
            <a:r>
              <a:rPr lang="ru-RU" sz="1600" dirty="0" smtClean="0"/>
              <a:t>- для </a:t>
            </a:r>
            <a:r>
              <a:rPr lang="ru-RU" sz="1600" dirty="0"/>
              <a:t>хранения даты и времени </a:t>
            </a:r>
            <a:r>
              <a:rPr lang="ru-RU" sz="1600" dirty="0" smtClean="0"/>
              <a:t>как целочисленных </a:t>
            </a:r>
            <a:r>
              <a:rPr lang="ru-RU" sz="1600" dirty="0"/>
              <a:t>значений длиной в 4 и 2 </a:t>
            </a:r>
            <a:r>
              <a:rPr lang="ru-RU" sz="1600" dirty="0" smtClean="0"/>
              <a:t>байта. </a:t>
            </a:r>
            <a:r>
              <a:rPr lang="ru-RU" sz="1600" dirty="0"/>
              <a:t>Значения типа DATETIME и SMALLDATETIME сохраняются внутренне как два отдельных числовых значения. Составляющая даты </a:t>
            </a:r>
            <a:r>
              <a:rPr lang="ru-RU" sz="1600" dirty="0" smtClean="0"/>
              <a:t>DATETIME </a:t>
            </a:r>
            <a:r>
              <a:rPr lang="ru-RU" sz="1600" dirty="0"/>
              <a:t>хранится в диапазоне  от 01/01/1753 до 31/12/9999, а </a:t>
            </a:r>
            <a:r>
              <a:rPr lang="en-US" sz="1600" dirty="0" smtClean="0"/>
              <a:t>SMALL</a:t>
            </a:r>
            <a:r>
              <a:rPr lang="ru-RU" sz="1600" dirty="0" smtClean="0"/>
              <a:t>DATETIME — от </a:t>
            </a:r>
            <a:r>
              <a:rPr lang="ru-RU" sz="1600" dirty="0"/>
              <a:t>01/01/1900 до 06/06/2079. </a:t>
            </a:r>
            <a:endParaRPr lang="en-US" sz="1600" dirty="0" smtClean="0"/>
          </a:p>
          <a:p>
            <a:pPr marL="0" indent="0">
              <a:buNone/>
            </a:pPr>
            <a:r>
              <a:rPr lang="ru-RU" sz="1600" dirty="0" smtClean="0"/>
              <a:t>Составляющая </a:t>
            </a:r>
            <a:r>
              <a:rPr lang="ru-RU" sz="1600" dirty="0"/>
              <a:t>времени хранится во втором 4-байтовом (2-байтовом для значений типа SMALLDATETIME) поле в виде числа трехсотых долей секунды (для DATETIME) или числа минут (для SMALLDATETIME), истекших после полуночи. </a:t>
            </a:r>
          </a:p>
          <a:p>
            <a:pPr marL="0" indent="0">
              <a:buNone/>
            </a:pPr>
            <a:r>
              <a:rPr lang="ru-RU" sz="1600" dirty="0" smtClean="0"/>
              <a:t>В DATE </a:t>
            </a:r>
            <a:r>
              <a:rPr lang="ru-RU" sz="1600" dirty="0"/>
              <a:t>и TIME, </a:t>
            </a:r>
            <a:r>
              <a:rPr lang="ru-RU" sz="1600" dirty="0" smtClean="0"/>
              <a:t>хранятся </a:t>
            </a:r>
            <a:r>
              <a:rPr lang="ru-RU" sz="1600" dirty="0"/>
              <a:t>только составляющие даты и времени значений типа DATETIME, соответственно. Значения типа DATE занимают 3 байта, представляя диапазон дат от 01/01/0001 до 31/12/9999. Значения типа TIME занимают 3—5 байт и представляют время с точностью до 100 </a:t>
            </a:r>
            <a:r>
              <a:rPr lang="ru-RU" sz="1600" dirty="0" err="1"/>
              <a:t>нс</a:t>
            </a:r>
            <a:r>
              <a:rPr lang="ru-RU" sz="1600" dirty="0"/>
              <a:t>. </a:t>
            </a:r>
          </a:p>
          <a:p>
            <a:pPr marL="0" indent="0">
              <a:buNone/>
            </a:pPr>
            <a:r>
              <a:rPr lang="ru-RU" sz="1600" dirty="0"/>
              <a:t>Тип данных DATETIME2 используется для представления значений дат и времени с высокой точностью. В зависимости от требований, значения этого типа можно определять разной длины, и занимают они от 6 до 8 байтов. Составляющая времени представляет время с точностью до 100 </a:t>
            </a:r>
            <a:r>
              <a:rPr lang="ru-RU" sz="1600" dirty="0" err="1"/>
              <a:t>нс</a:t>
            </a:r>
            <a:r>
              <a:rPr lang="ru-RU" sz="1600" dirty="0"/>
              <a:t>. Этот тип данных не поддерживает переход на летнее время. </a:t>
            </a:r>
            <a:endParaRPr lang="en-US" sz="1600" dirty="0" smtClean="0"/>
          </a:p>
          <a:p>
            <a:pPr marL="0" indent="0">
              <a:buNone/>
            </a:pPr>
            <a:r>
              <a:rPr lang="ru-RU" sz="1600" dirty="0"/>
              <a:t>Тип </a:t>
            </a:r>
            <a:r>
              <a:rPr lang="ru-RU" sz="1600" dirty="0" smtClean="0"/>
              <a:t>DATETIMEOFFSET </a:t>
            </a:r>
            <a:r>
              <a:rPr lang="ru-RU" sz="1600" dirty="0"/>
              <a:t>имеет составляющую для хранения смещения часового пояса. </a:t>
            </a:r>
            <a:r>
              <a:rPr lang="ru-RU" sz="1600" dirty="0" smtClean="0"/>
              <a:t>Значения </a:t>
            </a:r>
            <a:r>
              <a:rPr lang="ru-RU" sz="1600" dirty="0"/>
              <a:t>этого типа </a:t>
            </a:r>
            <a:r>
              <a:rPr lang="ru-RU" sz="1600" dirty="0" smtClean="0"/>
              <a:t>- </a:t>
            </a:r>
            <a:r>
              <a:rPr lang="ru-RU" sz="1600" dirty="0"/>
              <a:t>от 6 до 8 байтов. Все другие свойства </a:t>
            </a:r>
            <a:r>
              <a:rPr lang="ru-RU" sz="1600" dirty="0" smtClean="0"/>
              <a:t>аналогичны DATETIME2</a:t>
            </a:r>
            <a:endParaRPr lang="en-US" sz="1600" dirty="0" smtClean="0"/>
          </a:p>
          <a:p>
            <a:pPr marL="0" indent="0">
              <a:buNone/>
            </a:pPr>
            <a:endParaRPr lang="ru-RU" sz="1600" dirty="0"/>
          </a:p>
        </p:txBody>
      </p:sp>
    </p:spTree>
    <p:extLst>
      <p:ext uri="{BB962C8B-B14F-4D97-AF65-F5344CB8AC3E}">
        <p14:creationId xmlns:p14="http://schemas.microsoft.com/office/powerpoint/2010/main" val="258308176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Прочие типы данных</a:t>
            </a:r>
            <a:endParaRPr lang="ru-RU" dirty="0"/>
          </a:p>
        </p:txBody>
      </p:sp>
      <p:sp>
        <p:nvSpPr>
          <p:cNvPr id="3" name="Объект 2"/>
          <p:cNvSpPr>
            <a:spLocks noGrp="1"/>
          </p:cNvSpPr>
          <p:nvPr>
            <p:ph idx="1"/>
          </p:nvPr>
        </p:nvSpPr>
        <p:spPr>
          <a:xfrm>
            <a:off x="828675" y="1600199"/>
            <a:ext cx="7486650" cy="4820055"/>
          </a:xfrm>
        </p:spPr>
        <p:txBody>
          <a:bodyPr>
            <a:noAutofit/>
          </a:bodyPr>
          <a:lstStyle/>
          <a:p>
            <a:pPr lvl="0"/>
            <a:r>
              <a:rPr lang="ru-RU" sz="1600" dirty="0"/>
              <a:t>двоичные типы данных; </a:t>
            </a:r>
          </a:p>
          <a:p>
            <a:pPr lvl="0"/>
            <a:r>
              <a:rPr lang="ru-RU" sz="1600" dirty="0"/>
              <a:t>битовый тип данных BIT; </a:t>
            </a:r>
          </a:p>
          <a:p>
            <a:pPr lvl="0"/>
            <a:r>
              <a:rPr lang="ru-RU" sz="1600" dirty="0"/>
              <a:t>тип данных больших объектов; </a:t>
            </a:r>
          </a:p>
          <a:p>
            <a:pPr lvl="0"/>
            <a:r>
              <a:rPr lang="ru-RU" sz="1600" dirty="0"/>
              <a:t>тип данных CURSOR; </a:t>
            </a:r>
          </a:p>
          <a:p>
            <a:pPr lvl="0"/>
            <a:r>
              <a:rPr lang="ru-RU" sz="1600" dirty="0"/>
              <a:t>тип данных </a:t>
            </a:r>
            <a:r>
              <a:rPr lang="en-US" sz="1600" dirty="0"/>
              <a:t>UNIQUEIDENTIFIER; </a:t>
            </a:r>
            <a:endParaRPr lang="ru-RU" sz="1600" dirty="0"/>
          </a:p>
          <a:p>
            <a:pPr lvl="0"/>
            <a:r>
              <a:rPr lang="ru-RU" sz="1600" dirty="0"/>
              <a:t>тип данных </a:t>
            </a:r>
            <a:r>
              <a:rPr lang="en-US" sz="1600" dirty="0"/>
              <a:t>SQL_VARIANT; </a:t>
            </a:r>
            <a:endParaRPr lang="ru-RU" sz="1600" dirty="0"/>
          </a:p>
          <a:p>
            <a:pPr lvl="0"/>
            <a:r>
              <a:rPr lang="ru-RU" sz="1600" dirty="0"/>
              <a:t>тип данных TABLE; </a:t>
            </a:r>
          </a:p>
          <a:p>
            <a:pPr lvl="0"/>
            <a:r>
              <a:rPr lang="ru-RU" sz="1600" dirty="0"/>
              <a:t>тип данных XML; </a:t>
            </a:r>
          </a:p>
          <a:p>
            <a:pPr lvl="0"/>
            <a:r>
              <a:rPr lang="ru-RU" sz="1600" dirty="0"/>
              <a:t>пространственные типы данных; </a:t>
            </a:r>
          </a:p>
          <a:p>
            <a:pPr lvl="0"/>
            <a:r>
              <a:rPr lang="ru-RU" sz="1600" dirty="0"/>
              <a:t>тип данных HIERARCHYID; </a:t>
            </a:r>
          </a:p>
          <a:p>
            <a:pPr lvl="0"/>
            <a:r>
              <a:rPr lang="ru-RU" sz="1600" dirty="0"/>
              <a:t>тип данных TIMESTAMP; </a:t>
            </a:r>
          </a:p>
          <a:p>
            <a:r>
              <a:rPr lang="ru-RU" sz="1600" dirty="0"/>
              <a:t>типы данных, определяемые пользователем.</a:t>
            </a:r>
          </a:p>
        </p:txBody>
      </p:sp>
    </p:spTree>
    <p:extLst>
      <p:ext uri="{BB962C8B-B14F-4D97-AF65-F5344CB8AC3E}">
        <p14:creationId xmlns:p14="http://schemas.microsoft.com/office/powerpoint/2010/main" val="351177128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Двоичные и битовые типы данных</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1591315981"/>
              </p:ext>
            </p:extLst>
          </p:nvPr>
        </p:nvGraphicFramePr>
        <p:xfrm>
          <a:off x="953311" y="1770436"/>
          <a:ext cx="7360877" cy="3142032"/>
        </p:xfrm>
        <a:graphic>
          <a:graphicData uri="http://schemas.openxmlformats.org/drawingml/2006/table">
            <a:tbl>
              <a:tblPr firstRow="1" firstCol="1" bandRow="1">
                <a:tableStyleId>{5C22544A-7EE6-4342-B048-85BDC9FD1C3A}</a:tableStyleId>
              </a:tblPr>
              <a:tblGrid>
                <a:gridCol w="1702340">
                  <a:extLst>
                    <a:ext uri="{9D8B030D-6E8A-4147-A177-3AD203B41FA5}">
                      <a16:colId xmlns:a16="http://schemas.microsoft.com/office/drawing/2014/main" val="3681431246"/>
                    </a:ext>
                  </a:extLst>
                </a:gridCol>
                <a:gridCol w="5658537">
                  <a:extLst>
                    <a:ext uri="{9D8B030D-6E8A-4147-A177-3AD203B41FA5}">
                      <a16:colId xmlns:a16="http://schemas.microsoft.com/office/drawing/2014/main" val="519324410"/>
                    </a:ext>
                  </a:extLst>
                </a:gridCol>
              </a:tblGrid>
              <a:tr h="584710">
                <a:tc>
                  <a:txBody>
                    <a:bodyPr/>
                    <a:lstStyle/>
                    <a:p>
                      <a:pPr>
                        <a:lnSpc>
                          <a:spcPct val="107000"/>
                        </a:lnSpc>
                        <a:spcAft>
                          <a:spcPts val="0"/>
                        </a:spcAft>
                      </a:pPr>
                      <a:r>
                        <a:rPr lang="ru-RU" sz="1600">
                          <a:effectLst/>
                        </a:rPr>
                        <a:t>Тип данных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62230" marB="0"/>
                </a:tc>
                <a:tc>
                  <a:txBody>
                    <a:bodyPr/>
                    <a:lstStyle/>
                    <a:p>
                      <a:pPr>
                        <a:lnSpc>
                          <a:spcPct val="107000"/>
                        </a:lnSpc>
                        <a:spcAft>
                          <a:spcPts val="0"/>
                        </a:spcAft>
                      </a:pPr>
                      <a:r>
                        <a:rPr lang="ru-RU" sz="1600">
                          <a:effectLst/>
                        </a:rPr>
                        <a:t>Описание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62230" marB="0"/>
                </a:tc>
                <a:extLst>
                  <a:ext uri="{0D108BD9-81ED-4DB2-BD59-A6C34878D82A}">
                    <a16:rowId xmlns:a16="http://schemas.microsoft.com/office/drawing/2014/main" val="2917286209"/>
                  </a:ext>
                </a:extLst>
              </a:tr>
              <a:tr h="840914">
                <a:tc>
                  <a:txBody>
                    <a:bodyPr/>
                    <a:lstStyle/>
                    <a:p>
                      <a:pPr>
                        <a:lnSpc>
                          <a:spcPct val="107000"/>
                        </a:lnSpc>
                        <a:spcAft>
                          <a:spcPts val="0"/>
                        </a:spcAft>
                      </a:pPr>
                      <a:r>
                        <a:rPr lang="ru-RU" sz="1600">
                          <a:effectLst/>
                        </a:rPr>
                        <a:t>BINARY[(n)]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62230" marB="0"/>
                </a:tc>
                <a:tc>
                  <a:txBody>
                    <a:bodyPr/>
                    <a:lstStyle/>
                    <a:p>
                      <a:pPr marR="369570">
                        <a:lnSpc>
                          <a:spcPct val="107000"/>
                        </a:lnSpc>
                        <a:spcAft>
                          <a:spcPts val="0"/>
                        </a:spcAft>
                      </a:pPr>
                      <a:r>
                        <a:rPr lang="ru-RU" sz="1600" dirty="0">
                          <a:effectLst/>
                        </a:rPr>
                        <a:t>Определяет строку битов фиксированной длины, содержащую ровно n байтов (0 &lt; n &lt; 8000)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62230" marB="0"/>
                </a:tc>
                <a:extLst>
                  <a:ext uri="{0D108BD9-81ED-4DB2-BD59-A6C34878D82A}">
                    <a16:rowId xmlns:a16="http://schemas.microsoft.com/office/drawing/2014/main" val="2433109111"/>
                  </a:ext>
                </a:extLst>
              </a:tr>
              <a:tr h="867635">
                <a:tc>
                  <a:txBody>
                    <a:bodyPr/>
                    <a:lstStyle/>
                    <a:p>
                      <a:pPr>
                        <a:lnSpc>
                          <a:spcPct val="107000"/>
                        </a:lnSpc>
                        <a:spcAft>
                          <a:spcPts val="0"/>
                        </a:spcAft>
                      </a:pPr>
                      <a:r>
                        <a:rPr lang="ru-RU" sz="1600">
                          <a:effectLst/>
                        </a:rPr>
                        <a:t>VARBINARY[(n)]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62230" marB="0"/>
                </a:tc>
                <a:tc>
                  <a:txBody>
                    <a:bodyPr/>
                    <a:lstStyle/>
                    <a:p>
                      <a:pPr>
                        <a:lnSpc>
                          <a:spcPct val="107000"/>
                        </a:lnSpc>
                        <a:spcAft>
                          <a:spcPts val="0"/>
                        </a:spcAft>
                      </a:pPr>
                      <a:r>
                        <a:rPr lang="ru-RU" sz="1600">
                          <a:effectLst/>
                        </a:rPr>
                        <a:t>Определяет строку битов переменной длины, содержащую до n байтов </a:t>
                      </a:r>
                    </a:p>
                    <a:p>
                      <a:pPr>
                        <a:lnSpc>
                          <a:spcPct val="107000"/>
                        </a:lnSpc>
                        <a:spcAft>
                          <a:spcPts val="0"/>
                        </a:spcAft>
                      </a:pPr>
                      <a:r>
                        <a:rPr lang="ru-RU" sz="1600">
                          <a:effectLst/>
                        </a:rPr>
                        <a:t>(0 &lt; n &lt; 8000)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62230" marB="0"/>
                </a:tc>
                <a:extLst>
                  <a:ext uri="{0D108BD9-81ED-4DB2-BD59-A6C34878D82A}">
                    <a16:rowId xmlns:a16="http://schemas.microsoft.com/office/drawing/2014/main" val="978751324"/>
                  </a:ext>
                </a:extLst>
              </a:tr>
              <a:tr h="848773">
                <a:tc>
                  <a:txBody>
                    <a:bodyPr/>
                    <a:lstStyle/>
                    <a:p>
                      <a:pPr>
                        <a:lnSpc>
                          <a:spcPct val="107000"/>
                        </a:lnSpc>
                        <a:spcAft>
                          <a:spcPts val="0"/>
                        </a:spcAft>
                      </a:pPr>
                      <a:r>
                        <a:rPr lang="ru-RU" sz="1600">
                          <a:effectLst/>
                        </a:rPr>
                        <a:t>BIT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71450" marT="62230" marB="0"/>
                </a:tc>
                <a:tc>
                  <a:txBody>
                    <a:bodyPr/>
                    <a:lstStyle/>
                    <a:p>
                      <a:pPr algn="just">
                        <a:lnSpc>
                          <a:spcPct val="107000"/>
                        </a:lnSpc>
                        <a:spcAft>
                          <a:spcPts val="0"/>
                        </a:spcAft>
                      </a:pPr>
                      <a:r>
                        <a:rPr lang="ru-RU" sz="1600" dirty="0">
                          <a:effectLst/>
                        </a:rPr>
                        <a:t>Применяется для хранения логических значений, которые могут иметь три возможных состояния: FALSE, TRUE и NULL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71450" marT="62230" marB="0"/>
                </a:tc>
                <a:extLst>
                  <a:ext uri="{0D108BD9-81ED-4DB2-BD59-A6C34878D82A}">
                    <a16:rowId xmlns:a16="http://schemas.microsoft.com/office/drawing/2014/main" val="399320983"/>
                  </a:ext>
                </a:extLst>
              </a:tr>
            </a:tbl>
          </a:graphicData>
        </a:graphic>
      </p:graphicFrame>
    </p:spTree>
    <p:extLst>
      <p:ext uri="{BB962C8B-B14F-4D97-AF65-F5344CB8AC3E}">
        <p14:creationId xmlns:p14="http://schemas.microsoft.com/office/powerpoint/2010/main" val="77748680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Тип данных больших объектов</a:t>
            </a:r>
            <a:endParaRPr lang="ru-RU" dirty="0"/>
          </a:p>
        </p:txBody>
      </p:sp>
      <p:sp>
        <p:nvSpPr>
          <p:cNvPr id="3" name="Объект 2"/>
          <p:cNvSpPr>
            <a:spLocks noGrp="1"/>
          </p:cNvSpPr>
          <p:nvPr>
            <p:ph idx="1"/>
          </p:nvPr>
        </p:nvSpPr>
        <p:spPr>
          <a:xfrm>
            <a:off x="651753" y="1395919"/>
            <a:ext cx="8161507" cy="5092430"/>
          </a:xfrm>
        </p:spPr>
        <p:txBody>
          <a:bodyPr>
            <a:noAutofit/>
          </a:bodyPr>
          <a:lstStyle/>
          <a:p>
            <a:pPr marL="0" indent="0">
              <a:buNone/>
            </a:pPr>
            <a:r>
              <a:rPr lang="ru-RU" sz="1800" dirty="0"/>
              <a:t>Тип данных LOB (</a:t>
            </a:r>
            <a:r>
              <a:rPr lang="ru-RU" sz="1800" dirty="0" err="1"/>
              <a:t>Large</a:t>
            </a:r>
            <a:r>
              <a:rPr lang="ru-RU" sz="1800" dirty="0"/>
              <a:t> </a:t>
            </a:r>
            <a:r>
              <a:rPr lang="ru-RU" sz="1800" dirty="0" err="1"/>
              <a:t>OBject</a:t>
            </a:r>
            <a:r>
              <a:rPr lang="ru-RU" sz="1800" dirty="0"/>
              <a:t> — большой объект) используется для хранения объектов данных размером до 2 Гбайт. </a:t>
            </a:r>
            <a:r>
              <a:rPr lang="ru-RU" sz="1800" dirty="0" smtClean="0"/>
              <a:t>В </a:t>
            </a:r>
            <a:r>
              <a:rPr lang="ru-RU" sz="1800" dirty="0"/>
              <a:t>языке </a:t>
            </a:r>
            <a:r>
              <a:rPr lang="ru-RU" sz="1800" dirty="0" err="1"/>
              <a:t>Transact</a:t>
            </a:r>
            <a:r>
              <a:rPr lang="ru-RU" sz="1800" dirty="0"/>
              <a:t>-SQL поддерживаются следующие типы данных LOB: </a:t>
            </a:r>
          </a:p>
          <a:p>
            <a:pPr lvl="0"/>
            <a:r>
              <a:rPr lang="ru-RU" sz="1800" dirty="0"/>
              <a:t>VARCHAR(</a:t>
            </a:r>
            <a:r>
              <a:rPr lang="ru-RU" sz="1800" dirty="0" err="1"/>
              <a:t>max</a:t>
            </a:r>
            <a:r>
              <a:rPr lang="ru-RU" sz="1800" dirty="0"/>
              <a:t>);  </a:t>
            </a:r>
            <a:endParaRPr lang="en-US" sz="1800" dirty="0" smtClean="0"/>
          </a:p>
          <a:p>
            <a:pPr lvl="0"/>
            <a:r>
              <a:rPr lang="ru-RU" sz="1800" dirty="0" smtClean="0"/>
              <a:t>NVARCHAR(</a:t>
            </a:r>
            <a:r>
              <a:rPr lang="ru-RU" sz="1800" dirty="0" err="1" smtClean="0"/>
              <a:t>max</a:t>
            </a:r>
            <a:r>
              <a:rPr lang="ru-RU" sz="1800" dirty="0"/>
              <a:t>); </a:t>
            </a:r>
          </a:p>
          <a:p>
            <a:pPr lvl="0"/>
            <a:r>
              <a:rPr lang="ru-RU" sz="1800" dirty="0"/>
              <a:t>VARBINARY(</a:t>
            </a:r>
            <a:r>
              <a:rPr lang="ru-RU" sz="1800" dirty="0" err="1"/>
              <a:t>max</a:t>
            </a:r>
            <a:r>
              <a:rPr lang="ru-RU" sz="1800" dirty="0"/>
              <a:t>). </a:t>
            </a:r>
          </a:p>
          <a:p>
            <a:pPr marL="0" indent="0">
              <a:buNone/>
            </a:pPr>
            <a:r>
              <a:rPr lang="ru-RU" sz="1800" dirty="0"/>
              <a:t>Начиная с версии SQL </a:t>
            </a:r>
            <a:r>
              <a:rPr lang="ru-RU" sz="1800" dirty="0" err="1"/>
              <a:t>Server</a:t>
            </a:r>
            <a:r>
              <a:rPr lang="ru-RU" sz="1800" dirty="0"/>
              <a:t> 2005, для обращения к значениям стандартных типов данных и к значениям типов данных LOB применяется одна и та же модель программирования. </a:t>
            </a:r>
          </a:p>
          <a:p>
            <a:pPr marL="0" indent="0">
              <a:buNone/>
            </a:pPr>
            <a:r>
              <a:rPr lang="ru-RU" sz="1800" dirty="0"/>
              <a:t>В компоненте </a:t>
            </a:r>
            <a:r>
              <a:rPr lang="ru-RU" sz="1800" dirty="0" err="1"/>
              <a:t>Database</a:t>
            </a:r>
            <a:r>
              <a:rPr lang="ru-RU" sz="1800" dirty="0"/>
              <a:t> </a:t>
            </a:r>
            <a:r>
              <a:rPr lang="ru-RU" sz="1800" dirty="0" err="1"/>
              <a:t>Engine</a:t>
            </a:r>
            <a:r>
              <a:rPr lang="ru-RU" sz="1800" dirty="0"/>
              <a:t> параметр </a:t>
            </a:r>
            <a:r>
              <a:rPr lang="ru-RU" sz="1800" dirty="0" err="1"/>
              <a:t>max</a:t>
            </a:r>
            <a:r>
              <a:rPr lang="ru-RU" sz="1800" dirty="0"/>
              <a:t> применяется с типами данных VARCHAR, NVARCHAR и VARBINARY для определения значений столбцов переменной длины. Когда вместо явного указания длины значения используется значение длины по умолчанию </a:t>
            </a:r>
            <a:r>
              <a:rPr lang="ru-RU" sz="1800" dirty="0" err="1"/>
              <a:t>max</a:t>
            </a:r>
            <a:r>
              <a:rPr lang="ru-RU" sz="1800" dirty="0"/>
              <a:t>, система анализирует длину конкретной строки и принимает решение, сохранять ли эту строку как обычное значение или как значение LOB. Параметр </a:t>
            </a:r>
            <a:r>
              <a:rPr lang="ru-RU" sz="1800" dirty="0" err="1"/>
              <a:t>max</a:t>
            </a:r>
            <a:r>
              <a:rPr lang="ru-RU" sz="1800" dirty="0"/>
              <a:t> указывает, что размер значений столбца может достигать максимального размера LOB данной системы. </a:t>
            </a:r>
          </a:p>
        </p:txBody>
      </p:sp>
    </p:spTree>
    <p:extLst>
      <p:ext uri="{BB962C8B-B14F-4D97-AF65-F5344CB8AC3E}">
        <p14:creationId xmlns:p14="http://schemas.microsoft.com/office/powerpoint/2010/main" val="214221194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Хранение данных типа FILESTREAM </a:t>
            </a:r>
            <a:endParaRPr lang="ru-RU" dirty="0"/>
          </a:p>
        </p:txBody>
      </p:sp>
      <p:sp>
        <p:nvSpPr>
          <p:cNvPr id="3" name="Объект 2"/>
          <p:cNvSpPr>
            <a:spLocks noGrp="1"/>
          </p:cNvSpPr>
          <p:nvPr>
            <p:ph idx="1"/>
          </p:nvPr>
        </p:nvSpPr>
        <p:spPr>
          <a:xfrm>
            <a:off x="828675" y="1459149"/>
            <a:ext cx="7486650" cy="5175115"/>
          </a:xfrm>
        </p:spPr>
        <p:txBody>
          <a:bodyPr>
            <a:noAutofit/>
          </a:bodyPr>
          <a:lstStyle/>
          <a:p>
            <a:pPr marL="0" indent="0">
              <a:buNone/>
            </a:pPr>
            <a:r>
              <a:rPr lang="ru-RU" sz="1600" dirty="0"/>
              <a:t>SQL </a:t>
            </a:r>
            <a:r>
              <a:rPr lang="ru-RU" sz="1600" dirty="0" err="1"/>
              <a:t>Server</a:t>
            </a:r>
            <a:r>
              <a:rPr lang="ru-RU" sz="1600" dirty="0"/>
              <a:t> поддерживает хранение больших объектов (LOB) посредством типа данных VARBINARY(</a:t>
            </a:r>
            <a:r>
              <a:rPr lang="ru-RU" sz="1600" dirty="0" err="1"/>
              <a:t>max</a:t>
            </a:r>
            <a:r>
              <a:rPr lang="ru-RU" sz="1600" dirty="0"/>
              <a:t>). Свойство этого типа данных таково, что большие двоичные объекты (BLOB) сохраняются в базе данных. Это обстоятельство может вызвать проблемы с производительностью в случае хранения очень больших файлов, таких как аудио- или видеофайлов. В таких случаях эти данные сохраняются вне базы данных во внешних файлах. </a:t>
            </a:r>
          </a:p>
          <a:p>
            <a:pPr marL="0" indent="0">
              <a:buNone/>
            </a:pPr>
            <a:r>
              <a:rPr lang="ru-RU" sz="1600" dirty="0"/>
              <a:t>Хранение данных типа FILESTREAM поддерживает управление объектами LOB, которые сохраняются в файловой системе NTFS. Достоинством этого атрибута является то, что размер соответствующего объекта LOB ограничивается только размером тома файловой </a:t>
            </a:r>
            <a:r>
              <a:rPr lang="ru-RU" sz="1600" dirty="0" smtClean="0"/>
              <a:t>системы. Основным </a:t>
            </a:r>
            <a:r>
              <a:rPr lang="ru-RU" sz="1600" dirty="0"/>
              <a:t>преимуществом этого типа хранения является то, что, хотя данные хранятся вне базы данных, управляются они базой данных. Таким образом, этот тип хранения имеет следующие свойства: </a:t>
            </a:r>
          </a:p>
          <a:p>
            <a:pPr lvl="0"/>
            <a:r>
              <a:rPr lang="ru-RU" sz="1600" dirty="0"/>
              <a:t>данные типа FILESTREAM можно сохранять с помощью инструкции CREATE TABLE, а для работы с этими данными можно использовать инструкции для модифицирования данных (SELECT, INSERT, UPDATE и DELETE); </a:t>
            </a:r>
          </a:p>
          <a:p>
            <a:r>
              <a:rPr lang="ru-RU" sz="1600" dirty="0"/>
              <a:t>система управления базой данных обеспечивает такой же самый уровень безопасности для данных типа FILESTREAM, как и для данных, хранящихся внутри базы данных. </a:t>
            </a:r>
          </a:p>
        </p:txBody>
      </p:sp>
    </p:spTree>
    <p:extLst>
      <p:ext uri="{BB962C8B-B14F-4D97-AF65-F5344CB8AC3E}">
        <p14:creationId xmlns:p14="http://schemas.microsoft.com/office/powerpoint/2010/main" val="64700048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Разреженные столбцы</a:t>
            </a:r>
            <a:endParaRPr lang="ru-RU" dirty="0"/>
          </a:p>
        </p:txBody>
      </p:sp>
      <p:sp>
        <p:nvSpPr>
          <p:cNvPr id="3" name="Объект 2"/>
          <p:cNvSpPr>
            <a:spLocks noGrp="1"/>
          </p:cNvSpPr>
          <p:nvPr>
            <p:ph idx="1"/>
          </p:nvPr>
        </p:nvSpPr>
        <p:spPr>
          <a:xfrm>
            <a:off x="828675" y="1449421"/>
            <a:ext cx="7485514" cy="5214025"/>
          </a:xfrm>
        </p:spPr>
        <p:txBody>
          <a:bodyPr>
            <a:normAutofit/>
          </a:bodyPr>
          <a:lstStyle/>
          <a:p>
            <a:pPr marL="0" indent="0">
              <a:buNone/>
            </a:pPr>
            <a:r>
              <a:rPr lang="ru-RU" sz="1600" dirty="0"/>
              <a:t>Цель варианта хранения, предоставляемого разреженными столбцами, значительно отличается от цели хранения типа FILESTREAM. Тогда как целью хранения типа FILESTREAM является хранение объектов LOB вне базы данных, целью разреженных столбцов является минимизировать дисковое пространство, занимаемое базой данных. Столбцы этого типа позволяют оптимизировать хранение столбцов, большинство значений которых равны NULL. При использовании разреженных столбцов для хранения значений NULL дисковое пространство не требуется, но, с другой стороны, для хранения значений, отличных от NULL, требуется дополнительно от 2 до 4 байтов, в зависимости от их типа. По этой причине разработчики </a:t>
            </a:r>
            <a:r>
              <a:rPr lang="ru-RU" sz="1600" dirty="0" err="1"/>
              <a:t>Microsoft</a:t>
            </a:r>
            <a:r>
              <a:rPr lang="ru-RU" sz="1600" dirty="0"/>
              <a:t> рекомендуют использовать разреженные столбцы только в тех случаях, когда ожидается, по крайней мере, 20% общей экономии дискового пространства. </a:t>
            </a:r>
          </a:p>
          <a:p>
            <a:r>
              <a:rPr lang="ru-RU" sz="1600" dirty="0"/>
              <a:t>Разреженные столбцы определяются таким же образом, как и прочие столбцы таблицы; аналогично осуществляется и обращение к ним. Это означает, что для обращения к разреженным столбцам можно использовать инструкции SELECT, INSERT, UPDATE и DELETE таким же образом, как и при обращении к обычным столбцам. Единственная разница касается создания разреженных столбцов: для определения конкретного столбца разреженным применяется аргумент </a:t>
            </a:r>
            <a:r>
              <a:rPr lang="ru-RU" sz="1600" b="1" dirty="0"/>
              <a:t>SPARSE</a:t>
            </a:r>
            <a:r>
              <a:rPr lang="ru-RU" sz="1600" dirty="0"/>
              <a:t> после названия </a:t>
            </a:r>
            <a:r>
              <a:rPr lang="ru-RU" sz="1600" dirty="0" smtClean="0"/>
              <a:t>столбца: </a:t>
            </a:r>
          </a:p>
          <a:p>
            <a:r>
              <a:rPr lang="ru-RU" sz="1600" i="1" dirty="0" err="1" smtClean="0"/>
              <a:t>имя_столбца</a:t>
            </a:r>
            <a:r>
              <a:rPr lang="ru-RU" sz="1600" i="1" dirty="0" smtClean="0"/>
              <a:t> </a:t>
            </a:r>
            <a:r>
              <a:rPr lang="ru-RU" sz="1600" i="1" dirty="0" err="1"/>
              <a:t>тип_данных</a:t>
            </a:r>
            <a:r>
              <a:rPr lang="ru-RU" sz="1600" i="1" dirty="0"/>
              <a:t> </a:t>
            </a:r>
            <a:r>
              <a:rPr lang="ru-RU" sz="1600" b="1" i="1" dirty="0"/>
              <a:t>SPARSE</a:t>
            </a:r>
            <a:r>
              <a:rPr lang="ru-RU" sz="1600" i="1" dirty="0"/>
              <a:t> </a:t>
            </a:r>
          </a:p>
        </p:txBody>
      </p:sp>
    </p:spTree>
    <p:extLst>
      <p:ext uri="{BB962C8B-B14F-4D97-AF65-F5344CB8AC3E}">
        <p14:creationId xmlns:p14="http://schemas.microsoft.com/office/powerpoint/2010/main" val="299367507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Тип данных UNIQUEIDENTIFIER </a:t>
            </a:r>
            <a:endParaRPr lang="ru-RU" dirty="0"/>
          </a:p>
        </p:txBody>
      </p:sp>
      <p:sp>
        <p:nvSpPr>
          <p:cNvPr id="3" name="Объект 2"/>
          <p:cNvSpPr>
            <a:spLocks noGrp="1"/>
          </p:cNvSpPr>
          <p:nvPr>
            <p:ph idx="1"/>
          </p:nvPr>
        </p:nvSpPr>
        <p:spPr>
          <a:xfrm>
            <a:off x="828674" y="1600200"/>
            <a:ext cx="7887309" cy="4965970"/>
          </a:xfrm>
        </p:spPr>
        <p:txBody>
          <a:bodyPr>
            <a:noAutofit/>
          </a:bodyPr>
          <a:lstStyle/>
          <a:p>
            <a:r>
              <a:rPr lang="ru-RU" sz="1800" dirty="0"/>
              <a:t>Тип данных UNIQUEIDENTIFIER является однозначным идентификационным номером, который сохраняется в виде 16-байтовой двоичной строки. Этот тип данных тесно связан с идентификатором GUID (</a:t>
            </a:r>
            <a:r>
              <a:rPr lang="ru-RU" sz="1800" dirty="0" err="1"/>
              <a:t>Globally</a:t>
            </a:r>
            <a:r>
              <a:rPr lang="ru-RU" sz="1800" dirty="0"/>
              <a:t> </a:t>
            </a:r>
            <a:r>
              <a:rPr lang="ru-RU" sz="1800" dirty="0" err="1"/>
              <a:t>Unique</a:t>
            </a:r>
            <a:r>
              <a:rPr lang="ru-RU" sz="1800" dirty="0"/>
              <a:t> </a:t>
            </a:r>
            <a:r>
              <a:rPr lang="ru-RU" sz="1800" dirty="0" err="1"/>
              <a:t>Identifier</a:t>
            </a:r>
            <a:r>
              <a:rPr lang="ru-RU" sz="1800" dirty="0"/>
              <a:t> — глобально уникальный идентификатор), который гарантирует однозначность в мировом масштабе. Таким образом, этот тип данных позволяет однозначно идентифицировать данные и объекты в распределенных системах. </a:t>
            </a:r>
          </a:p>
          <a:p>
            <a:r>
              <a:rPr lang="ru-RU" sz="1800" dirty="0"/>
              <a:t>Инициализировать столбец или переменную типа UNIQUEIDENTIFIER можно посредством функции NEWID или NEWSEQUENTIALID, а также с помощью строковой константы особого формата, состоящей из шестнадцатеричных цифр и дефисов. </a:t>
            </a:r>
          </a:p>
          <a:p>
            <a:r>
              <a:rPr lang="ru-RU" sz="1800" dirty="0"/>
              <a:t>К столбцу со значениями типа данных UNIQUEIDENTIFIER можно обращаться, используя в запросе ключевое слово ROWGUIDCOL, чтобы указать, что столбец содержит значения идентификаторов. (Это ключевое слово не генерирует никаких значений.) Таблица может содержать несколько столбцов типа UNIQUEIDENTIFIER, но только один из них может иметь ключевое слово ROWGUIDCOL. </a:t>
            </a:r>
          </a:p>
        </p:txBody>
      </p:sp>
    </p:spTree>
    <p:extLst>
      <p:ext uri="{BB962C8B-B14F-4D97-AF65-F5344CB8AC3E}">
        <p14:creationId xmlns:p14="http://schemas.microsoft.com/office/powerpoint/2010/main" val="416977377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Тип данных SQL_VARIANT</a:t>
            </a:r>
            <a:endParaRPr lang="ru-RU" dirty="0"/>
          </a:p>
        </p:txBody>
      </p:sp>
      <p:sp>
        <p:nvSpPr>
          <p:cNvPr id="3" name="Объект 2"/>
          <p:cNvSpPr>
            <a:spLocks noGrp="1"/>
          </p:cNvSpPr>
          <p:nvPr>
            <p:ph idx="1"/>
          </p:nvPr>
        </p:nvSpPr>
        <p:spPr/>
        <p:txBody>
          <a:bodyPr>
            <a:normAutofit/>
          </a:bodyPr>
          <a:lstStyle/>
          <a:p>
            <a:r>
              <a:rPr lang="ru-RU" sz="1800" dirty="0"/>
              <a:t>Тип данных SQL_VARIANT можно использовать для хранения значений разных типов одновременно, таких как числовые значения, строки и даты. (Исключением являются значения типа TIMESTAMP.) Каждое значение столбца типа SQL_VARIANT состоит из двух частей: собственно значения и информации, описывающей это значение. Эта информация содержит все свойства действительного типа данных значения, такие как длина, масштаб и точность. </a:t>
            </a:r>
          </a:p>
          <a:p>
            <a:r>
              <a:rPr lang="ru-RU" sz="1800" dirty="0"/>
              <a:t>Для доступа и отображения информации о значениях столбца типа SQL_VARIANT применяется функция </a:t>
            </a:r>
            <a:r>
              <a:rPr lang="ru-RU" sz="1800" dirty="0" err="1"/>
              <a:t>Transact</a:t>
            </a:r>
            <a:r>
              <a:rPr lang="ru-RU" sz="1800" dirty="0"/>
              <a:t>-SQL SQL_VARIANT_PROPERTY.</a:t>
            </a:r>
          </a:p>
        </p:txBody>
      </p:sp>
    </p:spTree>
    <p:extLst>
      <p:ext uri="{BB962C8B-B14F-4D97-AF65-F5344CB8AC3E}">
        <p14:creationId xmlns:p14="http://schemas.microsoft.com/office/powerpoint/2010/main" val="174642238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Тип данных HIERARCHYID</a:t>
            </a:r>
            <a:endParaRPr lang="ru-RU" dirty="0"/>
          </a:p>
        </p:txBody>
      </p:sp>
      <p:sp>
        <p:nvSpPr>
          <p:cNvPr id="3" name="Объект 2"/>
          <p:cNvSpPr>
            <a:spLocks noGrp="1"/>
          </p:cNvSpPr>
          <p:nvPr>
            <p:ph idx="1"/>
          </p:nvPr>
        </p:nvSpPr>
        <p:spPr/>
        <p:txBody>
          <a:bodyPr>
            <a:normAutofit/>
          </a:bodyPr>
          <a:lstStyle/>
          <a:p>
            <a:r>
              <a:rPr lang="ru-RU" sz="2000" dirty="0"/>
              <a:t>Тип данных HIERARCHYID используется для хранения полной иерархии. Например, в значении этого типа можно сохранить иерархию всех сотрудников или иерархию папок. Этот тип реализован в виде определяемого пользователем типа CLR (</a:t>
            </a:r>
            <a:r>
              <a:rPr lang="ru-RU" sz="2000" dirty="0" err="1"/>
              <a:t>Common</a:t>
            </a:r>
            <a:r>
              <a:rPr lang="ru-RU" sz="2000" dirty="0"/>
              <a:t> </a:t>
            </a:r>
            <a:r>
              <a:rPr lang="ru-RU" sz="2000" dirty="0" err="1"/>
              <a:t>Language</a:t>
            </a:r>
            <a:r>
              <a:rPr lang="ru-RU" sz="2000" dirty="0"/>
              <a:t> </a:t>
            </a:r>
            <a:r>
              <a:rPr lang="ru-RU" sz="2000" dirty="0" err="1"/>
              <a:t>Runtime</a:t>
            </a:r>
            <a:r>
              <a:rPr lang="ru-RU" sz="2000" dirty="0"/>
              <a:t> — общеязыковая среда исполнения), который охватывает несколько системных функций для создания узлов иерархии и работы с ними. </a:t>
            </a:r>
          </a:p>
          <a:p>
            <a:r>
              <a:rPr lang="ru-RU" sz="2000" dirty="0"/>
              <a:t>Следующие функции, среди прочих, принадлежат к методам этого типа данных: </a:t>
            </a:r>
          </a:p>
          <a:p>
            <a:pPr lvl="1"/>
            <a:r>
              <a:rPr lang="en-US" sz="1800" dirty="0" err="1"/>
              <a:t>GetLevel</a:t>
            </a:r>
            <a:r>
              <a:rPr lang="en-US" sz="1800" dirty="0"/>
              <a:t>(), </a:t>
            </a:r>
            <a:endParaRPr lang="en-US" sz="1800" dirty="0" smtClean="0"/>
          </a:p>
          <a:p>
            <a:pPr lvl="1"/>
            <a:r>
              <a:rPr lang="en-US" sz="1800" dirty="0" err="1" smtClean="0"/>
              <a:t>GetAncestor</a:t>
            </a:r>
            <a:r>
              <a:rPr lang="en-US" sz="1800" dirty="0"/>
              <a:t>(), </a:t>
            </a:r>
            <a:endParaRPr lang="en-US" sz="1800" dirty="0" smtClean="0"/>
          </a:p>
          <a:p>
            <a:pPr lvl="1"/>
            <a:r>
              <a:rPr lang="en-US" sz="1800" dirty="0" err="1" smtClean="0"/>
              <a:t>GetDescendant</a:t>
            </a:r>
            <a:r>
              <a:rPr lang="en-US" sz="1800" dirty="0"/>
              <a:t>(), </a:t>
            </a:r>
            <a:endParaRPr lang="en-US" sz="1800" dirty="0" smtClean="0"/>
          </a:p>
          <a:p>
            <a:pPr lvl="1"/>
            <a:r>
              <a:rPr lang="en-US" sz="1800" dirty="0" smtClean="0"/>
              <a:t>Read</a:t>
            </a:r>
            <a:r>
              <a:rPr lang="en-US" sz="1800" dirty="0"/>
              <a:t>() </a:t>
            </a:r>
            <a:endParaRPr lang="en-US" sz="1800" dirty="0" smtClean="0"/>
          </a:p>
          <a:p>
            <a:pPr lvl="1"/>
            <a:r>
              <a:rPr lang="en-US" sz="1800" dirty="0" smtClean="0"/>
              <a:t>Write</a:t>
            </a:r>
            <a:r>
              <a:rPr lang="en-US" sz="1800" dirty="0"/>
              <a:t>().</a:t>
            </a:r>
            <a:endParaRPr lang="ru-RU" sz="1800" dirty="0"/>
          </a:p>
        </p:txBody>
      </p:sp>
    </p:spTree>
    <p:extLst>
      <p:ext uri="{BB962C8B-B14F-4D97-AF65-F5344CB8AC3E}">
        <p14:creationId xmlns:p14="http://schemas.microsoft.com/office/powerpoint/2010/main" val="279077563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Тип данных TIMESTAMP</a:t>
            </a:r>
            <a:endParaRPr lang="ru-RU" dirty="0"/>
          </a:p>
        </p:txBody>
      </p:sp>
      <p:sp>
        <p:nvSpPr>
          <p:cNvPr id="3" name="Объект 2"/>
          <p:cNvSpPr>
            <a:spLocks noGrp="1"/>
          </p:cNvSpPr>
          <p:nvPr>
            <p:ph idx="1"/>
          </p:nvPr>
        </p:nvSpPr>
        <p:spPr/>
        <p:txBody>
          <a:bodyPr>
            <a:normAutofit/>
          </a:bodyPr>
          <a:lstStyle/>
          <a:p>
            <a:r>
              <a:rPr lang="ru-RU" sz="1800" dirty="0"/>
              <a:t>Тип данных TIMESTAMP указывает столбец, определяемый как VARBINARY(8) или BINARY(8), в зависимости от свойства столбца принимать значения NULL. </a:t>
            </a:r>
            <a:endParaRPr lang="en-US" sz="1800" dirty="0" smtClean="0"/>
          </a:p>
          <a:p>
            <a:r>
              <a:rPr lang="ru-RU" sz="1800" dirty="0" smtClean="0"/>
              <a:t>Для </a:t>
            </a:r>
            <a:r>
              <a:rPr lang="ru-RU" sz="1800" dirty="0"/>
              <a:t>каждой базы данных система содержит счетчик, значение которого увеличивается всякий раз, когда вставляется или обновляется любая строка, содержащая ячейку типа TIMESTAMP, и присваивает этой ячейке данное значение. </a:t>
            </a:r>
            <a:endParaRPr lang="en-US" sz="1800" dirty="0" smtClean="0"/>
          </a:p>
          <a:p>
            <a:r>
              <a:rPr lang="ru-RU" sz="1800" dirty="0" smtClean="0"/>
              <a:t>Таким </a:t>
            </a:r>
            <a:r>
              <a:rPr lang="ru-RU" sz="1800" dirty="0"/>
              <a:t>образом, с помощью ячеек типа TIMESTAMP можно определить относительное время последнего изменения соответствующих строк таблицы. (ROWVERSION является синонимом TIMESTAMP.)</a:t>
            </a:r>
          </a:p>
        </p:txBody>
      </p:sp>
    </p:spTree>
    <p:extLst>
      <p:ext uri="{BB962C8B-B14F-4D97-AF65-F5344CB8AC3E}">
        <p14:creationId xmlns:p14="http://schemas.microsoft.com/office/powerpoint/2010/main" val="392319510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ru-RU" b="1" dirty="0"/>
              <a:t>Основные объекты </a:t>
            </a:r>
            <a:r>
              <a:rPr lang="ru-RU" b="1" dirty="0" smtClean="0"/>
              <a:t>SQL</a:t>
            </a:r>
            <a:endParaRPr lang="ru-RU" dirty="0"/>
          </a:p>
        </p:txBody>
      </p:sp>
      <p:sp>
        <p:nvSpPr>
          <p:cNvPr id="6" name="Объект 5"/>
          <p:cNvSpPr>
            <a:spLocks noGrp="1"/>
          </p:cNvSpPr>
          <p:nvPr>
            <p:ph idx="1"/>
          </p:nvPr>
        </p:nvSpPr>
        <p:spPr/>
        <p:txBody>
          <a:bodyPr/>
          <a:lstStyle/>
          <a:p>
            <a:r>
              <a:rPr lang="ru-RU" dirty="0"/>
              <a:t>Языком компонента </a:t>
            </a:r>
            <a:r>
              <a:rPr lang="ru-RU" dirty="0" err="1"/>
              <a:t>Database</a:t>
            </a:r>
            <a:r>
              <a:rPr lang="ru-RU" dirty="0"/>
              <a:t> </a:t>
            </a:r>
            <a:r>
              <a:rPr lang="ru-RU" dirty="0" err="1"/>
              <a:t>Engine</a:t>
            </a:r>
            <a:r>
              <a:rPr lang="ru-RU" dirty="0"/>
              <a:t> является </a:t>
            </a:r>
            <a:r>
              <a:rPr lang="ru-RU" dirty="0" err="1"/>
              <a:t>Transact</a:t>
            </a:r>
            <a:r>
              <a:rPr lang="ru-RU" dirty="0"/>
              <a:t>-SQL, который обладает основными свойствами любого другого распространенного языка программирования. Эта такие свойства, как: </a:t>
            </a:r>
          </a:p>
          <a:p>
            <a:pPr lvl="0"/>
            <a:r>
              <a:rPr lang="ru-RU" dirty="0"/>
              <a:t>литералы (или константы); </a:t>
            </a:r>
          </a:p>
          <a:p>
            <a:pPr lvl="0"/>
            <a:r>
              <a:rPr lang="ru-RU" dirty="0"/>
              <a:t>ограничители; </a:t>
            </a:r>
          </a:p>
          <a:p>
            <a:pPr lvl="0"/>
            <a:r>
              <a:rPr lang="ru-RU" dirty="0"/>
              <a:t>комментарии; </a:t>
            </a:r>
          </a:p>
          <a:p>
            <a:pPr lvl="0"/>
            <a:r>
              <a:rPr lang="ru-RU" dirty="0"/>
              <a:t>идентификаторы; </a:t>
            </a:r>
          </a:p>
          <a:p>
            <a:pPr lvl="0"/>
            <a:r>
              <a:rPr lang="ru-RU" dirty="0"/>
              <a:t>зарезервированные ключевые слова. </a:t>
            </a:r>
          </a:p>
          <a:p>
            <a:endParaRPr lang="ru-RU" dirty="0"/>
          </a:p>
        </p:txBody>
      </p:sp>
    </p:spTree>
    <p:extLst>
      <p:ext uri="{BB962C8B-B14F-4D97-AF65-F5344CB8AC3E}">
        <p14:creationId xmlns:p14="http://schemas.microsoft.com/office/powerpoint/2010/main" val="338500903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Функции языка </a:t>
            </a:r>
            <a:r>
              <a:rPr lang="ru-RU" b="1" dirty="0" smtClean="0"/>
              <a:t>SQL</a:t>
            </a:r>
            <a:r>
              <a:rPr lang="en-US" b="1" dirty="0" smtClean="0"/>
              <a:t>. </a:t>
            </a:r>
            <a:r>
              <a:rPr lang="ru-RU" b="1" dirty="0"/>
              <a:t>Агрегатные функции</a:t>
            </a:r>
            <a:endParaRPr lang="ru-RU" dirty="0"/>
          </a:p>
        </p:txBody>
      </p:sp>
      <p:sp>
        <p:nvSpPr>
          <p:cNvPr id="3" name="Объект 2"/>
          <p:cNvSpPr>
            <a:spLocks noGrp="1"/>
          </p:cNvSpPr>
          <p:nvPr>
            <p:ph idx="1"/>
          </p:nvPr>
        </p:nvSpPr>
        <p:spPr>
          <a:xfrm>
            <a:off x="827538" y="1551561"/>
            <a:ext cx="7486650" cy="5063247"/>
          </a:xfrm>
        </p:spPr>
        <p:txBody>
          <a:bodyPr>
            <a:normAutofit/>
          </a:bodyPr>
          <a:lstStyle/>
          <a:p>
            <a:pPr marL="0" indent="0">
              <a:buNone/>
            </a:pPr>
            <a:r>
              <a:rPr lang="ru-RU" sz="2000" dirty="0" smtClean="0"/>
              <a:t>Агрегатные </a:t>
            </a:r>
            <a:r>
              <a:rPr lang="ru-RU" sz="2000" dirty="0"/>
              <a:t>функции выполняют вычисления над группой значений столбца и всегда возвращают одно значение результата этих вычислений.  </a:t>
            </a:r>
          </a:p>
          <a:p>
            <a:pPr marL="0" indent="0">
              <a:buNone/>
            </a:pPr>
            <a:r>
              <a:rPr lang="ru-RU" sz="2000" dirty="0"/>
              <a:t>Язык </a:t>
            </a:r>
            <a:r>
              <a:rPr lang="ru-RU" sz="2000" dirty="0" err="1"/>
              <a:t>Transact</a:t>
            </a:r>
            <a:r>
              <a:rPr lang="ru-RU" sz="2000" dirty="0"/>
              <a:t>-SQL поддерживает несколько групп агрегатных функций. В частности, следующие: </a:t>
            </a:r>
          </a:p>
          <a:p>
            <a:pPr lvl="0"/>
            <a:r>
              <a:rPr lang="ru-RU" sz="2000" dirty="0"/>
              <a:t>обычные агрегатные функции; </a:t>
            </a:r>
          </a:p>
          <a:p>
            <a:pPr lvl="0"/>
            <a:r>
              <a:rPr lang="ru-RU" sz="2000" dirty="0"/>
              <a:t>статистические агрегатные функции; </a:t>
            </a:r>
          </a:p>
          <a:p>
            <a:pPr lvl="0"/>
            <a:r>
              <a:rPr lang="ru-RU" sz="2000" dirty="0"/>
              <a:t>агрегатные функции, определяемые пользователем; </a:t>
            </a:r>
            <a:r>
              <a:rPr lang="ru-RU" sz="1600" dirty="0"/>
              <a:t> </a:t>
            </a:r>
            <a:endParaRPr lang="ru-RU" sz="2000" dirty="0"/>
          </a:p>
          <a:p>
            <a:pPr lvl="0"/>
            <a:r>
              <a:rPr lang="ru-RU" sz="2000" dirty="0"/>
              <a:t>аналитические агрегатные функции. </a:t>
            </a:r>
          </a:p>
        </p:txBody>
      </p:sp>
    </p:spTree>
    <p:extLst>
      <p:ext uri="{BB962C8B-B14F-4D97-AF65-F5344CB8AC3E}">
        <p14:creationId xmlns:p14="http://schemas.microsoft.com/office/powerpoint/2010/main" val="12303468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Функции языка </a:t>
            </a:r>
            <a:r>
              <a:rPr lang="ru-RU" b="1" dirty="0" smtClean="0"/>
              <a:t>SQL</a:t>
            </a:r>
            <a:r>
              <a:rPr lang="en-US" b="1" dirty="0" smtClean="0"/>
              <a:t>. </a:t>
            </a:r>
            <a:r>
              <a:rPr lang="ru-RU" b="1" dirty="0"/>
              <a:t>Агрегатные функции</a:t>
            </a:r>
            <a:endParaRPr lang="ru-RU" dirty="0"/>
          </a:p>
        </p:txBody>
      </p:sp>
      <p:sp>
        <p:nvSpPr>
          <p:cNvPr id="3" name="Объект 2"/>
          <p:cNvSpPr>
            <a:spLocks noGrp="1"/>
          </p:cNvSpPr>
          <p:nvPr>
            <p:ph idx="1"/>
          </p:nvPr>
        </p:nvSpPr>
        <p:spPr>
          <a:xfrm>
            <a:off x="759445" y="1551561"/>
            <a:ext cx="7849534" cy="5063247"/>
          </a:xfrm>
        </p:spPr>
        <p:txBody>
          <a:bodyPr>
            <a:noAutofit/>
          </a:bodyPr>
          <a:lstStyle/>
          <a:p>
            <a:pPr marL="0" indent="0">
              <a:buNone/>
            </a:pPr>
            <a:r>
              <a:rPr lang="ru-RU" sz="1800" dirty="0" smtClean="0"/>
              <a:t>Рассмотрим </a:t>
            </a:r>
            <a:r>
              <a:rPr lang="ru-RU" sz="1800" dirty="0"/>
              <a:t>следующие обычные агрегатные функции: </a:t>
            </a:r>
          </a:p>
          <a:p>
            <a:pPr lvl="0"/>
            <a:r>
              <a:rPr lang="ru-RU" sz="1800" dirty="0"/>
              <a:t>функция </a:t>
            </a:r>
            <a:r>
              <a:rPr lang="ru-RU" sz="1200" dirty="0"/>
              <a:t>AVG</a:t>
            </a:r>
            <a:r>
              <a:rPr lang="ru-RU" sz="1800" dirty="0"/>
              <a:t> — вычисляет среднее арифметическое значение данных, содержащихся в столбце. Значения, над которыми выполняется вычисление, должны быть числовыми; </a:t>
            </a:r>
          </a:p>
          <a:p>
            <a:pPr lvl="0"/>
            <a:r>
              <a:rPr lang="ru-RU" sz="1800" dirty="0"/>
              <a:t>функции </a:t>
            </a:r>
            <a:r>
              <a:rPr lang="ru-RU" sz="1200" dirty="0"/>
              <a:t>MAX</a:t>
            </a:r>
            <a:r>
              <a:rPr lang="ru-RU" sz="1800" dirty="0"/>
              <a:t> и </a:t>
            </a:r>
            <a:r>
              <a:rPr lang="ru-RU" sz="1200" dirty="0"/>
              <a:t>MIN</a:t>
            </a:r>
            <a:r>
              <a:rPr lang="ru-RU" sz="1800" dirty="0"/>
              <a:t> — определяют максимальное и минимальное значение из всех значений данных, содержащихся в столбце. Значения могут быть числовыми, строковыми или временными (дата/время); </a:t>
            </a:r>
          </a:p>
          <a:p>
            <a:pPr lvl="0"/>
            <a:r>
              <a:rPr lang="ru-RU" sz="1800" dirty="0"/>
              <a:t>функция </a:t>
            </a:r>
            <a:r>
              <a:rPr lang="ru-RU" sz="1200" dirty="0"/>
              <a:t>SUM</a:t>
            </a:r>
            <a:r>
              <a:rPr lang="ru-RU" sz="1800" dirty="0"/>
              <a:t> — вычисляет общую сумму значений в столбце. Значения, над которыми выполняется вычисление, должны быть числовыми; </a:t>
            </a:r>
          </a:p>
          <a:p>
            <a:pPr lvl="0"/>
            <a:r>
              <a:rPr lang="ru-RU" sz="1800" dirty="0"/>
              <a:t>функция </a:t>
            </a:r>
            <a:r>
              <a:rPr lang="ru-RU" sz="1200" dirty="0"/>
              <a:t>COUNT</a:t>
            </a:r>
            <a:r>
              <a:rPr lang="ru-RU" sz="1800" dirty="0"/>
              <a:t> — подсчитывает количество значений, отличных от </a:t>
            </a:r>
            <a:r>
              <a:rPr lang="ru-RU" sz="1200" dirty="0"/>
              <a:t>NULL</a:t>
            </a:r>
            <a:r>
              <a:rPr lang="ru-RU" sz="1800" dirty="0"/>
              <a:t> в столбце. Функция </a:t>
            </a:r>
            <a:r>
              <a:rPr lang="ru-RU" sz="1200" dirty="0"/>
              <a:t>COUNT(*)</a:t>
            </a:r>
            <a:r>
              <a:rPr lang="ru-RU" sz="1800" dirty="0"/>
              <a:t> является единственной агрегатной функцией, которая не выполняет вычисления над столбцами. Эта функция возвращает количество строк (независимо от того, содержат ли отдельные столбцы значения </a:t>
            </a:r>
            <a:r>
              <a:rPr lang="ru-RU" sz="1200" dirty="0"/>
              <a:t>NULL</a:t>
            </a:r>
            <a:r>
              <a:rPr lang="ru-RU" sz="1800" dirty="0"/>
              <a:t>); </a:t>
            </a:r>
          </a:p>
          <a:p>
            <a:pPr lvl="0"/>
            <a:r>
              <a:rPr lang="ru-RU" sz="1800" dirty="0"/>
              <a:t>функция </a:t>
            </a:r>
            <a:r>
              <a:rPr lang="ru-RU" sz="1200" dirty="0"/>
              <a:t>COUNT_BIG</a:t>
            </a:r>
            <a:r>
              <a:rPr lang="ru-RU" sz="1800" dirty="0"/>
              <a:t> — аналогична функции </a:t>
            </a:r>
            <a:r>
              <a:rPr lang="ru-RU" sz="1200" dirty="0"/>
              <a:t>COUNT</a:t>
            </a:r>
            <a:r>
              <a:rPr lang="ru-RU" sz="1800" dirty="0"/>
              <a:t>, с той разницей, что возвращает значение данных типа </a:t>
            </a:r>
            <a:r>
              <a:rPr lang="ru-RU" sz="1200" dirty="0"/>
              <a:t>BIGINT</a:t>
            </a:r>
            <a:r>
              <a:rPr lang="ru-RU" sz="1800" dirty="0"/>
              <a:t>. </a:t>
            </a:r>
          </a:p>
        </p:txBody>
      </p:sp>
    </p:spTree>
    <p:extLst>
      <p:ext uri="{BB962C8B-B14F-4D97-AF65-F5344CB8AC3E}">
        <p14:creationId xmlns:p14="http://schemas.microsoft.com/office/powerpoint/2010/main" val="211446943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Функции языка SQL</a:t>
            </a:r>
            <a:r>
              <a:rPr lang="en-US" b="1" dirty="0" smtClean="0"/>
              <a:t>. </a:t>
            </a:r>
            <a:r>
              <a:rPr lang="ru-RU" b="1" dirty="0"/>
              <a:t>Скалярные функции</a:t>
            </a:r>
            <a:endParaRPr lang="ru-RU" dirty="0"/>
          </a:p>
        </p:txBody>
      </p:sp>
      <p:sp>
        <p:nvSpPr>
          <p:cNvPr id="3" name="Объект 2"/>
          <p:cNvSpPr>
            <a:spLocks noGrp="1"/>
          </p:cNvSpPr>
          <p:nvPr>
            <p:ph idx="1"/>
          </p:nvPr>
        </p:nvSpPr>
        <p:spPr/>
        <p:txBody>
          <a:bodyPr>
            <a:normAutofit/>
          </a:bodyPr>
          <a:lstStyle/>
          <a:p>
            <a:pPr marL="0" indent="0">
              <a:buNone/>
            </a:pPr>
            <a:r>
              <a:rPr lang="ru-RU" sz="1800" dirty="0"/>
              <a:t>Скалярные функции </a:t>
            </a:r>
            <a:r>
              <a:rPr lang="ru-RU" sz="1800" dirty="0" err="1"/>
              <a:t>Transact</a:t>
            </a:r>
            <a:r>
              <a:rPr lang="ru-RU" sz="1800" dirty="0"/>
              <a:t>-SQL используются в создании скалярных выражений. (Скалярная функция выполняет вычисления над одним значением или списком значений, тогда как агрегатная функция выполняет вычисления над группой значений из нескольких строк.) Скалярные функции можно разбить на следующие категории: </a:t>
            </a:r>
          </a:p>
          <a:p>
            <a:pPr lvl="0"/>
            <a:r>
              <a:rPr lang="ru-RU" sz="1800" dirty="0"/>
              <a:t>числовые функции; </a:t>
            </a:r>
          </a:p>
          <a:p>
            <a:pPr lvl="0"/>
            <a:r>
              <a:rPr lang="ru-RU" sz="1800" dirty="0"/>
              <a:t>функции даты; </a:t>
            </a:r>
          </a:p>
          <a:p>
            <a:pPr lvl="0"/>
            <a:r>
              <a:rPr lang="ru-RU" sz="1800" dirty="0"/>
              <a:t>строковые функции; </a:t>
            </a:r>
          </a:p>
          <a:p>
            <a:pPr lvl="0"/>
            <a:r>
              <a:rPr lang="ru-RU" sz="1800" dirty="0"/>
              <a:t>системные функции; </a:t>
            </a:r>
          </a:p>
          <a:p>
            <a:r>
              <a:rPr lang="ru-RU" sz="1800" dirty="0"/>
              <a:t>функции метаданных.</a:t>
            </a:r>
          </a:p>
        </p:txBody>
      </p:sp>
    </p:spTree>
    <p:extLst>
      <p:ext uri="{BB962C8B-B14F-4D97-AF65-F5344CB8AC3E}">
        <p14:creationId xmlns:p14="http://schemas.microsoft.com/office/powerpoint/2010/main" val="98488801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Числовые функции</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280903648"/>
              </p:ext>
            </p:extLst>
          </p:nvPr>
        </p:nvGraphicFramePr>
        <p:xfrm>
          <a:off x="179393" y="1364221"/>
          <a:ext cx="8784077" cy="5370750"/>
        </p:xfrm>
        <a:graphic>
          <a:graphicData uri="http://schemas.openxmlformats.org/drawingml/2006/table">
            <a:tbl>
              <a:tblPr firstRow="1" firstCol="1" bandRow="1">
                <a:tableStyleId>{5C22544A-7EE6-4342-B048-85BDC9FD1C3A}</a:tableStyleId>
              </a:tblPr>
              <a:tblGrid>
                <a:gridCol w="803116">
                  <a:extLst>
                    <a:ext uri="{9D8B030D-6E8A-4147-A177-3AD203B41FA5}">
                      <a16:colId xmlns:a16="http://schemas.microsoft.com/office/drawing/2014/main" val="4119924736"/>
                    </a:ext>
                  </a:extLst>
                </a:gridCol>
                <a:gridCol w="7980961">
                  <a:extLst>
                    <a:ext uri="{9D8B030D-6E8A-4147-A177-3AD203B41FA5}">
                      <a16:colId xmlns:a16="http://schemas.microsoft.com/office/drawing/2014/main" val="2746767174"/>
                    </a:ext>
                  </a:extLst>
                </a:gridCol>
              </a:tblGrid>
              <a:tr h="170512">
                <a:tc>
                  <a:txBody>
                    <a:bodyPr/>
                    <a:lstStyle/>
                    <a:p>
                      <a:pPr>
                        <a:lnSpc>
                          <a:spcPct val="107000"/>
                        </a:lnSpc>
                        <a:spcAft>
                          <a:spcPts val="0"/>
                        </a:spcAft>
                      </a:pPr>
                      <a:r>
                        <a:rPr lang="ru-RU" sz="900">
                          <a:effectLst/>
                        </a:rPr>
                        <a:t>Функция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tc>
                  <a:txBody>
                    <a:bodyPr/>
                    <a:lstStyle/>
                    <a:p>
                      <a:pPr marL="635">
                        <a:lnSpc>
                          <a:spcPct val="107000"/>
                        </a:lnSpc>
                        <a:spcAft>
                          <a:spcPts val="0"/>
                        </a:spcAft>
                      </a:pPr>
                      <a:r>
                        <a:rPr lang="ru-RU" sz="900">
                          <a:effectLst/>
                        </a:rPr>
                        <a:t>Описание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extLst>
                  <a:ext uri="{0D108BD9-81ED-4DB2-BD59-A6C34878D82A}">
                    <a16:rowId xmlns:a16="http://schemas.microsoft.com/office/drawing/2014/main" val="1874079340"/>
                  </a:ext>
                </a:extLst>
              </a:tr>
              <a:tr h="646128">
                <a:tc>
                  <a:txBody>
                    <a:bodyPr/>
                    <a:lstStyle/>
                    <a:p>
                      <a:pPr>
                        <a:lnSpc>
                          <a:spcPct val="107000"/>
                        </a:lnSpc>
                        <a:spcAft>
                          <a:spcPts val="0"/>
                        </a:spcAft>
                      </a:pPr>
                      <a:r>
                        <a:rPr lang="ru-RU" sz="900">
                          <a:effectLst/>
                        </a:rPr>
                        <a:t>ABS(n)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tc>
                  <a:txBody>
                    <a:bodyPr/>
                    <a:lstStyle/>
                    <a:p>
                      <a:pPr>
                        <a:lnSpc>
                          <a:spcPct val="95000"/>
                        </a:lnSpc>
                        <a:spcAft>
                          <a:spcPts val="250"/>
                        </a:spcAft>
                      </a:pPr>
                      <a:r>
                        <a:rPr lang="ru-RU" sz="900" dirty="0">
                          <a:effectLst/>
                        </a:rPr>
                        <a:t>Возвращает абсолютное значение (т. е. отрицательные значения возвращаются, как положительные) числового выражения n.  </a:t>
                      </a:r>
                      <a:endParaRPr lang="ru-RU" sz="1000" dirty="0">
                        <a:effectLst/>
                      </a:endParaRPr>
                    </a:p>
                    <a:p>
                      <a:pPr>
                        <a:lnSpc>
                          <a:spcPct val="107000"/>
                        </a:lnSpc>
                        <a:spcAft>
                          <a:spcPts val="15"/>
                        </a:spcAft>
                      </a:pPr>
                      <a:r>
                        <a:rPr lang="ru-RU" sz="900" dirty="0">
                          <a:effectLst/>
                        </a:rPr>
                        <a:t>Примеры</a:t>
                      </a:r>
                      <a:r>
                        <a:rPr lang="en-US" sz="900" dirty="0">
                          <a:effectLst/>
                        </a:rPr>
                        <a:t>: </a:t>
                      </a:r>
                      <a:endParaRPr lang="ru-RU" sz="1000" dirty="0">
                        <a:effectLst/>
                      </a:endParaRPr>
                    </a:p>
                    <a:p>
                      <a:pPr>
                        <a:lnSpc>
                          <a:spcPct val="107000"/>
                        </a:lnSpc>
                        <a:spcAft>
                          <a:spcPts val="55"/>
                        </a:spcAft>
                      </a:pPr>
                      <a:r>
                        <a:rPr lang="en-US" sz="900" dirty="0">
                          <a:effectLst/>
                        </a:rPr>
                        <a:t>SELECT ABS(-5.767) = 5.767 </a:t>
                      </a:r>
                      <a:endParaRPr lang="ru-RU" sz="1000" dirty="0">
                        <a:effectLst/>
                      </a:endParaRPr>
                    </a:p>
                    <a:p>
                      <a:pPr>
                        <a:lnSpc>
                          <a:spcPct val="107000"/>
                        </a:lnSpc>
                        <a:spcAft>
                          <a:spcPts val="0"/>
                        </a:spcAft>
                      </a:pPr>
                      <a:r>
                        <a:rPr lang="en-US" sz="900" dirty="0">
                          <a:effectLst/>
                        </a:rPr>
                        <a:t>SELECT ABS(6.384) = 6.384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extLst>
                  <a:ext uri="{0D108BD9-81ED-4DB2-BD59-A6C34878D82A}">
                    <a16:rowId xmlns:a16="http://schemas.microsoft.com/office/drawing/2014/main" val="4104838311"/>
                  </a:ext>
                </a:extLst>
              </a:tr>
              <a:tr h="170512">
                <a:tc>
                  <a:txBody>
                    <a:bodyPr/>
                    <a:lstStyle/>
                    <a:p>
                      <a:pPr>
                        <a:lnSpc>
                          <a:spcPct val="107000"/>
                        </a:lnSpc>
                        <a:spcAft>
                          <a:spcPts val="0"/>
                        </a:spcAft>
                      </a:pPr>
                      <a:r>
                        <a:rPr lang="ru-RU" sz="900">
                          <a:effectLst/>
                        </a:rPr>
                        <a:t>ACOS(n)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tc>
                  <a:txBody>
                    <a:bodyPr/>
                    <a:lstStyle/>
                    <a:p>
                      <a:pPr marL="635">
                        <a:lnSpc>
                          <a:spcPct val="107000"/>
                        </a:lnSpc>
                        <a:spcAft>
                          <a:spcPts val="0"/>
                        </a:spcAft>
                      </a:pPr>
                      <a:r>
                        <a:rPr lang="ru-RU" sz="900">
                          <a:effectLst/>
                        </a:rPr>
                        <a:t>Вычисляет арккосинус значения n. Исходное значение n и результат имеют тип данных FLOAT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extLst>
                  <a:ext uri="{0D108BD9-81ED-4DB2-BD59-A6C34878D82A}">
                    <a16:rowId xmlns:a16="http://schemas.microsoft.com/office/drawing/2014/main" val="2861562048"/>
                  </a:ext>
                </a:extLst>
              </a:tr>
              <a:tr h="170512">
                <a:tc>
                  <a:txBody>
                    <a:bodyPr/>
                    <a:lstStyle/>
                    <a:p>
                      <a:pPr>
                        <a:lnSpc>
                          <a:spcPct val="107000"/>
                        </a:lnSpc>
                        <a:spcAft>
                          <a:spcPts val="0"/>
                        </a:spcAft>
                      </a:pPr>
                      <a:r>
                        <a:rPr lang="ru-RU" sz="900">
                          <a:effectLst/>
                        </a:rPr>
                        <a:t>ASIN(n)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tc>
                  <a:txBody>
                    <a:bodyPr/>
                    <a:lstStyle/>
                    <a:p>
                      <a:pPr>
                        <a:lnSpc>
                          <a:spcPct val="107000"/>
                        </a:lnSpc>
                        <a:spcAft>
                          <a:spcPts val="0"/>
                        </a:spcAft>
                      </a:pPr>
                      <a:r>
                        <a:rPr lang="ru-RU" sz="900">
                          <a:effectLst/>
                        </a:rPr>
                        <a:t>Вычисляет арксинус значения n. Исходное значение n и результат имеют тип данных FLOAT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extLst>
                  <a:ext uri="{0D108BD9-81ED-4DB2-BD59-A6C34878D82A}">
                    <a16:rowId xmlns:a16="http://schemas.microsoft.com/office/drawing/2014/main" val="849229554"/>
                  </a:ext>
                </a:extLst>
              </a:tr>
              <a:tr h="170512">
                <a:tc>
                  <a:txBody>
                    <a:bodyPr/>
                    <a:lstStyle/>
                    <a:p>
                      <a:pPr>
                        <a:lnSpc>
                          <a:spcPct val="107000"/>
                        </a:lnSpc>
                        <a:spcAft>
                          <a:spcPts val="0"/>
                        </a:spcAft>
                      </a:pPr>
                      <a:r>
                        <a:rPr lang="ru-RU" sz="900">
                          <a:effectLst/>
                        </a:rPr>
                        <a:t>ATAN(n)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tc>
                  <a:txBody>
                    <a:bodyPr/>
                    <a:lstStyle/>
                    <a:p>
                      <a:pPr marL="635">
                        <a:lnSpc>
                          <a:spcPct val="107000"/>
                        </a:lnSpc>
                        <a:spcAft>
                          <a:spcPts val="0"/>
                        </a:spcAft>
                      </a:pPr>
                      <a:r>
                        <a:rPr lang="ru-RU" sz="900">
                          <a:effectLst/>
                        </a:rPr>
                        <a:t>Вычисляет арктангенс значения n. Исходное значение n и результат имеют тип данных FLOAT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extLst>
                  <a:ext uri="{0D108BD9-81ED-4DB2-BD59-A6C34878D82A}">
                    <a16:rowId xmlns:a16="http://schemas.microsoft.com/office/drawing/2014/main" val="2859101309"/>
                  </a:ext>
                </a:extLst>
              </a:tr>
              <a:tr h="170512">
                <a:tc>
                  <a:txBody>
                    <a:bodyPr/>
                    <a:lstStyle/>
                    <a:p>
                      <a:pPr>
                        <a:lnSpc>
                          <a:spcPct val="107000"/>
                        </a:lnSpc>
                        <a:spcAft>
                          <a:spcPts val="0"/>
                        </a:spcAft>
                      </a:pPr>
                      <a:r>
                        <a:rPr lang="ru-RU" sz="900">
                          <a:effectLst/>
                        </a:rPr>
                        <a:t>ATN2(n,m)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tc>
                  <a:txBody>
                    <a:bodyPr/>
                    <a:lstStyle/>
                    <a:p>
                      <a:pPr>
                        <a:lnSpc>
                          <a:spcPct val="107000"/>
                        </a:lnSpc>
                        <a:spcAft>
                          <a:spcPts val="0"/>
                        </a:spcAft>
                      </a:pPr>
                      <a:r>
                        <a:rPr lang="ru-RU" sz="900">
                          <a:effectLst/>
                        </a:rPr>
                        <a:t>Вычисляет арктангенс значения n/m. Исходные значения n и m и результат имеют тип данных FLOAT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extLst>
                  <a:ext uri="{0D108BD9-81ED-4DB2-BD59-A6C34878D82A}">
                    <a16:rowId xmlns:a16="http://schemas.microsoft.com/office/drawing/2014/main" val="1528416018"/>
                  </a:ext>
                </a:extLst>
              </a:tr>
              <a:tr h="626559">
                <a:tc>
                  <a:txBody>
                    <a:bodyPr/>
                    <a:lstStyle/>
                    <a:p>
                      <a:pPr>
                        <a:lnSpc>
                          <a:spcPct val="107000"/>
                        </a:lnSpc>
                        <a:spcAft>
                          <a:spcPts val="0"/>
                        </a:spcAft>
                      </a:pPr>
                      <a:r>
                        <a:rPr lang="ru-RU" sz="900">
                          <a:effectLst/>
                        </a:rPr>
                        <a:t>CEILING(n)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tc>
                  <a:txBody>
                    <a:bodyPr/>
                    <a:lstStyle/>
                    <a:p>
                      <a:pPr marL="635">
                        <a:lnSpc>
                          <a:spcPct val="91000"/>
                        </a:lnSpc>
                        <a:spcAft>
                          <a:spcPts val="240"/>
                        </a:spcAft>
                      </a:pPr>
                      <a:r>
                        <a:rPr lang="ru-RU" sz="900">
                          <a:effectLst/>
                        </a:rPr>
                        <a:t>Возвращает наименьшее целое значение, большее или равное указанному параметру.  </a:t>
                      </a:r>
                      <a:endParaRPr lang="ru-RU" sz="1000">
                        <a:effectLst/>
                      </a:endParaRPr>
                    </a:p>
                    <a:p>
                      <a:pPr marL="635">
                        <a:lnSpc>
                          <a:spcPct val="107000"/>
                        </a:lnSpc>
                        <a:spcAft>
                          <a:spcPts val="15"/>
                        </a:spcAft>
                      </a:pPr>
                      <a:r>
                        <a:rPr lang="ru-RU" sz="900">
                          <a:effectLst/>
                        </a:rPr>
                        <a:t>Примеры</a:t>
                      </a:r>
                      <a:r>
                        <a:rPr lang="en-US" sz="900">
                          <a:effectLst/>
                        </a:rPr>
                        <a:t>:  </a:t>
                      </a:r>
                      <a:endParaRPr lang="ru-RU" sz="1000">
                        <a:effectLst/>
                      </a:endParaRPr>
                    </a:p>
                    <a:p>
                      <a:pPr marL="635">
                        <a:lnSpc>
                          <a:spcPct val="107000"/>
                        </a:lnSpc>
                        <a:spcAft>
                          <a:spcPts val="55"/>
                        </a:spcAft>
                      </a:pPr>
                      <a:r>
                        <a:rPr lang="en-US" sz="900">
                          <a:effectLst/>
                        </a:rPr>
                        <a:t>SELECT CEILING(4.88) = 5 </a:t>
                      </a:r>
                      <a:endParaRPr lang="ru-RU" sz="1000">
                        <a:effectLst/>
                      </a:endParaRPr>
                    </a:p>
                    <a:p>
                      <a:pPr marL="635">
                        <a:lnSpc>
                          <a:spcPct val="107000"/>
                        </a:lnSpc>
                        <a:spcAft>
                          <a:spcPts val="0"/>
                        </a:spcAft>
                      </a:pPr>
                      <a:r>
                        <a:rPr lang="en-US" sz="900">
                          <a:effectLst/>
                        </a:rPr>
                        <a:t>SELECT CEILING(-4.88) = -4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extLst>
                  <a:ext uri="{0D108BD9-81ED-4DB2-BD59-A6C34878D82A}">
                    <a16:rowId xmlns:a16="http://schemas.microsoft.com/office/drawing/2014/main" val="650473844"/>
                  </a:ext>
                </a:extLst>
              </a:tr>
              <a:tr h="170512">
                <a:tc>
                  <a:txBody>
                    <a:bodyPr/>
                    <a:lstStyle/>
                    <a:p>
                      <a:pPr>
                        <a:lnSpc>
                          <a:spcPct val="107000"/>
                        </a:lnSpc>
                        <a:spcAft>
                          <a:spcPts val="0"/>
                        </a:spcAft>
                      </a:pPr>
                      <a:r>
                        <a:rPr lang="ru-RU" sz="900">
                          <a:effectLst/>
                        </a:rPr>
                        <a:t>COS(n)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tc>
                  <a:txBody>
                    <a:bodyPr/>
                    <a:lstStyle/>
                    <a:p>
                      <a:pPr>
                        <a:lnSpc>
                          <a:spcPct val="107000"/>
                        </a:lnSpc>
                        <a:spcAft>
                          <a:spcPts val="0"/>
                        </a:spcAft>
                      </a:pPr>
                      <a:r>
                        <a:rPr lang="ru-RU" sz="900">
                          <a:effectLst/>
                        </a:rPr>
                        <a:t>Вычисляет косинус значения n. Исходное значение n и результат имеют тип данных FLOAT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extLst>
                  <a:ext uri="{0D108BD9-81ED-4DB2-BD59-A6C34878D82A}">
                    <a16:rowId xmlns:a16="http://schemas.microsoft.com/office/drawing/2014/main" val="882928179"/>
                  </a:ext>
                </a:extLst>
              </a:tr>
              <a:tr h="170512">
                <a:tc>
                  <a:txBody>
                    <a:bodyPr/>
                    <a:lstStyle/>
                    <a:p>
                      <a:pPr>
                        <a:lnSpc>
                          <a:spcPct val="107000"/>
                        </a:lnSpc>
                        <a:spcAft>
                          <a:spcPts val="0"/>
                        </a:spcAft>
                      </a:pPr>
                      <a:r>
                        <a:rPr lang="ru-RU" sz="900">
                          <a:effectLst/>
                        </a:rPr>
                        <a:t>COT(n)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tc>
                  <a:txBody>
                    <a:bodyPr/>
                    <a:lstStyle/>
                    <a:p>
                      <a:pPr>
                        <a:lnSpc>
                          <a:spcPct val="107000"/>
                        </a:lnSpc>
                        <a:spcAft>
                          <a:spcPts val="0"/>
                        </a:spcAft>
                      </a:pPr>
                      <a:r>
                        <a:rPr lang="ru-RU" sz="900">
                          <a:effectLst/>
                        </a:rPr>
                        <a:t>Вычисляет котангенс значения n. Исходное значение n и результат имеют тип данных FLOAT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extLst>
                  <a:ext uri="{0D108BD9-81ED-4DB2-BD59-A6C34878D82A}">
                    <a16:rowId xmlns:a16="http://schemas.microsoft.com/office/drawing/2014/main" val="2541758992"/>
                  </a:ext>
                </a:extLst>
              </a:tr>
              <a:tr h="619988">
                <a:tc>
                  <a:txBody>
                    <a:bodyPr/>
                    <a:lstStyle/>
                    <a:p>
                      <a:pPr>
                        <a:lnSpc>
                          <a:spcPct val="107000"/>
                        </a:lnSpc>
                        <a:spcAft>
                          <a:spcPts val="0"/>
                        </a:spcAft>
                      </a:pPr>
                      <a:r>
                        <a:rPr lang="ru-RU" sz="900">
                          <a:effectLst/>
                        </a:rPr>
                        <a:t>DEGREES(n)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tc>
                  <a:txBody>
                    <a:bodyPr/>
                    <a:lstStyle/>
                    <a:p>
                      <a:pPr marL="635">
                        <a:lnSpc>
                          <a:spcPct val="107000"/>
                        </a:lnSpc>
                        <a:spcAft>
                          <a:spcPts val="65"/>
                        </a:spcAft>
                      </a:pPr>
                      <a:r>
                        <a:rPr lang="ru-RU" sz="900">
                          <a:effectLst/>
                        </a:rPr>
                        <a:t>Преобразовывает радианы в градусы.  </a:t>
                      </a:r>
                      <a:endParaRPr lang="ru-RU" sz="1000">
                        <a:effectLst/>
                      </a:endParaRPr>
                    </a:p>
                    <a:p>
                      <a:pPr marL="635">
                        <a:lnSpc>
                          <a:spcPct val="107000"/>
                        </a:lnSpc>
                        <a:spcAft>
                          <a:spcPts val="30"/>
                        </a:spcAft>
                      </a:pPr>
                      <a:r>
                        <a:rPr lang="ru-RU" sz="900">
                          <a:effectLst/>
                        </a:rPr>
                        <a:t>Примеры:  </a:t>
                      </a:r>
                      <a:endParaRPr lang="ru-RU" sz="1000">
                        <a:effectLst/>
                      </a:endParaRPr>
                    </a:p>
                    <a:p>
                      <a:pPr marL="635">
                        <a:lnSpc>
                          <a:spcPct val="107000"/>
                        </a:lnSpc>
                        <a:spcAft>
                          <a:spcPts val="40"/>
                        </a:spcAft>
                      </a:pPr>
                      <a:r>
                        <a:rPr lang="en-US" sz="900">
                          <a:effectLst/>
                        </a:rPr>
                        <a:t>SELECT DEGREES(PI()/2) = 90  </a:t>
                      </a:r>
                      <a:endParaRPr lang="ru-RU" sz="1000">
                        <a:effectLst/>
                      </a:endParaRPr>
                    </a:p>
                    <a:p>
                      <a:pPr marL="635">
                        <a:lnSpc>
                          <a:spcPct val="107000"/>
                        </a:lnSpc>
                        <a:spcAft>
                          <a:spcPts val="0"/>
                        </a:spcAft>
                      </a:pPr>
                      <a:r>
                        <a:rPr lang="en-US" sz="900">
                          <a:effectLst/>
                        </a:rPr>
                        <a:t>SELECT DEGREES(0.75) = 42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extLst>
                  <a:ext uri="{0D108BD9-81ED-4DB2-BD59-A6C34878D82A}">
                    <a16:rowId xmlns:a16="http://schemas.microsoft.com/office/drawing/2014/main" val="2111378542"/>
                  </a:ext>
                </a:extLst>
              </a:tr>
              <a:tr h="489002">
                <a:tc>
                  <a:txBody>
                    <a:bodyPr/>
                    <a:lstStyle/>
                    <a:p>
                      <a:pPr>
                        <a:lnSpc>
                          <a:spcPct val="107000"/>
                        </a:lnSpc>
                        <a:spcAft>
                          <a:spcPts val="0"/>
                        </a:spcAft>
                      </a:pPr>
                      <a:r>
                        <a:rPr lang="ru-RU" sz="900">
                          <a:effectLst/>
                        </a:rPr>
                        <a:t>EXP(n)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tc>
                  <a:txBody>
                    <a:bodyPr/>
                    <a:lstStyle/>
                    <a:p>
                      <a:pPr>
                        <a:lnSpc>
                          <a:spcPct val="107000"/>
                        </a:lnSpc>
                        <a:spcAft>
                          <a:spcPts val="220"/>
                        </a:spcAft>
                      </a:pPr>
                      <a:r>
                        <a:rPr lang="ru-RU" sz="900">
                          <a:effectLst/>
                        </a:rPr>
                        <a:t>Вычисляет значение e</a:t>
                      </a:r>
                      <a:r>
                        <a:rPr lang="ru-RU" sz="900" baseline="30000">
                          <a:effectLst/>
                        </a:rPr>
                        <a:t>n</a:t>
                      </a:r>
                      <a:r>
                        <a:rPr lang="ru-RU" sz="900">
                          <a:effectLst/>
                        </a:rPr>
                        <a:t>.  </a:t>
                      </a:r>
                      <a:endParaRPr lang="ru-RU" sz="1000">
                        <a:effectLst/>
                      </a:endParaRPr>
                    </a:p>
                    <a:p>
                      <a:pPr>
                        <a:lnSpc>
                          <a:spcPct val="107000"/>
                        </a:lnSpc>
                        <a:spcAft>
                          <a:spcPts val="20"/>
                        </a:spcAft>
                      </a:pPr>
                      <a:r>
                        <a:rPr lang="ru-RU" sz="900">
                          <a:effectLst/>
                        </a:rPr>
                        <a:t>Пример: </a:t>
                      </a:r>
                      <a:endParaRPr lang="ru-RU" sz="1000">
                        <a:effectLst/>
                      </a:endParaRPr>
                    </a:p>
                    <a:p>
                      <a:pPr>
                        <a:lnSpc>
                          <a:spcPct val="107000"/>
                        </a:lnSpc>
                        <a:spcAft>
                          <a:spcPts val="0"/>
                        </a:spcAft>
                      </a:pPr>
                      <a:r>
                        <a:rPr lang="ru-RU" sz="900">
                          <a:effectLst/>
                        </a:rPr>
                        <a:t>SELECT EXP(1) = 2.7183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extLst>
                  <a:ext uri="{0D108BD9-81ED-4DB2-BD59-A6C34878D82A}">
                    <a16:rowId xmlns:a16="http://schemas.microsoft.com/office/drawing/2014/main" val="4237486530"/>
                  </a:ext>
                </a:extLst>
              </a:tr>
              <a:tr h="467313">
                <a:tc>
                  <a:txBody>
                    <a:bodyPr/>
                    <a:lstStyle/>
                    <a:p>
                      <a:pPr>
                        <a:lnSpc>
                          <a:spcPct val="107000"/>
                        </a:lnSpc>
                        <a:spcAft>
                          <a:spcPts val="0"/>
                        </a:spcAft>
                      </a:pPr>
                      <a:r>
                        <a:rPr lang="ru-RU" sz="900">
                          <a:effectLst/>
                        </a:rPr>
                        <a:t>FLOOR(n)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tc>
                  <a:txBody>
                    <a:bodyPr/>
                    <a:lstStyle/>
                    <a:p>
                      <a:pPr marL="635">
                        <a:lnSpc>
                          <a:spcPct val="91000"/>
                        </a:lnSpc>
                        <a:spcAft>
                          <a:spcPts val="240"/>
                        </a:spcAft>
                      </a:pPr>
                      <a:r>
                        <a:rPr lang="ru-RU" sz="900">
                          <a:effectLst/>
                        </a:rPr>
                        <a:t>Возвращает наибольшее целое значение, меньшее или равное указанному параметру. </a:t>
                      </a:r>
                      <a:endParaRPr lang="ru-RU" sz="1000">
                        <a:effectLst/>
                      </a:endParaRPr>
                    </a:p>
                    <a:p>
                      <a:pPr marL="635">
                        <a:lnSpc>
                          <a:spcPct val="107000"/>
                        </a:lnSpc>
                        <a:spcAft>
                          <a:spcPts val="15"/>
                        </a:spcAft>
                      </a:pPr>
                      <a:r>
                        <a:rPr lang="ru-RU" sz="900">
                          <a:effectLst/>
                        </a:rPr>
                        <a:t>Пример:  </a:t>
                      </a:r>
                      <a:endParaRPr lang="ru-RU" sz="1000">
                        <a:effectLst/>
                      </a:endParaRPr>
                    </a:p>
                    <a:p>
                      <a:pPr marL="635">
                        <a:lnSpc>
                          <a:spcPct val="107000"/>
                        </a:lnSpc>
                        <a:spcAft>
                          <a:spcPts val="0"/>
                        </a:spcAft>
                      </a:pPr>
                      <a:r>
                        <a:rPr lang="ru-RU" sz="900">
                          <a:effectLst/>
                        </a:rPr>
                        <a:t>SELECT FLOOR(4.88) = 4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extLst>
                  <a:ext uri="{0D108BD9-81ED-4DB2-BD59-A6C34878D82A}">
                    <a16:rowId xmlns:a16="http://schemas.microsoft.com/office/drawing/2014/main" val="3452692785"/>
                  </a:ext>
                </a:extLst>
              </a:tr>
              <a:tr h="474872">
                <a:tc>
                  <a:txBody>
                    <a:bodyPr/>
                    <a:lstStyle/>
                    <a:p>
                      <a:pPr>
                        <a:lnSpc>
                          <a:spcPct val="107000"/>
                        </a:lnSpc>
                        <a:spcAft>
                          <a:spcPts val="0"/>
                        </a:spcAft>
                      </a:pPr>
                      <a:r>
                        <a:rPr lang="ru-RU" sz="900">
                          <a:effectLst/>
                        </a:rPr>
                        <a:t>LOG(n)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tc>
                  <a:txBody>
                    <a:bodyPr/>
                    <a:lstStyle/>
                    <a:p>
                      <a:pPr>
                        <a:lnSpc>
                          <a:spcPct val="107000"/>
                        </a:lnSpc>
                        <a:spcAft>
                          <a:spcPts val="115"/>
                        </a:spcAft>
                      </a:pPr>
                      <a:r>
                        <a:rPr lang="ru-RU" sz="900">
                          <a:effectLst/>
                        </a:rPr>
                        <a:t>Вычисляет натуральный логарифм (т. е. с основанием е) числа n.  </a:t>
                      </a:r>
                      <a:endParaRPr lang="ru-RU" sz="1000">
                        <a:effectLst/>
                      </a:endParaRPr>
                    </a:p>
                    <a:p>
                      <a:pPr>
                        <a:lnSpc>
                          <a:spcPct val="107000"/>
                        </a:lnSpc>
                        <a:spcAft>
                          <a:spcPts val="20"/>
                        </a:spcAft>
                      </a:pPr>
                      <a:r>
                        <a:rPr lang="ru-RU" sz="900">
                          <a:effectLst/>
                        </a:rPr>
                        <a:t>Примеры</a:t>
                      </a:r>
                      <a:r>
                        <a:rPr lang="en-US" sz="900">
                          <a:effectLst/>
                        </a:rPr>
                        <a:t>:  </a:t>
                      </a:r>
                      <a:endParaRPr lang="ru-RU" sz="1000">
                        <a:effectLst/>
                      </a:endParaRPr>
                    </a:p>
                    <a:p>
                      <a:pPr marR="2061845">
                        <a:lnSpc>
                          <a:spcPct val="107000"/>
                        </a:lnSpc>
                        <a:spcAft>
                          <a:spcPts val="0"/>
                        </a:spcAft>
                      </a:pPr>
                      <a:r>
                        <a:rPr lang="en-US" sz="900">
                          <a:effectLst/>
                        </a:rPr>
                        <a:t>SELECT LOG(4.67) = 1.54  SELECT LOG(0.12) =-2.12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extLst>
                  <a:ext uri="{0D108BD9-81ED-4DB2-BD59-A6C34878D82A}">
                    <a16:rowId xmlns:a16="http://schemas.microsoft.com/office/drawing/2014/main" val="1796591348"/>
                  </a:ext>
                </a:extLst>
              </a:tr>
              <a:tr h="677934">
                <a:tc>
                  <a:txBody>
                    <a:bodyPr/>
                    <a:lstStyle/>
                    <a:p>
                      <a:pPr>
                        <a:lnSpc>
                          <a:spcPct val="107000"/>
                        </a:lnSpc>
                        <a:spcAft>
                          <a:spcPts val="0"/>
                        </a:spcAft>
                      </a:pPr>
                      <a:r>
                        <a:rPr lang="ru-RU" sz="900">
                          <a:effectLst/>
                        </a:rPr>
                        <a:t>LOG10(n)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8207" marT="24108" marB="0"/>
                </a:tc>
                <a:tc>
                  <a:txBody>
                    <a:bodyPr/>
                    <a:lstStyle/>
                    <a:p>
                      <a:pPr>
                        <a:lnSpc>
                          <a:spcPct val="107000"/>
                        </a:lnSpc>
                        <a:spcAft>
                          <a:spcPts val="240"/>
                        </a:spcAft>
                      </a:pPr>
                      <a:r>
                        <a:rPr lang="ru-RU" sz="900">
                          <a:effectLst/>
                        </a:rPr>
                        <a:t>Вычисляет десятичный (с основанием 10) логарифм числа n. </a:t>
                      </a:r>
                      <a:endParaRPr lang="ru-RU" sz="1000">
                        <a:effectLst/>
                      </a:endParaRPr>
                    </a:p>
                    <a:p>
                      <a:pPr>
                        <a:lnSpc>
                          <a:spcPct val="107000"/>
                        </a:lnSpc>
                        <a:spcAft>
                          <a:spcPts val="130"/>
                        </a:spcAft>
                      </a:pPr>
                      <a:r>
                        <a:rPr lang="ru-RU" sz="900">
                          <a:effectLst/>
                        </a:rPr>
                        <a:t>Примеры</a:t>
                      </a:r>
                      <a:r>
                        <a:rPr lang="en-US" sz="900">
                          <a:effectLst/>
                        </a:rPr>
                        <a:t>:   </a:t>
                      </a:r>
                      <a:endParaRPr lang="ru-RU" sz="1000">
                        <a:effectLst/>
                      </a:endParaRPr>
                    </a:p>
                    <a:p>
                      <a:pPr>
                        <a:lnSpc>
                          <a:spcPct val="107000"/>
                        </a:lnSpc>
                        <a:spcAft>
                          <a:spcPts val="160"/>
                        </a:spcAft>
                      </a:pPr>
                      <a:r>
                        <a:rPr lang="en-US" sz="900">
                          <a:effectLst/>
                        </a:rPr>
                        <a:t>SELECT LOG10(4.67) = 0.67  </a:t>
                      </a:r>
                      <a:endParaRPr lang="ru-RU" sz="1000">
                        <a:effectLst/>
                      </a:endParaRPr>
                    </a:p>
                    <a:p>
                      <a:pPr>
                        <a:lnSpc>
                          <a:spcPct val="107000"/>
                        </a:lnSpc>
                        <a:spcAft>
                          <a:spcPts val="0"/>
                        </a:spcAft>
                      </a:pPr>
                      <a:r>
                        <a:rPr lang="en-US" sz="900">
                          <a:effectLst/>
                        </a:rPr>
                        <a:t>SELECT LOG10(0.12) =-0.92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8207" marT="24108" marB="0"/>
                </a:tc>
                <a:extLst>
                  <a:ext uri="{0D108BD9-81ED-4DB2-BD59-A6C34878D82A}">
                    <a16:rowId xmlns:a16="http://schemas.microsoft.com/office/drawing/2014/main" val="899890531"/>
                  </a:ext>
                </a:extLst>
              </a:tr>
              <a:tr h="171938">
                <a:tc>
                  <a:txBody>
                    <a:bodyPr/>
                    <a:lstStyle/>
                    <a:p>
                      <a:pPr>
                        <a:lnSpc>
                          <a:spcPct val="107000"/>
                        </a:lnSpc>
                        <a:spcAft>
                          <a:spcPts val="0"/>
                        </a:spcAft>
                      </a:pPr>
                      <a:r>
                        <a:rPr lang="ru-RU" sz="900">
                          <a:effectLst/>
                        </a:rPr>
                        <a:t>PI()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8207" marT="24108" marB="0"/>
                </a:tc>
                <a:tc>
                  <a:txBody>
                    <a:bodyPr/>
                    <a:lstStyle/>
                    <a:p>
                      <a:pPr>
                        <a:lnSpc>
                          <a:spcPct val="107000"/>
                        </a:lnSpc>
                        <a:spcAft>
                          <a:spcPts val="0"/>
                        </a:spcAft>
                      </a:pPr>
                      <a:r>
                        <a:rPr lang="ru-RU" sz="900" dirty="0">
                          <a:effectLst/>
                        </a:rPr>
                        <a:t>Возвращает значение π (3,14)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7699" marR="8207" marT="24108" marB="0"/>
                </a:tc>
                <a:extLst>
                  <a:ext uri="{0D108BD9-81ED-4DB2-BD59-A6C34878D82A}">
                    <a16:rowId xmlns:a16="http://schemas.microsoft.com/office/drawing/2014/main" val="2295464105"/>
                  </a:ext>
                </a:extLst>
              </a:tr>
            </a:tbl>
          </a:graphicData>
        </a:graphic>
      </p:graphicFrame>
    </p:spTree>
    <p:extLst>
      <p:ext uri="{BB962C8B-B14F-4D97-AF65-F5344CB8AC3E}">
        <p14:creationId xmlns:p14="http://schemas.microsoft.com/office/powerpoint/2010/main" val="365215216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Числовые </a:t>
            </a:r>
            <a:r>
              <a:rPr lang="ru-RU" b="1" dirty="0" smtClean="0"/>
              <a:t>функции</a:t>
            </a:r>
            <a:r>
              <a:rPr lang="en-US" b="1" dirty="0" smtClean="0"/>
              <a:t>. </a:t>
            </a:r>
            <a:r>
              <a:rPr lang="ru-RU" b="1" dirty="0" smtClean="0"/>
              <a:t>Продолжение</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3690271023"/>
              </p:ext>
            </p:extLst>
          </p:nvPr>
        </p:nvGraphicFramePr>
        <p:xfrm>
          <a:off x="603116" y="1449419"/>
          <a:ext cx="7957224" cy="5223754"/>
        </p:xfrm>
        <a:graphic>
          <a:graphicData uri="http://schemas.openxmlformats.org/drawingml/2006/table">
            <a:tbl>
              <a:tblPr firstCol="1" bandRow="1">
                <a:tableStyleId>{5C22544A-7EE6-4342-B048-85BDC9FD1C3A}</a:tableStyleId>
              </a:tblPr>
              <a:tblGrid>
                <a:gridCol w="1306360">
                  <a:extLst>
                    <a:ext uri="{9D8B030D-6E8A-4147-A177-3AD203B41FA5}">
                      <a16:colId xmlns:a16="http://schemas.microsoft.com/office/drawing/2014/main" val="130327610"/>
                    </a:ext>
                  </a:extLst>
                </a:gridCol>
                <a:gridCol w="6650864">
                  <a:extLst>
                    <a:ext uri="{9D8B030D-6E8A-4147-A177-3AD203B41FA5}">
                      <a16:colId xmlns:a16="http://schemas.microsoft.com/office/drawing/2014/main" val="3857404726"/>
                    </a:ext>
                  </a:extLst>
                </a:gridCol>
              </a:tblGrid>
              <a:tr h="737836">
                <a:tc>
                  <a:txBody>
                    <a:bodyPr/>
                    <a:lstStyle/>
                    <a:p>
                      <a:pPr>
                        <a:lnSpc>
                          <a:spcPct val="107000"/>
                        </a:lnSpc>
                        <a:spcAft>
                          <a:spcPts val="0"/>
                        </a:spcAft>
                      </a:pPr>
                      <a:r>
                        <a:rPr lang="ru-RU" sz="800" dirty="0">
                          <a:effectLst/>
                        </a:rPr>
                        <a:t>POWER(</a:t>
                      </a:r>
                      <a:r>
                        <a:rPr lang="ru-RU" sz="800" dirty="0" err="1">
                          <a:effectLst/>
                        </a:rPr>
                        <a:t>x,y</a:t>
                      </a:r>
                      <a:r>
                        <a:rPr lang="ru-RU" sz="800" dirty="0">
                          <a:effectLst/>
                        </a:rPr>
                        <a:t>)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tc>
                  <a:txBody>
                    <a:bodyPr/>
                    <a:lstStyle/>
                    <a:p>
                      <a:pPr>
                        <a:lnSpc>
                          <a:spcPct val="107000"/>
                        </a:lnSpc>
                        <a:spcAft>
                          <a:spcPts val="220"/>
                        </a:spcAft>
                      </a:pPr>
                      <a:r>
                        <a:rPr lang="ru-RU" sz="800" dirty="0">
                          <a:effectLst/>
                        </a:rPr>
                        <a:t>Вычисляет значение x в степени y. </a:t>
                      </a:r>
                      <a:endParaRPr lang="ru-RU" sz="1000" dirty="0">
                        <a:effectLst/>
                      </a:endParaRPr>
                    </a:p>
                    <a:p>
                      <a:pPr>
                        <a:lnSpc>
                          <a:spcPct val="107000"/>
                        </a:lnSpc>
                        <a:spcAft>
                          <a:spcPts val="115"/>
                        </a:spcAft>
                      </a:pPr>
                      <a:r>
                        <a:rPr lang="ru-RU" sz="800" dirty="0">
                          <a:effectLst/>
                        </a:rPr>
                        <a:t>Примеры</a:t>
                      </a:r>
                      <a:r>
                        <a:rPr lang="en-US" sz="800" dirty="0">
                          <a:effectLst/>
                        </a:rPr>
                        <a:t>:   </a:t>
                      </a:r>
                      <a:endParaRPr lang="ru-RU" sz="1000" dirty="0">
                        <a:effectLst/>
                      </a:endParaRPr>
                    </a:p>
                    <a:p>
                      <a:pPr>
                        <a:lnSpc>
                          <a:spcPct val="107000"/>
                        </a:lnSpc>
                        <a:spcAft>
                          <a:spcPts val="160"/>
                        </a:spcAft>
                      </a:pPr>
                      <a:r>
                        <a:rPr lang="en-US" sz="800" dirty="0">
                          <a:effectLst/>
                        </a:rPr>
                        <a:t>SELECT POWER(3.12,5) = 295.65   </a:t>
                      </a:r>
                      <a:endParaRPr lang="ru-RU" sz="1000" dirty="0">
                        <a:effectLst/>
                      </a:endParaRPr>
                    </a:p>
                    <a:p>
                      <a:pPr>
                        <a:lnSpc>
                          <a:spcPct val="107000"/>
                        </a:lnSpc>
                        <a:spcAft>
                          <a:spcPts val="0"/>
                        </a:spcAft>
                      </a:pPr>
                      <a:r>
                        <a:rPr lang="en-US" sz="800" dirty="0">
                          <a:effectLst/>
                        </a:rPr>
                        <a:t>SELECT POWER(81,0.5) = 9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extLst>
                  <a:ext uri="{0D108BD9-81ED-4DB2-BD59-A6C34878D82A}">
                    <a16:rowId xmlns:a16="http://schemas.microsoft.com/office/drawing/2014/main" val="1994033086"/>
                  </a:ext>
                </a:extLst>
              </a:tr>
              <a:tr h="728789">
                <a:tc>
                  <a:txBody>
                    <a:bodyPr/>
                    <a:lstStyle/>
                    <a:p>
                      <a:pPr>
                        <a:lnSpc>
                          <a:spcPct val="107000"/>
                        </a:lnSpc>
                        <a:spcAft>
                          <a:spcPts val="0"/>
                        </a:spcAft>
                      </a:pPr>
                      <a:r>
                        <a:rPr lang="ru-RU" sz="800">
                          <a:effectLst/>
                        </a:rPr>
                        <a:t>RADIANS(n)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tc>
                  <a:txBody>
                    <a:bodyPr/>
                    <a:lstStyle/>
                    <a:p>
                      <a:pPr>
                        <a:lnSpc>
                          <a:spcPct val="107000"/>
                        </a:lnSpc>
                        <a:spcAft>
                          <a:spcPts val="175"/>
                        </a:spcAft>
                      </a:pPr>
                      <a:r>
                        <a:rPr lang="ru-RU" sz="800" dirty="0">
                          <a:effectLst/>
                        </a:rPr>
                        <a:t>Преобразовывает градусы в радианы.  </a:t>
                      </a:r>
                      <a:endParaRPr lang="ru-RU" sz="1000" dirty="0">
                        <a:effectLst/>
                      </a:endParaRPr>
                    </a:p>
                    <a:p>
                      <a:pPr>
                        <a:lnSpc>
                          <a:spcPct val="107000"/>
                        </a:lnSpc>
                        <a:spcAft>
                          <a:spcPts val="125"/>
                        </a:spcAft>
                      </a:pPr>
                      <a:r>
                        <a:rPr lang="ru-RU" sz="800" dirty="0">
                          <a:effectLst/>
                        </a:rPr>
                        <a:t>Примеры:  </a:t>
                      </a:r>
                      <a:endParaRPr lang="ru-RU" sz="1000" dirty="0">
                        <a:effectLst/>
                      </a:endParaRPr>
                    </a:p>
                    <a:p>
                      <a:pPr>
                        <a:lnSpc>
                          <a:spcPct val="107000"/>
                        </a:lnSpc>
                        <a:spcAft>
                          <a:spcPts val="150"/>
                        </a:spcAft>
                      </a:pPr>
                      <a:r>
                        <a:rPr lang="ru-RU" sz="800" dirty="0">
                          <a:effectLst/>
                        </a:rPr>
                        <a:t>SELECT RADIANS(90.0) = 1.57  </a:t>
                      </a:r>
                      <a:endParaRPr lang="ru-RU" sz="1000" dirty="0">
                        <a:effectLst/>
                      </a:endParaRPr>
                    </a:p>
                    <a:p>
                      <a:pPr>
                        <a:lnSpc>
                          <a:spcPct val="107000"/>
                        </a:lnSpc>
                        <a:spcAft>
                          <a:spcPts val="0"/>
                        </a:spcAft>
                      </a:pPr>
                      <a:r>
                        <a:rPr lang="ru-RU" sz="800" dirty="0">
                          <a:effectLst/>
                        </a:rPr>
                        <a:t>SELECT RADIANS(42.97) = 0.75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extLst>
                  <a:ext uri="{0D108BD9-81ED-4DB2-BD59-A6C34878D82A}">
                    <a16:rowId xmlns:a16="http://schemas.microsoft.com/office/drawing/2014/main" val="1575840294"/>
                  </a:ext>
                </a:extLst>
              </a:tr>
              <a:tr h="253694">
                <a:tc>
                  <a:txBody>
                    <a:bodyPr/>
                    <a:lstStyle/>
                    <a:p>
                      <a:pPr>
                        <a:lnSpc>
                          <a:spcPct val="107000"/>
                        </a:lnSpc>
                        <a:spcAft>
                          <a:spcPts val="0"/>
                        </a:spcAft>
                      </a:pPr>
                      <a:r>
                        <a:rPr lang="ru-RU" sz="800">
                          <a:effectLst/>
                        </a:rPr>
                        <a:t>RAND()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tc>
                  <a:txBody>
                    <a:bodyPr/>
                    <a:lstStyle/>
                    <a:p>
                      <a:pPr marR="173355">
                        <a:lnSpc>
                          <a:spcPct val="107000"/>
                        </a:lnSpc>
                        <a:spcAft>
                          <a:spcPts val="0"/>
                        </a:spcAft>
                      </a:pPr>
                      <a:r>
                        <a:rPr lang="ru-RU" sz="800">
                          <a:effectLst/>
                        </a:rPr>
                        <a:t>Возвращает произвольное число типа FLOAT в диапазоне значений  между 0 и 1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extLst>
                  <a:ext uri="{0D108BD9-81ED-4DB2-BD59-A6C34878D82A}">
                    <a16:rowId xmlns:a16="http://schemas.microsoft.com/office/drawing/2014/main" val="3111957501"/>
                  </a:ext>
                </a:extLst>
              </a:tr>
              <a:tr h="1152911">
                <a:tc>
                  <a:txBody>
                    <a:bodyPr/>
                    <a:lstStyle/>
                    <a:p>
                      <a:pPr>
                        <a:lnSpc>
                          <a:spcPct val="107000"/>
                        </a:lnSpc>
                        <a:spcAft>
                          <a:spcPts val="0"/>
                        </a:spcAft>
                      </a:pPr>
                      <a:r>
                        <a:rPr lang="ru-RU" sz="800">
                          <a:effectLst/>
                        </a:rPr>
                        <a:t>ROUND(n,p,[t])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tc>
                  <a:txBody>
                    <a:bodyPr/>
                    <a:lstStyle/>
                    <a:p>
                      <a:pPr>
                        <a:lnSpc>
                          <a:spcPct val="102000"/>
                        </a:lnSpc>
                        <a:spcAft>
                          <a:spcPts val="230"/>
                        </a:spcAft>
                      </a:pPr>
                      <a:r>
                        <a:rPr lang="ru-RU" sz="800" dirty="0">
                          <a:effectLst/>
                        </a:rPr>
                        <a:t>Округляет значение n с точностью до p. Когда аргумент p положительное число, округляется дробная часть числа n, а когда отрицательное — целая часть. При использовании необязательного аргумента t≠0, число n не округляется, а усекается.  </a:t>
                      </a:r>
                      <a:endParaRPr lang="ru-RU" sz="1000" dirty="0">
                        <a:effectLst/>
                      </a:endParaRPr>
                    </a:p>
                    <a:p>
                      <a:pPr>
                        <a:lnSpc>
                          <a:spcPct val="107000"/>
                        </a:lnSpc>
                        <a:spcAft>
                          <a:spcPts val="125"/>
                        </a:spcAft>
                      </a:pPr>
                      <a:r>
                        <a:rPr lang="ru-RU" sz="800" dirty="0">
                          <a:effectLst/>
                        </a:rPr>
                        <a:t>Примеры</a:t>
                      </a:r>
                      <a:r>
                        <a:rPr lang="en-US" sz="800" dirty="0">
                          <a:effectLst/>
                        </a:rPr>
                        <a:t>:   </a:t>
                      </a:r>
                      <a:endParaRPr lang="ru-RU" sz="1000" dirty="0">
                        <a:effectLst/>
                      </a:endParaRPr>
                    </a:p>
                    <a:p>
                      <a:pPr>
                        <a:lnSpc>
                          <a:spcPct val="107000"/>
                        </a:lnSpc>
                        <a:spcAft>
                          <a:spcPts val="150"/>
                        </a:spcAft>
                      </a:pPr>
                      <a:r>
                        <a:rPr lang="en-US" sz="800" dirty="0">
                          <a:effectLst/>
                        </a:rPr>
                        <a:t>SELECT ROUND(5.4567,3) = 5.4570  </a:t>
                      </a:r>
                      <a:endParaRPr lang="ru-RU" sz="1000" dirty="0">
                        <a:effectLst/>
                      </a:endParaRPr>
                    </a:p>
                    <a:p>
                      <a:pPr>
                        <a:lnSpc>
                          <a:spcPct val="107000"/>
                        </a:lnSpc>
                        <a:spcAft>
                          <a:spcPts val="160"/>
                        </a:spcAft>
                      </a:pPr>
                      <a:r>
                        <a:rPr lang="en-US" sz="800" dirty="0">
                          <a:effectLst/>
                        </a:rPr>
                        <a:t>SELECT ROUND(345.4567-1) = 350.0000  </a:t>
                      </a:r>
                      <a:endParaRPr lang="ru-RU" sz="1000" dirty="0">
                        <a:effectLst/>
                      </a:endParaRPr>
                    </a:p>
                    <a:p>
                      <a:pPr>
                        <a:lnSpc>
                          <a:spcPct val="107000"/>
                        </a:lnSpc>
                        <a:spcAft>
                          <a:spcPts val="0"/>
                        </a:spcAft>
                      </a:pPr>
                      <a:r>
                        <a:rPr lang="en-US" sz="800" dirty="0">
                          <a:effectLst/>
                        </a:rPr>
                        <a:t>SELECT ROUND(345.4567-1,1) = 340.0000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extLst>
                  <a:ext uri="{0D108BD9-81ED-4DB2-BD59-A6C34878D82A}">
                    <a16:rowId xmlns:a16="http://schemas.microsoft.com/office/drawing/2014/main" val="3110110835"/>
                  </a:ext>
                </a:extLst>
              </a:tr>
              <a:tr h="417067">
                <a:tc>
                  <a:txBody>
                    <a:bodyPr/>
                    <a:lstStyle/>
                    <a:p>
                      <a:pPr>
                        <a:lnSpc>
                          <a:spcPct val="107000"/>
                        </a:lnSpc>
                        <a:spcAft>
                          <a:spcPts val="0"/>
                        </a:spcAft>
                      </a:pPr>
                      <a:r>
                        <a:rPr lang="ru-RU" sz="800">
                          <a:effectLst/>
                        </a:rPr>
                        <a:t>ROWCOUNT_BIG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tc>
                  <a:txBody>
                    <a:bodyPr/>
                    <a:lstStyle/>
                    <a:p>
                      <a:pPr>
                        <a:lnSpc>
                          <a:spcPct val="107000"/>
                        </a:lnSpc>
                        <a:spcAft>
                          <a:spcPts val="0"/>
                        </a:spcAft>
                      </a:pPr>
                      <a:r>
                        <a:rPr lang="ru-RU" sz="800">
                          <a:effectLst/>
                        </a:rPr>
                        <a:t>Возвращает количество строк таблицы, которые были обработаны последней инструкцией Transact-SQL, исполненной системой. Возвращаемое значение имеет тип BIGINT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extLst>
                  <a:ext uri="{0D108BD9-81ED-4DB2-BD59-A6C34878D82A}">
                    <a16:rowId xmlns:a16="http://schemas.microsoft.com/office/drawing/2014/main" val="1482777865"/>
                  </a:ext>
                </a:extLst>
              </a:tr>
              <a:tr h="543040">
                <a:tc>
                  <a:txBody>
                    <a:bodyPr/>
                    <a:lstStyle/>
                    <a:p>
                      <a:pPr>
                        <a:lnSpc>
                          <a:spcPct val="107000"/>
                        </a:lnSpc>
                        <a:spcAft>
                          <a:spcPts val="0"/>
                        </a:spcAft>
                      </a:pPr>
                      <a:r>
                        <a:rPr lang="ru-RU" sz="800">
                          <a:effectLst/>
                        </a:rPr>
                        <a:t>SIGN(n)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tc>
                  <a:txBody>
                    <a:bodyPr/>
                    <a:lstStyle/>
                    <a:p>
                      <a:pPr marR="31750">
                        <a:lnSpc>
                          <a:spcPct val="101000"/>
                        </a:lnSpc>
                        <a:spcAft>
                          <a:spcPts val="240"/>
                        </a:spcAft>
                      </a:pPr>
                      <a:r>
                        <a:rPr lang="ru-RU" sz="800">
                          <a:effectLst/>
                        </a:rPr>
                        <a:t>Возвращает знак значения n в виде числа: +1, если положительное, –1, если отрицательное.  </a:t>
                      </a:r>
                      <a:endParaRPr lang="ru-RU" sz="1000">
                        <a:effectLst/>
                      </a:endParaRPr>
                    </a:p>
                    <a:p>
                      <a:pPr>
                        <a:lnSpc>
                          <a:spcPct val="107000"/>
                        </a:lnSpc>
                        <a:spcAft>
                          <a:spcPts val="115"/>
                        </a:spcAft>
                      </a:pPr>
                      <a:r>
                        <a:rPr lang="ru-RU" sz="800">
                          <a:effectLst/>
                        </a:rPr>
                        <a:t>Пример:  </a:t>
                      </a:r>
                      <a:endParaRPr lang="ru-RU" sz="1000">
                        <a:effectLst/>
                      </a:endParaRPr>
                    </a:p>
                    <a:p>
                      <a:pPr>
                        <a:lnSpc>
                          <a:spcPct val="107000"/>
                        </a:lnSpc>
                        <a:spcAft>
                          <a:spcPts val="0"/>
                        </a:spcAft>
                      </a:pPr>
                      <a:r>
                        <a:rPr lang="ru-RU" sz="800">
                          <a:effectLst/>
                        </a:rPr>
                        <a:t>SELECT SIGN(0.88) = 1.00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extLst>
                  <a:ext uri="{0D108BD9-81ED-4DB2-BD59-A6C34878D82A}">
                    <a16:rowId xmlns:a16="http://schemas.microsoft.com/office/drawing/2014/main" val="2872929227"/>
                  </a:ext>
                </a:extLst>
              </a:tr>
              <a:tr h="215174">
                <a:tc>
                  <a:txBody>
                    <a:bodyPr/>
                    <a:lstStyle/>
                    <a:p>
                      <a:pPr>
                        <a:lnSpc>
                          <a:spcPct val="107000"/>
                        </a:lnSpc>
                        <a:spcAft>
                          <a:spcPts val="0"/>
                        </a:spcAft>
                      </a:pPr>
                      <a:r>
                        <a:rPr lang="ru-RU" sz="800">
                          <a:effectLst/>
                        </a:rPr>
                        <a:t>SIN(n)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tc>
                  <a:txBody>
                    <a:bodyPr/>
                    <a:lstStyle/>
                    <a:p>
                      <a:pPr>
                        <a:lnSpc>
                          <a:spcPct val="107000"/>
                        </a:lnSpc>
                        <a:spcAft>
                          <a:spcPts val="0"/>
                        </a:spcAft>
                      </a:pPr>
                      <a:r>
                        <a:rPr lang="ru-RU" sz="800">
                          <a:effectLst/>
                        </a:rPr>
                        <a:t>Вычисляет синус значения n. Исходное значение n и результат имеют тип данных FLOAT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extLst>
                  <a:ext uri="{0D108BD9-81ED-4DB2-BD59-A6C34878D82A}">
                    <a16:rowId xmlns:a16="http://schemas.microsoft.com/office/drawing/2014/main" val="2247982721"/>
                  </a:ext>
                </a:extLst>
              </a:tr>
              <a:tr h="567157">
                <a:tc>
                  <a:txBody>
                    <a:bodyPr/>
                    <a:lstStyle/>
                    <a:p>
                      <a:pPr>
                        <a:lnSpc>
                          <a:spcPct val="107000"/>
                        </a:lnSpc>
                        <a:spcAft>
                          <a:spcPts val="0"/>
                        </a:spcAft>
                      </a:pPr>
                      <a:r>
                        <a:rPr lang="ru-RU" sz="800">
                          <a:effectLst/>
                        </a:rPr>
                        <a:t>SQRT(n)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tc>
                  <a:txBody>
                    <a:bodyPr/>
                    <a:lstStyle/>
                    <a:p>
                      <a:pPr>
                        <a:lnSpc>
                          <a:spcPct val="107000"/>
                        </a:lnSpc>
                        <a:spcAft>
                          <a:spcPts val="220"/>
                        </a:spcAft>
                      </a:pPr>
                      <a:r>
                        <a:rPr lang="ru-RU" sz="800">
                          <a:effectLst/>
                        </a:rPr>
                        <a:t>Вычисляет квадратный корень числа n.  </a:t>
                      </a:r>
                      <a:endParaRPr lang="ru-RU" sz="1000">
                        <a:effectLst/>
                      </a:endParaRPr>
                    </a:p>
                    <a:p>
                      <a:pPr>
                        <a:lnSpc>
                          <a:spcPct val="107000"/>
                        </a:lnSpc>
                        <a:spcAft>
                          <a:spcPts val="115"/>
                        </a:spcAft>
                      </a:pPr>
                      <a:r>
                        <a:rPr lang="ru-RU" sz="800">
                          <a:effectLst/>
                        </a:rPr>
                        <a:t>Пример:  </a:t>
                      </a:r>
                      <a:endParaRPr lang="ru-RU" sz="1000">
                        <a:effectLst/>
                      </a:endParaRPr>
                    </a:p>
                    <a:p>
                      <a:pPr>
                        <a:lnSpc>
                          <a:spcPct val="107000"/>
                        </a:lnSpc>
                        <a:spcAft>
                          <a:spcPts val="0"/>
                        </a:spcAft>
                      </a:pPr>
                      <a:r>
                        <a:rPr lang="ru-RU" sz="800">
                          <a:effectLst/>
                        </a:rPr>
                        <a:t>SELECT SQRT(9) = 3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extLst>
                  <a:ext uri="{0D108BD9-81ED-4DB2-BD59-A6C34878D82A}">
                    <a16:rowId xmlns:a16="http://schemas.microsoft.com/office/drawing/2014/main" val="2651925940"/>
                  </a:ext>
                </a:extLst>
              </a:tr>
              <a:tr h="397144">
                <a:tc>
                  <a:txBody>
                    <a:bodyPr/>
                    <a:lstStyle/>
                    <a:p>
                      <a:pPr>
                        <a:lnSpc>
                          <a:spcPct val="107000"/>
                        </a:lnSpc>
                        <a:spcAft>
                          <a:spcPts val="0"/>
                        </a:spcAft>
                      </a:pPr>
                      <a:r>
                        <a:rPr lang="ru-RU" sz="800">
                          <a:effectLst/>
                        </a:rPr>
                        <a:t>SQUARE(n)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tc>
                  <a:txBody>
                    <a:bodyPr/>
                    <a:lstStyle/>
                    <a:p>
                      <a:pPr>
                        <a:lnSpc>
                          <a:spcPct val="107000"/>
                        </a:lnSpc>
                        <a:spcAft>
                          <a:spcPts val="175"/>
                        </a:spcAft>
                      </a:pPr>
                      <a:r>
                        <a:rPr lang="ru-RU" sz="800">
                          <a:effectLst/>
                        </a:rPr>
                        <a:t>Возвращает квадрат аргумента n. Пример:  </a:t>
                      </a:r>
                      <a:endParaRPr lang="ru-RU" sz="1000">
                        <a:effectLst/>
                      </a:endParaRPr>
                    </a:p>
                    <a:p>
                      <a:pPr>
                        <a:lnSpc>
                          <a:spcPct val="107000"/>
                        </a:lnSpc>
                        <a:spcAft>
                          <a:spcPts val="0"/>
                        </a:spcAft>
                      </a:pPr>
                      <a:r>
                        <a:rPr lang="ru-RU" sz="800">
                          <a:effectLst/>
                        </a:rPr>
                        <a:t>SELECT SQUARE(9) = 81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extLst>
                  <a:ext uri="{0D108BD9-81ED-4DB2-BD59-A6C34878D82A}">
                    <a16:rowId xmlns:a16="http://schemas.microsoft.com/office/drawing/2014/main" val="217801323"/>
                  </a:ext>
                </a:extLst>
              </a:tr>
              <a:tr h="210942">
                <a:tc>
                  <a:txBody>
                    <a:bodyPr/>
                    <a:lstStyle/>
                    <a:p>
                      <a:pPr>
                        <a:lnSpc>
                          <a:spcPct val="107000"/>
                        </a:lnSpc>
                        <a:spcAft>
                          <a:spcPts val="0"/>
                        </a:spcAft>
                      </a:pPr>
                      <a:r>
                        <a:rPr lang="ru-RU" sz="800">
                          <a:effectLst/>
                        </a:rPr>
                        <a:t>TAN(n)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tc>
                  <a:txBody>
                    <a:bodyPr/>
                    <a:lstStyle/>
                    <a:p>
                      <a:pPr>
                        <a:lnSpc>
                          <a:spcPct val="107000"/>
                        </a:lnSpc>
                        <a:spcAft>
                          <a:spcPts val="0"/>
                        </a:spcAft>
                      </a:pPr>
                      <a:r>
                        <a:rPr lang="ru-RU" sz="800" dirty="0">
                          <a:effectLst/>
                        </a:rPr>
                        <a:t>Вычисляет тангенс аргумента n. Исходное значение n и результат имеют тип данных FLOAT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extLst>
                  <a:ext uri="{0D108BD9-81ED-4DB2-BD59-A6C34878D82A}">
                    <a16:rowId xmlns:a16="http://schemas.microsoft.com/office/drawing/2014/main" val="2244542286"/>
                  </a:ext>
                </a:extLst>
              </a:tr>
            </a:tbl>
          </a:graphicData>
        </a:graphic>
      </p:graphicFrame>
    </p:spTree>
    <p:extLst>
      <p:ext uri="{BB962C8B-B14F-4D97-AF65-F5344CB8AC3E}">
        <p14:creationId xmlns:p14="http://schemas.microsoft.com/office/powerpoint/2010/main" val="136014076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Функции даты</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567671866"/>
              </p:ext>
            </p:extLst>
          </p:nvPr>
        </p:nvGraphicFramePr>
        <p:xfrm>
          <a:off x="828676" y="1470969"/>
          <a:ext cx="7485512" cy="5173156"/>
        </p:xfrm>
        <a:graphic>
          <a:graphicData uri="http://schemas.openxmlformats.org/drawingml/2006/table">
            <a:tbl>
              <a:tblPr firstRow="1" firstCol="1" bandRow="1">
                <a:tableStyleId>{5C22544A-7EE6-4342-B048-85BDC9FD1C3A}</a:tableStyleId>
              </a:tblPr>
              <a:tblGrid>
                <a:gridCol w="2158050">
                  <a:extLst>
                    <a:ext uri="{9D8B030D-6E8A-4147-A177-3AD203B41FA5}">
                      <a16:colId xmlns:a16="http://schemas.microsoft.com/office/drawing/2014/main" val="1099088588"/>
                    </a:ext>
                  </a:extLst>
                </a:gridCol>
                <a:gridCol w="5327462">
                  <a:extLst>
                    <a:ext uri="{9D8B030D-6E8A-4147-A177-3AD203B41FA5}">
                      <a16:colId xmlns:a16="http://schemas.microsoft.com/office/drawing/2014/main" val="239681511"/>
                    </a:ext>
                  </a:extLst>
                </a:gridCol>
              </a:tblGrid>
              <a:tr h="260350">
                <a:tc>
                  <a:txBody>
                    <a:bodyPr/>
                    <a:lstStyle/>
                    <a:p>
                      <a:pPr>
                        <a:lnSpc>
                          <a:spcPct val="107000"/>
                        </a:lnSpc>
                        <a:spcAft>
                          <a:spcPts val="0"/>
                        </a:spcAft>
                      </a:pPr>
                      <a:r>
                        <a:rPr lang="ru-RU" sz="1100">
                          <a:effectLst/>
                        </a:rPr>
                        <a:t>Функция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24765" marT="86995" marB="0"/>
                </a:tc>
                <a:tc>
                  <a:txBody>
                    <a:bodyPr/>
                    <a:lstStyle/>
                    <a:p>
                      <a:pPr>
                        <a:lnSpc>
                          <a:spcPct val="107000"/>
                        </a:lnSpc>
                        <a:spcAft>
                          <a:spcPts val="0"/>
                        </a:spcAft>
                      </a:pPr>
                      <a:r>
                        <a:rPr lang="ru-RU" sz="1100">
                          <a:effectLst/>
                        </a:rPr>
                        <a:t>Описание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24765" marT="86995" marB="0"/>
                </a:tc>
                <a:extLst>
                  <a:ext uri="{0D108BD9-81ED-4DB2-BD59-A6C34878D82A}">
                    <a16:rowId xmlns:a16="http://schemas.microsoft.com/office/drawing/2014/main" val="2901689921"/>
                  </a:ext>
                </a:extLst>
              </a:tr>
              <a:tr h="631190">
                <a:tc>
                  <a:txBody>
                    <a:bodyPr/>
                    <a:lstStyle/>
                    <a:p>
                      <a:pPr>
                        <a:lnSpc>
                          <a:spcPct val="107000"/>
                        </a:lnSpc>
                        <a:spcAft>
                          <a:spcPts val="0"/>
                        </a:spcAft>
                      </a:pPr>
                      <a:r>
                        <a:rPr lang="ru-RU" sz="1100">
                          <a:effectLst/>
                        </a:rPr>
                        <a:t>GETDATE()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24765" marT="86995" marB="0"/>
                </a:tc>
                <a:tc>
                  <a:txBody>
                    <a:bodyPr/>
                    <a:lstStyle/>
                    <a:p>
                      <a:pPr>
                        <a:lnSpc>
                          <a:spcPct val="107000"/>
                        </a:lnSpc>
                        <a:spcAft>
                          <a:spcPts val="365"/>
                        </a:spcAft>
                      </a:pPr>
                      <a:r>
                        <a:rPr lang="ru-RU" sz="1100">
                          <a:effectLst/>
                        </a:rPr>
                        <a:t>Возвращает текущую системную дату и время.  </a:t>
                      </a:r>
                      <a:endParaRPr lang="ru-RU" sz="1800">
                        <a:effectLst/>
                      </a:endParaRPr>
                    </a:p>
                    <a:p>
                      <a:pPr>
                        <a:lnSpc>
                          <a:spcPct val="107000"/>
                        </a:lnSpc>
                        <a:spcAft>
                          <a:spcPts val="295"/>
                        </a:spcAft>
                      </a:pPr>
                      <a:r>
                        <a:rPr lang="ru-RU" sz="1100">
                          <a:effectLst/>
                        </a:rPr>
                        <a:t>Пример:  </a:t>
                      </a:r>
                      <a:endParaRPr lang="ru-RU" sz="1800">
                        <a:effectLst/>
                      </a:endParaRPr>
                    </a:p>
                    <a:p>
                      <a:pPr>
                        <a:lnSpc>
                          <a:spcPct val="107000"/>
                        </a:lnSpc>
                        <a:spcAft>
                          <a:spcPts val="0"/>
                        </a:spcAft>
                      </a:pPr>
                      <a:r>
                        <a:rPr lang="ru-RU" sz="1100">
                          <a:effectLst/>
                        </a:rPr>
                        <a:t>SELECT GETDATE() = 2012-03-31 13:03:31.390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24765" marT="86995" marB="0" anchor="ctr"/>
                </a:tc>
                <a:extLst>
                  <a:ext uri="{0D108BD9-81ED-4DB2-BD59-A6C34878D82A}">
                    <a16:rowId xmlns:a16="http://schemas.microsoft.com/office/drawing/2014/main" val="611442369"/>
                  </a:ext>
                </a:extLst>
              </a:tr>
              <a:tr h="958215">
                <a:tc>
                  <a:txBody>
                    <a:bodyPr/>
                    <a:lstStyle/>
                    <a:p>
                      <a:pPr>
                        <a:lnSpc>
                          <a:spcPct val="107000"/>
                        </a:lnSpc>
                        <a:spcAft>
                          <a:spcPts val="0"/>
                        </a:spcAft>
                      </a:pPr>
                      <a:r>
                        <a:rPr lang="ru-RU" sz="1100">
                          <a:effectLst/>
                        </a:rPr>
                        <a:t>DATEPART(item, date)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24765" marT="86995" marB="0"/>
                </a:tc>
                <a:tc>
                  <a:txBody>
                    <a:bodyPr/>
                    <a:lstStyle/>
                    <a:p>
                      <a:pPr marR="190500">
                        <a:lnSpc>
                          <a:spcPct val="99000"/>
                        </a:lnSpc>
                        <a:spcAft>
                          <a:spcPts val="440"/>
                        </a:spcAft>
                      </a:pPr>
                      <a:r>
                        <a:rPr lang="ru-RU" sz="1100" dirty="0">
                          <a:effectLst/>
                        </a:rPr>
                        <a:t>Возвращает указанную в параметре </a:t>
                      </a:r>
                      <a:r>
                        <a:rPr lang="ru-RU" sz="1100" dirty="0" err="1">
                          <a:effectLst/>
                        </a:rPr>
                        <a:t>item</a:t>
                      </a:r>
                      <a:r>
                        <a:rPr lang="ru-RU" sz="1100" dirty="0">
                          <a:effectLst/>
                        </a:rPr>
                        <a:t> часть даты </a:t>
                      </a:r>
                      <a:r>
                        <a:rPr lang="ru-RU" sz="1100" dirty="0" err="1">
                          <a:effectLst/>
                        </a:rPr>
                        <a:t>date</a:t>
                      </a:r>
                      <a:r>
                        <a:rPr lang="ru-RU" sz="1100" dirty="0">
                          <a:effectLst/>
                        </a:rPr>
                        <a:t> в виде целого числа. </a:t>
                      </a:r>
                      <a:endParaRPr lang="ru-RU" sz="1800" dirty="0">
                        <a:effectLst/>
                      </a:endParaRPr>
                    </a:p>
                    <a:p>
                      <a:pPr>
                        <a:lnSpc>
                          <a:spcPct val="107000"/>
                        </a:lnSpc>
                        <a:spcAft>
                          <a:spcPts val="390"/>
                        </a:spcAft>
                      </a:pPr>
                      <a:r>
                        <a:rPr lang="ru-RU" sz="1100" dirty="0">
                          <a:effectLst/>
                        </a:rPr>
                        <a:t>Примеры</a:t>
                      </a:r>
                      <a:r>
                        <a:rPr lang="en-US" sz="1100" dirty="0">
                          <a:effectLst/>
                        </a:rPr>
                        <a:t>:   </a:t>
                      </a:r>
                      <a:endParaRPr lang="ru-RU" sz="1800" dirty="0">
                        <a:effectLst/>
                      </a:endParaRPr>
                    </a:p>
                    <a:p>
                      <a:pPr>
                        <a:lnSpc>
                          <a:spcPct val="107000"/>
                        </a:lnSpc>
                        <a:spcAft>
                          <a:spcPts val="425"/>
                        </a:spcAft>
                      </a:pPr>
                      <a:r>
                        <a:rPr lang="en-US" sz="1100" dirty="0">
                          <a:effectLst/>
                        </a:rPr>
                        <a:t>SELECT DATEPART(month, '01.01.2005') = 3  </a:t>
                      </a:r>
                      <a:endParaRPr lang="ru-RU" sz="1800" dirty="0">
                        <a:effectLst/>
                      </a:endParaRPr>
                    </a:p>
                    <a:p>
                      <a:pPr marL="342900" lvl="0" indent="-342900" fontAlgn="base">
                        <a:lnSpc>
                          <a:spcPct val="107000"/>
                        </a:lnSpc>
                        <a:spcAft>
                          <a:spcPts val="390"/>
                        </a:spcAft>
                        <a:buClr>
                          <a:srgbClr val="000000"/>
                        </a:buClr>
                        <a:buSzPts val="850"/>
                        <a:buFont typeface="+mj-lt"/>
                        <a:buAutoNum type="arabicPeriod"/>
                      </a:pPr>
                      <a:r>
                        <a:rPr lang="ru-RU" sz="1100" u="none" strike="noStrike" dirty="0">
                          <a:effectLst/>
                          <a:uFill>
                            <a:solidFill>
                              <a:srgbClr val="000000"/>
                            </a:solidFill>
                          </a:uFill>
                        </a:rPr>
                        <a:t>= Январь)  </a:t>
                      </a:r>
                      <a:endParaRPr lang="ru-RU" sz="1800" u="none" strike="noStrike" dirty="0">
                        <a:effectLst/>
                        <a:uFill>
                          <a:solidFill>
                            <a:srgbClr val="000000"/>
                          </a:solidFill>
                        </a:uFill>
                      </a:endParaRPr>
                    </a:p>
                    <a:p>
                      <a:pPr>
                        <a:lnSpc>
                          <a:spcPct val="107000"/>
                        </a:lnSpc>
                        <a:spcAft>
                          <a:spcPts val="425"/>
                        </a:spcAft>
                      </a:pPr>
                      <a:r>
                        <a:rPr lang="en-US" sz="1100" dirty="0">
                          <a:effectLst/>
                        </a:rPr>
                        <a:t>SELECT DATEPART(weekday, '01.01.2005') = 2 </a:t>
                      </a:r>
                      <a:endParaRPr lang="ru-RU" sz="1800" dirty="0">
                        <a:effectLst/>
                      </a:endParaRPr>
                    </a:p>
                    <a:p>
                      <a:pPr marL="342900" lvl="0" indent="-342900" fontAlgn="base">
                        <a:lnSpc>
                          <a:spcPct val="107000"/>
                        </a:lnSpc>
                        <a:spcAft>
                          <a:spcPts val="0"/>
                        </a:spcAft>
                        <a:buClr>
                          <a:srgbClr val="000000"/>
                        </a:buClr>
                        <a:buSzPts val="850"/>
                        <a:buFont typeface="+mj-lt"/>
                        <a:buAutoNum type="arabicPeriod"/>
                      </a:pPr>
                      <a:r>
                        <a:rPr lang="ru-RU" sz="1100" u="none" strike="noStrike" dirty="0">
                          <a:effectLst/>
                          <a:uFill>
                            <a:solidFill>
                              <a:srgbClr val="000000"/>
                            </a:solidFill>
                          </a:uFill>
                        </a:rPr>
                        <a:t>= Вторник) </a:t>
                      </a:r>
                      <a:endParaRPr lang="ru-RU" sz="1800" u="none" strike="noStrike" dirty="0">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8580" marR="24765" marT="86995" marB="0" anchor="ctr"/>
                </a:tc>
                <a:extLst>
                  <a:ext uri="{0D108BD9-81ED-4DB2-BD59-A6C34878D82A}">
                    <a16:rowId xmlns:a16="http://schemas.microsoft.com/office/drawing/2014/main" val="3106618389"/>
                  </a:ext>
                </a:extLst>
              </a:tr>
              <a:tr h="537210">
                <a:tc>
                  <a:txBody>
                    <a:bodyPr/>
                    <a:lstStyle/>
                    <a:p>
                      <a:pPr>
                        <a:lnSpc>
                          <a:spcPct val="107000"/>
                        </a:lnSpc>
                        <a:spcAft>
                          <a:spcPts val="0"/>
                        </a:spcAft>
                      </a:pPr>
                      <a:r>
                        <a:rPr lang="ru-RU" sz="1100">
                          <a:effectLst/>
                        </a:rPr>
                        <a:t>DATENAME(item, date)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24765" marT="86995" marB="0"/>
                </a:tc>
                <a:tc>
                  <a:txBody>
                    <a:bodyPr/>
                    <a:lstStyle/>
                    <a:p>
                      <a:pPr marR="190500" algn="just">
                        <a:lnSpc>
                          <a:spcPct val="99000"/>
                        </a:lnSpc>
                        <a:spcAft>
                          <a:spcPts val="440"/>
                        </a:spcAft>
                      </a:pPr>
                      <a:r>
                        <a:rPr lang="ru-RU" sz="1100">
                          <a:effectLst/>
                        </a:rPr>
                        <a:t>Возвращает указанную в параметре item часть даты date в виде строки символов.  </a:t>
                      </a:r>
                      <a:endParaRPr lang="ru-RU" sz="1800">
                        <a:effectLst/>
                      </a:endParaRPr>
                    </a:p>
                    <a:p>
                      <a:pPr>
                        <a:lnSpc>
                          <a:spcPct val="107000"/>
                        </a:lnSpc>
                        <a:spcAft>
                          <a:spcPts val="390"/>
                        </a:spcAft>
                      </a:pPr>
                      <a:r>
                        <a:rPr lang="ru-RU" sz="1100">
                          <a:effectLst/>
                        </a:rPr>
                        <a:t>Пример</a:t>
                      </a:r>
                      <a:r>
                        <a:rPr lang="en-US" sz="1100">
                          <a:effectLst/>
                        </a:rPr>
                        <a:t>:  </a:t>
                      </a:r>
                      <a:endParaRPr lang="ru-RU" sz="1800">
                        <a:effectLst/>
                      </a:endParaRPr>
                    </a:p>
                    <a:p>
                      <a:pPr>
                        <a:lnSpc>
                          <a:spcPct val="107000"/>
                        </a:lnSpc>
                        <a:spcAft>
                          <a:spcPts val="0"/>
                        </a:spcAft>
                      </a:pPr>
                      <a:r>
                        <a:rPr lang="en-US" sz="1100">
                          <a:effectLst/>
                        </a:rPr>
                        <a:t>SELECT DATENAME(weekday, '01.01.2005') = Sanday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24765" marT="86995" marB="0" anchor="ctr"/>
                </a:tc>
                <a:extLst>
                  <a:ext uri="{0D108BD9-81ED-4DB2-BD59-A6C34878D82A}">
                    <a16:rowId xmlns:a16="http://schemas.microsoft.com/office/drawing/2014/main" val="690324048"/>
                  </a:ext>
                </a:extLst>
              </a:tr>
              <a:tr h="713740">
                <a:tc>
                  <a:txBody>
                    <a:bodyPr/>
                    <a:lstStyle/>
                    <a:p>
                      <a:pPr>
                        <a:lnSpc>
                          <a:spcPct val="107000"/>
                        </a:lnSpc>
                        <a:spcAft>
                          <a:spcPts val="0"/>
                        </a:spcAft>
                      </a:pPr>
                      <a:r>
                        <a:rPr lang="ru-RU" sz="1100">
                          <a:effectLst/>
                        </a:rPr>
                        <a:t>DATEDIFF(item, dat1, dat2)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24765" marT="86995" marB="0"/>
                </a:tc>
                <a:tc>
                  <a:txBody>
                    <a:bodyPr/>
                    <a:lstStyle/>
                    <a:p>
                      <a:pPr marR="12065">
                        <a:lnSpc>
                          <a:spcPct val="98000"/>
                        </a:lnSpc>
                        <a:spcAft>
                          <a:spcPts val="500"/>
                        </a:spcAft>
                      </a:pPr>
                      <a:r>
                        <a:rPr lang="ru-RU" sz="1100" dirty="0">
                          <a:effectLst/>
                        </a:rPr>
                        <a:t>Вычисляет разницу между двумя частями дат dat1 и dat2 и возвращает целочисленный результат в единицах, указанных в аргументе </a:t>
                      </a:r>
                      <a:r>
                        <a:rPr lang="ru-RU" sz="1100" dirty="0" err="1">
                          <a:effectLst/>
                        </a:rPr>
                        <a:t>item</a:t>
                      </a:r>
                      <a:r>
                        <a:rPr lang="ru-RU" sz="1100" dirty="0">
                          <a:effectLst/>
                        </a:rPr>
                        <a:t>.  </a:t>
                      </a:r>
                      <a:endParaRPr lang="ru-RU" sz="1800" dirty="0">
                        <a:effectLst/>
                      </a:endParaRPr>
                    </a:p>
                    <a:p>
                      <a:pPr>
                        <a:lnSpc>
                          <a:spcPct val="107000"/>
                        </a:lnSpc>
                        <a:spcAft>
                          <a:spcPts val="305"/>
                        </a:spcAft>
                      </a:pPr>
                      <a:r>
                        <a:rPr lang="ru-RU" sz="1100" dirty="0">
                          <a:effectLst/>
                        </a:rPr>
                        <a:t>Пример (возвращает возраст каждого служащего):  </a:t>
                      </a:r>
                      <a:endParaRPr lang="ru-RU" sz="1800" dirty="0">
                        <a:effectLst/>
                      </a:endParaRPr>
                    </a:p>
                    <a:p>
                      <a:pPr marR="420370">
                        <a:lnSpc>
                          <a:spcPct val="107000"/>
                        </a:lnSpc>
                        <a:spcAft>
                          <a:spcPts val="0"/>
                        </a:spcAft>
                      </a:pPr>
                      <a:r>
                        <a:rPr lang="en-US" sz="1100" dirty="0">
                          <a:effectLst/>
                        </a:rPr>
                        <a:t>SELECT DATEDIFF(year, </a:t>
                      </a:r>
                      <a:r>
                        <a:rPr lang="en-US" sz="1100" dirty="0" err="1">
                          <a:effectLst/>
                        </a:rPr>
                        <a:t>BirthDate</a:t>
                      </a:r>
                      <a:r>
                        <a:rPr lang="en-US" sz="1100" dirty="0">
                          <a:effectLst/>
                        </a:rPr>
                        <a:t>, GETDATE())  AS age FROM employee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24765" marT="86995" marB="0" anchor="ctr"/>
                </a:tc>
                <a:extLst>
                  <a:ext uri="{0D108BD9-81ED-4DB2-BD59-A6C34878D82A}">
                    <a16:rowId xmlns:a16="http://schemas.microsoft.com/office/drawing/2014/main" val="1752188183"/>
                  </a:ext>
                </a:extLst>
              </a:tr>
              <a:tr h="544830">
                <a:tc>
                  <a:txBody>
                    <a:bodyPr/>
                    <a:lstStyle/>
                    <a:p>
                      <a:pPr>
                        <a:lnSpc>
                          <a:spcPct val="107000"/>
                        </a:lnSpc>
                        <a:spcAft>
                          <a:spcPts val="0"/>
                        </a:spcAft>
                      </a:pPr>
                      <a:r>
                        <a:rPr lang="ru-RU" sz="1100">
                          <a:effectLst/>
                        </a:rPr>
                        <a:t>DATEADD(i, n, d)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24765" marT="86995" marB="0"/>
                </a:tc>
                <a:tc>
                  <a:txBody>
                    <a:bodyPr/>
                    <a:lstStyle/>
                    <a:p>
                      <a:pPr marR="31750">
                        <a:lnSpc>
                          <a:spcPct val="100000"/>
                        </a:lnSpc>
                        <a:spcAft>
                          <a:spcPts val="425"/>
                        </a:spcAft>
                      </a:pPr>
                      <a:r>
                        <a:rPr lang="ru-RU" sz="1100" dirty="0">
                          <a:effectLst/>
                        </a:rPr>
                        <a:t>Прибавляет n-е количество единиц, указанных в аргументе i к указанной дате d. (Значение аргумента n также может быть отрицательным.)  </a:t>
                      </a:r>
                      <a:endParaRPr lang="ru-RU" sz="1800" dirty="0">
                        <a:effectLst/>
                      </a:endParaRPr>
                    </a:p>
                    <a:p>
                      <a:pPr>
                        <a:lnSpc>
                          <a:spcPct val="98000"/>
                        </a:lnSpc>
                        <a:spcAft>
                          <a:spcPts val="440"/>
                        </a:spcAft>
                      </a:pPr>
                      <a:r>
                        <a:rPr lang="ru-RU" sz="1100" dirty="0">
                          <a:effectLst/>
                        </a:rPr>
                        <a:t>Пример (добавляет три дня к дате приема на работу каждого </a:t>
                      </a:r>
                      <a:r>
                        <a:rPr lang="ru-RU" sz="1100" dirty="0" smtClean="0">
                          <a:effectLst/>
                        </a:rPr>
                        <a:t>служащего):  </a:t>
                      </a:r>
                      <a:endParaRPr lang="ru-RU" sz="1800" dirty="0">
                        <a:effectLst/>
                      </a:endParaRPr>
                    </a:p>
                    <a:p>
                      <a:pPr>
                        <a:lnSpc>
                          <a:spcPct val="107000"/>
                        </a:lnSpc>
                        <a:spcAft>
                          <a:spcPts val="0"/>
                        </a:spcAft>
                      </a:pPr>
                      <a:r>
                        <a:rPr lang="en-US" sz="1100" dirty="0">
                          <a:effectLst/>
                        </a:rPr>
                        <a:t>SELECT DATEADD(DAY,3,HireDate) AS age FROM employee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24765" marT="86995" marB="0" anchor="ctr"/>
                </a:tc>
                <a:extLst>
                  <a:ext uri="{0D108BD9-81ED-4DB2-BD59-A6C34878D82A}">
                    <a16:rowId xmlns:a16="http://schemas.microsoft.com/office/drawing/2014/main" val="4222693530"/>
                  </a:ext>
                </a:extLst>
              </a:tr>
            </a:tbl>
          </a:graphicData>
        </a:graphic>
      </p:graphicFrame>
    </p:spTree>
    <p:extLst>
      <p:ext uri="{BB962C8B-B14F-4D97-AF65-F5344CB8AC3E}">
        <p14:creationId xmlns:p14="http://schemas.microsoft.com/office/powerpoint/2010/main" val="164039974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Строковые функции</a:t>
            </a:r>
            <a:endParaRPr lang="ru-RU" dirty="0"/>
          </a:p>
        </p:txBody>
      </p:sp>
      <p:graphicFrame>
        <p:nvGraphicFramePr>
          <p:cNvPr id="7" name="Таблица 6"/>
          <p:cNvGraphicFramePr>
            <a:graphicFrameLocks noGrp="1"/>
          </p:cNvGraphicFramePr>
          <p:nvPr>
            <p:extLst>
              <p:ext uri="{D42A27DB-BD31-4B8C-83A1-F6EECF244321}">
                <p14:modId xmlns:p14="http://schemas.microsoft.com/office/powerpoint/2010/main" val="185439537"/>
              </p:ext>
            </p:extLst>
          </p:nvPr>
        </p:nvGraphicFramePr>
        <p:xfrm>
          <a:off x="145915" y="1359117"/>
          <a:ext cx="8900808" cy="5588331"/>
        </p:xfrm>
        <a:graphic>
          <a:graphicData uri="http://schemas.openxmlformats.org/drawingml/2006/table">
            <a:tbl>
              <a:tblPr firstRow="1" firstCol="1" bandRow="1">
                <a:tableStyleId>{5C22544A-7EE6-4342-B048-85BDC9FD1C3A}</a:tableStyleId>
              </a:tblPr>
              <a:tblGrid>
                <a:gridCol w="1544523">
                  <a:extLst>
                    <a:ext uri="{9D8B030D-6E8A-4147-A177-3AD203B41FA5}">
                      <a16:colId xmlns:a16="http://schemas.microsoft.com/office/drawing/2014/main" val="288690295"/>
                    </a:ext>
                  </a:extLst>
                </a:gridCol>
                <a:gridCol w="7356285">
                  <a:extLst>
                    <a:ext uri="{9D8B030D-6E8A-4147-A177-3AD203B41FA5}">
                      <a16:colId xmlns:a16="http://schemas.microsoft.com/office/drawing/2014/main" val="302745249"/>
                    </a:ext>
                  </a:extLst>
                </a:gridCol>
              </a:tblGrid>
              <a:tr h="210723">
                <a:tc>
                  <a:txBody>
                    <a:bodyPr/>
                    <a:lstStyle/>
                    <a:p>
                      <a:pPr>
                        <a:lnSpc>
                          <a:spcPct val="107000"/>
                        </a:lnSpc>
                        <a:spcAft>
                          <a:spcPts val="0"/>
                        </a:spcAft>
                      </a:pPr>
                      <a:r>
                        <a:rPr lang="ru-RU" sz="1200">
                          <a:effectLst/>
                        </a:rPr>
                        <a:t>Функция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tc>
                  <a:txBody>
                    <a:bodyPr/>
                    <a:lstStyle/>
                    <a:p>
                      <a:pPr>
                        <a:lnSpc>
                          <a:spcPct val="107000"/>
                        </a:lnSpc>
                        <a:spcAft>
                          <a:spcPts val="0"/>
                        </a:spcAft>
                      </a:pPr>
                      <a:r>
                        <a:rPr lang="ru-RU" sz="1200">
                          <a:effectLst/>
                        </a:rPr>
                        <a:t>Описание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extLst>
                  <a:ext uri="{0D108BD9-81ED-4DB2-BD59-A6C34878D82A}">
                    <a16:rowId xmlns:a16="http://schemas.microsoft.com/office/drawing/2014/main" val="3967502907"/>
                  </a:ext>
                </a:extLst>
              </a:tr>
              <a:tr h="444106">
                <a:tc>
                  <a:txBody>
                    <a:bodyPr/>
                    <a:lstStyle/>
                    <a:p>
                      <a:pPr>
                        <a:lnSpc>
                          <a:spcPct val="107000"/>
                        </a:lnSpc>
                        <a:spcAft>
                          <a:spcPts val="0"/>
                        </a:spcAft>
                      </a:pPr>
                      <a:r>
                        <a:rPr lang="ru-RU" sz="1200">
                          <a:effectLst/>
                        </a:rPr>
                        <a:t>ASCII(символ)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tc>
                  <a:txBody>
                    <a:bodyPr/>
                    <a:lstStyle/>
                    <a:p>
                      <a:pPr marR="166370">
                        <a:lnSpc>
                          <a:spcPct val="100000"/>
                        </a:lnSpc>
                        <a:spcAft>
                          <a:spcPts val="70"/>
                        </a:spcAft>
                      </a:pPr>
                      <a:r>
                        <a:rPr lang="ru-RU" sz="1300" dirty="0">
                          <a:effectLst/>
                        </a:rPr>
                        <a:t>Преобразовывает указанный символ в соответствующее целое число кода </a:t>
                      </a:r>
                      <a:r>
                        <a:rPr lang="ru-RU" sz="1300" dirty="0" smtClean="0">
                          <a:effectLst/>
                        </a:rPr>
                        <a:t>ASCII.</a:t>
                      </a:r>
                      <a:r>
                        <a:rPr lang="ru-RU" sz="1300" baseline="0" dirty="0" smtClean="0">
                          <a:effectLst/>
                        </a:rPr>
                        <a:t> </a:t>
                      </a:r>
                      <a:r>
                        <a:rPr lang="ru-RU" sz="1300" dirty="0" smtClean="0">
                          <a:effectLst/>
                        </a:rPr>
                        <a:t>SELECT </a:t>
                      </a:r>
                      <a:r>
                        <a:rPr lang="ru-RU" sz="1300" dirty="0">
                          <a:effectLst/>
                        </a:rPr>
                        <a:t>ASCII('A') = 65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extLst>
                  <a:ext uri="{0D108BD9-81ED-4DB2-BD59-A6C34878D82A}">
                    <a16:rowId xmlns:a16="http://schemas.microsoft.com/office/drawing/2014/main" val="3593645391"/>
                  </a:ext>
                </a:extLst>
              </a:tr>
              <a:tr h="313688">
                <a:tc>
                  <a:txBody>
                    <a:bodyPr/>
                    <a:lstStyle/>
                    <a:p>
                      <a:pPr>
                        <a:lnSpc>
                          <a:spcPct val="107000"/>
                        </a:lnSpc>
                        <a:spcAft>
                          <a:spcPts val="0"/>
                        </a:spcAft>
                      </a:pPr>
                      <a:r>
                        <a:rPr lang="ru-RU" sz="1200" dirty="0">
                          <a:effectLst/>
                        </a:rPr>
                        <a:t>CHAR(</a:t>
                      </a:r>
                      <a:r>
                        <a:rPr lang="ru-RU" sz="1100" dirty="0">
                          <a:effectLst/>
                        </a:rPr>
                        <a:t>целое число</a:t>
                      </a:r>
                      <a:r>
                        <a:rPr lang="ru-RU" sz="1200" dirty="0">
                          <a:effectLst/>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tc>
                  <a:txBody>
                    <a:bodyPr/>
                    <a:lstStyle/>
                    <a:p>
                      <a:pPr marR="62865">
                        <a:lnSpc>
                          <a:spcPct val="110000"/>
                        </a:lnSpc>
                        <a:spcAft>
                          <a:spcPts val="0"/>
                        </a:spcAft>
                      </a:pPr>
                      <a:r>
                        <a:rPr lang="ru-RU" sz="1300" dirty="0">
                          <a:effectLst/>
                        </a:rPr>
                        <a:t>Преобразовывает код ASCII в соответствующий символ. </a:t>
                      </a:r>
                      <a:r>
                        <a:rPr lang="ru-RU" sz="1300" dirty="0" smtClean="0">
                          <a:effectLst/>
                        </a:rPr>
                        <a:t>SELECT </a:t>
                      </a:r>
                      <a:r>
                        <a:rPr lang="ru-RU" sz="1300" dirty="0">
                          <a:effectLst/>
                        </a:rPr>
                        <a:t>CHAR(65) = 'A'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extLst>
                  <a:ext uri="{0D108BD9-81ED-4DB2-BD59-A6C34878D82A}">
                    <a16:rowId xmlns:a16="http://schemas.microsoft.com/office/drawing/2014/main" val="3518068210"/>
                  </a:ext>
                </a:extLst>
              </a:tr>
              <a:tr h="483978">
                <a:tc>
                  <a:txBody>
                    <a:bodyPr/>
                    <a:lstStyle/>
                    <a:p>
                      <a:pPr>
                        <a:lnSpc>
                          <a:spcPct val="107000"/>
                        </a:lnSpc>
                        <a:spcAft>
                          <a:spcPts val="0"/>
                        </a:spcAft>
                      </a:pPr>
                      <a:r>
                        <a:rPr lang="ru-RU" sz="1200">
                          <a:effectLst/>
                        </a:rPr>
                        <a:t>CHARINDEX(z1,z2)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tc>
                  <a:txBody>
                    <a:bodyPr/>
                    <a:lstStyle/>
                    <a:p>
                      <a:pPr marR="45720">
                        <a:lnSpc>
                          <a:spcPct val="101000"/>
                        </a:lnSpc>
                        <a:spcAft>
                          <a:spcPts val="45"/>
                        </a:spcAft>
                      </a:pPr>
                      <a:r>
                        <a:rPr lang="ru-RU" sz="1300" dirty="0">
                          <a:effectLst/>
                        </a:rPr>
                        <a:t>Возвращает начальную позицию вхождения подстроки z1 в строку z2. Если строка z2 не содержит подстроки z1, возвращается значение </a:t>
                      </a:r>
                      <a:r>
                        <a:rPr lang="ru-RU" sz="1300" dirty="0" smtClean="0">
                          <a:effectLst/>
                        </a:rPr>
                        <a:t>0. SELECT CHARINDEX('</a:t>
                      </a:r>
                      <a:r>
                        <a:rPr lang="ru-RU" sz="1300" dirty="0" err="1" smtClean="0">
                          <a:effectLst/>
                        </a:rPr>
                        <a:t>bl</a:t>
                      </a:r>
                      <a:r>
                        <a:rPr lang="ru-RU" sz="1300" dirty="0" smtClean="0">
                          <a:effectLst/>
                        </a:rPr>
                        <a:t>', '</a:t>
                      </a:r>
                      <a:r>
                        <a:rPr lang="ru-RU" sz="1300" dirty="0" err="1" smtClean="0">
                          <a:effectLst/>
                        </a:rPr>
                        <a:t>table</a:t>
                      </a:r>
                      <a:r>
                        <a:rPr lang="ru-RU" sz="1300" dirty="0" smtClean="0">
                          <a:effectLst/>
                        </a:rPr>
                        <a:t>') = 3</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extLst>
                  <a:ext uri="{0D108BD9-81ED-4DB2-BD59-A6C34878D82A}">
                    <a16:rowId xmlns:a16="http://schemas.microsoft.com/office/drawing/2014/main" val="3958209914"/>
                  </a:ext>
                </a:extLst>
              </a:tr>
              <a:tr h="911436">
                <a:tc>
                  <a:txBody>
                    <a:bodyPr/>
                    <a:lstStyle/>
                    <a:p>
                      <a:pPr>
                        <a:lnSpc>
                          <a:spcPct val="107000"/>
                        </a:lnSpc>
                        <a:spcAft>
                          <a:spcPts val="0"/>
                        </a:spcAft>
                      </a:pPr>
                      <a:r>
                        <a:rPr lang="ru-RU" sz="1200" dirty="0" smtClean="0">
                          <a:effectLst/>
                        </a:rPr>
                        <a:t>DIFFERENCE</a:t>
                      </a:r>
                      <a:br>
                        <a:rPr lang="ru-RU" sz="1200" dirty="0" smtClean="0">
                          <a:effectLst/>
                        </a:rPr>
                      </a:br>
                      <a:r>
                        <a:rPr lang="ru-RU" sz="1200" dirty="0" smtClean="0">
                          <a:effectLst/>
                        </a:rPr>
                        <a:t>(</a:t>
                      </a:r>
                      <a:r>
                        <a:rPr lang="ru-RU" sz="1200" dirty="0">
                          <a:effectLst/>
                        </a:rPr>
                        <a:t>z1, z2)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tc>
                  <a:txBody>
                    <a:bodyPr/>
                    <a:lstStyle/>
                    <a:p>
                      <a:pPr marR="157480">
                        <a:lnSpc>
                          <a:spcPct val="93000"/>
                        </a:lnSpc>
                        <a:spcAft>
                          <a:spcPts val="165"/>
                        </a:spcAft>
                      </a:pPr>
                      <a:r>
                        <a:rPr lang="ru-RU" sz="1300" dirty="0">
                          <a:effectLst/>
                        </a:rPr>
                        <a:t>Возвращает целое число от 0 до 4, которое является разницей между значениями SOUNDEX двух строк z1 и z2. Метод SOUNDEX возвращает число, которое характеризует звучание строки. С помощью этого метода можно определить подобно звучащие строки. </a:t>
                      </a:r>
                      <a:r>
                        <a:rPr lang="en-US" sz="1300" dirty="0" smtClean="0">
                          <a:effectLst/>
                        </a:rPr>
                        <a:t>SELECT </a:t>
                      </a:r>
                      <a:r>
                        <a:rPr lang="en-US" sz="1300" dirty="0">
                          <a:effectLst/>
                        </a:rPr>
                        <a:t>DIFFERENCE</a:t>
                      </a:r>
                      <a:r>
                        <a:rPr lang="ru-RU" sz="1300" dirty="0">
                          <a:effectLst/>
                        </a:rPr>
                        <a:t>('</a:t>
                      </a:r>
                      <a:r>
                        <a:rPr lang="en-US" sz="1300" dirty="0">
                          <a:effectLst/>
                        </a:rPr>
                        <a:t>spelling</a:t>
                      </a:r>
                      <a:r>
                        <a:rPr lang="ru-RU" sz="1300" dirty="0">
                          <a:effectLst/>
                        </a:rPr>
                        <a:t>', '</a:t>
                      </a:r>
                      <a:r>
                        <a:rPr lang="en-US" sz="1300" dirty="0">
                          <a:effectLst/>
                        </a:rPr>
                        <a:t>telling</a:t>
                      </a:r>
                      <a:r>
                        <a:rPr lang="ru-RU" sz="1300" dirty="0">
                          <a:effectLst/>
                        </a:rPr>
                        <a:t>') = 2 </a:t>
                      </a:r>
                      <a:r>
                        <a:rPr lang="ru-RU" sz="1300" dirty="0" smtClean="0">
                          <a:effectLst/>
                        </a:rPr>
                        <a:t>(</a:t>
                      </a:r>
                      <a:r>
                        <a:rPr lang="ru-RU" sz="1300" dirty="0">
                          <a:effectLst/>
                        </a:rPr>
                        <a:t>звучания несколько похожи, если же функция возвращает 0, то звучания не похожи)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extLst>
                  <a:ext uri="{0D108BD9-81ED-4DB2-BD59-A6C34878D82A}">
                    <a16:rowId xmlns:a16="http://schemas.microsoft.com/office/drawing/2014/main" val="3857035946"/>
                  </a:ext>
                </a:extLst>
              </a:tr>
              <a:tr h="193730">
                <a:tc>
                  <a:txBody>
                    <a:bodyPr/>
                    <a:lstStyle/>
                    <a:p>
                      <a:pPr>
                        <a:lnSpc>
                          <a:spcPct val="107000"/>
                        </a:lnSpc>
                        <a:spcAft>
                          <a:spcPts val="0"/>
                        </a:spcAft>
                      </a:pPr>
                      <a:r>
                        <a:rPr lang="ru-RU" sz="1200">
                          <a:effectLst/>
                        </a:rPr>
                        <a:t>LEFT(z, length)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tc>
                  <a:txBody>
                    <a:bodyPr/>
                    <a:lstStyle/>
                    <a:p>
                      <a:pPr>
                        <a:lnSpc>
                          <a:spcPct val="107000"/>
                        </a:lnSpc>
                        <a:spcAft>
                          <a:spcPts val="0"/>
                        </a:spcAft>
                      </a:pPr>
                      <a:r>
                        <a:rPr lang="ru-RU" sz="1300">
                          <a:effectLst/>
                        </a:rPr>
                        <a:t>Возвращает количество первых символов строки z, заданное параметром length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extLst>
                  <a:ext uri="{0D108BD9-81ED-4DB2-BD59-A6C34878D82A}">
                    <a16:rowId xmlns:a16="http://schemas.microsoft.com/office/drawing/2014/main" val="1383541305"/>
                  </a:ext>
                </a:extLst>
              </a:tr>
              <a:tr h="296033">
                <a:tc>
                  <a:txBody>
                    <a:bodyPr/>
                    <a:lstStyle/>
                    <a:p>
                      <a:pPr>
                        <a:lnSpc>
                          <a:spcPct val="107000"/>
                        </a:lnSpc>
                        <a:spcAft>
                          <a:spcPts val="0"/>
                        </a:spcAft>
                      </a:pPr>
                      <a:r>
                        <a:rPr lang="ru-RU" sz="1200">
                          <a:effectLst/>
                        </a:rPr>
                        <a:t>LEN(z)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tc>
                  <a:txBody>
                    <a:bodyPr/>
                    <a:lstStyle/>
                    <a:p>
                      <a:pPr>
                        <a:lnSpc>
                          <a:spcPct val="107000"/>
                        </a:lnSpc>
                        <a:spcAft>
                          <a:spcPts val="0"/>
                        </a:spcAft>
                      </a:pPr>
                      <a:r>
                        <a:rPr lang="ru-RU" sz="1300" dirty="0">
                          <a:effectLst/>
                        </a:rPr>
                        <a:t>Возвращает количество символов (не количество байт) строки z</a:t>
                      </a:r>
                      <a:r>
                        <a:rPr lang="ru-RU" sz="1300" dirty="0" smtClean="0">
                          <a:effectLst/>
                        </a:rPr>
                        <a:t>, </a:t>
                      </a:r>
                      <a:r>
                        <a:rPr lang="ru-RU" sz="1300" dirty="0">
                          <a:effectLst/>
                        </a:rPr>
                        <a:t>включая конечные пробелы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extLst>
                  <a:ext uri="{0D108BD9-81ED-4DB2-BD59-A6C34878D82A}">
                    <a16:rowId xmlns:a16="http://schemas.microsoft.com/office/drawing/2014/main" val="884810662"/>
                  </a:ext>
                </a:extLst>
              </a:tr>
              <a:tr h="499053">
                <a:tc>
                  <a:txBody>
                    <a:bodyPr/>
                    <a:lstStyle/>
                    <a:p>
                      <a:pPr>
                        <a:lnSpc>
                          <a:spcPct val="107000"/>
                        </a:lnSpc>
                        <a:spcAft>
                          <a:spcPts val="0"/>
                        </a:spcAft>
                      </a:pPr>
                      <a:r>
                        <a:rPr lang="ru-RU" sz="1200">
                          <a:effectLst/>
                        </a:rPr>
                        <a:t>LOWER(z1)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tc>
                  <a:txBody>
                    <a:bodyPr/>
                    <a:lstStyle/>
                    <a:p>
                      <a:pPr marR="147955">
                        <a:lnSpc>
                          <a:spcPct val="101000"/>
                        </a:lnSpc>
                        <a:spcAft>
                          <a:spcPts val="50"/>
                        </a:spcAft>
                      </a:pPr>
                      <a:r>
                        <a:rPr lang="ru-RU" sz="1300" dirty="0">
                          <a:effectLst/>
                        </a:rPr>
                        <a:t>Преобразовывает все прописные буквы строки z1, заданной в аргументе z1, в строчные. Входящие в строку строчные буквы  и иные символы не затрагиваются. </a:t>
                      </a:r>
                      <a:r>
                        <a:rPr lang="ru-RU" sz="1300" dirty="0" smtClean="0">
                          <a:effectLst/>
                        </a:rPr>
                        <a:t>SELECT </a:t>
                      </a:r>
                      <a:r>
                        <a:rPr lang="ru-RU" sz="1300" dirty="0">
                          <a:effectLst/>
                        </a:rPr>
                        <a:t>LOWER('</a:t>
                      </a:r>
                      <a:r>
                        <a:rPr lang="ru-RU" sz="1300" dirty="0" err="1">
                          <a:effectLst/>
                        </a:rPr>
                        <a:t>BiG</a:t>
                      </a:r>
                      <a:r>
                        <a:rPr lang="ru-RU" sz="1300" dirty="0">
                          <a:effectLst/>
                        </a:rPr>
                        <a:t>') = '</a:t>
                      </a:r>
                      <a:r>
                        <a:rPr lang="ru-RU" sz="1300" dirty="0" err="1">
                          <a:effectLst/>
                        </a:rPr>
                        <a:t>big</a:t>
                      </a:r>
                      <a:r>
                        <a:rPr lang="ru-RU" sz="1300" dirty="0">
                          <a:effectLst/>
                        </a:rPr>
                        <a:t>'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extLst>
                  <a:ext uri="{0D108BD9-81ED-4DB2-BD59-A6C34878D82A}">
                    <a16:rowId xmlns:a16="http://schemas.microsoft.com/office/drawing/2014/main" val="567160783"/>
                  </a:ext>
                </a:extLst>
              </a:tr>
              <a:tr h="316159">
                <a:tc>
                  <a:txBody>
                    <a:bodyPr/>
                    <a:lstStyle/>
                    <a:p>
                      <a:pPr>
                        <a:lnSpc>
                          <a:spcPct val="107000"/>
                        </a:lnSpc>
                        <a:spcAft>
                          <a:spcPts val="0"/>
                        </a:spcAft>
                      </a:pPr>
                      <a:r>
                        <a:rPr lang="ru-RU" sz="1200">
                          <a:effectLst/>
                        </a:rPr>
                        <a:t>LTRIM(z)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tc>
                  <a:txBody>
                    <a:bodyPr/>
                    <a:lstStyle/>
                    <a:p>
                      <a:pPr marR="853440">
                        <a:lnSpc>
                          <a:spcPct val="112000"/>
                        </a:lnSpc>
                        <a:spcAft>
                          <a:spcPts val="35"/>
                        </a:spcAft>
                      </a:pPr>
                      <a:r>
                        <a:rPr lang="ru-RU" sz="1300" dirty="0">
                          <a:effectLst/>
                        </a:rPr>
                        <a:t>Удаляет начальные пробелы в строке z</a:t>
                      </a:r>
                      <a:r>
                        <a:rPr lang="ru-RU" sz="1300" dirty="0" smtClean="0">
                          <a:effectLst/>
                        </a:rPr>
                        <a:t>.</a:t>
                      </a:r>
                      <a:r>
                        <a:rPr lang="ru-RU" sz="1300" baseline="0" dirty="0" smtClean="0">
                          <a:effectLst/>
                        </a:rPr>
                        <a:t> </a:t>
                      </a:r>
                      <a:r>
                        <a:rPr lang="en-US" sz="1300" dirty="0" smtClean="0">
                          <a:effectLst/>
                        </a:rPr>
                        <a:t>SELECT </a:t>
                      </a:r>
                      <a:r>
                        <a:rPr lang="en-US" sz="1300" dirty="0">
                          <a:effectLst/>
                        </a:rPr>
                        <a:t>LTRIM('   String') = 'String'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extLst>
                  <a:ext uri="{0D108BD9-81ED-4DB2-BD59-A6C34878D82A}">
                    <a16:rowId xmlns:a16="http://schemas.microsoft.com/office/drawing/2014/main" val="420749363"/>
                  </a:ext>
                </a:extLst>
              </a:tr>
              <a:tr h="296033">
                <a:tc>
                  <a:txBody>
                    <a:bodyPr/>
                    <a:lstStyle/>
                    <a:p>
                      <a:pPr>
                        <a:lnSpc>
                          <a:spcPct val="107000"/>
                        </a:lnSpc>
                        <a:spcAft>
                          <a:spcPts val="0"/>
                        </a:spcAft>
                      </a:pPr>
                      <a:r>
                        <a:rPr lang="ru-RU" sz="1200">
                          <a:effectLst/>
                        </a:rPr>
                        <a:t>NCHAR(i)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tc>
                  <a:txBody>
                    <a:bodyPr/>
                    <a:lstStyle/>
                    <a:p>
                      <a:pPr>
                        <a:lnSpc>
                          <a:spcPct val="107000"/>
                        </a:lnSpc>
                        <a:spcAft>
                          <a:spcPts val="0"/>
                        </a:spcAft>
                      </a:pPr>
                      <a:r>
                        <a:rPr lang="ru-RU" sz="1300" dirty="0">
                          <a:effectLst/>
                        </a:rPr>
                        <a:t>Возвращает символ в кодировке </a:t>
                      </a:r>
                      <a:r>
                        <a:rPr lang="ru-RU" sz="1300" dirty="0" err="1">
                          <a:effectLst/>
                        </a:rPr>
                        <a:t>Unicode</a:t>
                      </a:r>
                      <a:r>
                        <a:rPr lang="ru-RU" sz="1300" dirty="0">
                          <a:effectLst/>
                        </a:rPr>
                        <a:t>, заданный целочисленным </a:t>
                      </a:r>
                      <a:r>
                        <a:rPr lang="ru-RU" sz="1300" dirty="0" smtClean="0">
                          <a:effectLst/>
                        </a:rPr>
                        <a:t>кодом</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extLst>
                  <a:ext uri="{0D108BD9-81ED-4DB2-BD59-A6C34878D82A}">
                    <a16:rowId xmlns:a16="http://schemas.microsoft.com/office/drawing/2014/main" val="335555051"/>
                  </a:ext>
                </a:extLst>
              </a:tr>
              <a:tr h="310054">
                <a:tc>
                  <a:txBody>
                    <a:bodyPr/>
                    <a:lstStyle/>
                    <a:p>
                      <a:pPr>
                        <a:lnSpc>
                          <a:spcPct val="107000"/>
                        </a:lnSpc>
                        <a:spcAft>
                          <a:spcPts val="0"/>
                        </a:spcAft>
                      </a:pPr>
                      <a:r>
                        <a:rPr lang="ru-RU" sz="1200" dirty="0" smtClean="0">
                          <a:effectLst/>
                        </a:rPr>
                        <a:t>QUOTENAME</a:t>
                      </a:r>
                      <a:br>
                        <a:rPr lang="ru-RU" sz="1200" dirty="0" smtClean="0">
                          <a:effectLst/>
                        </a:rPr>
                      </a:br>
                      <a:r>
                        <a:rPr lang="ru-RU" sz="1200" dirty="0" smtClean="0">
                          <a:effectLst/>
                        </a:rPr>
                        <a:t>(</a:t>
                      </a:r>
                      <a:r>
                        <a:rPr lang="ru-RU" sz="1200" dirty="0" err="1">
                          <a:effectLst/>
                        </a:rPr>
                        <a:t>char_string</a:t>
                      </a:r>
                      <a:r>
                        <a:rPr lang="ru-RU" sz="1200" dirty="0">
                          <a:effectLst/>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tc>
                  <a:txBody>
                    <a:bodyPr/>
                    <a:lstStyle/>
                    <a:p>
                      <a:pPr>
                        <a:lnSpc>
                          <a:spcPct val="107000"/>
                        </a:lnSpc>
                        <a:spcAft>
                          <a:spcPts val="0"/>
                        </a:spcAft>
                      </a:pPr>
                      <a:r>
                        <a:rPr lang="ru-RU" sz="1300" dirty="0">
                          <a:effectLst/>
                        </a:rPr>
                        <a:t>Возвращает строку в кодировке </a:t>
                      </a:r>
                      <a:r>
                        <a:rPr lang="ru-RU" sz="1300" dirty="0" err="1">
                          <a:effectLst/>
                        </a:rPr>
                        <a:t>Unicode</a:t>
                      </a:r>
                      <a:r>
                        <a:rPr lang="ru-RU" sz="1300" dirty="0">
                          <a:effectLst/>
                        </a:rPr>
                        <a:t> с добавленными ограничителями, чтобы преобразовать строку ввода в действительный идентификатор с ограничителями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extLst>
                  <a:ext uri="{0D108BD9-81ED-4DB2-BD59-A6C34878D82A}">
                    <a16:rowId xmlns:a16="http://schemas.microsoft.com/office/drawing/2014/main" val="1318050435"/>
                  </a:ext>
                </a:extLst>
              </a:tr>
              <a:tr h="825901">
                <a:tc>
                  <a:txBody>
                    <a:bodyPr/>
                    <a:lstStyle/>
                    <a:p>
                      <a:pPr>
                        <a:lnSpc>
                          <a:spcPct val="107000"/>
                        </a:lnSpc>
                        <a:spcAft>
                          <a:spcPts val="0"/>
                        </a:spcAft>
                      </a:pPr>
                      <a:r>
                        <a:rPr lang="ru-RU" sz="1200" dirty="0" smtClean="0">
                          <a:effectLst/>
                        </a:rPr>
                        <a:t>PATINDEX</a:t>
                      </a:r>
                      <a:br>
                        <a:rPr lang="ru-RU" sz="1200" dirty="0" smtClean="0">
                          <a:effectLst/>
                        </a:rPr>
                      </a:br>
                      <a:r>
                        <a:rPr lang="ru-RU" sz="1200" dirty="0" smtClean="0">
                          <a:effectLst/>
                        </a:rPr>
                        <a:t>(%</a:t>
                      </a:r>
                      <a:r>
                        <a:rPr lang="ru-RU" sz="1200" dirty="0">
                          <a:effectLst/>
                        </a:rPr>
                        <a:t>p%, </a:t>
                      </a:r>
                      <a:r>
                        <a:rPr lang="ru-RU" sz="1200" dirty="0" err="1">
                          <a:effectLst/>
                        </a:rPr>
                        <a:t>expr</a:t>
                      </a:r>
                      <a:r>
                        <a:rPr lang="ru-RU" sz="1200" dirty="0">
                          <a:effectLst/>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tc>
                  <a:txBody>
                    <a:bodyPr/>
                    <a:lstStyle/>
                    <a:p>
                      <a:pPr marR="144780">
                        <a:lnSpc>
                          <a:spcPct val="96000"/>
                        </a:lnSpc>
                        <a:spcAft>
                          <a:spcPts val="155"/>
                        </a:spcAft>
                      </a:pPr>
                      <a:r>
                        <a:rPr lang="ru-RU" sz="1300" dirty="0">
                          <a:effectLst/>
                        </a:rPr>
                        <a:t>Возвращает начальную позицию первого вхождения шаблона p в заданное выражение </a:t>
                      </a:r>
                      <a:r>
                        <a:rPr lang="ru-RU" sz="1300" dirty="0" err="1">
                          <a:effectLst/>
                        </a:rPr>
                        <a:t>expr</a:t>
                      </a:r>
                      <a:r>
                        <a:rPr lang="ru-RU" sz="1300" dirty="0">
                          <a:effectLst/>
                        </a:rPr>
                        <a:t>, или ноль, если </a:t>
                      </a:r>
                      <a:r>
                        <a:rPr lang="ru-RU" sz="1300" dirty="0" smtClean="0">
                          <a:effectLst/>
                        </a:rPr>
                        <a:t>шаблон </a:t>
                      </a:r>
                      <a:r>
                        <a:rPr lang="ru-RU" sz="1300" dirty="0">
                          <a:effectLst/>
                        </a:rPr>
                        <a:t>не обнаружен. </a:t>
                      </a:r>
                      <a:r>
                        <a:rPr lang="ru-RU" sz="1300" dirty="0" smtClean="0">
                          <a:effectLst/>
                        </a:rPr>
                        <a:t>(пример </a:t>
                      </a:r>
                      <a:r>
                        <a:rPr lang="ru-RU" sz="1300" dirty="0">
                          <a:effectLst/>
                        </a:rPr>
                        <a:t>возвращает все имена из </a:t>
                      </a:r>
                      <a:r>
                        <a:rPr lang="ru-RU" sz="1300" dirty="0" err="1" smtClean="0">
                          <a:effectLst/>
                        </a:rPr>
                        <a:t>custormers</a:t>
                      </a:r>
                      <a:r>
                        <a:rPr lang="ru-RU" sz="1300" dirty="0">
                          <a:effectLst/>
                        </a:rPr>
                        <a:t>):  </a:t>
                      </a:r>
                    </a:p>
                    <a:p>
                      <a:pPr>
                        <a:lnSpc>
                          <a:spcPct val="107000"/>
                        </a:lnSpc>
                        <a:spcAft>
                          <a:spcPts val="0"/>
                        </a:spcAft>
                      </a:pPr>
                      <a:r>
                        <a:rPr lang="en-US" sz="1300" dirty="0" smtClean="0">
                          <a:effectLst/>
                        </a:rPr>
                        <a:t>SELECT </a:t>
                      </a:r>
                      <a:r>
                        <a:rPr lang="en-US" sz="1300" dirty="0">
                          <a:effectLst/>
                        </a:rPr>
                        <a:t>RIGHT(</a:t>
                      </a:r>
                      <a:r>
                        <a:rPr lang="en-US" sz="1300" dirty="0" err="1">
                          <a:effectLst/>
                        </a:rPr>
                        <a:t>ContactName</a:t>
                      </a:r>
                      <a:r>
                        <a:rPr lang="en-US" sz="1300" dirty="0">
                          <a:effectLst/>
                        </a:rPr>
                        <a:t>, LEN(</a:t>
                      </a:r>
                      <a:r>
                        <a:rPr lang="en-US" sz="1300" dirty="0" err="1">
                          <a:effectLst/>
                        </a:rPr>
                        <a:t>ContactName</a:t>
                      </a:r>
                      <a:r>
                        <a:rPr lang="en-US" sz="1300" dirty="0">
                          <a:effectLst/>
                        </a:rPr>
                        <a:t>)-PATINDEX('% </a:t>
                      </a:r>
                      <a:r>
                        <a:rPr lang="en-US" sz="1300" dirty="0" smtClean="0">
                          <a:effectLst/>
                        </a:rPr>
                        <a:t>%',</a:t>
                      </a:r>
                      <a:r>
                        <a:rPr lang="ru-RU" sz="1300" dirty="0" smtClean="0">
                          <a:effectLst/>
                        </a:rPr>
                        <a:t> </a:t>
                      </a:r>
                      <a:endParaRPr lang="ru-RU" sz="1300" dirty="0">
                        <a:effectLst/>
                      </a:endParaRPr>
                    </a:p>
                    <a:p>
                      <a:pPr>
                        <a:lnSpc>
                          <a:spcPct val="107000"/>
                        </a:lnSpc>
                        <a:spcAft>
                          <a:spcPts val="0"/>
                        </a:spcAft>
                      </a:pPr>
                      <a:r>
                        <a:rPr lang="en-US" sz="1300" dirty="0" err="1">
                          <a:effectLst/>
                        </a:rPr>
                        <a:t>ContactName</a:t>
                      </a:r>
                      <a:r>
                        <a:rPr lang="en-US" sz="1300" dirty="0">
                          <a:effectLst/>
                        </a:rPr>
                        <a:t>)) AS First_ name FROM Customers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extLst>
                  <a:ext uri="{0D108BD9-81ED-4DB2-BD59-A6C34878D82A}">
                    <a16:rowId xmlns:a16="http://schemas.microsoft.com/office/drawing/2014/main" val="1486774696"/>
                  </a:ext>
                </a:extLst>
              </a:tr>
            </a:tbl>
          </a:graphicData>
        </a:graphic>
      </p:graphicFrame>
    </p:spTree>
    <p:extLst>
      <p:ext uri="{BB962C8B-B14F-4D97-AF65-F5344CB8AC3E}">
        <p14:creationId xmlns:p14="http://schemas.microsoft.com/office/powerpoint/2010/main" val="297465096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Строковые функции</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88171443"/>
              </p:ext>
            </p:extLst>
          </p:nvPr>
        </p:nvGraphicFramePr>
        <p:xfrm>
          <a:off x="496111" y="1333625"/>
          <a:ext cx="8414425" cy="5240776"/>
        </p:xfrm>
        <a:graphic>
          <a:graphicData uri="http://schemas.openxmlformats.org/drawingml/2006/table">
            <a:tbl>
              <a:tblPr firstCol="1" bandRow="1">
                <a:tableStyleId>{5C22544A-7EE6-4342-B048-85BDC9FD1C3A}</a:tableStyleId>
              </a:tblPr>
              <a:tblGrid>
                <a:gridCol w="1347847">
                  <a:extLst>
                    <a:ext uri="{9D8B030D-6E8A-4147-A177-3AD203B41FA5}">
                      <a16:colId xmlns:a16="http://schemas.microsoft.com/office/drawing/2014/main" val="3433294266"/>
                    </a:ext>
                  </a:extLst>
                </a:gridCol>
                <a:gridCol w="7066578">
                  <a:extLst>
                    <a:ext uri="{9D8B030D-6E8A-4147-A177-3AD203B41FA5}">
                      <a16:colId xmlns:a16="http://schemas.microsoft.com/office/drawing/2014/main" val="1720151791"/>
                    </a:ext>
                  </a:extLst>
                </a:gridCol>
              </a:tblGrid>
              <a:tr h="469106">
                <a:tc>
                  <a:txBody>
                    <a:bodyPr/>
                    <a:lstStyle/>
                    <a:p>
                      <a:pPr>
                        <a:lnSpc>
                          <a:spcPct val="107000"/>
                        </a:lnSpc>
                        <a:spcAft>
                          <a:spcPts val="0"/>
                        </a:spcAft>
                      </a:pPr>
                      <a:r>
                        <a:rPr lang="ru-RU" sz="1300" dirty="0" smtClean="0">
                          <a:effectLst/>
                        </a:rPr>
                        <a:t>REPLACE</a:t>
                      </a:r>
                      <a:br>
                        <a:rPr lang="ru-RU" sz="1300" dirty="0" smtClean="0">
                          <a:effectLst/>
                        </a:rPr>
                      </a:br>
                      <a:r>
                        <a:rPr lang="ru-RU" sz="1300" dirty="0" smtClean="0">
                          <a:effectLst/>
                        </a:rPr>
                        <a:t>(</a:t>
                      </a:r>
                      <a:r>
                        <a:rPr lang="ru-RU" sz="1300" dirty="0">
                          <a:effectLst/>
                        </a:rPr>
                        <a:t>str1,str2,str3)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tc>
                  <a:txBody>
                    <a:bodyPr/>
                    <a:lstStyle/>
                    <a:p>
                      <a:pPr>
                        <a:lnSpc>
                          <a:spcPct val="106000"/>
                        </a:lnSpc>
                        <a:spcAft>
                          <a:spcPts val="225"/>
                        </a:spcAft>
                      </a:pPr>
                      <a:r>
                        <a:rPr lang="ru-RU" sz="1400" dirty="0">
                          <a:effectLst/>
                        </a:rPr>
                        <a:t>Заменяет все вхождения подстроки str2 в строке str1 подстрокой str3. </a:t>
                      </a:r>
                    </a:p>
                    <a:p>
                      <a:pPr>
                        <a:lnSpc>
                          <a:spcPct val="107000"/>
                        </a:lnSpc>
                        <a:spcAft>
                          <a:spcPts val="115"/>
                        </a:spcAft>
                      </a:pPr>
                      <a:r>
                        <a:rPr lang="en-US" sz="1400" dirty="0" smtClean="0">
                          <a:effectLst/>
                        </a:rPr>
                        <a:t>SELECT </a:t>
                      </a:r>
                      <a:r>
                        <a:rPr lang="en-US" sz="1400" dirty="0">
                          <a:effectLst/>
                        </a:rPr>
                        <a:t>REPLACE('shave', 's', 'be') = behave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extLst>
                  <a:ext uri="{0D108BD9-81ED-4DB2-BD59-A6C34878D82A}">
                    <a16:rowId xmlns:a16="http://schemas.microsoft.com/office/drawing/2014/main" val="1981057327"/>
                  </a:ext>
                </a:extLst>
              </a:tr>
              <a:tr h="355687">
                <a:tc>
                  <a:txBody>
                    <a:bodyPr/>
                    <a:lstStyle/>
                    <a:p>
                      <a:pPr>
                        <a:lnSpc>
                          <a:spcPct val="107000"/>
                        </a:lnSpc>
                        <a:spcAft>
                          <a:spcPts val="0"/>
                        </a:spcAft>
                      </a:pPr>
                      <a:r>
                        <a:rPr lang="ru-RU" sz="1300" dirty="0">
                          <a:effectLst/>
                        </a:rPr>
                        <a:t>REPLICATE(</a:t>
                      </a:r>
                      <a:r>
                        <a:rPr lang="ru-RU" sz="1300" dirty="0" err="1">
                          <a:effectLst/>
                        </a:rPr>
                        <a:t>z,i</a:t>
                      </a:r>
                      <a:r>
                        <a:rPr lang="ru-RU" sz="1300" dirty="0">
                          <a:effectLst/>
                        </a:rPr>
                        <a:t>)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tc>
                  <a:txBody>
                    <a:bodyPr/>
                    <a:lstStyle/>
                    <a:p>
                      <a:pPr>
                        <a:lnSpc>
                          <a:spcPct val="107000"/>
                        </a:lnSpc>
                        <a:spcAft>
                          <a:spcPts val="210"/>
                        </a:spcAft>
                      </a:pPr>
                      <a:r>
                        <a:rPr lang="ru-RU" sz="1400" dirty="0">
                          <a:effectLst/>
                        </a:rPr>
                        <a:t>Повторяет i раз строку z. </a:t>
                      </a:r>
                      <a:r>
                        <a:rPr lang="en-US" sz="1400" dirty="0" smtClean="0">
                          <a:effectLst/>
                        </a:rPr>
                        <a:t>SELECT </a:t>
                      </a:r>
                      <a:r>
                        <a:rPr lang="en-US" sz="1400" dirty="0">
                          <a:effectLst/>
                        </a:rPr>
                        <a:t>REPLICATE('a',10) = '</a:t>
                      </a:r>
                      <a:r>
                        <a:rPr lang="en-US" sz="1400" dirty="0" err="1">
                          <a:effectLst/>
                        </a:rPr>
                        <a:t>aaaaaaaaaa</a:t>
                      </a:r>
                      <a:r>
                        <a:rPr lang="en-US" sz="1400" dirty="0">
                          <a:effectLst/>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extLst>
                  <a:ext uri="{0D108BD9-81ED-4DB2-BD59-A6C34878D82A}">
                    <a16:rowId xmlns:a16="http://schemas.microsoft.com/office/drawing/2014/main" val="3695389700"/>
                  </a:ext>
                </a:extLst>
              </a:tr>
              <a:tr h="301558">
                <a:tc>
                  <a:txBody>
                    <a:bodyPr/>
                    <a:lstStyle/>
                    <a:p>
                      <a:pPr>
                        <a:lnSpc>
                          <a:spcPct val="107000"/>
                        </a:lnSpc>
                        <a:spcAft>
                          <a:spcPts val="0"/>
                        </a:spcAft>
                      </a:pPr>
                      <a:r>
                        <a:rPr lang="ru-RU" sz="1300">
                          <a:effectLst/>
                        </a:rPr>
                        <a:t>REVERSE(z)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tc>
                  <a:txBody>
                    <a:bodyPr/>
                    <a:lstStyle/>
                    <a:p>
                      <a:pPr>
                        <a:lnSpc>
                          <a:spcPct val="107000"/>
                        </a:lnSpc>
                        <a:spcAft>
                          <a:spcPts val="195"/>
                        </a:spcAft>
                      </a:pPr>
                      <a:r>
                        <a:rPr lang="ru-RU" sz="1400" dirty="0">
                          <a:effectLst/>
                        </a:rPr>
                        <a:t>Выводит строку z в обратном порядке.  </a:t>
                      </a:r>
                      <a:r>
                        <a:rPr lang="en-US" sz="1400" dirty="0" smtClean="0">
                          <a:effectLst/>
                        </a:rPr>
                        <a:t>SELECT </a:t>
                      </a:r>
                      <a:r>
                        <a:rPr lang="en-US" sz="1400" dirty="0">
                          <a:effectLst/>
                        </a:rPr>
                        <a:t>REVERSE('calculate') = '</a:t>
                      </a:r>
                      <a:r>
                        <a:rPr lang="en-US" sz="1400" dirty="0" err="1">
                          <a:effectLst/>
                        </a:rPr>
                        <a:t>etaluclac</a:t>
                      </a:r>
                      <a:r>
                        <a:rPr lang="en-US" sz="1400" dirty="0">
                          <a:effectLst/>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extLst>
                  <a:ext uri="{0D108BD9-81ED-4DB2-BD59-A6C34878D82A}">
                    <a16:rowId xmlns:a16="http://schemas.microsoft.com/office/drawing/2014/main" val="986279886"/>
                  </a:ext>
                </a:extLst>
              </a:tr>
              <a:tr h="281161">
                <a:tc>
                  <a:txBody>
                    <a:bodyPr/>
                    <a:lstStyle/>
                    <a:p>
                      <a:pPr>
                        <a:lnSpc>
                          <a:spcPct val="107000"/>
                        </a:lnSpc>
                        <a:spcAft>
                          <a:spcPts val="0"/>
                        </a:spcAft>
                      </a:pPr>
                      <a:r>
                        <a:rPr lang="ru-RU" sz="1300">
                          <a:effectLst/>
                        </a:rPr>
                        <a:t>RIGHT(z,length)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tc>
                  <a:txBody>
                    <a:bodyPr/>
                    <a:lstStyle/>
                    <a:p>
                      <a:pPr>
                        <a:lnSpc>
                          <a:spcPct val="107000"/>
                        </a:lnSpc>
                        <a:spcAft>
                          <a:spcPts val="210"/>
                        </a:spcAft>
                      </a:pPr>
                      <a:r>
                        <a:rPr lang="ru-RU" sz="1400" dirty="0">
                          <a:effectLst/>
                        </a:rPr>
                        <a:t>Возвращает последние </a:t>
                      </a:r>
                      <a:r>
                        <a:rPr lang="ru-RU" sz="1400" dirty="0" err="1">
                          <a:effectLst/>
                        </a:rPr>
                        <a:t>length</a:t>
                      </a:r>
                      <a:r>
                        <a:rPr lang="ru-RU" sz="1400" dirty="0">
                          <a:effectLst/>
                        </a:rPr>
                        <a:t>-символов строки z. </a:t>
                      </a:r>
                      <a:r>
                        <a:rPr lang="en-US" sz="1400" dirty="0" smtClean="0">
                          <a:effectLst/>
                        </a:rPr>
                        <a:t>SELECT </a:t>
                      </a:r>
                      <a:r>
                        <a:rPr lang="en-US" sz="1400" dirty="0">
                          <a:effectLst/>
                        </a:rPr>
                        <a:t>RIGHT('Notebook',4) = 'book'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extLst>
                  <a:ext uri="{0D108BD9-81ED-4DB2-BD59-A6C34878D82A}">
                    <a16:rowId xmlns:a16="http://schemas.microsoft.com/office/drawing/2014/main" val="2556135273"/>
                  </a:ext>
                </a:extLst>
              </a:tr>
              <a:tr h="239818">
                <a:tc>
                  <a:txBody>
                    <a:bodyPr/>
                    <a:lstStyle/>
                    <a:p>
                      <a:pPr>
                        <a:lnSpc>
                          <a:spcPct val="107000"/>
                        </a:lnSpc>
                        <a:spcAft>
                          <a:spcPts val="0"/>
                        </a:spcAft>
                      </a:pPr>
                      <a:r>
                        <a:rPr lang="ru-RU" sz="1300">
                          <a:effectLst/>
                        </a:rPr>
                        <a:t>RTRIM(z)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tc>
                  <a:txBody>
                    <a:bodyPr/>
                    <a:lstStyle/>
                    <a:p>
                      <a:pPr>
                        <a:lnSpc>
                          <a:spcPct val="107000"/>
                        </a:lnSpc>
                        <a:spcAft>
                          <a:spcPts val="195"/>
                        </a:spcAft>
                      </a:pPr>
                      <a:r>
                        <a:rPr lang="ru-RU" sz="1400" dirty="0">
                          <a:effectLst/>
                        </a:rPr>
                        <a:t>Удаляет конечные пробелы в строке z. </a:t>
                      </a:r>
                      <a:r>
                        <a:rPr lang="en-US" sz="1400" dirty="0" smtClean="0">
                          <a:effectLst/>
                        </a:rPr>
                        <a:t>SELECT </a:t>
                      </a:r>
                      <a:r>
                        <a:rPr lang="en-US" sz="1400" dirty="0">
                          <a:effectLst/>
                        </a:rPr>
                        <a:t>RTRIM('Notebook    ') = 'Notebook'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extLst>
                  <a:ext uri="{0D108BD9-81ED-4DB2-BD59-A6C34878D82A}">
                    <a16:rowId xmlns:a16="http://schemas.microsoft.com/office/drawing/2014/main" val="1806407126"/>
                  </a:ext>
                </a:extLst>
              </a:tr>
              <a:tr h="551742">
                <a:tc>
                  <a:txBody>
                    <a:bodyPr/>
                    <a:lstStyle/>
                    <a:p>
                      <a:pPr>
                        <a:lnSpc>
                          <a:spcPct val="107000"/>
                        </a:lnSpc>
                        <a:spcAft>
                          <a:spcPts val="0"/>
                        </a:spcAft>
                      </a:pPr>
                      <a:r>
                        <a:rPr lang="ru-RU" sz="1300" dirty="0">
                          <a:effectLst/>
                        </a:rPr>
                        <a:t>SPACE(</a:t>
                      </a:r>
                      <a:r>
                        <a:rPr lang="ru-RU" sz="1300" dirty="0" err="1">
                          <a:effectLst/>
                        </a:rPr>
                        <a:t>length</a:t>
                      </a:r>
                      <a:r>
                        <a:rPr lang="ru-RU" sz="1300" dirty="0">
                          <a:effectLst/>
                        </a:rPr>
                        <a:t>)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tc>
                  <a:txBody>
                    <a:bodyPr/>
                    <a:lstStyle/>
                    <a:p>
                      <a:pPr marR="300355">
                        <a:lnSpc>
                          <a:spcPct val="116000"/>
                        </a:lnSpc>
                        <a:spcAft>
                          <a:spcPts val="25"/>
                        </a:spcAft>
                      </a:pPr>
                      <a:r>
                        <a:rPr lang="ru-RU" sz="1400" dirty="0">
                          <a:effectLst/>
                        </a:rPr>
                        <a:t>Возвращает строку пробелов длиной, указанной в параметре </a:t>
                      </a:r>
                      <a:r>
                        <a:rPr lang="ru-RU" sz="1400" dirty="0" err="1">
                          <a:effectLst/>
                        </a:rPr>
                        <a:t>length</a:t>
                      </a:r>
                      <a:r>
                        <a:rPr lang="ru-RU" sz="1400" dirty="0">
                          <a:effectLst/>
                        </a:rPr>
                        <a:t>.  </a:t>
                      </a:r>
                      <a:endParaRPr lang="ru-RU" sz="1400" dirty="0" smtClean="0">
                        <a:effectLst/>
                      </a:endParaRPr>
                    </a:p>
                    <a:p>
                      <a:pPr marR="300355">
                        <a:lnSpc>
                          <a:spcPct val="116000"/>
                        </a:lnSpc>
                        <a:spcAft>
                          <a:spcPts val="0"/>
                        </a:spcAft>
                      </a:pPr>
                      <a:r>
                        <a:rPr lang="ru-RU" sz="1400" dirty="0" smtClean="0">
                          <a:effectLst/>
                        </a:rPr>
                        <a:t>SELECT </a:t>
                      </a:r>
                      <a:r>
                        <a:rPr lang="ru-RU" sz="1400" dirty="0">
                          <a:effectLst/>
                        </a:rPr>
                        <a:t>SPACE(4) = '   ' </a:t>
                      </a:r>
                      <a:r>
                        <a:rPr lang="ru-RU" sz="1400" dirty="0" smtClean="0">
                          <a:effectLst/>
                        </a:rPr>
                        <a:t> (</a:t>
                      </a:r>
                      <a:r>
                        <a:rPr lang="ru-RU" sz="1400" dirty="0">
                          <a:effectLst/>
                        </a:rPr>
                        <a:t>Кавычки не являются частью возвращенной строки.)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extLst>
                  <a:ext uri="{0D108BD9-81ED-4DB2-BD59-A6C34878D82A}">
                    <a16:rowId xmlns:a16="http://schemas.microsoft.com/office/drawing/2014/main" val="1103766338"/>
                  </a:ext>
                </a:extLst>
              </a:tr>
              <a:tr h="697796">
                <a:tc>
                  <a:txBody>
                    <a:bodyPr/>
                    <a:lstStyle/>
                    <a:p>
                      <a:pPr>
                        <a:lnSpc>
                          <a:spcPct val="107000"/>
                        </a:lnSpc>
                        <a:spcAft>
                          <a:spcPts val="0"/>
                        </a:spcAft>
                      </a:pPr>
                      <a:r>
                        <a:rPr lang="ru-RU" sz="1300">
                          <a:effectLst/>
                        </a:rPr>
                        <a:t>STR(f,[len[,d]])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tc>
                  <a:txBody>
                    <a:bodyPr/>
                    <a:lstStyle/>
                    <a:p>
                      <a:pPr marR="153670">
                        <a:lnSpc>
                          <a:spcPct val="101000"/>
                        </a:lnSpc>
                        <a:spcAft>
                          <a:spcPts val="220"/>
                        </a:spcAft>
                      </a:pPr>
                      <a:r>
                        <a:rPr lang="ru-RU" sz="1400" dirty="0">
                          <a:effectLst/>
                        </a:rPr>
                        <a:t>Преобразовывает заданное выражение с плавающей точкой f в строку, где </a:t>
                      </a:r>
                      <a:r>
                        <a:rPr lang="ru-RU" sz="1400" dirty="0" err="1">
                          <a:effectLst/>
                        </a:rPr>
                        <a:t>len</a:t>
                      </a:r>
                      <a:r>
                        <a:rPr lang="ru-RU" sz="1400" dirty="0">
                          <a:effectLst/>
                        </a:rPr>
                        <a:t> — длина строки, включая десятичную точку, знак, цифры и пробелы (по умолчанию равно 10), а d — число разрядов дробной части, которые нужно возвратить.  </a:t>
                      </a:r>
                      <a:endParaRPr lang="ru-RU" sz="1400" dirty="0" smtClean="0">
                        <a:effectLst/>
                      </a:endParaRPr>
                    </a:p>
                    <a:p>
                      <a:pPr marR="153670">
                        <a:lnSpc>
                          <a:spcPct val="101000"/>
                        </a:lnSpc>
                        <a:spcAft>
                          <a:spcPts val="220"/>
                        </a:spcAft>
                      </a:pPr>
                      <a:r>
                        <a:rPr lang="en-US" sz="1400" dirty="0" smtClean="0">
                          <a:effectLst/>
                        </a:rPr>
                        <a:t>SELECT </a:t>
                      </a:r>
                      <a:r>
                        <a:rPr lang="en-US" sz="1400" dirty="0">
                          <a:effectLst/>
                        </a:rPr>
                        <a:t>STR(3.45678,4,2) ='3.46'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extLst>
                  <a:ext uri="{0D108BD9-81ED-4DB2-BD59-A6C34878D82A}">
                    <a16:rowId xmlns:a16="http://schemas.microsoft.com/office/drawing/2014/main" val="562337273"/>
                  </a:ext>
                </a:extLst>
              </a:tr>
              <a:tr h="754031">
                <a:tc>
                  <a:txBody>
                    <a:bodyPr/>
                    <a:lstStyle/>
                    <a:p>
                      <a:pPr>
                        <a:lnSpc>
                          <a:spcPct val="107000"/>
                        </a:lnSpc>
                        <a:spcAft>
                          <a:spcPts val="0"/>
                        </a:spcAft>
                      </a:pPr>
                      <a:r>
                        <a:rPr lang="en-US" sz="1300" dirty="0" smtClean="0">
                          <a:effectLst/>
                        </a:rPr>
                        <a:t>STUFF</a:t>
                      </a:r>
                      <a:r>
                        <a:rPr lang="ru-RU" sz="1300" dirty="0" smtClean="0">
                          <a:effectLst/>
                        </a:rPr>
                        <a:t/>
                      </a:r>
                      <a:br>
                        <a:rPr lang="ru-RU" sz="1300" dirty="0" smtClean="0">
                          <a:effectLst/>
                        </a:rPr>
                      </a:br>
                      <a:r>
                        <a:rPr lang="en-US" sz="1300" dirty="0" smtClean="0">
                          <a:effectLst/>
                        </a:rPr>
                        <a:t>(</a:t>
                      </a:r>
                      <a:r>
                        <a:rPr lang="en-US" sz="1300" dirty="0">
                          <a:effectLst/>
                        </a:rPr>
                        <a:t>z1,a,length,z2)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tc>
                  <a:txBody>
                    <a:bodyPr/>
                    <a:lstStyle/>
                    <a:p>
                      <a:pPr marR="184150">
                        <a:lnSpc>
                          <a:spcPct val="101000"/>
                        </a:lnSpc>
                        <a:spcAft>
                          <a:spcPts val="280"/>
                        </a:spcAft>
                      </a:pPr>
                      <a:r>
                        <a:rPr lang="ru-RU" sz="1400" dirty="0">
                          <a:effectLst/>
                        </a:rPr>
                        <a:t>Удаляет из строки z1 </a:t>
                      </a:r>
                      <a:r>
                        <a:rPr lang="ru-RU" sz="1400" dirty="0" err="1">
                          <a:effectLst/>
                        </a:rPr>
                        <a:t>length</a:t>
                      </a:r>
                      <a:r>
                        <a:rPr lang="ru-RU" sz="1400" dirty="0">
                          <a:effectLst/>
                        </a:rPr>
                        <a:t>-символов, начиная с позиции a,  и вставляет на их место строку z2.  </a:t>
                      </a:r>
                    </a:p>
                    <a:p>
                      <a:pPr>
                        <a:lnSpc>
                          <a:spcPct val="107000"/>
                        </a:lnSpc>
                        <a:spcAft>
                          <a:spcPts val="135"/>
                        </a:spcAft>
                      </a:pPr>
                      <a:r>
                        <a:rPr lang="en-US" sz="1400" dirty="0" smtClean="0">
                          <a:effectLst/>
                        </a:rPr>
                        <a:t>SELECT </a:t>
                      </a:r>
                      <a:r>
                        <a:rPr lang="en-US" sz="1400" dirty="0">
                          <a:effectLst/>
                        </a:rPr>
                        <a:t>STUFF('Notebook',5,0,' in a') = 'Note in a book  </a:t>
                      </a:r>
                      <a:endParaRPr lang="ru-RU" sz="1400" dirty="0">
                        <a:effectLst/>
                      </a:endParaRPr>
                    </a:p>
                    <a:p>
                      <a:pPr>
                        <a:lnSpc>
                          <a:spcPct val="107000"/>
                        </a:lnSpc>
                        <a:spcAft>
                          <a:spcPts val="0"/>
                        </a:spcAft>
                      </a:pPr>
                      <a:r>
                        <a:rPr lang="en-US" sz="1400" dirty="0">
                          <a:effectLst/>
                        </a:rPr>
                        <a:t>SELECT STUFF('Notebook',1,4, 'Hand') = 'Handbook'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extLst>
                  <a:ext uri="{0D108BD9-81ED-4DB2-BD59-A6C34878D82A}">
                    <a16:rowId xmlns:a16="http://schemas.microsoft.com/office/drawing/2014/main" val="2104955966"/>
                  </a:ext>
                </a:extLst>
              </a:tr>
              <a:tr h="364313">
                <a:tc>
                  <a:txBody>
                    <a:bodyPr/>
                    <a:lstStyle/>
                    <a:p>
                      <a:pPr>
                        <a:lnSpc>
                          <a:spcPct val="107000"/>
                        </a:lnSpc>
                        <a:spcAft>
                          <a:spcPts val="0"/>
                        </a:spcAft>
                      </a:pPr>
                      <a:r>
                        <a:rPr lang="ru-RU" sz="1300" dirty="0" smtClean="0">
                          <a:effectLst/>
                        </a:rPr>
                        <a:t>SUBSTRING</a:t>
                      </a:r>
                      <a:br>
                        <a:rPr lang="ru-RU" sz="1300" dirty="0" smtClean="0">
                          <a:effectLst/>
                        </a:rPr>
                      </a:br>
                      <a:r>
                        <a:rPr lang="ru-RU" sz="1300" dirty="0" smtClean="0">
                          <a:effectLst/>
                        </a:rPr>
                        <a:t>(</a:t>
                      </a:r>
                      <a:r>
                        <a:rPr lang="ru-RU" sz="1300" dirty="0" err="1">
                          <a:effectLst/>
                        </a:rPr>
                        <a:t>z,a,length</a:t>
                      </a:r>
                      <a:r>
                        <a:rPr lang="ru-RU" sz="1300" dirty="0">
                          <a:effectLst/>
                        </a:rPr>
                        <a:t>)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tc>
                  <a:txBody>
                    <a:bodyPr/>
                    <a:lstStyle/>
                    <a:p>
                      <a:pPr marR="243840">
                        <a:lnSpc>
                          <a:spcPct val="119000"/>
                        </a:lnSpc>
                        <a:spcAft>
                          <a:spcPts val="0"/>
                        </a:spcAft>
                      </a:pPr>
                      <a:r>
                        <a:rPr lang="ru-RU" sz="1400" dirty="0">
                          <a:effectLst/>
                        </a:rPr>
                        <a:t>Извлекает из строки z, начиная с позиции a, подстроку длиной </a:t>
                      </a:r>
                      <a:r>
                        <a:rPr lang="ru-RU" sz="1400" dirty="0" err="1">
                          <a:effectLst/>
                        </a:rPr>
                        <a:t>length</a:t>
                      </a:r>
                      <a:r>
                        <a:rPr lang="ru-RU" sz="1400" dirty="0">
                          <a:effectLst/>
                        </a:rPr>
                        <a:t>.  </a:t>
                      </a:r>
                      <a:endParaRPr lang="ru-RU" sz="1400" dirty="0" smtClean="0">
                        <a:effectLst/>
                      </a:endParaRPr>
                    </a:p>
                    <a:p>
                      <a:pPr marR="243840">
                        <a:lnSpc>
                          <a:spcPct val="119000"/>
                        </a:lnSpc>
                        <a:spcAft>
                          <a:spcPts val="0"/>
                        </a:spcAft>
                      </a:pPr>
                      <a:r>
                        <a:rPr lang="ru-RU" sz="1400" dirty="0" smtClean="0">
                          <a:effectLst/>
                        </a:rPr>
                        <a:t>SELECT </a:t>
                      </a:r>
                      <a:r>
                        <a:rPr lang="ru-RU" sz="1400" dirty="0">
                          <a:effectLst/>
                        </a:rPr>
                        <a:t>SUBSTRING('wardrobe',1,4) = '</a:t>
                      </a:r>
                      <a:r>
                        <a:rPr lang="ru-RU" sz="1400" dirty="0" err="1">
                          <a:effectLst/>
                        </a:rPr>
                        <a:t>ward</a:t>
                      </a:r>
                      <a:r>
                        <a:rPr lang="ru-RU" sz="1400" dirty="0">
                          <a:effectLst/>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extLst>
                  <a:ext uri="{0D108BD9-81ED-4DB2-BD59-A6C34878D82A}">
                    <a16:rowId xmlns:a16="http://schemas.microsoft.com/office/drawing/2014/main" val="453373679"/>
                  </a:ext>
                </a:extLst>
              </a:tr>
              <a:tr h="199767">
                <a:tc>
                  <a:txBody>
                    <a:bodyPr/>
                    <a:lstStyle/>
                    <a:p>
                      <a:pPr>
                        <a:lnSpc>
                          <a:spcPct val="107000"/>
                        </a:lnSpc>
                        <a:spcAft>
                          <a:spcPts val="0"/>
                        </a:spcAft>
                      </a:pPr>
                      <a:r>
                        <a:rPr lang="ru-RU" sz="1300" dirty="0">
                          <a:effectLst/>
                        </a:rPr>
                        <a:t>UNICODE(z)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9710" marR="52932" marT="45567" marB="0" anchor="ctr"/>
                </a:tc>
                <a:tc>
                  <a:txBody>
                    <a:bodyPr/>
                    <a:lstStyle/>
                    <a:p>
                      <a:pPr>
                        <a:lnSpc>
                          <a:spcPct val="107000"/>
                        </a:lnSpc>
                        <a:spcAft>
                          <a:spcPts val="0"/>
                        </a:spcAft>
                      </a:pPr>
                      <a:r>
                        <a:rPr lang="ru-RU" sz="1400" dirty="0">
                          <a:effectLst/>
                        </a:rPr>
                        <a:t>Возвращает код </a:t>
                      </a:r>
                      <a:r>
                        <a:rPr lang="ru-RU" sz="1400" dirty="0" err="1">
                          <a:effectLst/>
                        </a:rPr>
                        <a:t>Unicode</a:t>
                      </a:r>
                      <a:r>
                        <a:rPr lang="ru-RU" sz="1400" dirty="0">
                          <a:effectLst/>
                        </a:rPr>
                        <a:t> первого символа строки z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9710" marR="52932" marT="45567" marB="0"/>
                </a:tc>
                <a:extLst>
                  <a:ext uri="{0D108BD9-81ED-4DB2-BD59-A6C34878D82A}">
                    <a16:rowId xmlns:a16="http://schemas.microsoft.com/office/drawing/2014/main" val="543228756"/>
                  </a:ext>
                </a:extLst>
              </a:tr>
            </a:tbl>
          </a:graphicData>
        </a:graphic>
      </p:graphicFrame>
    </p:spTree>
    <p:extLst>
      <p:ext uri="{BB962C8B-B14F-4D97-AF65-F5344CB8AC3E}">
        <p14:creationId xmlns:p14="http://schemas.microsoft.com/office/powerpoint/2010/main" val="399438960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Системные функции</a:t>
            </a:r>
            <a:endParaRPr lang="ru-RU" dirty="0"/>
          </a:p>
        </p:txBody>
      </p:sp>
      <p:sp>
        <p:nvSpPr>
          <p:cNvPr id="3" name="Объект 2"/>
          <p:cNvSpPr>
            <a:spLocks noGrp="1"/>
          </p:cNvSpPr>
          <p:nvPr>
            <p:ph idx="1"/>
          </p:nvPr>
        </p:nvSpPr>
        <p:spPr>
          <a:xfrm>
            <a:off x="828675" y="1600200"/>
            <a:ext cx="7486650" cy="491247"/>
          </a:xfrm>
        </p:spPr>
        <p:txBody>
          <a:bodyPr>
            <a:normAutofit lnSpcReduction="10000"/>
          </a:bodyPr>
          <a:lstStyle/>
          <a:p>
            <a:pPr marL="0" indent="0">
              <a:buNone/>
            </a:pPr>
            <a:r>
              <a:rPr lang="ru-RU" dirty="0" smtClean="0"/>
              <a:t>Большинство </a:t>
            </a:r>
            <a:r>
              <a:rPr lang="ru-RU" dirty="0"/>
              <a:t>системных функций использует внутренний числовой идентификатор (ID), который присваивается каждому объекту базы данных при его создании. </a:t>
            </a:r>
          </a:p>
        </p:txBody>
      </p:sp>
      <p:graphicFrame>
        <p:nvGraphicFramePr>
          <p:cNvPr id="5" name="Таблица 4"/>
          <p:cNvGraphicFramePr>
            <a:graphicFrameLocks noGrp="1"/>
          </p:cNvGraphicFramePr>
          <p:nvPr>
            <p:extLst>
              <p:ext uri="{D42A27DB-BD31-4B8C-83A1-F6EECF244321}">
                <p14:modId xmlns:p14="http://schemas.microsoft.com/office/powerpoint/2010/main" val="824456744"/>
              </p:ext>
            </p:extLst>
          </p:nvPr>
        </p:nvGraphicFramePr>
        <p:xfrm>
          <a:off x="457199" y="2091447"/>
          <a:ext cx="8433881" cy="4603561"/>
        </p:xfrm>
        <a:graphic>
          <a:graphicData uri="http://schemas.openxmlformats.org/drawingml/2006/table">
            <a:tbl>
              <a:tblPr firstRow="1" firstCol="1" bandRow="1">
                <a:tableStyleId>{5C22544A-7EE6-4342-B048-85BDC9FD1C3A}</a:tableStyleId>
              </a:tblPr>
              <a:tblGrid>
                <a:gridCol w="1897131">
                  <a:extLst>
                    <a:ext uri="{9D8B030D-6E8A-4147-A177-3AD203B41FA5}">
                      <a16:colId xmlns:a16="http://schemas.microsoft.com/office/drawing/2014/main" val="925575994"/>
                    </a:ext>
                  </a:extLst>
                </a:gridCol>
                <a:gridCol w="6536750">
                  <a:extLst>
                    <a:ext uri="{9D8B030D-6E8A-4147-A177-3AD203B41FA5}">
                      <a16:colId xmlns:a16="http://schemas.microsoft.com/office/drawing/2014/main" val="530686316"/>
                    </a:ext>
                  </a:extLst>
                </a:gridCol>
              </a:tblGrid>
              <a:tr h="227492">
                <a:tc>
                  <a:txBody>
                    <a:bodyPr/>
                    <a:lstStyle/>
                    <a:p>
                      <a:pPr>
                        <a:lnSpc>
                          <a:spcPct val="107000"/>
                        </a:lnSpc>
                        <a:spcAft>
                          <a:spcPts val="0"/>
                        </a:spcAft>
                      </a:pPr>
                      <a:r>
                        <a:rPr lang="ru-RU" sz="1050" dirty="0">
                          <a:effectLst/>
                        </a:rPr>
                        <a:t>Функция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42545" marT="59690" marB="0"/>
                </a:tc>
                <a:tc>
                  <a:txBody>
                    <a:bodyPr/>
                    <a:lstStyle/>
                    <a:p>
                      <a:pPr>
                        <a:lnSpc>
                          <a:spcPct val="107000"/>
                        </a:lnSpc>
                        <a:spcAft>
                          <a:spcPts val="0"/>
                        </a:spcAft>
                      </a:pPr>
                      <a:r>
                        <a:rPr lang="ru-RU" sz="1050" dirty="0">
                          <a:effectLst/>
                        </a:rPr>
                        <a:t>Описание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42545" marT="59690" marB="0"/>
                </a:tc>
                <a:extLst>
                  <a:ext uri="{0D108BD9-81ED-4DB2-BD59-A6C34878D82A}">
                    <a16:rowId xmlns:a16="http://schemas.microsoft.com/office/drawing/2014/main" val="3943839669"/>
                  </a:ext>
                </a:extLst>
              </a:tr>
              <a:tr h="606442">
                <a:tc>
                  <a:txBody>
                    <a:bodyPr/>
                    <a:lstStyle/>
                    <a:p>
                      <a:pPr>
                        <a:lnSpc>
                          <a:spcPct val="107000"/>
                        </a:lnSpc>
                        <a:spcAft>
                          <a:spcPts val="0"/>
                        </a:spcAft>
                      </a:pPr>
                      <a:r>
                        <a:rPr lang="en-US" sz="1200" dirty="0">
                          <a:effectLst/>
                        </a:rPr>
                        <a:t>CAST(a AS type </a:t>
                      </a:r>
                      <a:r>
                        <a:rPr lang="ru-RU" sz="1200" dirty="0" smtClean="0">
                          <a:effectLst/>
                        </a:rPr>
                        <a:t/>
                      </a:r>
                      <a:br>
                        <a:rPr lang="ru-RU" sz="1200" dirty="0" smtClean="0">
                          <a:effectLst/>
                        </a:rPr>
                      </a:br>
                      <a:r>
                        <a:rPr lang="en-US" sz="1200" dirty="0" smtClean="0">
                          <a:effectLst/>
                        </a:rPr>
                        <a:t>[</a:t>
                      </a:r>
                      <a:r>
                        <a:rPr lang="ru-RU" sz="1200" dirty="0" smtClean="0">
                          <a:effectLst/>
                        </a:rPr>
                        <a:t> </a:t>
                      </a:r>
                      <a:r>
                        <a:rPr lang="en-US" sz="1200" dirty="0" smtClean="0">
                          <a:effectLst/>
                        </a:rPr>
                        <a:t>(</a:t>
                      </a:r>
                      <a:r>
                        <a:rPr lang="en-US" sz="1200" dirty="0">
                          <a:effectLst/>
                        </a:rPr>
                        <a:t>length</a:t>
                      </a:r>
                      <a:r>
                        <a:rPr lang="en-US" sz="1200" dirty="0" smtClean="0">
                          <a:effectLst/>
                        </a:rPr>
                        <a:t>)</a:t>
                      </a:r>
                      <a:r>
                        <a:rPr lang="ru-RU" sz="1200" dirty="0" smtClean="0">
                          <a:effectLst/>
                        </a:rPr>
                        <a:t> </a:t>
                      </a:r>
                      <a:r>
                        <a:rPr lang="en-US" sz="1200" dirty="0" smtClean="0">
                          <a:effectLst/>
                        </a:rPr>
                        <a:t>]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42545" marT="59690" marB="0"/>
                </a:tc>
                <a:tc>
                  <a:txBody>
                    <a:bodyPr/>
                    <a:lstStyle/>
                    <a:p>
                      <a:pPr>
                        <a:lnSpc>
                          <a:spcPct val="102000"/>
                        </a:lnSpc>
                        <a:spcAft>
                          <a:spcPts val="225"/>
                        </a:spcAft>
                      </a:pPr>
                      <a:r>
                        <a:rPr lang="ru-RU" sz="1400" dirty="0">
                          <a:effectLst/>
                        </a:rPr>
                        <a:t>Преобразовывает выражение a в указанный тип данных </a:t>
                      </a:r>
                      <a:r>
                        <a:rPr lang="ru-RU" sz="1400" dirty="0" err="1">
                          <a:effectLst/>
                        </a:rPr>
                        <a:t>type</a:t>
                      </a:r>
                      <a:r>
                        <a:rPr lang="ru-RU" sz="1400" dirty="0">
                          <a:effectLst/>
                        </a:rPr>
                        <a:t> (если это возможно). Аргумент a может быть любым действительным выражением. </a:t>
                      </a:r>
                    </a:p>
                    <a:p>
                      <a:pPr>
                        <a:lnSpc>
                          <a:spcPct val="107000"/>
                        </a:lnSpc>
                        <a:spcAft>
                          <a:spcPts val="0"/>
                        </a:spcAft>
                      </a:pPr>
                      <a:r>
                        <a:rPr lang="ru-RU" sz="1400" dirty="0" smtClean="0">
                          <a:effectLst/>
                        </a:rPr>
                        <a:t>SELECT </a:t>
                      </a:r>
                      <a:r>
                        <a:rPr lang="ru-RU" sz="1400" dirty="0">
                          <a:effectLst/>
                        </a:rPr>
                        <a:t>CAST(3000000000 AS BIGINT) = 3000000000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42545" marT="59690" marB="0" anchor="ctr"/>
                </a:tc>
                <a:extLst>
                  <a:ext uri="{0D108BD9-81ED-4DB2-BD59-A6C34878D82A}">
                    <a16:rowId xmlns:a16="http://schemas.microsoft.com/office/drawing/2014/main" val="3957302196"/>
                  </a:ext>
                </a:extLst>
              </a:tr>
              <a:tr h="390780">
                <a:tc>
                  <a:txBody>
                    <a:bodyPr/>
                    <a:lstStyle/>
                    <a:p>
                      <a:pPr>
                        <a:lnSpc>
                          <a:spcPct val="107000"/>
                        </a:lnSpc>
                        <a:spcAft>
                          <a:spcPts val="0"/>
                        </a:spcAft>
                      </a:pPr>
                      <a:r>
                        <a:rPr lang="ru-RU" sz="1200" dirty="0">
                          <a:effectLst/>
                        </a:rPr>
                        <a:t>COALESCE(a1,a2,...)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42545" marT="59690" marB="0"/>
                </a:tc>
                <a:tc>
                  <a:txBody>
                    <a:bodyPr/>
                    <a:lstStyle/>
                    <a:p>
                      <a:pPr>
                        <a:lnSpc>
                          <a:spcPct val="107000"/>
                        </a:lnSpc>
                        <a:spcAft>
                          <a:spcPts val="0"/>
                        </a:spcAft>
                      </a:pPr>
                      <a:r>
                        <a:rPr lang="ru-RU" sz="1400" dirty="0">
                          <a:effectLst/>
                        </a:rPr>
                        <a:t>Возвращает первое значение выражения из списка выражений a1, a2,..., которое не является значением NULL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42545" marT="59690" marB="0"/>
                </a:tc>
                <a:extLst>
                  <a:ext uri="{0D108BD9-81ED-4DB2-BD59-A6C34878D82A}">
                    <a16:rowId xmlns:a16="http://schemas.microsoft.com/office/drawing/2014/main" val="4180606441"/>
                  </a:ext>
                </a:extLst>
              </a:tr>
              <a:tr h="459317">
                <a:tc>
                  <a:txBody>
                    <a:bodyPr/>
                    <a:lstStyle/>
                    <a:p>
                      <a:pPr>
                        <a:lnSpc>
                          <a:spcPct val="107000"/>
                        </a:lnSpc>
                        <a:spcAft>
                          <a:spcPts val="0"/>
                        </a:spcAft>
                      </a:pPr>
                      <a:r>
                        <a:rPr lang="ru-RU" sz="1200">
                          <a:effectLst/>
                        </a:rPr>
                        <a:t>COL_LENGTH(obj,col)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42545" marT="59690" marB="0"/>
                </a:tc>
                <a:tc>
                  <a:txBody>
                    <a:bodyPr/>
                    <a:lstStyle/>
                    <a:p>
                      <a:pPr>
                        <a:lnSpc>
                          <a:spcPct val="105000"/>
                        </a:lnSpc>
                        <a:spcAft>
                          <a:spcPts val="255"/>
                        </a:spcAft>
                      </a:pPr>
                      <a:r>
                        <a:rPr lang="ru-RU" sz="1400" dirty="0">
                          <a:effectLst/>
                        </a:rPr>
                        <a:t>Возвращает длину столбца </a:t>
                      </a:r>
                      <a:r>
                        <a:rPr lang="ru-RU" sz="1400" dirty="0" err="1">
                          <a:effectLst/>
                        </a:rPr>
                        <a:t>col</a:t>
                      </a:r>
                      <a:r>
                        <a:rPr lang="ru-RU" sz="1400" dirty="0">
                          <a:effectLst/>
                        </a:rPr>
                        <a:t> объекта базы данных (таблицы или представления) </a:t>
                      </a:r>
                      <a:r>
                        <a:rPr lang="ru-RU" sz="1400" dirty="0" err="1">
                          <a:effectLst/>
                        </a:rPr>
                        <a:t>obj</a:t>
                      </a:r>
                      <a:r>
                        <a:rPr lang="ru-RU" sz="1400" dirty="0">
                          <a:effectLst/>
                        </a:rPr>
                        <a:t>. </a:t>
                      </a:r>
                      <a:r>
                        <a:rPr lang="en-US" sz="1400" dirty="0" smtClean="0">
                          <a:effectLst/>
                        </a:rPr>
                        <a:t>SELECT </a:t>
                      </a:r>
                      <a:r>
                        <a:rPr lang="en-US" sz="1400" dirty="0">
                          <a:effectLst/>
                        </a:rPr>
                        <a:t>COL_LENGTH('customers', '</a:t>
                      </a:r>
                      <a:r>
                        <a:rPr lang="en-US" sz="1400" dirty="0" err="1">
                          <a:effectLst/>
                        </a:rPr>
                        <a:t>custID</a:t>
                      </a:r>
                      <a:r>
                        <a:rPr lang="en-US" sz="1400" dirty="0">
                          <a:effectLst/>
                        </a:rPr>
                        <a:t>') = 10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42545" marT="59690" marB="0"/>
                </a:tc>
                <a:extLst>
                  <a:ext uri="{0D108BD9-81ED-4DB2-BD59-A6C34878D82A}">
                    <a16:rowId xmlns:a16="http://schemas.microsoft.com/office/drawing/2014/main" val="3226261529"/>
                  </a:ext>
                </a:extLst>
              </a:tr>
              <a:tr h="390780">
                <a:tc>
                  <a:txBody>
                    <a:bodyPr/>
                    <a:lstStyle/>
                    <a:p>
                      <a:pPr>
                        <a:lnSpc>
                          <a:spcPct val="107000"/>
                        </a:lnSpc>
                        <a:spcAft>
                          <a:spcPts val="0"/>
                        </a:spcAft>
                      </a:pPr>
                      <a:r>
                        <a:rPr lang="ru-RU" sz="1200" dirty="0" smtClean="0">
                          <a:effectLst/>
                        </a:rPr>
                        <a:t>CONVERT</a:t>
                      </a:r>
                      <a:br>
                        <a:rPr lang="ru-RU" sz="1200" dirty="0" smtClean="0">
                          <a:effectLst/>
                        </a:rPr>
                      </a:br>
                      <a:r>
                        <a:rPr lang="ru-RU" sz="1200" dirty="0" smtClean="0">
                          <a:effectLst/>
                        </a:rPr>
                        <a:t>(</a:t>
                      </a:r>
                      <a:r>
                        <a:rPr lang="ru-RU" sz="1200" dirty="0" err="1" smtClean="0">
                          <a:effectLst/>
                        </a:rPr>
                        <a:t>type</a:t>
                      </a:r>
                      <a:r>
                        <a:rPr lang="ru-RU" sz="1200" dirty="0" smtClean="0">
                          <a:effectLst/>
                        </a:rPr>
                        <a:t> [ (</a:t>
                      </a:r>
                      <a:r>
                        <a:rPr lang="ru-RU" sz="1200" dirty="0" err="1">
                          <a:effectLst/>
                        </a:rPr>
                        <a:t>length</a:t>
                      </a:r>
                      <a:r>
                        <a:rPr lang="ru-RU" sz="1200" dirty="0" smtClean="0">
                          <a:effectLst/>
                        </a:rPr>
                        <a:t>) ], a</a:t>
                      </a:r>
                      <a:r>
                        <a:rPr lang="ru-RU" sz="1200" dirty="0">
                          <a:effectLst/>
                        </a:rPr>
                        <a:t>)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42545" marT="59690" marB="0"/>
                </a:tc>
                <a:tc>
                  <a:txBody>
                    <a:bodyPr/>
                    <a:lstStyle/>
                    <a:p>
                      <a:pPr>
                        <a:lnSpc>
                          <a:spcPct val="107000"/>
                        </a:lnSpc>
                        <a:spcAft>
                          <a:spcPts val="0"/>
                        </a:spcAft>
                      </a:pPr>
                      <a:r>
                        <a:rPr lang="ru-RU" sz="1400" dirty="0">
                          <a:effectLst/>
                        </a:rPr>
                        <a:t>Эквивалент функции CAST, но аргументы указываются  по-иному. Может применяться с любым типом данных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42545" marT="59690" marB="0"/>
                </a:tc>
                <a:extLst>
                  <a:ext uri="{0D108BD9-81ED-4DB2-BD59-A6C34878D82A}">
                    <a16:rowId xmlns:a16="http://schemas.microsoft.com/office/drawing/2014/main" val="2631149486"/>
                  </a:ext>
                </a:extLst>
              </a:tr>
              <a:tr h="503645">
                <a:tc>
                  <a:txBody>
                    <a:bodyPr/>
                    <a:lstStyle/>
                    <a:p>
                      <a:pPr>
                        <a:lnSpc>
                          <a:spcPct val="107000"/>
                        </a:lnSpc>
                        <a:spcAft>
                          <a:spcPts val="0"/>
                        </a:spcAft>
                      </a:pPr>
                      <a:r>
                        <a:rPr lang="ru-RU" sz="1200" dirty="0">
                          <a:effectLst/>
                        </a:rPr>
                        <a:t>CURRENT_TIMESTAMP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42545" marT="59690" marB="0"/>
                </a:tc>
                <a:tc>
                  <a:txBody>
                    <a:bodyPr/>
                    <a:lstStyle/>
                    <a:p>
                      <a:pPr>
                        <a:lnSpc>
                          <a:spcPct val="107000"/>
                        </a:lnSpc>
                        <a:spcAft>
                          <a:spcPts val="185"/>
                        </a:spcAft>
                      </a:pPr>
                      <a:r>
                        <a:rPr lang="ru-RU" sz="1400" dirty="0">
                          <a:effectLst/>
                        </a:rPr>
                        <a:t>Возвращает текущие дату и время. </a:t>
                      </a:r>
                      <a:r>
                        <a:rPr lang="en-US" sz="1400" dirty="0" smtClean="0">
                          <a:effectLst/>
                        </a:rPr>
                        <a:t>SELECT </a:t>
                      </a:r>
                      <a:r>
                        <a:rPr lang="en-US" sz="1400" dirty="0">
                          <a:effectLst/>
                        </a:rPr>
                        <a:t>CURRENT_TIMESTAMP = '2011-01-0117:22:55.670'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42545" marT="59690" marB="0"/>
                </a:tc>
                <a:extLst>
                  <a:ext uri="{0D108BD9-81ED-4DB2-BD59-A6C34878D82A}">
                    <a16:rowId xmlns:a16="http://schemas.microsoft.com/office/drawing/2014/main" val="3865504496"/>
                  </a:ext>
                </a:extLst>
              </a:tr>
              <a:tr h="222007">
                <a:tc>
                  <a:txBody>
                    <a:bodyPr/>
                    <a:lstStyle/>
                    <a:p>
                      <a:pPr>
                        <a:lnSpc>
                          <a:spcPct val="107000"/>
                        </a:lnSpc>
                        <a:spcAft>
                          <a:spcPts val="0"/>
                        </a:spcAft>
                      </a:pPr>
                      <a:r>
                        <a:rPr lang="ru-RU" sz="1200">
                          <a:effectLst/>
                        </a:rPr>
                        <a:t>CURRENT_USER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42545" marT="59690" marB="0"/>
                </a:tc>
                <a:tc>
                  <a:txBody>
                    <a:bodyPr/>
                    <a:lstStyle/>
                    <a:p>
                      <a:pPr>
                        <a:lnSpc>
                          <a:spcPct val="107000"/>
                        </a:lnSpc>
                        <a:spcAft>
                          <a:spcPts val="0"/>
                        </a:spcAft>
                      </a:pPr>
                      <a:r>
                        <a:rPr lang="ru-RU" sz="1400" dirty="0">
                          <a:effectLst/>
                        </a:rPr>
                        <a:t>Возвращает имя текущего пользователя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42545" marT="59690" marB="0"/>
                </a:tc>
                <a:extLst>
                  <a:ext uri="{0D108BD9-81ED-4DB2-BD59-A6C34878D82A}">
                    <a16:rowId xmlns:a16="http://schemas.microsoft.com/office/drawing/2014/main" val="3259573369"/>
                  </a:ext>
                </a:extLst>
              </a:tr>
              <a:tr h="417069">
                <a:tc>
                  <a:txBody>
                    <a:bodyPr/>
                    <a:lstStyle/>
                    <a:p>
                      <a:pPr>
                        <a:lnSpc>
                          <a:spcPct val="107000"/>
                        </a:lnSpc>
                        <a:spcAft>
                          <a:spcPts val="0"/>
                        </a:spcAft>
                      </a:pPr>
                      <a:r>
                        <a:rPr lang="ru-RU" sz="1200" dirty="0" smtClean="0">
                          <a:effectLst/>
                        </a:rPr>
                        <a:t>DATALENGTH (</a:t>
                      </a:r>
                      <a:r>
                        <a:rPr lang="ru-RU" sz="1200" dirty="0">
                          <a:effectLst/>
                        </a:rPr>
                        <a:t>z)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42545" marT="59690" marB="0"/>
                </a:tc>
                <a:tc>
                  <a:txBody>
                    <a:bodyPr/>
                    <a:lstStyle/>
                    <a:p>
                      <a:pPr>
                        <a:lnSpc>
                          <a:spcPct val="107000"/>
                        </a:lnSpc>
                        <a:spcAft>
                          <a:spcPts val="220"/>
                        </a:spcAft>
                      </a:pPr>
                      <a:r>
                        <a:rPr lang="ru-RU" sz="1400" dirty="0">
                          <a:effectLst/>
                        </a:rPr>
                        <a:t>Возвращает число байтов, которые занимает выражение z.  </a:t>
                      </a:r>
                    </a:p>
                    <a:p>
                      <a:pPr>
                        <a:lnSpc>
                          <a:spcPct val="107000"/>
                        </a:lnSpc>
                        <a:spcAft>
                          <a:spcPts val="0"/>
                        </a:spcAft>
                      </a:pPr>
                      <a:r>
                        <a:rPr lang="en-US" sz="1400" dirty="0" smtClean="0">
                          <a:effectLst/>
                        </a:rPr>
                        <a:t>SELECT </a:t>
                      </a:r>
                      <a:r>
                        <a:rPr lang="en-US" sz="1400" dirty="0">
                          <a:effectLst/>
                        </a:rPr>
                        <a:t>DATALENGTH (</a:t>
                      </a:r>
                      <a:r>
                        <a:rPr lang="en-US" sz="1400" dirty="0" err="1">
                          <a:effectLst/>
                        </a:rPr>
                        <a:t>ProductName</a:t>
                      </a:r>
                      <a:r>
                        <a:rPr lang="en-US" sz="1400" dirty="0">
                          <a:effectLst/>
                        </a:rPr>
                        <a:t>) FROM products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42545" marT="59690" marB="0" anchor="ctr"/>
                </a:tc>
                <a:extLst>
                  <a:ext uri="{0D108BD9-81ED-4DB2-BD59-A6C34878D82A}">
                    <a16:rowId xmlns:a16="http://schemas.microsoft.com/office/drawing/2014/main" val="3253905613"/>
                  </a:ext>
                </a:extLst>
              </a:tr>
              <a:tr h="708631">
                <a:tc>
                  <a:txBody>
                    <a:bodyPr/>
                    <a:lstStyle/>
                    <a:p>
                      <a:pPr>
                        <a:lnSpc>
                          <a:spcPct val="107000"/>
                        </a:lnSpc>
                        <a:spcAft>
                          <a:spcPts val="0"/>
                        </a:spcAft>
                      </a:pPr>
                      <a:r>
                        <a:rPr lang="ru-RU" sz="1200" dirty="0" smtClean="0">
                          <a:effectLst/>
                        </a:rPr>
                        <a:t>GETANSINULL</a:t>
                      </a:r>
                      <a:br>
                        <a:rPr lang="ru-RU" sz="1200" dirty="0" smtClean="0">
                          <a:effectLst/>
                        </a:rPr>
                      </a:br>
                      <a:r>
                        <a:rPr lang="ru-RU" sz="1200" dirty="0" smtClean="0">
                          <a:effectLst/>
                        </a:rPr>
                        <a:t>(</a:t>
                      </a:r>
                      <a:r>
                        <a:rPr lang="ru-RU" sz="1200" dirty="0">
                          <a:effectLst/>
                        </a:rPr>
                        <a:t>'</a:t>
                      </a:r>
                      <a:r>
                        <a:rPr lang="ru-RU" sz="1200" dirty="0" err="1">
                          <a:effectLst/>
                        </a:rPr>
                        <a:t>dbname</a:t>
                      </a:r>
                      <a:r>
                        <a:rPr lang="ru-RU" sz="1200" dirty="0">
                          <a:effectLst/>
                        </a:rPr>
                        <a:t>')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tc>
                  <a:txBody>
                    <a:bodyPr/>
                    <a:lstStyle/>
                    <a:p>
                      <a:pPr>
                        <a:lnSpc>
                          <a:spcPct val="102000"/>
                        </a:lnSpc>
                        <a:spcAft>
                          <a:spcPts val="240"/>
                        </a:spcAft>
                      </a:pPr>
                      <a:r>
                        <a:rPr lang="ru-RU" sz="1400" dirty="0">
                          <a:effectLst/>
                        </a:rPr>
                        <a:t>Возвращает 1, если использование значений NULL в базе данных </a:t>
                      </a:r>
                      <a:r>
                        <a:rPr lang="ru-RU" sz="1400" dirty="0" err="1">
                          <a:effectLst/>
                        </a:rPr>
                        <a:t>dbname</a:t>
                      </a:r>
                      <a:r>
                        <a:rPr lang="ru-RU" sz="1400" dirty="0">
                          <a:effectLst/>
                        </a:rPr>
                        <a:t> отвечает требованиям стандарта ANSI SQL.  </a:t>
                      </a:r>
                      <a:endParaRPr lang="ru-RU" sz="1400" dirty="0" smtClean="0">
                        <a:effectLst/>
                      </a:endParaRPr>
                    </a:p>
                    <a:p>
                      <a:pPr>
                        <a:lnSpc>
                          <a:spcPct val="102000"/>
                        </a:lnSpc>
                        <a:spcAft>
                          <a:spcPts val="240"/>
                        </a:spcAft>
                      </a:pPr>
                      <a:r>
                        <a:rPr lang="ru-RU" sz="1400" dirty="0" smtClean="0">
                          <a:effectLst/>
                        </a:rPr>
                        <a:t>SELECT </a:t>
                      </a:r>
                      <a:r>
                        <a:rPr lang="ru-RU" sz="1400" dirty="0">
                          <a:effectLst/>
                        </a:rPr>
                        <a:t>GETANSINULL('</a:t>
                      </a:r>
                      <a:r>
                        <a:rPr lang="ru-RU" sz="1400" dirty="0" err="1">
                          <a:effectLst/>
                        </a:rPr>
                        <a:t>AdventureWorks</a:t>
                      </a:r>
                      <a:r>
                        <a:rPr lang="ru-RU" sz="1400" dirty="0">
                          <a:effectLst/>
                        </a:rPr>
                        <a:t>') = 1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extLst>
                  <a:ext uri="{0D108BD9-81ED-4DB2-BD59-A6C34878D82A}">
                    <a16:rowId xmlns:a16="http://schemas.microsoft.com/office/drawing/2014/main" val="1740093678"/>
                  </a:ext>
                </a:extLst>
              </a:tr>
            </a:tbl>
          </a:graphicData>
        </a:graphic>
      </p:graphicFrame>
    </p:spTree>
    <p:extLst>
      <p:ext uri="{BB962C8B-B14F-4D97-AF65-F5344CB8AC3E}">
        <p14:creationId xmlns:p14="http://schemas.microsoft.com/office/powerpoint/2010/main" val="125685236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Системные функции</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108445184"/>
              </p:ext>
            </p:extLst>
          </p:nvPr>
        </p:nvGraphicFramePr>
        <p:xfrm>
          <a:off x="428017" y="1439696"/>
          <a:ext cx="8385243" cy="5315693"/>
        </p:xfrm>
        <a:graphic>
          <a:graphicData uri="http://schemas.openxmlformats.org/drawingml/2006/table">
            <a:tbl>
              <a:tblPr firstCol="1" bandRow="1">
                <a:tableStyleId>{5C22544A-7EE6-4342-B048-85BDC9FD1C3A}</a:tableStyleId>
              </a:tblPr>
              <a:tblGrid>
                <a:gridCol w="2572623">
                  <a:extLst>
                    <a:ext uri="{9D8B030D-6E8A-4147-A177-3AD203B41FA5}">
                      <a16:colId xmlns:a16="http://schemas.microsoft.com/office/drawing/2014/main" val="267977896"/>
                    </a:ext>
                  </a:extLst>
                </a:gridCol>
                <a:gridCol w="5812620">
                  <a:extLst>
                    <a:ext uri="{9D8B030D-6E8A-4147-A177-3AD203B41FA5}">
                      <a16:colId xmlns:a16="http://schemas.microsoft.com/office/drawing/2014/main" val="749330278"/>
                    </a:ext>
                  </a:extLst>
                </a:gridCol>
              </a:tblGrid>
              <a:tr h="382600">
                <a:tc>
                  <a:txBody>
                    <a:bodyPr/>
                    <a:lstStyle/>
                    <a:p>
                      <a:pPr>
                        <a:lnSpc>
                          <a:spcPct val="107000"/>
                        </a:lnSpc>
                        <a:spcAft>
                          <a:spcPts val="0"/>
                        </a:spcAft>
                      </a:pPr>
                      <a:r>
                        <a:rPr lang="ru-RU" sz="1200">
                          <a:effectLst/>
                        </a:rPr>
                        <a:t>ISNULL(expr, value)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tc>
                  <a:txBody>
                    <a:bodyPr/>
                    <a:lstStyle/>
                    <a:p>
                      <a:pPr>
                        <a:lnSpc>
                          <a:spcPct val="107000"/>
                        </a:lnSpc>
                        <a:spcAft>
                          <a:spcPts val="0"/>
                        </a:spcAft>
                      </a:pPr>
                      <a:r>
                        <a:rPr lang="ru-RU" sz="1300">
                          <a:effectLst/>
                        </a:rPr>
                        <a:t>Возвращает значение выражения expr, если оно не равно нулю; в противном случае возвращается значение value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extLst>
                  <a:ext uri="{0D108BD9-81ED-4DB2-BD59-A6C34878D82A}">
                    <a16:rowId xmlns:a16="http://schemas.microsoft.com/office/drawing/2014/main" val="1780637897"/>
                  </a:ext>
                </a:extLst>
              </a:tr>
              <a:tr h="222384">
                <a:tc>
                  <a:txBody>
                    <a:bodyPr/>
                    <a:lstStyle/>
                    <a:p>
                      <a:pPr>
                        <a:lnSpc>
                          <a:spcPct val="107000"/>
                        </a:lnSpc>
                        <a:spcAft>
                          <a:spcPts val="0"/>
                        </a:spcAft>
                      </a:pPr>
                      <a:r>
                        <a:rPr lang="ru-RU" sz="1200">
                          <a:effectLst/>
                        </a:rPr>
                        <a:t>ISNUMERIC(expression)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tc>
                  <a:txBody>
                    <a:bodyPr/>
                    <a:lstStyle/>
                    <a:p>
                      <a:pPr marR="5080">
                        <a:lnSpc>
                          <a:spcPct val="107000"/>
                        </a:lnSpc>
                        <a:spcAft>
                          <a:spcPts val="0"/>
                        </a:spcAft>
                      </a:pPr>
                      <a:r>
                        <a:rPr lang="ru-RU" sz="1300" dirty="0">
                          <a:effectLst/>
                        </a:rPr>
                        <a:t>Определяет, имеет ли выражение действительный числовой тип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extLst>
                  <a:ext uri="{0D108BD9-81ED-4DB2-BD59-A6C34878D82A}">
                    <a16:rowId xmlns:a16="http://schemas.microsoft.com/office/drawing/2014/main" val="534854985"/>
                  </a:ext>
                </a:extLst>
              </a:tr>
              <a:tr h="543310">
                <a:tc>
                  <a:txBody>
                    <a:bodyPr/>
                    <a:lstStyle/>
                    <a:p>
                      <a:pPr>
                        <a:lnSpc>
                          <a:spcPct val="107000"/>
                        </a:lnSpc>
                        <a:spcAft>
                          <a:spcPts val="0"/>
                        </a:spcAft>
                      </a:pPr>
                      <a:r>
                        <a:rPr lang="ru-RU" sz="1200">
                          <a:effectLst/>
                        </a:rPr>
                        <a:t>NEWID()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tc>
                  <a:txBody>
                    <a:bodyPr/>
                    <a:lstStyle/>
                    <a:p>
                      <a:pPr>
                        <a:lnSpc>
                          <a:spcPct val="107000"/>
                        </a:lnSpc>
                        <a:spcAft>
                          <a:spcPts val="0"/>
                        </a:spcAft>
                      </a:pPr>
                      <a:r>
                        <a:rPr lang="ru-RU" sz="1300">
                          <a:effectLst/>
                        </a:rPr>
                        <a:t>Создает однозначный идентификационный номер ID, состоящий из 16-байтовой двоичной строки, предназначенной для хранения значений типа данных UNIQUEIDENTIFIER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extLst>
                  <a:ext uri="{0D108BD9-81ED-4DB2-BD59-A6C34878D82A}">
                    <a16:rowId xmlns:a16="http://schemas.microsoft.com/office/drawing/2014/main" val="527308472"/>
                  </a:ext>
                </a:extLst>
              </a:tr>
              <a:tr h="704023">
                <a:tc>
                  <a:txBody>
                    <a:bodyPr/>
                    <a:lstStyle/>
                    <a:p>
                      <a:pPr>
                        <a:lnSpc>
                          <a:spcPct val="107000"/>
                        </a:lnSpc>
                        <a:spcAft>
                          <a:spcPts val="0"/>
                        </a:spcAft>
                      </a:pPr>
                      <a:r>
                        <a:rPr lang="ru-RU" sz="1200">
                          <a:effectLst/>
                        </a:rPr>
                        <a:t>NEWSEQUENTIALID()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tc>
                  <a:txBody>
                    <a:bodyPr/>
                    <a:lstStyle/>
                    <a:p>
                      <a:pPr>
                        <a:lnSpc>
                          <a:spcPct val="107000"/>
                        </a:lnSpc>
                        <a:spcAft>
                          <a:spcPts val="0"/>
                        </a:spcAft>
                      </a:pPr>
                      <a:r>
                        <a:rPr lang="ru-RU" sz="1300" dirty="0">
                          <a:effectLst/>
                        </a:rPr>
                        <a:t>Создает идентификатор GUID, больший, чем любой другой идентификатор GUID, созданный ранее этой функцией на указанном компьютере. (Эту функцию можно использовать только как значение по умолчанию для столбца.)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extLst>
                  <a:ext uri="{0D108BD9-81ED-4DB2-BD59-A6C34878D82A}">
                    <a16:rowId xmlns:a16="http://schemas.microsoft.com/office/drawing/2014/main" val="1752930018"/>
                  </a:ext>
                </a:extLst>
              </a:tr>
              <a:tr h="667144">
                <a:tc>
                  <a:txBody>
                    <a:bodyPr/>
                    <a:lstStyle/>
                    <a:p>
                      <a:pPr>
                        <a:lnSpc>
                          <a:spcPct val="107000"/>
                        </a:lnSpc>
                        <a:spcAft>
                          <a:spcPts val="0"/>
                        </a:spcAft>
                      </a:pPr>
                      <a:r>
                        <a:rPr lang="ru-RU" sz="1200">
                          <a:effectLst/>
                        </a:rPr>
                        <a:t>NULLIF(expr1,expr2)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tc>
                  <a:txBody>
                    <a:bodyPr/>
                    <a:lstStyle/>
                    <a:p>
                      <a:pPr marR="29845" algn="just">
                        <a:lnSpc>
                          <a:spcPct val="104000"/>
                        </a:lnSpc>
                        <a:spcAft>
                          <a:spcPts val="300"/>
                        </a:spcAft>
                      </a:pPr>
                      <a:r>
                        <a:rPr lang="ru-RU" sz="1300" dirty="0">
                          <a:effectLst/>
                        </a:rPr>
                        <a:t>Возвращает значение NULL, если значения </a:t>
                      </a:r>
                      <a:r>
                        <a:rPr lang="ru-RU" sz="1300" dirty="0" smtClean="0">
                          <a:effectLst/>
                        </a:rPr>
                        <a:t>expr1 </a:t>
                      </a:r>
                      <a:r>
                        <a:rPr lang="ru-RU" sz="1300" dirty="0">
                          <a:effectLst/>
                        </a:rPr>
                        <a:t>и expr2 одинаковые.  </a:t>
                      </a:r>
                    </a:p>
                    <a:p>
                      <a:pPr>
                        <a:lnSpc>
                          <a:spcPct val="107000"/>
                        </a:lnSpc>
                        <a:spcAft>
                          <a:spcPts val="175"/>
                        </a:spcAft>
                      </a:pPr>
                      <a:r>
                        <a:rPr lang="ru-RU" sz="1300" dirty="0" smtClean="0">
                          <a:effectLst/>
                        </a:rPr>
                        <a:t>(</a:t>
                      </a:r>
                      <a:r>
                        <a:rPr lang="ru-RU" sz="1300" dirty="0">
                          <a:effectLst/>
                        </a:rPr>
                        <a:t>возвращает значение NULL для проекта, для которого </a:t>
                      </a:r>
                      <a:r>
                        <a:rPr lang="ru-RU" sz="1300" dirty="0" err="1">
                          <a:effectLst/>
                        </a:rPr>
                        <a:t>project_no</a:t>
                      </a:r>
                      <a:r>
                        <a:rPr lang="ru-RU" sz="1300" dirty="0">
                          <a:effectLst/>
                        </a:rPr>
                        <a:t>='p1'):  </a:t>
                      </a:r>
                    </a:p>
                    <a:p>
                      <a:pPr>
                        <a:lnSpc>
                          <a:spcPct val="107000"/>
                        </a:lnSpc>
                        <a:spcAft>
                          <a:spcPts val="0"/>
                        </a:spcAft>
                      </a:pPr>
                      <a:r>
                        <a:rPr lang="en-US" sz="1300" dirty="0">
                          <a:effectLst/>
                        </a:rPr>
                        <a:t>SELECT NULLIF(</a:t>
                      </a:r>
                      <a:r>
                        <a:rPr lang="en-US" sz="1300" dirty="0" err="1">
                          <a:effectLst/>
                        </a:rPr>
                        <a:t>project_no</a:t>
                      </a:r>
                      <a:r>
                        <a:rPr lang="en-US" sz="1300" dirty="0">
                          <a:effectLst/>
                        </a:rPr>
                        <a:t>, 'p1') FROM projects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extLst>
                  <a:ext uri="{0D108BD9-81ED-4DB2-BD59-A6C34878D82A}">
                    <a16:rowId xmlns:a16="http://schemas.microsoft.com/office/drawing/2014/main" val="1101280939"/>
                  </a:ext>
                </a:extLst>
              </a:tr>
              <a:tr h="252822">
                <a:tc>
                  <a:txBody>
                    <a:bodyPr/>
                    <a:lstStyle/>
                    <a:p>
                      <a:pPr>
                        <a:lnSpc>
                          <a:spcPct val="107000"/>
                        </a:lnSpc>
                        <a:spcAft>
                          <a:spcPts val="0"/>
                        </a:spcAft>
                      </a:pPr>
                      <a:r>
                        <a:rPr lang="ru-RU" sz="1100" dirty="0">
                          <a:effectLst/>
                        </a:rPr>
                        <a:t>SERVERPROPERTY(</a:t>
                      </a:r>
                      <a:r>
                        <a:rPr lang="ru-RU" sz="1100" dirty="0" err="1">
                          <a:effectLst/>
                        </a:rPr>
                        <a:t>propertyname</a:t>
                      </a:r>
                      <a:r>
                        <a:rPr lang="ru-RU" sz="1100" dirty="0">
                          <a:effectLst/>
                        </a:rPr>
                        <a:t>)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tc>
                  <a:txBody>
                    <a:bodyPr/>
                    <a:lstStyle/>
                    <a:p>
                      <a:pPr>
                        <a:lnSpc>
                          <a:spcPct val="107000"/>
                        </a:lnSpc>
                        <a:spcAft>
                          <a:spcPts val="0"/>
                        </a:spcAft>
                      </a:pPr>
                      <a:r>
                        <a:rPr lang="ru-RU" sz="1300" dirty="0">
                          <a:effectLst/>
                        </a:rPr>
                        <a:t>Возвращает информацию о свойствах сервера базы данных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extLst>
                  <a:ext uri="{0D108BD9-81ED-4DB2-BD59-A6C34878D82A}">
                    <a16:rowId xmlns:a16="http://schemas.microsoft.com/office/drawing/2014/main" val="2078400486"/>
                  </a:ext>
                </a:extLst>
              </a:tr>
              <a:tr h="507680">
                <a:tc>
                  <a:txBody>
                    <a:bodyPr/>
                    <a:lstStyle/>
                    <a:p>
                      <a:pPr>
                        <a:lnSpc>
                          <a:spcPct val="107000"/>
                        </a:lnSpc>
                        <a:spcAft>
                          <a:spcPts val="0"/>
                        </a:spcAft>
                      </a:pPr>
                      <a:r>
                        <a:rPr lang="ru-RU" sz="1200">
                          <a:effectLst/>
                        </a:rPr>
                        <a:t>SYSTEM_USER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tc>
                  <a:txBody>
                    <a:bodyPr/>
                    <a:lstStyle/>
                    <a:p>
                      <a:pPr>
                        <a:lnSpc>
                          <a:spcPct val="107000"/>
                        </a:lnSpc>
                        <a:spcAft>
                          <a:spcPts val="150"/>
                        </a:spcAft>
                      </a:pPr>
                      <a:r>
                        <a:rPr lang="ru-RU" sz="1300" dirty="0">
                          <a:effectLst/>
                        </a:rPr>
                        <a:t>Возвращает имя пользователя текущего пользователя.  </a:t>
                      </a:r>
                    </a:p>
                    <a:p>
                      <a:pPr>
                        <a:lnSpc>
                          <a:spcPct val="107000"/>
                        </a:lnSpc>
                        <a:spcAft>
                          <a:spcPts val="0"/>
                        </a:spcAft>
                      </a:pPr>
                      <a:r>
                        <a:rPr lang="en-US" sz="1300" dirty="0" smtClean="0">
                          <a:effectLst/>
                        </a:rPr>
                        <a:t>SELECT </a:t>
                      </a:r>
                      <a:r>
                        <a:rPr lang="en-US" sz="1300" dirty="0">
                          <a:effectLst/>
                        </a:rPr>
                        <a:t>SYSTE</a:t>
                      </a:r>
                      <a:r>
                        <a:rPr lang="ru-RU" sz="1300" dirty="0">
                          <a:effectLst/>
                        </a:rPr>
                        <a:t>М</a:t>
                      </a:r>
                      <a:r>
                        <a:rPr lang="en-US" sz="1300" dirty="0">
                          <a:effectLst/>
                        </a:rPr>
                        <a:t>_USER = LTB13942\</a:t>
                      </a:r>
                      <a:r>
                        <a:rPr lang="en-US" sz="1300" dirty="0" err="1">
                          <a:effectLst/>
                        </a:rPr>
                        <a:t>dusan</a:t>
                      </a:r>
                      <a:r>
                        <a:rPr lang="en-US" sz="1300" dirty="0">
                          <a:effectLst/>
                        </a:rPr>
                        <a:t>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extLst>
                  <a:ext uri="{0D108BD9-81ED-4DB2-BD59-A6C34878D82A}">
                    <a16:rowId xmlns:a16="http://schemas.microsoft.com/office/drawing/2014/main" val="2036917643"/>
                  </a:ext>
                </a:extLst>
              </a:tr>
              <a:tr h="726844">
                <a:tc>
                  <a:txBody>
                    <a:bodyPr/>
                    <a:lstStyle/>
                    <a:p>
                      <a:pPr>
                        <a:lnSpc>
                          <a:spcPct val="107000"/>
                        </a:lnSpc>
                        <a:spcAft>
                          <a:spcPts val="0"/>
                        </a:spcAft>
                      </a:pPr>
                      <a:r>
                        <a:rPr lang="ru-RU" sz="1200">
                          <a:effectLst/>
                        </a:rPr>
                        <a:t>USER_ID([user_name])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tc>
                  <a:txBody>
                    <a:bodyPr/>
                    <a:lstStyle/>
                    <a:p>
                      <a:pPr>
                        <a:lnSpc>
                          <a:spcPct val="95000"/>
                        </a:lnSpc>
                        <a:spcAft>
                          <a:spcPts val="285"/>
                        </a:spcAft>
                      </a:pPr>
                      <a:r>
                        <a:rPr lang="ru-RU" sz="1300" dirty="0">
                          <a:effectLst/>
                        </a:rPr>
                        <a:t>Возвращает идентификатор пользователя </a:t>
                      </a:r>
                      <a:r>
                        <a:rPr lang="ru-RU" sz="1300" dirty="0" err="1">
                          <a:effectLst/>
                        </a:rPr>
                        <a:t>user_name</a:t>
                      </a:r>
                      <a:r>
                        <a:rPr lang="ru-RU" sz="1300" dirty="0">
                          <a:effectLst/>
                        </a:rPr>
                        <a:t>. Если пользователь не указан, то возвращается идентификатор текущего пользователя. </a:t>
                      </a:r>
                    </a:p>
                    <a:p>
                      <a:pPr>
                        <a:lnSpc>
                          <a:spcPct val="107000"/>
                        </a:lnSpc>
                        <a:spcAft>
                          <a:spcPts val="0"/>
                        </a:spcAft>
                      </a:pPr>
                      <a:r>
                        <a:rPr lang="en-US" sz="1300" dirty="0" smtClean="0">
                          <a:effectLst/>
                        </a:rPr>
                        <a:t>SELECT </a:t>
                      </a:r>
                      <a:r>
                        <a:rPr lang="en-US" sz="1300" dirty="0">
                          <a:effectLst/>
                        </a:rPr>
                        <a:t>USER_ID('guest') = 2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extLst>
                  <a:ext uri="{0D108BD9-81ED-4DB2-BD59-A6C34878D82A}">
                    <a16:rowId xmlns:a16="http://schemas.microsoft.com/office/drawing/2014/main" val="3938013367"/>
                  </a:ext>
                </a:extLst>
              </a:tr>
              <a:tr h="761960">
                <a:tc>
                  <a:txBody>
                    <a:bodyPr/>
                    <a:lstStyle/>
                    <a:p>
                      <a:pPr>
                        <a:lnSpc>
                          <a:spcPct val="107000"/>
                        </a:lnSpc>
                        <a:spcAft>
                          <a:spcPts val="0"/>
                        </a:spcAft>
                      </a:pPr>
                      <a:r>
                        <a:rPr lang="ru-RU" sz="1200">
                          <a:effectLst/>
                        </a:rPr>
                        <a:t>USER_NAME([id])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tc>
                  <a:txBody>
                    <a:bodyPr/>
                    <a:lstStyle/>
                    <a:p>
                      <a:pPr marR="24765">
                        <a:lnSpc>
                          <a:spcPct val="98000"/>
                        </a:lnSpc>
                        <a:spcAft>
                          <a:spcPts val="250"/>
                        </a:spcAft>
                      </a:pPr>
                      <a:r>
                        <a:rPr lang="ru-RU" sz="1300" dirty="0">
                          <a:effectLst/>
                        </a:rPr>
                        <a:t>Возвращает имя пользователя с указанным идентификатором </a:t>
                      </a:r>
                      <a:r>
                        <a:rPr lang="ru-RU" sz="1300" dirty="0" err="1">
                          <a:effectLst/>
                        </a:rPr>
                        <a:t>id</a:t>
                      </a:r>
                      <a:r>
                        <a:rPr lang="ru-RU" sz="1300" dirty="0">
                          <a:effectLst/>
                        </a:rPr>
                        <a:t>. Если идентификатор не указан, то возвращается имя текущего пользователя.  </a:t>
                      </a:r>
                    </a:p>
                    <a:p>
                      <a:pPr>
                        <a:lnSpc>
                          <a:spcPct val="107000"/>
                        </a:lnSpc>
                        <a:spcAft>
                          <a:spcPts val="0"/>
                        </a:spcAft>
                      </a:pPr>
                      <a:r>
                        <a:rPr lang="en-US" sz="1300" dirty="0" smtClean="0">
                          <a:effectLst/>
                        </a:rPr>
                        <a:t>SELECT </a:t>
                      </a:r>
                      <a:r>
                        <a:rPr lang="en-US" sz="1300" dirty="0">
                          <a:effectLst/>
                        </a:rPr>
                        <a:t>USER_NAME(1) = '</a:t>
                      </a:r>
                      <a:r>
                        <a:rPr lang="en-US" sz="1300" dirty="0" err="1">
                          <a:effectLst/>
                        </a:rPr>
                        <a:t>dbo</a:t>
                      </a:r>
                      <a:r>
                        <a:rPr lang="en-US" sz="1300" dirty="0">
                          <a:effectLst/>
                        </a:rPr>
                        <a:t>'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extLst>
                  <a:ext uri="{0D108BD9-81ED-4DB2-BD59-A6C34878D82A}">
                    <a16:rowId xmlns:a16="http://schemas.microsoft.com/office/drawing/2014/main" val="1325025664"/>
                  </a:ext>
                </a:extLst>
              </a:tr>
            </a:tbl>
          </a:graphicData>
        </a:graphic>
      </p:graphicFrame>
    </p:spTree>
    <p:extLst>
      <p:ext uri="{BB962C8B-B14F-4D97-AF65-F5344CB8AC3E}">
        <p14:creationId xmlns:p14="http://schemas.microsoft.com/office/powerpoint/2010/main" val="215057605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Литералы</a:t>
            </a:r>
            <a:endParaRPr lang="ru-RU" dirty="0"/>
          </a:p>
        </p:txBody>
      </p:sp>
      <p:sp>
        <p:nvSpPr>
          <p:cNvPr id="3" name="Объект 2"/>
          <p:cNvSpPr>
            <a:spLocks noGrp="1"/>
          </p:cNvSpPr>
          <p:nvPr>
            <p:ph idx="1"/>
          </p:nvPr>
        </p:nvSpPr>
        <p:spPr/>
        <p:txBody>
          <a:bodyPr/>
          <a:lstStyle/>
          <a:p>
            <a:r>
              <a:rPr lang="ru-RU" dirty="0"/>
              <a:t>Литерал — это буквенно-цифровая (строковая), шестнадцатеричная или числовая константа. Строковая константа содержит один или больше символов определенного набора символов, заключенных между одинарными (' ') или двойными (" ") прямыми кавычками. (Константы предпочтительно заключать в одинарные кавычки, т. к. двойные кавычки используются во многих других случаях, как мы увидим вскоре.) Чтобы вставить одинарную кавычку в строку, заключенную в одинарные кавычки, нужно использовать две одинарные кавычки последовательно. Шестнадцатеричные константы используются для представления непечатаемых символов и прочих двоичных данных. Они начинаются символами 0x, за которыми следует четное число буквенных или цифровых символов.</a:t>
            </a:r>
          </a:p>
          <a:p>
            <a:r>
              <a:rPr lang="ru-RU" dirty="0"/>
              <a:t>К числовым константам относятся все целочисленные значения и значения с фиксированной и плавающей запятой (точкой).</a:t>
            </a:r>
          </a:p>
          <a:p>
            <a:r>
              <a:rPr lang="ru-RU" dirty="0"/>
              <a:t>Константы всегда обладают такими свойствами, как тип данных и длина, которые оба зависят от формата константы. Кроме этого, числовые константы имеют дополнительные свойства — точность и коэффициент масштабирования (</a:t>
            </a:r>
            <a:r>
              <a:rPr lang="ru-RU" dirty="0" err="1"/>
              <a:t>scale</a:t>
            </a:r>
            <a:r>
              <a:rPr lang="ru-RU" dirty="0"/>
              <a:t> </a:t>
            </a:r>
            <a:r>
              <a:rPr lang="ru-RU" dirty="0" err="1"/>
              <a:t>factor</a:t>
            </a:r>
            <a:r>
              <a:rPr lang="ru-RU" dirty="0" smtClean="0"/>
              <a:t>).</a:t>
            </a:r>
            <a:endParaRPr lang="ru-RU" dirty="0"/>
          </a:p>
        </p:txBody>
      </p:sp>
    </p:spTree>
    <p:extLst>
      <p:ext uri="{BB962C8B-B14F-4D97-AF65-F5344CB8AC3E}">
        <p14:creationId xmlns:p14="http://schemas.microsoft.com/office/powerpoint/2010/main" val="20467573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Функции метаданных</a:t>
            </a:r>
            <a:endParaRPr lang="ru-RU" dirty="0"/>
          </a:p>
        </p:txBody>
      </p:sp>
      <p:sp>
        <p:nvSpPr>
          <p:cNvPr id="3" name="Объект 2"/>
          <p:cNvSpPr>
            <a:spLocks noGrp="1"/>
          </p:cNvSpPr>
          <p:nvPr>
            <p:ph idx="1"/>
          </p:nvPr>
        </p:nvSpPr>
        <p:spPr>
          <a:xfrm>
            <a:off x="828676" y="1337553"/>
            <a:ext cx="7486650" cy="257783"/>
          </a:xfrm>
        </p:spPr>
        <p:txBody>
          <a:bodyPr>
            <a:normAutofit fontScale="92500" lnSpcReduction="20000"/>
          </a:bodyPr>
          <a:lstStyle/>
          <a:p>
            <a:r>
              <a:rPr lang="ru-RU" dirty="0" smtClean="0"/>
              <a:t>возвращают </a:t>
            </a:r>
            <a:r>
              <a:rPr lang="ru-RU" dirty="0"/>
              <a:t>информацию об указанной базе данных и объектах базы </a:t>
            </a:r>
            <a:r>
              <a:rPr lang="ru-RU" dirty="0" smtClean="0"/>
              <a:t>данных</a:t>
            </a:r>
            <a:endParaRPr lang="en-US" dirty="0" smtClean="0"/>
          </a:p>
          <a:p>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83547755"/>
              </p:ext>
            </p:extLst>
          </p:nvPr>
        </p:nvGraphicFramePr>
        <p:xfrm>
          <a:off x="184826" y="1595336"/>
          <a:ext cx="8793804" cy="5009688"/>
        </p:xfrm>
        <a:graphic>
          <a:graphicData uri="http://schemas.openxmlformats.org/drawingml/2006/table">
            <a:tbl>
              <a:tblPr firstRow="1" firstCol="1" bandRow="1">
                <a:tableStyleId>{5C22544A-7EE6-4342-B048-85BDC9FD1C3A}</a:tableStyleId>
              </a:tblPr>
              <a:tblGrid>
                <a:gridCol w="2385018">
                  <a:extLst>
                    <a:ext uri="{9D8B030D-6E8A-4147-A177-3AD203B41FA5}">
                      <a16:colId xmlns:a16="http://schemas.microsoft.com/office/drawing/2014/main" val="1606214634"/>
                    </a:ext>
                  </a:extLst>
                </a:gridCol>
                <a:gridCol w="6408786">
                  <a:extLst>
                    <a:ext uri="{9D8B030D-6E8A-4147-A177-3AD203B41FA5}">
                      <a16:colId xmlns:a16="http://schemas.microsoft.com/office/drawing/2014/main" val="1251920124"/>
                    </a:ext>
                  </a:extLst>
                </a:gridCol>
              </a:tblGrid>
              <a:tr h="172270">
                <a:tc>
                  <a:txBody>
                    <a:bodyPr/>
                    <a:lstStyle/>
                    <a:p>
                      <a:pPr>
                        <a:lnSpc>
                          <a:spcPct val="107000"/>
                        </a:lnSpc>
                        <a:spcAft>
                          <a:spcPts val="0"/>
                        </a:spcAft>
                      </a:pPr>
                      <a:r>
                        <a:rPr lang="ru-RU" sz="1050" dirty="0">
                          <a:effectLst/>
                        </a:rPr>
                        <a:t>Функция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tc>
                  <a:txBody>
                    <a:bodyPr/>
                    <a:lstStyle/>
                    <a:p>
                      <a:pPr>
                        <a:lnSpc>
                          <a:spcPct val="107000"/>
                        </a:lnSpc>
                        <a:spcAft>
                          <a:spcPts val="0"/>
                        </a:spcAft>
                      </a:pPr>
                      <a:r>
                        <a:rPr lang="ru-RU" sz="1050">
                          <a:effectLst/>
                        </a:rPr>
                        <a:t>Описание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extLst>
                  <a:ext uri="{0D108BD9-81ED-4DB2-BD59-A6C34878D82A}">
                    <a16:rowId xmlns:a16="http://schemas.microsoft.com/office/drawing/2014/main" val="1588808589"/>
                  </a:ext>
                </a:extLst>
              </a:tr>
              <a:tr h="473325">
                <a:tc>
                  <a:txBody>
                    <a:bodyPr/>
                    <a:lstStyle/>
                    <a:p>
                      <a:pPr>
                        <a:lnSpc>
                          <a:spcPct val="107000"/>
                        </a:lnSpc>
                        <a:spcAft>
                          <a:spcPts val="0"/>
                        </a:spcAft>
                      </a:pPr>
                      <a:r>
                        <a:rPr lang="en-US" sz="1200" dirty="0">
                          <a:effectLst/>
                        </a:rPr>
                        <a:t>COL_NAME(</a:t>
                      </a:r>
                      <a:r>
                        <a:rPr lang="en-US" sz="1200" dirty="0" err="1">
                          <a:effectLst/>
                        </a:rPr>
                        <a:t>tab_id</a:t>
                      </a:r>
                      <a:r>
                        <a:rPr lang="en-US" sz="1200" dirty="0">
                          <a:effectLst/>
                        </a:rPr>
                        <a:t>, </a:t>
                      </a:r>
                      <a:r>
                        <a:rPr lang="en-US" sz="1200" dirty="0" err="1">
                          <a:effectLst/>
                        </a:rPr>
                        <a:t>col_id</a:t>
                      </a:r>
                      <a:r>
                        <a:rPr lang="en-US" sz="1200" dirty="0">
                          <a:effectLst/>
                        </a:rPr>
                        <a:t>)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tc>
                  <a:txBody>
                    <a:bodyPr/>
                    <a:lstStyle/>
                    <a:p>
                      <a:pPr algn="just">
                        <a:lnSpc>
                          <a:spcPct val="99000"/>
                        </a:lnSpc>
                        <a:spcAft>
                          <a:spcPts val="290"/>
                        </a:spcAft>
                      </a:pPr>
                      <a:r>
                        <a:rPr lang="ru-RU" sz="1200" dirty="0">
                          <a:effectLst/>
                        </a:rPr>
                        <a:t>Возвращает имя столбца с </a:t>
                      </a:r>
                      <a:r>
                        <a:rPr lang="ru-RU" sz="1200" dirty="0" smtClean="0">
                          <a:effectLst/>
                        </a:rPr>
                        <a:t>идентификатором </a:t>
                      </a:r>
                      <a:r>
                        <a:rPr lang="ru-RU" sz="1200" dirty="0" err="1">
                          <a:effectLst/>
                        </a:rPr>
                        <a:t>col_id</a:t>
                      </a:r>
                      <a:r>
                        <a:rPr lang="ru-RU" sz="1200" dirty="0">
                          <a:effectLst/>
                        </a:rPr>
                        <a:t> таблицы с идентификатором </a:t>
                      </a:r>
                      <a:r>
                        <a:rPr lang="ru-RU" sz="1200" dirty="0" err="1" smtClean="0">
                          <a:effectLst/>
                        </a:rPr>
                        <a:t>tab_id</a:t>
                      </a:r>
                      <a:r>
                        <a:rPr lang="ru-RU" sz="1200" dirty="0" smtClean="0">
                          <a:effectLst/>
                        </a:rPr>
                        <a:t>.</a:t>
                      </a:r>
                      <a:r>
                        <a:rPr lang="ru-RU" sz="1200" baseline="0" dirty="0" smtClean="0">
                          <a:effectLst/>
                        </a:rPr>
                        <a:t> </a:t>
                      </a:r>
                      <a:r>
                        <a:rPr lang="en-US" sz="1200" dirty="0" smtClean="0">
                          <a:effectLst/>
                        </a:rPr>
                        <a:t>SELECT </a:t>
                      </a:r>
                      <a:r>
                        <a:rPr lang="en-US" sz="1200" dirty="0">
                          <a:effectLst/>
                        </a:rPr>
                        <a:t>COL_NAME(OBJECT_ID('employee'), 3) = '</a:t>
                      </a:r>
                      <a:r>
                        <a:rPr lang="en-US" sz="1200" dirty="0" err="1">
                          <a:effectLst/>
                        </a:rPr>
                        <a:t>emp_lname</a:t>
                      </a:r>
                      <a:r>
                        <a:rPr lang="en-US" sz="1200" dirty="0">
                          <a:effectLst/>
                        </a:rPr>
                        <a:t>'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extLst>
                  <a:ext uri="{0D108BD9-81ED-4DB2-BD59-A6C34878D82A}">
                    <a16:rowId xmlns:a16="http://schemas.microsoft.com/office/drawing/2014/main" val="3485324949"/>
                  </a:ext>
                </a:extLst>
              </a:tr>
              <a:tr h="479191">
                <a:tc>
                  <a:txBody>
                    <a:bodyPr/>
                    <a:lstStyle/>
                    <a:p>
                      <a:pPr>
                        <a:lnSpc>
                          <a:spcPct val="107000"/>
                        </a:lnSpc>
                        <a:spcAft>
                          <a:spcPts val="0"/>
                        </a:spcAft>
                      </a:pPr>
                      <a:r>
                        <a:rPr lang="ru-RU" sz="1200" dirty="0" smtClean="0">
                          <a:effectLst/>
                        </a:rPr>
                        <a:t>COLUMNPROPERTY</a:t>
                      </a:r>
                      <a:br>
                        <a:rPr lang="ru-RU" sz="1200" dirty="0" smtClean="0">
                          <a:effectLst/>
                        </a:rPr>
                      </a:br>
                      <a:r>
                        <a:rPr lang="ru-RU" sz="1200" dirty="0" smtClean="0">
                          <a:effectLst/>
                        </a:rPr>
                        <a:t>(</a:t>
                      </a:r>
                      <a:r>
                        <a:rPr lang="ru-RU" sz="1200" dirty="0" err="1">
                          <a:effectLst/>
                        </a:rPr>
                        <a:t>id</a:t>
                      </a:r>
                      <a:r>
                        <a:rPr lang="ru-RU" sz="1200" dirty="0">
                          <a:effectLst/>
                        </a:rPr>
                        <a:t>, </a:t>
                      </a:r>
                      <a:r>
                        <a:rPr lang="ru-RU" sz="1200" dirty="0" err="1">
                          <a:effectLst/>
                        </a:rPr>
                        <a:t>col</a:t>
                      </a:r>
                      <a:r>
                        <a:rPr lang="ru-RU" sz="1200" dirty="0">
                          <a:effectLst/>
                        </a:rPr>
                        <a:t>, </a:t>
                      </a:r>
                      <a:r>
                        <a:rPr lang="ru-RU" sz="1200" dirty="0" err="1">
                          <a:effectLst/>
                        </a:rPr>
                        <a:t>property</a:t>
                      </a:r>
                      <a:r>
                        <a:rPr lang="ru-RU" sz="1200" dirty="0">
                          <a:effectLst/>
                        </a:rPr>
                        <a:t>)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tc>
                  <a:txBody>
                    <a:bodyPr/>
                    <a:lstStyle/>
                    <a:p>
                      <a:pPr>
                        <a:lnSpc>
                          <a:spcPct val="107000"/>
                        </a:lnSpc>
                        <a:spcAft>
                          <a:spcPts val="160"/>
                        </a:spcAft>
                      </a:pPr>
                      <a:r>
                        <a:rPr lang="ru-RU" sz="1200" dirty="0">
                          <a:effectLst/>
                        </a:rPr>
                        <a:t>Возвращает информацию об указанном столбце. </a:t>
                      </a:r>
                    </a:p>
                    <a:p>
                      <a:pPr>
                        <a:lnSpc>
                          <a:spcPct val="107000"/>
                        </a:lnSpc>
                        <a:spcAft>
                          <a:spcPts val="0"/>
                        </a:spcAft>
                      </a:pPr>
                      <a:r>
                        <a:rPr lang="en-US" sz="1200" dirty="0" smtClean="0">
                          <a:effectLst/>
                        </a:rPr>
                        <a:t>SELECT </a:t>
                      </a:r>
                      <a:r>
                        <a:rPr lang="en-US" sz="1200" dirty="0">
                          <a:effectLst/>
                        </a:rPr>
                        <a:t>COLUMNPROPERTY(</a:t>
                      </a:r>
                      <a:r>
                        <a:rPr lang="en-US" sz="1200" dirty="0" err="1">
                          <a:effectLst/>
                        </a:rPr>
                        <a:t>object_id</a:t>
                      </a:r>
                      <a:r>
                        <a:rPr lang="en-US" sz="1200" dirty="0">
                          <a:effectLst/>
                        </a:rPr>
                        <a:t>('project'), </a:t>
                      </a:r>
                      <a:r>
                        <a:rPr lang="ru-RU" sz="1200" dirty="0" smtClean="0">
                          <a:effectLst/>
                        </a:rPr>
                        <a:t>'</a:t>
                      </a:r>
                      <a:r>
                        <a:rPr lang="ru-RU" sz="1200" dirty="0" err="1" smtClean="0">
                          <a:effectLst/>
                        </a:rPr>
                        <a:t>project_no</a:t>
                      </a:r>
                      <a:r>
                        <a:rPr lang="ru-RU" sz="1200" dirty="0">
                          <a:effectLst/>
                        </a:rPr>
                        <a:t>', 'PRECISION') = 4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extLst>
                  <a:ext uri="{0D108BD9-81ED-4DB2-BD59-A6C34878D82A}">
                    <a16:rowId xmlns:a16="http://schemas.microsoft.com/office/drawing/2014/main" val="3207041903"/>
                  </a:ext>
                </a:extLst>
              </a:tr>
              <a:tr h="585374">
                <a:tc>
                  <a:txBody>
                    <a:bodyPr/>
                    <a:lstStyle/>
                    <a:p>
                      <a:pPr>
                        <a:lnSpc>
                          <a:spcPct val="107000"/>
                        </a:lnSpc>
                        <a:spcAft>
                          <a:spcPts val="0"/>
                        </a:spcAft>
                      </a:pPr>
                      <a:r>
                        <a:rPr lang="ru-RU" sz="1200">
                          <a:effectLst/>
                        </a:rPr>
                        <a:t>DATABASEPROPERTYEX (database,  property)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tc>
                  <a:txBody>
                    <a:bodyPr/>
                    <a:lstStyle/>
                    <a:p>
                      <a:pPr>
                        <a:lnSpc>
                          <a:spcPct val="110000"/>
                        </a:lnSpc>
                        <a:spcAft>
                          <a:spcPts val="210"/>
                        </a:spcAft>
                      </a:pPr>
                      <a:r>
                        <a:rPr lang="ru-RU" sz="1200" dirty="0">
                          <a:effectLst/>
                        </a:rPr>
                        <a:t>Возвращает значение свойства </a:t>
                      </a:r>
                      <a:r>
                        <a:rPr lang="ru-RU" sz="1200" dirty="0" err="1">
                          <a:effectLst/>
                        </a:rPr>
                        <a:t>property</a:t>
                      </a:r>
                      <a:r>
                        <a:rPr lang="ru-RU" sz="1200" dirty="0">
                          <a:effectLst/>
                        </a:rPr>
                        <a:t> базы данных </a:t>
                      </a:r>
                      <a:r>
                        <a:rPr lang="ru-RU" sz="1200" dirty="0" err="1">
                          <a:effectLst/>
                        </a:rPr>
                        <a:t>database</a:t>
                      </a:r>
                      <a:r>
                        <a:rPr lang="ru-RU" sz="1200" dirty="0">
                          <a:effectLst/>
                        </a:rPr>
                        <a:t>.  </a:t>
                      </a:r>
                    </a:p>
                    <a:p>
                      <a:pPr>
                        <a:lnSpc>
                          <a:spcPct val="98000"/>
                        </a:lnSpc>
                        <a:spcAft>
                          <a:spcPts val="250"/>
                        </a:spcAft>
                      </a:pPr>
                      <a:r>
                        <a:rPr lang="ru-RU" sz="1200" dirty="0">
                          <a:effectLst/>
                        </a:rPr>
                        <a:t>Пример (указывает, удовлетворяет ли база данных требованиям правил SQL-92 для разрешения значений NULL):  </a:t>
                      </a:r>
                    </a:p>
                    <a:p>
                      <a:pPr>
                        <a:lnSpc>
                          <a:spcPct val="107000"/>
                        </a:lnSpc>
                        <a:spcAft>
                          <a:spcPts val="0"/>
                        </a:spcAft>
                      </a:pPr>
                      <a:r>
                        <a:rPr lang="ru-RU" sz="1200" dirty="0">
                          <a:effectLst/>
                        </a:rPr>
                        <a:t>SELECT DATABASEPROPERTYEX('</a:t>
                      </a:r>
                      <a:r>
                        <a:rPr lang="ru-RU" sz="1200" dirty="0" err="1">
                          <a:effectLst/>
                        </a:rPr>
                        <a:t>sample</a:t>
                      </a:r>
                      <a:r>
                        <a:rPr lang="ru-RU" sz="1200" dirty="0">
                          <a:effectLst/>
                        </a:rPr>
                        <a:t>', </a:t>
                      </a:r>
                      <a:r>
                        <a:rPr lang="ru-RU" sz="1200" dirty="0" smtClean="0">
                          <a:effectLst/>
                        </a:rPr>
                        <a:t>'</a:t>
                      </a:r>
                      <a:r>
                        <a:rPr lang="ru-RU" sz="1200" dirty="0" err="1" smtClean="0">
                          <a:effectLst/>
                        </a:rPr>
                        <a:t>IsAnsiNullDefault</a:t>
                      </a:r>
                      <a:r>
                        <a:rPr lang="ru-RU" sz="1200" dirty="0">
                          <a:effectLst/>
                        </a:rPr>
                        <a:t>') = 0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extLst>
                  <a:ext uri="{0D108BD9-81ED-4DB2-BD59-A6C34878D82A}">
                    <a16:rowId xmlns:a16="http://schemas.microsoft.com/office/drawing/2014/main" val="432755395"/>
                  </a:ext>
                </a:extLst>
              </a:tr>
              <a:tr h="314933">
                <a:tc>
                  <a:txBody>
                    <a:bodyPr/>
                    <a:lstStyle/>
                    <a:p>
                      <a:pPr>
                        <a:lnSpc>
                          <a:spcPct val="107000"/>
                        </a:lnSpc>
                        <a:spcAft>
                          <a:spcPts val="0"/>
                        </a:spcAft>
                      </a:pPr>
                      <a:r>
                        <a:rPr lang="ru-RU" sz="1200" dirty="0">
                          <a:effectLst/>
                        </a:rPr>
                        <a:t>DB_ID([</a:t>
                      </a:r>
                      <a:r>
                        <a:rPr lang="ru-RU" sz="1200" dirty="0" err="1">
                          <a:effectLst/>
                        </a:rPr>
                        <a:t>db_name</a:t>
                      </a:r>
                      <a:r>
                        <a:rPr lang="ru-RU" sz="1200" dirty="0">
                          <a:effectLst/>
                        </a:rPr>
                        <a:t>])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tc>
                  <a:txBody>
                    <a:bodyPr/>
                    <a:lstStyle/>
                    <a:p>
                      <a:pPr>
                        <a:lnSpc>
                          <a:spcPct val="96000"/>
                        </a:lnSpc>
                        <a:spcAft>
                          <a:spcPts val="280"/>
                        </a:spcAft>
                      </a:pPr>
                      <a:r>
                        <a:rPr lang="ru-RU" sz="1200" dirty="0">
                          <a:effectLst/>
                        </a:rPr>
                        <a:t>Возвращает </a:t>
                      </a:r>
                      <a:r>
                        <a:rPr lang="ru-RU" sz="1200" dirty="0" smtClean="0">
                          <a:effectLst/>
                        </a:rPr>
                        <a:t>идентификатор</a:t>
                      </a:r>
                      <a:r>
                        <a:rPr lang="ru-RU" sz="1200" baseline="0" dirty="0" smtClean="0">
                          <a:effectLst/>
                        </a:rPr>
                        <a:t> БД</a:t>
                      </a:r>
                      <a:r>
                        <a:rPr lang="ru-RU" sz="1200" dirty="0" smtClean="0">
                          <a:effectLst/>
                        </a:rPr>
                        <a:t> </a:t>
                      </a:r>
                      <a:r>
                        <a:rPr lang="ru-RU" sz="1200" dirty="0" err="1">
                          <a:effectLst/>
                        </a:rPr>
                        <a:t>db_name</a:t>
                      </a:r>
                      <a:r>
                        <a:rPr lang="ru-RU" sz="1200" dirty="0">
                          <a:effectLst/>
                        </a:rPr>
                        <a:t>. </a:t>
                      </a:r>
                      <a:r>
                        <a:rPr lang="en-US" sz="1200" dirty="0" smtClean="0">
                          <a:effectLst/>
                        </a:rPr>
                        <a:t>SELECT </a:t>
                      </a:r>
                      <a:r>
                        <a:rPr lang="en-US" sz="1200" dirty="0">
                          <a:effectLst/>
                        </a:rPr>
                        <a:t>DB_ID('</a:t>
                      </a:r>
                      <a:r>
                        <a:rPr lang="en-US" sz="1200" dirty="0" err="1">
                          <a:effectLst/>
                        </a:rPr>
                        <a:t>AdventureWorks</a:t>
                      </a:r>
                      <a:r>
                        <a:rPr lang="en-US" sz="1200" dirty="0">
                          <a:effectLst/>
                        </a:rPr>
                        <a:t>') = 6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extLst>
                  <a:ext uri="{0D108BD9-81ED-4DB2-BD59-A6C34878D82A}">
                    <a16:rowId xmlns:a16="http://schemas.microsoft.com/office/drawing/2014/main" val="3140682653"/>
                  </a:ext>
                </a:extLst>
              </a:tr>
              <a:tr h="306693">
                <a:tc>
                  <a:txBody>
                    <a:bodyPr/>
                    <a:lstStyle/>
                    <a:p>
                      <a:pPr>
                        <a:lnSpc>
                          <a:spcPct val="107000"/>
                        </a:lnSpc>
                        <a:spcAft>
                          <a:spcPts val="0"/>
                        </a:spcAft>
                      </a:pPr>
                      <a:r>
                        <a:rPr lang="ru-RU" sz="1200">
                          <a:effectLst/>
                        </a:rPr>
                        <a:t>DB_NAME([db_id])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tc>
                  <a:txBody>
                    <a:bodyPr/>
                    <a:lstStyle/>
                    <a:p>
                      <a:pPr>
                        <a:lnSpc>
                          <a:spcPct val="98000"/>
                        </a:lnSpc>
                        <a:spcAft>
                          <a:spcPts val="265"/>
                        </a:spcAft>
                      </a:pPr>
                      <a:r>
                        <a:rPr lang="ru-RU" sz="1200" dirty="0">
                          <a:effectLst/>
                        </a:rPr>
                        <a:t>Возвращает имя базы </a:t>
                      </a:r>
                      <a:r>
                        <a:rPr lang="ru-RU" sz="1200" dirty="0" smtClean="0">
                          <a:effectLst/>
                        </a:rPr>
                        <a:t>данных с ид </a:t>
                      </a:r>
                      <a:r>
                        <a:rPr lang="ru-RU" sz="1200" dirty="0" err="1">
                          <a:effectLst/>
                        </a:rPr>
                        <a:t>db_id</a:t>
                      </a:r>
                      <a:r>
                        <a:rPr lang="ru-RU" sz="1200" dirty="0" smtClean="0">
                          <a:effectLst/>
                        </a:rPr>
                        <a:t>. </a:t>
                      </a:r>
                      <a:r>
                        <a:rPr lang="en-US" sz="1200" dirty="0" smtClean="0">
                          <a:effectLst/>
                        </a:rPr>
                        <a:t>SELECT </a:t>
                      </a:r>
                      <a:r>
                        <a:rPr lang="en-US" sz="1200" dirty="0">
                          <a:effectLst/>
                        </a:rPr>
                        <a:t>DB_NAME(6) = '</a:t>
                      </a:r>
                      <a:r>
                        <a:rPr lang="en-US" sz="1200" dirty="0" err="1">
                          <a:effectLst/>
                        </a:rPr>
                        <a:t>AdventureWorks</a:t>
                      </a:r>
                      <a:r>
                        <a:rPr lang="en-US" sz="1200" dirty="0">
                          <a:effectLst/>
                        </a:rPr>
                        <a:t>'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extLst>
                  <a:ext uri="{0D108BD9-81ED-4DB2-BD59-A6C34878D82A}">
                    <a16:rowId xmlns:a16="http://schemas.microsoft.com/office/drawing/2014/main" val="954816145"/>
                  </a:ext>
                </a:extLst>
              </a:tr>
              <a:tr h="341997">
                <a:tc>
                  <a:txBody>
                    <a:bodyPr/>
                    <a:lstStyle/>
                    <a:p>
                      <a:pPr>
                        <a:lnSpc>
                          <a:spcPct val="107000"/>
                        </a:lnSpc>
                        <a:spcAft>
                          <a:spcPts val="0"/>
                        </a:spcAft>
                      </a:pPr>
                      <a:r>
                        <a:rPr lang="en-US" sz="1200">
                          <a:effectLst/>
                        </a:rPr>
                        <a:t>INDEX_COL(table, i, no)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tc>
                  <a:txBody>
                    <a:bodyPr/>
                    <a:lstStyle/>
                    <a:p>
                      <a:pPr>
                        <a:lnSpc>
                          <a:spcPct val="107000"/>
                        </a:lnSpc>
                        <a:spcAft>
                          <a:spcPts val="0"/>
                        </a:spcAft>
                      </a:pPr>
                      <a:r>
                        <a:rPr lang="ru-RU" sz="1200" dirty="0">
                          <a:effectLst/>
                        </a:rPr>
                        <a:t>Возвращает имя индексированного столбца таблицы </a:t>
                      </a:r>
                      <a:r>
                        <a:rPr lang="ru-RU" sz="1200" dirty="0" err="1">
                          <a:effectLst/>
                        </a:rPr>
                        <a:t>table</a:t>
                      </a:r>
                      <a:r>
                        <a:rPr lang="ru-RU" sz="1200" dirty="0">
                          <a:effectLst/>
                        </a:rPr>
                        <a:t>. Столбец указывается идентификатором индекса i и позицией </a:t>
                      </a:r>
                      <a:r>
                        <a:rPr lang="ru-RU" sz="1200" dirty="0" err="1">
                          <a:effectLst/>
                        </a:rPr>
                        <a:t>no</a:t>
                      </a:r>
                      <a:r>
                        <a:rPr lang="ru-RU" sz="1200" dirty="0">
                          <a:effectLst/>
                        </a:rPr>
                        <a:t> столбца в этом индексе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extLst>
                  <a:ext uri="{0D108BD9-81ED-4DB2-BD59-A6C34878D82A}">
                    <a16:rowId xmlns:a16="http://schemas.microsoft.com/office/drawing/2014/main" val="350762994"/>
                  </a:ext>
                </a:extLst>
              </a:tr>
              <a:tr h="349617">
                <a:tc>
                  <a:txBody>
                    <a:bodyPr/>
                    <a:lstStyle/>
                    <a:p>
                      <a:pPr marR="631190">
                        <a:lnSpc>
                          <a:spcPct val="107000"/>
                        </a:lnSpc>
                        <a:spcAft>
                          <a:spcPts val="0"/>
                        </a:spcAft>
                      </a:pPr>
                      <a:r>
                        <a:rPr lang="en-US" sz="1200" dirty="0">
                          <a:effectLst/>
                        </a:rPr>
                        <a:t>INDEXPROPERTY(</a:t>
                      </a:r>
                      <a:r>
                        <a:rPr lang="en-US" sz="1200" dirty="0" err="1">
                          <a:effectLst/>
                        </a:rPr>
                        <a:t>obj_id</a:t>
                      </a:r>
                      <a:r>
                        <a:rPr lang="en-US" sz="1200" dirty="0">
                          <a:effectLst/>
                        </a:rPr>
                        <a:t>, </a:t>
                      </a:r>
                      <a:r>
                        <a:rPr lang="en-US" sz="1200" dirty="0" err="1">
                          <a:effectLst/>
                        </a:rPr>
                        <a:t>index_name</a:t>
                      </a:r>
                      <a:r>
                        <a:rPr lang="en-US" sz="1200" dirty="0">
                          <a:effectLst/>
                        </a:rPr>
                        <a:t>,  property)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tc>
                  <a:txBody>
                    <a:bodyPr/>
                    <a:lstStyle/>
                    <a:p>
                      <a:pPr>
                        <a:lnSpc>
                          <a:spcPct val="107000"/>
                        </a:lnSpc>
                        <a:spcAft>
                          <a:spcPts val="0"/>
                        </a:spcAft>
                      </a:pPr>
                      <a:r>
                        <a:rPr lang="ru-RU" sz="1200" dirty="0">
                          <a:effectLst/>
                        </a:rPr>
                        <a:t>Возвращает свойства именованного индекса или статистики для </a:t>
                      </a:r>
                      <a:r>
                        <a:rPr lang="ru-RU" sz="1200" dirty="0" err="1" smtClean="0">
                          <a:effectLst/>
                        </a:rPr>
                        <a:t>идентифика-ционного</a:t>
                      </a:r>
                      <a:r>
                        <a:rPr lang="ru-RU" sz="1200" dirty="0" smtClean="0">
                          <a:effectLst/>
                        </a:rPr>
                        <a:t> </a:t>
                      </a:r>
                      <a:r>
                        <a:rPr lang="ru-RU" sz="1200" dirty="0">
                          <a:effectLst/>
                        </a:rPr>
                        <a:t>номера таблицы, имя индекса или статистики, </a:t>
                      </a:r>
                      <a:r>
                        <a:rPr lang="ru-RU" sz="1200" dirty="0" smtClean="0">
                          <a:effectLst/>
                        </a:rPr>
                        <a:t>имя </a:t>
                      </a:r>
                      <a:r>
                        <a:rPr lang="ru-RU" sz="1200" dirty="0">
                          <a:effectLst/>
                        </a:rPr>
                        <a:t>свойства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extLst>
                  <a:ext uri="{0D108BD9-81ED-4DB2-BD59-A6C34878D82A}">
                    <a16:rowId xmlns:a16="http://schemas.microsoft.com/office/drawing/2014/main" val="272831568"/>
                  </a:ext>
                </a:extLst>
              </a:tr>
              <a:tr h="378318">
                <a:tc>
                  <a:txBody>
                    <a:bodyPr/>
                    <a:lstStyle/>
                    <a:p>
                      <a:pPr>
                        <a:lnSpc>
                          <a:spcPct val="107000"/>
                        </a:lnSpc>
                        <a:spcAft>
                          <a:spcPts val="0"/>
                        </a:spcAft>
                      </a:pPr>
                      <a:r>
                        <a:rPr lang="ru-RU" sz="1200">
                          <a:effectLst/>
                        </a:rPr>
                        <a:t>OBJECT_NAME(obj_id)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tc>
                  <a:txBody>
                    <a:bodyPr/>
                    <a:lstStyle/>
                    <a:p>
                      <a:pPr>
                        <a:lnSpc>
                          <a:spcPct val="98000"/>
                        </a:lnSpc>
                        <a:spcAft>
                          <a:spcPts val="315"/>
                        </a:spcAft>
                      </a:pPr>
                      <a:r>
                        <a:rPr lang="ru-RU" sz="1200" dirty="0">
                          <a:effectLst/>
                        </a:rPr>
                        <a:t>Возвращает имя объекта базы данных, имеющего идентификатор </a:t>
                      </a:r>
                      <a:r>
                        <a:rPr lang="ru-RU" sz="1200" dirty="0" err="1">
                          <a:effectLst/>
                        </a:rPr>
                        <a:t>obj_id</a:t>
                      </a:r>
                      <a:r>
                        <a:rPr lang="ru-RU" sz="1200" dirty="0">
                          <a:effectLst/>
                        </a:rPr>
                        <a:t>.  </a:t>
                      </a:r>
                    </a:p>
                    <a:p>
                      <a:pPr>
                        <a:lnSpc>
                          <a:spcPct val="107000"/>
                        </a:lnSpc>
                        <a:spcAft>
                          <a:spcPts val="0"/>
                        </a:spcAft>
                      </a:pPr>
                      <a:r>
                        <a:rPr lang="en-US" sz="1200" dirty="0" smtClean="0">
                          <a:effectLst/>
                        </a:rPr>
                        <a:t>SELECT </a:t>
                      </a:r>
                      <a:r>
                        <a:rPr lang="en-US" sz="1200" dirty="0">
                          <a:effectLst/>
                        </a:rPr>
                        <a:t>OBJECT_NAME(453576654) = 'products'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extLst>
                  <a:ext uri="{0D108BD9-81ED-4DB2-BD59-A6C34878D82A}">
                    <a16:rowId xmlns:a16="http://schemas.microsoft.com/office/drawing/2014/main" val="72864583"/>
                  </a:ext>
                </a:extLst>
              </a:tr>
              <a:tr h="358812">
                <a:tc>
                  <a:txBody>
                    <a:bodyPr/>
                    <a:lstStyle/>
                    <a:p>
                      <a:pPr>
                        <a:lnSpc>
                          <a:spcPct val="107000"/>
                        </a:lnSpc>
                        <a:spcAft>
                          <a:spcPts val="0"/>
                        </a:spcAft>
                      </a:pPr>
                      <a:r>
                        <a:rPr lang="ru-RU" sz="1200">
                          <a:effectLst/>
                        </a:rPr>
                        <a:t>OBJECT_ID(obj_name)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56966" marR="37977" marT="50636" marB="0"/>
                </a:tc>
                <a:tc>
                  <a:txBody>
                    <a:bodyPr/>
                    <a:lstStyle/>
                    <a:p>
                      <a:pPr marR="205740">
                        <a:lnSpc>
                          <a:spcPct val="110000"/>
                        </a:lnSpc>
                        <a:spcAft>
                          <a:spcPts val="70"/>
                        </a:spcAft>
                      </a:pPr>
                      <a:r>
                        <a:rPr lang="ru-RU" sz="1200" dirty="0">
                          <a:effectLst/>
                        </a:rPr>
                        <a:t>Возвращает идентификатор </a:t>
                      </a:r>
                      <a:r>
                        <a:rPr lang="ru-RU" sz="1200" dirty="0" smtClean="0">
                          <a:effectLst/>
                        </a:rPr>
                        <a:t>объекта. </a:t>
                      </a:r>
                      <a:r>
                        <a:rPr lang="en-US" sz="1200" dirty="0" smtClean="0">
                          <a:effectLst/>
                        </a:rPr>
                        <a:t>SELECT </a:t>
                      </a:r>
                      <a:r>
                        <a:rPr lang="en-US" sz="1200" dirty="0">
                          <a:effectLst/>
                        </a:rPr>
                        <a:t>OBJECT_ID('products') = 453576654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6966" marR="37977" marT="50636" marB="0"/>
                </a:tc>
                <a:extLst>
                  <a:ext uri="{0D108BD9-81ED-4DB2-BD59-A6C34878D82A}">
                    <a16:rowId xmlns:a16="http://schemas.microsoft.com/office/drawing/2014/main" val="3799223961"/>
                  </a:ext>
                </a:extLst>
              </a:tr>
              <a:tr h="150853">
                <a:tc>
                  <a:txBody>
                    <a:bodyPr/>
                    <a:lstStyle/>
                    <a:p>
                      <a:pPr marR="32385">
                        <a:lnSpc>
                          <a:spcPct val="107000"/>
                        </a:lnSpc>
                        <a:spcAft>
                          <a:spcPts val="0"/>
                        </a:spcAft>
                      </a:pPr>
                      <a:r>
                        <a:rPr lang="ru-RU" sz="1200">
                          <a:effectLst/>
                        </a:rPr>
                        <a:t>OBJECTPROPERTY(obj_id, property)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56966" marR="37977" marT="50636" marB="0"/>
                </a:tc>
                <a:tc>
                  <a:txBody>
                    <a:bodyPr/>
                    <a:lstStyle/>
                    <a:p>
                      <a:pPr>
                        <a:lnSpc>
                          <a:spcPct val="107000"/>
                        </a:lnSpc>
                        <a:spcAft>
                          <a:spcPts val="0"/>
                        </a:spcAft>
                      </a:pPr>
                      <a:r>
                        <a:rPr lang="ru-RU" sz="1200" dirty="0">
                          <a:effectLst/>
                        </a:rPr>
                        <a:t>Возвращает информацию об объектах из текущей базы данных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6966" marR="37977" marT="50636" marB="0"/>
                </a:tc>
                <a:extLst>
                  <a:ext uri="{0D108BD9-81ED-4DB2-BD59-A6C34878D82A}">
                    <a16:rowId xmlns:a16="http://schemas.microsoft.com/office/drawing/2014/main" val="541226999"/>
                  </a:ext>
                </a:extLst>
              </a:tr>
            </a:tbl>
          </a:graphicData>
        </a:graphic>
      </p:graphicFrame>
    </p:spTree>
    <p:extLst>
      <p:ext uri="{BB962C8B-B14F-4D97-AF65-F5344CB8AC3E}">
        <p14:creationId xmlns:p14="http://schemas.microsoft.com/office/powerpoint/2010/main" val="48239975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Глобальные переменные </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3841094393"/>
              </p:ext>
            </p:extLst>
          </p:nvPr>
        </p:nvGraphicFramePr>
        <p:xfrm>
          <a:off x="451768" y="1313232"/>
          <a:ext cx="8239327" cy="5584538"/>
        </p:xfrm>
        <a:graphic>
          <a:graphicData uri="http://schemas.openxmlformats.org/drawingml/2006/table">
            <a:tbl>
              <a:tblPr firstRow="1" firstCol="1" bandRow="1">
                <a:tableStyleId>{5C22544A-7EE6-4342-B048-85BDC9FD1C3A}</a:tableStyleId>
              </a:tblPr>
              <a:tblGrid>
                <a:gridCol w="2310761">
                  <a:extLst>
                    <a:ext uri="{9D8B030D-6E8A-4147-A177-3AD203B41FA5}">
                      <a16:colId xmlns:a16="http://schemas.microsoft.com/office/drawing/2014/main" val="1061916457"/>
                    </a:ext>
                  </a:extLst>
                </a:gridCol>
                <a:gridCol w="5928566">
                  <a:extLst>
                    <a:ext uri="{9D8B030D-6E8A-4147-A177-3AD203B41FA5}">
                      <a16:colId xmlns:a16="http://schemas.microsoft.com/office/drawing/2014/main" val="764463123"/>
                    </a:ext>
                  </a:extLst>
                </a:gridCol>
              </a:tblGrid>
              <a:tr h="233465">
                <a:tc>
                  <a:txBody>
                    <a:bodyPr/>
                    <a:lstStyle/>
                    <a:p>
                      <a:pPr>
                        <a:lnSpc>
                          <a:spcPct val="107000"/>
                        </a:lnSpc>
                        <a:spcAft>
                          <a:spcPts val="0"/>
                        </a:spcAft>
                      </a:pPr>
                      <a:r>
                        <a:rPr lang="ru-RU" sz="1200">
                          <a:effectLst/>
                        </a:rPr>
                        <a:t>Переменная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tc>
                  <a:txBody>
                    <a:bodyPr/>
                    <a:lstStyle/>
                    <a:p>
                      <a:pPr>
                        <a:lnSpc>
                          <a:spcPct val="107000"/>
                        </a:lnSpc>
                        <a:spcAft>
                          <a:spcPts val="0"/>
                        </a:spcAft>
                      </a:pPr>
                      <a:r>
                        <a:rPr lang="ru-RU" sz="1200">
                          <a:effectLst/>
                        </a:rPr>
                        <a:t>Описание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extLst>
                  <a:ext uri="{0D108BD9-81ED-4DB2-BD59-A6C34878D82A}">
                    <a16:rowId xmlns:a16="http://schemas.microsoft.com/office/drawing/2014/main" val="4246628476"/>
                  </a:ext>
                </a:extLst>
              </a:tr>
              <a:tr h="312003">
                <a:tc>
                  <a:txBody>
                    <a:bodyPr/>
                    <a:lstStyle/>
                    <a:p>
                      <a:pPr>
                        <a:lnSpc>
                          <a:spcPct val="107000"/>
                        </a:lnSpc>
                        <a:spcAft>
                          <a:spcPts val="0"/>
                        </a:spcAft>
                      </a:pPr>
                      <a:r>
                        <a:rPr lang="ru-RU" sz="1200">
                          <a:effectLst/>
                        </a:rPr>
                        <a:t>@@CONNECTIONS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tc>
                  <a:txBody>
                    <a:bodyPr/>
                    <a:lstStyle/>
                    <a:p>
                      <a:pPr>
                        <a:lnSpc>
                          <a:spcPct val="107000"/>
                        </a:lnSpc>
                        <a:spcAft>
                          <a:spcPts val="0"/>
                        </a:spcAft>
                      </a:pPr>
                      <a:r>
                        <a:rPr lang="ru-RU" sz="1300">
                          <a:effectLst/>
                        </a:rPr>
                        <a:t>Возвращает число попыток входа в систему со времени запуска системы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extLst>
                  <a:ext uri="{0D108BD9-81ED-4DB2-BD59-A6C34878D82A}">
                    <a16:rowId xmlns:a16="http://schemas.microsoft.com/office/drawing/2014/main" val="2308089138"/>
                  </a:ext>
                </a:extLst>
              </a:tr>
              <a:tr h="498721">
                <a:tc>
                  <a:txBody>
                    <a:bodyPr/>
                    <a:lstStyle/>
                    <a:p>
                      <a:pPr>
                        <a:lnSpc>
                          <a:spcPct val="107000"/>
                        </a:lnSpc>
                        <a:spcAft>
                          <a:spcPts val="0"/>
                        </a:spcAft>
                      </a:pPr>
                      <a:r>
                        <a:rPr lang="ru-RU" sz="1200">
                          <a:effectLst/>
                        </a:rPr>
                        <a:t>@@CPU_BUSY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tc>
                  <a:txBody>
                    <a:bodyPr/>
                    <a:lstStyle/>
                    <a:p>
                      <a:pPr marR="443230">
                        <a:lnSpc>
                          <a:spcPct val="107000"/>
                        </a:lnSpc>
                        <a:spcAft>
                          <a:spcPts val="0"/>
                        </a:spcAft>
                      </a:pPr>
                      <a:r>
                        <a:rPr lang="ru-RU" sz="1300" dirty="0">
                          <a:effectLst/>
                        </a:rPr>
                        <a:t>Возвращает общее время занятости центрального процессора  (в миллисекундах), прошедшее с момента старта системы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extLst>
                  <a:ext uri="{0D108BD9-81ED-4DB2-BD59-A6C34878D82A}">
                    <a16:rowId xmlns:a16="http://schemas.microsoft.com/office/drawing/2014/main" val="441798965"/>
                  </a:ext>
                </a:extLst>
              </a:tr>
              <a:tr h="498721">
                <a:tc>
                  <a:txBody>
                    <a:bodyPr/>
                    <a:lstStyle/>
                    <a:p>
                      <a:pPr>
                        <a:lnSpc>
                          <a:spcPct val="107000"/>
                        </a:lnSpc>
                        <a:spcAft>
                          <a:spcPts val="0"/>
                        </a:spcAft>
                      </a:pPr>
                      <a:r>
                        <a:rPr lang="ru-RU" sz="1200">
                          <a:effectLst/>
                        </a:rPr>
                        <a:t>@@ERROR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tc>
                  <a:txBody>
                    <a:bodyPr/>
                    <a:lstStyle/>
                    <a:p>
                      <a:pPr>
                        <a:lnSpc>
                          <a:spcPct val="107000"/>
                        </a:lnSpc>
                        <a:spcAft>
                          <a:spcPts val="0"/>
                        </a:spcAft>
                      </a:pPr>
                      <a:r>
                        <a:rPr lang="ru-RU" sz="1300">
                          <a:effectLst/>
                        </a:rPr>
                        <a:t>Возвращает информацию о возвращенном значении последней исполненной инструкции Transact-SQL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extLst>
                  <a:ext uri="{0D108BD9-81ED-4DB2-BD59-A6C34878D82A}">
                    <a16:rowId xmlns:a16="http://schemas.microsoft.com/office/drawing/2014/main" val="991850057"/>
                  </a:ext>
                </a:extLst>
              </a:tr>
              <a:tr h="312973">
                <a:tc>
                  <a:txBody>
                    <a:bodyPr/>
                    <a:lstStyle/>
                    <a:p>
                      <a:pPr>
                        <a:lnSpc>
                          <a:spcPct val="107000"/>
                        </a:lnSpc>
                        <a:spcAft>
                          <a:spcPts val="0"/>
                        </a:spcAft>
                      </a:pPr>
                      <a:r>
                        <a:rPr lang="ru-RU" sz="1200">
                          <a:effectLst/>
                        </a:rPr>
                        <a:t>@@IDENTITY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tc>
                  <a:txBody>
                    <a:bodyPr/>
                    <a:lstStyle/>
                    <a:p>
                      <a:pPr algn="just">
                        <a:lnSpc>
                          <a:spcPct val="107000"/>
                        </a:lnSpc>
                        <a:spcAft>
                          <a:spcPts val="0"/>
                        </a:spcAft>
                      </a:pPr>
                      <a:r>
                        <a:rPr lang="ru-RU" sz="1300">
                          <a:effectLst/>
                        </a:rPr>
                        <a:t>Возвращает последнее значение, добавленное в столбец, имеющий свойство IDENTITY.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extLst>
                  <a:ext uri="{0D108BD9-81ED-4DB2-BD59-A6C34878D82A}">
                    <a16:rowId xmlns:a16="http://schemas.microsoft.com/office/drawing/2014/main" val="4094874646"/>
                  </a:ext>
                </a:extLst>
              </a:tr>
              <a:tr h="318785">
                <a:tc>
                  <a:txBody>
                    <a:bodyPr/>
                    <a:lstStyle/>
                    <a:p>
                      <a:pPr>
                        <a:lnSpc>
                          <a:spcPct val="107000"/>
                        </a:lnSpc>
                        <a:spcAft>
                          <a:spcPts val="0"/>
                        </a:spcAft>
                      </a:pPr>
                      <a:r>
                        <a:rPr lang="ru-RU" sz="1200">
                          <a:effectLst/>
                        </a:rPr>
                        <a:t>@@LANGID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tc>
                  <a:txBody>
                    <a:bodyPr/>
                    <a:lstStyle/>
                    <a:p>
                      <a:pPr>
                        <a:lnSpc>
                          <a:spcPct val="107000"/>
                        </a:lnSpc>
                        <a:spcAft>
                          <a:spcPts val="0"/>
                        </a:spcAft>
                      </a:pPr>
                      <a:r>
                        <a:rPr lang="ru-RU" sz="1300">
                          <a:effectLst/>
                        </a:rPr>
                        <a:t>Возвращает идентификатор языка, используемого в настоящий момент базой данных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extLst>
                  <a:ext uri="{0D108BD9-81ED-4DB2-BD59-A6C34878D82A}">
                    <a16:rowId xmlns:a16="http://schemas.microsoft.com/office/drawing/2014/main" val="3631100376"/>
                  </a:ext>
                </a:extLst>
              </a:tr>
              <a:tr h="324599">
                <a:tc>
                  <a:txBody>
                    <a:bodyPr/>
                    <a:lstStyle/>
                    <a:p>
                      <a:pPr>
                        <a:lnSpc>
                          <a:spcPct val="107000"/>
                        </a:lnSpc>
                        <a:spcAft>
                          <a:spcPts val="0"/>
                        </a:spcAft>
                      </a:pPr>
                      <a:r>
                        <a:rPr lang="ru-RU" sz="1200">
                          <a:effectLst/>
                        </a:rPr>
                        <a:t>@@LANGUAGE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tc>
                  <a:txBody>
                    <a:bodyPr/>
                    <a:lstStyle/>
                    <a:p>
                      <a:pPr>
                        <a:lnSpc>
                          <a:spcPct val="107000"/>
                        </a:lnSpc>
                        <a:spcAft>
                          <a:spcPts val="0"/>
                        </a:spcAft>
                      </a:pPr>
                      <a:r>
                        <a:rPr lang="ru-RU" sz="1300" dirty="0">
                          <a:effectLst/>
                        </a:rPr>
                        <a:t>Возвращает названия языка, используемого в настоящий момент базой данных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extLst>
                  <a:ext uri="{0D108BD9-81ED-4DB2-BD59-A6C34878D82A}">
                    <a16:rowId xmlns:a16="http://schemas.microsoft.com/office/drawing/2014/main" val="2178673758"/>
                  </a:ext>
                </a:extLst>
              </a:tr>
              <a:tr h="340457">
                <a:tc>
                  <a:txBody>
                    <a:bodyPr/>
                    <a:lstStyle/>
                    <a:p>
                      <a:pPr>
                        <a:lnSpc>
                          <a:spcPct val="107000"/>
                        </a:lnSpc>
                        <a:spcAft>
                          <a:spcPts val="0"/>
                        </a:spcAft>
                      </a:pPr>
                      <a:r>
                        <a:rPr lang="ru-RU" sz="1200">
                          <a:effectLst/>
                        </a:rPr>
                        <a:t>@@MAX_CONNECTIONS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tc>
                  <a:txBody>
                    <a:bodyPr/>
                    <a:lstStyle/>
                    <a:p>
                      <a:pPr>
                        <a:lnSpc>
                          <a:spcPct val="107000"/>
                        </a:lnSpc>
                        <a:spcAft>
                          <a:spcPts val="0"/>
                        </a:spcAft>
                      </a:pPr>
                      <a:r>
                        <a:rPr lang="ru-RU" sz="1300" dirty="0">
                          <a:effectLst/>
                        </a:rPr>
                        <a:t>Возвращает максимальное число фактических соединений с системой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extLst>
                  <a:ext uri="{0D108BD9-81ED-4DB2-BD59-A6C34878D82A}">
                    <a16:rowId xmlns:a16="http://schemas.microsoft.com/office/drawing/2014/main" val="198238677"/>
                  </a:ext>
                </a:extLst>
              </a:tr>
              <a:tr h="498721">
                <a:tc>
                  <a:txBody>
                    <a:bodyPr/>
                    <a:lstStyle/>
                    <a:p>
                      <a:pPr>
                        <a:lnSpc>
                          <a:spcPct val="107000"/>
                        </a:lnSpc>
                        <a:spcAft>
                          <a:spcPts val="0"/>
                        </a:spcAft>
                      </a:pPr>
                      <a:r>
                        <a:rPr lang="ru-RU" sz="1200">
                          <a:effectLst/>
                        </a:rPr>
                        <a:t>@@PROCID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tc>
                  <a:txBody>
                    <a:bodyPr/>
                    <a:lstStyle/>
                    <a:p>
                      <a:pPr marR="409575">
                        <a:lnSpc>
                          <a:spcPct val="107000"/>
                        </a:lnSpc>
                        <a:spcAft>
                          <a:spcPts val="0"/>
                        </a:spcAft>
                      </a:pPr>
                      <a:r>
                        <a:rPr lang="ru-RU" sz="1300">
                          <a:effectLst/>
                        </a:rPr>
                        <a:t>Возвращает идентификатор хранимой процедуры, исполняемой  в настоящий момент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extLst>
                  <a:ext uri="{0D108BD9-81ED-4DB2-BD59-A6C34878D82A}">
                    <a16:rowId xmlns:a16="http://schemas.microsoft.com/office/drawing/2014/main" val="324404442"/>
                  </a:ext>
                </a:extLst>
              </a:tr>
              <a:tr h="498721">
                <a:tc>
                  <a:txBody>
                    <a:bodyPr/>
                    <a:lstStyle/>
                    <a:p>
                      <a:pPr>
                        <a:lnSpc>
                          <a:spcPct val="107000"/>
                        </a:lnSpc>
                        <a:spcAft>
                          <a:spcPts val="0"/>
                        </a:spcAft>
                      </a:pPr>
                      <a:r>
                        <a:rPr lang="ru-RU" sz="1200">
                          <a:effectLst/>
                        </a:rPr>
                        <a:t>@@ROWCOUNT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tc>
                  <a:txBody>
                    <a:bodyPr/>
                    <a:lstStyle/>
                    <a:p>
                      <a:pPr>
                        <a:lnSpc>
                          <a:spcPct val="107000"/>
                        </a:lnSpc>
                        <a:spcAft>
                          <a:spcPts val="0"/>
                        </a:spcAft>
                      </a:pPr>
                      <a:r>
                        <a:rPr lang="ru-RU" sz="1300" dirty="0">
                          <a:effectLst/>
                        </a:rPr>
                        <a:t>Возвращает количество строк таблицы, которые были затронуты последней инструкцией </a:t>
                      </a:r>
                      <a:r>
                        <a:rPr lang="ru-RU" sz="1300" dirty="0" err="1">
                          <a:effectLst/>
                        </a:rPr>
                        <a:t>Transact</a:t>
                      </a:r>
                      <a:r>
                        <a:rPr lang="ru-RU" sz="1300" dirty="0">
                          <a:effectLst/>
                        </a:rPr>
                        <a:t>-SQL, исполненной системой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extLst>
                  <a:ext uri="{0D108BD9-81ED-4DB2-BD59-A6C34878D82A}">
                    <a16:rowId xmlns:a16="http://schemas.microsoft.com/office/drawing/2014/main" val="4084757567"/>
                  </a:ext>
                </a:extLst>
              </a:tr>
              <a:tr h="498721">
                <a:tc>
                  <a:txBody>
                    <a:bodyPr/>
                    <a:lstStyle/>
                    <a:p>
                      <a:pPr>
                        <a:lnSpc>
                          <a:spcPct val="107000"/>
                        </a:lnSpc>
                        <a:spcAft>
                          <a:spcPts val="0"/>
                        </a:spcAft>
                      </a:pPr>
                      <a:r>
                        <a:rPr lang="ru-RU" sz="1200">
                          <a:effectLst/>
                        </a:rPr>
                        <a:t>@@SERVERNAME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tc>
                  <a:txBody>
                    <a:bodyPr/>
                    <a:lstStyle/>
                    <a:p>
                      <a:pPr>
                        <a:lnSpc>
                          <a:spcPct val="107000"/>
                        </a:lnSpc>
                        <a:spcAft>
                          <a:spcPts val="0"/>
                        </a:spcAft>
                      </a:pPr>
                      <a:r>
                        <a:rPr lang="ru-RU" sz="1300">
                          <a:effectLst/>
                        </a:rPr>
                        <a:t>Возвращает информацию о локальном сервере базы данных. Эта информация содержит, среди прочего, имя сервера и имя экземпляра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extLst>
                  <a:ext uri="{0D108BD9-81ED-4DB2-BD59-A6C34878D82A}">
                    <a16:rowId xmlns:a16="http://schemas.microsoft.com/office/drawing/2014/main" val="3974355658"/>
                  </a:ext>
                </a:extLst>
              </a:tr>
              <a:tr h="307159">
                <a:tc>
                  <a:txBody>
                    <a:bodyPr/>
                    <a:lstStyle/>
                    <a:p>
                      <a:pPr>
                        <a:lnSpc>
                          <a:spcPct val="107000"/>
                        </a:lnSpc>
                        <a:spcAft>
                          <a:spcPts val="0"/>
                        </a:spcAft>
                      </a:pPr>
                      <a:r>
                        <a:rPr lang="ru-RU" sz="1200">
                          <a:effectLst/>
                        </a:rPr>
                        <a:t>@@SPID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tc>
                  <a:txBody>
                    <a:bodyPr/>
                    <a:lstStyle/>
                    <a:p>
                      <a:pPr>
                        <a:lnSpc>
                          <a:spcPct val="107000"/>
                        </a:lnSpc>
                        <a:spcAft>
                          <a:spcPts val="0"/>
                        </a:spcAft>
                      </a:pPr>
                      <a:r>
                        <a:rPr lang="ru-RU" sz="1300">
                          <a:effectLst/>
                        </a:rPr>
                        <a:t>Возвращает идентификатор серверного процесса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extLst>
                  <a:ext uri="{0D108BD9-81ED-4DB2-BD59-A6C34878D82A}">
                    <a16:rowId xmlns:a16="http://schemas.microsoft.com/office/drawing/2014/main" val="1196800710"/>
                  </a:ext>
                </a:extLst>
              </a:tr>
              <a:tr h="319756">
                <a:tc>
                  <a:txBody>
                    <a:bodyPr/>
                    <a:lstStyle/>
                    <a:p>
                      <a:pPr>
                        <a:lnSpc>
                          <a:spcPct val="107000"/>
                        </a:lnSpc>
                        <a:spcAft>
                          <a:spcPts val="0"/>
                        </a:spcAft>
                      </a:pPr>
                      <a:r>
                        <a:rPr lang="ru-RU" sz="1200">
                          <a:effectLst/>
                        </a:rPr>
                        <a:t>@@VERSION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tc>
                  <a:txBody>
                    <a:bodyPr/>
                    <a:lstStyle/>
                    <a:p>
                      <a:pPr>
                        <a:lnSpc>
                          <a:spcPct val="107000"/>
                        </a:lnSpc>
                        <a:spcAft>
                          <a:spcPts val="0"/>
                        </a:spcAft>
                      </a:pPr>
                      <a:r>
                        <a:rPr lang="ru-RU" sz="1300" dirty="0">
                          <a:effectLst/>
                        </a:rPr>
                        <a:t>Возвращает текущую версию программного обеспечения системы баз данных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extLst>
                  <a:ext uri="{0D108BD9-81ED-4DB2-BD59-A6C34878D82A}">
                    <a16:rowId xmlns:a16="http://schemas.microsoft.com/office/drawing/2014/main" val="4073322049"/>
                  </a:ext>
                </a:extLst>
              </a:tr>
            </a:tbl>
          </a:graphicData>
        </a:graphic>
      </p:graphicFrame>
    </p:spTree>
    <p:extLst>
      <p:ext uri="{BB962C8B-B14F-4D97-AF65-F5344CB8AC3E}">
        <p14:creationId xmlns:p14="http://schemas.microsoft.com/office/powerpoint/2010/main" val="82669475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Инструкция </a:t>
            </a:r>
            <a:r>
              <a:rPr lang="ru-RU" b="1" dirty="0" err="1"/>
              <a:t>Select</a:t>
            </a:r>
            <a:endParaRPr lang="ru-RU" dirty="0"/>
          </a:p>
        </p:txBody>
      </p:sp>
      <p:sp>
        <p:nvSpPr>
          <p:cNvPr id="3" name="Объект 2"/>
          <p:cNvSpPr>
            <a:spLocks noGrp="1"/>
          </p:cNvSpPr>
          <p:nvPr>
            <p:ph idx="1"/>
          </p:nvPr>
        </p:nvSpPr>
        <p:spPr/>
        <p:txBody>
          <a:bodyPr>
            <a:normAutofit/>
          </a:bodyPr>
          <a:lstStyle/>
          <a:p>
            <a:pPr marL="0" indent="0">
              <a:buNone/>
            </a:pPr>
            <a:r>
              <a:rPr lang="ru-RU" sz="1800" dirty="0"/>
              <a:t> </a:t>
            </a:r>
            <a:r>
              <a:rPr lang="en-US" sz="1800" dirty="0"/>
              <a:t>SELECT </a:t>
            </a:r>
            <a:r>
              <a:rPr lang="en-US" sz="1800" dirty="0" err="1"/>
              <a:t>select_list</a:t>
            </a:r>
            <a:r>
              <a:rPr lang="en-US" sz="1800" dirty="0"/>
              <a:t> </a:t>
            </a:r>
            <a:endParaRPr lang="ru-RU" sz="1800" dirty="0"/>
          </a:p>
          <a:p>
            <a:pPr marL="0" indent="0">
              <a:buNone/>
            </a:pPr>
            <a:r>
              <a:rPr lang="en-US" sz="1800" dirty="0"/>
              <a:t>      [INTO </a:t>
            </a:r>
            <a:r>
              <a:rPr lang="en-US" sz="1800" dirty="0" err="1"/>
              <a:t>new_table</a:t>
            </a:r>
            <a:r>
              <a:rPr lang="en-US" sz="1800" dirty="0"/>
              <a:t>] </a:t>
            </a:r>
            <a:endParaRPr lang="ru-RU" sz="1800" dirty="0"/>
          </a:p>
          <a:p>
            <a:pPr marL="0" indent="0">
              <a:buNone/>
            </a:pPr>
            <a:r>
              <a:rPr lang="en-US" sz="1800" dirty="0"/>
              <a:t>      FROM table </a:t>
            </a:r>
            <a:endParaRPr lang="ru-RU" sz="1800" dirty="0"/>
          </a:p>
          <a:p>
            <a:pPr marL="0" indent="0">
              <a:buNone/>
            </a:pPr>
            <a:r>
              <a:rPr lang="en-US" sz="1800" dirty="0"/>
              <a:t>      [WHERE </a:t>
            </a:r>
            <a:r>
              <a:rPr lang="en-US" sz="1800" dirty="0" err="1"/>
              <a:t>search_condition</a:t>
            </a:r>
            <a:r>
              <a:rPr lang="en-US" sz="1800" dirty="0"/>
              <a:t>] </a:t>
            </a:r>
            <a:endParaRPr lang="ru-RU" sz="1800" dirty="0"/>
          </a:p>
          <a:p>
            <a:pPr marL="0" indent="0">
              <a:buNone/>
            </a:pPr>
            <a:r>
              <a:rPr lang="en-US" sz="1800" dirty="0"/>
              <a:t>      [GROUP BY </a:t>
            </a:r>
            <a:r>
              <a:rPr lang="en-US" sz="1800" dirty="0" err="1"/>
              <a:t>group_by_expression</a:t>
            </a:r>
            <a:r>
              <a:rPr lang="en-US" sz="1800" dirty="0"/>
              <a:t>] </a:t>
            </a:r>
            <a:endParaRPr lang="ru-RU" sz="1800" dirty="0"/>
          </a:p>
          <a:p>
            <a:pPr marL="0" indent="0">
              <a:buNone/>
            </a:pPr>
            <a:r>
              <a:rPr lang="en-US" sz="1800" dirty="0"/>
              <a:t>      [HAVING </a:t>
            </a:r>
            <a:r>
              <a:rPr lang="en-US" sz="1800" dirty="0" err="1"/>
              <a:t>search_condition</a:t>
            </a:r>
            <a:r>
              <a:rPr lang="en-US" sz="1800" dirty="0"/>
              <a:t>] </a:t>
            </a:r>
            <a:endParaRPr lang="ru-RU" sz="1800" dirty="0"/>
          </a:p>
          <a:p>
            <a:pPr marL="0" indent="0">
              <a:buNone/>
            </a:pPr>
            <a:r>
              <a:rPr lang="en-US" sz="1800" dirty="0"/>
              <a:t>      [ORDER BY </a:t>
            </a:r>
            <a:r>
              <a:rPr lang="en-US" sz="1800" dirty="0" err="1"/>
              <a:t>order_expression</a:t>
            </a:r>
            <a:r>
              <a:rPr lang="en-US" sz="1800" dirty="0"/>
              <a:t> [ASC | DESC]];</a:t>
            </a:r>
            <a:endParaRPr lang="ru-RU" sz="1800" dirty="0"/>
          </a:p>
        </p:txBody>
      </p:sp>
    </p:spTree>
    <p:extLst>
      <p:ext uri="{BB962C8B-B14F-4D97-AF65-F5344CB8AC3E}">
        <p14:creationId xmlns:p14="http://schemas.microsoft.com/office/powerpoint/2010/main" val="27414185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Оператор </a:t>
            </a:r>
            <a:r>
              <a:rPr lang="ru-RU" b="1" dirty="0" err="1"/>
              <a:t>Top</a:t>
            </a:r>
            <a:endParaRPr lang="ru-RU" dirty="0"/>
          </a:p>
        </p:txBody>
      </p:sp>
      <p:sp>
        <p:nvSpPr>
          <p:cNvPr id="3" name="Объект 2"/>
          <p:cNvSpPr>
            <a:spLocks noGrp="1"/>
          </p:cNvSpPr>
          <p:nvPr>
            <p:ph idx="1"/>
          </p:nvPr>
        </p:nvSpPr>
        <p:spPr>
          <a:xfrm>
            <a:off x="828676" y="1502922"/>
            <a:ext cx="7486650" cy="5111885"/>
          </a:xfrm>
        </p:spPr>
        <p:txBody>
          <a:bodyPr>
            <a:noAutofit/>
          </a:bodyPr>
          <a:lstStyle/>
          <a:p>
            <a:pPr marL="0" indent="0">
              <a:lnSpc>
                <a:spcPct val="100000"/>
              </a:lnSpc>
              <a:spcBef>
                <a:spcPts val="600"/>
              </a:spcBef>
              <a:buNone/>
            </a:pPr>
            <a:r>
              <a:rPr lang="ru-RU" sz="1400" b="1" dirty="0"/>
              <a:t>Оператор TOP</a:t>
            </a:r>
            <a:r>
              <a:rPr lang="ru-RU" sz="1400" dirty="0"/>
              <a:t> широко используется для ограничения числа строк, возвращаемых командой SELECT. В версиях SQL </a:t>
            </a:r>
            <a:r>
              <a:rPr lang="ru-RU" sz="1400" dirty="0" err="1"/>
              <a:t>Server</a:t>
            </a:r>
            <a:r>
              <a:rPr lang="ru-RU" sz="1400" dirty="0"/>
              <a:t> до 2005, оператор </a:t>
            </a:r>
            <a:r>
              <a:rPr lang="ru-RU" sz="1400" b="1" dirty="0"/>
              <a:t>TOP</a:t>
            </a:r>
            <a:r>
              <a:rPr lang="ru-RU" sz="1400" dirty="0"/>
              <a:t> принимал в качестве параметра только константу. В SQL </a:t>
            </a:r>
            <a:r>
              <a:rPr lang="ru-RU" sz="1400" dirty="0" err="1"/>
              <a:t>Server</a:t>
            </a:r>
            <a:r>
              <a:rPr lang="ru-RU" sz="1400" dirty="0"/>
              <a:t> 2005 и выше параметром этого оператора может быть переменная, выражение или вложенный вопрос.</a:t>
            </a:r>
          </a:p>
          <a:p>
            <a:pPr marL="0" indent="0">
              <a:lnSpc>
                <a:spcPct val="100000"/>
              </a:lnSpc>
              <a:spcBef>
                <a:spcPts val="600"/>
              </a:spcBef>
              <a:buNone/>
            </a:pPr>
            <a:r>
              <a:rPr lang="ru-RU" sz="1400" i="1" dirty="0"/>
              <a:t>Например</a:t>
            </a:r>
            <a:r>
              <a:rPr lang="ru-RU" sz="1400" dirty="0"/>
              <a:t>, </a:t>
            </a:r>
          </a:p>
          <a:p>
            <a:pPr marL="0" indent="0">
              <a:lnSpc>
                <a:spcPct val="100000"/>
              </a:lnSpc>
              <a:spcBef>
                <a:spcPts val="600"/>
              </a:spcBef>
              <a:buNone/>
            </a:pPr>
            <a:r>
              <a:rPr lang="ru-RU" sz="1400" dirty="0"/>
              <a:t>следующим образом можно осуществить выборку 10 самых дешевых моделей в таблице </a:t>
            </a:r>
            <a:r>
              <a:rPr lang="ru-RU" sz="1400" b="1" dirty="0" err="1"/>
              <a:t>Products</a:t>
            </a:r>
            <a:r>
              <a:rPr lang="ru-RU" sz="1400" dirty="0"/>
              <a:t>:</a:t>
            </a:r>
          </a:p>
          <a:p>
            <a:pPr marL="0" indent="0">
              <a:lnSpc>
                <a:spcPct val="100000"/>
              </a:lnSpc>
              <a:spcBef>
                <a:spcPts val="600"/>
              </a:spcBef>
              <a:buNone/>
            </a:pPr>
            <a:r>
              <a:rPr lang="en-US" sz="1400" b="1" dirty="0"/>
              <a:t>SELECT TOP</a:t>
            </a:r>
            <a:r>
              <a:rPr lang="en-US" sz="1400" dirty="0"/>
              <a:t> 10 * </a:t>
            </a:r>
            <a:r>
              <a:rPr lang="en-US" sz="1400" b="1" dirty="0"/>
              <a:t>FROM</a:t>
            </a:r>
            <a:r>
              <a:rPr lang="en-US" sz="1400" dirty="0"/>
              <a:t> Products order by [</a:t>
            </a:r>
            <a:r>
              <a:rPr lang="ru-RU" sz="1400" dirty="0"/>
              <a:t>цена</a:t>
            </a:r>
            <a:r>
              <a:rPr lang="en-US" sz="1400" dirty="0"/>
              <a:t>]</a:t>
            </a:r>
            <a:endParaRPr lang="ru-RU" sz="1400" dirty="0"/>
          </a:p>
          <a:p>
            <a:pPr marL="0" indent="0">
              <a:lnSpc>
                <a:spcPct val="100000"/>
              </a:lnSpc>
              <a:spcBef>
                <a:spcPts val="600"/>
              </a:spcBef>
              <a:buNone/>
            </a:pPr>
            <a:r>
              <a:rPr lang="ru-RU" sz="1400" dirty="0"/>
              <a:t>Следующим образом можно осуществить выборку такого числа моделей некоторого производителя, которое соответствует среднему количеству моделей каждого производителя в таблице </a:t>
            </a:r>
            <a:r>
              <a:rPr lang="ru-RU" sz="1400" b="1" dirty="0" err="1"/>
              <a:t>Products</a:t>
            </a:r>
            <a:r>
              <a:rPr lang="ru-RU" sz="1400" dirty="0"/>
              <a:t>:</a:t>
            </a:r>
          </a:p>
          <a:p>
            <a:pPr marL="0" indent="0">
              <a:lnSpc>
                <a:spcPct val="100000"/>
              </a:lnSpc>
              <a:spcBef>
                <a:spcPts val="600"/>
              </a:spcBef>
              <a:buNone/>
            </a:pPr>
            <a:r>
              <a:rPr lang="en-US" sz="1400" b="1" dirty="0"/>
              <a:t>SELECT TOP</a:t>
            </a:r>
            <a:r>
              <a:rPr lang="en-US" sz="1400" dirty="0"/>
              <a:t> (</a:t>
            </a:r>
            <a:r>
              <a:rPr lang="en-US" sz="1400" b="1" dirty="0"/>
              <a:t>SELECT</a:t>
            </a:r>
            <a:r>
              <a:rPr lang="en-US" sz="1400" dirty="0"/>
              <a:t> AVG(</a:t>
            </a:r>
            <a:r>
              <a:rPr lang="en-US" sz="1400" dirty="0" err="1"/>
              <a:t>AvgNum</a:t>
            </a:r>
            <a:r>
              <a:rPr lang="en-US" sz="1400" dirty="0"/>
              <a:t>) * </a:t>
            </a:r>
            <a:endParaRPr lang="ru-RU" sz="1400" dirty="0"/>
          </a:p>
          <a:p>
            <a:pPr marL="0" indent="0">
              <a:lnSpc>
                <a:spcPct val="100000"/>
              </a:lnSpc>
              <a:spcBef>
                <a:spcPts val="600"/>
              </a:spcBef>
              <a:buNone/>
            </a:pPr>
            <a:r>
              <a:rPr lang="en-US" sz="1400" b="1" dirty="0"/>
              <a:t>FROM</a:t>
            </a:r>
            <a:r>
              <a:rPr lang="en-US" sz="1400" dirty="0"/>
              <a:t> </a:t>
            </a:r>
            <a:endParaRPr lang="ru-RU" sz="1400" dirty="0"/>
          </a:p>
          <a:p>
            <a:pPr marL="0" indent="0">
              <a:lnSpc>
                <a:spcPct val="100000"/>
              </a:lnSpc>
              <a:spcBef>
                <a:spcPts val="600"/>
              </a:spcBef>
              <a:buNone/>
            </a:pPr>
            <a:r>
              <a:rPr lang="en-US" sz="1400" dirty="0"/>
              <a:t>(</a:t>
            </a:r>
            <a:r>
              <a:rPr lang="en-US" sz="1400" b="1" dirty="0"/>
              <a:t>SELECT</a:t>
            </a:r>
            <a:r>
              <a:rPr lang="en-US" sz="1400" dirty="0"/>
              <a:t> COUNT(*) </a:t>
            </a:r>
            <a:r>
              <a:rPr lang="en-US" sz="1400" b="1" dirty="0"/>
              <a:t>AS</a:t>
            </a:r>
            <a:r>
              <a:rPr lang="en-US" sz="1400" dirty="0"/>
              <a:t> </a:t>
            </a:r>
            <a:r>
              <a:rPr lang="en-US" sz="1400" dirty="0" err="1"/>
              <a:t>AvgNum</a:t>
            </a:r>
            <a:r>
              <a:rPr lang="en-US" sz="1400" dirty="0"/>
              <a:t> </a:t>
            </a:r>
            <a:r>
              <a:rPr lang="en-US" sz="1400" b="1" dirty="0"/>
              <a:t>FROM</a:t>
            </a:r>
            <a:r>
              <a:rPr lang="en-US" sz="1400" dirty="0"/>
              <a:t> Products </a:t>
            </a:r>
            <a:r>
              <a:rPr lang="en-US" sz="1400" b="1" dirty="0"/>
              <a:t>GROUP BY</a:t>
            </a:r>
            <a:r>
              <a:rPr lang="en-US" sz="1400" dirty="0"/>
              <a:t> </a:t>
            </a:r>
            <a:r>
              <a:rPr lang="en-US" sz="1400" dirty="0" err="1"/>
              <a:t>BrandID</a:t>
            </a:r>
            <a:r>
              <a:rPr lang="en-US" sz="1400" dirty="0"/>
              <a:t>) </a:t>
            </a:r>
            <a:r>
              <a:rPr lang="en-US" sz="1400" b="1" dirty="0"/>
              <a:t>AS</a:t>
            </a:r>
            <a:r>
              <a:rPr lang="en-US" sz="1400" dirty="0"/>
              <a:t> </a:t>
            </a:r>
            <a:r>
              <a:rPr lang="en-US" sz="1400" dirty="0" err="1"/>
              <a:t>NumTable</a:t>
            </a:r>
            <a:r>
              <a:rPr lang="en-US" sz="1400" dirty="0"/>
              <a:t>) </a:t>
            </a:r>
            <a:r>
              <a:rPr lang="en-US" sz="1400" dirty="0" err="1"/>
              <a:t>P.Model</a:t>
            </a:r>
            <a:r>
              <a:rPr lang="en-US" sz="1400" dirty="0"/>
              <a:t> </a:t>
            </a:r>
            <a:endParaRPr lang="ru-RU" sz="1400" dirty="0"/>
          </a:p>
          <a:p>
            <a:pPr marL="0" indent="0">
              <a:lnSpc>
                <a:spcPct val="100000"/>
              </a:lnSpc>
              <a:spcBef>
                <a:spcPts val="600"/>
              </a:spcBef>
              <a:buNone/>
            </a:pPr>
            <a:r>
              <a:rPr lang="en-US" sz="1400" b="1" dirty="0"/>
              <a:t>FROM</a:t>
            </a:r>
            <a:r>
              <a:rPr lang="en-US" sz="1400" dirty="0"/>
              <a:t> Products</a:t>
            </a:r>
            <a:endParaRPr lang="ru-RU" sz="1400" dirty="0"/>
          </a:p>
          <a:p>
            <a:pPr marL="0" indent="0">
              <a:lnSpc>
                <a:spcPct val="100000"/>
              </a:lnSpc>
              <a:spcBef>
                <a:spcPts val="600"/>
              </a:spcBef>
              <a:buNone/>
            </a:pPr>
            <a:r>
              <a:rPr lang="ru-RU" sz="1400" dirty="0"/>
              <a:t> </a:t>
            </a:r>
            <a:r>
              <a:rPr lang="ru-RU" sz="1400" dirty="0" smtClean="0"/>
              <a:t>При </a:t>
            </a:r>
            <a:r>
              <a:rPr lang="ru-RU" sz="1400" dirty="0"/>
              <a:t>использовании константы, скобки не обязательны в команде </a:t>
            </a:r>
            <a:r>
              <a:rPr lang="ru-RU" sz="1400" b="1" dirty="0"/>
              <a:t>SELECT</a:t>
            </a:r>
            <a:r>
              <a:rPr lang="ru-RU" sz="1400" dirty="0"/>
              <a:t>, но обязательны при использовании с командами, изменяющими данные, например:</a:t>
            </a:r>
          </a:p>
          <a:p>
            <a:pPr marL="0" indent="0">
              <a:lnSpc>
                <a:spcPct val="100000"/>
              </a:lnSpc>
              <a:spcBef>
                <a:spcPts val="600"/>
              </a:spcBef>
              <a:buNone/>
            </a:pPr>
            <a:r>
              <a:rPr lang="en-US" sz="1400" b="1" dirty="0"/>
              <a:t>DELETE TOP</a:t>
            </a:r>
            <a:r>
              <a:rPr lang="en-US" sz="1400" dirty="0"/>
              <a:t>(10) </a:t>
            </a:r>
            <a:r>
              <a:rPr lang="en-US" sz="1400" b="1" dirty="0"/>
              <a:t>FROM</a:t>
            </a:r>
            <a:r>
              <a:rPr lang="en-US" sz="1400" dirty="0"/>
              <a:t> Orders </a:t>
            </a:r>
            <a:r>
              <a:rPr lang="en-US" sz="1400" b="1" dirty="0"/>
              <a:t>ORDER BY</a:t>
            </a:r>
            <a:r>
              <a:rPr lang="en-US" sz="1400" dirty="0"/>
              <a:t> Date </a:t>
            </a:r>
            <a:r>
              <a:rPr lang="en-US" sz="1400" b="1" dirty="0"/>
              <a:t>DESC</a:t>
            </a:r>
            <a:endParaRPr lang="ru-RU" sz="1400" dirty="0"/>
          </a:p>
          <a:p>
            <a:pPr>
              <a:lnSpc>
                <a:spcPct val="100000"/>
              </a:lnSpc>
              <a:spcBef>
                <a:spcPts val="600"/>
              </a:spcBef>
            </a:pPr>
            <a:endParaRPr lang="ru-RU" sz="1400" dirty="0"/>
          </a:p>
        </p:txBody>
      </p:sp>
    </p:spTree>
    <p:extLst>
      <p:ext uri="{BB962C8B-B14F-4D97-AF65-F5344CB8AC3E}">
        <p14:creationId xmlns:p14="http://schemas.microsoft.com/office/powerpoint/2010/main" val="349993492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Предложение </a:t>
            </a:r>
            <a:r>
              <a:rPr lang="ru-RU" b="1" dirty="0" err="1" smtClean="0"/>
              <a:t>Where</a:t>
            </a:r>
            <a:endParaRPr lang="ru-RU" dirty="0"/>
          </a:p>
        </p:txBody>
      </p:sp>
      <p:sp>
        <p:nvSpPr>
          <p:cNvPr id="3" name="Объект 2"/>
          <p:cNvSpPr>
            <a:spLocks noGrp="1"/>
          </p:cNvSpPr>
          <p:nvPr>
            <p:ph idx="1"/>
          </p:nvPr>
        </p:nvSpPr>
        <p:spPr/>
        <p:txBody>
          <a:bodyPr/>
          <a:lstStyle/>
          <a:p>
            <a:r>
              <a:rPr lang="ru-RU" dirty="0"/>
              <a:t>В </a:t>
            </a:r>
            <a:r>
              <a:rPr lang="ru-RU" dirty="0" smtClean="0"/>
              <a:t>предложении </a:t>
            </a:r>
            <a:r>
              <a:rPr lang="ru-RU" dirty="0"/>
              <a:t>WHERE могут применяться следующие операторы сравнения</a:t>
            </a:r>
            <a:r>
              <a:rPr lang="ru-RU" dirty="0" smtClean="0"/>
              <a:t>:</a:t>
            </a:r>
            <a:endParaRPr lang="en-US" dirty="0" smtClean="0"/>
          </a:p>
          <a:p>
            <a:endParaRPr lang="ru-RU" dirty="0"/>
          </a:p>
        </p:txBody>
      </p:sp>
      <p:graphicFrame>
        <p:nvGraphicFramePr>
          <p:cNvPr id="6" name="Таблица 5"/>
          <p:cNvGraphicFramePr>
            <a:graphicFrameLocks noGrp="1"/>
          </p:cNvGraphicFramePr>
          <p:nvPr>
            <p:extLst>
              <p:ext uri="{D42A27DB-BD31-4B8C-83A1-F6EECF244321}">
                <p14:modId xmlns:p14="http://schemas.microsoft.com/office/powerpoint/2010/main" val="713451735"/>
              </p:ext>
            </p:extLst>
          </p:nvPr>
        </p:nvGraphicFramePr>
        <p:xfrm>
          <a:off x="1731523" y="2023351"/>
          <a:ext cx="5865779" cy="3531142"/>
        </p:xfrm>
        <a:graphic>
          <a:graphicData uri="http://schemas.openxmlformats.org/drawingml/2006/table">
            <a:tbl>
              <a:tblPr bandRow="1">
                <a:tableStyleId>{5C22544A-7EE6-4342-B048-85BDC9FD1C3A}</a:tableStyleId>
              </a:tblPr>
              <a:tblGrid>
                <a:gridCol w="2540299">
                  <a:extLst>
                    <a:ext uri="{9D8B030D-6E8A-4147-A177-3AD203B41FA5}">
                      <a16:colId xmlns:a16="http://schemas.microsoft.com/office/drawing/2014/main" val="3490517071"/>
                    </a:ext>
                  </a:extLst>
                </a:gridCol>
                <a:gridCol w="3325480">
                  <a:extLst>
                    <a:ext uri="{9D8B030D-6E8A-4147-A177-3AD203B41FA5}">
                      <a16:colId xmlns:a16="http://schemas.microsoft.com/office/drawing/2014/main" val="3650806944"/>
                    </a:ext>
                  </a:extLst>
                </a:gridCol>
              </a:tblGrid>
              <a:tr h="377246">
                <a:tc>
                  <a:txBody>
                    <a:bodyPr/>
                    <a:lstStyle/>
                    <a:p>
                      <a:pPr algn="ctr">
                        <a:lnSpc>
                          <a:spcPct val="107000"/>
                        </a:lnSpc>
                        <a:spcAft>
                          <a:spcPts val="0"/>
                        </a:spcAft>
                      </a:pPr>
                      <a:r>
                        <a:rPr lang="ru-RU" sz="1800">
                          <a:effectLst/>
                        </a:rPr>
                        <a:t>=</a:t>
                      </a:r>
                      <a:r>
                        <a:rPr lang="ru-RU" sz="1600">
                          <a:effectLst/>
                        </a:rPr>
                        <a:t> </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ru-RU" sz="1600" dirty="0">
                          <a:effectLst/>
                        </a:rPr>
                        <a:t>равно </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01721812"/>
                  </a:ext>
                </a:extLst>
              </a:tr>
              <a:tr h="377246">
                <a:tc>
                  <a:txBody>
                    <a:bodyPr/>
                    <a:lstStyle/>
                    <a:p>
                      <a:pPr algn="ctr">
                        <a:lnSpc>
                          <a:spcPct val="107000"/>
                        </a:lnSpc>
                        <a:spcAft>
                          <a:spcPts val="0"/>
                        </a:spcAft>
                      </a:pPr>
                      <a:r>
                        <a:rPr lang="ru-RU" sz="1800">
                          <a:effectLst/>
                        </a:rPr>
                        <a:t>&lt;&gt;</a:t>
                      </a:r>
                      <a:r>
                        <a:rPr lang="ru-RU" sz="1600">
                          <a:effectLst/>
                        </a:rPr>
                        <a:t> (или </a:t>
                      </a:r>
                      <a:r>
                        <a:rPr lang="ru-RU" sz="1800">
                          <a:effectLst/>
                        </a:rPr>
                        <a:t>!=</a:t>
                      </a:r>
                      <a:r>
                        <a:rPr lang="ru-RU" sz="1600">
                          <a:effectLst/>
                        </a:rPr>
                        <a:t>) </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ru-RU" sz="1600">
                          <a:effectLst/>
                        </a:rPr>
                        <a:t>не равно </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49145883"/>
                  </a:ext>
                </a:extLst>
              </a:tr>
              <a:tr h="485685">
                <a:tc>
                  <a:txBody>
                    <a:bodyPr/>
                    <a:lstStyle/>
                    <a:p>
                      <a:pPr algn="ctr">
                        <a:lnSpc>
                          <a:spcPct val="107000"/>
                        </a:lnSpc>
                        <a:spcAft>
                          <a:spcPts val="0"/>
                        </a:spcAft>
                      </a:pPr>
                      <a:r>
                        <a:rPr lang="ru-RU" sz="1800">
                          <a:effectLst/>
                        </a:rPr>
                        <a:t>&lt; </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ru-RU" sz="1600">
                          <a:effectLst/>
                        </a:rPr>
                        <a:t>меньше чем </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69310291"/>
                  </a:ext>
                </a:extLst>
              </a:tr>
              <a:tr h="479575">
                <a:tc>
                  <a:txBody>
                    <a:bodyPr/>
                    <a:lstStyle/>
                    <a:p>
                      <a:pPr algn="ctr">
                        <a:lnSpc>
                          <a:spcPct val="107000"/>
                        </a:lnSpc>
                        <a:spcAft>
                          <a:spcPts val="0"/>
                        </a:spcAft>
                      </a:pPr>
                      <a:r>
                        <a:rPr lang="ru-RU" sz="1800">
                          <a:effectLst/>
                        </a:rPr>
                        <a:t>&gt; </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ru-RU" sz="1600">
                          <a:effectLst/>
                        </a:rPr>
                        <a:t>больше чем </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044012816"/>
                  </a:ext>
                </a:extLst>
              </a:tr>
              <a:tr h="482630">
                <a:tc>
                  <a:txBody>
                    <a:bodyPr/>
                    <a:lstStyle/>
                    <a:p>
                      <a:pPr algn="ctr">
                        <a:lnSpc>
                          <a:spcPct val="107000"/>
                        </a:lnSpc>
                        <a:spcAft>
                          <a:spcPts val="0"/>
                        </a:spcAft>
                      </a:pPr>
                      <a:r>
                        <a:rPr lang="ru-RU" sz="1800" dirty="0">
                          <a:effectLst/>
                        </a:rPr>
                        <a:t>&gt;= </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600" dirty="0">
                          <a:effectLst/>
                        </a:rPr>
                        <a:t>больше чем или равно </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5142819"/>
                  </a:ext>
                </a:extLst>
              </a:tr>
              <a:tr h="482630">
                <a:tc>
                  <a:txBody>
                    <a:bodyPr/>
                    <a:lstStyle/>
                    <a:p>
                      <a:pPr algn="ctr">
                        <a:lnSpc>
                          <a:spcPct val="107000"/>
                        </a:lnSpc>
                        <a:spcAft>
                          <a:spcPts val="0"/>
                        </a:spcAft>
                      </a:pPr>
                      <a:r>
                        <a:rPr lang="ru-RU" sz="1800">
                          <a:effectLst/>
                        </a:rPr>
                        <a:t>&lt;= </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600">
                          <a:effectLst/>
                        </a:rPr>
                        <a:t>меньше чем или равно </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25955944"/>
                  </a:ext>
                </a:extLst>
              </a:tr>
              <a:tr h="482630">
                <a:tc>
                  <a:txBody>
                    <a:bodyPr/>
                    <a:lstStyle/>
                    <a:p>
                      <a:pPr algn="ctr">
                        <a:lnSpc>
                          <a:spcPct val="107000"/>
                        </a:lnSpc>
                        <a:spcAft>
                          <a:spcPts val="0"/>
                        </a:spcAft>
                      </a:pPr>
                      <a:r>
                        <a:rPr lang="ru-RU" sz="1800">
                          <a:effectLst/>
                        </a:rPr>
                        <a:t>!&gt; </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ru-RU" sz="1600">
                          <a:effectLst/>
                        </a:rPr>
                        <a:t>не больше чем </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92298408"/>
                  </a:ext>
                </a:extLst>
              </a:tr>
              <a:tr h="363500">
                <a:tc>
                  <a:txBody>
                    <a:bodyPr/>
                    <a:lstStyle/>
                    <a:p>
                      <a:pPr algn="ctr">
                        <a:lnSpc>
                          <a:spcPct val="107000"/>
                        </a:lnSpc>
                        <a:spcAft>
                          <a:spcPts val="0"/>
                        </a:spcAft>
                      </a:pPr>
                      <a:r>
                        <a:rPr lang="ru-RU" sz="1800" dirty="0">
                          <a:effectLst/>
                        </a:rPr>
                        <a:t>!&lt; </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ru-RU" sz="1600" dirty="0">
                          <a:effectLst/>
                        </a:rPr>
                        <a:t>не меньше чем </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50358181"/>
                  </a:ext>
                </a:extLst>
              </a:tr>
            </a:tbl>
          </a:graphicData>
        </a:graphic>
      </p:graphicFrame>
    </p:spTree>
    <p:extLst>
      <p:ext uri="{BB962C8B-B14F-4D97-AF65-F5344CB8AC3E}">
        <p14:creationId xmlns:p14="http://schemas.microsoft.com/office/powerpoint/2010/main" val="211946120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Оператор LIKE</a:t>
            </a:r>
            <a:endParaRPr lang="ru-RU" dirty="0"/>
          </a:p>
        </p:txBody>
      </p:sp>
      <p:sp>
        <p:nvSpPr>
          <p:cNvPr id="3" name="Объект 2"/>
          <p:cNvSpPr>
            <a:spLocks noGrp="1"/>
          </p:cNvSpPr>
          <p:nvPr>
            <p:ph idx="1"/>
          </p:nvPr>
        </p:nvSpPr>
        <p:spPr>
          <a:xfrm>
            <a:off x="828675" y="1439694"/>
            <a:ext cx="7486650" cy="5136204"/>
          </a:xfrm>
        </p:spPr>
        <p:txBody>
          <a:bodyPr>
            <a:noAutofit/>
          </a:bodyPr>
          <a:lstStyle/>
          <a:p>
            <a:r>
              <a:rPr lang="ru-RU" sz="1800" dirty="0"/>
              <a:t>Оператор LIKE используется для сопоставления с образцом, т. е. он сравнивает значения столбца с указанным шаблоном. Столбец может быть любого символьного типа данных или типа дата. Общая форма оператора LIKE выглядит таким образом: </a:t>
            </a:r>
            <a:r>
              <a:rPr lang="ru-RU" sz="1800" dirty="0" err="1"/>
              <a:t>column</a:t>
            </a:r>
            <a:r>
              <a:rPr lang="ru-RU" sz="1800" dirty="0"/>
              <a:t> [NOT] LIKE '</a:t>
            </a:r>
            <a:r>
              <a:rPr lang="ru-RU" sz="1800" dirty="0" err="1"/>
              <a:t>pattern</a:t>
            </a:r>
            <a:r>
              <a:rPr lang="ru-RU" sz="1800" dirty="0"/>
              <a:t>' </a:t>
            </a:r>
          </a:p>
          <a:p>
            <a:r>
              <a:rPr lang="ru-RU" sz="1800" dirty="0"/>
              <a:t>Параметр '</a:t>
            </a:r>
            <a:r>
              <a:rPr lang="ru-RU" sz="1800" dirty="0" err="1"/>
              <a:t>pattern</a:t>
            </a:r>
            <a:r>
              <a:rPr lang="ru-RU" sz="1800" dirty="0"/>
              <a:t>' может быть строковой константой, или константой даты, или выражением (включая столбцы таблицы), и должен быть совместимым с типом данных соответствующего столбца. Для указанного столбца сравнение значения строки и шаблона возвращает TRUE, если значение совпадает с выражением шаблона. </a:t>
            </a:r>
          </a:p>
          <a:p>
            <a:r>
              <a:rPr lang="ru-RU" sz="1800" dirty="0"/>
              <a:t>Определенные применяемые в шаблоне символы, называющиеся подстановочными символами (</a:t>
            </a:r>
            <a:r>
              <a:rPr lang="ru-RU" sz="1800" dirty="0" err="1"/>
              <a:t>wildcard</a:t>
            </a:r>
            <a:r>
              <a:rPr lang="ru-RU" sz="1800" dirty="0"/>
              <a:t> </a:t>
            </a:r>
            <a:r>
              <a:rPr lang="ru-RU" sz="1800" dirty="0" err="1"/>
              <a:t>characters</a:t>
            </a:r>
            <a:r>
              <a:rPr lang="ru-RU" sz="1800" dirty="0"/>
              <a:t>), имеют специальное значение. Рассмотрим два из этих символов: </a:t>
            </a:r>
          </a:p>
          <a:p>
            <a:r>
              <a:rPr lang="ru-RU" sz="1800" dirty="0"/>
              <a:t> </a:t>
            </a:r>
            <a:r>
              <a:rPr lang="ru-RU" sz="1800" baseline="-25000" dirty="0"/>
              <a:t>%</a:t>
            </a:r>
            <a:r>
              <a:rPr lang="ru-RU" sz="1800" dirty="0"/>
              <a:t> (знак процента) — обозначает последовательность любых символов любой длины; </a:t>
            </a:r>
          </a:p>
          <a:p>
            <a:r>
              <a:rPr lang="ru-RU" sz="1800" dirty="0"/>
              <a:t> _ (символ подчеркивания) — обозначает любой один символ.</a:t>
            </a:r>
          </a:p>
          <a:p>
            <a:pPr marL="0" indent="0">
              <a:buNone/>
            </a:pPr>
            <a:endParaRPr lang="ru-RU" sz="1800" dirty="0"/>
          </a:p>
        </p:txBody>
      </p:sp>
    </p:spTree>
    <p:extLst>
      <p:ext uri="{BB962C8B-B14F-4D97-AF65-F5344CB8AC3E}">
        <p14:creationId xmlns:p14="http://schemas.microsoft.com/office/powerpoint/2010/main" val="297325727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Особенности </a:t>
            </a:r>
            <a:r>
              <a:rPr lang="en-US" dirty="0" smtClean="0"/>
              <a:t>Like </a:t>
            </a:r>
            <a:r>
              <a:rPr lang="ru-RU" dirty="0" smtClean="0"/>
              <a:t>в </a:t>
            </a:r>
            <a:r>
              <a:rPr lang="en-US" dirty="0" smtClean="0"/>
              <a:t>T-SQL</a:t>
            </a:r>
            <a:endParaRPr lang="ru-RU" dirty="0"/>
          </a:p>
        </p:txBody>
      </p:sp>
      <p:sp>
        <p:nvSpPr>
          <p:cNvPr id="3" name="Объект 2"/>
          <p:cNvSpPr>
            <a:spLocks noGrp="1"/>
          </p:cNvSpPr>
          <p:nvPr>
            <p:ph idx="1"/>
          </p:nvPr>
        </p:nvSpPr>
        <p:spPr>
          <a:xfrm>
            <a:off x="828674" y="1507787"/>
            <a:ext cx="7576023" cy="5204298"/>
          </a:xfrm>
        </p:spPr>
        <p:txBody>
          <a:bodyPr>
            <a:noAutofit/>
          </a:bodyPr>
          <a:lstStyle/>
          <a:p>
            <a:pPr marL="0" indent="0">
              <a:lnSpc>
                <a:spcPct val="110000"/>
              </a:lnSpc>
              <a:spcBef>
                <a:spcPts val="600"/>
              </a:spcBef>
              <a:buNone/>
            </a:pPr>
            <a:r>
              <a:rPr lang="en-US" sz="1600" dirty="0">
                <a:solidFill>
                  <a:srgbClr val="FF0000"/>
                </a:solidFill>
              </a:rPr>
              <a:t>SELECT </a:t>
            </a:r>
            <a:r>
              <a:rPr lang="en-US" sz="1600" dirty="0" err="1">
                <a:solidFill>
                  <a:srgbClr val="FF0000"/>
                </a:solidFill>
              </a:rPr>
              <a:t>dept</a:t>
            </a:r>
            <a:r>
              <a:rPr lang="ru-RU" sz="1600" dirty="0">
                <a:solidFill>
                  <a:srgbClr val="FF0000"/>
                </a:solidFill>
              </a:rPr>
              <a:t>_</a:t>
            </a:r>
            <a:r>
              <a:rPr lang="en-US" sz="1600" dirty="0" err="1">
                <a:solidFill>
                  <a:srgbClr val="FF0000"/>
                </a:solidFill>
              </a:rPr>
              <a:t>nt</a:t>
            </a:r>
            <a:r>
              <a:rPr lang="ru-RU" sz="1600" dirty="0">
                <a:solidFill>
                  <a:srgbClr val="FF0000"/>
                </a:solidFill>
              </a:rPr>
              <a:t>, </a:t>
            </a:r>
            <a:r>
              <a:rPr lang="en-US" sz="1600" dirty="0" err="1">
                <a:solidFill>
                  <a:srgbClr val="FF0000"/>
                </a:solidFill>
              </a:rPr>
              <a:t>dept</a:t>
            </a:r>
            <a:r>
              <a:rPr lang="ru-RU" sz="1600" dirty="0">
                <a:solidFill>
                  <a:srgbClr val="FF0000"/>
                </a:solidFill>
              </a:rPr>
              <a:t>_</a:t>
            </a:r>
            <a:r>
              <a:rPr lang="en-US" sz="1600" dirty="0">
                <a:solidFill>
                  <a:srgbClr val="FF0000"/>
                </a:solidFill>
              </a:rPr>
              <a:t>name</a:t>
            </a:r>
            <a:r>
              <a:rPr lang="ru-RU" sz="1600" dirty="0">
                <a:solidFill>
                  <a:srgbClr val="FF0000"/>
                </a:solidFill>
              </a:rPr>
              <a:t>, </a:t>
            </a:r>
            <a:r>
              <a:rPr lang="en-US" sz="1600" dirty="0">
                <a:solidFill>
                  <a:srgbClr val="FF0000"/>
                </a:solidFill>
              </a:rPr>
              <a:t>location </a:t>
            </a:r>
            <a:endParaRPr lang="ru-RU" sz="1600" dirty="0">
              <a:solidFill>
                <a:srgbClr val="FF0000"/>
              </a:solidFill>
            </a:endParaRPr>
          </a:p>
          <a:p>
            <a:pPr marL="0" indent="0">
              <a:lnSpc>
                <a:spcPct val="110000"/>
              </a:lnSpc>
              <a:spcBef>
                <a:spcPts val="600"/>
              </a:spcBef>
              <a:buNone/>
            </a:pPr>
            <a:r>
              <a:rPr lang="ru-RU" sz="1600" dirty="0">
                <a:solidFill>
                  <a:srgbClr val="FF0000"/>
                </a:solidFill>
              </a:rPr>
              <a:t>      </a:t>
            </a:r>
            <a:r>
              <a:rPr lang="en-US" sz="1600" dirty="0">
                <a:solidFill>
                  <a:srgbClr val="FF0000"/>
                </a:solidFill>
              </a:rPr>
              <a:t>FROM department </a:t>
            </a:r>
            <a:endParaRPr lang="ru-RU" sz="1600" dirty="0">
              <a:solidFill>
                <a:srgbClr val="FF0000"/>
              </a:solidFill>
            </a:endParaRPr>
          </a:p>
          <a:p>
            <a:pPr marL="0" indent="0">
              <a:lnSpc>
                <a:spcPct val="110000"/>
              </a:lnSpc>
              <a:spcBef>
                <a:spcPts val="600"/>
              </a:spcBef>
              <a:buNone/>
            </a:pPr>
            <a:r>
              <a:rPr lang="en-US" sz="1600" dirty="0">
                <a:solidFill>
                  <a:srgbClr val="FF0000"/>
                </a:solidFill>
              </a:rPr>
              <a:t>      WHERE location LIKE '[C-F]%'; </a:t>
            </a:r>
            <a:endParaRPr lang="ru-RU" sz="1600" dirty="0">
              <a:solidFill>
                <a:srgbClr val="FF0000"/>
              </a:solidFill>
            </a:endParaRPr>
          </a:p>
          <a:p>
            <a:pPr>
              <a:lnSpc>
                <a:spcPct val="110000"/>
              </a:lnSpc>
              <a:spcBef>
                <a:spcPts val="600"/>
              </a:spcBef>
            </a:pPr>
            <a:r>
              <a:rPr lang="ru-RU" sz="1600" dirty="0"/>
              <a:t>Квадратные скобки [] ограничивают диапазон или список символов. Порядок отображения символов диапазона определяется порядком сортировки, указанным при установке системы. </a:t>
            </a:r>
          </a:p>
          <a:p>
            <a:pPr>
              <a:lnSpc>
                <a:spcPct val="110000"/>
              </a:lnSpc>
              <a:spcBef>
                <a:spcPts val="600"/>
              </a:spcBef>
            </a:pPr>
            <a:r>
              <a:rPr lang="ru-RU" sz="1600" dirty="0"/>
              <a:t>Символ ^ обозначает отрицание диапазона или списка символов. Но такое значение этот символ имеет только тогда, когда находится внутри квадратных скобок. В следующем примере запроса осуществляется выборка имен и фамилий тех сотрудников, чьи фамилии начинаются с буквы отличной от J, K, L, M, N, O и чьи имена начинаются не с буквы E или Z.</a:t>
            </a:r>
          </a:p>
          <a:p>
            <a:pPr marL="0" indent="0">
              <a:lnSpc>
                <a:spcPct val="110000"/>
              </a:lnSpc>
              <a:spcBef>
                <a:spcPts val="600"/>
              </a:spcBef>
              <a:buNone/>
            </a:pPr>
            <a:r>
              <a:rPr lang="en-US" sz="1600" dirty="0">
                <a:solidFill>
                  <a:srgbClr val="FF0000"/>
                </a:solidFill>
              </a:rPr>
              <a:t>   SELECT </a:t>
            </a:r>
            <a:r>
              <a:rPr lang="en-US" sz="1600" dirty="0" err="1">
                <a:solidFill>
                  <a:srgbClr val="FF0000"/>
                </a:solidFill>
              </a:rPr>
              <a:t>emp_no</a:t>
            </a:r>
            <a:r>
              <a:rPr lang="en-US" sz="1600" dirty="0">
                <a:solidFill>
                  <a:srgbClr val="FF0000"/>
                </a:solidFill>
              </a:rPr>
              <a:t>, </a:t>
            </a:r>
            <a:r>
              <a:rPr lang="en-US" sz="1600" dirty="0" err="1">
                <a:solidFill>
                  <a:srgbClr val="FF0000"/>
                </a:solidFill>
              </a:rPr>
              <a:t>emp_fname</a:t>
            </a:r>
            <a:r>
              <a:rPr lang="en-US" sz="1600" dirty="0">
                <a:solidFill>
                  <a:srgbClr val="FF0000"/>
                </a:solidFill>
              </a:rPr>
              <a:t>, </a:t>
            </a:r>
            <a:r>
              <a:rPr lang="en-US" sz="1600" dirty="0" err="1">
                <a:solidFill>
                  <a:srgbClr val="FF0000"/>
                </a:solidFill>
              </a:rPr>
              <a:t>emp_lname</a:t>
            </a:r>
            <a:r>
              <a:rPr lang="en-US" sz="1600" dirty="0">
                <a:solidFill>
                  <a:srgbClr val="FF0000"/>
                </a:solidFill>
              </a:rPr>
              <a:t> </a:t>
            </a:r>
            <a:endParaRPr lang="ru-RU" sz="1600" dirty="0">
              <a:solidFill>
                <a:srgbClr val="FF0000"/>
              </a:solidFill>
            </a:endParaRPr>
          </a:p>
          <a:p>
            <a:pPr marL="0" indent="0">
              <a:lnSpc>
                <a:spcPct val="110000"/>
              </a:lnSpc>
              <a:spcBef>
                <a:spcPts val="600"/>
              </a:spcBef>
              <a:buNone/>
            </a:pPr>
            <a:r>
              <a:rPr lang="en-US" sz="1600" dirty="0">
                <a:solidFill>
                  <a:srgbClr val="FF0000"/>
                </a:solidFill>
              </a:rPr>
              <a:t>      FROM employee </a:t>
            </a:r>
            <a:endParaRPr lang="ru-RU" sz="1600" dirty="0">
              <a:solidFill>
                <a:srgbClr val="FF0000"/>
              </a:solidFill>
            </a:endParaRPr>
          </a:p>
          <a:p>
            <a:pPr marL="0" indent="0">
              <a:lnSpc>
                <a:spcPct val="110000"/>
              </a:lnSpc>
              <a:spcBef>
                <a:spcPts val="600"/>
              </a:spcBef>
              <a:buNone/>
            </a:pPr>
            <a:r>
              <a:rPr lang="en-US" sz="1600" dirty="0">
                <a:solidFill>
                  <a:srgbClr val="FF0000"/>
                </a:solidFill>
              </a:rPr>
              <a:t>      WHERE </a:t>
            </a:r>
            <a:r>
              <a:rPr lang="en-US" sz="1600" dirty="0" err="1">
                <a:solidFill>
                  <a:srgbClr val="FF0000"/>
                </a:solidFill>
              </a:rPr>
              <a:t>emp_lname</a:t>
            </a:r>
            <a:r>
              <a:rPr lang="en-US" sz="1600" dirty="0">
                <a:solidFill>
                  <a:srgbClr val="FF0000"/>
                </a:solidFill>
              </a:rPr>
              <a:t> LIKE '[^J-O</a:t>
            </a:r>
            <a:r>
              <a:rPr lang="en-US" sz="1600" dirty="0" smtClean="0">
                <a:solidFill>
                  <a:srgbClr val="FF0000"/>
                </a:solidFill>
              </a:rPr>
              <a:t>]%' </a:t>
            </a:r>
            <a:endParaRPr lang="ru-RU" sz="1600" dirty="0">
              <a:solidFill>
                <a:srgbClr val="FF0000"/>
              </a:solidFill>
            </a:endParaRPr>
          </a:p>
          <a:p>
            <a:pPr marL="0" indent="0">
              <a:lnSpc>
                <a:spcPct val="110000"/>
              </a:lnSpc>
              <a:spcBef>
                <a:spcPts val="600"/>
              </a:spcBef>
              <a:buNone/>
            </a:pPr>
            <a:r>
              <a:rPr lang="en-US" sz="1600" dirty="0">
                <a:solidFill>
                  <a:srgbClr val="FF0000"/>
                </a:solidFill>
              </a:rPr>
              <a:t>      AND </a:t>
            </a:r>
            <a:r>
              <a:rPr lang="en-US" sz="1600" dirty="0" err="1">
                <a:solidFill>
                  <a:srgbClr val="FF0000"/>
                </a:solidFill>
              </a:rPr>
              <a:t>emp_fname</a:t>
            </a:r>
            <a:r>
              <a:rPr lang="en-US" sz="1600" dirty="0">
                <a:solidFill>
                  <a:srgbClr val="FF0000"/>
                </a:solidFill>
              </a:rPr>
              <a:t> LIKE '[^EZ]%';</a:t>
            </a:r>
            <a:endParaRPr lang="ru-RU" sz="1600" dirty="0">
              <a:solidFill>
                <a:srgbClr val="FF0000"/>
              </a:solidFill>
            </a:endParaRPr>
          </a:p>
          <a:p>
            <a:pPr>
              <a:lnSpc>
                <a:spcPct val="110000"/>
              </a:lnSpc>
              <a:spcBef>
                <a:spcPts val="600"/>
              </a:spcBef>
            </a:pPr>
            <a:endParaRPr lang="ru-RU" sz="1600" dirty="0"/>
          </a:p>
        </p:txBody>
      </p:sp>
    </p:spTree>
    <p:extLst>
      <p:ext uri="{BB962C8B-B14F-4D97-AF65-F5344CB8AC3E}">
        <p14:creationId xmlns:p14="http://schemas.microsoft.com/office/powerpoint/2010/main" val="317356590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Особенности </a:t>
            </a:r>
            <a:r>
              <a:rPr lang="en-US" dirty="0"/>
              <a:t>Like </a:t>
            </a:r>
            <a:r>
              <a:rPr lang="ru-RU" dirty="0"/>
              <a:t>в </a:t>
            </a:r>
            <a:r>
              <a:rPr lang="en-US" dirty="0"/>
              <a:t>T-SQL</a:t>
            </a:r>
            <a:endParaRPr lang="ru-RU" dirty="0"/>
          </a:p>
        </p:txBody>
      </p:sp>
      <p:sp>
        <p:nvSpPr>
          <p:cNvPr id="3" name="Объект 2"/>
          <p:cNvSpPr>
            <a:spLocks noGrp="1"/>
          </p:cNvSpPr>
          <p:nvPr>
            <p:ph idx="1"/>
          </p:nvPr>
        </p:nvSpPr>
        <p:spPr>
          <a:xfrm>
            <a:off x="544749" y="1434830"/>
            <a:ext cx="8210145" cy="5238344"/>
          </a:xfrm>
        </p:spPr>
        <p:txBody>
          <a:bodyPr>
            <a:noAutofit/>
          </a:bodyPr>
          <a:lstStyle/>
          <a:p>
            <a:pPr>
              <a:lnSpc>
                <a:spcPct val="110000"/>
              </a:lnSpc>
              <a:spcBef>
                <a:spcPts val="600"/>
              </a:spcBef>
            </a:pPr>
            <a:r>
              <a:rPr lang="ru-RU" sz="1600" dirty="0"/>
              <a:t>Любой подстановочный символ (%, _, [, ] или ^), заключенный в квадратные скобки, остается обычным символом и представляет сам себя. Такая же возможность существует при использовании параметра ESCAPE.</a:t>
            </a:r>
          </a:p>
          <a:p>
            <a:pPr marL="0" indent="0">
              <a:lnSpc>
                <a:spcPct val="110000"/>
              </a:lnSpc>
              <a:spcBef>
                <a:spcPts val="600"/>
              </a:spcBef>
              <a:buNone/>
            </a:pPr>
            <a:r>
              <a:rPr lang="ru-RU" sz="1600" dirty="0">
                <a:solidFill>
                  <a:srgbClr val="FF0000"/>
                </a:solidFill>
              </a:rPr>
              <a:t>   </a:t>
            </a:r>
            <a:r>
              <a:rPr lang="en-US" sz="1600" dirty="0">
                <a:solidFill>
                  <a:srgbClr val="FF0000"/>
                </a:solidFill>
              </a:rPr>
              <a:t>SELECT project</a:t>
            </a:r>
            <a:r>
              <a:rPr lang="ru-RU" sz="1600" dirty="0">
                <a:solidFill>
                  <a:srgbClr val="FF0000"/>
                </a:solidFill>
              </a:rPr>
              <a:t>_</a:t>
            </a:r>
            <a:r>
              <a:rPr lang="en-US" sz="1600" dirty="0">
                <a:solidFill>
                  <a:srgbClr val="FF0000"/>
                </a:solidFill>
              </a:rPr>
              <a:t>no</a:t>
            </a:r>
            <a:r>
              <a:rPr lang="ru-RU" sz="1600" dirty="0">
                <a:solidFill>
                  <a:srgbClr val="FF0000"/>
                </a:solidFill>
              </a:rPr>
              <a:t>, </a:t>
            </a:r>
            <a:r>
              <a:rPr lang="en-US" sz="1600" dirty="0">
                <a:solidFill>
                  <a:srgbClr val="FF0000"/>
                </a:solidFill>
              </a:rPr>
              <a:t>project</a:t>
            </a:r>
            <a:r>
              <a:rPr lang="ru-RU" sz="1600" dirty="0">
                <a:solidFill>
                  <a:srgbClr val="FF0000"/>
                </a:solidFill>
              </a:rPr>
              <a:t>_</a:t>
            </a:r>
            <a:r>
              <a:rPr lang="en-US" sz="1600" dirty="0">
                <a:solidFill>
                  <a:srgbClr val="FF0000"/>
                </a:solidFill>
              </a:rPr>
              <a:t>name </a:t>
            </a:r>
            <a:endParaRPr lang="ru-RU" sz="1600" dirty="0">
              <a:solidFill>
                <a:srgbClr val="FF0000"/>
              </a:solidFill>
            </a:endParaRPr>
          </a:p>
          <a:p>
            <a:pPr marL="0" indent="0">
              <a:lnSpc>
                <a:spcPct val="110000"/>
              </a:lnSpc>
              <a:spcBef>
                <a:spcPts val="600"/>
              </a:spcBef>
              <a:buNone/>
            </a:pPr>
            <a:r>
              <a:rPr lang="ru-RU" sz="1600" dirty="0">
                <a:solidFill>
                  <a:srgbClr val="FF0000"/>
                </a:solidFill>
              </a:rPr>
              <a:t>      </a:t>
            </a:r>
            <a:r>
              <a:rPr lang="en-US" sz="1600" dirty="0">
                <a:solidFill>
                  <a:srgbClr val="FF0000"/>
                </a:solidFill>
              </a:rPr>
              <a:t>FROM project </a:t>
            </a:r>
            <a:endParaRPr lang="ru-RU" sz="1600" dirty="0">
              <a:solidFill>
                <a:srgbClr val="FF0000"/>
              </a:solidFill>
            </a:endParaRPr>
          </a:p>
          <a:p>
            <a:pPr marL="0" indent="0">
              <a:lnSpc>
                <a:spcPct val="110000"/>
              </a:lnSpc>
              <a:spcBef>
                <a:spcPts val="600"/>
              </a:spcBef>
              <a:buNone/>
            </a:pPr>
            <a:r>
              <a:rPr lang="en-US" sz="1600" dirty="0">
                <a:solidFill>
                  <a:srgbClr val="FF0000"/>
                </a:solidFill>
              </a:rPr>
              <a:t>      WHERE </a:t>
            </a:r>
            <a:r>
              <a:rPr lang="en-US" sz="1600" dirty="0" err="1">
                <a:solidFill>
                  <a:srgbClr val="FF0000"/>
                </a:solidFill>
              </a:rPr>
              <a:t>project_name</a:t>
            </a:r>
            <a:r>
              <a:rPr lang="en-US" sz="1600" dirty="0">
                <a:solidFill>
                  <a:srgbClr val="FF0000"/>
                </a:solidFill>
              </a:rPr>
              <a:t> LIKE '%[_]%'; </a:t>
            </a:r>
            <a:endParaRPr lang="ru-RU" sz="1600" dirty="0">
              <a:solidFill>
                <a:srgbClr val="FF0000"/>
              </a:solidFill>
            </a:endParaRPr>
          </a:p>
          <a:p>
            <a:pPr marL="0" indent="0">
              <a:lnSpc>
                <a:spcPct val="110000"/>
              </a:lnSpc>
              <a:spcBef>
                <a:spcPts val="600"/>
              </a:spcBef>
              <a:buNone/>
            </a:pPr>
            <a:r>
              <a:rPr lang="en-US" sz="1600" dirty="0">
                <a:solidFill>
                  <a:srgbClr val="FF0000"/>
                </a:solidFill>
              </a:rPr>
              <a:t> </a:t>
            </a:r>
            <a:endParaRPr lang="ru-RU" sz="1600" dirty="0">
              <a:solidFill>
                <a:srgbClr val="FF0000"/>
              </a:solidFill>
            </a:endParaRPr>
          </a:p>
          <a:p>
            <a:pPr marL="0" indent="0">
              <a:lnSpc>
                <a:spcPct val="110000"/>
              </a:lnSpc>
              <a:spcBef>
                <a:spcPts val="600"/>
              </a:spcBef>
              <a:buNone/>
            </a:pPr>
            <a:r>
              <a:rPr lang="en-US" sz="1600" dirty="0">
                <a:solidFill>
                  <a:srgbClr val="FF0000"/>
                </a:solidFill>
              </a:rPr>
              <a:t>   SELECT </a:t>
            </a:r>
            <a:r>
              <a:rPr lang="en-US" sz="1600" dirty="0" err="1">
                <a:solidFill>
                  <a:srgbClr val="FF0000"/>
                </a:solidFill>
              </a:rPr>
              <a:t>project_no</a:t>
            </a:r>
            <a:r>
              <a:rPr lang="en-US" sz="1600" dirty="0">
                <a:solidFill>
                  <a:srgbClr val="FF0000"/>
                </a:solidFill>
              </a:rPr>
              <a:t>, </a:t>
            </a:r>
            <a:r>
              <a:rPr lang="en-US" sz="1600" dirty="0" err="1">
                <a:solidFill>
                  <a:srgbClr val="FF0000"/>
                </a:solidFill>
              </a:rPr>
              <a:t>project_name</a:t>
            </a:r>
            <a:r>
              <a:rPr lang="en-US" sz="1600" dirty="0">
                <a:solidFill>
                  <a:srgbClr val="FF0000"/>
                </a:solidFill>
              </a:rPr>
              <a:t> </a:t>
            </a:r>
            <a:endParaRPr lang="ru-RU" sz="1600" dirty="0">
              <a:solidFill>
                <a:srgbClr val="FF0000"/>
              </a:solidFill>
            </a:endParaRPr>
          </a:p>
          <a:p>
            <a:pPr marL="0" indent="0">
              <a:lnSpc>
                <a:spcPct val="110000"/>
              </a:lnSpc>
              <a:spcBef>
                <a:spcPts val="600"/>
              </a:spcBef>
              <a:buNone/>
            </a:pPr>
            <a:r>
              <a:rPr lang="en-US" sz="1600" dirty="0">
                <a:solidFill>
                  <a:srgbClr val="FF0000"/>
                </a:solidFill>
              </a:rPr>
              <a:t>      FROM project </a:t>
            </a:r>
            <a:endParaRPr lang="ru-RU" sz="1600" dirty="0">
              <a:solidFill>
                <a:srgbClr val="FF0000"/>
              </a:solidFill>
            </a:endParaRPr>
          </a:p>
          <a:p>
            <a:pPr marL="0" indent="0">
              <a:lnSpc>
                <a:spcPct val="110000"/>
              </a:lnSpc>
              <a:spcBef>
                <a:spcPts val="600"/>
              </a:spcBef>
              <a:buNone/>
            </a:pPr>
            <a:r>
              <a:rPr lang="en-US" sz="1600" dirty="0">
                <a:solidFill>
                  <a:srgbClr val="FF0000"/>
                </a:solidFill>
              </a:rPr>
              <a:t>      WHERE </a:t>
            </a:r>
            <a:r>
              <a:rPr lang="en-US" sz="1600" dirty="0" err="1">
                <a:solidFill>
                  <a:srgbClr val="FF0000"/>
                </a:solidFill>
              </a:rPr>
              <a:t>project_name</a:t>
            </a:r>
            <a:r>
              <a:rPr lang="en-US" sz="1600" dirty="0">
                <a:solidFill>
                  <a:srgbClr val="FF0000"/>
                </a:solidFill>
              </a:rPr>
              <a:t> LIKE '%!_%' </a:t>
            </a:r>
            <a:r>
              <a:rPr lang="ru-RU" sz="1600" dirty="0">
                <a:solidFill>
                  <a:srgbClr val="FF0000"/>
                </a:solidFill>
              </a:rPr>
              <a:t>ESCAPE '!'; </a:t>
            </a:r>
          </a:p>
          <a:p>
            <a:pPr>
              <a:lnSpc>
                <a:spcPct val="110000"/>
              </a:lnSpc>
              <a:spcBef>
                <a:spcPts val="600"/>
              </a:spcBef>
            </a:pPr>
            <a:r>
              <a:rPr lang="ru-RU" sz="1600" dirty="0"/>
              <a:t>В примере обе инструкции SELECT рассматривают символ подчеркивания в значениях столбца </a:t>
            </a:r>
            <a:r>
              <a:rPr lang="ru-RU" sz="1600" dirty="0" err="1"/>
              <a:t>project_name</a:t>
            </a:r>
            <a:r>
              <a:rPr lang="ru-RU" sz="1600" dirty="0"/>
              <a:t>, как таковой, а не как подстановочный. В первой инструкции SELECT это достигается заключением символа подчеркивания в квадратные скобки. А во второй инструкции SELECT этот же эффект достигается за счет применения символа перехода (</a:t>
            </a:r>
            <a:r>
              <a:rPr lang="ru-RU" sz="1600" dirty="0" err="1"/>
              <a:t>escape</a:t>
            </a:r>
            <a:r>
              <a:rPr lang="ru-RU" sz="1600" dirty="0"/>
              <a:t> </a:t>
            </a:r>
            <a:r>
              <a:rPr lang="ru-RU" sz="1600" dirty="0" err="1"/>
              <a:t>character</a:t>
            </a:r>
            <a:r>
              <a:rPr lang="ru-RU" sz="1600" dirty="0"/>
              <a:t>), каковым в данном случае является символ восклицательного знака. Символ перехода переопределяет значение символа подчеркивания, делая его из подстановочного символа обычным</a:t>
            </a:r>
            <a:r>
              <a:rPr lang="ru-RU" sz="1600" dirty="0" smtClean="0"/>
              <a:t>.</a:t>
            </a:r>
            <a:endParaRPr lang="ru-RU" sz="1600" dirty="0"/>
          </a:p>
        </p:txBody>
      </p:sp>
    </p:spTree>
    <p:extLst>
      <p:ext uri="{BB962C8B-B14F-4D97-AF65-F5344CB8AC3E}">
        <p14:creationId xmlns:p14="http://schemas.microsoft.com/office/powerpoint/2010/main" val="23911220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Статистические агрегатные функции</a:t>
            </a:r>
            <a:endParaRPr lang="ru-RU" dirty="0"/>
          </a:p>
        </p:txBody>
      </p:sp>
      <p:sp>
        <p:nvSpPr>
          <p:cNvPr id="3" name="Объект 2"/>
          <p:cNvSpPr>
            <a:spLocks noGrp="1"/>
          </p:cNvSpPr>
          <p:nvPr>
            <p:ph idx="1"/>
          </p:nvPr>
        </p:nvSpPr>
        <p:spPr/>
        <p:txBody>
          <a:bodyPr>
            <a:normAutofit/>
          </a:bodyPr>
          <a:lstStyle/>
          <a:p>
            <a:pPr lvl="0"/>
            <a:r>
              <a:rPr lang="ru-RU" sz="1800" dirty="0"/>
              <a:t>VAR — вычисляет статистическую дисперсию всех значений, представленных в столбце или выражении; </a:t>
            </a:r>
          </a:p>
          <a:p>
            <a:pPr lvl="0"/>
            <a:r>
              <a:rPr lang="ru-RU" sz="1800" dirty="0"/>
              <a:t>VARP — вычисляет статистическую дисперсию совокупности всех значений, представленных в столбце или выражении; </a:t>
            </a:r>
          </a:p>
          <a:p>
            <a:pPr lvl="0"/>
            <a:r>
              <a:rPr lang="ru-RU" sz="1800" dirty="0"/>
              <a:t>STDEV — вычисляет среднеквадратическое отклонение (который рассчитывается как квадратный корень из соответствующей дисперсии) всех значений столбца или выражения; </a:t>
            </a:r>
          </a:p>
          <a:p>
            <a:pPr lvl="0"/>
            <a:r>
              <a:rPr lang="ru-RU" sz="1800" dirty="0"/>
              <a:t>STDEVP — вычисляет среднеквадратическое отклонение совокупности всех значений столбца или выражения. </a:t>
            </a:r>
          </a:p>
          <a:p>
            <a:endParaRPr lang="ru-RU" sz="1800" dirty="0"/>
          </a:p>
        </p:txBody>
      </p:sp>
    </p:spTree>
    <p:extLst>
      <p:ext uri="{BB962C8B-B14F-4D97-AF65-F5344CB8AC3E}">
        <p14:creationId xmlns:p14="http://schemas.microsoft.com/office/powerpoint/2010/main" val="176865782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Использование предложения ORDER BY для разбиения результатов на страницы</a:t>
            </a:r>
            <a:endParaRPr lang="ru-RU" dirty="0"/>
          </a:p>
        </p:txBody>
      </p:sp>
      <p:sp>
        <p:nvSpPr>
          <p:cNvPr id="3" name="Объект 2"/>
          <p:cNvSpPr>
            <a:spLocks noGrp="1"/>
          </p:cNvSpPr>
          <p:nvPr>
            <p:ph idx="1"/>
          </p:nvPr>
        </p:nvSpPr>
        <p:spPr>
          <a:xfrm>
            <a:off x="165371" y="1332689"/>
            <a:ext cx="8793804" cy="5379395"/>
          </a:xfrm>
        </p:spPr>
        <p:txBody>
          <a:bodyPr>
            <a:noAutofit/>
          </a:bodyPr>
          <a:lstStyle/>
          <a:p>
            <a:pPr>
              <a:lnSpc>
                <a:spcPct val="100000"/>
              </a:lnSpc>
              <a:spcBef>
                <a:spcPts val="600"/>
              </a:spcBef>
            </a:pPr>
            <a:r>
              <a:rPr lang="ru-RU" sz="1600" dirty="0"/>
              <a:t>Для поддержки создания страниц на стороне сервера в SQL </a:t>
            </a:r>
            <a:r>
              <a:rPr lang="ru-RU" sz="1600" dirty="0" err="1"/>
              <a:t>Server</a:t>
            </a:r>
            <a:r>
              <a:rPr lang="ru-RU" sz="1600" dirty="0"/>
              <a:t> (от версии 2012) используются два предложения инструкции SELECT: OFFSET и FETCH. </a:t>
            </a:r>
            <a:r>
              <a:rPr lang="ru-RU" sz="1600" dirty="0" smtClean="0"/>
              <a:t>В примере из </a:t>
            </a:r>
            <a:r>
              <a:rPr lang="ru-RU" sz="1600" dirty="0"/>
              <a:t>базы данных извлекается идентификатор бизнеса, название должности и день рождения всех сотрудников женского пола с сортировкой результата по названию должности в возрастающем порядке. Результирующий набор строк разбивается на 10-строчные страницы и отображается третья страница. </a:t>
            </a:r>
          </a:p>
          <a:p>
            <a:pPr marL="685782" lvl="2" indent="0">
              <a:lnSpc>
                <a:spcPct val="100000"/>
              </a:lnSpc>
              <a:spcBef>
                <a:spcPts val="600"/>
              </a:spcBef>
              <a:buNone/>
            </a:pPr>
            <a:r>
              <a:rPr lang="en-US" sz="1600" dirty="0">
                <a:solidFill>
                  <a:srgbClr val="FF0000"/>
                </a:solidFill>
              </a:rPr>
              <a:t>SELECT </a:t>
            </a:r>
            <a:r>
              <a:rPr lang="en-US" sz="1600" dirty="0" err="1">
                <a:solidFill>
                  <a:srgbClr val="FF0000"/>
                </a:solidFill>
              </a:rPr>
              <a:t>BusinessEntityID</a:t>
            </a:r>
            <a:r>
              <a:rPr lang="en-US" sz="1600" dirty="0">
                <a:solidFill>
                  <a:srgbClr val="FF0000"/>
                </a:solidFill>
              </a:rPr>
              <a:t>, </a:t>
            </a:r>
            <a:r>
              <a:rPr lang="en-US" sz="1600" dirty="0" err="1">
                <a:solidFill>
                  <a:srgbClr val="FF0000"/>
                </a:solidFill>
              </a:rPr>
              <a:t>JobTitle</a:t>
            </a:r>
            <a:r>
              <a:rPr lang="en-US" sz="1600" dirty="0">
                <a:solidFill>
                  <a:srgbClr val="FF0000"/>
                </a:solidFill>
              </a:rPr>
              <a:t>, </a:t>
            </a:r>
            <a:r>
              <a:rPr lang="en-US" sz="1600" dirty="0" err="1">
                <a:solidFill>
                  <a:srgbClr val="FF0000"/>
                </a:solidFill>
              </a:rPr>
              <a:t>BirthDate</a:t>
            </a:r>
            <a:r>
              <a:rPr lang="en-US" sz="1600" dirty="0">
                <a:solidFill>
                  <a:srgbClr val="FF0000"/>
                </a:solidFill>
              </a:rPr>
              <a:t> </a:t>
            </a:r>
            <a:endParaRPr lang="ru-RU" sz="1600" dirty="0">
              <a:solidFill>
                <a:srgbClr val="FF0000"/>
              </a:solidFill>
            </a:endParaRPr>
          </a:p>
          <a:p>
            <a:pPr marL="685782" lvl="2" indent="0">
              <a:lnSpc>
                <a:spcPct val="100000"/>
              </a:lnSpc>
              <a:spcBef>
                <a:spcPts val="600"/>
              </a:spcBef>
              <a:buNone/>
            </a:pPr>
            <a:r>
              <a:rPr lang="en-US" sz="1600" dirty="0">
                <a:solidFill>
                  <a:srgbClr val="FF0000"/>
                </a:solidFill>
              </a:rPr>
              <a:t>FROM </a:t>
            </a:r>
            <a:r>
              <a:rPr lang="en-US" sz="1600" dirty="0" err="1">
                <a:solidFill>
                  <a:srgbClr val="FF0000"/>
                </a:solidFill>
              </a:rPr>
              <a:t>HumanResources.Employee</a:t>
            </a:r>
            <a:r>
              <a:rPr lang="en-US" sz="1600" dirty="0">
                <a:solidFill>
                  <a:srgbClr val="FF0000"/>
                </a:solidFill>
              </a:rPr>
              <a:t> </a:t>
            </a:r>
            <a:endParaRPr lang="ru-RU" sz="1600" dirty="0">
              <a:solidFill>
                <a:srgbClr val="FF0000"/>
              </a:solidFill>
            </a:endParaRPr>
          </a:p>
          <a:p>
            <a:pPr marL="685782" lvl="2" indent="0">
              <a:lnSpc>
                <a:spcPct val="100000"/>
              </a:lnSpc>
              <a:spcBef>
                <a:spcPts val="600"/>
              </a:spcBef>
              <a:buNone/>
            </a:pPr>
            <a:r>
              <a:rPr lang="en-US" sz="1600" dirty="0">
                <a:solidFill>
                  <a:srgbClr val="FF0000"/>
                </a:solidFill>
              </a:rPr>
              <a:t>WHERE Gender = 'F' </a:t>
            </a:r>
            <a:endParaRPr lang="ru-RU" sz="1600" dirty="0">
              <a:solidFill>
                <a:srgbClr val="FF0000"/>
              </a:solidFill>
            </a:endParaRPr>
          </a:p>
          <a:p>
            <a:pPr marL="685782" lvl="2" indent="0">
              <a:lnSpc>
                <a:spcPct val="100000"/>
              </a:lnSpc>
              <a:spcBef>
                <a:spcPts val="600"/>
              </a:spcBef>
              <a:buNone/>
            </a:pPr>
            <a:r>
              <a:rPr lang="en-US" sz="1600" dirty="0">
                <a:solidFill>
                  <a:srgbClr val="FF0000"/>
                </a:solidFill>
              </a:rPr>
              <a:t>ORDER BY </a:t>
            </a:r>
            <a:r>
              <a:rPr lang="en-US" sz="1600" dirty="0" err="1">
                <a:solidFill>
                  <a:srgbClr val="FF0000"/>
                </a:solidFill>
              </a:rPr>
              <a:t>JobTitle</a:t>
            </a:r>
            <a:r>
              <a:rPr lang="en-US" sz="1600" dirty="0">
                <a:solidFill>
                  <a:srgbClr val="FF0000"/>
                </a:solidFill>
              </a:rPr>
              <a:t> </a:t>
            </a:r>
            <a:endParaRPr lang="ru-RU" sz="1600" dirty="0">
              <a:solidFill>
                <a:srgbClr val="FF0000"/>
              </a:solidFill>
            </a:endParaRPr>
          </a:p>
          <a:p>
            <a:pPr marL="685782" lvl="2" indent="0">
              <a:lnSpc>
                <a:spcPct val="100000"/>
              </a:lnSpc>
              <a:spcBef>
                <a:spcPts val="600"/>
              </a:spcBef>
              <a:buNone/>
            </a:pPr>
            <a:r>
              <a:rPr lang="en-US" sz="1600" dirty="0">
                <a:solidFill>
                  <a:srgbClr val="FF0000"/>
                </a:solidFill>
              </a:rPr>
              <a:t>OFFSET 20 ROWS </a:t>
            </a:r>
            <a:endParaRPr lang="ru-RU" sz="1600" dirty="0">
              <a:solidFill>
                <a:srgbClr val="FF0000"/>
              </a:solidFill>
            </a:endParaRPr>
          </a:p>
          <a:p>
            <a:pPr marL="685782" lvl="2" indent="0">
              <a:lnSpc>
                <a:spcPct val="100000"/>
              </a:lnSpc>
              <a:spcBef>
                <a:spcPts val="600"/>
              </a:spcBef>
              <a:buNone/>
            </a:pPr>
            <a:r>
              <a:rPr lang="en-US" sz="1600" dirty="0">
                <a:solidFill>
                  <a:srgbClr val="FF0000"/>
                </a:solidFill>
              </a:rPr>
              <a:t>FETCH NEXT 10 ROWS ONLY; </a:t>
            </a:r>
            <a:endParaRPr lang="ru-RU" sz="1600" dirty="0">
              <a:solidFill>
                <a:srgbClr val="FF0000"/>
              </a:solidFill>
            </a:endParaRPr>
          </a:p>
          <a:p>
            <a:pPr>
              <a:lnSpc>
                <a:spcPct val="100000"/>
              </a:lnSpc>
              <a:spcBef>
                <a:spcPts val="600"/>
              </a:spcBef>
            </a:pPr>
            <a:r>
              <a:rPr lang="ru-RU" sz="1600" dirty="0"/>
              <a:t>В предложении OFFSET указывается количество строк результата, которые нужно пропустить в отображаемом результате. Это количество вычисляется после сортировки строк предложением ORDER BY. </a:t>
            </a:r>
            <a:endParaRPr lang="en-US" sz="1600" dirty="0" smtClean="0"/>
          </a:p>
          <a:p>
            <a:pPr>
              <a:lnSpc>
                <a:spcPct val="100000"/>
              </a:lnSpc>
              <a:spcBef>
                <a:spcPts val="600"/>
              </a:spcBef>
            </a:pPr>
            <a:r>
              <a:rPr lang="ru-RU" sz="1600" dirty="0" smtClean="0"/>
              <a:t>В </a:t>
            </a:r>
            <a:r>
              <a:rPr lang="ru-RU" sz="1600" dirty="0"/>
              <a:t>предложении FETCH NEXT указывается количество удовлетворяющих условию WHERE и отсортированных строк, которое нужно возвратить. Параметром этого предложения может быть константа, выражение или результат другого запроса. </a:t>
            </a:r>
            <a:endParaRPr lang="en-US" sz="1600" dirty="0" smtClean="0"/>
          </a:p>
          <a:p>
            <a:pPr>
              <a:lnSpc>
                <a:spcPct val="100000"/>
              </a:lnSpc>
              <a:spcBef>
                <a:spcPts val="600"/>
              </a:spcBef>
            </a:pPr>
            <a:r>
              <a:rPr lang="ru-RU" sz="1600" dirty="0" smtClean="0"/>
              <a:t>Предложение </a:t>
            </a:r>
            <a:r>
              <a:rPr lang="ru-RU" sz="1600" dirty="0"/>
              <a:t>FETCH NEXT аналогично предложению </a:t>
            </a:r>
            <a:r>
              <a:rPr lang="ru-RU" sz="1600" dirty="0" smtClean="0"/>
              <a:t>FETCH </a:t>
            </a:r>
            <a:r>
              <a:rPr lang="ru-RU" sz="1600" dirty="0"/>
              <a:t>FIRST. </a:t>
            </a:r>
          </a:p>
          <a:p>
            <a:pPr>
              <a:lnSpc>
                <a:spcPct val="100000"/>
              </a:lnSpc>
              <a:spcBef>
                <a:spcPts val="600"/>
              </a:spcBef>
            </a:pPr>
            <a:endParaRPr lang="ru-RU" sz="1600" dirty="0"/>
          </a:p>
        </p:txBody>
      </p:sp>
    </p:spTree>
    <p:extLst>
      <p:ext uri="{BB962C8B-B14F-4D97-AF65-F5344CB8AC3E}">
        <p14:creationId xmlns:p14="http://schemas.microsoft.com/office/powerpoint/2010/main" val="177836888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Ограничители</a:t>
            </a:r>
            <a:endParaRPr lang="ru-RU" dirty="0"/>
          </a:p>
        </p:txBody>
      </p:sp>
      <p:sp>
        <p:nvSpPr>
          <p:cNvPr id="3" name="Объект 2"/>
          <p:cNvSpPr>
            <a:spLocks noGrp="1"/>
          </p:cNvSpPr>
          <p:nvPr>
            <p:ph idx="1"/>
          </p:nvPr>
        </p:nvSpPr>
        <p:spPr/>
        <p:txBody>
          <a:bodyPr>
            <a:normAutofit/>
          </a:bodyPr>
          <a:lstStyle/>
          <a:p>
            <a:r>
              <a:rPr lang="ru-RU" sz="1800" dirty="0"/>
              <a:t>В языке </a:t>
            </a:r>
            <a:r>
              <a:rPr lang="ru-RU" sz="1800" dirty="0" err="1"/>
              <a:t>Transact</a:t>
            </a:r>
            <a:r>
              <a:rPr lang="ru-RU" sz="1800" dirty="0"/>
              <a:t>-SQL двойные кавычки имеют два разных применения. Кроме применения для заключения строк, они также могут использоваться в качестве ограничителей для так называемых идентификаторов с ограничителями (</a:t>
            </a:r>
            <a:r>
              <a:rPr lang="ru-RU" sz="1800" dirty="0" err="1"/>
              <a:t>delimited</a:t>
            </a:r>
            <a:r>
              <a:rPr lang="ru-RU" sz="1800" dirty="0"/>
              <a:t> </a:t>
            </a:r>
            <a:r>
              <a:rPr lang="ru-RU" sz="1800" dirty="0" err="1"/>
              <a:t>identifier</a:t>
            </a:r>
            <a:r>
              <a:rPr lang="ru-RU" sz="1800" dirty="0"/>
              <a:t>). Идентификатор с ограничителями — это особый вид идентификатора, который обычно применяется для того, чтобы разрешить использование ключевых слов в качестве идентификаторов, а также разрешить использование пробелов в именах объектов баз данных. </a:t>
            </a:r>
          </a:p>
          <a:p>
            <a:r>
              <a:rPr lang="ru-RU" sz="1800" dirty="0"/>
              <a:t>Применение двойных кавычек в языке </a:t>
            </a:r>
            <a:r>
              <a:rPr lang="ru-RU" sz="1800" dirty="0" err="1"/>
              <a:t>Transact</a:t>
            </a:r>
            <a:r>
              <a:rPr lang="ru-RU" sz="1800" dirty="0"/>
              <a:t>-SQL определяется с помощью параметра QUOTED_IDENTIFIER инструкции SET. Если этому параметру присвоено значение ON (значение по умолчанию), идентификаторы, заключенные в двойные кавычки, будут определяться как идентификаторы с ограничителями. В таком случае двойные кавычки нельзя будет применять для ограничения строк.</a:t>
            </a:r>
          </a:p>
        </p:txBody>
      </p:sp>
    </p:spTree>
    <p:extLst>
      <p:ext uri="{BB962C8B-B14F-4D97-AF65-F5344CB8AC3E}">
        <p14:creationId xmlns:p14="http://schemas.microsoft.com/office/powerpoint/2010/main" val="93686100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Инструкция SELECT и свойство IDENTITY</a:t>
            </a:r>
            <a:endParaRPr lang="ru-RU" dirty="0"/>
          </a:p>
        </p:txBody>
      </p:sp>
      <p:sp>
        <p:nvSpPr>
          <p:cNvPr id="3" name="Объект 2"/>
          <p:cNvSpPr>
            <a:spLocks noGrp="1"/>
          </p:cNvSpPr>
          <p:nvPr>
            <p:ph idx="1"/>
          </p:nvPr>
        </p:nvSpPr>
        <p:spPr/>
        <p:txBody>
          <a:bodyPr>
            <a:normAutofit/>
          </a:bodyPr>
          <a:lstStyle/>
          <a:p>
            <a:pPr>
              <a:lnSpc>
                <a:spcPct val="100000"/>
              </a:lnSpc>
              <a:spcBef>
                <a:spcPts val="600"/>
              </a:spcBef>
            </a:pPr>
            <a:r>
              <a:rPr lang="ru-RU" sz="1800" dirty="0"/>
              <a:t>Таблица может содержать только один столбец со свойством IDENTITY. Владелец таблицы имеет возможность указать начальное значение и шаг приращения, как это показано в примере</a:t>
            </a:r>
          </a:p>
          <a:p>
            <a:pPr marL="0" indent="0">
              <a:lnSpc>
                <a:spcPct val="100000"/>
              </a:lnSpc>
              <a:spcBef>
                <a:spcPts val="600"/>
              </a:spcBef>
              <a:buNone/>
            </a:pPr>
            <a:r>
              <a:rPr lang="ru-RU" sz="1800" dirty="0">
                <a:solidFill>
                  <a:srgbClr val="FF0000"/>
                </a:solidFill>
              </a:rPr>
              <a:t> </a:t>
            </a:r>
            <a:r>
              <a:rPr lang="en-US" sz="1800" dirty="0">
                <a:solidFill>
                  <a:srgbClr val="FF0000"/>
                </a:solidFill>
              </a:rPr>
              <a:t>CREATE TABLE product </a:t>
            </a:r>
            <a:endParaRPr lang="ru-RU" sz="1800" dirty="0">
              <a:solidFill>
                <a:srgbClr val="FF0000"/>
              </a:solidFill>
            </a:endParaRPr>
          </a:p>
          <a:p>
            <a:pPr marL="0" indent="0">
              <a:lnSpc>
                <a:spcPct val="100000"/>
              </a:lnSpc>
              <a:spcBef>
                <a:spcPts val="600"/>
              </a:spcBef>
              <a:buNone/>
            </a:pPr>
            <a:r>
              <a:rPr lang="en-US" sz="1800" dirty="0">
                <a:solidFill>
                  <a:srgbClr val="FF0000"/>
                </a:solidFill>
              </a:rPr>
              <a:t>      (</a:t>
            </a:r>
            <a:r>
              <a:rPr lang="en-US" sz="1800" dirty="0" err="1">
                <a:solidFill>
                  <a:srgbClr val="FF0000"/>
                </a:solidFill>
              </a:rPr>
              <a:t>product_no</a:t>
            </a:r>
            <a:r>
              <a:rPr lang="en-US" sz="1800" dirty="0">
                <a:solidFill>
                  <a:srgbClr val="FF0000"/>
                </a:solidFill>
              </a:rPr>
              <a:t> INTEGER IDENTITY(10000, 1) NOT NULL,        </a:t>
            </a:r>
            <a:endParaRPr lang="ru-RU" sz="1800" dirty="0">
              <a:solidFill>
                <a:srgbClr val="FF0000"/>
              </a:solidFill>
            </a:endParaRPr>
          </a:p>
          <a:p>
            <a:pPr marL="0" indent="0">
              <a:lnSpc>
                <a:spcPct val="100000"/>
              </a:lnSpc>
              <a:spcBef>
                <a:spcPts val="600"/>
              </a:spcBef>
              <a:buNone/>
            </a:pPr>
            <a:r>
              <a:rPr lang="ru-RU" sz="1800" dirty="0" smtClean="0">
                <a:solidFill>
                  <a:srgbClr val="FF0000"/>
                </a:solidFill>
              </a:rPr>
              <a:t>	</a:t>
            </a:r>
            <a:r>
              <a:rPr lang="en-US" sz="1800" dirty="0" err="1" smtClean="0">
                <a:solidFill>
                  <a:srgbClr val="FF0000"/>
                </a:solidFill>
              </a:rPr>
              <a:t>product_name</a:t>
            </a:r>
            <a:r>
              <a:rPr lang="en-US" sz="1800" dirty="0" smtClean="0">
                <a:solidFill>
                  <a:srgbClr val="FF0000"/>
                </a:solidFill>
              </a:rPr>
              <a:t> </a:t>
            </a:r>
            <a:r>
              <a:rPr lang="en-US" sz="1800" dirty="0">
                <a:solidFill>
                  <a:srgbClr val="FF0000"/>
                </a:solidFill>
              </a:rPr>
              <a:t>CHAR(30) NOT NULL,</a:t>
            </a:r>
            <a:endParaRPr lang="ru-RU" sz="1800" dirty="0">
              <a:solidFill>
                <a:srgbClr val="FF0000"/>
              </a:solidFill>
            </a:endParaRPr>
          </a:p>
          <a:p>
            <a:pPr marL="0" indent="0">
              <a:lnSpc>
                <a:spcPct val="100000"/>
              </a:lnSpc>
              <a:spcBef>
                <a:spcPts val="600"/>
              </a:spcBef>
              <a:buNone/>
            </a:pPr>
            <a:r>
              <a:rPr lang="en-US" sz="1800" dirty="0">
                <a:solidFill>
                  <a:srgbClr val="FF0000"/>
                </a:solidFill>
              </a:rPr>
              <a:t> </a:t>
            </a:r>
            <a:r>
              <a:rPr lang="ru-RU" sz="1800" dirty="0" smtClean="0">
                <a:solidFill>
                  <a:srgbClr val="FF0000"/>
                </a:solidFill>
              </a:rPr>
              <a:t>	</a:t>
            </a:r>
            <a:r>
              <a:rPr lang="en-US" sz="1800" dirty="0" smtClean="0">
                <a:solidFill>
                  <a:srgbClr val="FF0000"/>
                </a:solidFill>
              </a:rPr>
              <a:t>price </a:t>
            </a:r>
            <a:r>
              <a:rPr lang="en-US" sz="1800" dirty="0">
                <a:solidFill>
                  <a:srgbClr val="FF0000"/>
                </a:solidFill>
              </a:rPr>
              <a:t>MONEY);  </a:t>
            </a:r>
            <a:endParaRPr lang="ru-RU" sz="1800" dirty="0">
              <a:solidFill>
                <a:srgbClr val="FF0000"/>
              </a:solidFill>
            </a:endParaRPr>
          </a:p>
          <a:p>
            <a:pPr marL="0" indent="0">
              <a:lnSpc>
                <a:spcPct val="100000"/>
              </a:lnSpc>
              <a:spcBef>
                <a:spcPts val="600"/>
              </a:spcBef>
              <a:buNone/>
            </a:pPr>
            <a:r>
              <a:rPr lang="en-US" sz="1800" dirty="0"/>
              <a:t>  </a:t>
            </a:r>
            <a:endParaRPr lang="ru-RU" sz="1800" dirty="0"/>
          </a:p>
          <a:p>
            <a:pPr marL="0" indent="0">
              <a:lnSpc>
                <a:spcPct val="100000"/>
              </a:lnSpc>
              <a:spcBef>
                <a:spcPts val="600"/>
              </a:spcBef>
              <a:buNone/>
            </a:pPr>
            <a:r>
              <a:rPr lang="en-US" sz="1800" dirty="0">
                <a:solidFill>
                  <a:srgbClr val="FF0000"/>
                </a:solidFill>
              </a:rPr>
              <a:t>SELECT $identity FROM product </a:t>
            </a:r>
            <a:endParaRPr lang="ru-RU" sz="1800" dirty="0">
              <a:solidFill>
                <a:srgbClr val="FF0000"/>
              </a:solidFill>
            </a:endParaRPr>
          </a:p>
          <a:p>
            <a:pPr marL="0" indent="0">
              <a:lnSpc>
                <a:spcPct val="100000"/>
              </a:lnSpc>
              <a:spcBef>
                <a:spcPts val="600"/>
              </a:spcBef>
              <a:buNone/>
            </a:pPr>
            <a:r>
              <a:rPr lang="en-US" sz="1800" dirty="0">
                <a:solidFill>
                  <a:srgbClr val="FF0000"/>
                </a:solidFill>
              </a:rPr>
              <a:t>      WHERE product</a:t>
            </a:r>
            <a:r>
              <a:rPr lang="ru-RU" sz="1800" dirty="0">
                <a:solidFill>
                  <a:srgbClr val="FF0000"/>
                </a:solidFill>
              </a:rPr>
              <a:t>_</a:t>
            </a:r>
            <a:r>
              <a:rPr lang="en-US" sz="1800" dirty="0">
                <a:solidFill>
                  <a:srgbClr val="FF0000"/>
                </a:solidFill>
              </a:rPr>
              <a:t>name</a:t>
            </a:r>
            <a:r>
              <a:rPr lang="ru-RU" sz="1800" dirty="0">
                <a:solidFill>
                  <a:srgbClr val="FF0000"/>
                </a:solidFill>
              </a:rPr>
              <a:t> = '</a:t>
            </a:r>
            <a:r>
              <a:rPr lang="en-US" sz="1800" dirty="0">
                <a:solidFill>
                  <a:srgbClr val="FF0000"/>
                </a:solidFill>
              </a:rPr>
              <a:t>Soap</a:t>
            </a:r>
            <a:r>
              <a:rPr lang="ru-RU" sz="1800" dirty="0">
                <a:solidFill>
                  <a:srgbClr val="FF0000"/>
                </a:solidFill>
              </a:rPr>
              <a:t>'; </a:t>
            </a:r>
          </a:p>
          <a:p>
            <a:pPr>
              <a:lnSpc>
                <a:spcPct val="100000"/>
              </a:lnSpc>
              <a:spcBef>
                <a:spcPts val="600"/>
              </a:spcBef>
            </a:pPr>
            <a:r>
              <a:rPr lang="ru-RU" sz="1800" dirty="0"/>
              <a:t>Результатом этого запроса может быть следующее: </a:t>
            </a:r>
          </a:p>
          <a:p>
            <a:pPr marL="0" indent="0">
              <a:lnSpc>
                <a:spcPct val="100000"/>
              </a:lnSpc>
              <a:spcBef>
                <a:spcPts val="600"/>
              </a:spcBef>
              <a:buNone/>
            </a:pPr>
            <a:r>
              <a:rPr lang="ru-RU" sz="1800" dirty="0" err="1"/>
              <a:t>product_no</a:t>
            </a:r>
            <a:r>
              <a:rPr lang="ru-RU" sz="1800" dirty="0"/>
              <a:t> </a:t>
            </a:r>
          </a:p>
          <a:p>
            <a:pPr marL="0" indent="0">
              <a:lnSpc>
                <a:spcPct val="100000"/>
              </a:lnSpc>
              <a:spcBef>
                <a:spcPts val="600"/>
              </a:spcBef>
              <a:buNone/>
            </a:pPr>
            <a:r>
              <a:rPr lang="ru-RU" sz="1800" dirty="0"/>
              <a:t>10005 </a:t>
            </a:r>
          </a:p>
          <a:p>
            <a:pPr>
              <a:lnSpc>
                <a:spcPct val="100000"/>
              </a:lnSpc>
              <a:spcBef>
                <a:spcPts val="600"/>
              </a:spcBef>
            </a:pPr>
            <a:endParaRPr lang="ru-RU" sz="1800" dirty="0"/>
          </a:p>
        </p:txBody>
      </p:sp>
    </p:spTree>
    <p:extLst>
      <p:ext uri="{BB962C8B-B14F-4D97-AF65-F5344CB8AC3E}">
        <p14:creationId xmlns:p14="http://schemas.microsoft.com/office/powerpoint/2010/main" val="211873109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Инструкция SELECT и свойство IDENTITY</a:t>
            </a:r>
            <a:endParaRPr lang="ru-RU" dirty="0"/>
          </a:p>
        </p:txBody>
      </p:sp>
      <p:sp>
        <p:nvSpPr>
          <p:cNvPr id="3" name="Объект 2"/>
          <p:cNvSpPr>
            <a:spLocks noGrp="1"/>
          </p:cNvSpPr>
          <p:nvPr>
            <p:ph idx="1"/>
          </p:nvPr>
        </p:nvSpPr>
        <p:spPr/>
        <p:txBody>
          <a:bodyPr>
            <a:normAutofit lnSpcReduction="10000"/>
          </a:bodyPr>
          <a:lstStyle/>
          <a:p>
            <a:pPr>
              <a:lnSpc>
                <a:spcPct val="100000"/>
              </a:lnSpc>
            </a:pPr>
            <a:r>
              <a:rPr lang="ru-RU" sz="1800" dirty="0"/>
              <a:t>Начальное значение и шаг приращения столбца со свойством IDENTITY можно узнать с помощью функций IDENT_SEED и IDENT_INCR соответственно. Применяются эти функции следующим образом: </a:t>
            </a:r>
          </a:p>
          <a:p>
            <a:pPr marL="0" indent="0">
              <a:lnSpc>
                <a:spcPct val="100000"/>
              </a:lnSpc>
              <a:buNone/>
            </a:pPr>
            <a:r>
              <a:rPr lang="ru-RU" sz="1800" dirty="0"/>
              <a:t>   </a:t>
            </a:r>
            <a:r>
              <a:rPr lang="ru-RU" sz="1800" dirty="0">
                <a:solidFill>
                  <a:srgbClr val="FF0000"/>
                </a:solidFill>
              </a:rPr>
              <a:t>SELECT IDENT_SEED('</a:t>
            </a:r>
            <a:r>
              <a:rPr lang="ru-RU" sz="1800" dirty="0" err="1">
                <a:solidFill>
                  <a:srgbClr val="FF0000"/>
                </a:solidFill>
              </a:rPr>
              <a:t>product</a:t>
            </a:r>
            <a:r>
              <a:rPr lang="ru-RU" sz="1800" dirty="0">
                <a:solidFill>
                  <a:srgbClr val="FF0000"/>
                </a:solidFill>
              </a:rPr>
              <a:t>'), IDENT_INCR('</a:t>
            </a:r>
            <a:r>
              <a:rPr lang="ru-RU" sz="1800" dirty="0" err="1">
                <a:solidFill>
                  <a:srgbClr val="FF0000"/>
                </a:solidFill>
              </a:rPr>
              <a:t>product</a:t>
            </a:r>
            <a:r>
              <a:rPr lang="ru-RU" sz="1800" dirty="0">
                <a:solidFill>
                  <a:srgbClr val="FF0000"/>
                </a:solidFill>
              </a:rPr>
              <a:t>)' </a:t>
            </a:r>
          </a:p>
          <a:p>
            <a:pPr>
              <a:lnSpc>
                <a:spcPct val="100000"/>
              </a:lnSpc>
            </a:pPr>
            <a:r>
              <a:rPr lang="ru-RU" sz="1800" dirty="0" smtClean="0"/>
              <a:t>Значения </a:t>
            </a:r>
            <a:r>
              <a:rPr lang="ru-RU" sz="1800" dirty="0"/>
              <a:t>IDENTITY устанавливаются автоматически системой. Но пользователь может указать явно свои значения для определенных строк, присвоив параметру IDENTITY_INSERT значение ON перед вставкой явного значения: </a:t>
            </a:r>
          </a:p>
          <a:p>
            <a:pPr marL="0" indent="0">
              <a:lnSpc>
                <a:spcPct val="100000"/>
              </a:lnSpc>
              <a:buNone/>
            </a:pPr>
            <a:r>
              <a:rPr lang="ru-RU" sz="1800" dirty="0"/>
              <a:t>   </a:t>
            </a:r>
            <a:r>
              <a:rPr lang="en-US" sz="1800" dirty="0">
                <a:solidFill>
                  <a:srgbClr val="FF0000"/>
                </a:solidFill>
              </a:rPr>
              <a:t>SET IDENTITY_INSERT </a:t>
            </a:r>
            <a:r>
              <a:rPr lang="en-US" sz="1800" dirty="0" err="1">
                <a:solidFill>
                  <a:srgbClr val="FF0000"/>
                </a:solidFill>
              </a:rPr>
              <a:t>table_name</a:t>
            </a:r>
            <a:r>
              <a:rPr lang="en-US" sz="1800" dirty="0">
                <a:solidFill>
                  <a:srgbClr val="FF0000"/>
                </a:solidFill>
              </a:rPr>
              <a:t> ON </a:t>
            </a:r>
            <a:endParaRPr lang="ru-RU" sz="1800" dirty="0">
              <a:solidFill>
                <a:srgbClr val="FF0000"/>
              </a:solidFill>
            </a:endParaRPr>
          </a:p>
          <a:p>
            <a:pPr>
              <a:lnSpc>
                <a:spcPct val="100000"/>
              </a:lnSpc>
            </a:pPr>
            <a:r>
              <a:rPr lang="ru-RU" sz="1800" dirty="0"/>
              <a:t>При вставке значений в таблицу после присвоения параметру IDENTITY_INSERT значения ON система создает следующее значение столбца IDENTITY, увеличивая наибольшее текущее значение этого столбца.</a:t>
            </a:r>
          </a:p>
          <a:p>
            <a:pPr>
              <a:lnSpc>
                <a:spcPct val="100000"/>
              </a:lnSpc>
            </a:pPr>
            <a:endParaRPr lang="ru-RU" sz="1800" dirty="0"/>
          </a:p>
        </p:txBody>
      </p:sp>
    </p:spTree>
    <p:extLst>
      <p:ext uri="{BB962C8B-B14F-4D97-AF65-F5344CB8AC3E}">
        <p14:creationId xmlns:p14="http://schemas.microsoft.com/office/powerpoint/2010/main" val="66932174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Оператор CREATE SEQUENCE</a:t>
            </a:r>
            <a:endParaRPr lang="ru-RU" dirty="0"/>
          </a:p>
        </p:txBody>
      </p:sp>
      <p:sp>
        <p:nvSpPr>
          <p:cNvPr id="3" name="Объект 2"/>
          <p:cNvSpPr>
            <a:spLocks noGrp="1"/>
          </p:cNvSpPr>
          <p:nvPr>
            <p:ph idx="1"/>
          </p:nvPr>
        </p:nvSpPr>
        <p:spPr/>
        <p:txBody>
          <a:bodyPr>
            <a:normAutofit/>
          </a:bodyPr>
          <a:lstStyle/>
          <a:p>
            <a:pPr marL="0" indent="0">
              <a:lnSpc>
                <a:spcPct val="100000"/>
              </a:lnSpc>
              <a:buNone/>
            </a:pPr>
            <a:r>
              <a:rPr lang="ru-RU" sz="1800" dirty="0"/>
              <a:t>Применение свойства IDENTITY имеет несколько значительных недостатков, наиболее существенными из которых являются следующие: </a:t>
            </a:r>
          </a:p>
          <a:p>
            <a:pPr lvl="0">
              <a:lnSpc>
                <a:spcPct val="100000"/>
              </a:lnSpc>
            </a:pPr>
            <a:r>
              <a:rPr lang="ru-RU" sz="1800" dirty="0"/>
              <a:t>применение свойства ограничивается указанной таблицей; </a:t>
            </a:r>
          </a:p>
          <a:p>
            <a:pPr lvl="0"/>
            <a:r>
              <a:rPr lang="ru-RU" sz="1800" dirty="0"/>
              <a:t>новое значение столбца нельзя получить иным способом, кроме как применив его; </a:t>
            </a:r>
          </a:p>
          <a:p>
            <a:pPr lvl="0"/>
            <a:r>
              <a:rPr lang="ru-RU" sz="1800" dirty="0"/>
              <a:t>свойство IDENTITY можно указать только при создании столбца. </a:t>
            </a:r>
          </a:p>
          <a:p>
            <a:pPr marL="0" indent="0">
              <a:buNone/>
            </a:pPr>
            <a:r>
              <a:rPr lang="ru-RU" sz="1800" dirty="0"/>
              <a:t>По этим причинам в SQL </a:t>
            </a:r>
            <a:r>
              <a:rPr lang="ru-RU" sz="1800" dirty="0" err="1"/>
              <a:t>Server</a:t>
            </a:r>
            <a:r>
              <a:rPr lang="ru-RU" sz="1800" dirty="0"/>
              <a:t> вводятся последовательности, которые обладают той же семантикой, что и свойство IDENTITY, но при этом не имеют ранее перечисленных недостатков. В данном контексте </a:t>
            </a:r>
            <a:r>
              <a:rPr lang="ru-RU" sz="1800" b="1" dirty="0"/>
              <a:t>последовательностью называется функциональность базы данных, позволяющая указывать значения счетчика для разных объектов базы данных, таких как столбцы и переменные</a:t>
            </a:r>
            <a:r>
              <a:rPr lang="ru-RU" sz="1800" dirty="0"/>
              <a:t>. </a:t>
            </a:r>
          </a:p>
        </p:txBody>
      </p:sp>
    </p:spTree>
    <p:extLst>
      <p:ext uri="{BB962C8B-B14F-4D97-AF65-F5344CB8AC3E}">
        <p14:creationId xmlns:p14="http://schemas.microsoft.com/office/powerpoint/2010/main" val="63998711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Оператор CREATE SEQUENCE</a:t>
            </a:r>
            <a:endParaRPr lang="ru-RU" dirty="0"/>
          </a:p>
        </p:txBody>
      </p:sp>
      <p:sp>
        <p:nvSpPr>
          <p:cNvPr id="3" name="Объект 2"/>
          <p:cNvSpPr>
            <a:spLocks noGrp="1"/>
          </p:cNvSpPr>
          <p:nvPr>
            <p:ph idx="1"/>
          </p:nvPr>
        </p:nvSpPr>
        <p:spPr>
          <a:xfrm>
            <a:off x="828677" y="1600200"/>
            <a:ext cx="7485511" cy="5132196"/>
          </a:xfrm>
        </p:spPr>
        <p:txBody>
          <a:bodyPr>
            <a:noAutofit/>
          </a:bodyPr>
          <a:lstStyle/>
          <a:p>
            <a:pPr marL="0" indent="0">
              <a:lnSpc>
                <a:spcPct val="100000"/>
              </a:lnSpc>
              <a:spcBef>
                <a:spcPts val="0"/>
              </a:spcBef>
              <a:buNone/>
            </a:pPr>
            <a:r>
              <a:rPr lang="en-US" sz="1600" dirty="0">
                <a:solidFill>
                  <a:srgbClr val="FF0000"/>
                </a:solidFill>
              </a:rPr>
              <a:t>CREATE SEQUENCE </a:t>
            </a:r>
            <a:r>
              <a:rPr lang="en-US" sz="1600" dirty="0" err="1" smtClean="0">
                <a:solidFill>
                  <a:srgbClr val="FF0000"/>
                </a:solidFill>
              </a:rPr>
              <a:t>Sequence</a:t>
            </a:r>
            <a:r>
              <a:rPr lang="ru-RU" sz="1600" dirty="0">
                <a:solidFill>
                  <a:srgbClr val="FF0000"/>
                </a:solidFill>
              </a:rPr>
              <a:t>1 </a:t>
            </a:r>
          </a:p>
          <a:p>
            <a:pPr marL="0" indent="0">
              <a:lnSpc>
                <a:spcPct val="100000"/>
              </a:lnSpc>
              <a:spcBef>
                <a:spcPts val="0"/>
              </a:spcBef>
              <a:buNone/>
            </a:pPr>
            <a:r>
              <a:rPr lang="ru-RU" sz="1600" dirty="0">
                <a:solidFill>
                  <a:srgbClr val="FF0000"/>
                </a:solidFill>
              </a:rPr>
              <a:t>      </a:t>
            </a:r>
            <a:r>
              <a:rPr lang="en-US" sz="1600" dirty="0">
                <a:solidFill>
                  <a:srgbClr val="FF0000"/>
                </a:solidFill>
              </a:rPr>
              <a:t>AS INT </a:t>
            </a:r>
            <a:endParaRPr lang="ru-RU" sz="1600" dirty="0">
              <a:solidFill>
                <a:srgbClr val="FF0000"/>
              </a:solidFill>
            </a:endParaRPr>
          </a:p>
          <a:p>
            <a:pPr marL="0" indent="0">
              <a:lnSpc>
                <a:spcPct val="100000"/>
              </a:lnSpc>
              <a:spcBef>
                <a:spcPts val="0"/>
              </a:spcBef>
              <a:buNone/>
            </a:pPr>
            <a:r>
              <a:rPr lang="ru-RU" sz="1600" dirty="0">
                <a:solidFill>
                  <a:srgbClr val="FF0000"/>
                </a:solidFill>
              </a:rPr>
              <a:t>      </a:t>
            </a:r>
            <a:r>
              <a:rPr lang="en-US" sz="1600" dirty="0">
                <a:solidFill>
                  <a:srgbClr val="FF0000"/>
                </a:solidFill>
              </a:rPr>
              <a:t>START WITH 1 INCREMENT BY 5 </a:t>
            </a:r>
            <a:endParaRPr lang="ru-RU" sz="1600" dirty="0">
              <a:solidFill>
                <a:srgbClr val="FF0000"/>
              </a:solidFill>
            </a:endParaRPr>
          </a:p>
          <a:p>
            <a:pPr marL="0" indent="0">
              <a:lnSpc>
                <a:spcPct val="100000"/>
              </a:lnSpc>
              <a:spcBef>
                <a:spcPts val="0"/>
              </a:spcBef>
              <a:buNone/>
            </a:pPr>
            <a:r>
              <a:rPr lang="en-US" sz="1600" dirty="0">
                <a:solidFill>
                  <a:srgbClr val="FF0000"/>
                </a:solidFill>
              </a:rPr>
              <a:t>      MINVALUE 1 MAXVALUE 256 </a:t>
            </a:r>
            <a:endParaRPr lang="ru-RU" sz="1600" dirty="0">
              <a:solidFill>
                <a:srgbClr val="FF0000"/>
              </a:solidFill>
            </a:endParaRPr>
          </a:p>
          <a:p>
            <a:pPr marL="0" indent="0">
              <a:lnSpc>
                <a:spcPct val="100000"/>
              </a:lnSpc>
              <a:spcBef>
                <a:spcPts val="0"/>
              </a:spcBef>
              <a:buNone/>
            </a:pPr>
            <a:r>
              <a:rPr lang="en-US" sz="1600" dirty="0">
                <a:solidFill>
                  <a:srgbClr val="FF0000"/>
                </a:solidFill>
              </a:rPr>
              <a:t>      </a:t>
            </a:r>
            <a:r>
              <a:rPr lang="ru-RU" sz="1600" dirty="0">
                <a:solidFill>
                  <a:srgbClr val="FF0000"/>
                </a:solidFill>
              </a:rPr>
              <a:t>CYCLE; </a:t>
            </a:r>
          </a:p>
          <a:p>
            <a:pPr>
              <a:lnSpc>
                <a:spcPct val="100000"/>
              </a:lnSpc>
              <a:spcBef>
                <a:spcPts val="600"/>
              </a:spcBef>
            </a:pPr>
            <a:r>
              <a:rPr lang="ru-RU" sz="1600" dirty="0"/>
              <a:t>Здесь значения последовательности Sequence1 </a:t>
            </a:r>
            <a:r>
              <a:rPr lang="ru-RU" sz="1600" dirty="0" smtClean="0"/>
              <a:t>создаются, </a:t>
            </a:r>
            <a:r>
              <a:rPr lang="ru-RU" sz="1600" dirty="0"/>
              <a:t>начиная со значения 1 с шагом 5 для каждого последующего значения. Таким образом, в предложении START указывается начальное значение, а в предложении INCREMENT — шаг. (Шаг может быть, как положительным, так и отрицательным.) </a:t>
            </a:r>
          </a:p>
          <a:p>
            <a:pPr>
              <a:lnSpc>
                <a:spcPct val="100000"/>
              </a:lnSpc>
              <a:spcBef>
                <a:spcPts val="600"/>
              </a:spcBef>
            </a:pPr>
            <a:r>
              <a:rPr lang="ru-RU" sz="1600" dirty="0"/>
              <a:t>В следующих двух, необязательных, предложениях MINVALUE и MAXVALUE указываются минимальное и максимальное значение объекта последовательности. </a:t>
            </a:r>
            <a:endParaRPr lang="en-US" sz="1600" dirty="0" smtClean="0"/>
          </a:p>
          <a:p>
            <a:pPr>
              <a:lnSpc>
                <a:spcPct val="100000"/>
              </a:lnSpc>
              <a:spcBef>
                <a:spcPts val="600"/>
              </a:spcBef>
            </a:pPr>
            <a:r>
              <a:rPr lang="ru-RU" sz="1600" dirty="0" smtClean="0"/>
              <a:t>В </a:t>
            </a:r>
            <a:r>
              <a:rPr lang="ru-RU" sz="1600" dirty="0"/>
              <a:t>предложении CYCLE указывается, что последовательность повторяется с начала по превышению максимального (или минимального для последовательности с отрицательным шагом) значения. По умолчанию это предложение имеет значение NO CYCLE, что означает, что превышение максимального или минимального значения последовательности вызывает исключение. </a:t>
            </a:r>
          </a:p>
          <a:p>
            <a:pPr>
              <a:lnSpc>
                <a:spcPct val="100000"/>
              </a:lnSpc>
              <a:spcBef>
                <a:spcPts val="600"/>
              </a:spcBef>
            </a:pPr>
            <a:endParaRPr lang="ru-RU" sz="1600" dirty="0"/>
          </a:p>
        </p:txBody>
      </p:sp>
    </p:spTree>
    <p:extLst>
      <p:ext uri="{BB962C8B-B14F-4D97-AF65-F5344CB8AC3E}">
        <p14:creationId xmlns:p14="http://schemas.microsoft.com/office/powerpoint/2010/main" val="81269753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Оператор CREATE SEQUENCE</a:t>
            </a:r>
            <a:endParaRPr lang="ru-RU" dirty="0"/>
          </a:p>
        </p:txBody>
      </p:sp>
      <p:sp>
        <p:nvSpPr>
          <p:cNvPr id="3" name="Объект 2"/>
          <p:cNvSpPr>
            <a:spLocks noGrp="1"/>
          </p:cNvSpPr>
          <p:nvPr>
            <p:ph idx="1"/>
          </p:nvPr>
        </p:nvSpPr>
        <p:spPr>
          <a:xfrm>
            <a:off x="828675" y="1396721"/>
            <a:ext cx="7486650" cy="5247269"/>
          </a:xfrm>
        </p:spPr>
        <p:txBody>
          <a:bodyPr>
            <a:noAutofit/>
          </a:bodyPr>
          <a:lstStyle/>
          <a:p>
            <a:pPr>
              <a:lnSpc>
                <a:spcPct val="110000"/>
              </a:lnSpc>
              <a:spcBef>
                <a:spcPts val="600"/>
              </a:spcBef>
            </a:pPr>
            <a:r>
              <a:rPr lang="ru-RU" sz="1600" dirty="0"/>
              <a:t>Основной особенностью последовательностей является их независимость от таблиц, т. е. их можно использовать с любыми объектами базы данных, такими как столбцы таблицы или </a:t>
            </a:r>
            <a:r>
              <a:rPr lang="ru-RU" sz="1600" dirty="0" smtClean="0"/>
              <a:t>переменные</a:t>
            </a:r>
            <a:r>
              <a:rPr lang="en-US" sz="1600" dirty="0" smtClean="0"/>
              <a:t>. </a:t>
            </a:r>
            <a:r>
              <a:rPr lang="ru-RU" sz="1600" dirty="0" smtClean="0"/>
              <a:t>Новые </a:t>
            </a:r>
            <a:r>
              <a:rPr lang="ru-RU" sz="1600" dirty="0"/>
              <a:t>значения последовательности создаются с помощью выражения NEXT VALUE </a:t>
            </a:r>
            <a:r>
              <a:rPr lang="ru-RU" sz="1600" dirty="0" smtClean="0"/>
              <a:t>FOR:</a:t>
            </a:r>
            <a:endParaRPr lang="ru-RU" sz="1600" dirty="0"/>
          </a:p>
          <a:p>
            <a:pPr marL="0" indent="0">
              <a:lnSpc>
                <a:spcPct val="110000"/>
              </a:lnSpc>
              <a:spcBef>
                <a:spcPts val="600"/>
              </a:spcBef>
              <a:buNone/>
            </a:pPr>
            <a:r>
              <a:rPr lang="ru-RU" sz="1600" dirty="0">
                <a:solidFill>
                  <a:srgbClr val="FF0000"/>
                </a:solidFill>
              </a:rPr>
              <a:t>   </a:t>
            </a:r>
            <a:r>
              <a:rPr lang="en-US" sz="1600" dirty="0">
                <a:solidFill>
                  <a:srgbClr val="FF0000"/>
                </a:solidFill>
              </a:rPr>
              <a:t>SELECT NEXT VALUE FOR </a:t>
            </a:r>
            <a:r>
              <a:rPr lang="en-US" sz="1600" dirty="0" err="1" smtClean="0">
                <a:solidFill>
                  <a:srgbClr val="FF0000"/>
                </a:solidFill>
              </a:rPr>
              <a:t>Sequencel</a:t>
            </a:r>
            <a:r>
              <a:rPr lang="en-US" sz="1600" dirty="0">
                <a:solidFill>
                  <a:srgbClr val="FF0000"/>
                </a:solidFill>
              </a:rPr>
              <a:t>; </a:t>
            </a:r>
            <a:endParaRPr lang="ru-RU" sz="1600" dirty="0">
              <a:solidFill>
                <a:srgbClr val="FF0000"/>
              </a:solidFill>
            </a:endParaRPr>
          </a:p>
          <a:p>
            <a:pPr marL="0" indent="0">
              <a:lnSpc>
                <a:spcPct val="110000"/>
              </a:lnSpc>
              <a:spcBef>
                <a:spcPts val="600"/>
              </a:spcBef>
              <a:buNone/>
            </a:pPr>
            <a:r>
              <a:rPr lang="en-US" sz="1600" dirty="0">
                <a:solidFill>
                  <a:srgbClr val="FF0000"/>
                </a:solidFill>
              </a:rPr>
              <a:t>   SELECT NEXT VALUE FOR </a:t>
            </a:r>
            <a:r>
              <a:rPr lang="en-US" sz="1600" dirty="0" err="1" smtClean="0">
                <a:solidFill>
                  <a:srgbClr val="FF0000"/>
                </a:solidFill>
              </a:rPr>
              <a:t>Sequencel</a:t>
            </a:r>
            <a:r>
              <a:rPr lang="en-US" sz="1600" dirty="0">
                <a:solidFill>
                  <a:srgbClr val="FF0000"/>
                </a:solidFill>
              </a:rPr>
              <a:t>; </a:t>
            </a:r>
            <a:endParaRPr lang="ru-RU" sz="1600" dirty="0">
              <a:solidFill>
                <a:srgbClr val="FF0000"/>
              </a:solidFill>
            </a:endParaRPr>
          </a:p>
          <a:p>
            <a:pPr>
              <a:lnSpc>
                <a:spcPct val="110000"/>
              </a:lnSpc>
              <a:spcBef>
                <a:spcPts val="600"/>
              </a:spcBef>
            </a:pPr>
            <a:r>
              <a:rPr lang="en-US" sz="1600" dirty="0"/>
              <a:t> </a:t>
            </a:r>
            <a:r>
              <a:rPr lang="ru-RU" sz="1600" dirty="0"/>
              <a:t>Результат выполнения этого запроса: </a:t>
            </a:r>
          </a:p>
          <a:p>
            <a:pPr marL="0" indent="0">
              <a:lnSpc>
                <a:spcPct val="110000"/>
              </a:lnSpc>
              <a:spcBef>
                <a:spcPts val="600"/>
              </a:spcBef>
              <a:buNone/>
            </a:pPr>
            <a:r>
              <a:rPr lang="ru-RU" sz="1600" dirty="0"/>
              <a:t>1 </a:t>
            </a:r>
          </a:p>
          <a:p>
            <a:pPr marL="0" indent="0">
              <a:lnSpc>
                <a:spcPct val="110000"/>
              </a:lnSpc>
              <a:spcBef>
                <a:spcPts val="600"/>
              </a:spcBef>
              <a:buNone/>
            </a:pPr>
            <a:r>
              <a:rPr lang="ru-RU" sz="1600" dirty="0"/>
              <a:t>6 </a:t>
            </a:r>
          </a:p>
          <a:p>
            <a:pPr>
              <a:lnSpc>
                <a:spcPct val="110000"/>
              </a:lnSpc>
              <a:spcBef>
                <a:spcPts val="600"/>
              </a:spcBef>
            </a:pPr>
            <a:r>
              <a:rPr lang="ru-RU" sz="1600" dirty="0"/>
              <a:t>С помощью выражения NEXT VALUE FOR можно присвоить результат последовательности переменной или ячейке </a:t>
            </a:r>
            <a:r>
              <a:rPr lang="ru-RU" sz="1600" dirty="0" smtClean="0"/>
              <a:t>столбца:</a:t>
            </a:r>
            <a:endParaRPr lang="ru-RU" sz="1600" dirty="0"/>
          </a:p>
          <a:p>
            <a:pPr marL="0" indent="0">
              <a:buNone/>
            </a:pPr>
            <a:r>
              <a:rPr lang="en-US" sz="1600" dirty="0">
                <a:solidFill>
                  <a:srgbClr val="0000FF"/>
                </a:solidFill>
                <a:highlight>
                  <a:srgbClr val="FFFFFF"/>
                </a:highlight>
                <a:latin typeface="Consolas" panose="020B0609020204030204" pitchFamily="49" charset="0"/>
              </a:rPr>
              <a:t>CREATE</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TABLE</a:t>
            </a:r>
            <a:r>
              <a:rPr lang="en-US" sz="1600" dirty="0">
                <a:solidFill>
                  <a:srgbClr val="000000"/>
                </a:solidFill>
                <a:highlight>
                  <a:srgbClr val="FFFFFF"/>
                </a:highlight>
                <a:latin typeface="Consolas" panose="020B0609020204030204" pitchFamily="49" charset="0"/>
              </a:rPr>
              <a:t> table1 </a:t>
            </a:r>
          </a:p>
          <a:p>
            <a:pPr marL="0" indent="0">
              <a:spcBef>
                <a:spcPts val="0"/>
              </a:spcBef>
              <a:buNone/>
            </a:pPr>
            <a:r>
              <a:rPr lang="en-US" sz="1600" dirty="0">
                <a:solidFill>
                  <a:srgbClr val="0000FF"/>
                </a:solidFill>
                <a:highlight>
                  <a:srgbClr val="FFFFFF"/>
                </a:highlight>
                <a:latin typeface="Consolas" panose="020B0609020204030204" pitchFamily="49" charset="0"/>
              </a:rPr>
              <a:t>      </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column1 </a:t>
            </a:r>
            <a:r>
              <a:rPr lang="en-US" sz="1600" dirty="0">
                <a:solidFill>
                  <a:srgbClr val="0000FF"/>
                </a:solidFill>
                <a:highlight>
                  <a:srgbClr val="FFFFFF"/>
                </a:highlight>
                <a:latin typeface="Consolas" panose="020B0609020204030204" pitchFamily="49" charset="0"/>
              </a:rPr>
              <a:t>INT</a:t>
            </a:r>
            <a:r>
              <a:rPr lang="en-US" sz="1600" dirty="0">
                <a:solidFill>
                  <a:srgbClr val="000000"/>
                </a:solidFill>
                <a:highlight>
                  <a:srgbClr val="FFFFFF"/>
                </a:highlight>
                <a:latin typeface="Consolas" panose="020B0609020204030204" pitchFamily="49" charset="0"/>
              </a:rPr>
              <a:t> </a:t>
            </a:r>
            <a:r>
              <a:rPr lang="en-US" sz="1600" dirty="0">
                <a:solidFill>
                  <a:srgbClr val="808080"/>
                </a:solidFill>
                <a:highlight>
                  <a:srgbClr val="FFFFFF"/>
                </a:highlight>
                <a:latin typeface="Consolas" panose="020B0609020204030204" pitchFamily="49" charset="0"/>
              </a:rPr>
              <a:t>NOT</a:t>
            </a:r>
            <a:r>
              <a:rPr lang="en-US" sz="1600" dirty="0">
                <a:solidFill>
                  <a:srgbClr val="000000"/>
                </a:solidFill>
                <a:highlight>
                  <a:srgbClr val="FFFFFF"/>
                </a:highlight>
                <a:latin typeface="Consolas" panose="020B0609020204030204" pitchFamily="49" charset="0"/>
              </a:rPr>
              <a:t> </a:t>
            </a:r>
            <a:r>
              <a:rPr lang="en-US" sz="1600" dirty="0">
                <a:solidFill>
                  <a:srgbClr val="808080"/>
                </a:solidFill>
                <a:highlight>
                  <a:srgbClr val="FFFFFF"/>
                </a:highlight>
                <a:latin typeface="Consolas" panose="020B0609020204030204" pitchFamily="49" charset="0"/>
              </a:rPr>
              <a:t>NULL</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PRIMARY</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KEY</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column2 </a:t>
            </a:r>
            <a:r>
              <a:rPr lang="en-US" sz="1600" dirty="0">
                <a:solidFill>
                  <a:srgbClr val="0000FF"/>
                </a:solidFill>
                <a:highlight>
                  <a:srgbClr val="FFFFFF"/>
                </a:highlight>
                <a:latin typeface="Consolas" panose="020B0609020204030204" pitchFamily="49" charset="0"/>
              </a:rPr>
              <a:t>CHAR</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10</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p>
          <a:p>
            <a:pPr marL="0" indent="0">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INSERT</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INTO</a:t>
            </a:r>
            <a:r>
              <a:rPr lang="en-US" sz="1600" dirty="0">
                <a:solidFill>
                  <a:srgbClr val="000000"/>
                </a:solidFill>
                <a:highlight>
                  <a:srgbClr val="FFFFFF"/>
                </a:highlight>
                <a:latin typeface="Consolas" panose="020B0609020204030204" pitchFamily="49" charset="0"/>
              </a:rPr>
              <a:t> table1 </a:t>
            </a:r>
            <a:r>
              <a:rPr lang="en-US" sz="1600" dirty="0">
                <a:solidFill>
                  <a:srgbClr val="0000FF"/>
                </a:solidFill>
                <a:highlight>
                  <a:srgbClr val="FFFFFF"/>
                </a:highlight>
                <a:latin typeface="Consolas" panose="020B0609020204030204" pitchFamily="49" charset="0"/>
              </a:rPr>
              <a:t>VALUES </a:t>
            </a:r>
            <a:r>
              <a:rPr lang="en-US" sz="1600" dirty="0">
                <a:solidFill>
                  <a:srgbClr val="808080"/>
                </a:solidFill>
                <a:highlight>
                  <a:srgbClr val="FFFFFF"/>
                </a:highlight>
                <a:latin typeface="Consolas" panose="020B0609020204030204" pitchFamily="49" charset="0"/>
              </a:rPr>
              <a:t>(</a:t>
            </a:r>
            <a:r>
              <a:rPr lang="en-US" sz="1600" dirty="0">
                <a:solidFill>
                  <a:srgbClr val="0000FF"/>
                </a:solidFill>
                <a:highlight>
                  <a:srgbClr val="FFFFFF"/>
                </a:highlight>
                <a:latin typeface="Consolas" panose="020B0609020204030204" pitchFamily="49" charset="0"/>
              </a:rPr>
              <a:t>NEXT</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VALUE</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FOR</a:t>
            </a:r>
            <a:r>
              <a:rPr lang="en-US" sz="1600" dirty="0">
                <a:solidFill>
                  <a:srgbClr val="000000"/>
                </a:solidFill>
                <a:highlight>
                  <a:srgbClr val="FFFFFF"/>
                </a:highlight>
                <a:latin typeface="Consolas" panose="020B0609020204030204" pitchFamily="49" charset="0"/>
              </a:rPr>
              <a:t> sequence1</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a:solidFill>
                  <a:srgbClr val="FF0000"/>
                </a:solidFill>
                <a:highlight>
                  <a:srgbClr val="FFFFFF"/>
                </a:highlight>
                <a:latin typeface="Consolas" panose="020B0609020204030204" pitchFamily="49" charset="0"/>
              </a:rPr>
              <a:t>'A'</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p>
          <a:p>
            <a:pPr marL="0" indent="0">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INSERT</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INTO</a:t>
            </a:r>
            <a:r>
              <a:rPr lang="en-US" sz="1600" dirty="0">
                <a:solidFill>
                  <a:srgbClr val="000000"/>
                </a:solidFill>
                <a:highlight>
                  <a:srgbClr val="FFFFFF"/>
                </a:highlight>
                <a:latin typeface="Consolas" panose="020B0609020204030204" pitchFamily="49" charset="0"/>
              </a:rPr>
              <a:t> table1 </a:t>
            </a:r>
            <a:r>
              <a:rPr lang="en-US" sz="1600" dirty="0">
                <a:solidFill>
                  <a:srgbClr val="0000FF"/>
                </a:solidFill>
                <a:highlight>
                  <a:srgbClr val="FFFFFF"/>
                </a:highlight>
                <a:latin typeface="Consolas" panose="020B0609020204030204" pitchFamily="49" charset="0"/>
              </a:rPr>
              <a:t>VALUES </a:t>
            </a:r>
            <a:r>
              <a:rPr lang="en-US" sz="1600" dirty="0">
                <a:solidFill>
                  <a:srgbClr val="808080"/>
                </a:solidFill>
                <a:highlight>
                  <a:srgbClr val="FFFFFF"/>
                </a:highlight>
                <a:latin typeface="Consolas" panose="020B0609020204030204" pitchFamily="49" charset="0"/>
              </a:rPr>
              <a:t>(</a:t>
            </a:r>
            <a:r>
              <a:rPr lang="en-US" sz="1600" dirty="0">
                <a:solidFill>
                  <a:srgbClr val="0000FF"/>
                </a:solidFill>
                <a:highlight>
                  <a:srgbClr val="FFFFFF"/>
                </a:highlight>
                <a:latin typeface="Consolas" panose="020B0609020204030204" pitchFamily="49" charset="0"/>
              </a:rPr>
              <a:t>NEXT</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VALUE</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FOR</a:t>
            </a:r>
            <a:r>
              <a:rPr lang="en-US" sz="1600" dirty="0">
                <a:solidFill>
                  <a:srgbClr val="000000"/>
                </a:solidFill>
                <a:highlight>
                  <a:srgbClr val="FFFFFF"/>
                </a:highlight>
                <a:latin typeface="Consolas" panose="020B0609020204030204" pitchFamily="49" charset="0"/>
              </a:rPr>
              <a:t> sequence1</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a:solidFill>
                  <a:srgbClr val="FF0000"/>
                </a:solidFill>
                <a:highlight>
                  <a:srgbClr val="FFFFFF"/>
                </a:highlight>
                <a:latin typeface="Consolas" panose="020B0609020204030204" pitchFamily="49" charset="0"/>
              </a:rPr>
              <a:t>'B'</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endParaRPr lang="ru-RU" sz="1600" dirty="0" smtClean="0">
              <a:solidFill>
                <a:srgbClr val="000000"/>
              </a:solidFill>
              <a:highlight>
                <a:srgbClr val="FFFFFF"/>
              </a:highlight>
              <a:latin typeface="Consolas" panose="020B0609020204030204" pitchFamily="49" charset="0"/>
            </a:endParaRPr>
          </a:p>
          <a:p>
            <a:pPr marL="0" indent="0">
              <a:buNone/>
            </a:pPr>
            <a:r>
              <a:rPr lang="ru-RU" sz="1600" dirty="0" smtClean="0"/>
              <a:t>Первые </a:t>
            </a:r>
            <a:r>
              <a:rPr lang="ru-RU" sz="1600" dirty="0"/>
              <a:t>две ячейки первого столбца будут иметь значения 11 и 16. </a:t>
            </a:r>
          </a:p>
        </p:txBody>
      </p:sp>
    </p:spTree>
    <p:extLst>
      <p:ext uri="{BB962C8B-B14F-4D97-AF65-F5344CB8AC3E}">
        <p14:creationId xmlns:p14="http://schemas.microsoft.com/office/powerpoint/2010/main" val="279701841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anim calcmode="lin" valueType="num">
                                      <p:cBhvr additive="base">
                                        <p:cTn id="1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10" end="10"/>
                                            </p:txEl>
                                          </p:spTgt>
                                        </p:tgtEl>
                                        <p:attrNameLst>
                                          <p:attrName>style.visibility</p:attrName>
                                        </p:attrNameLst>
                                      </p:cBhvr>
                                      <p:to>
                                        <p:strVal val="visible"/>
                                      </p:to>
                                    </p:set>
                                    <p:anim calcmode="lin" valueType="num">
                                      <p:cBhvr additive="base">
                                        <p:cTn id="1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11" end="11"/>
                                            </p:txEl>
                                          </p:spTgt>
                                        </p:tgtEl>
                                        <p:attrNameLst>
                                          <p:attrName>style.visibility</p:attrName>
                                        </p:attrNameLst>
                                      </p:cBhvr>
                                      <p:to>
                                        <p:strVal val="visible"/>
                                      </p:to>
                                    </p:set>
                                    <p:anim calcmode="lin" valueType="num">
                                      <p:cBhvr additive="base">
                                        <p:cTn id="2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 calcmode="lin" valueType="num">
                                      <p:cBhvr additive="base">
                                        <p:cTn id="2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additive="base">
                                        <p:cTn id="3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anim calcmode="lin" valueType="num">
                                      <p:cBhvr additive="base">
                                        <p:cTn id="4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Оператор CREATE SEQUENCE</a:t>
            </a:r>
            <a:endParaRPr lang="ru-RU" dirty="0"/>
          </a:p>
        </p:txBody>
      </p:sp>
      <p:sp>
        <p:nvSpPr>
          <p:cNvPr id="3" name="Объект 2"/>
          <p:cNvSpPr>
            <a:spLocks noGrp="1"/>
          </p:cNvSpPr>
          <p:nvPr>
            <p:ph idx="1"/>
          </p:nvPr>
        </p:nvSpPr>
        <p:spPr>
          <a:xfrm>
            <a:off x="828675" y="1446963"/>
            <a:ext cx="7486650" cy="5197027"/>
          </a:xfrm>
        </p:spPr>
        <p:txBody>
          <a:bodyPr>
            <a:noAutofit/>
          </a:bodyPr>
          <a:lstStyle/>
          <a:p>
            <a:pPr>
              <a:lnSpc>
                <a:spcPct val="100000"/>
              </a:lnSpc>
              <a:spcBef>
                <a:spcPts val="600"/>
              </a:spcBef>
            </a:pPr>
            <a:r>
              <a:rPr lang="ru-RU" sz="1800" dirty="0"/>
              <a:t>И</a:t>
            </a:r>
            <a:r>
              <a:rPr lang="ru-RU" sz="1800" dirty="0" smtClean="0"/>
              <a:t>спользование </a:t>
            </a:r>
            <a:r>
              <a:rPr lang="ru-RU" sz="1800" dirty="0"/>
              <a:t>представления каталога </a:t>
            </a:r>
            <a:r>
              <a:rPr lang="ru-RU" sz="1800" dirty="0" err="1"/>
              <a:t>sys.sequences</a:t>
            </a:r>
            <a:r>
              <a:rPr lang="ru-RU" sz="1800" dirty="0"/>
              <a:t> для просмотра текущего значения последовательности, не используя </a:t>
            </a:r>
            <a:r>
              <a:rPr lang="ru-RU" sz="1800" dirty="0" smtClean="0"/>
              <a:t>его:</a:t>
            </a:r>
            <a:endParaRPr lang="ru-RU" sz="1800" dirty="0"/>
          </a:p>
          <a:p>
            <a:pPr marL="0" indent="0">
              <a:lnSpc>
                <a:spcPct val="100000"/>
              </a:lnSpc>
              <a:spcBef>
                <a:spcPts val="600"/>
              </a:spcBef>
              <a:buNone/>
            </a:pPr>
            <a:r>
              <a:rPr lang="ru-RU" sz="1800" dirty="0"/>
              <a:t>   </a:t>
            </a:r>
            <a:r>
              <a:rPr lang="en-US" sz="1800" dirty="0">
                <a:solidFill>
                  <a:srgbClr val="FF0000"/>
                </a:solidFill>
              </a:rPr>
              <a:t>SELECT </a:t>
            </a:r>
            <a:r>
              <a:rPr lang="en-US" sz="1800" dirty="0" err="1">
                <a:solidFill>
                  <a:srgbClr val="FF0000"/>
                </a:solidFill>
              </a:rPr>
              <a:t>current_value</a:t>
            </a:r>
            <a:r>
              <a:rPr lang="en-US" sz="1800" dirty="0">
                <a:solidFill>
                  <a:srgbClr val="FF0000"/>
                </a:solidFill>
              </a:rPr>
              <a:t> </a:t>
            </a:r>
            <a:r>
              <a:rPr lang="en-US" sz="1800" dirty="0" smtClean="0">
                <a:solidFill>
                  <a:srgbClr val="FF0000"/>
                </a:solidFill>
              </a:rPr>
              <a:t>FROM </a:t>
            </a:r>
            <a:r>
              <a:rPr lang="en-US" sz="1800" dirty="0" err="1">
                <a:solidFill>
                  <a:srgbClr val="FF0000"/>
                </a:solidFill>
              </a:rPr>
              <a:t>sys.sequences</a:t>
            </a:r>
            <a:r>
              <a:rPr lang="en-US" sz="1800" dirty="0">
                <a:solidFill>
                  <a:srgbClr val="FF0000"/>
                </a:solidFill>
              </a:rPr>
              <a:t> WHERE name = 'Sequence1'; </a:t>
            </a:r>
            <a:endParaRPr lang="ru-RU" sz="1800" dirty="0">
              <a:solidFill>
                <a:srgbClr val="FF0000"/>
              </a:solidFill>
            </a:endParaRPr>
          </a:p>
          <a:p>
            <a:pPr>
              <a:lnSpc>
                <a:spcPct val="100000"/>
              </a:lnSpc>
              <a:spcBef>
                <a:spcPts val="600"/>
              </a:spcBef>
            </a:pPr>
            <a:r>
              <a:rPr lang="ru-RU" sz="1800" dirty="0"/>
              <a:t>Для изменения свойства существующей последовательности применяется инструкция ALTER SEQUENCE. Одно из наиболее важных применений этой инструкции связано с параметром RESTART WITH, который переустанавливает указанную последовательность. </a:t>
            </a:r>
          </a:p>
          <a:p>
            <a:pPr marL="0" indent="0">
              <a:lnSpc>
                <a:spcPct val="100000"/>
              </a:lnSpc>
              <a:spcBef>
                <a:spcPts val="600"/>
              </a:spcBef>
              <a:buNone/>
            </a:pPr>
            <a:r>
              <a:rPr lang="en-US" sz="1800" dirty="0">
                <a:solidFill>
                  <a:srgbClr val="FF0000"/>
                </a:solidFill>
              </a:rPr>
              <a:t>   ALTER SEQUENCE </a:t>
            </a:r>
            <a:r>
              <a:rPr lang="en-US" sz="1800" dirty="0" smtClean="0">
                <a:solidFill>
                  <a:srgbClr val="FF0000"/>
                </a:solidFill>
              </a:rPr>
              <a:t>sequence1 </a:t>
            </a:r>
            <a:endParaRPr lang="ru-RU" sz="1800" dirty="0">
              <a:solidFill>
                <a:srgbClr val="FF0000"/>
              </a:solidFill>
            </a:endParaRPr>
          </a:p>
          <a:p>
            <a:pPr marL="0" indent="0">
              <a:lnSpc>
                <a:spcPct val="100000"/>
              </a:lnSpc>
              <a:spcBef>
                <a:spcPts val="600"/>
              </a:spcBef>
              <a:buNone/>
            </a:pPr>
            <a:r>
              <a:rPr lang="en-US" sz="1800" dirty="0">
                <a:solidFill>
                  <a:srgbClr val="FF0000"/>
                </a:solidFill>
              </a:rPr>
              <a:t>      RESTART WITH 100 </a:t>
            </a:r>
            <a:endParaRPr lang="ru-RU" sz="1800" dirty="0">
              <a:solidFill>
                <a:srgbClr val="FF0000"/>
              </a:solidFill>
            </a:endParaRPr>
          </a:p>
          <a:p>
            <a:pPr marL="0" indent="0">
              <a:lnSpc>
                <a:spcPct val="100000"/>
              </a:lnSpc>
              <a:spcBef>
                <a:spcPts val="600"/>
              </a:spcBef>
              <a:buNone/>
            </a:pPr>
            <a:r>
              <a:rPr lang="en-US" sz="1800" dirty="0">
                <a:solidFill>
                  <a:srgbClr val="FF0000"/>
                </a:solidFill>
              </a:rPr>
              <a:t>      INCREMENT BY 50 </a:t>
            </a:r>
            <a:endParaRPr lang="ru-RU" sz="1800" dirty="0">
              <a:solidFill>
                <a:srgbClr val="FF0000"/>
              </a:solidFill>
            </a:endParaRPr>
          </a:p>
          <a:p>
            <a:pPr marL="0" indent="0">
              <a:lnSpc>
                <a:spcPct val="100000"/>
              </a:lnSpc>
              <a:spcBef>
                <a:spcPts val="600"/>
              </a:spcBef>
              <a:buNone/>
            </a:pPr>
            <a:r>
              <a:rPr lang="en-US" sz="1800" dirty="0">
                <a:solidFill>
                  <a:srgbClr val="FF0000"/>
                </a:solidFill>
              </a:rPr>
              <a:t>      MINVALUE 50 </a:t>
            </a:r>
            <a:endParaRPr lang="ru-RU" sz="1800" dirty="0">
              <a:solidFill>
                <a:srgbClr val="FF0000"/>
              </a:solidFill>
            </a:endParaRPr>
          </a:p>
          <a:p>
            <a:pPr marL="0" indent="0">
              <a:lnSpc>
                <a:spcPct val="100000"/>
              </a:lnSpc>
              <a:spcBef>
                <a:spcPts val="600"/>
              </a:spcBef>
              <a:buNone/>
            </a:pPr>
            <a:r>
              <a:rPr lang="en-US" sz="1800" dirty="0">
                <a:solidFill>
                  <a:srgbClr val="FF0000"/>
                </a:solidFill>
              </a:rPr>
              <a:t>      MAXVALUE 200 </a:t>
            </a:r>
            <a:endParaRPr lang="ru-RU" sz="1800" dirty="0">
              <a:solidFill>
                <a:srgbClr val="FF0000"/>
              </a:solidFill>
            </a:endParaRPr>
          </a:p>
          <a:p>
            <a:pPr marL="0" indent="0">
              <a:lnSpc>
                <a:spcPct val="100000"/>
              </a:lnSpc>
              <a:spcBef>
                <a:spcPts val="600"/>
              </a:spcBef>
              <a:buNone/>
            </a:pPr>
            <a:r>
              <a:rPr lang="en-US" sz="1800" dirty="0">
                <a:solidFill>
                  <a:srgbClr val="FF0000"/>
                </a:solidFill>
              </a:rPr>
              <a:t>      NO CYCLE; </a:t>
            </a:r>
            <a:endParaRPr lang="ru-RU" sz="1800" dirty="0">
              <a:solidFill>
                <a:srgbClr val="FF0000"/>
              </a:solidFill>
            </a:endParaRPr>
          </a:p>
          <a:p>
            <a:pPr>
              <a:lnSpc>
                <a:spcPct val="100000"/>
              </a:lnSpc>
              <a:spcBef>
                <a:spcPts val="600"/>
              </a:spcBef>
            </a:pPr>
            <a:endParaRPr lang="ru-RU" sz="1800" dirty="0"/>
          </a:p>
        </p:txBody>
      </p:sp>
    </p:spTree>
    <p:extLst>
      <p:ext uri="{BB962C8B-B14F-4D97-AF65-F5344CB8AC3E}">
        <p14:creationId xmlns:p14="http://schemas.microsoft.com/office/powerpoint/2010/main" val="368594174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Выражения CASE </a:t>
            </a:r>
            <a:endParaRPr lang="ru-RU" dirty="0"/>
          </a:p>
        </p:txBody>
      </p:sp>
      <p:sp>
        <p:nvSpPr>
          <p:cNvPr id="3" name="Объект 2"/>
          <p:cNvSpPr>
            <a:spLocks noGrp="1"/>
          </p:cNvSpPr>
          <p:nvPr>
            <p:ph idx="1"/>
          </p:nvPr>
        </p:nvSpPr>
        <p:spPr/>
        <p:txBody>
          <a:bodyPr>
            <a:normAutofit lnSpcReduction="10000"/>
          </a:bodyPr>
          <a:lstStyle/>
          <a:p>
            <a:pPr marL="342900" lvl="0" indent="-342900">
              <a:buFont typeface="+mj-lt"/>
              <a:buAutoNum type="arabicPeriod"/>
            </a:pPr>
            <a:r>
              <a:rPr lang="ru-RU" sz="1800" dirty="0"/>
              <a:t>простое выражение CASE; </a:t>
            </a:r>
            <a:endParaRPr lang="ru-RU" sz="1800" dirty="0" smtClean="0"/>
          </a:p>
          <a:p>
            <a:pPr marL="0" indent="0">
              <a:buNone/>
            </a:pPr>
            <a:r>
              <a:rPr lang="en-US" sz="1800" dirty="0">
                <a:solidFill>
                  <a:srgbClr val="0000FF"/>
                </a:solidFill>
                <a:highlight>
                  <a:srgbClr val="FFFFFF"/>
                </a:highlight>
                <a:latin typeface="Consolas" panose="020B0609020204030204" pitchFamily="49" charset="0"/>
              </a:rPr>
              <a:t>CASE</a:t>
            </a:r>
            <a:r>
              <a:rPr lang="en-US" sz="1800" dirty="0">
                <a:solidFill>
                  <a:srgbClr val="000000"/>
                </a:solidFill>
                <a:highlight>
                  <a:srgbClr val="FFFFFF"/>
                </a:highlight>
                <a:latin typeface="Consolas" panose="020B0609020204030204" pitchFamily="49" charset="0"/>
              </a:rPr>
              <a:t> expression_1 </a:t>
            </a:r>
          </a:p>
          <a:p>
            <a:pPr marL="0" indent="0">
              <a:buNone/>
            </a:pPr>
            <a:r>
              <a:rPr lang="en-US" sz="1800" dirty="0">
                <a:solidFill>
                  <a:srgbClr val="000000"/>
                </a:solidFill>
                <a:highlight>
                  <a:srgbClr val="FFFFFF"/>
                </a:highlight>
                <a:latin typeface="Consolas" panose="020B0609020204030204" pitchFamily="49" charset="0"/>
              </a:rPr>
              <a:t>  </a:t>
            </a:r>
            <a:r>
              <a:rPr lang="en-US" sz="1800" dirty="0" smtClean="0">
                <a:solidFill>
                  <a:srgbClr val="808080"/>
                </a:solidFill>
                <a:highlight>
                  <a:srgbClr val="FFFFFF"/>
                </a:highlight>
                <a:latin typeface="Consolas" panose="020B0609020204030204" pitchFamily="49" charset="0"/>
              </a:rPr>
              <a:t>{</a:t>
            </a:r>
            <a:r>
              <a:rPr lang="en-US" sz="1800" dirty="0">
                <a:solidFill>
                  <a:srgbClr val="0000FF"/>
                </a:solidFill>
                <a:highlight>
                  <a:srgbClr val="FFFFFF"/>
                </a:highlight>
                <a:latin typeface="Consolas" panose="020B0609020204030204" pitchFamily="49" charset="0"/>
              </a:rPr>
              <a:t>WHEN</a:t>
            </a:r>
            <a:r>
              <a:rPr lang="en-US" sz="1800" dirty="0">
                <a:solidFill>
                  <a:srgbClr val="000000"/>
                </a:solidFill>
                <a:highlight>
                  <a:srgbClr val="FFFFFF"/>
                </a:highlight>
                <a:latin typeface="Consolas" panose="020B0609020204030204" pitchFamily="49" charset="0"/>
              </a:rPr>
              <a:t> expression_2 </a:t>
            </a:r>
            <a:r>
              <a:rPr lang="en-US" sz="1800" dirty="0">
                <a:solidFill>
                  <a:srgbClr val="0000FF"/>
                </a:solidFill>
                <a:highlight>
                  <a:srgbClr val="FFFFFF"/>
                </a:highlight>
                <a:latin typeface="Consolas" panose="020B0609020204030204" pitchFamily="49" charset="0"/>
              </a:rPr>
              <a:t>THEN</a:t>
            </a:r>
            <a:r>
              <a:rPr lang="en-US" sz="1800" dirty="0">
                <a:solidFill>
                  <a:srgbClr val="000000"/>
                </a:solidFill>
                <a:highlight>
                  <a:srgbClr val="FFFFFF"/>
                </a:highlight>
                <a:latin typeface="Consolas" panose="020B0609020204030204" pitchFamily="49" charset="0"/>
              </a:rPr>
              <a:t> result_1</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p>
          <a:p>
            <a:pPr marL="0" indent="0">
              <a:buNone/>
            </a:pPr>
            <a:r>
              <a:rPr lang="en-US" sz="1800" dirty="0">
                <a:solidFill>
                  <a:srgbClr val="000000"/>
                </a:solidFill>
                <a:highlight>
                  <a:srgbClr val="FFFFFF"/>
                </a:highlight>
                <a:latin typeface="Consolas" panose="020B0609020204030204" pitchFamily="49" charset="0"/>
              </a:rPr>
              <a:t>  </a:t>
            </a:r>
            <a:r>
              <a:rPr lang="en-US" sz="1800" dirty="0" smtClean="0">
                <a:solidFill>
                  <a:srgbClr val="00000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ELSE </a:t>
            </a:r>
            <a:r>
              <a:rPr lang="en-US" sz="1800" dirty="0" err="1">
                <a:solidFill>
                  <a:srgbClr val="000000"/>
                </a:solidFill>
                <a:highlight>
                  <a:srgbClr val="FFFFFF"/>
                </a:highlight>
                <a:latin typeface="Consolas" panose="020B0609020204030204" pitchFamily="49" charset="0"/>
              </a:rPr>
              <a:t>result_n</a:t>
            </a:r>
            <a:r>
              <a:rPr lang="en-US" sz="1800" dirty="0">
                <a:solidFill>
                  <a:srgbClr val="000000"/>
                </a:solidFill>
                <a:highlight>
                  <a:srgbClr val="FFFFFF"/>
                </a:highlight>
                <a:latin typeface="Consolas" panose="020B0609020204030204" pitchFamily="49" charset="0"/>
              </a:rPr>
              <a:t>] </a:t>
            </a:r>
          </a:p>
          <a:p>
            <a:pPr marL="0" indent="0">
              <a:buNone/>
            </a:pPr>
            <a:r>
              <a:rPr lang="en-US" sz="1800" dirty="0" smtClean="0">
                <a:solidFill>
                  <a:srgbClr val="0000FF"/>
                </a:solidFill>
                <a:highlight>
                  <a:srgbClr val="FFFFFF"/>
                </a:highlight>
                <a:latin typeface="Consolas" panose="020B0609020204030204" pitchFamily="49" charset="0"/>
              </a:rPr>
              <a:t>END</a:t>
            </a:r>
            <a:r>
              <a:rPr lang="en-US" sz="1800" dirty="0" smtClean="0">
                <a:solidFill>
                  <a:srgbClr val="000000"/>
                </a:solidFill>
                <a:highlight>
                  <a:srgbClr val="FFFFFF"/>
                </a:highlight>
                <a:latin typeface="Consolas" panose="020B0609020204030204" pitchFamily="49" charset="0"/>
              </a:rPr>
              <a:t> </a:t>
            </a:r>
            <a:endParaRPr lang="ru-RU" sz="1800" dirty="0" smtClean="0">
              <a:solidFill>
                <a:srgbClr val="000000"/>
              </a:solidFill>
              <a:highlight>
                <a:srgbClr val="FFFFFF"/>
              </a:highlight>
              <a:latin typeface="Consolas" panose="020B0609020204030204" pitchFamily="49" charset="0"/>
            </a:endParaRPr>
          </a:p>
          <a:p>
            <a:pPr marL="0" indent="0">
              <a:buNone/>
            </a:pPr>
            <a:endParaRPr lang="ru-RU" sz="1800" dirty="0" smtClean="0">
              <a:solidFill>
                <a:srgbClr val="000000"/>
              </a:solidFill>
              <a:highlight>
                <a:srgbClr val="FFFFFF"/>
              </a:highlight>
              <a:latin typeface="Consolas" panose="020B0609020204030204" pitchFamily="49" charset="0"/>
            </a:endParaRPr>
          </a:p>
          <a:p>
            <a:pPr marL="0" indent="0">
              <a:buNone/>
            </a:pPr>
            <a:r>
              <a:rPr lang="ru-RU" sz="1800" dirty="0" smtClean="0">
                <a:solidFill>
                  <a:srgbClr val="000000"/>
                </a:solidFill>
                <a:highlight>
                  <a:srgbClr val="FFFFFF"/>
                </a:highlight>
                <a:latin typeface="Consolas" panose="020B0609020204030204" pitchFamily="49" charset="0"/>
              </a:rPr>
              <a:t>2. </a:t>
            </a:r>
            <a:r>
              <a:rPr lang="ru-RU" sz="1800" dirty="0" smtClean="0"/>
              <a:t>поисковое </a:t>
            </a:r>
            <a:r>
              <a:rPr lang="ru-RU" sz="1800" dirty="0"/>
              <a:t>выражение CASE. </a:t>
            </a:r>
            <a:endParaRPr lang="ru-RU" sz="1800" dirty="0" smtClean="0"/>
          </a:p>
          <a:p>
            <a:pPr marL="0" indent="0">
              <a:buNone/>
            </a:pPr>
            <a:r>
              <a:rPr lang="en-US" sz="1800" dirty="0">
                <a:solidFill>
                  <a:srgbClr val="0000FF"/>
                </a:solidFill>
                <a:highlight>
                  <a:srgbClr val="FFFFFF"/>
                </a:highlight>
                <a:latin typeface="Consolas" panose="020B0609020204030204" pitchFamily="49" charset="0"/>
              </a:rPr>
              <a:t>CASE</a:t>
            </a:r>
            <a:r>
              <a:rPr lang="en-US" sz="1800" dirty="0">
                <a:solidFill>
                  <a:srgbClr val="000000"/>
                </a:solidFill>
                <a:highlight>
                  <a:srgbClr val="FFFFFF"/>
                </a:highlight>
                <a:latin typeface="Consolas" panose="020B0609020204030204" pitchFamily="49" charset="0"/>
              </a:rPr>
              <a:t> </a:t>
            </a:r>
          </a:p>
          <a:p>
            <a:pPr marL="0" indent="0">
              <a:buNone/>
            </a:pPr>
            <a:r>
              <a:rPr lang="en-US" sz="1800" dirty="0">
                <a:solidFill>
                  <a:srgbClr val="000000"/>
                </a:solidFill>
                <a:highlight>
                  <a:srgbClr val="FFFFFF"/>
                </a:highlight>
                <a:latin typeface="Consolas" panose="020B0609020204030204" pitchFamily="49" charset="0"/>
              </a:rPr>
              <a:t> </a:t>
            </a:r>
            <a:r>
              <a:rPr lang="en-US" sz="1800" dirty="0">
                <a:solidFill>
                  <a:srgbClr val="808080"/>
                </a:solidFill>
                <a:highlight>
                  <a:srgbClr val="FFFFFF"/>
                </a:highlight>
                <a:latin typeface="Consolas" panose="020B0609020204030204" pitchFamily="49" charset="0"/>
              </a:rPr>
              <a:t>{</a:t>
            </a:r>
            <a:r>
              <a:rPr lang="en-US" sz="1800" dirty="0">
                <a:solidFill>
                  <a:srgbClr val="0000FF"/>
                </a:solidFill>
                <a:highlight>
                  <a:srgbClr val="FFFFFF"/>
                </a:highlight>
                <a:latin typeface="Consolas" panose="020B0609020204030204" pitchFamily="49" charset="0"/>
              </a:rPr>
              <a:t>WHEN</a:t>
            </a:r>
            <a:r>
              <a:rPr lang="en-US" sz="1800" dirty="0">
                <a:solidFill>
                  <a:srgbClr val="000000"/>
                </a:solidFill>
                <a:highlight>
                  <a:srgbClr val="FFFFFF"/>
                </a:highlight>
                <a:latin typeface="Consolas" panose="020B0609020204030204" pitchFamily="49" charset="0"/>
              </a:rPr>
              <a:t> condition_1 </a:t>
            </a:r>
            <a:r>
              <a:rPr lang="en-US" sz="1800" dirty="0">
                <a:solidFill>
                  <a:srgbClr val="0000FF"/>
                </a:solidFill>
                <a:highlight>
                  <a:srgbClr val="FFFFFF"/>
                </a:highlight>
                <a:latin typeface="Consolas" panose="020B0609020204030204" pitchFamily="49" charset="0"/>
              </a:rPr>
              <a:t>THEN</a:t>
            </a:r>
            <a:r>
              <a:rPr lang="en-US" sz="1800" dirty="0">
                <a:solidFill>
                  <a:srgbClr val="000000"/>
                </a:solidFill>
                <a:highlight>
                  <a:srgbClr val="FFFFFF"/>
                </a:highlight>
                <a:latin typeface="Consolas" panose="020B0609020204030204" pitchFamily="49" charset="0"/>
              </a:rPr>
              <a:t> result_1</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p>
          <a:p>
            <a:pPr marL="0" indent="0">
              <a:buNone/>
            </a:pPr>
            <a:r>
              <a:rPr lang="en-US" sz="1800" dirty="0">
                <a:solidFill>
                  <a:srgbClr val="000000"/>
                </a:solidFill>
                <a:highlight>
                  <a:srgbClr val="FFFFFF"/>
                </a:highlight>
                <a:latin typeface="Consolas" panose="020B0609020204030204" pitchFamily="49" charset="0"/>
              </a:rPr>
              <a:t>   [ELSE </a:t>
            </a:r>
            <a:r>
              <a:rPr lang="en-US" sz="1800" dirty="0" err="1">
                <a:solidFill>
                  <a:srgbClr val="000000"/>
                </a:solidFill>
                <a:highlight>
                  <a:srgbClr val="FFFFFF"/>
                </a:highlight>
                <a:latin typeface="Consolas" panose="020B0609020204030204" pitchFamily="49" charset="0"/>
              </a:rPr>
              <a:t>result_n</a:t>
            </a:r>
            <a:r>
              <a:rPr lang="en-US" sz="1800" dirty="0">
                <a:solidFill>
                  <a:srgbClr val="000000"/>
                </a:solidFill>
                <a:highlight>
                  <a:srgbClr val="FFFFFF"/>
                </a:highlight>
                <a:latin typeface="Consolas" panose="020B0609020204030204" pitchFamily="49" charset="0"/>
              </a:rPr>
              <a:t>] </a:t>
            </a:r>
          </a:p>
          <a:p>
            <a:pPr marL="0" indent="0">
              <a:buNone/>
            </a:pPr>
            <a:r>
              <a:rPr lang="en-US" sz="1800" dirty="0">
                <a:solidFill>
                  <a:srgbClr val="0000FF"/>
                </a:solidFill>
                <a:highlight>
                  <a:srgbClr val="FFFFFF"/>
                </a:highlight>
                <a:latin typeface="Consolas" panose="020B0609020204030204" pitchFamily="49" charset="0"/>
              </a:rPr>
              <a:t>END</a:t>
            </a:r>
            <a:r>
              <a:rPr lang="en-US" sz="1800" dirty="0">
                <a:solidFill>
                  <a:srgbClr val="000000"/>
                </a:solidFill>
                <a:highlight>
                  <a:srgbClr val="FFFFFF"/>
                </a:highlight>
                <a:latin typeface="Consolas" panose="020B0609020204030204" pitchFamily="49" charset="0"/>
              </a:rPr>
              <a:t> </a:t>
            </a:r>
          </a:p>
          <a:p>
            <a:pPr marL="342900" lvl="0" indent="-342900">
              <a:buFont typeface="+mj-lt"/>
              <a:buAutoNum type="arabicPeriod"/>
            </a:pPr>
            <a:endParaRPr lang="ru-RU" sz="1800" dirty="0"/>
          </a:p>
          <a:p>
            <a:endParaRPr lang="ru-RU" sz="1800" dirty="0"/>
          </a:p>
        </p:txBody>
      </p:sp>
    </p:spTree>
    <p:extLst>
      <p:ext uri="{BB962C8B-B14F-4D97-AF65-F5344CB8AC3E}">
        <p14:creationId xmlns:p14="http://schemas.microsoft.com/office/powerpoint/2010/main" val="52535644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Применение поискового выражения CASE</a:t>
            </a:r>
          </a:p>
        </p:txBody>
      </p:sp>
      <p:sp>
        <p:nvSpPr>
          <p:cNvPr id="3" name="Объект 2"/>
          <p:cNvSpPr>
            <a:spLocks noGrp="1"/>
          </p:cNvSpPr>
          <p:nvPr>
            <p:ph idx="1"/>
          </p:nvPr>
        </p:nvSpPr>
        <p:spPr>
          <a:xfrm>
            <a:off x="827538" y="1600200"/>
            <a:ext cx="7486650" cy="4572000"/>
          </a:xfrm>
        </p:spPr>
        <p:txBody>
          <a:bodyPr>
            <a:normAutofit/>
          </a:bodyPr>
          <a:lstStyle/>
          <a:p>
            <a:r>
              <a:rPr lang="en-US" sz="1800" dirty="0">
                <a:solidFill>
                  <a:srgbClr val="0000FF"/>
                </a:solidFill>
                <a:highlight>
                  <a:srgbClr val="FFFFFF"/>
                </a:highlight>
                <a:latin typeface="Consolas" panose="020B0609020204030204" pitchFamily="49" charset="0"/>
              </a:rPr>
              <a:t>SELECT</a:t>
            </a:r>
            <a:r>
              <a:rPr lang="en-US" sz="1800" dirty="0">
                <a:solidFill>
                  <a:srgbClr val="000000"/>
                </a:solidFill>
                <a:highlight>
                  <a:srgbClr val="FFFFFF"/>
                </a:highlight>
                <a:latin typeface="Consolas" panose="020B0609020204030204" pitchFamily="49" charset="0"/>
              </a:rPr>
              <a:t> </a:t>
            </a:r>
            <a:r>
              <a:rPr lang="en-US" sz="1800" dirty="0" err="1">
                <a:solidFill>
                  <a:srgbClr val="000000"/>
                </a:solidFill>
                <a:highlight>
                  <a:srgbClr val="FFFFFF"/>
                </a:highlight>
                <a:latin typeface="Consolas" panose="020B0609020204030204" pitchFamily="49" charset="0"/>
              </a:rPr>
              <a:t>project_name</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p>
          <a:p>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CASE</a:t>
            </a:r>
            <a:r>
              <a:rPr lang="en-US" sz="1800" dirty="0">
                <a:solidFill>
                  <a:srgbClr val="000000"/>
                </a:solidFill>
                <a:highlight>
                  <a:srgbClr val="FFFFFF"/>
                </a:highlight>
                <a:latin typeface="Consolas" panose="020B0609020204030204" pitchFamily="49" charset="0"/>
              </a:rPr>
              <a:t> </a:t>
            </a:r>
          </a:p>
          <a:p>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WHEN</a:t>
            </a:r>
            <a:r>
              <a:rPr lang="en-US" sz="1800" dirty="0">
                <a:solidFill>
                  <a:srgbClr val="000000"/>
                </a:solidFill>
                <a:highlight>
                  <a:srgbClr val="FFFFFF"/>
                </a:highlight>
                <a:latin typeface="Consolas" panose="020B0609020204030204" pitchFamily="49" charset="0"/>
              </a:rPr>
              <a:t> budget </a:t>
            </a:r>
            <a:r>
              <a:rPr lang="en-US" sz="1800" dirty="0">
                <a:solidFill>
                  <a:srgbClr val="808080"/>
                </a:solidFill>
                <a:highlight>
                  <a:srgbClr val="FFFFFF"/>
                </a:highlight>
                <a:latin typeface="Consolas" panose="020B0609020204030204" pitchFamily="49" charset="0"/>
              </a:rPr>
              <a:t>&gt;</a:t>
            </a:r>
            <a:r>
              <a:rPr lang="en-US" sz="1800" dirty="0">
                <a:solidFill>
                  <a:srgbClr val="000000"/>
                </a:solidFill>
                <a:highlight>
                  <a:srgbClr val="FFFFFF"/>
                </a:highlight>
                <a:latin typeface="Consolas" panose="020B0609020204030204" pitchFamily="49" charset="0"/>
              </a:rPr>
              <a:t> 0 </a:t>
            </a:r>
            <a:r>
              <a:rPr lang="en-US" sz="1800" dirty="0">
                <a:solidFill>
                  <a:srgbClr val="808080"/>
                </a:solidFill>
                <a:highlight>
                  <a:srgbClr val="FFFFFF"/>
                </a:highlight>
                <a:latin typeface="Consolas" panose="020B0609020204030204" pitchFamily="49" charset="0"/>
              </a:rPr>
              <a:t>AND</a:t>
            </a:r>
            <a:r>
              <a:rPr lang="en-US" sz="1800" dirty="0">
                <a:solidFill>
                  <a:srgbClr val="000000"/>
                </a:solidFill>
                <a:highlight>
                  <a:srgbClr val="FFFFFF"/>
                </a:highlight>
                <a:latin typeface="Consolas" panose="020B0609020204030204" pitchFamily="49" charset="0"/>
              </a:rPr>
              <a:t> budget </a:t>
            </a:r>
            <a:r>
              <a:rPr lang="en-US" sz="1800" dirty="0">
                <a:solidFill>
                  <a:srgbClr val="808080"/>
                </a:solidFill>
                <a:highlight>
                  <a:srgbClr val="FFFFFF"/>
                </a:highlight>
                <a:latin typeface="Consolas" panose="020B0609020204030204" pitchFamily="49" charset="0"/>
              </a:rPr>
              <a:t>&lt;</a:t>
            </a:r>
            <a:r>
              <a:rPr lang="en-US" sz="1800" dirty="0">
                <a:solidFill>
                  <a:srgbClr val="000000"/>
                </a:solidFill>
                <a:highlight>
                  <a:srgbClr val="FFFFFF"/>
                </a:highlight>
                <a:latin typeface="Consolas" panose="020B0609020204030204" pitchFamily="49" charset="0"/>
              </a:rPr>
              <a:t> 100000 </a:t>
            </a:r>
            <a:r>
              <a:rPr lang="en-US" sz="1800" dirty="0">
                <a:solidFill>
                  <a:srgbClr val="0000FF"/>
                </a:solidFill>
                <a:highlight>
                  <a:srgbClr val="FFFFFF"/>
                </a:highlight>
                <a:latin typeface="Consolas" panose="020B0609020204030204" pitchFamily="49" charset="0"/>
              </a:rPr>
              <a:t>THEN</a:t>
            </a:r>
            <a:r>
              <a:rPr lang="en-US" sz="1800" dirty="0">
                <a:solidFill>
                  <a:srgbClr val="000000"/>
                </a:solidFill>
                <a:highlight>
                  <a:srgbClr val="FFFFFF"/>
                </a:highlight>
                <a:latin typeface="Consolas" panose="020B0609020204030204" pitchFamily="49" charset="0"/>
              </a:rPr>
              <a:t> 1 </a:t>
            </a:r>
          </a:p>
          <a:p>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WHEN</a:t>
            </a:r>
            <a:r>
              <a:rPr lang="en-US" sz="1800" dirty="0">
                <a:solidFill>
                  <a:srgbClr val="000000"/>
                </a:solidFill>
                <a:highlight>
                  <a:srgbClr val="FFFFFF"/>
                </a:highlight>
                <a:latin typeface="Consolas" panose="020B0609020204030204" pitchFamily="49" charset="0"/>
              </a:rPr>
              <a:t> budget </a:t>
            </a:r>
            <a:r>
              <a:rPr lang="en-US" sz="1800" dirty="0">
                <a:solidFill>
                  <a:srgbClr val="808080"/>
                </a:solidFill>
                <a:highlight>
                  <a:srgbClr val="FFFFFF"/>
                </a:highlight>
                <a:latin typeface="Consolas" panose="020B0609020204030204" pitchFamily="49" charset="0"/>
              </a:rPr>
              <a:t>&gt;=</a:t>
            </a:r>
            <a:r>
              <a:rPr lang="en-US" sz="1800" dirty="0">
                <a:solidFill>
                  <a:srgbClr val="000000"/>
                </a:solidFill>
                <a:highlight>
                  <a:srgbClr val="FFFFFF"/>
                </a:highlight>
                <a:latin typeface="Consolas" panose="020B0609020204030204" pitchFamily="49" charset="0"/>
              </a:rPr>
              <a:t> 100000 </a:t>
            </a:r>
            <a:r>
              <a:rPr lang="en-US" sz="1800" dirty="0">
                <a:solidFill>
                  <a:srgbClr val="808080"/>
                </a:solidFill>
                <a:highlight>
                  <a:srgbClr val="FFFFFF"/>
                </a:highlight>
                <a:latin typeface="Consolas" panose="020B0609020204030204" pitchFamily="49" charset="0"/>
              </a:rPr>
              <a:t>AND</a:t>
            </a:r>
            <a:r>
              <a:rPr lang="en-US" sz="1800" dirty="0">
                <a:solidFill>
                  <a:srgbClr val="000000"/>
                </a:solidFill>
                <a:highlight>
                  <a:srgbClr val="FFFFFF"/>
                </a:highlight>
                <a:latin typeface="Consolas" panose="020B0609020204030204" pitchFamily="49" charset="0"/>
              </a:rPr>
              <a:t> budget </a:t>
            </a:r>
            <a:r>
              <a:rPr lang="en-US" sz="1800" dirty="0">
                <a:solidFill>
                  <a:srgbClr val="808080"/>
                </a:solidFill>
                <a:highlight>
                  <a:srgbClr val="FFFFFF"/>
                </a:highlight>
                <a:latin typeface="Consolas" panose="020B0609020204030204" pitchFamily="49" charset="0"/>
              </a:rPr>
              <a:t>&lt;</a:t>
            </a:r>
            <a:r>
              <a:rPr lang="en-US" sz="1800" dirty="0">
                <a:solidFill>
                  <a:srgbClr val="000000"/>
                </a:solidFill>
                <a:highlight>
                  <a:srgbClr val="FFFFFF"/>
                </a:highlight>
                <a:latin typeface="Consolas" panose="020B0609020204030204" pitchFamily="49" charset="0"/>
              </a:rPr>
              <a:t> 200000 </a:t>
            </a:r>
            <a:r>
              <a:rPr lang="en-US" sz="1800" dirty="0">
                <a:solidFill>
                  <a:srgbClr val="0000FF"/>
                </a:solidFill>
                <a:highlight>
                  <a:srgbClr val="FFFFFF"/>
                </a:highlight>
                <a:latin typeface="Consolas" panose="020B0609020204030204" pitchFamily="49" charset="0"/>
              </a:rPr>
              <a:t>THEN</a:t>
            </a:r>
            <a:r>
              <a:rPr lang="en-US" sz="1800" dirty="0">
                <a:solidFill>
                  <a:srgbClr val="000000"/>
                </a:solidFill>
                <a:highlight>
                  <a:srgbClr val="FFFFFF"/>
                </a:highlight>
                <a:latin typeface="Consolas" panose="020B0609020204030204" pitchFamily="49" charset="0"/>
              </a:rPr>
              <a:t> 2          </a:t>
            </a:r>
          </a:p>
          <a:p>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WHEN</a:t>
            </a:r>
            <a:r>
              <a:rPr lang="en-US" sz="1800" dirty="0">
                <a:solidFill>
                  <a:srgbClr val="000000"/>
                </a:solidFill>
                <a:highlight>
                  <a:srgbClr val="FFFFFF"/>
                </a:highlight>
                <a:latin typeface="Consolas" panose="020B0609020204030204" pitchFamily="49" charset="0"/>
              </a:rPr>
              <a:t> budget </a:t>
            </a:r>
            <a:r>
              <a:rPr lang="en-US" sz="1800" dirty="0">
                <a:solidFill>
                  <a:srgbClr val="808080"/>
                </a:solidFill>
                <a:highlight>
                  <a:srgbClr val="FFFFFF"/>
                </a:highlight>
                <a:latin typeface="Consolas" panose="020B0609020204030204" pitchFamily="49" charset="0"/>
              </a:rPr>
              <a:t>&gt;=</a:t>
            </a:r>
            <a:r>
              <a:rPr lang="en-US" sz="1800" dirty="0">
                <a:solidFill>
                  <a:srgbClr val="000000"/>
                </a:solidFill>
                <a:highlight>
                  <a:srgbClr val="FFFFFF"/>
                </a:highlight>
                <a:latin typeface="Consolas" panose="020B0609020204030204" pitchFamily="49" charset="0"/>
              </a:rPr>
              <a:t> 200000 </a:t>
            </a:r>
            <a:r>
              <a:rPr lang="en-US" sz="1800" dirty="0">
                <a:solidFill>
                  <a:srgbClr val="808080"/>
                </a:solidFill>
                <a:highlight>
                  <a:srgbClr val="FFFFFF"/>
                </a:highlight>
                <a:latin typeface="Consolas" panose="020B0609020204030204" pitchFamily="49" charset="0"/>
              </a:rPr>
              <a:t>AND</a:t>
            </a:r>
            <a:r>
              <a:rPr lang="en-US" sz="1800" dirty="0">
                <a:solidFill>
                  <a:srgbClr val="000000"/>
                </a:solidFill>
                <a:highlight>
                  <a:srgbClr val="FFFFFF"/>
                </a:highlight>
                <a:latin typeface="Consolas" panose="020B0609020204030204" pitchFamily="49" charset="0"/>
              </a:rPr>
              <a:t> budget </a:t>
            </a:r>
            <a:r>
              <a:rPr lang="en-US" sz="1800" dirty="0">
                <a:solidFill>
                  <a:srgbClr val="808080"/>
                </a:solidFill>
                <a:highlight>
                  <a:srgbClr val="FFFFFF"/>
                </a:highlight>
                <a:latin typeface="Consolas" panose="020B0609020204030204" pitchFamily="49" charset="0"/>
              </a:rPr>
              <a:t>&lt;</a:t>
            </a:r>
            <a:r>
              <a:rPr lang="en-US" sz="1800" dirty="0">
                <a:solidFill>
                  <a:srgbClr val="000000"/>
                </a:solidFill>
                <a:highlight>
                  <a:srgbClr val="FFFFFF"/>
                </a:highlight>
                <a:latin typeface="Consolas" panose="020B0609020204030204" pitchFamily="49" charset="0"/>
              </a:rPr>
              <a:t> 300000 </a:t>
            </a:r>
            <a:r>
              <a:rPr lang="en-US" sz="1800" dirty="0">
                <a:solidFill>
                  <a:srgbClr val="0000FF"/>
                </a:solidFill>
                <a:highlight>
                  <a:srgbClr val="FFFFFF"/>
                </a:highlight>
                <a:latin typeface="Consolas" panose="020B0609020204030204" pitchFamily="49" charset="0"/>
              </a:rPr>
              <a:t>THEN</a:t>
            </a:r>
            <a:r>
              <a:rPr lang="en-US" sz="1800" dirty="0">
                <a:solidFill>
                  <a:srgbClr val="000000"/>
                </a:solidFill>
                <a:highlight>
                  <a:srgbClr val="FFFFFF"/>
                </a:highlight>
                <a:latin typeface="Consolas" panose="020B0609020204030204" pitchFamily="49" charset="0"/>
              </a:rPr>
              <a:t> 3 </a:t>
            </a:r>
          </a:p>
          <a:p>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ELSE</a:t>
            </a:r>
            <a:r>
              <a:rPr lang="en-US" sz="1800" dirty="0">
                <a:solidFill>
                  <a:srgbClr val="000000"/>
                </a:solidFill>
                <a:highlight>
                  <a:srgbClr val="FFFFFF"/>
                </a:highlight>
                <a:latin typeface="Consolas" panose="020B0609020204030204" pitchFamily="49" charset="0"/>
              </a:rPr>
              <a:t> 4 </a:t>
            </a:r>
          </a:p>
          <a:p>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END</a:t>
            </a:r>
            <a:r>
              <a:rPr lang="en-US" sz="1800" dirty="0">
                <a:solidFill>
                  <a:srgbClr val="000000"/>
                </a:solidFill>
                <a:highlight>
                  <a:srgbClr val="FFFFFF"/>
                </a:highlight>
                <a:latin typeface="Consolas" panose="020B0609020204030204" pitchFamily="49" charset="0"/>
              </a:rPr>
              <a:t> </a:t>
            </a:r>
            <a:r>
              <a:rPr lang="en-US" sz="1800" dirty="0" err="1">
                <a:solidFill>
                  <a:srgbClr val="000000"/>
                </a:solidFill>
                <a:highlight>
                  <a:srgbClr val="FFFFFF"/>
                </a:highlight>
                <a:latin typeface="Consolas" panose="020B0609020204030204" pitchFamily="49" charset="0"/>
              </a:rPr>
              <a:t>budget_weight</a:t>
            </a:r>
            <a:r>
              <a:rPr lang="en-US" sz="1800" dirty="0">
                <a:solidFill>
                  <a:srgbClr val="000000"/>
                </a:solidFill>
                <a:highlight>
                  <a:srgbClr val="FFFFFF"/>
                </a:highlight>
                <a:latin typeface="Consolas" panose="020B0609020204030204" pitchFamily="49" charset="0"/>
              </a:rPr>
              <a:t> </a:t>
            </a:r>
          </a:p>
          <a:p>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FROM</a:t>
            </a:r>
            <a:r>
              <a:rPr lang="en-US" sz="1800" dirty="0">
                <a:solidFill>
                  <a:srgbClr val="000000"/>
                </a:solidFill>
                <a:highlight>
                  <a:srgbClr val="FFFFFF"/>
                </a:highlight>
                <a:latin typeface="Consolas" panose="020B0609020204030204" pitchFamily="49" charset="0"/>
              </a:rPr>
              <a:t> project</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endParaRPr lang="ru-RU" sz="1800" dirty="0" smtClean="0">
              <a:solidFill>
                <a:srgbClr val="000000"/>
              </a:solidFill>
              <a:highlight>
                <a:srgbClr val="FFFFFF"/>
              </a:highlight>
              <a:latin typeface="Consolas" panose="020B0609020204030204" pitchFamily="49" charset="0"/>
            </a:endParaRPr>
          </a:p>
          <a:p>
            <a:r>
              <a:rPr lang="ru-RU" sz="1800" dirty="0" smtClean="0"/>
              <a:t>Результат </a:t>
            </a:r>
            <a:r>
              <a:rPr lang="ru-RU" sz="1800" dirty="0"/>
              <a:t>выполнения этого запроса: </a:t>
            </a:r>
          </a:p>
          <a:p>
            <a:pPr>
              <a:lnSpc>
                <a:spcPct val="100000"/>
              </a:lnSpc>
              <a:spcBef>
                <a:spcPts val="600"/>
              </a:spcBef>
            </a:pPr>
            <a:endParaRPr lang="ru-RU" sz="1800" dirty="0"/>
          </a:p>
        </p:txBody>
      </p:sp>
      <p:graphicFrame>
        <p:nvGraphicFramePr>
          <p:cNvPr id="4" name="Таблица 3"/>
          <p:cNvGraphicFramePr>
            <a:graphicFrameLocks noGrp="1"/>
          </p:cNvGraphicFramePr>
          <p:nvPr>
            <p:extLst>
              <p:ext uri="{D42A27DB-BD31-4B8C-83A1-F6EECF244321}">
                <p14:modId xmlns:p14="http://schemas.microsoft.com/office/powerpoint/2010/main" val="3899148140"/>
              </p:ext>
            </p:extLst>
          </p:nvPr>
        </p:nvGraphicFramePr>
        <p:xfrm>
          <a:off x="1201359" y="5468976"/>
          <a:ext cx="1726666" cy="880491"/>
        </p:xfrm>
        <a:graphic>
          <a:graphicData uri="http://schemas.openxmlformats.org/drawingml/2006/table">
            <a:tbl>
              <a:tblPr bandRow="1">
                <a:tableStyleId>{5C22544A-7EE6-4342-B048-85BDC9FD1C3A}</a:tableStyleId>
              </a:tblPr>
              <a:tblGrid>
                <a:gridCol w="1531551">
                  <a:extLst>
                    <a:ext uri="{9D8B030D-6E8A-4147-A177-3AD203B41FA5}">
                      <a16:colId xmlns:a16="http://schemas.microsoft.com/office/drawing/2014/main" val="1724650340"/>
                    </a:ext>
                  </a:extLst>
                </a:gridCol>
                <a:gridCol w="195115">
                  <a:extLst>
                    <a:ext uri="{9D8B030D-6E8A-4147-A177-3AD203B41FA5}">
                      <a16:colId xmlns:a16="http://schemas.microsoft.com/office/drawing/2014/main" val="3297306262"/>
                    </a:ext>
                  </a:extLst>
                </a:gridCol>
              </a:tblGrid>
              <a:tr h="174953">
                <a:tc>
                  <a:txBody>
                    <a:bodyPr/>
                    <a:lstStyle/>
                    <a:p>
                      <a:pPr>
                        <a:lnSpc>
                          <a:spcPct val="107000"/>
                        </a:lnSpc>
                        <a:spcAft>
                          <a:spcPts val="0"/>
                        </a:spcAft>
                      </a:pPr>
                      <a:r>
                        <a:rPr lang="ru-RU" sz="1800">
                          <a:effectLst/>
                        </a:rPr>
                        <a:t>Apollo </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800">
                          <a:effectLst/>
                        </a:rPr>
                        <a:t>2 </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179076953"/>
                  </a:ext>
                </a:extLst>
              </a:tr>
              <a:tr h="221996">
                <a:tc>
                  <a:txBody>
                    <a:bodyPr/>
                    <a:lstStyle/>
                    <a:p>
                      <a:pPr>
                        <a:lnSpc>
                          <a:spcPct val="107000"/>
                        </a:lnSpc>
                        <a:spcAft>
                          <a:spcPts val="0"/>
                        </a:spcAft>
                      </a:pPr>
                      <a:r>
                        <a:rPr lang="ru-RU" sz="1800" dirty="0" err="1">
                          <a:effectLst/>
                        </a:rPr>
                        <a:t>Gemini</a:t>
                      </a:r>
                      <a:r>
                        <a:rPr lang="ru-RU" sz="1800" dirty="0">
                          <a:effectLst/>
                        </a:rPr>
                        <a:t> </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800">
                          <a:effectLst/>
                        </a:rPr>
                        <a:t>1 </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741479081"/>
                  </a:ext>
                </a:extLst>
              </a:tr>
              <a:tr h="174953">
                <a:tc>
                  <a:txBody>
                    <a:bodyPr/>
                    <a:lstStyle/>
                    <a:p>
                      <a:pPr>
                        <a:lnSpc>
                          <a:spcPct val="107000"/>
                        </a:lnSpc>
                        <a:spcAft>
                          <a:spcPts val="0"/>
                        </a:spcAft>
                      </a:pPr>
                      <a:r>
                        <a:rPr lang="ru-RU" sz="1800">
                          <a:effectLst/>
                        </a:rPr>
                        <a:t>Mercury </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800" dirty="0">
                          <a:effectLst/>
                        </a:rPr>
                        <a:t>2 </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780846633"/>
                  </a:ext>
                </a:extLst>
              </a:tr>
            </a:tbl>
          </a:graphicData>
        </a:graphic>
      </p:graphicFrame>
    </p:spTree>
    <p:extLst>
      <p:ext uri="{BB962C8B-B14F-4D97-AF65-F5344CB8AC3E}">
        <p14:creationId xmlns:p14="http://schemas.microsoft.com/office/powerpoint/2010/main" val="318473547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Применение поискового выражения CASE</a:t>
            </a:r>
          </a:p>
        </p:txBody>
      </p:sp>
      <p:sp>
        <p:nvSpPr>
          <p:cNvPr id="3" name="Объект 2"/>
          <p:cNvSpPr>
            <a:spLocks noGrp="1"/>
          </p:cNvSpPr>
          <p:nvPr>
            <p:ph idx="1"/>
          </p:nvPr>
        </p:nvSpPr>
        <p:spPr>
          <a:xfrm>
            <a:off x="828675" y="1406769"/>
            <a:ext cx="7486650" cy="5139945"/>
          </a:xfrm>
        </p:spPr>
        <p:txBody>
          <a:bodyPr>
            <a:noAutofit/>
          </a:bodyPr>
          <a:lstStyle/>
          <a:p>
            <a:pPr marL="0" indent="0">
              <a:spcBef>
                <a:spcPts val="600"/>
              </a:spcBef>
              <a:buNone/>
            </a:pPr>
            <a:r>
              <a:rPr lang="en-US" sz="1600" dirty="0">
                <a:solidFill>
                  <a:srgbClr val="0000FF"/>
                </a:solidFill>
                <a:highlight>
                  <a:srgbClr val="FFFFFF"/>
                </a:highlight>
                <a:latin typeface="Consolas" panose="020B0609020204030204" pitchFamily="49" charset="0"/>
              </a:rPr>
              <a:t>SELECT</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project_name</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p>
          <a:p>
            <a:pPr marL="0" indent="0">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CASE</a:t>
            </a:r>
            <a:r>
              <a:rPr lang="en-US" sz="1600" dirty="0">
                <a:solidFill>
                  <a:srgbClr val="000000"/>
                </a:solidFill>
                <a:highlight>
                  <a:srgbClr val="FFFFFF"/>
                </a:highlight>
                <a:latin typeface="Consolas" panose="020B0609020204030204" pitchFamily="49" charset="0"/>
              </a:rPr>
              <a:t> </a:t>
            </a:r>
          </a:p>
          <a:p>
            <a:pPr marL="0" indent="0">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WHEN</a:t>
            </a:r>
            <a:r>
              <a:rPr lang="en-US" sz="1600" dirty="0">
                <a:solidFill>
                  <a:srgbClr val="000000"/>
                </a:solidFill>
                <a:highlight>
                  <a:srgbClr val="FFFFFF"/>
                </a:highlight>
                <a:latin typeface="Consolas" panose="020B0609020204030204" pitchFamily="49" charset="0"/>
              </a:rPr>
              <a:t> p1</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budget </a:t>
            </a:r>
            <a:r>
              <a:rPr lang="en-US" sz="1600" dirty="0">
                <a:solidFill>
                  <a:srgbClr val="808080"/>
                </a:solidFill>
                <a:highlight>
                  <a:srgbClr val="FFFFFF"/>
                </a:highlight>
                <a:latin typeface="Consolas" panose="020B0609020204030204" pitchFamily="49" charset="0"/>
              </a:rPr>
              <a:t>&lt;</a:t>
            </a:r>
            <a:r>
              <a:rPr lang="en-US" sz="1600" dirty="0">
                <a:solidFill>
                  <a:srgbClr val="0000FF"/>
                </a:solidFill>
                <a:highlight>
                  <a:srgbClr val="FFFFFF"/>
                </a:highlight>
                <a:latin typeface="Consolas" panose="020B0609020204030204" pitchFamily="49" charset="0"/>
              </a:rPr>
              <a:t> </a:t>
            </a:r>
            <a:r>
              <a:rPr lang="en-US" sz="1600" dirty="0">
                <a:solidFill>
                  <a:srgbClr val="808080"/>
                </a:solidFill>
                <a:highlight>
                  <a:srgbClr val="FFFFFF"/>
                </a:highlight>
                <a:latin typeface="Consolas" panose="020B0609020204030204" pitchFamily="49" charset="0"/>
              </a:rPr>
              <a:t>(</a:t>
            </a:r>
            <a:r>
              <a:rPr lang="en-US" sz="1600" dirty="0">
                <a:solidFill>
                  <a:srgbClr val="0000FF"/>
                </a:solidFill>
                <a:highlight>
                  <a:srgbClr val="FFFFFF"/>
                </a:highlight>
                <a:latin typeface="Consolas" panose="020B0609020204030204" pitchFamily="49" charset="0"/>
              </a:rPr>
              <a:t>SELECT</a:t>
            </a:r>
            <a:r>
              <a:rPr lang="en-US" sz="1600" dirty="0">
                <a:solidFill>
                  <a:srgbClr val="000000"/>
                </a:solidFill>
                <a:highlight>
                  <a:srgbClr val="FFFFFF"/>
                </a:highlight>
                <a:latin typeface="Consolas" panose="020B0609020204030204" pitchFamily="49" charset="0"/>
              </a:rPr>
              <a:t> </a:t>
            </a:r>
            <a:r>
              <a:rPr lang="en-US" sz="1600" dirty="0">
                <a:solidFill>
                  <a:srgbClr val="FF00FF"/>
                </a:solidFill>
                <a:highlight>
                  <a:srgbClr val="FFFFFF"/>
                </a:highlight>
                <a:latin typeface="Consolas" panose="020B0609020204030204" pitchFamily="49" charset="0"/>
              </a:rPr>
              <a:t>AVG</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p2</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budget</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FROM</a:t>
            </a:r>
            <a:r>
              <a:rPr lang="en-US" sz="1600" dirty="0">
                <a:solidFill>
                  <a:srgbClr val="000000"/>
                </a:solidFill>
                <a:highlight>
                  <a:srgbClr val="FFFFFF"/>
                </a:highlight>
                <a:latin typeface="Consolas" panose="020B0609020204030204" pitchFamily="49" charset="0"/>
              </a:rPr>
              <a:t> project p2</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p>
          <a:p>
            <a:pPr marL="0" indent="0">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THEN</a:t>
            </a:r>
            <a:r>
              <a:rPr lang="en-US" sz="1600" dirty="0">
                <a:solidFill>
                  <a:srgbClr val="000000"/>
                </a:solidFill>
                <a:highlight>
                  <a:srgbClr val="FFFFFF"/>
                </a:highlight>
                <a:latin typeface="Consolas" panose="020B0609020204030204" pitchFamily="49" charset="0"/>
              </a:rPr>
              <a:t> </a:t>
            </a:r>
            <a:r>
              <a:rPr lang="en-US" sz="1600" dirty="0">
                <a:solidFill>
                  <a:srgbClr val="FF0000"/>
                </a:solidFill>
                <a:highlight>
                  <a:srgbClr val="FFFFFF"/>
                </a:highlight>
                <a:latin typeface="Consolas" panose="020B0609020204030204" pitchFamily="49" charset="0"/>
              </a:rPr>
              <a:t>'</a:t>
            </a:r>
            <a:r>
              <a:rPr lang="ru-RU" sz="1600" dirty="0">
                <a:solidFill>
                  <a:srgbClr val="FF0000"/>
                </a:solidFill>
                <a:highlight>
                  <a:srgbClr val="FFFFFF"/>
                </a:highlight>
                <a:latin typeface="Consolas" panose="020B0609020204030204" pitchFamily="49" charset="0"/>
              </a:rPr>
              <a:t>ниже среднего'</a:t>
            </a:r>
            <a:r>
              <a:rPr lang="ru-RU" sz="1600" dirty="0">
                <a:solidFill>
                  <a:srgbClr val="000000"/>
                </a:solidFill>
                <a:highlight>
                  <a:srgbClr val="FFFFFF"/>
                </a:highlight>
                <a:latin typeface="Consolas" panose="020B0609020204030204" pitchFamily="49" charset="0"/>
              </a:rPr>
              <a:t> </a:t>
            </a:r>
          </a:p>
          <a:p>
            <a:pPr marL="0" indent="0">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WHEN</a:t>
            </a:r>
            <a:r>
              <a:rPr lang="en-US" sz="1600" dirty="0">
                <a:solidFill>
                  <a:srgbClr val="000000"/>
                </a:solidFill>
                <a:highlight>
                  <a:srgbClr val="FFFFFF"/>
                </a:highlight>
                <a:latin typeface="Consolas" panose="020B0609020204030204" pitchFamily="49" charset="0"/>
              </a:rPr>
              <a:t> p1</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budget </a:t>
            </a:r>
            <a:r>
              <a:rPr lang="en-US" sz="1600" dirty="0">
                <a:solidFill>
                  <a:srgbClr val="808080"/>
                </a:solidFill>
                <a:highlight>
                  <a:srgbClr val="FFFFFF"/>
                </a:highlight>
                <a:latin typeface="Consolas" panose="020B0609020204030204" pitchFamily="49" charset="0"/>
              </a:rPr>
              <a:t>=</a:t>
            </a:r>
            <a:r>
              <a:rPr lang="en-US" sz="1600" dirty="0">
                <a:solidFill>
                  <a:srgbClr val="0000FF"/>
                </a:solidFill>
                <a:highlight>
                  <a:srgbClr val="FFFFFF"/>
                </a:highlight>
                <a:latin typeface="Consolas" panose="020B0609020204030204" pitchFamily="49" charset="0"/>
              </a:rPr>
              <a:t> </a:t>
            </a:r>
            <a:r>
              <a:rPr lang="en-US" sz="1600" dirty="0">
                <a:solidFill>
                  <a:srgbClr val="808080"/>
                </a:solidFill>
                <a:highlight>
                  <a:srgbClr val="FFFFFF"/>
                </a:highlight>
                <a:latin typeface="Consolas" panose="020B0609020204030204" pitchFamily="49" charset="0"/>
              </a:rPr>
              <a:t>(</a:t>
            </a:r>
            <a:r>
              <a:rPr lang="en-US" sz="1600" dirty="0">
                <a:solidFill>
                  <a:srgbClr val="0000FF"/>
                </a:solidFill>
                <a:highlight>
                  <a:srgbClr val="FFFFFF"/>
                </a:highlight>
                <a:latin typeface="Consolas" panose="020B0609020204030204" pitchFamily="49" charset="0"/>
              </a:rPr>
              <a:t>SELECT</a:t>
            </a:r>
            <a:r>
              <a:rPr lang="en-US" sz="1600" dirty="0">
                <a:solidFill>
                  <a:srgbClr val="000000"/>
                </a:solidFill>
                <a:highlight>
                  <a:srgbClr val="FFFFFF"/>
                </a:highlight>
                <a:latin typeface="Consolas" panose="020B0609020204030204" pitchFamily="49" charset="0"/>
              </a:rPr>
              <a:t> </a:t>
            </a:r>
            <a:r>
              <a:rPr lang="en-US" sz="1600" dirty="0">
                <a:solidFill>
                  <a:srgbClr val="FF00FF"/>
                </a:solidFill>
                <a:highlight>
                  <a:srgbClr val="FFFFFF"/>
                </a:highlight>
                <a:latin typeface="Consolas" panose="020B0609020204030204" pitchFamily="49" charset="0"/>
              </a:rPr>
              <a:t>AVG</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p2</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budget</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FROM</a:t>
            </a:r>
            <a:r>
              <a:rPr lang="en-US" sz="1600" dirty="0">
                <a:solidFill>
                  <a:srgbClr val="000000"/>
                </a:solidFill>
                <a:highlight>
                  <a:srgbClr val="FFFFFF"/>
                </a:highlight>
                <a:latin typeface="Consolas" panose="020B0609020204030204" pitchFamily="49" charset="0"/>
              </a:rPr>
              <a:t> project p2</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p>
          <a:p>
            <a:pPr marL="0" indent="0">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THEN</a:t>
            </a:r>
            <a:r>
              <a:rPr lang="en-US" sz="1600" dirty="0">
                <a:solidFill>
                  <a:srgbClr val="000000"/>
                </a:solidFill>
                <a:highlight>
                  <a:srgbClr val="FFFFFF"/>
                </a:highlight>
                <a:latin typeface="Consolas" panose="020B0609020204030204" pitchFamily="49" charset="0"/>
              </a:rPr>
              <a:t> </a:t>
            </a:r>
            <a:r>
              <a:rPr lang="en-US" sz="1600" dirty="0">
                <a:solidFill>
                  <a:srgbClr val="FF0000"/>
                </a:solidFill>
                <a:highlight>
                  <a:srgbClr val="FFFFFF"/>
                </a:highlight>
                <a:latin typeface="Consolas" panose="020B0609020204030204" pitchFamily="49" charset="0"/>
              </a:rPr>
              <a:t>'</a:t>
            </a:r>
            <a:r>
              <a:rPr lang="ru-RU" sz="1600" dirty="0">
                <a:solidFill>
                  <a:srgbClr val="FF0000"/>
                </a:solidFill>
                <a:highlight>
                  <a:srgbClr val="FFFFFF"/>
                </a:highlight>
                <a:latin typeface="Consolas" panose="020B0609020204030204" pitchFamily="49" charset="0"/>
              </a:rPr>
              <a:t>среднее'</a:t>
            </a:r>
            <a:r>
              <a:rPr lang="ru-RU" sz="1600" dirty="0">
                <a:solidFill>
                  <a:srgbClr val="000000"/>
                </a:solidFill>
                <a:highlight>
                  <a:srgbClr val="FFFFFF"/>
                </a:highlight>
                <a:latin typeface="Consolas" panose="020B0609020204030204" pitchFamily="49" charset="0"/>
              </a:rPr>
              <a:t> </a:t>
            </a:r>
          </a:p>
          <a:p>
            <a:pPr marL="0" indent="0">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WHEN</a:t>
            </a:r>
            <a:r>
              <a:rPr lang="en-US" sz="1600" dirty="0">
                <a:solidFill>
                  <a:srgbClr val="000000"/>
                </a:solidFill>
                <a:highlight>
                  <a:srgbClr val="FFFFFF"/>
                </a:highlight>
                <a:latin typeface="Consolas" panose="020B0609020204030204" pitchFamily="49" charset="0"/>
              </a:rPr>
              <a:t> p1</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budget </a:t>
            </a:r>
            <a:r>
              <a:rPr lang="en-US" sz="1600" dirty="0">
                <a:solidFill>
                  <a:srgbClr val="808080"/>
                </a:solidFill>
                <a:highlight>
                  <a:srgbClr val="FFFFFF"/>
                </a:highlight>
                <a:latin typeface="Consolas" panose="020B0609020204030204" pitchFamily="49" charset="0"/>
              </a:rPr>
              <a:t>&gt;</a:t>
            </a:r>
            <a:r>
              <a:rPr lang="en-US" sz="1600" dirty="0">
                <a:solidFill>
                  <a:srgbClr val="0000FF"/>
                </a:solidFill>
                <a:highlight>
                  <a:srgbClr val="FFFFFF"/>
                </a:highlight>
                <a:latin typeface="Consolas" panose="020B0609020204030204" pitchFamily="49" charset="0"/>
              </a:rPr>
              <a:t> </a:t>
            </a:r>
            <a:r>
              <a:rPr lang="en-US" sz="1600" dirty="0">
                <a:solidFill>
                  <a:srgbClr val="808080"/>
                </a:solidFill>
                <a:highlight>
                  <a:srgbClr val="FFFFFF"/>
                </a:highlight>
                <a:latin typeface="Consolas" panose="020B0609020204030204" pitchFamily="49" charset="0"/>
              </a:rPr>
              <a:t>(</a:t>
            </a:r>
            <a:r>
              <a:rPr lang="en-US" sz="1600" dirty="0">
                <a:solidFill>
                  <a:srgbClr val="0000FF"/>
                </a:solidFill>
                <a:highlight>
                  <a:srgbClr val="FFFFFF"/>
                </a:highlight>
                <a:latin typeface="Consolas" panose="020B0609020204030204" pitchFamily="49" charset="0"/>
              </a:rPr>
              <a:t>SELECT</a:t>
            </a:r>
            <a:r>
              <a:rPr lang="en-US" sz="1600" dirty="0">
                <a:solidFill>
                  <a:srgbClr val="000000"/>
                </a:solidFill>
                <a:highlight>
                  <a:srgbClr val="FFFFFF"/>
                </a:highlight>
                <a:latin typeface="Consolas" panose="020B0609020204030204" pitchFamily="49" charset="0"/>
              </a:rPr>
              <a:t> </a:t>
            </a:r>
            <a:r>
              <a:rPr lang="en-US" sz="1600" dirty="0">
                <a:solidFill>
                  <a:srgbClr val="FF00FF"/>
                </a:solidFill>
                <a:highlight>
                  <a:srgbClr val="FFFFFF"/>
                </a:highlight>
                <a:latin typeface="Consolas" panose="020B0609020204030204" pitchFamily="49" charset="0"/>
              </a:rPr>
              <a:t>AVG</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p2</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budget</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FROM</a:t>
            </a:r>
            <a:r>
              <a:rPr lang="en-US" sz="1600" dirty="0">
                <a:solidFill>
                  <a:srgbClr val="000000"/>
                </a:solidFill>
                <a:highlight>
                  <a:srgbClr val="FFFFFF"/>
                </a:highlight>
                <a:latin typeface="Consolas" panose="020B0609020204030204" pitchFamily="49" charset="0"/>
              </a:rPr>
              <a:t> project p2</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p>
          <a:p>
            <a:pPr marL="0" indent="0">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THEN</a:t>
            </a:r>
            <a:r>
              <a:rPr lang="en-US" sz="1600" dirty="0">
                <a:solidFill>
                  <a:srgbClr val="000000"/>
                </a:solidFill>
                <a:highlight>
                  <a:srgbClr val="FFFFFF"/>
                </a:highlight>
                <a:latin typeface="Consolas" panose="020B0609020204030204" pitchFamily="49" charset="0"/>
              </a:rPr>
              <a:t> </a:t>
            </a:r>
            <a:r>
              <a:rPr lang="en-US" sz="1600" dirty="0">
                <a:solidFill>
                  <a:srgbClr val="FF0000"/>
                </a:solidFill>
                <a:highlight>
                  <a:srgbClr val="FFFFFF"/>
                </a:highlight>
                <a:latin typeface="Consolas" panose="020B0609020204030204" pitchFamily="49" charset="0"/>
              </a:rPr>
              <a:t>'</a:t>
            </a:r>
            <a:r>
              <a:rPr lang="ru-RU" sz="1600" dirty="0">
                <a:solidFill>
                  <a:srgbClr val="FF0000"/>
                </a:solidFill>
                <a:highlight>
                  <a:srgbClr val="FFFFFF"/>
                </a:highlight>
                <a:latin typeface="Consolas" panose="020B0609020204030204" pitchFamily="49" charset="0"/>
              </a:rPr>
              <a:t>выше среднего'</a:t>
            </a:r>
            <a:r>
              <a:rPr lang="ru-RU" sz="1600" dirty="0">
                <a:solidFill>
                  <a:srgbClr val="000000"/>
                </a:solidFill>
                <a:highlight>
                  <a:srgbClr val="FFFFFF"/>
                </a:highlight>
                <a:latin typeface="Consolas" panose="020B0609020204030204" pitchFamily="49" charset="0"/>
              </a:rPr>
              <a:t> </a:t>
            </a:r>
          </a:p>
          <a:p>
            <a:pPr marL="0" indent="0">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END</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budget_category</a:t>
            </a:r>
            <a:r>
              <a:rPr lang="en-US" sz="1600" dirty="0">
                <a:solidFill>
                  <a:srgbClr val="000000"/>
                </a:solidFill>
                <a:highlight>
                  <a:srgbClr val="FFFFFF"/>
                </a:highlight>
                <a:latin typeface="Consolas" panose="020B0609020204030204" pitchFamily="49" charset="0"/>
              </a:rPr>
              <a:t> </a:t>
            </a:r>
          </a:p>
          <a:p>
            <a:pPr marL="0" indent="0">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FROM</a:t>
            </a:r>
            <a:r>
              <a:rPr lang="en-US" sz="1600" dirty="0">
                <a:solidFill>
                  <a:srgbClr val="000000"/>
                </a:solidFill>
                <a:highlight>
                  <a:srgbClr val="FFFFFF"/>
                </a:highlight>
                <a:latin typeface="Consolas" panose="020B0609020204030204" pitchFamily="49" charset="0"/>
              </a:rPr>
              <a:t> project p1</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ru-RU" sz="1600" dirty="0" smtClean="0"/>
              <a:t> </a:t>
            </a:r>
          </a:p>
          <a:p>
            <a:pPr marL="0" indent="0">
              <a:spcBef>
                <a:spcPts val="600"/>
              </a:spcBef>
              <a:buNone/>
            </a:pPr>
            <a:endParaRPr lang="ru-RU" sz="1600" dirty="0"/>
          </a:p>
          <a:p>
            <a:pPr marL="0" indent="0">
              <a:lnSpc>
                <a:spcPct val="100000"/>
              </a:lnSpc>
              <a:spcBef>
                <a:spcPts val="600"/>
              </a:spcBef>
              <a:buNone/>
            </a:pPr>
            <a:r>
              <a:rPr lang="ru-RU" sz="1600" dirty="0"/>
              <a:t>Результат выполнения этого </a:t>
            </a:r>
            <a:r>
              <a:rPr lang="ru-RU" sz="1600" dirty="0" smtClean="0"/>
              <a:t>запроса: </a:t>
            </a:r>
            <a:endParaRPr lang="ru-RU" sz="1600" dirty="0"/>
          </a:p>
          <a:p>
            <a:pPr marL="0" indent="0">
              <a:lnSpc>
                <a:spcPct val="100000"/>
              </a:lnSpc>
              <a:spcBef>
                <a:spcPts val="600"/>
              </a:spcBef>
              <a:buNone/>
            </a:pPr>
            <a:r>
              <a:rPr lang="en-US" sz="1600" dirty="0" err="1"/>
              <a:t>project_name</a:t>
            </a:r>
            <a:r>
              <a:rPr lang="en-US" sz="1600" dirty="0"/>
              <a:t> </a:t>
            </a:r>
            <a:r>
              <a:rPr lang="en-US" sz="1600" dirty="0" err="1"/>
              <a:t>budget_category</a:t>
            </a:r>
            <a:r>
              <a:rPr lang="en-US" sz="1600" dirty="0"/>
              <a:t> </a:t>
            </a:r>
            <a:endParaRPr lang="ru-RU" sz="1600" dirty="0"/>
          </a:p>
          <a:p>
            <a:pPr marL="0" indent="0">
              <a:lnSpc>
                <a:spcPct val="100000"/>
              </a:lnSpc>
              <a:spcBef>
                <a:spcPts val="600"/>
              </a:spcBef>
              <a:buNone/>
            </a:pPr>
            <a:r>
              <a:rPr lang="en-US" sz="1600" dirty="0"/>
              <a:t>Apollo 	</a:t>
            </a:r>
            <a:r>
              <a:rPr lang="ru-RU" sz="1600" dirty="0"/>
              <a:t>	</a:t>
            </a:r>
            <a:r>
              <a:rPr lang="ru-RU" sz="1600" dirty="0" smtClean="0"/>
              <a:t>ниже </a:t>
            </a:r>
            <a:r>
              <a:rPr lang="ru-RU" sz="1600" dirty="0"/>
              <a:t>среднего </a:t>
            </a:r>
          </a:p>
          <a:p>
            <a:pPr marL="0" indent="0">
              <a:lnSpc>
                <a:spcPct val="100000"/>
              </a:lnSpc>
              <a:spcBef>
                <a:spcPts val="600"/>
              </a:spcBef>
              <a:buNone/>
            </a:pPr>
            <a:r>
              <a:rPr lang="en-US" sz="1600" dirty="0"/>
              <a:t>Gemini</a:t>
            </a:r>
            <a:r>
              <a:rPr lang="ru-RU" sz="1600" dirty="0"/>
              <a:t> </a:t>
            </a:r>
            <a:r>
              <a:rPr lang="ru-RU" sz="1600" dirty="0" smtClean="0"/>
              <a:t>	ниже </a:t>
            </a:r>
            <a:r>
              <a:rPr lang="ru-RU" sz="1600" dirty="0"/>
              <a:t>среднего</a:t>
            </a:r>
          </a:p>
          <a:p>
            <a:pPr marL="0" indent="0">
              <a:lnSpc>
                <a:spcPct val="100000"/>
              </a:lnSpc>
              <a:spcBef>
                <a:spcPts val="600"/>
              </a:spcBef>
              <a:buNone/>
            </a:pPr>
            <a:r>
              <a:rPr lang="en-US" sz="1600" dirty="0"/>
              <a:t>Mercury </a:t>
            </a:r>
            <a:r>
              <a:rPr lang="ru-RU" sz="1600" dirty="0" smtClean="0"/>
              <a:t>	выше </a:t>
            </a:r>
            <a:r>
              <a:rPr lang="ru-RU" sz="1600" dirty="0"/>
              <a:t>среднего</a:t>
            </a:r>
          </a:p>
          <a:p>
            <a:pPr>
              <a:lnSpc>
                <a:spcPct val="100000"/>
              </a:lnSpc>
              <a:spcBef>
                <a:spcPts val="600"/>
              </a:spcBef>
            </a:pPr>
            <a:endParaRPr lang="ru-RU" sz="1600" dirty="0"/>
          </a:p>
        </p:txBody>
      </p:sp>
    </p:spTree>
    <p:extLst>
      <p:ext uri="{BB962C8B-B14F-4D97-AF65-F5344CB8AC3E}">
        <p14:creationId xmlns:p14="http://schemas.microsoft.com/office/powerpoint/2010/main" val="296827874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Временные таблицы</a:t>
            </a:r>
            <a:endParaRPr lang="ru-RU" dirty="0"/>
          </a:p>
        </p:txBody>
      </p:sp>
      <p:sp>
        <p:nvSpPr>
          <p:cNvPr id="3" name="Объект 2"/>
          <p:cNvSpPr>
            <a:spLocks noGrp="1"/>
          </p:cNvSpPr>
          <p:nvPr>
            <p:ph idx="1"/>
          </p:nvPr>
        </p:nvSpPr>
        <p:spPr>
          <a:xfrm>
            <a:off x="828676" y="1600200"/>
            <a:ext cx="7702482" cy="4901084"/>
          </a:xfrm>
        </p:spPr>
        <p:txBody>
          <a:bodyPr>
            <a:noAutofit/>
          </a:bodyPr>
          <a:lstStyle/>
          <a:p>
            <a:pPr>
              <a:lnSpc>
                <a:spcPct val="100000"/>
              </a:lnSpc>
              <a:spcBef>
                <a:spcPts val="600"/>
              </a:spcBef>
            </a:pPr>
            <a:r>
              <a:rPr lang="ru-RU" sz="1600" dirty="0"/>
              <a:t>Временная таблица — это объект базы данных, который хранится и управляется системой базы данных на временной основе. Временные таблицы могут быть локальными или глобальными. Локальные временные таблицы представлены физически, т. е. они хранятся в системной базе данных </a:t>
            </a:r>
            <a:r>
              <a:rPr lang="ru-RU" sz="1600" dirty="0" err="1"/>
              <a:t>tempdb</a:t>
            </a:r>
            <a:r>
              <a:rPr lang="ru-RU" sz="1600" dirty="0"/>
              <a:t>. Имена временных таблиц начинаются с префикса #, например #</a:t>
            </a:r>
            <a:r>
              <a:rPr lang="ru-RU" sz="1600" dirty="0" err="1"/>
              <a:t>table_name</a:t>
            </a:r>
            <a:r>
              <a:rPr lang="ru-RU" sz="1600" dirty="0"/>
              <a:t>. </a:t>
            </a:r>
          </a:p>
          <a:p>
            <a:pPr>
              <a:lnSpc>
                <a:spcPct val="100000"/>
              </a:lnSpc>
              <a:spcBef>
                <a:spcPts val="600"/>
              </a:spcBef>
            </a:pPr>
            <a:r>
              <a:rPr lang="ru-RU" sz="1600" dirty="0"/>
              <a:t>Временная таблица принадлежит создавшему ее сеансу, и видима только этому  сеансу. Временная таблица удаляется по завершению создавшего ее сеанса. (Также локальная временная таблица, определенная в хранимой процедуре, удаляется по завершению выполнения этой процедуры.) </a:t>
            </a:r>
          </a:p>
          <a:p>
            <a:pPr>
              <a:lnSpc>
                <a:spcPct val="100000"/>
              </a:lnSpc>
              <a:spcBef>
                <a:spcPts val="600"/>
              </a:spcBef>
            </a:pPr>
            <a:r>
              <a:rPr lang="ru-RU" sz="1600" dirty="0"/>
              <a:t>Глобальные временные таблицы видимы любому пользователю и любому соединению и удаляются после отключения от сервера базы данных всех обращающихся к ним пользователей. В отличие от локальных временных таблиц имена глобальных временных таблиц начинаются с префикса ##. </a:t>
            </a:r>
            <a:endParaRPr lang="ru-RU" sz="1600" dirty="0" smtClean="0"/>
          </a:p>
          <a:p>
            <a:pPr marL="0" indent="0">
              <a:lnSpc>
                <a:spcPct val="100000"/>
              </a:lnSpc>
              <a:spcBef>
                <a:spcPts val="600"/>
              </a:spcBef>
              <a:buNone/>
            </a:pPr>
            <a:r>
              <a:rPr lang="ru-RU" sz="1600" dirty="0" smtClean="0"/>
              <a:t>Пример:</a:t>
            </a:r>
            <a:endParaRPr lang="ru-RU" sz="1600" dirty="0"/>
          </a:p>
          <a:p>
            <a:pPr marL="342900" indent="-342900">
              <a:lnSpc>
                <a:spcPct val="100000"/>
              </a:lnSpc>
              <a:spcBef>
                <a:spcPts val="600"/>
              </a:spcBef>
              <a:buFont typeface="+mj-lt"/>
              <a:buAutoNum type="arabicPeriod"/>
            </a:pPr>
            <a:r>
              <a:rPr lang="en-US" sz="1600" dirty="0">
                <a:solidFill>
                  <a:srgbClr val="0000FF"/>
                </a:solidFill>
                <a:highlight>
                  <a:srgbClr val="FFFFFF"/>
                </a:highlight>
                <a:latin typeface="Consolas" panose="020B0609020204030204" pitchFamily="49" charset="0"/>
              </a:rPr>
              <a:t>CREATE</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TABLE</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project_temp</a:t>
            </a:r>
            <a:r>
              <a:rPr lang="en-US" sz="1600" dirty="0">
                <a:solidFill>
                  <a:srgbClr val="0000FF"/>
                </a:solidFill>
                <a:highlight>
                  <a:srgbClr val="FFFFFF"/>
                </a:highlight>
                <a:latin typeface="Consolas" panose="020B0609020204030204" pitchFamily="49" charset="0"/>
              </a:rPr>
              <a:t> </a:t>
            </a:r>
            <a:r>
              <a:rPr lang="ru-RU" sz="1600" dirty="0" smtClean="0">
                <a:solidFill>
                  <a:srgbClr val="0000FF"/>
                </a:solidFill>
                <a:highlight>
                  <a:srgbClr val="FFFFFF"/>
                </a:highlight>
                <a:latin typeface="Consolas" panose="020B0609020204030204" pitchFamily="49" charset="0"/>
              </a:rPr>
              <a:t/>
            </a:r>
            <a:br>
              <a:rPr lang="ru-RU" sz="1600" dirty="0" smtClean="0">
                <a:solidFill>
                  <a:srgbClr val="0000FF"/>
                </a:solidFill>
                <a:highlight>
                  <a:srgbClr val="FFFFFF"/>
                </a:highlight>
                <a:latin typeface="Consolas" panose="020B0609020204030204" pitchFamily="49" charset="0"/>
              </a:rPr>
            </a:br>
            <a:r>
              <a:rPr lang="en-US" sz="1600" dirty="0" smtClean="0">
                <a:solidFill>
                  <a:srgbClr val="808080"/>
                </a:solidFill>
                <a:highlight>
                  <a:srgbClr val="FFFFFF"/>
                </a:highlight>
                <a:latin typeface="Consolas" panose="020B0609020204030204" pitchFamily="49" charset="0"/>
              </a:rPr>
              <a:t>(</a:t>
            </a:r>
            <a:r>
              <a:rPr lang="en-US" sz="1600" dirty="0" err="1">
                <a:solidFill>
                  <a:srgbClr val="000000"/>
                </a:solidFill>
                <a:highlight>
                  <a:srgbClr val="FFFFFF"/>
                </a:highlight>
                <a:latin typeface="Consolas" panose="020B0609020204030204" pitchFamily="49" charset="0"/>
              </a:rPr>
              <a:t>project_no</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CHAR</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4</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a:solidFill>
                  <a:srgbClr val="808080"/>
                </a:solidFill>
                <a:highlight>
                  <a:srgbClr val="FFFFFF"/>
                </a:highlight>
                <a:latin typeface="Consolas" panose="020B0609020204030204" pitchFamily="49" charset="0"/>
              </a:rPr>
              <a:t>NOT</a:t>
            </a:r>
            <a:r>
              <a:rPr lang="en-US" sz="1600" dirty="0">
                <a:solidFill>
                  <a:srgbClr val="000000"/>
                </a:solidFill>
                <a:highlight>
                  <a:srgbClr val="FFFFFF"/>
                </a:highlight>
                <a:latin typeface="Consolas" panose="020B0609020204030204" pitchFamily="49" charset="0"/>
              </a:rPr>
              <a:t> </a:t>
            </a:r>
            <a:r>
              <a:rPr lang="en-US" sz="1600" dirty="0" smtClean="0">
                <a:solidFill>
                  <a:srgbClr val="808080"/>
                </a:solidFill>
                <a:highlight>
                  <a:srgbClr val="FFFFFF"/>
                </a:highlight>
                <a:latin typeface="Consolas" panose="020B0609020204030204" pitchFamily="49" charset="0"/>
              </a:rPr>
              <a:t>NULL,</a:t>
            </a:r>
            <a:r>
              <a:rPr lang="ru-RU" sz="1600" dirty="0" smtClean="0">
                <a:solidFill>
                  <a:srgbClr val="000000"/>
                </a:solidFill>
                <a:highlight>
                  <a:srgbClr val="FFFFFF"/>
                </a:highlight>
                <a:latin typeface="Consolas" panose="020B0609020204030204" pitchFamily="49" charset="0"/>
              </a:rPr>
              <a:t> </a:t>
            </a:r>
            <a:r>
              <a:rPr lang="en-US" sz="1600" dirty="0" err="1" smtClean="0">
                <a:solidFill>
                  <a:srgbClr val="000000"/>
                </a:solidFill>
                <a:highlight>
                  <a:srgbClr val="FFFFFF"/>
                </a:highlight>
                <a:latin typeface="Consolas" panose="020B0609020204030204" pitchFamily="49" charset="0"/>
              </a:rPr>
              <a:t>project_name</a:t>
            </a:r>
            <a:r>
              <a:rPr lang="en-US" sz="1600" dirty="0" smtClean="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CHAR</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25</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a:solidFill>
                  <a:srgbClr val="808080"/>
                </a:solidFill>
                <a:highlight>
                  <a:srgbClr val="FFFFFF"/>
                </a:highlight>
                <a:latin typeface="Consolas" panose="020B0609020204030204" pitchFamily="49" charset="0"/>
              </a:rPr>
              <a:t>NOT</a:t>
            </a:r>
            <a:r>
              <a:rPr lang="en-US" sz="1600" dirty="0">
                <a:solidFill>
                  <a:srgbClr val="000000"/>
                </a:solidFill>
                <a:highlight>
                  <a:srgbClr val="FFFFFF"/>
                </a:highlight>
                <a:latin typeface="Consolas" panose="020B0609020204030204" pitchFamily="49" charset="0"/>
              </a:rPr>
              <a:t> </a:t>
            </a:r>
            <a:r>
              <a:rPr lang="en-US" sz="1600" dirty="0">
                <a:solidFill>
                  <a:srgbClr val="808080"/>
                </a:solidFill>
                <a:highlight>
                  <a:srgbClr val="FFFFFF"/>
                </a:highlight>
                <a:latin typeface="Consolas" panose="020B0609020204030204" pitchFamily="49" charset="0"/>
              </a:rPr>
              <a:t>NULL);</a:t>
            </a:r>
            <a:r>
              <a:rPr lang="en-US" sz="1600" dirty="0">
                <a:solidFill>
                  <a:srgbClr val="000000"/>
                </a:solidFill>
                <a:highlight>
                  <a:srgbClr val="FFFFFF"/>
                </a:highlight>
                <a:latin typeface="Consolas" panose="020B0609020204030204" pitchFamily="49" charset="0"/>
              </a:rPr>
              <a:t> </a:t>
            </a:r>
            <a:endParaRPr lang="ru-RU" sz="1600" dirty="0" smtClean="0">
              <a:solidFill>
                <a:srgbClr val="000000"/>
              </a:solidFill>
              <a:highlight>
                <a:srgbClr val="FFFFFF"/>
              </a:highlight>
              <a:latin typeface="Consolas" panose="020B0609020204030204" pitchFamily="49" charset="0"/>
            </a:endParaRPr>
          </a:p>
          <a:p>
            <a:pPr marL="342900" indent="-342900">
              <a:lnSpc>
                <a:spcPct val="100000"/>
              </a:lnSpc>
              <a:spcBef>
                <a:spcPts val="600"/>
              </a:spcBef>
              <a:buFont typeface="+mj-lt"/>
              <a:buAutoNum type="arabicPeriod"/>
            </a:pPr>
            <a:r>
              <a:rPr lang="en-US" sz="1600" dirty="0">
                <a:solidFill>
                  <a:srgbClr val="0000FF"/>
                </a:solidFill>
                <a:highlight>
                  <a:srgbClr val="FFFFFF"/>
                </a:highlight>
                <a:latin typeface="Consolas" panose="020B0609020204030204" pitchFamily="49" charset="0"/>
              </a:rPr>
              <a:t>SELECT</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project_no</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project_name</a:t>
            </a:r>
            <a:r>
              <a:rPr lang="en-US" sz="1600" dirty="0">
                <a:solidFill>
                  <a:srgbClr val="000000"/>
                </a:solidFill>
                <a:highlight>
                  <a:srgbClr val="FFFFFF"/>
                </a:highlight>
                <a:latin typeface="Consolas" panose="020B0609020204030204" pitchFamily="49" charset="0"/>
              </a:rPr>
              <a:t> </a:t>
            </a:r>
            <a:r>
              <a:rPr lang="en-US" sz="1600" dirty="0" smtClean="0">
                <a:solidFill>
                  <a:srgbClr val="0000FF"/>
                </a:solidFill>
                <a:highlight>
                  <a:srgbClr val="FFFFFF"/>
                </a:highlight>
                <a:latin typeface="Consolas" panose="020B0609020204030204" pitchFamily="49" charset="0"/>
              </a:rPr>
              <a:t>INTO</a:t>
            </a:r>
            <a:r>
              <a:rPr lang="en-US" sz="1600" dirty="0" smtClean="0">
                <a:solidFill>
                  <a:srgbClr val="000000"/>
                </a:solidFill>
                <a:highlight>
                  <a:srgbClr val="FFFFFF"/>
                </a:highlight>
                <a:latin typeface="Consolas" panose="020B0609020204030204" pitchFamily="49" charset="0"/>
              </a:rPr>
              <a:t> </a:t>
            </a:r>
            <a:r>
              <a:rPr lang="en-US" sz="1600" dirty="0">
                <a:solidFill>
                  <a:srgbClr val="000000"/>
                </a:solidFill>
                <a:highlight>
                  <a:srgbClr val="FFFFFF"/>
                </a:highlight>
                <a:latin typeface="Consolas" panose="020B0609020204030204" pitchFamily="49" charset="0"/>
              </a:rPr>
              <a:t>#project_temp1 </a:t>
            </a:r>
            <a:r>
              <a:rPr lang="en-US" sz="1600" dirty="0">
                <a:solidFill>
                  <a:srgbClr val="0000FF"/>
                </a:solidFill>
                <a:highlight>
                  <a:srgbClr val="FFFFFF"/>
                </a:highlight>
                <a:latin typeface="Consolas" panose="020B0609020204030204" pitchFamily="49" charset="0"/>
              </a:rPr>
              <a:t>FROM</a:t>
            </a:r>
            <a:r>
              <a:rPr lang="en-US" sz="1600" dirty="0">
                <a:solidFill>
                  <a:srgbClr val="000000"/>
                </a:solidFill>
                <a:highlight>
                  <a:srgbClr val="FFFFFF"/>
                </a:highlight>
                <a:latin typeface="Consolas" panose="020B0609020204030204" pitchFamily="49" charset="0"/>
              </a:rPr>
              <a:t> project</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endParaRPr lang="ru-RU" sz="1600" dirty="0">
              <a:solidFill>
                <a:srgbClr val="FF0000"/>
              </a:solidFill>
            </a:endParaRPr>
          </a:p>
        </p:txBody>
      </p:sp>
    </p:spTree>
    <p:extLst>
      <p:ext uri="{BB962C8B-B14F-4D97-AF65-F5344CB8AC3E}">
        <p14:creationId xmlns:p14="http://schemas.microsoft.com/office/powerpoint/2010/main" val="381370693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Комментарии</a:t>
            </a:r>
            <a:endParaRPr lang="ru-RU" dirty="0"/>
          </a:p>
        </p:txBody>
      </p:sp>
      <p:sp>
        <p:nvSpPr>
          <p:cNvPr id="3" name="Объект 2"/>
          <p:cNvSpPr>
            <a:spLocks noGrp="1"/>
          </p:cNvSpPr>
          <p:nvPr>
            <p:ph idx="1"/>
          </p:nvPr>
        </p:nvSpPr>
        <p:spPr/>
        <p:txBody>
          <a:bodyPr>
            <a:normAutofit/>
          </a:bodyPr>
          <a:lstStyle/>
          <a:p>
            <a:r>
              <a:rPr lang="ru-RU" sz="2000" dirty="0"/>
              <a:t>В языке </a:t>
            </a:r>
            <a:r>
              <a:rPr lang="ru-RU" sz="2000" dirty="0" err="1"/>
              <a:t>Transact</a:t>
            </a:r>
            <a:r>
              <a:rPr lang="ru-RU" sz="2000" dirty="0"/>
              <a:t>-SQL существует два способа определения комментариев. В первом, текст, заключенный между парами символов /* и */, является комментарием. Такой комментарий может занимать несколько строк. В другом способе два символа дефиса (--) указывают, что следующий за ними до конца текущей строки текст является комментарием. </a:t>
            </a:r>
          </a:p>
        </p:txBody>
      </p:sp>
    </p:spTree>
    <p:extLst>
      <p:ext uri="{BB962C8B-B14F-4D97-AF65-F5344CB8AC3E}">
        <p14:creationId xmlns:p14="http://schemas.microsoft.com/office/powerpoint/2010/main" val="381870358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Производные таблицы</a:t>
            </a:r>
            <a:endParaRPr lang="ru-RU" dirty="0"/>
          </a:p>
        </p:txBody>
      </p:sp>
      <p:sp>
        <p:nvSpPr>
          <p:cNvPr id="3" name="Объект 2"/>
          <p:cNvSpPr>
            <a:spLocks noGrp="1"/>
          </p:cNvSpPr>
          <p:nvPr>
            <p:ph idx="1"/>
          </p:nvPr>
        </p:nvSpPr>
        <p:spPr>
          <a:xfrm>
            <a:off x="827538" y="1419329"/>
            <a:ext cx="7486650" cy="2760785"/>
          </a:xfrm>
        </p:spPr>
        <p:txBody>
          <a:bodyPr>
            <a:noAutofit/>
          </a:bodyPr>
          <a:lstStyle/>
          <a:p>
            <a:pPr marL="0" indent="0">
              <a:lnSpc>
                <a:spcPct val="100000"/>
              </a:lnSpc>
              <a:spcBef>
                <a:spcPts val="600"/>
              </a:spcBef>
              <a:buNone/>
            </a:pPr>
            <a:r>
              <a:rPr lang="ru-RU" sz="1600" dirty="0"/>
              <a:t>Производная таблица (</a:t>
            </a:r>
            <a:r>
              <a:rPr lang="ru-RU" sz="1600" dirty="0" err="1"/>
              <a:t>derived</a:t>
            </a:r>
            <a:r>
              <a:rPr lang="ru-RU" sz="1600" dirty="0"/>
              <a:t> </a:t>
            </a:r>
            <a:r>
              <a:rPr lang="ru-RU" sz="1600" dirty="0" err="1"/>
              <a:t>table</a:t>
            </a:r>
            <a:r>
              <a:rPr lang="ru-RU" sz="1600" dirty="0"/>
              <a:t>) — это табличное выражение, входящее в предложение FROM запроса. Производные таблицы можно применять в тех случаях, когда использование псевдонимов столбцов не представляется возможным, поскольку транслятор SQL обрабатывает другое предложение до того, как псевдоним станет известным. В примере показана попытка использовать псевдоним столбца в ситуации, когда другое предложение обрабатывается до того, как станет известным псевдоним:</a:t>
            </a:r>
          </a:p>
          <a:p>
            <a:pPr marL="0" indent="0">
              <a:spcBef>
                <a:spcPts val="600"/>
              </a:spcBef>
              <a:buNone/>
            </a:pPr>
            <a:r>
              <a:rPr lang="ru-RU" sz="1600" dirty="0">
                <a:solidFill>
                  <a:srgbClr val="FF0000"/>
                </a:solidFill>
              </a:rPr>
              <a:t>    </a:t>
            </a:r>
            <a:r>
              <a:rPr lang="en-US" sz="1600" dirty="0">
                <a:solidFill>
                  <a:srgbClr val="0000FF"/>
                </a:solidFill>
                <a:highlight>
                  <a:srgbClr val="FFFFFF"/>
                </a:highlight>
                <a:latin typeface="Consolas" panose="020B0609020204030204" pitchFamily="49" charset="0"/>
              </a:rPr>
              <a:t>SELECT</a:t>
            </a:r>
            <a:r>
              <a:rPr lang="en-US" sz="1600" dirty="0">
                <a:solidFill>
                  <a:srgbClr val="000000"/>
                </a:solidFill>
                <a:highlight>
                  <a:srgbClr val="FFFFFF"/>
                </a:highlight>
                <a:latin typeface="Consolas" panose="020B0609020204030204" pitchFamily="49" charset="0"/>
              </a:rPr>
              <a:t> </a:t>
            </a:r>
            <a:r>
              <a:rPr lang="en-US" sz="1600" dirty="0">
                <a:solidFill>
                  <a:srgbClr val="FF00FF"/>
                </a:solidFill>
                <a:highlight>
                  <a:srgbClr val="FFFFFF"/>
                </a:highlight>
                <a:latin typeface="Consolas" panose="020B0609020204030204" pitchFamily="49" charset="0"/>
              </a:rPr>
              <a:t>MONTH</a:t>
            </a:r>
            <a:r>
              <a:rPr lang="en-US" sz="1600" dirty="0">
                <a:solidFill>
                  <a:srgbClr val="808080"/>
                </a:solidFill>
                <a:highlight>
                  <a:srgbClr val="FFFFFF"/>
                </a:highlight>
                <a:latin typeface="Consolas" panose="020B0609020204030204" pitchFamily="49" charset="0"/>
              </a:rPr>
              <a:t>(</a:t>
            </a:r>
            <a:r>
              <a:rPr lang="en-US" sz="1600" dirty="0" err="1">
                <a:solidFill>
                  <a:srgbClr val="000000"/>
                </a:solidFill>
                <a:highlight>
                  <a:srgbClr val="FFFFFF"/>
                </a:highlight>
                <a:latin typeface="Consolas" panose="020B0609020204030204" pitchFamily="49" charset="0"/>
              </a:rPr>
              <a:t>enter_date</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as</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enter_month</a:t>
            </a:r>
            <a:r>
              <a:rPr lang="en-US" sz="1600" dirty="0">
                <a:solidFill>
                  <a:srgbClr val="000000"/>
                </a:solidFill>
                <a:highlight>
                  <a:srgbClr val="FFFFFF"/>
                </a:highlight>
                <a:latin typeface="Consolas" panose="020B0609020204030204" pitchFamily="49" charset="0"/>
              </a:rPr>
              <a:t> </a:t>
            </a:r>
          </a:p>
          <a:p>
            <a:pPr marL="0" indent="0">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FROM</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works_on</a:t>
            </a:r>
            <a:r>
              <a:rPr lang="en-US" sz="1600" dirty="0">
                <a:solidFill>
                  <a:srgbClr val="000000"/>
                </a:solidFill>
                <a:highlight>
                  <a:srgbClr val="FFFFFF"/>
                </a:highlight>
                <a:latin typeface="Consolas" panose="020B0609020204030204" pitchFamily="49" charset="0"/>
              </a:rPr>
              <a:t> </a:t>
            </a:r>
          </a:p>
          <a:p>
            <a:pPr marL="0" indent="0">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GROUP</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BY</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enter_month</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endParaRPr lang="ru-RU" sz="1600" dirty="0"/>
          </a:p>
        </p:txBody>
      </p:sp>
      <p:sp>
        <p:nvSpPr>
          <p:cNvPr id="4" name="Прямоугольник 3"/>
          <p:cNvSpPr/>
          <p:nvPr/>
        </p:nvSpPr>
        <p:spPr>
          <a:xfrm>
            <a:off x="827538" y="4309355"/>
            <a:ext cx="7635526" cy="2308324"/>
          </a:xfrm>
          <a:prstGeom prst="rect">
            <a:avLst/>
          </a:prstGeom>
        </p:spPr>
        <p:txBody>
          <a:bodyPr wrap="square">
            <a:spAutoFit/>
          </a:bodyPr>
          <a:lstStyle/>
          <a:p>
            <a:r>
              <a:rPr lang="ru-RU" sz="1600" dirty="0"/>
              <a:t>Причиной ошибки является то обстоятельство, что предложение GROUP BY обрабатывается до обработки соответствующего списка инструкции SELECT, и при обработке этой группы псевдоним столбца </a:t>
            </a:r>
            <a:r>
              <a:rPr lang="ru-RU" sz="1600" dirty="0" err="1"/>
              <a:t>enter_month</a:t>
            </a:r>
            <a:r>
              <a:rPr lang="ru-RU" sz="1600" dirty="0"/>
              <a:t> неизвестен. </a:t>
            </a:r>
          </a:p>
          <a:p>
            <a:r>
              <a:rPr lang="ru-RU" sz="1600" dirty="0"/>
              <a:t>Эту проблему можно решить, используя производную таблицу, содержащую предшествующий запрос (без предложения GROUP BY), поскольку предложение FROM исполняется перед предложением GROUP BY: </a:t>
            </a:r>
            <a:endParaRPr lang="ru-RU" sz="1600" dirty="0" smtClean="0"/>
          </a:p>
          <a:p>
            <a:r>
              <a:rPr lang="en-US" sz="1600" dirty="0" smtClean="0">
                <a:solidFill>
                  <a:srgbClr val="0000FF"/>
                </a:solidFill>
                <a:highlight>
                  <a:srgbClr val="FFFFFF"/>
                </a:highlight>
                <a:latin typeface="Consolas" panose="020B0609020204030204" pitchFamily="49" charset="0"/>
              </a:rPr>
              <a:t>SELECT</a:t>
            </a:r>
            <a:r>
              <a:rPr lang="en-US" sz="1600" dirty="0" smtClean="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enter_month</a:t>
            </a:r>
            <a:r>
              <a:rPr lang="en-US" sz="1600" dirty="0">
                <a:solidFill>
                  <a:srgbClr val="000000"/>
                </a:solidFill>
                <a:highlight>
                  <a:srgbClr val="FFFFFF"/>
                </a:highlight>
                <a:latin typeface="Consolas" panose="020B0609020204030204" pitchFamily="49" charset="0"/>
              </a:rPr>
              <a:t> </a:t>
            </a:r>
          </a:p>
          <a:p>
            <a:r>
              <a:rPr lang="en-US" sz="1600" dirty="0" smtClean="0">
                <a:solidFill>
                  <a:srgbClr val="000000"/>
                </a:solidFill>
                <a:highlight>
                  <a:srgbClr val="FFFFFF"/>
                </a:highlight>
                <a:latin typeface="Consolas" panose="020B0609020204030204" pitchFamily="49" charset="0"/>
              </a:rPr>
              <a:t> </a:t>
            </a:r>
            <a:r>
              <a:rPr lang="en-US" sz="1600" dirty="0" smtClean="0">
                <a:solidFill>
                  <a:srgbClr val="0000FF"/>
                </a:solidFill>
                <a:highlight>
                  <a:srgbClr val="FFFFFF"/>
                </a:highlight>
                <a:latin typeface="Consolas" panose="020B0609020204030204" pitchFamily="49" charset="0"/>
              </a:rPr>
              <a:t>FROM </a:t>
            </a:r>
            <a:r>
              <a:rPr lang="en-US" sz="1600" dirty="0">
                <a:solidFill>
                  <a:srgbClr val="808080"/>
                </a:solidFill>
                <a:highlight>
                  <a:srgbClr val="FFFFFF"/>
                </a:highlight>
                <a:latin typeface="Consolas" panose="020B0609020204030204" pitchFamily="49" charset="0"/>
              </a:rPr>
              <a:t>(</a:t>
            </a:r>
            <a:r>
              <a:rPr lang="en-US" sz="1600" dirty="0">
                <a:solidFill>
                  <a:srgbClr val="0000FF"/>
                </a:solidFill>
                <a:highlight>
                  <a:srgbClr val="FFFFFF"/>
                </a:highlight>
                <a:latin typeface="Consolas" panose="020B0609020204030204" pitchFamily="49" charset="0"/>
              </a:rPr>
              <a:t>SELECT</a:t>
            </a:r>
            <a:r>
              <a:rPr lang="en-US" sz="1600" dirty="0">
                <a:solidFill>
                  <a:srgbClr val="000000"/>
                </a:solidFill>
                <a:highlight>
                  <a:srgbClr val="FFFFFF"/>
                </a:highlight>
                <a:latin typeface="Consolas" panose="020B0609020204030204" pitchFamily="49" charset="0"/>
              </a:rPr>
              <a:t> </a:t>
            </a:r>
            <a:r>
              <a:rPr lang="en-US" sz="1600" dirty="0">
                <a:solidFill>
                  <a:srgbClr val="FF00FF"/>
                </a:solidFill>
                <a:highlight>
                  <a:srgbClr val="FFFFFF"/>
                </a:highlight>
                <a:latin typeface="Consolas" panose="020B0609020204030204" pitchFamily="49" charset="0"/>
              </a:rPr>
              <a:t>MONTH</a:t>
            </a:r>
            <a:r>
              <a:rPr lang="en-US" sz="1600" dirty="0">
                <a:solidFill>
                  <a:srgbClr val="808080"/>
                </a:solidFill>
                <a:highlight>
                  <a:srgbClr val="FFFFFF"/>
                </a:highlight>
                <a:latin typeface="Consolas" panose="020B0609020204030204" pitchFamily="49" charset="0"/>
              </a:rPr>
              <a:t>(</a:t>
            </a:r>
            <a:r>
              <a:rPr lang="en-US" sz="1600" dirty="0" err="1">
                <a:solidFill>
                  <a:srgbClr val="000000"/>
                </a:solidFill>
                <a:highlight>
                  <a:srgbClr val="FFFFFF"/>
                </a:highlight>
                <a:latin typeface="Consolas" panose="020B0609020204030204" pitchFamily="49" charset="0"/>
              </a:rPr>
              <a:t>enter_date</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as</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enter_month</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FROM</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works_on</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AS</a:t>
            </a:r>
            <a:r>
              <a:rPr lang="en-US" sz="1600" dirty="0">
                <a:solidFill>
                  <a:srgbClr val="000000"/>
                </a:solidFill>
                <a:highlight>
                  <a:srgbClr val="FFFFFF"/>
                </a:highlight>
                <a:latin typeface="Consolas" panose="020B0609020204030204" pitchFamily="49" charset="0"/>
              </a:rPr>
              <a:t> m </a:t>
            </a:r>
          </a:p>
          <a:p>
            <a:r>
              <a:rPr lang="en-US" sz="1600" dirty="0" smtClean="0">
                <a:solidFill>
                  <a:srgbClr val="000000"/>
                </a:solidFill>
                <a:highlight>
                  <a:srgbClr val="FFFFFF"/>
                </a:highlight>
                <a:latin typeface="Consolas" panose="020B0609020204030204" pitchFamily="49" charset="0"/>
              </a:rPr>
              <a:t> </a:t>
            </a:r>
            <a:r>
              <a:rPr lang="en-US" sz="1600" dirty="0" smtClean="0">
                <a:solidFill>
                  <a:srgbClr val="0000FF"/>
                </a:solidFill>
                <a:highlight>
                  <a:srgbClr val="FFFFFF"/>
                </a:highlight>
                <a:latin typeface="Consolas" panose="020B0609020204030204" pitchFamily="49" charset="0"/>
              </a:rPr>
              <a:t>GROUP</a:t>
            </a:r>
            <a:r>
              <a:rPr lang="en-US" sz="1600" dirty="0" smtClean="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BY</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enter_month</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endParaRPr lang="ru-RU" sz="1600" dirty="0">
              <a:solidFill>
                <a:srgbClr val="FF0000"/>
              </a:solidFill>
            </a:endParaRPr>
          </a:p>
        </p:txBody>
      </p:sp>
    </p:spTree>
    <p:extLst>
      <p:ext uri="{BB962C8B-B14F-4D97-AF65-F5344CB8AC3E}">
        <p14:creationId xmlns:p14="http://schemas.microsoft.com/office/powerpoint/2010/main" val="12264298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Обобщенные табличные выражения</a:t>
            </a:r>
            <a:endParaRPr lang="ru-RU" dirty="0"/>
          </a:p>
        </p:txBody>
      </p:sp>
      <p:sp>
        <p:nvSpPr>
          <p:cNvPr id="3" name="Объект 2"/>
          <p:cNvSpPr>
            <a:spLocks noGrp="1"/>
          </p:cNvSpPr>
          <p:nvPr>
            <p:ph idx="1"/>
          </p:nvPr>
        </p:nvSpPr>
        <p:spPr/>
        <p:txBody>
          <a:bodyPr>
            <a:normAutofit/>
          </a:bodyPr>
          <a:lstStyle/>
          <a:p>
            <a:pPr marL="0" indent="0">
              <a:buNone/>
            </a:pPr>
            <a:r>
              <a:rPr lang="ru-RU" sz="1800" dirty="0"/>
              <a:t>Обобщенным табличным выражением (ОТВ) (</a:t>
            </a:r>
            <a:r>
              <a:rPr lang="ru-RU" sz="1800" dirty="0" err="1"/>
              <a:t>Common</a:t>
            </a:r>
            <a:r>
              <a:rPr lang="ru-RU" sz="1800" dirty="0"/>
              <a:t> </a:t>
            </a:r>
            <a:r>
              <a:rPr lang="ru-RU" sz="1800" dirty="0" err="1"/>
              <a:t>Table</a:t>
            </a:r>
            <a:r>
              <a:rPr lang="ru-RU" sz="1800" dirty="0"/>
              <a:t> </a:t>
            </a:r>
            <a:r>
              <a:rPr lang="ru-RU" sz="1800" dirty="0" err="1"/>
              <a:t>Expression</a:t>
            </a:r>
            <a:r>
              <a:rPr lang="ru-RU" sz="1800" dirty="0"/>
              <a:t> — сокращенно CTE) называется именованное табличное выражение, поддерживаемое языком </a:t>
            </a:r>
            <a:r>
              <a:rPr lang="ru-RU" sz="1800" dirty="0" err="1"/>
              <a:t>Transact</a:t>
            </a:r>
            <a:r>
              <a:rPr lang="ru-RU" sz="1800" dirty="0"/>
              <a:t>-SQL. Обобщенные табличные выражения используются в следующих двух типах запросов: </a:t>
            </a:r>
          </a:p>
          <a:p>
            <a:pPr lvl="0"/>
            <a:r>
              <a:rPr lang="ru-RU" sz="1800" dirty="0" err="1"/>
              <a:t>нерекурсивных</a:t>
            </a:r>
            <a:r>
              <a:rPr lang="ru-RU" sz="1800" dirty="0"/>
              <a:t>;  </a:t>
            </a:r>
          </a:p>
          <a:p>
            <a:r>
              <a:rPr lang="ru-RU" sz="1800" dirty="0"/>
              <a:t>рекурсивных. </a:t>
            </a:r>
          </a:p>
        </p:txBody>
      </p:sp>
    </p:spTree>
    <p:extLst>
      <p:ext uri="{BB962C8B-B14F-4D97-AF65-F5344CB8AC3E}">
        <p14:creationId xmlns:p14="http://schemas.microsoft.com/office/powerpoint/2010/main" val="300442739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ОТВ и </a:t>
            </a:r>
            <a:r>
              <a:rPr lang="ru-RU" b="1" dirty="0" err="1"/>
              <a:t>нерекурсивные</a:t>
            </a:r>
            <a:r>
              <a:rPr lang="ru-RU" b="1" dirty="0"/>
              <a:t> запросы</a:t>
            </a:r>
            <a:endParaRPr lang="ru-RU" dirty="0"/>
          </a:p>
        </p:txBody>
      </p:sp>
      <p:sp>
        <p:nvSpPr>
          <p:cNvPr id="3" name="Объект 2"/>
          <p:cNvSpPr>
            <a:spLocks noGrp="1"/>
          </p:cNvSpPr>
          <p:nvPr>
            <p:ph idx="1"/>
          </p:nvPr>
        </p:nvSpPr>
        <p:spPr>
          <a:xfrm>
            <a:off x="602901" y="1507253"/>
            <a:ext cx="8219552" cy="5164851"/>
          </a:xfrm>
        </p:spPr>
        <p:txBody>
          <a:bodyPr>
            <a:noAutofit/>
          </a:bodyPr>
          <a:lstStyle/>
          <a:p>
            <a:pPr>
              <a:lnSpc>
                <a:spcPct val="110000"/>
              </a:lnSpc>
              <a:spcBef>
                <a:spcPts val="600"/>
              </a:spcBef>
            </a:pPr>
            <a:r>
              <a:rPr lang="ru-RU" sz="1800" dirty="0" err="1"/>
              <a:t>Нерекурсивную</a:t>
            </a:r>
            <a:r>
              <a:rPr lang="ru-RU" sz="1800" dirty="0"/>
              <a:t> форму ОТВ можно использовать в качестве альтернативы производным таблицам и представлениям. Обычно ОТВ определяется посредством предложения WITH и дополнительного запроса, который ссылается на имя, используемое в предложении WITH.</a:t>
            </a:r>
          </a:p>
          <a:p>
            <a:pPr>
              <a:lnSpc>
                <a:spcPct val="110000"/>
              </a:lnSpc>
              <a:spcBef>
                <a:spcPts val="600"/>
              </a:spcBef>
            </a:pPr>
            <a:r>
              <a:rPr lang="ru-RU" sz="1800" dirty="0" smtClean="0"/>
              <a:t>Пример </a:t>
            </a:r>
            <a:r>
              <a:rPr lang="ru-RU" sz="1800" dirty="0"/>
              <a:t>стандартного решения:</a:t>
            </a:r>
          </a:p>
          <a:p>
            <a:pPr marL="0" indent="0">
              <a:lnSpc>
                <a:spcPct val="100000"/>
              </a:lnSpc>
              <a:spcBef>
                <a:spcPts val="0"/>
              </a:spcBef>
              <a:buNone/>
            </a:pPr>
            <a:r>
              <a:rPr lang="en-US" sz="1800" dirty="0">
                <a:solidFill>
                  <a:srgbClr val="0000FF"/>
                </a:solidFill>
                <a:highlight>
                  <a:srgbClr val="FFFFFF"/>
                </a:highlight>
                <a:latin typeface="Consolas" panose="020B0609020204030204" pitchFamily="49" charset="0"/>
              </a:rPr>
              <a:t>SELECT</a:t>
            </a:r>
            <a:r>
              <a:rPr lang="en-US" sz="1800" dirty="0">
                <a:solidFill>
                  <a:srgbClr val="000000"/>
                </a:solidFill>
                <a:highlight>
                  <a:srgbClr val="FFFFFF"/>
                </a:highlight>
                <a:latin typeface="Consolas" panose="020B0609020204030204" pitchFamily="49" charset="0"/>
              </a:rPr>
              <a:t> </a:t>
            </a:r>
            <a:r>
              <a:rPr lang="en-US" sz="1800" dirty="0" err="1">
                <a:solidFill>
                  <a:srgbClr val="000000"/>
                </a:solidFill>
                <a:highlight>
                  <a:srgbClr val="FFFFFF"/>
                </a:highlight>
                <a:latin typeface="Consolas" panose="020B0609020204030204" pitchFamily="49" charset="0"/>
              </a:rPr>
              <a:t>SalesOrderID</a:t>
            </a:r>
            <a:r>
              <a:rPr lang="en-US" sz="1800" dirty="0">
                <a:solidFill>
                  <a:srgbClr val="000000"/>
                </a:solidFill>
                <a:highlight>
                  <a:srgbClr val="FFFFFF"/>
                </a:highlight>
                <a:latin typeface="Consolas" panose="020B0609020204030204" pitchFamily="49" charset="0"/>
              </a:rPr>
              <a:t> </a:t>
            </a:r>
          </a:p>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FROM</a:t>
            </a:r>
            <a:r>
              <a:rPr lang="en-US" sz="1800" dirty="0">
                <a:solidFill>
                  <a:srgbClr val="000000"/>
                </a:solidFill>
                <a:highlight>
                  <a:srgbClr val="FFFFFF"/>
                </a:highlight>
                <a:latin typeface="Consolas" panose="020B0609020204030204" pitchFamily="49" charset="0"/>
              </a:rPr>
              <a:t> </a:t>
            </a:r>
            <a:r>
              <a:rPr lang="en-US" sz="1800" dirty="0" err="1">
                <a:solidFill>
                  <a:srgbClr val="000000"/>
                </a:solidFill>
                <a:highlight>
                  <a:srgbClr val="FFFFFF"/>
                </a:highlight>
                <a:latin typeface="Consolas" panose="020B0609020204030204" pitchFamily="49" charset="0"/>
              </a:rPr>
              <a:t>Sales</a:t>
            </a:r>
            <a:r>
              <a:rPr lang="en-US" sz="1800" dirty="0" err="1">
                <a:solidFill>
                  <a:srgbClr val="808080"/>
                </a:solidFill>
                <a:highlight>
                  <a:srgbClr val="FFFFFF"/>
                </a:highlight>
                <a:latin typeface="Consolas" panose="020B0609020204030204" pitchFamily="49" charset="0"/>
              </a:rPr>
              <a:t>.</a:t>
            </a:r>
            <a:r>
              <a:rPr lang="en-US" sz="1800" dirty="0" err="1">
                <a:solidFill>
                  <a:srgbClr val="000000"/>
                </a:solidFill>
                <a:highlight>
                  <a:srgbClr val="FFFFFF"/>
                </a:highlight>
                <a:latin typeface="Consolas" panose="020B0609020204030204" pitchFamily="49" charset="0"/>
              </a:rPr>
              <a:t>SalesOrderHeader</a:t>
            </a:r>
            <a:r>
              <a:rPr lang="en-US" sz="1800" dirty="0">
                <a:solidFill>
                  <a:srgbClr val="000000"/>
                </a:solidFill>
                <a:highlight>
                  <a:srgbClr val="FFFFFF"/>
                </a:highlight>
                <a:latin typeface="Consolas" panose="020B0609020204030204" pitchFamily="49" charset="0"/>
              </a:rPr>
              <a:t> </a:t>
            </a:r>
          </a:p>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WHERE</a:t>
            </a:r>
            <a:r>
              <a:rPr lang="en-US" sz="1800" dirty="0">
                <a:solidFill>
                  <a:srgbClr val="000000"/>
                </a:solidFill>
                <a:highlight>
                  <a:srgbClr val="FFFFFF"/>
                </a:highlight>
                <a:latin typeface="Consolas" panose="020B0609020204030204" pitchFamily="49" charset="0"/>
              </a:rPr>
              <a:t> </a:t>
            </a:r>
            <a:r>
              <a:rPr lang="en-US" sz="1800" dirty="0" err="1">
                <a:solidFill>
                  <a:srgbClr val="000000"/>
                </a:solidFill>
                <a:highlight>
                  <a:srgbClr val="FFFFFF"/>
                </a:highlight>
                <a:latin typeface="Consolas" panose="020B0609020204030204" pitchFamily="49" charset="0"/>
              </a:rPr>
              <a:t>TotalDue</a:t>
            </a:r>
            <a:r>
              <a:rPr lang="en-US" sz="1800" dirty="0">
                <a:solidFill>
                  <a:srgbClr val="000000"/>
                </a:solidFill>
                <a:highlight>
                  <a:srgbClr val="FFFFFF"/>
                </a:highlight>
                <a:latin typeface="Consolas" panose="020B0609020204030204" pitchFamily="49" charset="0"/>
              </a:rPr>
              <a:t> </a:t>
            </a:r>
            <a:r>
              <a:rPr lang="en-US" sz="1800" dirty="0">
                <a:solidFill>
                  <a:srgbClr val="808080"/>
                </a:solidFill>
                <a:highlight>
                  <a:srgbClr val="FFFFFF"/>
                </a:highlight>
                <a:latin typeface="Consolas" panose="020B0609020204030204" pitchFamily="49" charset="0"/>
              </a:rPr>
              <a:t>&gt;</a:t>
            </a:r>
            <a:r>
              <a:rPr lang="en-US" sz="1800" dirty="0">
                <a:solidFill>
                  <a:srgbClr val="0000FF"/>
                </a:solidFill>
                <a:highlight>
                  <a:srgbClr val="FFFFFF"/>
                </a:highlight>
                <a:latin typeface="Consolas" panose="020B0609020204030204" pitchFamily="49" charset="0"/>
              </a:rPr>
              <a:t> </a:t>
            </a:r>
            <a:r>
              <a:rPr lang="en-US" sz="1800" dirty="0">
                <a:solidFill>
                  <a:srgbClr val="808080"/>
                </a:solidFill>
                <a:highlight>
                  <a:srgbClr val="FFFFFF"/>
                </a:highlight>
                <a:latin typeface="Consolas" panose="020B0609020204030204" pitchFamily="49" charset="0"/>
              </a:rPr>
              <a:t>(</a:t>
            </a:r>
            <a:r>
              <a:rPr lang="en-US" sz="1800" dirty="0">
                <a:solidFill>
                  <a:srgbClr val="0000FF"/>
                </a:solidFill>
                <a:highlight>
                  <a:srgbClr val="FFFFFF"/>
                </a:highlight>
                <a:latin typeface="Consolas" panose="020B0609020204030204" pitchFamily="49" charset="0"/>
              </a:rPr>
              <a:t>SELECT</a:t>
            </a:r>
            <a:r>
              <a:rPr lang="en-US" sz="1800" dirty="0">
                <a:solidFill>
                  <a:srgbClr val="000000"/>
                </a:solidFill>
                <a:highlight>
                  <a:srgbClr val="FFFFFF"/>
                </a:highlight>
                <a:latin typeface="Consolas" panose="020B0609020204030204" pitchFamily="49" charset="0"/>
              </a:rPr>
              <a:t> </a:t>
            </a:r>
            <a:r>
              <a:rPr lang="en-US" sz="1800" dirty="0">
                <a:solidFill>
                  <a:srgbClr val="FF00FF"/>
                </a:solidFill>
                <a:highlight>
                  <a:srgbClr val="FFFFFF"/>
                </a:highlight>
                <a:latin typeface="Consolas" panose="020B0609020204030204" pitchFamily="49" charset="0"/>
              </a:rPr>
              <a:t>AVG</a:t>
            </a:r>
            <a:r>
              <a:rPr lang="en-US" sz="1800" dirty="0">
                <a:solidFill>
                  <a:srgbClr val="808080"/>
                </a:solidFill>
                <a:highlight>
                  <a:srgbClr val="FFFFFF"/>
                </a:highlight>
                <a:latin typeface="Consolas" panose="020B0609020204030204" pitchFamily="49" charset="0"/>
              </a:rPr>
              <a:t>(</a:t>
            </a:r>
            <a:r>
              <a:rPr lang="en-US" sz="1800" dirty="0" err="1">
                <a:solidFill>
                  <a:srgbClr val="000000"/>
                </a:solidFill>
                <a:highlight>
                  <a:srgbClr val="FFFFFF"/>
                </a:highlight>
                <a:latin typeface="Consolas" panose="020B0609020204030204" pitchFamily="49" charset="0"/>
              </a:rPr>
              <a:t>TotalDue</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p>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FROM</a:t>
            </a:r>
            <a:r>
              <a:rPr lang="en-US" sz="1800" dirty="0">
                <a:solidFill>
                  <a:srgbClr val="000000"/>
                </a:solidFill>
                <a:highlight>
                  <a:srgbClr val="FFFFFF"/>
                </a:highlight>
                <a:latin typeface="Consolas" panose="020B0609020204030204" pitchFamily="49" charset="0"/>
              </a:rPr>
              <a:t> </a:t>
            </a:r>
            <a:r>
              <a:rPr lang="en-US" sz="1800" dirty="0" err="1">
                <a:solidFill>
                  <a:srgbClr val="000000"/>
                </a:solidFill>
                <a:highlight>
                  <a:srgbClr val="FFFFFF"/>
                </a:highlight>
                <a:latin typeface="Consolas" panose="020B0609020204030204" pitchFamily="49" charset="0"/>
              </a:rPr>
              <a:t>Sales</a:t>
            </a:r>
            <a:r>
              <a:rPr lang="en-US" sz="1800" dirty="0" err="1">
                <a:solidFill>
                  <a:srgbClr val="808080"/>
                </a:solidFill>
                <a:highlight>
                  <a:srgbClr val="FFFFFF"/>
                </a:highlight>
                <a:latin typeface="Consolas" panose="020B0609020204030204" pitchFamily="49" charset="0"/>
              </a:rPr>
              <a:t>.</a:t>
            </a:r>
            <a:r>
              <a:rPr lang="en-US" sz="1800" dirty="0" err="1">
                <a:solidFill>
                  <a:srgbClr val="000000"/>
                </a:solidFill>
                <a:highlight>
                  <a:srgbClr val="FFFFFF"/>
                </a:highlight>
                <a:latin typeface="Consolas" panose="020B0609020204030204" pitchFamily="49" charset="0"/>
              </a:rPr>
              <a:t>SalesOrderHeader</a:t>
            </a:r>
            <a:r>
              <a:rPr lang="en-US" sz="1800" dirty="0">
                <a:solidFill>
                  <a:srgbClr val="000000"/>
                </a:solidFill>
                <a:highlight>
                  <a:srgbClr val="FFFFFF"/>
                </a:highlight>
                <a:latin typeface="Consolas" panose="020B0609020204030204" pitchFamily="49" charset="0"/>
              </a:rPr>
              <a:t> </a:t>
            </a:r>
          </a:p>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WHERE</a:t>
            </a:r>
            <a:r>
              <a:rPr lang="en-US" sz="1800" dirty="0">
                <a:solidFill>
                  <a:srgbClr val="000000"/>
                </a:solidFill>
                <a:highlight>
                  <a:srgbClr val="FFFFFF"/>
                </a:highlight>
                <a:latin typeface="Consolas" panose="020B0609020204030204" pitchFamily="49" charset="0"/>
              </a:rPr>
              <a:t> </a:t>
            </a:r>
            <a:r>
              <a:rPr lang="en-US" sz="1800" dirty="0">
                <a:solidFill>
                  <a:srgbClr val="FF00FF"/>
                </a:solidFill>
                <a:highlight>
                  <a:srgbClr val="FFFFFF"/>
                </a:highlight>
                <a:latin typeface="Consolas" panose="020B0609020204030204" pitchFamily="49" charset="0"/>
              </a:rPr>
              <a:t>YEAR</a:t>
            </a:r>
            <a:r>
              <a:rPr lang="en-US" sz="1800" dirty="0">
                <a:solidFill>
                  <a:srgbClr val="808080"/>
                </a:solidFill>
                <a:highlight>
                  <a:srgbClr val="FFFFFF"/>
                </a:highlight>
                <a:latin typeface="Consolas" panose="020B0609020204030204" pitchFamily="49" charset="0"/>
              </a:rPr>
              <a:t>(</a:t>
            </a:r>
            <a:r>
              <a:rPr lang="en-US" sz="1800" dirty="0" err="1">
                <a:solidFill>
                  <a:srgbClr val="000000"/>
                </a:solidFill>
                <a:highlight>
                  <a:srgbClr val="FFFFFF"/>
                </a:highlight>
                <a:latin typeface="Consolas" panose="020B0609020204030204" pitchFamily="49" charset="0"/>
              </a:rPr>
              <a:t>OrderDate</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r>
              <a:rPr lang="en-US" sz="1800" dirty="0">
                <a:solidFill>
                  <a:srgbClr val="FF0000"/>
                </a:solidFill>
                <a:highlight>
                  <a:srgbClr val="FFFFFF"/>
                </a:highlight>
                <a:latin typeface="Consolas" panose="020B0609020204030204" pitchFamily="49" charset="0"/>
              </a:rPr>
              <a:t>'2017'</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p>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r>
              <a:rPr lang="en-US" sz="1800" dirty="0">
                <a:solidFill>
                  <a:srgbClr val="808080"/>
                </a:solidFill>
                <a:highlight>
                  <a:srgbClr val="FFFFFF"/>
                </a:highlight>
                <a:latin typeface="Consolas" panose="020B0609020204030204" pitchFamily="49" charset="0"/>
              </a:rPr>
              <a:t>AND</a:t>
            </a:r>
            <a:r>
              <a:rPr lang="en-US" sz="1800" dirty="0">
                <a:solidFill>
                  <a:srgbClr val="000000"/>
                </a:solidFill>
                <a:highlight>
                  <a:srgbClr val="FFFFFF"/>
                </a:highlight>
                <a:latin typeface="Consolas" panose="020B0609020204030204" pitchFamily="49" charset="0"/>
              </a:rPr>
              <a:t> Freight </a:t>
            </a:r>
            <a:r>
              <a:rPr lang="en-US" sz="1800" dirty="0">
                <a:solidFill>
                  <a:srgbClr val="808080"/>
                </a:solidFill>
                <a:highlight>
                  <a:srgbClr val="FFFFFF"/>
                </a:highlight>
                <a:latin typeface="Consolas" panose="020B0609020204030204" pitchFamily="49" charset="0"/>
              </a:rPr>
              <a:t>&gt;</a:t>
            </a:r>
            <a:r>
              <a:rPr lang="en-US" sz="1800" dirty="0">
                <a:solidFill>
                  <a:srgbClr val="0000FF"/>
                </a:solidFill>
                <a:highlight>
                  <a:srgbClr val="FFFFFF"/>
                </a:highlight>
                <a:latin typeface="Consolas" panose="020B0609020204030204" pitchFamily="49" charset="0"/>
              </a:rPr>
              <a:t> </a:t>
            </a:r>
            <a:r>
              <a:rPr lang="en-US" sz="1800" dirty="0">
                <a:solidFill>
                  <a:srgbClr val="808080"/>
                </a:solidFill>
                <a:highlight>
                  <a:srgbClr val="FFFFFF"/>
                </a:highlight>
                <a:latin typeface="Consolas" panose="020B0609020204030204" pitchFamily="49" charset="0"/>
              </a:rPr>
              <a:t>(</a:t>
            </a:r>
            <a:r>
              <a:rPr lang="en-US" sz="1800" dirty="0">
                <a:solidFill>
                  <a:srgbClr val="0000FF"/>
                </a:solidFill>
                <a:highlight>
                  <a:srgbClr val="FFFFFF"/>
                </a:highlight>
                <a:latin typeface="Consolas" panose="020B0609020204030204" pitchFamily="49" charset="0"/>
              </a:rPr>
              <a:t>SELECT</a:t>
            </a:r>
            <a:r>
              <a:rPr lang="en-US" sz="1800" dirty="0">
                <a:solidFill>
                  <a:srgbClr val="000000"/>
                </a:solidFill>
                <a:highlight>
                  <a:srgbClr val="FFFFFF"/>
                </a:highlight>
                <a:latin typeface="Consolas" panose="020B0609020204030204" pitchFamily="49" charset="0"/>
              </a:rPr>
              <a:t> </a:t>
            </a:r>
            <a:r>
              <a:rPr lang="en-US" sz="1800" dirty="0">
                <a:solidFill>
                  <a:srgbClr val="FF00FF"/>
                </a:solidFill>
                <a:highlight>
                  <a:srgbClr val="FFFFFF"/>
                </a:highlight>
                <a:latin typeface="Consolas" panose="020B0609020204030204" pitchFamily="49" charset="0"/>
              </a:rPr>
              <a:t>AVG</a:t>
            </a:r>
            <a:r>
              <a:rPr lang="en-US" sz="1800" dirty="0">
                <a:solidFill>
                  <a:srgbClr val="808080"/>
                </a:solidFill>
                <a:highlight>
                  <a:srgbClr val="FFFFFF"/>
                </a:highlight>
                <a:latin typeface="Consolas" panose="020B0609020204030204" pitchFamily="49" charset="0"/>
              </a:rPr>
              <a:t>(</a:t>
            </a:r>
            <a:r>
              <a:rPr lang="en-US" sz="1800" dirty="0" err="1">
                <a:solidFill>
                  <a:srgbClr val="000000"/>
                </a:solidFill>
                <a:highlight>
                  <a:srgbClr val="FFFFFF"/>
                </a:highlight>
                <a:latin typeface="Consolas" panose="020B0609020204030204" pitchFamily="49" charset="0"/>
              </a:rPr>
              <a:t>TotalDue</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p>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FROM</a:t>
            </a:r>
            <a:r>
              <a:rPr lang="en-US" sz="1800" dirty="0">
                <a:solidFill>
                  <a:srgbClr val="000000"/>
                </a:solidFill>
                <a:highlight>
                  <a:srgbClr val="FFFFFF"/>
                </a:highlight>
                <a:latin typeface="Consolas" panose="020B0609020204030204" pitchFamily="49" charset="0"/>
              </a:rPr>
              <a:t> </a:t>
            </a:r>
            <a:r>
              <a:rPr lang="en-US" sz="1800" dirty="0" err="1">
                <a:solidFill>
                  <a:srgbClr val="000000"/>
                </a:solidFill>
                <a:highlight>
                  <a:srgbClr val="FFFFFF"/>
                </a:highlight>
                <a:latin typeface="Consolas" panose="020B0609020204030204" pitchFamily="49" charset="0"/>
              </a:rPr>
              <a:t>Sales</a:t>
            </a:r>
            <a:r>
              <a:rPr lang="en-US" sz="1800" dirty="0" err="1">
                <a:solidFill>
                  <a:srgbClr val="808080"/>
                </a:solidFill>
                <a:highlight>
                  <a:srgbClr val="FFFFFF"/>
                </a:highlight>
                <a:latin typeface="Consolas" panose="020B0609020204030204" pitchFamily="49" charset="0"/>
              </a:rPr>
              <a:t>.</a:t>
            </a:r>
            <a:r>
              <a:rPr lang="en-US" sz="1800" dirty="0" err="1">
                <a:solidFill>
                  <a:srgbClr val="000000"/>
                </a:solidFill>
                <a:highlight>
                  <a:srgbClr val="FFFFFF"/>
                </a:highlight>
                <a:latin typeface="Consolas" panose="020B0609020204030204" pitchFamily="49" charset="0"/>
              </a:rPr>
              <a:t>SalesOrderHeader</a:t>
            </a:r>
            <a:r>
              <a:rPr lang="en-US" sz="1800" dirty="0">
                <a:solidFill>
                  <a:srgbClr val="000000"/>
                </a:solidFill>
                <a:highlight>
                  <a:srgbClr val="FFFFFF"/>
                </a:highlight>
                <a:latin typeface="Consolas" panose="020B0609020204030204" pitchFamily="49" charset="0"/>
              </a:rPr>
              <a:t> </a:t>
            </a:r>
          </a:p>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WHERE</a:t>
            </a:r>
            <a:r>
              <a:rPr lang="en-US" sz="1800" dirty="0">
                <a:solidFill>
                  <a:srgbClr val="000000"/>
                </a:solidFill>
                <a:highlight>
                  <a:srgbClr val="FFFFFF"/>
                </a:highlight>
                <a:latin typeface="Consolas" panose="020B0609020204030204" pitchFamily="49" charset="0"/>
              </a:rPr>
              <a:t> </a:t>
            </a:r>
            <a:r>
              <a:rPr lang="en-US" sz="1800" dirty="0">
                <a:solidFill>
                  <a:srgbClr val="FF00FF"/>
                </a:solidFill>
                <a:highlight>
                  <a:srgbClr val="FFFFFF"/>
                </a:highlight>
                <a:latin typeface="Consolas" panose="020B0609020204030204" pitchFamily="49" charset="0"/>
              </a:rPr>
              <a:t>YEAR</a:t>
            </a:r>
            <a:r>
              <a:rPr lang="en-US" sz="1800" dirty="0">
                <a:solidFill>
                  <a:srgbClr val="808080"/>
                </a:solidFill>
                <a:highlight>
                  <a:srgbClr val="FFFFFF"/>
                </a:highlight>
                <a:latin typeface="Consolas" panose="020B0609020204030204" pitchFamily="49" charset="0"/>
              </a:rPr>
              <a:t>(</a:t>
            </a:r>
            <a:r>
              <a:rPr lang="en-US" sz="1800" dirty="0" err="1">
                <a:solidFill>
                  <a:srgbClr val="000000"/>
                </a:solidFill>
                <a:highlight>
                  <a:srgbClr val="FFFFFF"/>
                </a:highlight>
                <a:latin typeface="Consolas" panose="020B0609020204030204" pitchFamily="49" charset="0"/>
              </a:rPr>
              <a:t>OrderDate</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r>
              <a:rPr lang="en-US" sz="1800" dirty="0">
                <a:solidFill>
                  <a:srgbClr val="FF0000"/>
                </a:solidFill>
                <a:highlight>
                  <a:srgbClr val="FFFFFF"/>
                </a:highlight>
                <a:latin typeface="Consolas" panose="020B0609020204030204" pitchFamily="49" charset="0"/>
              </a:rPr>
              <a:t>'2017'</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2.5</a:t>
            </a:r>
            <a:r>
              <a:rPr lang="en-US" sz="1800" dirty="0" smtClean="0">
                <a:solidFill>
                  <a:srgbClr val="808080"/>
                </a:solidFill>
                <a:highlight>
                  <a:srgbClr val="FFFFFF"/>
                </a:highlight>
                <a:latin typeface="Consolas" panose="020B0609020204030204" pitchFamily="49" charset="0"/>
              </a:rPr>
              <a:t>;</a:t>
            </a:r>
            <a:endParaRPr lang="ru-RU" sz="1800" dirty="0" smtClean="0">
              <a:solidFill>
                <a:srgbClr val="808080"/>
              </a:solidFill>
              <a:highlight>
                <a:srgbClr val="FFFFFF"/>
              </a:highlight>
              <a:latin typeface="Consolas" panose="020B0609020204030204" pitchFamily="49" charset="0"/>
            </a:endParaRPr>
          </a:p>
          <a:p>
            <a:pPr marL="0" indent="0">
              <a:lnSpc>
                <a:spcPct val="100000"/>
              </a:lnSpc>
              <a:spcBef>
                <a:spcPts val="0"/>
              </a:spcBef>
              <a:buNone/>
            </a:pPr>
            <a:endParaRPr lang="ru-RU" sz="1800" dirty="0">
              <a:solidFill>
                <a:srgbClr val="808080"/>
              </a:solidFill>
              <a:highlight>
                <a:srgbClr val="FFFFFF"/>
              </a:highlight>
              <a:latin typeface="Consolas" panose="020B0609020204030204" pitchFamily="49" charset="0"/>
            </a:endParaRPr>
          </a:p>
          <a:p>
            <a:pPr marL="0" indent="0">
              <a:lnSpc>
                <a:spcPct val="100000"/>
              </a:lnSpc>
              <a:spcBef>
                <a:spcPts val="0"/>
              </a:spcBef>
              <a:buNone/>
            </a:pPr>
            <a:r>
              <a:rPr lang="ru-RU" sz="1800" dirty="0" smtClean="0"/>
              <a:t>Запрос </a:t>
            </a:r>
            <a:r>
              <a:rPr lang="ru-RU" sz="1800" dirty="0"/>
              <a:t>в примере выбирает заказы, чьи общие суммы налогов (</a:t>
            </a:r>
            <a:r>
              <a:rPr lang="ru-RU" sz="1800" dirty="0" err="1"/>
              <a:t>TotalDue</a:t>
            </a:r>
            <a:r>
              <a:rPr lang="ru-RU" sz="1800" dirty="0"/>
              <a:t>) большие, чем среднее значение по всем налогам, и плата за перевозку (</a:t>
            </a:r>
            <a:r>
              <a:rPr lang="ru-RU" sz="1800" dirty="0" err="1"/>
              <a:t>Freight</a:t>
            </a:r>
            <a:r>
              <a:rPr lang="ru-RU" sz="1800" dirty="0"/>
              <a:t>) которых больше чем 40% среднего значения налогов</a:t>
            </a:r>
            <a:r>
              <a:rPr lang="ru-RU" sz="1800" dirty="0" smtClean="0"/>
              <a:t>.</a:t>
            </a:r>
          </a:p>
        </p:txBody>
      </p:sp>
    </p:spTree>
    <p:extLst>
      <p:ext uri="{BB962C8B-B14F-4D97-AF65-F5344CB8AC3E}">
        <p14:creationId xmlns:p14="http://schemas.microsoft.com/office/powerpoint/2010/main" val="275190993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ОТВ и </a:t>
            </a:r>
            <a:r>
              <a:rPr lang="ru-RU" b="1" dirty="0" err="1"/>
              <a:t>нерекурсивные</a:t>
            </a:r>
            <a:r>
              <a:rPr lang="ru-RU" b="1" dirty="0"/>
              <a:t> запросы</a:t>
            </a:r>
            <a:endParaRPr lang="ru-RU" dirty="0"/>
          </a:p>
        </p:txBody>
      </p:sp>
      <p:sp>
        <p:nvSpPr>
          <p:cNvPr id="3" name="Объект 2"/>
          <p:cNvSpPr>
            <a:spLocks noGrp="1"/>
          </p:cNvSpPr>
          <p:nvPr>
            <p:ph idx="1"/>
          </p:nvPr>
        </p:nvSpPr>
        <p:spPr>
          <a:xfrm>
            <a:off x="828675" y="1600200"/>
            <a:ext cx="7486650" cy="4742234"/>
          </a:xfrm>
        </p:spPr>
        <p:txBody>
          <a:bodyPr>
            <a:normAutofit/>
          </a:bodyPr>
          <a:lstStyle/>
          <a:p>
            <a:pPr>
              <a:lnSpc>
                <a:spcPct val="100000"/>
              </a:lnSpc>
            </a:pPr>
            <a:r>
              <a:rPr lang="ru-RU" sz="1800" dirty="0"/>
              <a:t>Синтаксис предложения WITH в </a:t>
            </a:r>
            <a:r>
              <a:rPr lang="ru-RU" sz="1800" dirty="0" err="1"/>
              <a:t>нерекурсивных</a:t>
            </a:r>
            <a:r>
              <a:rPr lang="ru-RU" sz="1800" dirty="0"/>
              <a:t> запросах имеет следующий вид: </a:t>
            </a:r>
          </a:p>
          <a:p>
            <a:pPr marL="0" indent="712788">
              <a:lnSpc>
                <a:spcPct val="100000"/>
              </a:lnSpc>
              <a:spcBef>
                <a:spcPts val="0"/>
              </a:spcBef>
              <a:buNone/>
            </a:pPr>
            <a:r>
              <a:rPr lang="en-US" sz="1800" dirty="0">
                <a:solidFill>
                  <a:srgbClr val="FF0000"/>
                </a:solidFill>
              </a:rPr>
              <a:t>WITH </a:t>
            </a:r>
            <a:r>
              <a:rPr lang="en-US" sz="1800" dirty="0" err="1">
                <a:solidFill>
                  <a:srgbClr val="FF0000"/>
                </a:solidFill>
              </a:rPr>
              <a:t>cte_name</a:t>
            </a:r>
            <a:r>
              <a:rPr lang="en-US" sz="1800" dirty="0">
                <a:solidFill>
                  <a:srgbClr val="FF0000"/>
                </a:solidFill>
              </a:rPr>
              <a:t> (</a:t>
            </a:r>
            <a:r>
              <a:rPr lang="en-US" sz="1800" dirty="0" err="1">
                <a:solidFill>
                  <a:srgbClr val="FF0000"/>
                </a:solidFill>
              </a:rPr>
              <a:t>column_list</a:t>
            </a:r>
            <a:r>
              <a:rPr lang="en-US" sz="1800" dirty="0">
                <a:solidFill>
                  <a:srgbClr val="FF0000"/>
                </a:solidFill>
              </a:rPr>
              <a:t>) AS </a:t>
            </a:r>
            <a:endParaRPr lang="ru-RU" sz="1800" dirty="0" smtClean="0">
              <a:solidFill>
                <a:srgbClr val="FF0000"/>
              </a:solidFill>
            </a:endParaRPr>
          </a:p>
          <a:p>
            <a:pPr marL="0" indent="712788">
              <a:lnSpc>
                <a:spcPct val="100000"/>
              </a:lnSpc>
              <a:spcBef>
                <a:spcPts val="0"/>
              </a:spcBef>
              <a:buNone/>
            </a:pPr>
            <a:r>
              <a:rPr lang="ru-RU" sz="1800" dirty="0" smtClean="0">
                <a:solidFill>
                  <a:srgbClr val="FF0000"/>
                </a:solidFill>
              </a:rPr>
              <a:t>(</a:t>
            </a:r>
            <a:r>
              <a:rPr lang="ru-RU" sz="1800" dirty="0" err="1" smtClean="0">
                <a:solidFill>
                  <a:srgbClr val="FF0000"/>
                </a:solidFill>
              </a:rPr>
              <a:t>inner_query</a:t>
            </a:r>
            <a:r>
              <a:rPr lang="ru-RU" sz="1800" dirty="0" smtClean="0">
                <a:solidFill>
                  <a:srgbClr val="FF0000"/>
                </a:solidFill>
              </a:rPr>
              <a:t>) </a:t>
            </a:r>
            <a:r>
              <a:rPr lang="ru-RU" sz="1800" dirty="0" err="1" smtClean="0">
                <a:solidFill>
                  <a:srgbClr val="FF0000"/>
                </a:solidFill>
              </a:rPr>
              <a:t>outer_query</a:t>
            </a:r>
            <a:r>
              <a:rPr lang="ru-RU" sz="1800" dirty="0" smtClean="0">
                <a:solidFill>
                  <a:srgbClr val="FF0000"/>
                </a:solidFill>
              </a:rPr>
              <a:t> </a:t>
            </a:r>
          </a:p>
          <a:p>
            <a:pPr>
              <a:lnSpc>
                <a:spcPct val="100000"/>
              </a:lnSpc>
            </a:pPr>
            <a:r>
              <a:rPr lang="ru-RU" sz="1800" dirty="0" smtClean="0"/>
              <a:t>Параметр </a:t>
            </a:r>
            <a:r>
              <a:rPr lang="ru-RU" sz="1800" i="1" dirty="0" err="1"/>
              <a:t>cte_name</a:t>
            </a:r>
            <a:r>
              <a:rPr lang="ru-RU" sz="1800" dirty="0"/>
              <a:t> представляет имя ОТВ, которое определяет результирующую таблицу, </a:t>
            </a:r>
            <a:endParaRPr lang="ru-RU" sz="1800" dirty="0" smtClean="0"/>
          </a:p>
          <a:p>
            <a:pPr>
              <a:lnSpc>
                <a:spcPct val="100000"/>
              </a:lnSpc>
            </a:pPr>
            <a:r>
              <a:rPr lang="ru-RU" sz="1800" dirty="0" smtClean="0"/>
              <a:t>Параметр </a:t>
            </a:r>
            <a:r>
              <a:rPr lang="ru-RU" sz="1800" i="1" dirty="0" err="1"/>
              <a:t>column_list</a:t>
            </a:r>
            <a:r>
              <a:rPr lang="ru-RU" sz="1800" dirty="0"/>
              <a:t> — список столбцов табличного выражения. </a:t>
            </a:r>
            <a:endParaRPr lang="ru-RU" sz="1800" dirty="0" smtClean="0"/>
          </a:p>
          <a:p>
            <a:pPr>
              <a:lnSpc>
                <a:spcPct val="100000"/>
              </a:lnSpc>
            </a:pPr>
            <a:r>
              <a:rPr lang="ru-RU" sz="1800" dirty="0" smtClean="0"/>
              <a:t>Параметр </a:t>
            </a:r>
            <a:r>
              <a:rPr lang="ru-RU" sz="1800" i="1" dirty="0" err="1"/>
              <a:t>inner_query</a:t>
            </a:r>
            <a:r>
              <a:rPr lang="ru-RU" sz="1800" dirty="0"/>
              <a:t> представляет инструкцию SELECT, которая определяет результирующий набор соответствующего табличного выражения. </a:t>
            </a:r>
            <a:endParaRPr lang="ru-RU" sz="1800" dirty="0" smtClean="0"/>
          </a:p>
          <a:p>
            <a:pPr>
              <a:lnSpc>
                <a:spcPct val="100000"/>
              </a:lnSpc>
            </a:pPr>
            <a:r>
              <a:rPr lang="ru-RU" sz="1800" dirty="0" smtClean="0"/>
              <a:t>После </a:t>
            </a:r>
            <a:r>
              <a:rPr lang="ru-RU" sz="1800" dirty="0"/>
              <a:t>этого определенное табличное выражение можно использовать во внешнем запросе </a:t>
            </a:r>
            <a:r>
              <a:rPr lang="ru-RU" sz="1800" i="1" dirty="0" err="1"/>
              <a:t>outer_query</a:t>
            </a:r>
            <a:r>
              <a:rPr lang="ru-RU" sz="1800" dirty="0"/>
              <a:t>. </a:t>
            </a:r>
            <a:endParaRPr lang="ru-RU" sz="1800" dirty="0" smtClean="0"/>
          </a:p>
        </p:txBody>
      </p:sp>
    </p:spTree>
    <p:extLst>
      <p:ext uri="{BB962C8B-B14F-4D97-AF65-F5344CB8AC3E}">
        <p14:creationId xmlns:p14="http://schemas.microsoft.com/office/powerpoint/2010/main" val="306645252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ОТВ и </a:t>
            </a:r>
            <a:r>
              <a:rPr lang="ru-RU" b="1" dirty="0" err="1"/>
              <a:t>нерекурсивные</a:t>
            </a:r>
            <a:r>
              <a:rPr lang="ru-RU" b="1" dirty="0"/>
              <a:t> запросы</a:t>
            </a:r>
            <a:endParaRPr lang="ru-RU" dirty="0"/>
          </a:p>
        </p:txBody>
      </p:sp>
      <p:sp>
        <p:nvSpPr>
          <p:cNvPr id="3" name="Объект 2"/>
          <p:cNvSpPr>
            <a:spLocks noGrp="1"/>
          </p:cNvSpPr>
          <p:nvPr>
            <p:ph idx="1"/>
          </p:nvPr>
        </p:nvSpPr>
        <p:spPr>
          <a:xfrm>
            <a:off x="828675" y="1600200"/>
            <a:ext cx="7486650" cy="4742234"/>
          </a:xfrm>
        </p:spPr>
        <p:txBody>
          <a:bodyPr>
            <a:normAutofit/>
          </a:bodyPr>
          <a:lstStyle/>
          <a:p>
            <a:pPr>
              <a:lnSpc>
                <a:spcPct val="100000"/>
              </a:lnSpc>
              <a:spcBef>
                <a:spcPts val="600"/>
              </a:spcBef>
            </a:pPr>
            <a:r>
              <a:rPr lang="ru-RU" sz="1800" dirty="0" smtClean="0"/>
              <a:t>Пример ОТВ:</a:t>
            </a:r>
          </a:p>
          <a:p>
            <a:pPr>
              <a:lnSpc>
                <a:spcPct val="100000"/>
              </a:lnSpc>
              <a:spcBef>
                <a:spcPts val="600"/>
              </a:spcBef>
            </a:pPr>
            <a:endParaRPr lang="ru-RU" sz="1800" dirty="0"/>
          </a:p>
          <a:p>
            <a:pPr marL="0" indent="0">
              <a:lnSpc>
                <a:spcPct val="100000"/>
              </a:lnSpc>
              <a:spcBef>
                <a:spcPts val="600"/>
              </a:spcBef>
              <a:buNone/>
            </a:pPr>
            <a:r>
              <a:rPr lang="en-US" sz="1800" dirty="0" smtClean="0"/>
              <a:t>WITH </a:t>
            </a:r>
            <a:r>
              <a:rPr lang="en-US" sz="1800" dirty="0" err="1" smtClean="0"/>
              <a:t>price_calc</a:t>
            </a:r>
            <a:r>
              <a:rPr lang="en-US" sz="1800" dirty="0" smtClean="0"/>
              <a:t>(</a:t>
            </a:r>
            <a:r>
              <a:rPr lang="en-US" sz="1800" dirty="0" smtClean="0">
                <a:effectLst>
                  <a:outerShdw blurRad="38100" dist="38100" dir="2700000" algn="tl">
                    <a:srgbClr val="000000">
                      <a:alpha val="43137"/>
                    </a:srgbClr>
                  </a:outerShdw>
                </a:effectLst>
              </a:rPr>
              <a:t>year_201</a:t>
            </a:r>
            <a:r>
              <a:rPr lang="ru-RU" sz="1800" dirty="0" smtClean="0">
                <a:effectLst>
                  <a:outerShdw blurRad="38100" dist="38100" dir="2700000" algn="tl">
                    <a:srgbClr val="000000">
                      <a:alpha val="43137"/>
                    </a:srgbClr>
                  </a:outerShdw>
                </a:effectLst>
              </a:rPr>
              <a:t>7</a:t>
            </a:r>
            <a:r>
              <a:rPr lang="en-US" sz="1800" dirty="0" smtClean="0"/>
              <a:t>) </a:t>
            </a:r>
            <a:r>
              <a:rPr lang="en-US" sz="1800" dirty="0"/>
              <a:t>AS </a:t>
            </a:r>
            <a:endParaRPr lang="ru-RU" sz="1800" dirty="0"/>
          </a:p>
          <a:p>
            <a:pPr marL="0" indent="0">
              <a:lnSpc>
                <a:spcPct val="100000"/>
              </a:lnSpc>
              <a:spcBef>
                <a:spcPts val="600"/>
              </a:spcBef>
              <a:buNone/>
            </a:pPr>
            <a:r>
              <a:rPr lang="en-US" sz="1800" dirty="0"/>
              <a:t>      </a:t>
            </a:r>
            <a:r>
              <a:rPr lang="en-US" sz="1800" dirty="0">
                <a:solidFill>
                  <a:srgbClr val="FF0000"/>
                </a:solidFill>
              </a:rPr>
              <a:t>(</a:t>
            </a:r>
            <a:r>
              <a:rPr lang="en-US" sz="1800" dirty="0"/>
              <a:t>SELECT AVG(</a:t>
            </a:r>
            <a:r>
              <a:rPr lang="en-US" sz="1800" dirty="0" err="1"/>
              <a:t>TotalDue</a:t>
            </a:r>
            <a:r>
              <a:rPr lang="en-US" sz="1800" dirty="0"/>
              <a:t>) </a:t>
            </a:r>
            <a:endParaRPr lang="ru-RU" sz="1800" dirty="0"/>
          </a:p>
          <a:p>
            <a:pPr marL="0" indent="0">
              <a:lnSpc>
                <a:spcPct val="100000"/>
              </a:lnSpc>
              <a:spcBef>
                <a:spcPts val="600"/>
              </a:spcBef>
              <a:buNone/>
            </a:pPr>
            <a:r>
              <a:rPr lang="en-US" sz="1800" dirty="0"/>
              <a:t>         FROM </a:t>
            </a:r>
            <a:r>
              <a:rPr lang="en-US" sz="1800" dirty="0" err="1"/>
              <a:t>Sales.SalesOrderHeader</a:t>
            </a:r>
            <a:r>
              <a:rPr lang="en-US" sz="1800" dirty="0"/>
              <a:t> </a:t>
            </a:r>
            <a:endParaRPr lang="ru-RU" sz="1800" dirty="0"/>
          </a:p>
          <a:p>
            <a:pPr marL="0" indent="0">
              <a:lnSpc>
                <a:spcPct val="100000"/>
              </a:lnSpc>
              <a:spcBef>
                <a:spcPts val="600"/>
              </a:spcBef>
              <a:buNone/>
            </a:pPr>
            <a:r>
              <a:rPr lang="en-US" sz="1800" dirty="0"/>
              <a:t>         WHERE YEAR(</a:t>
            </a:r>
            <a:r>
              <a:rPr lang="en-US" sz="1800" dirty="0" err="1"/>
              <a:t>OrderDate</a:t>
            </a:r>
            <a:r>
              <a:rPr lang="en-US" sz="1800" dirty="0"/>
              <a:t>) = </a:t>
            </a:r>
            <a:r>
              <a:rPr lang="en-US" sz="1800" dirty="0" smtClean="0"/>
              <a:t>'201</a:t>
            </a:r>
            <a:r>
              <a:rPr lang="ru-RU" sz="1800" dirty="0" smtClean="0"/>
              <a:t>7</a:t>
            </a:r>
            <a:r>
              <a:rPr lang="en-US" sz="1800" dirty="0" smtClean="0"/>
              <a:t>'</a:t>
            </a:r>
            <a:r>
              <a:rPr lang="en-US" sz="1800" dirty="0" smtClean="0">
                <a:solidFill>
                  <a:srgbClr val="FF0000"/>
                </a:solidFill>
              </a:rPr>
              <a:t>)</a:t>
            </a:r>
            <a:r>
              <a:rPr lang="en-US" sz="1800" dirty="0" smtClean="0"/>
              <a:t> </a:t>
            </a:r>
            <a:endParaRPr lang="ru-RU" sz="1800" dirty="0"/>
          </a:p>
          <a:p>
            <a:pPr marL="0" indent="0">
              <a:lnSpc>
                <a:spcPct val="100000"/>
              </a:lnSpc>
              <a:spcBef>
                <a:spcPts val="600"/>
              </a:spcBef>
              <a:buNone/>
            </a:pPr>
            <a:r>
              <a:rPr lang="en-US" sz="1800" dirty="0"/>
              <a:t>   SELECT </a:t>
            </a:r>
            <a:r>
              <a:rPr lang="en-US" sz="1800" dirty="0" err="1"/>
              <a:t>SalesOrderID</a:t>
            </a:r>
            <a:r>
              <a:rPr lang="en-US" sz="1800" dirty="0"/>
              <a:t> </a:t>
            </a:r>
            <a:endParaRPr lang="ru-RU" sz="1800" dirty="0"/>
          </a:p>
          <a:p>
            <a:pPr marL="0" indent="0">
              <a:lnSpc>
                <a:spcPct val="100000"/>
              </a:lnSpc>
              <a:spcBef>
                <a:spcPts val="600"/>
              </a:spcBef>
              <a:buNone/>
            </a:pPr>
            <a:r>
              <a:rPr lang="en-US" sz="1800" dirty="0"/>
              <a:t>      FROM </a:t>
            </a:r>
            <a:r>
              <a:rPr lang="en-US" sz="1800" dirty="0" err="1"/>
              <a:t>Sales.SalesOrderHeader</a:t>
            </a:r>
            <a:r>
              <a:rPr lang="en-US" sz="1800" dirty="0"/>
              <a:t> </a:t>
            </a:r>
            <a:endParaRPr lang="ru-RU" sz="1800" dirty="0"/>
          </a:p>
          <a:p>
            <a:pPr marL="0" indent="0">
              <a:lnSpc>
                <a:spcPct val="100000"/>
              </a:lnSpc>
              <a:spcBef>
                <a:spcPts val="600"/>
              </a:spcBef>
              <a:buNone/>
            </a:pPr>
            <a:r>
              <a:rPr lang="en-US" sz="1800" dirty="0"/>
              <a:t>      WHERE </a:t>
            </a:r>
            <a:r>
              <a:rPr lang="en-US" sz="1800" dirty="0" err="1"/>
              <a:t>TotalDue</a:t>
            </a:r>
            <a:r>
              <a:rPr lang="en-US" sz="1800" dirty="0"/>
              <a:t> &gt; (SELECT </a:t>
            </a:r>
            <a:r>
              <a:rPr lang="en-US" sz="1800" dirty="0" smtClean="0">
                <a:effectLst>
                  <a:outerShdw blurRad="38100" dist="38100" dir="2700000" algn="tl">
                    <a:srgbClr val="000000">
                      <a:alpha val="43137"/>
                    </a:srgbClr>
                  </a:outerShdw>
                </a:effectLst>
              </a:rPr>
              <a:t>year_201</a:t>
            </a:r>
            <a:r>
              <a:rPr lang="ru-RU" sz="1800" dirty="0" smtClean="0">
                <a:effectLst>
                  <a:outerShdw blurRad="38100" dist="38100" dir="2700000" algn="tl">
                    <a:srgbClr val="000000">
                      <a:alpha val="43137"/>
                    </a:srgbClr>
                  </a:outerShdw>
                </a:effectLst>
              </a:rPr>
              <a:t>7</a:t>
            </a:r>
            <a:r>
              <a:rPr lang="en-US" sz="1800" dirty="0" smtClean="0"/>
              <a:t>  </a:t>
            </a:r>
            <a:r>
              <a:rPr lang="en-US" sz="1800" dirty="0"/>
              <a:t>FROM </a:t>
            </a:r>
            <a:r>
              <a:rPr lang="en-US" sz="1800" dirty="0" err="1"/>
              <a:t>price_calc</a:t>
            </a:r>
            <a:r>
              <a:rPr lang="en-US" sz="1800" dirty="0"/>
              <a:t>) </a:t>
            </a:r>
            <a:endParaRPr lang="ru-RU" sz="1800" dirty="0"/>
          </a:p>
          <a:p>
            <a:pPr marL="0" indent="0">
              <a:lnSpc>
                <a:spcPct val="100000"/>
              </a:lnSpc>
              <a:spcBef>
                <a:spcPts val="600"/>
              </a:spcBef>
              <a:buNone/>
            </a:pPr>
            <a:r>
              <a:rPr lang="en-US" sz="1800" dirty="0"/>
              <a:t>   AND Freight &gt; (SELECT </a:t>
            </a:r>
            <a:r>
              <a:rPr lang="en-US" sz="1800" dirty="0" smtClean="0">
                <a:effectLst>
                  <a:outerShdw blurRad="38100" dist="38100" dir="2700000" algn="tl">
                    <a:srgbClr val="000000">
                      <a:alpha val="43137"/>
                    </a:srgbClr>
                  </a:outerShdw>
                </a:effectLst>
              </a:rPr>
              <a:t>year_201</a:t>
            </a:r>
            <a:r>
              <a:rPr lang="ru-RU" sz="1800" dirty="0" smtClean="0">
                <a:effectLst>
                  <a:outerShdw blurRad="38100" dist="38100" dir="2700000" algn="tl">
                    <a:srgbClr val="000000">
                      <a:alpha val="43137"/>
                    </a:srgbClr>
                  </a:outerShdw>
                </a:effectLst>
              </a:rPr>
              <a:t>7</a:t>
            </a:r>
            <a:r>
              <a:rPr lang="en-US" sz="1800" dirty="0" smtClean="0"/>
              <a:t>  </a:t>
            </a:r>
            <a:r>
              <a:rPr lang="en-US" sz="1800" dirty="0"/>
              <a:t>FROM </a:t>
            </a:r>
            <a:r>
              <a:rPr lang="en-US" sz="1800" dirty="0" err="1"/>
              <a:t>price_calc</a:t>
            </a:r>
            <a:r>
              <a:rPr lang="en-US" sz="1800" dirty="0"/>
              <a:t>)/2.5; </a:t>
            </a:r>
            <a:endParaRPr lang="ru-RU" sz="1800" dirty="0" smtClean="0"/>
          </a:p>
        </p:txBody>
      </p:sp>
    </p:spTree>
    <p:extLst>
      <p:ext uri="{BB962C8B-B14F-4D97-AF65-F5344CB8AC3E}">
        <p14:creationId xmlns:p14="http://schemas.microsoft.com/office/powerpoint/2010/main" val="226832620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ОТВ и рекурсивные </a:t>
            </a:r>
            <a:r>
              <a:rPr lang="ru-RU" b="1" dirty="0" smtClean="0"/>
              <a:t>запросы</a:t>
            </a:r>
            <a:endParaRPr lang="ru-RU" dirty="0"/>
          </a:p>
        </p:txBody>
      </p:sp>
      <p:sp>
        <p:nvSpPr>
          <p:cNvPr id="3" name="Объект 2"/>
          <p:cNvSpPr>
            <a:spLocks noGrp="1"/>
          </p:cNvSpPr>
          <p:nvPr>
            <p:ph idx="1"/>
          </p:nvPr>
        </p:nvSpPr>
        <p:spPr>
          <a:xfrm>
            <a:off x="125036" y="1276141"/>
            <a:ext cx="8892791" cy="5581859"/>
          </a:xfrm>
        </p:spPr>
        <p:txBody>
          <a:bodyPr>
            <a:noAutofit/>
          </a:bodyPr>
          <a:lstStyle/>
          <a:p>
            <a:pPr>
              <a:lnSpc>
                <a:spcPct val="100000"/>
              </a:lnSpc>
              <a:spcBef>
                <a:spcPts val="600"/>
              </a:spcBef>
            </a:pPr>
            <a:r>
              <a:rPr lang="ru-RU" sz="1600" dirty="0"/>
              <a:t>Посредством ОТВ можно реализовывать рекурсии, поскольку ОТВ могут содержать ссылки на самих себя. Основной синтаксис ОТВ для рекурсивного запроса выглядит таким образом: </a:t>
            </a:r>
          </a:p>
          <a:p>
            <a:pPr marL="0" indent="0">
              <a:lnSpc>
                <a:spcPct val="100000"/>
              </a:lnSpc>
              <a:spcBef>
                <a:spcPts val="600"/>
              </a:spcBef>
              <a:buNone/>
            </a:pPr>
            <a:r>
              <a:rPr lang="ru-RU" sz="1600" dirty="0"/>
              <a:t> </a:t>
            </a:r>
            <a:r>
              <a:rPr lang="ru-RU" sz="1600" dirty="0" smtClean="0">
                <a:solidFill>
                  <a:srgbClr val="FF0000"/>
                </a:solidFill>
              </a:rPr>
              <a:t>WITH </a:t>
            </a:r>
            <a:r>
              <a:rPr lang="ru-RU" sz="1600" dirty="0" err="1">
                <a:solidFill>
                  <a:srgbClr val="FF0000"/>
                </a:solidFill>
              </a:rPr>
              <a:t>cte_name</a:t>
            </a:r>
            <a:r>
              <a:rPr lang="ru-RU" sz="1600" dirty="0">
                <a:solidFill>
                  <a:srgbClr val="FF0000"/>
                </a:solidFill>
              </a:rPr>
              <a:t> (</a:t>
            </a:r>
            <a:r>
              <a:rPr lang="ru-RU" sz="1600" dirty="0" err="1">
                <a:solidFill>
                  <a:srgbClr val="FF0000"/>
                </a:solidFill>
              </a:rPr>
              <a:t>column_list</a:t>
            </a:r>
            <a:r>
              <a:rPr lang="ru-RU" sz="1600" dirty="0">
                <a:solidFill>
                  <a:srgbClr val="FF0000"/>
                </a:solidFill>
              </a:rPr>
              <a:t>) </a:t>
            </a:r>
            <a:r>
              <a:rPr lang="ru-RU" sz="1600" dirty="0" smtClean="0">
                <a:solidFill>
                  <a:srgbClr val="FF0000"/>
                </a:solidFill>
              </a:rPr>
              <a:t>AS</a:t>
            </a:r>
            <a:r>
              <a:rPr lang="en-US" sz="1600" dirty="0" smtClean="0">
                <a:solidFill>
                  <a:srgbClr val="FF0000"/>
                </a:solidFill>
              </a:rPr>
              <a:t>(</a:t>
            </a:r>
            <a:r>
              <a:rPr lang="en-US" sz="1600" dirty="0" err="1" smtClean="0">
                <a:solidFill>
                  <a:srgbClr val="FF0000"/>
                </a:solidFill>
              </a:rPr>
              <a:t>anchor_member</a:t>
            </a:r>
            <a:r>
              <a:rPr lang="en-US" sz="1600" dirty="0" smtClean="0">
                <a:solidFill>
                  <a:srgbClr val="FF0000"/>
                </a:solidFill>
              </a:rPr>
              <a:t> </a:t>
            </a:r>
            <a:r>
              <a:rPr lang="en-US" sz="1600" dirty="0">
                <a:solidFill>
                  <a:srgbClr val="FF0000"/>
                </a:solidFill>
              </a:rPr>
              <a:t>UNION ALL  </a:t>
            </a:r>
            <a:r>
              <a:rPr lang="en-US" sz="1600" dirty="0" err="1">
                <a:solidFill>
                  <a:srgbClr val="FF0000"/>
                </a:solidFill>
              </a:rPr>
              <a:t>recursive_member</a:t>
            </a:r>
            <a:r>
              <a:rPr lang="en-US" sz="1600" dirty="0">
                <a:solidFill>
                  <a:srgbClr val="FF0000"/>
                </a:solidFill>
              </a:rPr>
              <a:t>) </a:t>
            </a:r>
            <a:r>
              <a:rPr lang="en-US" sz="1600" dirty="0" err="1" smtClean="0">
                <a:solidFill>
                  <a:srgbClr val="FF0000"/>
                </a:solidFill>
              </a:rPr>
              <a:t>outer_query</a:t>
            </a:r>
            <a:endParaRPr lang="ru-RU" sz="1600" dirty="0">
              <a:solidFill>
                <a:srgbClr val="FF0000"/>
              </a:solidFill>
            </a:endParaRPr>
          </a:p>
          <a:p>
            <a:pPr>
              <a:lnSpc>
                <a:spcPct val="100000"/>
              </a:lnSpc>
              <a:spcBef>
                <a:spcPts val="600"/>
              </a:spcBef>
            </a:pPr>
            <a:r>
              <a:rPr lang="ru-RU" sz="1600" dirty="0"/>
              <a:t>Параметры </a:t>
            </a:r>
            <a:r>
              <a:rPr lang="ru-RU" sz="1600" i="1" dirty="0" err="1"/>
              <a:t>cte_name</a:t>
            </a:r>
            <a:r>
              <a:rPr lang="ru-RU" sz="1600" dirty="0"/>
              <a:t> и </a:t>
            </a:r>
            <a:r>
              <a:rPr lang="ru-RU" sz="1600" i="1" dirty="0" err="1"/>
              <a:t>column_list</a:t>
            </a:r>
            <a:r>
              <a:rPr lang="ru-RU" sz="1600" dirty="0"/>
              <a:t> имеют такое же значение, как и в ОТВ для </a:t>
            </a:r>
            <a:r>
              <a:rPr lang="ru-RU" sz="1600" dirty="0" err="1"/>
              <a:t>нерекурсивных</a:t>
            </a:r>
            <a:r>
              <a:rPr lang="ru-RU" sz="1600" dirty="0"/>
              <a:t> запросов. Тело предложения WITH состоит из двух запросов, объединенных оператором UNION ALL. Первый запрос вызывается только один раз, и он начинает накапливать результат рекурсии. Первый операнд оператора UNION ALL не ссылается на ОТВ. Этот запрос называется опорным запросом или источником. </a:t>
            </a:r>
          </a:p>
          <a:p>
            <a:pPr>
              <a:lnSpc>
                <a:spcPct val="100000"/>
              </a:lnSpc>
              <a:spcBef>
                <a:spcPts val="600"/>
              </a:spcBef>
            </a:pPr>
            <a:r>
              <a:rPr lang="ru-RU" sz="1600" dirty="0"/>
              <a:t>Второй запрос содержит ссылку на ОТВ и представляет ее рекурсивную часть. Вследствие этого он называется рекурсивным членом. В первом вызове рекурсивной части ссылка на ОТВ представляет результат опорного запроса. Рекурсивный член использует результат первого вызова запроса. После этого система снова вызывает рекурсивную часть. Вызов рекурсивного члена прекращается, когда предыдущий его вызов возвращает пустой результирующий набор. </a:t>
            </a:r>
          </a:p>
          <a:p>
            <a:pPr>
              <a:lnSpc>
                <a:spcPct val="100000"/>
              </a:lnSpc>
              <a:spcBef>
                <a:spcPts val="600"/>
              </a:spcBef>
            </a:pPr>
            <a:r>
              <a:rPr lang="ru-RU" sz="1600" dirty="0"/>
              <a:t>Оператор UNION ALL соединяет накопившиеся на данный момент строки, а также дополнительные строки, добавленные текущим вызовом рекурсивного члена. (Наличие оператора UNION ALL означает, что повторяющиеся строки не будут удалены из результата.) </a:t>
            </a:r>
          </a:p>
          <a:p>
            <a:pPr>
              <a:lnSpc>
                <a:spcPct val="100000"/>
              </a:lnSpc>
              <a:spcBef>
                <a:spcPts val="600"/>
              </a:spcBef>
            </a:pPr>
            <a:r>
              <a:rPr lang="ru-RU" sz="1600" dirty="0"/>
              <a:t>П</a:t>
            </a:r>
            <a:r>
              <a:rPr lang="ru-RU" sz="1600" dirty="0" smtClean="0"/>
              <a:t>араметр </a:t>
            </a:r>
            <a:r>
              <a:rPr lang="ru-RU" sz="1600" i="1" dirty="0" err="1"/>
              <a:t>outer_query</a:t>
            </a:r>
            <a:r>
              <a:rPr lang="ru-RU" sz="1600" dirty="0"/>
              <a:t> определяет внешний запрос, который использует ОТВ для получения всех вызовов объединения обеих членов. </a:t>
            </a:r>
          </a:p>
          <a:p>
            <a:pPr>
              <a:lnSpc>
                <a:spcPct val="100000"/>
              </a:lnSpc>
              <a:spcBef>
                <a:spcPts val="600"/>
              </a:spcBef>
            </a:pPr>
            <a:endParaRPr lang="ru-RU" sz="1600" dirty="0"/>
          </a:p>
        </p:txBody>
      </p:sp>
    </p:spTree>
    <p:extLst>
      <p:ext uri="{BB962C8B-B14F-4D97-AF65-F5344CB8AC3E}">
        <p14:creationId xmlns:p14="http://schemas.microsoft.com/office/powerpoint/2010/main" val="146321891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Демонстрация </a:t>
            </a:r>
            <a:r>
              <a:rPr lang="ru-RU" dirty="0"/>
              <a:t>рекурсивной формы ОТВ</a:t>
            </a:r>
          </a:p>
        </p:txBody>
      </p:sp>
      <p:sp>
        <p:nvSpPr>
          <p:cNvPr id="3" name="Объект 2"/>
          <p:cNvSpPr>
            <a:spLocks noGrp="1"/>
          </p:cNvSpPr>
          <p:nvPr>
            <p:ph idx="1"/>
          </p:nvPr>
        </p:nvSpPr>
        <p:spPr/>
        <p:txBody>
          <a:bodyPr>
            <a:normAutofit/>
          </a:bodyPr>
          <a:lstStyle/>
          <a:p>
            <a:pPr marL="342891" lvl="1" indent="0">
              <a:buNone/>
            </a:pPr>
            <a:r>
              <a:rPr lang="en-US" sz="1800" dirty="0">
                <a:solidFill>
                  <a:srgbClr val="0000FF"/>
                </a:solidFill>
                <a:highlight>
                  <a:srgbClr val="FFFFFF"/>
                </a:highlight>
                <a:latin typeface="Consolas" panose="020B0609020204030204" pitchFamily="49" charset="0"/>
              </a:rPr>
              <a:t>CREATE</a:t>
            </a: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TABLE</a:t>
            </a:r>
            <a:r>
              <a:rPr lang="en-US" sz="1800" dirty="0">
                <a:solidFill>
                  <a:srgbClr val="000000"/>
                </a:solidFill>
                <a:highlight>
                  <a:srgbClr val="FFFFFF"/>
                </a:highlight>
                <a:latin typeface="Consolas" panose="020B0609020204030204" pitchFamily="49" charset="0"/>
              </a:rPr>
              <a:t> airplane </a:t>
            </a:r>
          </a:p>
          <a:p>
            <a:pPr marL="342891" lvl="1" indent="0">
              <a:buNone/>
            </a:pPr>
            <a:r>
              <a:rPr lang="en-US" sz="1800" dirty="0">
                <a:solidFill>
                  <a:srgbClr val="808080"/>
                </a:solidFill>
                <a:highlight>
                  <a:srgbClr val="FFFFFF"/>
                </a:highlight>
                <a:latin typeface="Consolas" panose="020B0609020204030204" pitchFamily="49" charset="0"/>
              </a:rPr>
              <a:t>(</a:t>
            </a:r>
            <a:r>
              <a:rPr lang="en-US" sz="1800" dirty="0" err="1">
                <a:solidFill>
                  <a:srgbClr val="000000"/>
                </a:solidFill>
                <a:highlight>
                  <a:srgbClr val="FFFFFF"/>
                </a:highlight>
                <a:latin typeface="Consolas" panose="020B0609020204030204" pitchFamily="49" charset="0"/>
              </a:rPr>
              <a:t>containing_assembly</a:t>
            </a: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VARCHAR</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10</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p>
          <a:p>
            <a:pPr marL="342891" lvl="1" indent="0">
              <a:buNone/>
            </a:pPr>
            <a:r>
              <a:rPr lang="en-US" sz="1800" dirty="0" err="1">
                <a:solidFill>
                  <a:srgbClr val="000000"/>
                </a:solidFill>
                <a:highlight>
                  <a:srgbClr val="FFFFFF"/>
                </a:highlight>
                <a:latin typeface="Consolas" panose="020B0609020204030204" pitchFamily="49" charset="0"/>
              </a:rPr>
              <a:t>contained_assembly</a:t>
            </a: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VARCHAR</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10</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p>
          <a:p>
            <a:pPr marL="342891" lvl="1" indent="0">
              <a:buNone/>
            </a:pPr>
            <a:r>
              <a:rPr lang="en-US" sz="1800" dirty="0" err="1">
                <a:solidFill>
                  <a:srgbClr val="000000"/>
                </a:solidFill>
                <a:highlight>
                  <a:srgbClr val="FFFFFF"/>
                </a:highlight>
                <a:latin typeface="Consolas" panose="020B0609020204030204" pitchFamily="49" charset="0"/>
              </a:rPr>
              <a:t>quantity_contained</a:t>
            </a: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INT</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p>
          <a:p>
            <a:pPr marL="342891" lvl="1" indent="0">
              <a:buNone/>
            </a:pPr>
            <a:r>
              <a:rPr lang="en-US" sz="1800" dirty="0" err="1">
                <a:solidFill>
                  <a:srgbClr val="000000"/>
                </a:solidFill>
                <a:highlight>
                  <a:srgbClr val="FFFFFF"/>
                </a:highlight>
                <a:latin typeface="Consolas" panose="020B0609020204030204" pitchFamily="49" charset="0"/>
              </a:rPr>
              <a:t>unit_cost</a:t>
            </a: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DECIMAL </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6</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2</a:t>
            </a:r>
            <a:r>
              <a:rPr lang="en-US" sz="1800" dirty="0" smtClean="0">
                <a:solidFill>
                  <a:srgbClr val="808080"/>
                </a:solidFill>
                <a:highlight>
                  <a:srgbClr val="FFFFFF"/>
                </a:highlight>
                <a:latin typeface="Consolas" panose="020B0609020204030204" pitchFamily="49" charset="0"/>
              </a:rPr>
              <a:t>));</a:t>
            </a:r>
            <a:endParaRPr lang="ru-RU" sz="1800" dirty="0" smtClean="0">
              <a:solidFill>
                <a:srgbClr val="808080"/>
              </a:solidFill>
              <a:highlight>
                <a:srgbClr val="FFFFFF"/>
              </a:highlight>
              <a:latin typeface="Consolas" panose="020B0609020204030204" pitchFamily="49" charset="0"/>
            </a:endParaRPr>
          </a:p>
          <a:p>
            <a:r>
              <a:rPr lang="ru-RU" sz="1800" dirty="0" smtClean="0"/>
              <a:t>Таблица </a:t>
            </a:r>
            <a:r>
              <a:rPr lang="ru-RU" sz="1800" b="1" dirty="0" err="1"/>
              <a:t>airplane</a:t>
            </a:r>
            <a:r>
              <a:rPr lang="ru-RU" sz="1800" dirty="0"/>
              <a:t> состоит из четырех столбцов. </a:t>
            </a:r>
            <a:endParaRPr lang="ru-RU" sz="1800" dirty="0" smtClean="0"/>
          </a:p>
          <a:p>
            <a:r>
              <a:rPr lang="ru-RU" sz="1800" dirty="0" smtClean="0"/>
              <a:t>Столбец </a:t>
            </a:r>
            <a:r>
              <a:rPr lang="ru-RU" sz="1800" b="1" dirty="0" err="1"/>
              <a:t>containing_assembly</a:t>
            </a:r>
            <a:r>
              <a:rPr lang="ru-RU" sz="1800" dirty="0"/>
              <a:t> определяет сборку, </a:t>
            </a:r>
          </a:p>
          <a:p>
            <a:r>
              <a:rPr lang="ru-RU" sz="1800" dirty="0" smtClean="0"/>
              <a:t>столбец </a:t>
            </a:r>
            <a:r>
              <a:rPr lang="ru-RU" sz="1800" b="1" dirty="0" err="1"/>
              <a:t>contained_assembly</a:t>
            </a:r>
            <a:r>
              <a:rPr lang="ru-RU" sz="1800" dirty="0"/>
              <a:t> — части (одна за другой), которые составляют соответствующую сборку. </a:t>
            </a:r>
          </a:p>
          <a:p>
            <a:endParaRPr lang="ru-RU" sz="1800" dirty="0"/>
          </a:p>
        </p:txBody>
      </p:sp>
    </p:spTree>
    <p:extLst>
      <p:ext uri="{BB962C8B-B14F-4D97-AF65-F5344CB8AC3E}">
        <p14:creationId xmlns:p14="http://schemas.microsoft.com/office/powerpoint/2010/main" val="249264185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Демонстрация </a:t>
            </a:r>
            <a:r>
              <a:rPr lang="ru-RU" dirty="0"/>
              <a:t>рекурсивной формы ОТВ</a:t>
            </a:r>
          </a:p>
        </p:txBody>
      </p:sp>
      <p:graphicFrame>
        <p:nvGraphicFramePr>
          <p:cNvPr id="5" name="Таблица 4"/>
          <p:cNvGraphicFramePr>
            <a:graphicFrameLocks noGrp="1"/>
          </p:cNvGraphicFramePr>
          <p:nvPr>
            <p:extLst>
              <p:ext uri="{D42A27DB-BD31-4B8C-83A1-F6EECF244321}">
                <p14:modId xmlns:p14="http://schemas.microsoft.com/office/powerpoint/2010/main" val="1344777740"/>
              </p:ext>
            </p:extLst>
          </p:nvPr>
        </p:nvGraphicFramePr>
        <p:xfrm>
          <a:off x="1500157" y="1362637"/>
          <a:ext cx="6131189" cy="2506273"/>
        </p:xfrm>
        <a:graphic>
          <a:graphicData uri="http://schemas.openxmlformats.org/drawingml/2006/table">
            <a:tbl>
              <a:tblPr bandRow="1">
                <a:tableStyleId>{5C22544A-7EE6-4342-B048-85BDC9FD1C3A}</a:tableStyleId>
              </a:tblPr>
              <a:tblGrid>
                <a:gridCol w="1656103">
                  <a:extLst>
                    <a:ext uri="{9D8B030D-6E8A-4147-A177-3AD203B41FA5}">
                      <a16:colId xmlns:a16="http://schemas.microsoft.com/office/drawing/2014/main" val="946213174"/>
                    </a:ext>
                  </a:extLst>
                </a:gridCol>
                <a:gridCol w="1656103">
                  <a:extLst>
                    <a:ext uri="{9D8B030D-6E8A-4147-A177-3AD203B41FA5}">
                      <a16:colId xmlns:a16="http://schemas.microsoft.com/office/drawing/2014/main" val="171623785"/>
                    </a:ext>
                  </a:extLst>
                </a:gridCol>
                <a:gridCol w="947750">
                  <a:extLst>
                    <a:ext uri="{9D8B030D-6E8A-4147-A177-3AD203B41FA5}">
                      <a16:colId xmlns:a16="http://schemas.microsoft.com/office/drawing/2014/main" val="2687369218"/>
                    </a:ext>
                  </a:extLst>
                </a:gridCol>
                <a:gridCol w="1871233">
                  <a:extLst>
                    <a:ext uri="{9D8B030D-6E8A-4147-A177-3AD203B41FA5}">
                      <a16:colId xmlns:a16="http://schemas.microsoft.com/office/drawing/2014/main" val="1741555080"/>
                    </a:ext>
                  </a:extLst>
                </a:gridCol>
              </a:tblGrid>
              <a:tr h="227843">
                <a:tc>
                  <a:txBody>
                    <a:bodyPr/>
                    <a:lstStyle/>
                    <a:p>
                      <a:pPr>
                        <a:lnSpc>
                          <a:spcPct val="90000"/>
                        </a:lnSpc>
                        <a:spcAft>
                          <a:spcPts val="0"/>
                        </a:spcAft>
                      </a:pPr>
                      <a:r>
                        <a:rPr lang="ru-RU" sz="1200">
                          <a:effectLst/>
                        </a:rPr>
                        <a:t>Airplane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a:lnSpc>
                          <a:spcPct val="90000"/>
                        </a:lnSpc>
                        <a:spcAft>
                          <a:spcPts val="0"/>
                        </a:spcAft>
                      </a:pPr>
                      <a:r>
                        <a:rPr lang="ru-RU" sz="1200" dirty="0" err="1">
                          <a:effectLst/>
                        </a:rPr>
                        <a:t>Fuselage</a:t>
                      </a:r>
                      <a:r>
                        <a:rPr lang="ru-RU" sz="1200" dirty="0">
                          <a:effectLst/>
                        </a:rPr>
                        <a:t>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5715" algn="ctr">
                        <a:lnSpc>
                          <a:spcPct val="90000"/>
                        </a:lnSpc>
                        <a:spcAft>
                          <a:spcPts val="0"/>
                        </a:spcAft>
                      </a:pPr>
                      <a:r>
                        <a:rPr lang="ru-RU" sz="1200">
                          <a:effectLst/>
                        </a:rPr>
                        <a:t>1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2540" algn="ctr">
                        <a:lnSpc>
                          <a:spcPct val="90000"/>
                        </a:lnSpc>
                        <a:spcAft>
                          <a:spcPts val="0"/>
                        </a:spcAft>
                      </a:pPr>
                      <a:r>
                        <a:rPr lang="ru-RU" sz="1200">
                          <a:effectLst/>
                        </a:rPr>
                        <a:t>10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extLst>
                  <a:ext uri="{0D108BD9-81ED-4DB2-BD59-A6C34878D82A}">
                    <a16:rowId xmlns:a16="http://schemas.microsoft.com/office/drawing/2014/main" val="2268052885"/>
                  </a:ext>
                </a:extLst>
              </a:tr>
              <a:tr h="227843">
                <a:tc>
                  <a:txBody>
                    <a:bodyPr/>
                    <a:lstStyle/>
                    <a:p>
                      <a:pPr>
                        <a:lnSpc>
                          <a:spcPct val="90000"/>
                        </a:lnSpc>
                        <a:spcAft>
                          <a:spcPts val="0"/>
                        </a:spcAft>
                      </a:pPr>
                      <a:r>
                        <a:rPr lang="ru-RU" sz="1200">
                          <a:effectLst/>
                        </a:rPr>
                        <a:t>Airplane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a:lnSpc>
                          <a:spcPct val="90000"/>
                        </a:lnSpc>
                        <a:spcAft>
                          <a:spcPts val="0"/>
                        </a:spcAft>
                      </a:pPr>
                      <a:r>
                        <a:rPr lang="ru-RU" sz="1200">
                          <a:effectLst/>
                        </a:rPr>
                        <a:t>Wings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6350" algn="ctr">
                        <a:lnSpc>
                          <a:spcPct val="90000"/>
                        </a:lnSpc>
                        <a:spcAft>
                          <a:spcPts val="0"/>
                        </a:spcAft>
                      </a:pPr>
                      <a:r>
                        <a:rPr lang="ru-RU" sz="1200">
                          <a:effectLst/>
                        </a:rPr>
                        <a:t>1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3175" algn="ctr">
                        <a:lnSpc>
                          <a:spcPct val="90000"/>
                        </a:lnSpc>
                        <a:spcAft>
                          <a:spcPts val="0"/>
                        </a:spcAft>
                      </a:pPr>
                      <a:r>
                        <a:rPr lang="ru-RU" sz="1200">
                          <a:effectLst/>
                        </a:rPr>
                        <a:t>11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extLst>
                  <a:ext uri="{0D108BD9-81ED-4DB2-BD59-A6C34878D82A}">
                    <a16:rowId xmlns:a16="http://schemas.microsoft.com/office/drawing/2014/main" val="3846861040"/>
                  </a:ext>
                </a:extLst>
              </a:tr>
              <a:tr h="227843">
                <a:tc>
                  <a:txBody>
                    <a:bodyPr/>
                    <a:lstStyle/>
                    <a:p>
                      <a:pPr>
                        <a:lnSpc>
                          <a:spcPct val="90000"/>
                        </a:lnSpc>
                        <a:spcAft>
                          <a:spcPts val="0"/>
                        </a:spcAft>
                      </a:pPr>
                      <a:r>
                        <a:rPr lang="ru-RU" sz="1200">
                          <a:effectLst/>
                        </a:rPr>
                        <a:t>Airplane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a:lnSpc>
                          <a:spcPct val="90000"/>
                        </a:lnSpc>
                        <a:spcAft>
                          <a:spcPts val="0"/>
                        </a:spcAft>
                      </a:pPr>
                      <a:r>
                        <a:rPr lang="ru-RU" sz="1200">
                          <a:effectLst/>
                        </a:rPr>
                        <a:t>Tail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6350" algn="ctr">
                        <a:lnSpc>
                          <a:spcPct val="90000"/>
                        </a:lnSpc>
                        <a:spcAft>
                          <a:spcPts val="0"/>
                        </a:spcAft>
                      </a:pPr>
                      <a:r>
                        <a:rPr lang="ru-RU" sz="1200">
                          <a:effectLst/>
                        </a:rPr>
                        <a:t>1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3175" algn="ctr">
                        <a:lnSpc>
                          <a:spcPct val="90000"/>
                        </a:lnSpc>
                        <a:spcAft>
                          <a:spcPts val="0"/>
                        </a:spcAft>
                      </a:pPr>
                      <a:r>
                        <a:rPr lang="ru-RU" sz="1200">
                          <a:effectLst/>
                        </a:rPr>
                        <a:t>12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extLst>
                  <a:ext uri="{0D108BD9-81ED-4DB2-BD59-A6C34878D82A}">
                    <a16:rowId xmlns:a16="http://schemas.microsoft.com/office/drawing/2014/main" val="1582973656"/>
                  </a:ext>
                </a:extLst>
              </a:tr>
              <a:tr h="227843">
                <a:tc>
                  <a:txBody>
                    <a:bodyPr/>
                    <a:lstStyle/>
                    <a:p>
                      <a:pPr>
                        <a:lnSpc>
                          <a:spcPct val="90000"/>
                        </a:lnSpc>
                        <a:spcAft>
                          <a:spcPts val="0"/>
                        </a:spcAft>
                      </a:pPr>
                      <a:r>
                        <a:rPr lang="ru-RU" sz="1200" dirty="0" err="1">
                          <a:effectLst/>
                        </a:rPr>
                        <a:t>Fuselage</a:t>
                      </a:r>
                      <a:r>
                        <a:rPr lang="ru-RU" sz="1200" dirty="0">
                          <a:effectLst/>
                        </a:rPr>
                        <a:t>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a:lnSpc>
                          <a:spcPct val="90000"/>
                        </a:lnSpc>
                        <a:spcAft>
                          <a:spcPts val="0"/>
                        </a:spcAft>
                      </a:pPr>
                      <a:r>
                        <a:rPr lang="ru-RU" sz="1200">
                          <a:effectLst/>
                        </a:rPr>
                        <a:t>Cockpit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6350" algn="ctr">
                        <a:lnSpc>
                          <a:spcPct val="90000"/>
                        </a:lnSpc>
                        <a:spcAft>
                          <a:spcPts val="0"/>
                        </a:spcAft>
                      </a:pPr>
                      <a:r>
                        <a:rPr lang="ru-RU" sz="1200">
                          <a:effectLst/>
                        </a:rPr>
                        <a:t>1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3175" algn="ctr">
                        <a:lnSpc>
                          <a:spcPct val="90000"/>
                        </a:lnSpc>
                        <a:spcAft>
                          <a:spcPts val="0"/>
                        </a:spcAft>
                      </a:pPr>
                      <a:r>
                        <a:rPr lang="ru-RU" sz="1200">
                          <a:effectLst/>
                        </a:rPr>
                        <a:t>13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extLst>
                  <a:ext uri="{0D108BD9-81ED-4DB2-BD59-A6C34878D82A}">
                    <a16:rowId xmlns:a16="http://schemas.microsoft.com/office/drawing/2014/main" val="1095063678"/>
                  </a:ext>
                </a:extLst>
              </a:tr>
              <a:tr h="227843">
                <a:tc>
                  <a:txBody>
                    <a:bodyPr/>
                    <a:lstStyle/>
                    <a:p>
                      <a:pPr>
                        <a:lnSpc>
                          <a:spcPct val="90000"/>
                        </a:lnSpc>
                        <a:spcAft>
                          <a:spcPts val="0"/>
                        </a:spcAft>
                      </a:pPr>
                      <a:r>
                        <a:rPr lang="ru-RU" sz="1200">
                          <a:effectLst/>
                        </a:rPr>
                        <a:t>Fuselage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a:lnSpc>
                          <a:spcPct val="90000"/>
                        </a:lnSpc>
                        <a:spcAft>
                          <a:spcPts val="0"/>
                        </a:spcAft>
                      </a:pPr>
                      <a:r>
                        <a:rPr lang="ru-RU" sz="1200">
                          <a:effectLst/>
                        </a:rPr>
                        <a:t>Cabin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5715" algn="ctr">
                        <a:lnSpc>
                          <a:spcPct val="90000"/>
                        </a:lnSpc>
                        <a:spcAft>
                          <a:spcPts val="0"/>
                        </a:spcAft>
                      </a:pPr>
                      <a:r>
                        <a:rPr lang="ru-RU" sz="1200">
                          <a:effectLst/>
                        </a:rPr>
                        <a:t>1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2540" algn="ctr">
                        <a:lnSpc>
                          <a:spcPct val="90000"/>
                        </a:lnSpc>
                        <a:spcAft>
                          <a:spcPts val="0"/>
                        </a:spcAft>
                      </a:pPr>
                      <a:r>
                        <a:rPr lang="ru-RU" sz="1200">
                          <a:effectLst/>
                        </a:rPr>
                        <a:t>14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extLst>
                  <a:ext uri="{0D108BD9-81ED-4DB2-BD59-A6C34878D82A}">
                    <a16:rowId xmlns:a16="http://schemas.microsoft.com/office/drawing/2014/main" val="4064749151"/>
                  </a:ext>
                </a:extLst>
              </a:tr>
              <a:tr h="227843">
                <a:tc>
                  <a:txBody>
                    <a:bodyPr/>
                    <a:lstStyle/>
                    <a:p>
                      <a:pPr>
                        <a:lnSpc>
                          <a:spcPct val="90000"/>
                        </a:lnSpc>
                        <a:spcAft>
                          <a:spcPts val="0"/>
                        </a:spcAft>
                      </a:pPr>
                      <a:r>
                        <a:rPr lang="ru-RU" sz="1200">
                          <a:effectLst/>
                        </a:rPr>
                        <a:t>Fuselage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a:lnSpc>
                          <a:spcPct val="90000"/>
                        </a:lnSpc>
                        <a:spcAft>
                          <a:spcPts val="0"/>
                        </a:spcAft>
                      </a:pPr>
                      <a:r>
                        <a:rPr lang="ru-RU" sz="1200">
                          <a:effectLst/>
                        </a:rPr>
                        <a:t>Nose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5715" algn="ctr">
                        <a:lnSpc>
                          <a:spcPct val="90000"/>
                        </a:lnSpc>
                        <a:spcAft>
                          <a:spcPts val="0"/>
                        </a:spcAft>
                      </a:pPr>
                      <a:r>
                        <a:rPr lang="ru-RU" sz="1200">
                          <a:effectLst/>
                        </a:rPr>
                        <a:t>1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2540" algn="ctr">
                        <a:lnSpc>
                          <a:spcPct val="90000"/>
                        </a:lnSpc>
                        <a:spcAft>
                          <a:spcPts val="0"/>
                        </a:spcAft>
                      </a:pPr>
                      <a:r>
                        <a:rPr lang="ru-RU" sz="1200">
                          <a:effectLst/>
                        </a:rPr>
                        <a:t>15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extLst>
                  <a:ext uri="{0D108BD9-81ED-4DB2-BD59-A6C34878D82A}">
                    <a16:rowId xmlns:a16="http://schemas.microsoft.com/office/drawing/2014/main" val="764922651"/>
                  </a:ext>
                </a:extLst>
              </a:tr>
              <a:tr h="227843">
                <a:tc>
                  <a:txBody>
                    <a:bodyPr/>
                    <a:lstStyle/>
                    <a:p>
                      <a:pPr>
                        <a:lnSpc>
                          <a:spcPct val="90000"/>
                        </a:lnSpc>
                        <a:spcAft>
                          <a:spcPts val="0"/>
                        </a:spcAft>
                      </a:pPr>
                      <a:r>
                        <a:rPr lang="ru-RU" sz="1200">
                          <a:effectLst/>
                        </a:rPr>
                        <a:t>Cockpit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a:lnSpc>
                          <a:spcPct val="90000"/>
                        </a:lnSpc>
                        <a:spcAft>
                          <a:spcPts val="0"/>
                        </a:spcAft>
                      </a:pPr>
                      <a:r>
                        <a:rPr lang="ru-RU" sz="1200">
                          <a:effectLst/>
                        </a:rPr>
                        <a:t>NULL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6350" algn="ctr">
                        <a:lnSpc>
                          <a:spcPct val="90000"/>
                        </a:lnSpc>
                        <a:spcAft>
                          <a:spcPts val="0"/>
                        </a:spcAft>
                      </a:pPr>
                      <a:r>
                        <a:rPr lang="ru-RU" sz="1200">
                          <a:effectLst/>
                        </a:rPr>
                        <a:t>1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3175" algn="ctr">
                        <a:lnSpc>
                          <a:spcPct val="90000"/>
                        </a:lnSpc>
                        <a:spcAft>
                          <a:spcPts val="0"/>
                        </a:spcAft>
                      </a:pPr>
                      <a:r>
                        <a:rPr lang="ru-RU" sz="1200" dirty="0">
                          <a:effectLst/>
                        </a:rPr>
                        <a:t>13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extLst>
                  <a:ext uri="{0D108BD9-81ED-4DB2-BD59-A6C34878D82A}">
                    <a16:rowId xmlns:a16="http://schemas.microsoft.com/office/drawing/2014/main" val="4013367757"/>
                  </a:ext>
                </a:extLst>
              </a:tr>
              <a:tr h="227843">
                <a:tc>
                  <a:txBody>
                    <a:bodyPr/>
                    <a:lstStyle/>
                    <a:p>
                      <a:pPr>
                        <a:lnSpc>
                          <a:spcPct val="90000"/>
                        </a:lnSpc>
                        <a:spcAft>
                          <a:spcPts val="0"/>
                        </a:spcAft>
                      </a:pPr>
                      <a:r>
                        <a:rPr lang="ru-RU" sz="1200">
                          <a:effectLst/>
                        </a:rPr>
                        <a:t>Cabin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a:lnSpc>
                          <a:spcPct val="90000"/>
                        </a:lnSpc>
                        <a:spcAft>
                          <a:spcPts val="0"/>
                        </a:spcAft>
                      </a:pPr>
                      <a:r>
                        <a:rPr lang="ru-RU" sz="1200">
                          <a:effectLst/>
                        </a:rPr>
                        <a:t>NULL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5715" algn="ctr">
                        <a:lnSpc>
                          <a:spcPct val="90000"/>
                        </a:lnSpc>
                        <a:spcAft>
                          <a:spcPts val="0"/>
                        </a:spcAft>
                      </a:pPr>
                      <a:r>
                        <a:rPr lang="ru-RU" sz="1200" dirty="0">
                          <a:effectLst/>
                        </a:rPr>
                        <a:t>1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2540" algn="ctr">
                        <a:lnSpc>
                          <a:spcPct val="90000"/>
                        </a:lnSpc>
                        <a:spcAft>
                          <a:spcPts val="0"/>
                        </a:spcAft>
                      </a:pPr>
                      <a:r>
                        <a:rPr lang="ru-RU" sz="1200">
                          <a:effectLst/>
                        </a:rPr>
                        <a:t>14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extLst>
                  <a:ext uri="{0D108BD9-81ED-4DB2-BD59-A6C34878D82A}">
                    <a16:rowId xmlns:a16="http://schemas.microsoft.com/office/drawing/2014/main" val="1331708768"/>
                  </a:ext>
                </a:extLst>
              </a:tr>
              <a:tr h="227843">
                <a:tc>
                  <a:txBody>
                    <a:bodyPr/>
                    <a:lstStyle/>
                    <a:p>
                      <a:pPr>
                        <a:lnSpc>
                          <a:spcPct val="90000"/>
                        </a:lnSpc>
                        <a:spcAft>
                          <a:spcPts val="0"/>
                        </a:spcAft>
                      </a:pPr>
                      <a:r>
                        <a:rPr lang="ru-RU" sz="1200">
                          <a:effectLst/>
                        </a:rPr>
                        <a:t>Nose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a:lnSpc>
                          <a:spcPct val="90000"/>
                        </a:lnSpc>
                        <a:spcAft>
                          <a:spcPts val="0"/>
                        </a:spcAft>
                      </a:pPr>
                      <a:r>
                        <a:rPr lang="ru-RU" sz="1200">
                          <a:effectLst/>
                        </a:rPr>
                        <a:t>NULL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5715" algn="ctr">
                        <a:lnSpc>
                          <a:spcPct val="90000"/>
                        </a:lnSpc>
                        <a:spcAft>
                          <a:spcPts val="0"/>
                        </a:spcAft>
                      </a:pPr>
                      <a:r>
                        <a:rPr lang="ru-RU" sz="1200">
                          <a:effectLst/>
                        </a:rPr>
                        <a:t>1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2540" algn="ctr">
                        <a:lnSpc>
                          <a:spcPct val="90000"/>
                        </a:lnSpc>
                        <a:spcAft>
                          <a:spcPts val="0"/>
                        </a:spcAft>
                      </a:pPr>
                      <a:r>
                        <a:rPr lang="ru-RU" sz="1200" dirty="0">
                          <a:effectLst/>
                        </a:rPr>
                        <a:t>15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extLst>
                  <a:ext uri="{0D108BD9-81ED-4DB2-BD59-A6C34878D82A}">
                    <a16:rowId xmlns:a16="http://schemas.microsoft.com/office/drawing/2014/main" val="3222391525"/>
                  </a:ext>
                </a:extLst>
              </a:tr>
              <a:tr h="227843">
                <a:tc>
                  <a:txBody>
                    <a:bodyPr/>
                    <a:lstStyle/>
                    <a:p>
                      <a:pPr>
                        <a:lnSpc>
                          <a:spcPct val="90000"/>
                        </a:lnSpc>
                        <a:spcAft>
                          <a:spcPts val="0"/>
                        </a:spcAft>
                      </a:pPr>
                      <a:r>
                        <a:rPr lang="ru-RU" sz="1200">
                          <a:effectLst/>
                        </a:rPr>
                        <a:t>Wings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a:lnSpc>
                          <a:spcPct val="90000"/>
                        </a:lnSpc>
                        <a:spcAft>
                          <a:spcPts val="0"/>
                        </a:spcAft>
                      </a:pPr>
                      <a:r>
                        <a:rPr lang="ru-RU" sz="1200">
                          <a:effectLst/>
                        </a:rPr>
                        <a:t>NULL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5715" algn="ctr">
                        <a:lnSpc>
                          <a:spcPct val="90000"/>
                        </a:lnSpc>
                        <a:spcAft>
                          <a:spcPts val="0"/>
                        </a:spcAft>
                      </a:pPr>
                      <a:r>
                        <a:rPr lang="ru-RU" sz="1200">
                          <a:effectLst/>
                        </a:rPr>
                        <a:t>2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3175" algn="ctr">
                        <a:lnSpc>
                          <a:spcPct val="90000"/>
                        </a:lnSpc>
                        <a:spcAft>
                          <a:spcPts val="0"/>
                        </a:spcAft>
                      </a:pPr>
                      <a:r>
                        <a:rPr lang="ru-RU" sz="1200" dirty="0">
                          <a:effectLst/>
                        </a:rPr>
                        <a:t>11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extLst>
                  <a:ext uri="{0D108BD9-81ED-4DB2-BD59-A6C34878D82A}">
                    <a16:rowId xmlns:a16="http://schemas.microsoft.com/office/drawing/2014/main" val="1943099913"/>
                  </a:ext>
                </a:extLst>
              </a:tr>
              <a:tr h="227843">
                <a:tc>
                  <a:txBody>
                    <a:bodyPr/>
                    <a:lstStyle/>
                    <a:p>
                      <a:pPr>
                        <a:lnSpc>
                          <a:spcPct val="90000"/>
                        </a:lnSpc>
                        <a:spcAft>
                          <a:spcPts val="0"/>
                        </a:spcAft>
                      </a:pPr>
                      <a:r>
                        <a:rPr lang="ru-RU" sz="1200">
                          <a:effectLst/>
                        </a:rPr>
                        <a:t>Tail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a:lnSpc>
                          <a:spcPct val="90000"/>
                        </a:lnSpc>
                        <a:spcAft>
                          <a:spcPts val="0"/>
                        </a:spcAft>
                      </a:pPr>
                      <a:r>
                        <a:rPr lang="ru-RU" sz="1200">
                          <a:effectLst/>
                        </a:rPr>
                        <a:t>NULL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5715" algn="ctr">
                        <a:lnSpc>
                          <a:spcPct val="90000"/>
                        </a:lnSpc>
                        <a:spcAft>
                          <a:spcPts val="0"/>
                        </a:spcAft>
                      </a:pPr>
                      <a:r>
                        <a:rPr lang="ru-RU" sz="1200">
                          <a:effectLst/>
                        </a:rPr>
                        <a:t>1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3175" algn="ctr">
                        <a:lnSpc>
                          <a:spcPct val="90000"/>
                        </a:lnSpc>
                        <a:spcAft>
                          <a:spcPts val="0"/>
                        </a:spcAft>
                      </a:pPr>
                      <a:r>
                        <a:rPr lang="ru-RU" sz="1200" dirty="0">
                          <a:effectLst/>
                        </a:rPr>
                        <a:t>12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extLst>
                  <a:ext uri="{0D108BD9-81ED-4DB2-BD59-A6C34878D82A}">
                    <a16:rowId xmlns:a16="http://schemas.microsoft.com/office/drawing/2014/main" val="1856162764"/>
                  </a:ext>
                </a:extLst>
              </a:tr>
            </a:tbl>
          </a:graphicData>
        </a:graphic>
      </p:graphicFrame>
      <p:grpSp>
        <p:nvGrpSpPr>
          <p:cNvPr id="6" name="Group 626586"/>
          <p:cNvGrpSpPr/>
          <p:nvPr/>
        </p:nvGrpSpPr>
        <p:grpSpPr>
          <a:xfrm>
            <a:off x="1451610" y="3982750"/>
            <a:ext cx="6179736" cy="2954146"/>
            <a:chOff x="0" y="0"/>
            <a:chExt cx="3978495" cy="1224237"/>
          </a:xfrm>
        </p:grpSpPr>
        <p:sp>
          <p:nvSpPr>
            <p:cNvPr id="7" name="Rectangle 625930"/>
            <p:cNvSpPr/>
            <p:nvPr/>
          </p:nvSpPr>
          <p:spPr>
            <a:xfrm>
              <a:off x="2121568" y="68662"/>
              <a:ext cx="180056" cy="123567"/>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ru-RU" sz="1400" b="0" i="0" u="none" strike="noStrike" kern="0" cap="none" spc="0" normalizeH="0" baseline="0" noProof="0">
                  <a:ln>
                    <a:noFill/>
                  </a:ln>
                  <a:solidFill>
                    <a:srgbClr val="181717"/>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Air</a:t>
              </a:r>
              <a:endParaRPr kumimoji="0" lang="ru-RU" sz="2400" b="0"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625931"/>
            <p:cNvSpPr/>
            <p:nvPr/>
          </p:nvSpPr>
          <p:spPr>
            <a:xfrm>
              <a:off x="2256948" y="68662"/>
              <a:ext cx="292573" cy="123567"/>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ru-RU" sz="1400" b="0" i="0" u="none" strike="noStrike" kern="0" cap="none" spc="0" normalizeH="0" baseline="0" noProof="0">
                  <a:ln>
                    <a:noFill/>
                  </a:ln>
                  <a:solidFill>
                    <a:srgbClr val="181717"/>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plane</a:t>
              </a:r>
              <a:endParaRPr kumimoji="0" lang="ru-RU" sz="2400" b="0"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9" name="Shape 23959"/>
            <p:cNvSpPr/>
            <p:nvPr/>
          </p:nvSpPr>
          <p:spPr>
            <a:xfrm>
              <a:off x="2019319" y="0"/>
              <a:ext cx="560183" cy="210110"/>
            </a:xfrm>
            <a:custGeom>
              <a:avLst/>
              <a:gdLst/>
              <a:ahLst/>
              <a:cxnLst/>
              <a:rect l="0" t="0" r="0" b="0"/>
              <a:pathLst>
                <a:path w="560183" h="210110">
                  <a:moveTo>
                    <a:pt x="0" y="0"/>
                  </a:moveTo>
                  <a:lnTo>
                    <a:pt x="560183" y="0"/>
                  </a:lnTo>
                  <a:lnTo>
                    <a:pt x="560183" y="210110"/>
                  </a:lnTo>
                  <a:lnTo>
                    <a:pt x="0" y="210110"/>
                  </a:lnTo>
                  <a:close/>
                </a:path>
              </a:pathLst>
            </a:custGeom>
            <a:noFill/>
            <a:ln w="6333" cap="flat" cmpd="sng" algn="ctr">
              <a:solidFill>
                <a:srgbClr val="181717"/>
              </a:solidFill>
              <a:prstDash val="solid"/>
              <a:miter lim="1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4000" b="0" i="0" u="none" strike="noStrike" kern="0" cap="none" spc="0" normalizeH="0" baseline="0" noProof="0">
                <a:ln>
                  <a:noFill/>
                </a:ln>
                <a:solidFill>
                  <a:sysClr val="windowText" lastClr="000000"/>
                </a:solidFill>
                <a:effectLst/>
                <a:uLnTx/>
                <a:uFillTx/>
              </a:endParaRPr>
            </a:p>
          </p:txBody>
        </p:sp>
        <p:sp>
          <p:nvSpPr>
            <p:cNvPr id="10" name="Rectangle 625677"/>
            <p:cNvSpPr/>
            <p:nvPr/>
          </p:nvSpPr>
          <p:spPr>
            <a:xfrm>
              <a:off x="796899" y="528112"/>
              <a:ext cx="192951" cy="123567"/>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ru-RU" sz="1400" b="0" i="0" u="none" strike="noStrike" kern="0" cap="none" spc="0" normalizeH="0" baseline="0" noProof="0" dirty="0" err="1">
                  <a:ln>
                    <a:noFill/>
                  </a:ln>
                  <a:solidFill>
                    <a:srgbClr val="181717"/>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Fus</a:t>
              </a:r>
              <a:endParaRPr kumimoji="0" lang="ru-RU"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625678"/>
            <p:cNvSpPr/>
            <p:nvPr/>
          </p:nvSpPr>
          <p:spPr>
            <a:xfrm>
              <a:off x="953946" y="528112"/>
              <a:ext cx="285009" cy="123567"/>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ru-RU" sz="1400" b="0" i="0" u="none" strike="noStrike" kern="0" cap="none" spc="0" normalizeH="0" baseline="0" noProof="0">
                  <a:ln>
                    <a:noFill/>
                  </a:ln>
                  <a:solidFill>
                    <a:srgbClr val="181717"/>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elage</a:t>
              </a:r>
              <a:endParaRPr kumimoji="0" lang="ru-RU" sz="2400" b="0"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2" name="Shape 23961"/>
            <p:cNvSpPr/>
            <p:nvPr/>
          </p:nvSpPr>
          <p:spPr>
            <a:xfrm>
              <a:off x="707760" y="459464"/>
              <a:ext cx="560171" cy="210110"/>
            </a:xfrm>
            <a:custGeom>
              <a:avLst/>
              <a:gdLst/>
              <a:ahLst/>
              <a:cxnLst/>
              <a:rect l="0" t="0" r="0" b="0"/>
              <a:pathLst>
                <a:path w="560171" h="210110">
                  <a:moveTo>
                    <a:pt x="0" y="0"/>
                  </a:moveTo>
                  <a:lnTo>
                    <a:pt x="560171" y="0"/>
                  </a:lnTo>
                  <a:lnTo>
                    <a:pt x="560171" y="210110"/>
                  </a:lnTo>
                  <a:lnTo>
                    <a:pt x="0" y="210110"/>
                  </a:lnTo>
                  <a:close/>
                </a:path>
              </a:pathLst>
            </a:custGeom>
            <a:noFill/>
            <a:ln w="6333" cap="flat" cmpd="sng" algn="ctr">
              <a:solidFill>
                <a:srgbClr val="181717"/>
              </a:solidFill>
              <a:prstDash val="solid"/>
              <a:miter lim="1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4000" b="0" i="0" u="none" strike="noStrike" kern="0" cap="none" spc="0" normalizeH="0" baseline="0" noProof="0">
                <a:ln>
                  <a:noFill/>
                </a:ln>
                <a:solidFill>
                  <a:sysClr val="windowText" lastClr="000000"/>
                </a:solidFill>
                <a:effectLst/>
                <a:uLnTx/>
                <a:uFillTx/>
              </a:endParaRPr>
            </a:p>
          </p:txBody>
        </p:sp>
        <p:sp>
          <p:nvSpPr>
            <p:cNvPr id="13" name="Rectangle 625928"/>
            <p:cNvSpPr/>
            <p:nvPr/>
          </p:nvSpPr>
          <p:spPr>
            <a:xfrm>
              <a:off x="2184172" y="502735"/>
              <a:ext cx="311727" cy="123567"/>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ru-RU" sz="1400" b="0" i="0" u="none" strike="noStrike" kern="0" cap="none" spc="0" normalizeH="0" baseline="0" noProof="0" dirty="0" err="1" smtClean="0">
                  <a:ln>
                    <a:noFill/>
                  </a:ln>
                  <a:solidFill>
                    <a:srgbClr val="181717"/>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Wi</a:t>
              </a:r>
              <a:r>
                <a:rPr kumimoji="0" lang="en-US" sz="1400" b="0" i="0" u="none" strike="noStrike" kern="0" cap="none" spc="0" normalizeH="0" baseline="0" noProof="0" dirty="0" err="1" smtClean="0">
                  <a:ln>
                    <a:noFill/>
                  </a:ln>
                  <a:solidFill>
                    <a:srgbClr val="181717"/>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ngs</a:t>
              </a:r>
              <a:endParaRPr kumimoji="0" lang="ru-RU"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4" name="Rectangle 625929"/>
            <p:cNvSpPr/>
            <p:nvPr/>
          </p:nvSpPr>
          <p:spPr>
            <a:xfrm>
              <a:off x="2290767" y="528112"/>
              <a:ext cx="187620" cy="123567"/>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endParaRPr kumimoji="0" lang="ru-RU"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5" name="Shape 23963"/>
            <p:cNvSpPr/>
            <p:nvPr/>
          </p:nvSpPr>
          <p:spPr>
            <a:xfrm>
              <a:off x="2019332" y="459464"/>
              <a:ext cx="560170" cy="210110"/>
            </a:xfrm>
            <a:custGeom>
              <a:avLst/>
              <a:gdLst/>
              <a:ahLst/>
              <a:cxnLst/>
              <a:rect l="0" t="0" r="0" b="0"/>
              <a:pathLst>
                <a:path w="560170" h="210110">
                  <a:moveTo>
                    <a:pt x="0" y="0"/>
                  </a:moveTo>
                  <a:lnTo>
                    <a:pt x="560170" y="0"/>
                  </a:lnTo>
                  <a:lnTo>
                    <a:pt x="560170" y="210110"/>
                  </a:lnTo>
                  <a:lnTo>
                    <a:pt x="0" y="210110"/>
                  </a:lnTo>
                  <a:close/>
                </a:path>
              </a:pathLst>
            </a:custGeom>
            <a:noFill/>
            <a:ln w="6333" cap="flat" cmpd="sng" algn="ctr">
              <a:solidFill>
                <a:srgbClr val="181717"/>
              </a:solidFill>
              <a:prstDash val="solid"/>
              <a:miter lim="1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4000" b="0" i="0" u="none" strike="noStrike" kern="0" cap="none" spc="0" normalizeH="0" baseline="0" noProof="0">
                <a:ln>
                  <a:noFill/>
                </a:ln>
                <a:solidFill>
                  <a:sysClr val="windowText" lastClr="000000"/>
                </a:solidFill>
                <a:effectLst/>
                <a:uLnTx/>
                <a:uFillTx/>
              </a:endParaRPr>
            </a:p>
          </p:txBody>
        </p:sp>
        <p:sp>
          <p:nvSpPr>
            <p:cNvPr id="16" name="Rectangle 23964"/>
            <p:cNvSpPr/>
            <p:nvPr/>
          </p:nvSpPr>
          <p:spPr>
            <a:xfrm>
              <a:off x="119167" y="987059"/>
              <a:ext cx="427785" cy="123567"/>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ru-RU" sz="1400" b="0" i="0" u="none" strike="noStrike" kern="0" cap="none" spc="0" normalizeH="0" baseline="0" noProof="0">
                  <a:ln>
                    <a:noFill/>
                  </a:ln>
                  <a:solidFill>
                    <a:srgbClr val="181717"/>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Cockpit</a:t>
              </a:r>
              <a:endParaRPr kumimoji="0" lang="ru-RU" sz="2400" b="0"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7" name="Shape 23965"/>
            <p:cNvSpPr/>
            <p:nvPr/>
          </p:nvSpPr>
          <p:spPr>
            <a:xfrm>
              <a:off x="0" y="918408"/>
              <a:ext cx="560171" cy="210110"/>
            </a:xfrm>
            <a:custGeom>
              <a:avLst/>
              <a:gdLst/>
              <a:ahLst/>
              <a:cxnLst/>
              <a:rect l="0" t="0" r="0" b="0"/>
              <a:pathLst>
                <a:path w="560171" h="210110">
                  <a:moveTo>
                    <a:pt x="0" y="0"/>
                  </a:moveTo>
                  <a:lnTo>
                    <a:pt x="560171" y="0"/>
                  </a:lnTo>
                  <a:lnTo>
                    <a:pt x="560171" y="210110"/>
                  </a:lnTo>
                  <a:lnTo>
                    <a:pt x="0" y="210110"/>
                  </a:lnTo>
                  <a:close/>
                </a:path>
              </a:pathLst>
            </a:custGeom>
            <a:noFill/>
            <a:ln w="6333" cap="flat" cmpd="sng" algn="ctr">
              <a:solidFill>
                <a:srgbClr val="181717"/>
              </a:solidFill>
              <a:prstDash val="solid"/>
              <a:miter lim="1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4000" b="0" i="0" u="none" strike="noStrike" kern="0" cap="none" spc="0" normalizeH="0" baseline="0" noProof="0">
                <a:ln>
                  <a:noFill/>
                </a:ln>
                <a:solidFill>
                  <a:sysClr val="windowText" lastClr="000000"/>
                </a:solidFill>
                <a:effectLst/>
                <a:uLnTx/>
                <a:uFillTx/>
              </a:endParaRPr>
            </a:p>
          </p:txBody>
        </p:sp>
        <p:sp>
          <p:nvSpPr>
            <p:cNvPr id="18" name="Rectangle 23966"/>
            <p:cNvSpPr/>
            <p:nvPr/>
          </p:nvSpPr>
          <p:spPr>
            <a:xfrm>
              <a:off x="1588791" y="987059"/>
              <a:ext cx="277580" cy="123567"/>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ru-RU" sz="1400" b="0" i="0" u="none" strike="noStrike" kern="0" cap="none" spc="0" normalizeH="0" baseline="0" noProof="0">
                  <a:ln>
                    <a:noFill/>
                  </a:ln>
                  <a:solidFill>
                    <a:srgbClr val="181717"/>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Nose</a:t>
              </a:r>
              <a:endParaRPr kumimoji="0" lang="ru-RU" sz="2400" b="0"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9" name="Shape 23967"/>
            <p:cNvSpPr/>
            <p:nvPr/>
          </p:nvSpPr>
          <p:spPr>
            <a:xfrm>
              <a:off x="1413206" y="918408"/>
              <a:ext cx="560145" cy="210110"/>
            </a:xfrm>
            <a:custGeom>
              <a:avLst/>
              <a:gdLst/>
              <a:ahLst/>
              <a:cxnLst/>
              <a:rect l="0" t="0" r="0" b="0"/>
              <a:pathLst>
                <a:path w="560145" h="210110">
                  <a:moveTo>
                    <a:pt x="0" y="0"/>
                  </a:moveTo>
                  <a:lnTo>
                    <a:pt x="560145" y="0"/>
                  </a:lnTo>
                  <a:lnTo>
                    <a:pt x="560145" y="210110"/>
                  </a:lnTo>
                  <a:lnTo>
                    <a:pt x="0" y="210110"/>
                  </a:lnTo>
                  <a:close/>
                </a:path>
              </a:pathLst>
            </a:custGeom>
            <a:noFill/>
            <a:ln w="6333" cap="flat" cmpd="sng" algn="ctr">
              <a:solidFill>
                <a:srgbClr val="181717"/>
              </a:solidFill>
              <a:prstDash val="solid"/>
              <a:miter lim="1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4000" b="0" i="0" u="none" strike="noStrike" kern="0" cap="none" spc="0" normalizeH="0" baseline="0" noProof="0">
                <a:ln>
                  <a:noFill/>
                </a:ln>
                <a:solidFill>
                  <a:sysClr val="windowText" lastClr="000000"/>
                </a:solidFill>
                <a:effectLst/>
                <a:uLnTx/>
                <a:uFillTx/>
              </a:endParaRPr>
            </a:p>
          </p:txBody>
        </p:sp>
        <p:sp>
          <p:nvSpPr>
            <p:cNvPr id="20" name="Rectangle 23968"/>
            <p:cNvSpPr/>
            <p:nvPr/>
          </p:nvSpPr>
          <p:spPr>
            <a:xfrm>
              <a:off x="865245" y="987059"/>
              <a:ext cx="322696" cy="123567"/>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ru-RU" sz="1400" b="0" i="0" u="none" strike="noStrike" kern="0" cap="none" spc="0" normalizeH="0" baseline="0" noProof="0">
                  <a:ln>
                    <a:noFill/>
                  </a:ln>
                  <a:solidFill>
                    <a:srgbClr val="181717"/>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Cabin</a:t>
              </a:r>
              <a:endParaRPr kumimoji="0" lang="ru-RU" sz="2400" b="0"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1" name="Shape 23969"/>
            <p:cNvSpPr/>
            <p:nvPr/>
          </p:nvSpPr>
          <p:spPr>
            <a:xfrm>
              <a:off x="706603" y="918408"/>
              <a:ext cx="560170" cy="210110"/>
            </a:xfrm>
            <a:custGeom>
              <a:avLst/>
              <a:gdLst/>
              <a:ahLst/>
              <a:cxnLst/>
              <a:rect l="0" t="0" r="0" b="0"/>
              <a:pathLst>
                <a:path w="560170" h="210110">
                  <a:moveTo>
                    <a:pt x="0" y="0"/>
                  </a:moveTo>
                  <a:lnTo>
                    <a:pt x="560170" y="0"/>
                  </a:lnTo>
                  <a:lnTo>
                    <a:pt x="560170" y="210110"/>
                  </a:lnTo>
                  <a:lnTo>
                    <a:pt x="0" y="210110"/>
                  </a:lnTo>
                  <a:close/>
                </a:path>
              </a:pathLst>
            </a:custGeom>
            <a:noFill/>
            <a:ln w="6333" cap="flat" cmpd="sng" algn="ctr">
              <a:solidFill>
                <a:srgbClr val="181717"/>
              </a:solidFill>
              <a:prstDash val="solid"/>
              <a:miter lim="1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4000" b="0" i="0" u="none" strike="noStrike" kern="0" cap="none" spc="0" normalizeH="0" baseline="0" noProof="0">
                <a:ln>
                  <a:noFill/>
                </a:ln>
                <a:solidFill>
                  <a:sysClr val="windowText" lastClr="000000"/>
                </a:solidFill>
                <a:effectLst/>
                <a:uLnTx/>
                <a:uFillTx/>
              </a:endParaRPr>
            </a:p>
          </p:txBody>
        </p:sp>
        <p:sp>
          <p:nvSpPr>
            <p:cNvPr id="22" name="Rectangle 23970"/>
            <p:cNvSpPr/>
            <p:nvPr/>
          </p:nvSpPr>
          <p:spPr>
            <a:xfrm>
              <a:off x="3528948" y="528112"/>
              <a:ext cx="217607" cy="123567"/>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ru-RU" sz="1400" b="0" i="0" u="none" strike="noStrike" kern="0" cap="none" spc="0" normalizeH="0" baseline="0" noProof="0">
                  <a:ln>
                    <a:noFill/>
                  </a:ln>
                  <a:solidFill>
                    <a:srgbClr val="181717"/>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Tail</a:t>
              </a:r>
              <a:endParaRPr kumimoji="0" lang="ru-RU" sz="2400" b="0"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3" name="Shape 23971"/>
            <p:cNvSpPr/>
            <p:nvPr/>
          </p:nvSpPr>
          <p:spPr>
            <a:xfrm>
              <a:off x="3330905" y="459464"/>
              <a:ext cx="560171" cy="210110"/>
            </a:xfrm>
            <a:custGeom>
              <a:avLst/>
              <a:gdLst/>
              <a:ahLst/>
              <a:cxnLst/>
              <a:rect l="0" t="0" r="0" b="0"/>
              <a:pathLst>
                <a:path w="560171" h="210110">
                  <a:moveTo>
                    <a:pt x="560171" y="210110"/>
                  </a:moveTo>
                  <a:lnTo>
                    <a:pt x="0" y="210110"/>
                  </a:lnTo>
                  <a:lnTo>
                    <a:pt x="0" y="0"/>
                  </a:lnTo>
                  <a:lnTo>
                    <a:pt x="560171" y="0"/>
                  </a:lnTo>
                  <a:close/>
                </a:path>
              </a:pathLst>
            </a:custGeom>
            <a:noFill/>
            <a:ln w="6333" cap="flat" cmpd="sng" algn="ctr">
              <a:solidFill>
                <a:srgbClr val="181717"/>
              </a:solidFill>
              <a:prstDash val="solid"/>
              <a:miter lim="1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4000" b="0" i="0" u="none" strike="noStrike" kern="0" cap="none" spc="0" normalizeH="0" baseline="0" noProof="0">
                <a:ln>
                  <a:noFill/>
                </a:ln>
                <a:solidFill>
                  <a:sysClr val="windowText" lastClr="000000"/>
                </a:solidFill>
                <a:effectLst/>
                <a:uLnTx/>
                <a:uFillTx/>
              </a:endParaRPr>
            </a:p>
          </p:txBody>
        </p:sp>
        <p:sp>
          <p:nvSpPr>
            <p:cNvPr id="24" name="Shape 23973"/>
            <p:cNvSpPr/>
            <p:nvPr/>
          </p:nvSpPr>
          <p:spPr>
            <a:xfrm>
              <a:off x="2299424" y="210110"/>
              <a:ext cx="0" cy="249341"/>
            </a:xfrm>
            <a:custGeom>
              <a:avLst/>
              <a:gdLst/>
              <a:ahLst/>
              <a:cxnLst/>
              <a:rect l="0" t="0" r="0" b="0"/>
              <a:pathLst>
                <a:path h="249341">
                  <a:moveTo>
                    <a:pt x="0" y="0"/>
                  </a:moveTo>
                  <a:lnTo>
                    <a:pt x="0" y="249341"/>
                  </a:lnTo>
                </a:path>
              </a:pathLst>
            </a:custGeom>
            <a:noFill/>
            <a:ln w="6333" cap="flat" cmpd="sng" algn="ctr">
              <a:solidFill>
                <a:srgbClr val="181717"/>
              </a:solidFill>
              <a:prstDash val="solid"/>
              <a:miter lim="1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4000" b="0" i="0" u="none" strike="noStrike" kern="0" cap="none" spc="0" normalizeH="0" baseline="0" noProof="0">
                <a:ln>
                  <a:noFill/>
                </a:ln>
                <a:solidFill>
                  <a:sysClr val="windowText" lastClr="000000"/>
                </a:solidFill>
                <a:effectLst/>
                <a:uLnTx/>
                <a:uFillTx/>
              </a:endParaRPr>
            </a:p>
          </p:txBody>
        </p:sp>
        <p:sp>
          <p:nvSpPr>
            <p:cNvPr id="25" name="Shape 23974"/>
            <p:cNvSpPr/>
            <p:nvPr/>
          </p:nvSpPr>
          <p:spPr>
            <a:xfrm>
              <a:off x="987000" y="334781"/>
              <a:ext cx="2624391" cy="124671"/>
            </a:xfrm>
            <a:custGeom>
              <a:avLst/>
              <a:gdLst/>
              <a:ahLst/>
              <a:cxnLst/>
              <a:rect l="0" t="0" r="0" b="0"/>
              <a:pathLst>
                <a:path w="2624391" h="124671">
                  <a:moveTo>
                    <a:pt x="0" y="124671"/>
                  </a:moveTo>
                  <a:lnTo>
                    <a:pt x="0" y="0"/>
                  </a:lnTo>
                  <a:lnTo>
                    <a:pt x="2624391" y="0"/>
                  </a:lnTo>
                  <a:lnTo>
                    <a:pt x="2624391" y="124671"/>
                  </a:lnTo>
                </a:path>
              </a:pathLst>
            </a:custGeom>
            <a:noFill/>
            <a:ln w="6333" cap="flat" cmpd="sng" algn="ctr">
              <a:solidFill>
                <a:srgbClr val="181717"/>
              </a:solidFill>
              <a:prstDash val="solid"/>
              <a:miter lim="1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4000" b="0" i="0" u="none" strike="noStrike" kern="0" cap="none" spc="0" normalizeH="0" baseline="0" noProof="0">
                <a:ln>
                  <a:noFill/>
                </a:ln>
                <a:solidFill>
                  <a:sysClr val="windowText" lastClr="000000"/>
                </a:solidFill>
                <a:effectLst/>
                <a:uLnTx/>
                <a:uFillTx/>
              </a:endParaRPr>
            </a:p>
          </p:txBody>
        </p:sp>
        <p:sp>
          <p:nvSpPr>
            <p:cNvPr id="26" name="Shape 23975"/>
            <p:cNvSpPr/>
            <p:nvPr/>
          </p:nvSpPr>
          <p:spPr>
            <a:xfrm>
              <a:off x="987000" y="669575"/>
              <a:ext cx="0" cy="124683"/>
            </a:xfrm>
            <a:custGeom>
              <a:avLst/>
              <a:gdLst/>
              <a:ahLst/>
              <a:cxnLst/>
              <a:rect l="0" t="0" r="0" b="0"/>
              <a:pathLst>
                <a:path h="124683">
                  <a:moveTo>
                    <a:pt x="0" y="124683"/>
                  </a:moveTo>
                  <a:lnTo>
                    <a:pt x="0" y="0"/>
                  </a:lnTo>
                </a:path>
              </a:pathLst>
            </a:custGeom>
            <a:noFill/>
            <a:ln w="6333" cap="flat" cmpd="sng" algn="ctr">
              <a:solidFill>
                <a:srgbClr val="181717"/>
              </a:solidFill>
              <a:prstDash val="solid"/>
              <a:miter lim="1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4000" b="0" i="0" u="none" strike="noStrike" kern="0" cap="none" spc="0" normalizeH="0" baseline="0" noProof="0">
                <a:ln>
                  <a:noFill/>
                </a:ln>
                <a:solidFill>
                  <a:sysClr val="windowText" lastClr="000000"/>
                </a:solidFill>
                <a:effectLst/>
                <a:uLnTx/>
                <a:uFillTx/>
              </a:endParaRPr>
            </a:p>
          </p:txBody>
        </p:sp>
        <p:sp>
          <p:nvSpPr>
            <p:cNvPr id="27" name="Shape 23976"/>
            <p:cNvSpPr/>
            <p:nvPr/>
          </p:nvSpPr>
          <p:spPr>
            <a:xfrm>
              <a:off x="281236" y="793585"/>
              <a:ext cx="1411541" cy="124835"/>
            </a:xfrm>
            <a:custGeom>
              <a:avLst/>
              <a:gdLst/>
              <a:ahLst/>
              <a:cxnLst/>
              <a:rect l="0" t="0" r="0" b="0"/>
              <a:pathLst>
                <a:path w="1411541" h="124835">
                  <a:moveTo>
                    <a:pt x="0" y="124835"/>
                  </a:moveTo>
                  <a:lnTo>
                    <a:pt x="0" y="0"/>
                  </a:lnTo>
                  <a:lnTo>
                    <a:pt x="1411541" y="0"/>
                  </a:lnTo>
                  <a:lnTo>
                    <a:pt x="1411541" y="124835"/>
                  </a:lnTo>
                </a:path>
              </a:pathLst>
            </a:custGeom>
            <a:noFill/>
            <a:ln w="6333" cap="flat" cmpd="sng" algn="ctr">
              <a:solidFill>
                <a:srgbClr val="181717"/>
              </a:solidFill>
              <a:prstDash val="solid"/>
              <a:miter lim="1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4000" b="0" i="0" u="none" strike="noStrike" kern="0" cap="none" spc="0" normalizeH="0" baseline="0" noProof="0">
                <a:ln>
                  <a:noFill/>
                </a:ln>
                <a:solidFill>
                  <a:sysClr val="windowText" lastClr="000000"/>
                </a:solidFill>
                <a:effectLst/>
                <a:uLnTx/>
                <a:uFillTx/>
              </a:endParaRPr>
            </a:p>
          </p:txBody>
        </p:sp>
        <p:sp>
          <p:nvSpPr>
            <p:cNvPr id="28" name="Shape 23977"/>
            <p:cNvSpPr/>
            <p:nvPr/>
          </p:nvSpPr>
          <p:spPr>
            <a:xfrm>
              <a:off x="986682" y="793585"/>
              <a:ext cx="0" cy="124835"/>
            </a:xfrm>
            <a:custGeom>
              <a:avLst/>
              <a:gdLst/>
              <a:ahLst/>
              <a:cxnLst/>
              <a:rect l="0" t="0" r="0" b="0"/>
              <a:pathLst>
                <a:path h="124835">
                  <a:moveTo>
                    <a:pt x="0" y="0"/>
                  </a:moveTo>
                  <a:lnTo>
                    <a:pt x="0" y="124835"/>
                  </a:lnTo>
                </a:path>
              </a:pathLst>
            </a:custGeom>
            <a:noFill/>
            <a:ln w="6333" cap="flat" cmpd="sng" algn="ctr">
              <a:solidFill>
                <a:srgbClr val="181717"/>
              </a:solidFill>
              <a:prstDash val="solid"/>
              <a:miter lim="1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4000" b="0" i="0" u="none" strike="noStrike" kern="0" cap="none" spc="0" normalizeH="0" baseline="0" noProof="0">
                <a:ln>
                  <a:noFill/>
                </a:ln>
                <a:solidFill>
                  <a:sysClr val="windowText" lastClr="000000"/>
                </a:solidFill>
                <a:effectLst/>
                <a:uLnTx/>
                <a:uFillTx/>
              </a:endParaRPr>
            </a:p>
          </p:txBody>
        </p:sp>
        <p:sp>
          <p:nvSpPr>
            <p:cNvPr id="29" name="Rectangle 23978"/>
            <p:cNvSpPr/>
            <p:nvPr/>
          </p:nvSpPr>
          <p:spPr>
            <a:xfrm>
              <a:off x="3939927" y="1080421"/>
              <a:ext cx="38568" cy="143816"/>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ru-RU" sz="1400" b="0"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ru-RU" sz="2400" b="0"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46486322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Демонстрация </a:t>
            </a:r>
            <a:r>
              <a:rPr lang="ru-RU" dirty="0"/>
              <a:t>рекурсивной формы ОТВ</a:t>
            </a:r>
          </a:p>
        </p:txBody>
      </p:sp>
      <p:sp>
        <p:nvSpPr>
          <p:cNvPr id="3" name="Объект 2"/>
          <p:cNvSpPr>
            <a:spLocks noGrp="1"/>
          </p:cNvSpPr>
          <p:nvPr>
            <p:ph idx="1"/>
          </p:nvPr>
        </p:nvSpPr>
        <p:spPr>
          <a:xfrm>
            <a:off x="828675" y="1600199"/>
            <a:ext cx="7486650" cy="4946515"/>
          </a:xfrm>
        </p:spPr>
        <p:txBody>
          <a:bodyPr>
            <a:noAutofit/>
          </a:bodyPr>
          <a:lstStyle/>
          <a:p>
            <a:pPr marL="0" indent="0">
              <a:buNone/>
            </a:pPr>
            <a:r>
              <a:rPr lang="ru-RU" sz="1600" dirty="0"/>
              <a:t>П</a:t>
            </a:r>
            <a:r>
              <a:rPr lang="ru-RU" sz="1600" dirty="0" smtClean="0"/>
              <a:t>рименение </a:t>
            </a:r>
            <a:r>
              <a:rPr lang="ru-RU" sz="1600" dirty="0"/>
              <a:t>предложения WITH для определения запроса, который вычисляет общую стоимость каждой сборки. </a:t>
            </a:r>
          </a:p>
          <a:p>
            <a:pPr marL="0" indent="0">
              <a:lnSpc>
                <a:spcPct val="100000"/>
              </a:lnSpc>
              <a:spcBef>
                <a:spcPts val="600"/>
              </a:spcBef>
              <a:buNone/>
            </a:pPr>
            <a:r>
              <a:rPr lang="ru-RU" sz="1600" dirty="0">
                <a:solidFill>
                  <a:srgbClr val="FF0000"/>
                </a:solidFill>
              </a:rPr>
              <a:t>   </a:t>
            </a:r>
            <a:r>
              <a:rPr lang="en-US" sz="1600" dirty="0">
                <a:solidFill>
                  <a:srgbClr val="0000FF"/>
                </a:solidFill>
                <a:highlight>
                  <a:srgbClr val="FFFFFF"/>
                </a:highlight>
                <a:latin typeface="Consolas" panose="020B0609020204030204" pitchFamily="49" charset="0"/>
              </a:rPr>
              <a:t>WITH</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list_of_parts</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assembly1</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quantity</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cost</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AS</a:t>
            </a:r>
            <a:r>
              <a:rPr lang="en-US" sz="1600" dirty="0">
                <a:solidFill>
                  <a:srgbClr val="000000"/>
                </a:solidFill>
                <a:highlight>
                  <a:srgbClr val="FFFFFF"/>
                </a:highlight>
                <a:latin typeface="Consolas" panose="020B0609020204030204" pitchFamily="49" charset="0"/>
              </a:rPr>
              <a:t> </a:t>
            </a:r>
          </a:p>
          <a:p>
            <a:pPr marL="0" indent="0">
              <a:lnSpc>
                <a:spcPct val="100000"/>
              </a:lnSpc>
              <a:spcBef>
                <a:spcPts val="600"/>
              </a:spcBef>
              <a:buNone/>
            </a:pPr>
            <a:r>
              <a:rPr lang="en-US" sz="1600" dirty="0">
                <a:solidFill>
                  <a:srgbClr val="0000FF"/>
                </a:solidFill>
                <a:highlight>
                  <a:srgbClr val="FFFFFF"/>
                </a:highlight>
                <a:latin typeface="Consolas" panose="020B0609020204030204" pitchFamily="49" charset="0"/>
              </a:rPr>
              <a:t>      </a:t>
            </a:r>
            <a:r>
              <a:rPr lang="en-US" sz="1600" dirty="0">
                <a:solidFill>
                  <a:srgbClr val="808080"/>
                </a:solidFill>
                <a:highlight>
                  <a:srgbClr val="FFFFFF"/>
                </a:highlight>
                <a:latin typeface="Consolas" panose="020B0609020204030204" pitchFamily="49" charset="0"/>
              </a:rPr>
              <a:t>(</a:t>
            </a:r>
            <a:r>
              <a:rPr lang="en-US" sz="1600" dirty="0">
                <a:solidFill>
                  <a:srgbClr val="0000FF"/>
                </a:solidFill>
                <a:highlight>
                  <a:srgbClr val="FFFFFF"/>
                </a:highlight>
                <a:latin typeface="Consolas" panose="020B0609020204030204" pitchFamily="49" charset="0"/>
              </a:rPr>
              <a:t>SELECT</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containing_assembly</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quantity_contained</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unit_cost</a:t>
            </a:r>
            <a:r>
              <a:rPr lang="en-US" sz="1600" dirty="0">
                <a:solidFill>
                  <a:srgbClr val="000000"/>
                </a:solidFill>
                <a:highlight>
                  <a:srgbClr val="FFFFFF"/>
                </a:highlight>
                <a:latin typeface="Consolas" panose="020B0609020204030204" pitchFamily="49" charset="0"/>
              </a:rPr>
              <a:t> </a:t>
            </a:r>
          </a:p>
          <a:p>
            <a:pPr marL="0" indent="0">
              <a:lnSpc>
                <a:spcPct val="100000"/>
              </a:lnSpc>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FROM</a:t>
            </a:r>
            <a:r>
              <a:rPr lang="en-US" sz="1600" dirty="0">
                <a:solidFill>
                  <a:srgbClr val="000000"/>
                </a:solidFill>
                <a:highlight>
                  <a:srgbClr val="FFFFFF"/>
                </a:highlight>
                <a:latin typeface="Consolas" panose="020B0609020204030204" pitchFamily="49" charset="0"/>
              </a:rPr>
              <a:t> airplane </a:t>
            </a:r>
          </a:p>
          <a:p>
            <a:pPr marL="0" indent="0">
              <a:lnSpc>
                <a:spcPct val="100000"/>
              </a:lnSpc>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WHERE</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contained_assembly</a:t>
            </a:r>
            <a:r>
              <a:rPr lang="en-US" sz="1600" dirty="0">
                <a:solidFill>
                  <a:srgbClr val="000000"/>
                </a:solidFill>
                <a:highlight>
                  <a:srgbClr val="FFFFFF"/>
                </a:highlight>
                <a:latin typeface="Consolas" panose="020B0609020204030204" pitchFamily="49" charset="0"/>
              </a:rPr>
              <a:t> </a:t>
            </a:r>
            <a:r>
              <a:rPr lang="en-US" sz="1600" dirty="0">
                <a:solidFill>
                  <a:srgbClr val="808080"/>
                </a:solidFill>
                <a:highlight>
                  <a:srgbClr val="FFFFFF"/>
                </a:highlight>
                <a:latin typeface="Consolas" panose="020B0609020204030204" pitchFamily="49" charset="0"/>
              </a:rPr>
              <a:t>IS</a:t>
            </a:r>
            <a:r>
              <a:rPr lang="en-US" sz="1600" dirty="0">
                <a:solidFill>
                  <a:srgbClr val="000000"/>
                </a:solidFill>
                <a:highlight>
                  <a:srgbClr val="FFFFFF"/>
                </a:highlight>
                <a:latin typeface="Consolas" panose="020B0609020204030204" pitchFamily="49" charset="0"/>
              </a:rPr>
              <a:t> </a:t>
            </a:r>
            <a:r>
              <a:rPr lang="en-US" sz="1600" dirty="0">
                <a:solidFill>
                  <a:srgbClr val="808080"/>
                </a:solidFill>
                <a:highlight>
                  <a:srgbClr val="FFFFFF"/>
                </a:highlight>
                <a:latin typeface="Consolas" panose="020B0609020204030204" pitchFamily="49" charset="0"/>
              </a:rPr>
              <a:t>NULL</a:t>
            </a:r>
            <a:r>
              <a:rPr lang="en-US" sz="1600" dirty="0">
                <a:solidFill>
                  <a:srgbClr val="000000"/>
                </a:solidFill>
                <a:highlight>
                  <a:srgbClr val="FFFFFF"/>
                </a:highlight>
                <a:latin typeface="Consolas" panose="020B0609020204030204" pitchFamily="49" charset="0"/>
              </a:rPr>
              <a:t> </a:t>
            </a:r>
          </a:p>
          <a:p>
            <a:pPr marL="0" indent="0">
              <a:lnSpc>
                <a:spcPct val="100000"/>
              </a:lnSpc>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UNION</a:t>
            </a:r>
            <a:r>
              <a:rPr lang="en-US" sz="1600" dirty="0">
                <a:solidFill>
                  <a:srgbClr val="000000"/>
                </a:solidFill>
                <a:highlight>
                  <a:srgbClr val="FFFFFF"/>
                </a:highlight>
                <a:latin typeface="Consolas" panose="020B0609020204030204" pitchFamily="49" charset="0"/>
              </a:rPr>
              <a:t> </a:t>
            </a:r>
            <a:r>
              <a:rPr lang="en-US" sz="1600" dirty="0">
                <a:solidFill>
                  <a:srgbClr val="808080"/>
                </a:solidFill>
                <a:highlight>
                  <a:srgbClr val="FFFFFF"/>
                </a:highlight>
                <a:latin typeface="Consolas" panose="020B0609020204030204" pitchFamily="49" charset="0"/>
              </a:rPr>
              <a:t>ALL</a:t>
            </a:r>
            <a:r>
              <a:rPr lang="en-US" sz="1600" dirty="0">
                <a:solidFill>
                  <a:srgbClr val="000000"/>
                </a:solidFill>
                <a:highlight>
                  <a:srgbClr val="FFFFFF"/>
                </a:highlight>
                <a:latin typeface="Consolas" panose="020B0609020204030204" pitchFamily="49" charset="0"/>
              </a:rPr>
              <a:t> </a:t>
            </a:r>
          </a:p>
          <a:p>
            <a:pPr marL="0" indent="0">
              <a:lnSpc>
                <a:spcPct val="100000"/>
              </a:lnSpc>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SELECT</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a</a:t>
            </a:r>
            <a:r>
              <a:rPr lang="en-US" sz="1600" dirty="0" err="1">
                <a:solidFill>
                  <a:srgbClr val="808080"/>
                </a:solidFill>
                <a:highlight>
                  <a:srgbClr val="FFFFFF"/>
                </a:highlight>
                <a:latin typeface="Consolas" panose="020B0609020204030204" pitchFamily="49" charset="0"/>
              </a:rPr>
              <a:t>.</a:t>
            </a:r>
            <a:r>
              <a:rPr lang="en-US" sz="1600" dirty="0" err="1">
                <a:solidFill>
                  <a:srgbClr val="000000"/>
                </a:solidFill>
                <a:highlight>
                  <a:srgbClr val="FFFFFF"/>
                </a:highlight>
                <a:latin typeface="Consolas" panose="020B0609020204030204" pitchFamily="49" charset="0"/>
              </a:rPr>
              <a:t>containing_assembly</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a</a:t>
            </a:r>
            <a:r>
              <a:rPr lang="en-US" sz="1600" dirty="0" err="1">
                <a:solidFill>
                  <a:srgbClr val="808080"/>
                </a:solidFill>
                <a:highlight>
                  <a:srgbClr val="FFFFFF"/>
                </a:highlight>
                <a:latin typeface="Consolas" panose="020B0609020204030204" pitchFamily="49" charset="0"/>
              </a:rPr>
              <a:t>.</a:t>
            </a:r>
            <a:r>
              <a:rPr lang="en-US" sz="1600" dirty="0" err="1">
                <a:solidFill>
                  <a:srgbClr val="000000"/>
                </a:solidFill>
                <a:highlight>
                  <a:srgbClr val="FFFFFF"/>
                </a:highlight>
                <a:latin typeface="Consolas" panose="020B0609020204030204" pitchFamily="49" charset="0"/>
              </a:rPr>
              <a:t>quantity_contained</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p>
          <a:p>
            <a:pPr marL="0" indent="0">
              <a:lnSpc>
                <a:spcPct val="100000"/>
              </a:lnSpc>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FF00FF"/>
                </a:solidFill>
                <a:highlight>
                  <a:srgbClr val="FFFFFF"/>
                </a:highlight>
                <a:latin typeface="Consolas" panose="020B0609020204030204" pitchFamily="49" charset="0"/>
              </a:rPr>
              <a:t>CAST</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1.quantity</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1.cost </a:t>
            </a:r>
            <a:r>
              <a:rPr lang="en-US" sz="1600" dirty="0">
                <a:solidFill>
                  <a:srgbClr val="0000FF"/>
                </a:solidFill>
                <a:highlight>
                  <a:srgbClr val="FFFFFF"/>
                </a:highlight>
                <a:latin typeface="Consolas" panose="020B0609020204030204" pitchFamily="49" charset="0"/>
              </a:rPr>
              <a:t>AS</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DECIMAL</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6</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2</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p>
          <a:p>
            <a:pPr marL="0" indent="0">
              <a:lnSpc>
                <a:spcPct val="100000"/>
              </a:lnSpc>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FROM</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list_of_parts</a:t>
            </a:r>
            <a:r>
              <a:rPr lang="en-US" sz="1600" dirty="0">
                <a:solidFill>
                  <a:srgbClr val="000000"/>
                </a:solidFill>
                <a:highlight>
                  <a:srgbClr val="FFFFFF"/>
                </a:highlight>
                <a:latin typeface="Consolas" panose="020B0609020204030204" pitchFamily="49" charset="0"/>
              </a:rPr>
              <a:t> 1</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airplane a </a:t>
            </a:r>
          </a:p>
          <a:p>
            <a:pPr marL="0" indent="0">
              <a:lnSpc>
                <a:spcPct val="100000"/>
              </a:lnSpc>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WHERE</a:t>
            </a:r>
            <a:r>
              <a:rPr lang="en-US" sz="1600" dirty="0">
                <a:solidFill>
                  <a:srgbClr val="000000"/>
                </a:solidFill>
                <a:highlight>
                  <a:srgbClr val="FFFFFF"/>
                </a:highlight>
                <a:latin typeface="Consolas" panose="020B0609020204030204" pitchFamily="49" charset="0"/>
              </a:rPr>
              <a:t> 1.assembly1 </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a</a:t>
            </a:r>
            <a:r>
              <a:rPr lang="en-US" sz="1600" dirty="0" err="1">
                <a:solidFill>
                  <a:srgbClr val="808080"/>
                </a:solidFill>
                <a:highlight>
                  <a:srgbClr val="FFFFFF"/>
                </a:highlight>
                <a:latin typeface="Consolas" panose="020B0609020204030204" pitchFamily="49" charset="0"/>
              </a:rPr>
              <a:t>.</a:t>
            </a:r>
            <a:r>
              <a:rPr lang="en-US" sz="1600" dirty="0" err="1">
                <a:solidFill>
                  <a:srgbClr val="000000"/>
                </a:solidFill>
                <a:highlight>
                  <a:srgbClr val="FFFFFF"/>
                </a:highlight>
                <a:latin typeface="Consolas" panose="020B0609020204030204" pitchFamily="49" charset="0"/>
              </a:rPr>
              <a:t>contained_assembly</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p>
          <a:p>
            <a:pPr marL="0" indent="0">
              <a:lnSpc>
                <a:spcPct val="100000"/>
              </a:lnSpc>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SELECT</a:t>
            </a:r>
            <a:r>
              <a:rPr lang="en-US" sz="1600" dirty="0">
                <a:solidFill>
                  <a:srgbClr val="000000"/>
                </a:solidFill>
                <a:highlight>
                  <a:srgbClr val="FFFFFF"/>
                </a:highlight>
                <a:latin typeface="Consolas" panose="020B0609020204030204" pitchFamily="49" charset="0"/>
              </a:rPr>
              <a:t> </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FROM</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list_of_parts</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endParaRPr lang="ru-RU" sz="1600" dirty="0" smtClean="0">
              <a:solidFill>
                <a:srgbClr val="000000"/>
              </a:solidFill>
              <a:highlight>
                <a:srgbClr val="FFFFFF"/>
              </a:highlight>
              <a:latin typeface="Consolas" panose="020B0609020204030204" pitchFamily="49" charset="0"/>
            </a:endParaRPr>
          </a:p>
          <a:p>
            <a:r>
              <a:rPr lang="ru-RU" sz="1600" dirty="0" smtClean="0"/>
              <a:t>Предложение </a:t>
            </a:r>
            <a:r>
              <a:rPr lang="ru-RU" sz="1600" dirty="0"/>
              <a:t>WITH определяет список ОТВ с именем </a:t>
            </a:r>
            <a:r>
              <a:rPr lang="ru-RU" sz="1600" b="1" dirty="0" err="1"/>
              <a:t>list_of_parts</a:t>
            </a:r>
            <a:r>
              <a:rPr lang="ru-RU" sz="1600" dirty="0"/>
              <a:t>, состоящий из трех столбцов: </a:t>
            </a:r>
            <a:r>
              <a:rPr lang="ru-RU" sz="1600" b="1" dirty="0" err="1"/>
              <a:t>assembly</a:t>
            </a:r>
            <a:r>
              <a:rPr lang="ru-RU" sz="1600" dirty="0"/>
              <a:t>, </a:t>
            </a:r>
            <a:r>
              <a:rPr lang="ru-RU" sz="1600" b="1" dirty="0" err="1"/>
              <a:t>quantity</a:t>
            </a:r>
            <a:r>
              <a:rPr lang="ru-RU" sz="1600" dirty="0"/>
              <a:t> и </a:t>
            </a:r>
            <a:r>
              <a:rPr lang="ru-RU" sz="1600" b="1" dirty="0" err="1"/>
              <a:t>cost</a:t>
            </a:r>
            <a:r>
              <a:rPr lang="ru-RU" sz="1600" dirty="0"/>
              <a:t>. </a:t>
            </a:r>
            <a:endParaRPr lang="ru-RU" sz="1600" dirty="0" smtClean="0"/>
          </a:p>
          <a:p>
            <a:r>
              <a:rPr lang="ru-RU" sz="1600" dirty="0" smtClean="0"/>
              <a:t>Первая </a:t>
            </a:r>
            <a:r>
              <a:rPr lang="ru-RU" sz="1600" dirty="0"/>
              <a:t>инструкция SELECT в примере вызывается только один раз, чтобы сохранить результаты первого шага процесса рекурсии. </a:t>
            </a:r>
          </a:p>
        </p:txBody>
      </p:sp>
    </p:spTree>
    <p:extLst>
      <p:ext uri="{BB962C8B-B14F-4D97-AF65-F5344CB8AC3E}">
        <p14:creationId xmlns:p14="http://schemas.microsoft.com/office/powerpoint/2010/main" val="390621877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Результат</a:t>
            </a:r>
            <a:endParaRPr lang="ru-RU" dirty="0"/>
          </a:p>
        </p:txBody>
      </p:sp>
      <p:sp>
        <p:nvSpPr>
          <p:cNvPr id="3" name="Объект 2"/>
          <p:cNvSpPr>
            <a:spLocks noGrp="1"/>
          </p:cNvSpPr>
          <p:nvPr>
            <p:ph idx="1"/>
          </p:nvPr>
        </p:nvSpPr>
        <p:spPr>
          <a:xfrm>
            <a:off x="828676" y="1366576"/>
            <a:ext cx="7486650" cy="2724279"/>
          </a:xfrm>
        </p:spPr>
        <p:txBody>
          <a:bodyPr/>
          <a:lstStyle/>
          <a:p>
            <a:pPr marL="0" indent="0">
              <a:buNone/>
            </a:pPr>
            <a:r>
              <a:rPr lang="ru-RU" dirty="0" err="1" smtClean="0"/>
              <a:t>Assembly</a:t>
            </a:r>
            <a:r>
              <a:rPr lang="ru-RU" dirty="0" smtClean="0"/>
              <a:t> 	</a:t>
            </a:r>
            <a:r>
              <a:rPr lang="ru-RU" dirty="0"/>
              <a:t> </a:t>
            </a:r>
            <a:r>
              <a:rPr lang="ru-RU" dirty="0" smtClean="0"/>
              <a:t>  </a:t>
            </a:r>
            <a:r>
              <a:rPr lang="ru-RU" dirty="0" err="1" smtClean="0"/>
              <a:t>quantity</a:t>
            </a:r>
            <a:r>
              <a:rPr lang="ru-RU" dirty="0" smtClean="0"/>
              <a:t> 	</a:t>
            </a:r>
            <a:r>
              <a:rPr lang="ru-RU" dirty="0"/>
              <a:t> </a:t>
            </a:r>
            <a:r>
              <a:rPr lang="ru-RU" dirty="0" err="1" smtClean="0"/>
              <a:t>costs</a:t>
            </a:r>
            <a:r>
              <a:rPr lang="ru-RU" dirty="0" smtClean="0"/>
              <a:t> </a:t>
            </a:r>
          </a:p>
          <a:p>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3899525058"/>
              </p:ext>
            </p:extLst>
          </p:nvPr>
        </p:nvGraphicFramePr>
        <p:xfrm>
          <a:off x="828676" y="1698776"/>
          <a:ext cx="3363946" cy="2967679"/>
        </p:xfrm>
        <a:graphic>
          <a:graphicData uri="http://schemas.openxmlformats.org/drawingml/2006/table">
            <a:tbl>
              <a:tblPr firstCol="1" bandRow="1">
                <a:tableStyleId>{5C22544A-7EE6-4342-B048-85BDC9FD1C3A}</a:tableStyleId>
              </a:tblPr>
              <a:tblGrid>
                <a:gridCol w="1503133">
                  <a:extLst>
                    <a:ext uri="{9D8B030D-6E8A-4147-A177-3AD203B41FA5}">
                      <a16:colId xmlns:a16="http://schemas.microsoft.com/office/drawing/2014/main" val="54703733"/>
                    </a:ext>
                  </a:extLst>
                </a:gridCol>
                <a:gridCol w="1237053">
                  <a:extLst>
                    <a:ext uri="{9D8B030D-6E8A-4147-A177-3AD203B41FA5}">
                      <a16:colId xmlns:a16="http://schemas.microsoft.com/office/drawing/2014/main" val="3717093758"/>
                    </a:ext>
                  </a:extLst>
                </a:gridCol>
                <a:gridCol w="623760">
                  <a:extLst>
                    <a:ext uri="{9D8B030D-6E8A-4147-A177-3AD203B41FA5}">
                      <a16:colId xmlns:a16="http://schemas.microsoft.com/office/drawing/2014/main" val="489568252"/>
                    </a:ext>
                  </a:extLst>
                </a:gridCol>
              </a:tblGrid>
              <a:tr h="147536">
                <a:tc>
                  <a:txBody>
                    <a:bodyPr/>
                    <a:lstStyle/>
                    <a:p>
                      <a:pPr>
                        <a:lnSpc>
                          <a:spcPct val="107000"/>
                        </a:lnSpc>
                        <a:spcAft>
                          <a:spcPts val="0"/>
                        </a:spcAft>
                      </a:pPr>
                      <a:r>
                        <a:rPr lang="ru-RU" sz="1400">
                          <a:effectLst/>
                        </a:rPr>
                        <a:t>Cockpit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400">
                          <a:effectLst/>
                        </a:rPr>
                        <a:t>1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35" algn="just">
                        <a:lnSpc>
                          <a:spcPct val="107000"/>
                        </a:lnSpc>
                        <a:spcAft>
                          <a:spcPts val="0"/>
                        </a:spcAft>
                      </a:pPr>
                      <a:r>
                        <a:rPr lang="ru-RU" sz="1400">
                          <a:effectLst/>
                        </a:rPr>
                        <a:t>13.00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166119362"/>
                  </a:ext>
                </a:extLst>
              </a:tr>
              <a:tr h="160767">
                <a:tc>
                  <a:txBody>
                    <a:bodyPr/>
                    <a:lstStyle/>
                    <a:p>
                      <a:pPr>
                        <a:lnSpc>
                          <a:spcPct val="107000"/>
                        </a:lnSpc>
                        <a:spcAft>
                          <a:spcPts val="0"/>
                        </a:spcAft>
                      </a:pPr>
                      <a:r>
                        <a:rPr lang="ru-RU" sz="1400">
                          <a:effectLst/>
                        </a:rPr>
                        <a:t>Cabin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400">
                          <a:effectLst/>
                        </a:rPr>
                        <a:t>1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35" algn="just">
                        <a:lnSpc>
                          <a:spcPct val="107000"/>
                        </a:lnSpc>
                        <a:spcAft>
                          <a:spcPts val="0"/>
                        </a:spcAft>
                      </a:pPr>
                      <a:r>
                        <a:rPr lang="ru-RU" sz="1400">
                          <a:effectLst/>
                        </a:rPr>
                        <a:t>14.00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61388993"/>
                  </a:ext>
                </a:extLst>
              </a:tr>
              <a:tr h="147536">
                <a:tc>
                  <a:txBody>
                    <a:bodyPr/>
                    <a:lstStyle/>
                    <a:p>
                      <a:pPr>
                        <a:lnSpc>
                          <a:spcPct val="107000"/>
                        </a:lnSpc>
                        <a:spcAft>
                          <a:spcPts val="0"/>
                        </a:spcAft>
                      </a:pPr>
                      <a:r>
                        <a:rPr lang="ru-RU" sz="1400">
                          <a:effectLst/>
                        </a:rPr>
                        <a:t>Nose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400" dirty="0">
                          <a:effectLst/>
                        </a:rPr>
                        <a:t>1 </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35" algn="just">
                        <a:lnSpc>
                          <a:spcPct val="107000"/>
                        </a:lnSpc>
                        <a:spcAft>
                          <a:spcPts val="0"/>
                        </a:spcAft>
                      </a:pPr>
                      <a:r>
                        <a:rPr lang="ru-RU" sz="1400">
                          <a:effectLst/>
                        </a:rPr>
                        <a:t>16.500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635031612"/>
                  </a:ext>
                </a:extLst>
              </a:tr>
              <a:tr h="165035">
                <a:tc>
                  <a:txBody>
                    <a:bodyPr/>
                    <a:lstStyle/>
                    <a:p>
                      <a:pPr>
                        <a:lnSpc>
                          <a:spcPct val="107000"/>
                        </a:lnSpc>
                        <a:spcAft>
                          <a:spcPts val="0"/>
                        </a:spcAft>
                      </a:pPr>
                      <a:r>
                        <a:rPr lang="ru-RU" sz="1400">
                          <a:effectLst/>
                        </a:rPr>
                        <a:t>Wings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400">
                          <a:effectLst/>
                        </a:rPr>
                        <a:t>2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35" algn="just">
                        <a:lnSpc>
                          <a:spcPct val="107000"/>
                        </a:lnSpc>
                        <a:spcAft>
                          <a:spcPts val="0"/>
                        </a:spcAft>
                      </a:pPr>
                      <a:r>
                        <a:rPr lang="ru-RU" sz="1400">
                          <a:effectLst/>
                        </a:rPr>
                        <a:t>11.00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553464928"/>
                  </a:ext>
                </a:extLst>
              </a:tr>
              <a:tr h="192778">
                <a:tc>
                  <a:txBody>
                    <a:bodyPr/>
                    <a:lstStyle/>
                    <a:p>
                      <a:pPr>
                        <a:lnSpc>
                          <a:spcPct val="107000"/>
                        </a:lnSpc>
                        <a:spcAft>
                          <a:spcPts val="0"/>
                        </a:spcAft>
                      </a:pPr>
                      <a:r>
                        <a:rPr lang="ru-RU" sz="1400">
                          <a:effectLst/>
                        </a:rPr>
                        <a:t>Tail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400">
                          <a:effectLst/>
                        </a:rPr>
                        <a:t>1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35" algn="just">
                        <a:lnSpc>
                          <a:spcPct val="107000"/>
                        </a:lnSpc>
                        <a:spcAft>
                          <a:spcPts val="0"/>
                        </a:spcAft>
                      </a:pPr>
                      <a:r>
                        <a:rPr lang="ru-RU" sz="1400">
                          <a:effectLst/>
                        </a:rPr>
                        <a:t>12.00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200132062"/>
                  </a:ext>
                </a:extLst>
              </a:tr>
              <a:tr h="192778">
                <a:tc>
                  <a:txBody>
                    <a:bodyPr/>
                    <a:lstStyle/>
                    <a:p>
                      <a:pPr>
                        <a:lnSpc>
                          <a:spcPct val="107000"/>
                        </a:lnSpc>
                        <a:spcAft>
                          <a:spcPts val="0"/>
                        </a:spcAft>
                      </a:pPr>
                      <a:r>
                        <a:rPr lang="ru-RU" sz="1400">
                          <a:effectLst/>
                        </a:rPr>
                        <a:t>Airplane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400">
                          <a:effectLst/>
                        </a:rPr>
                        <a:t>1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400">
                          <a:effectLst/>
                        </a:rPr>
                        <a:t>12.00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774339529"/>
                  </a:ext>
                </a:extLst>
              </a:tr>
              <a:tr h="192778">
                <a:tc>
                  <a:txBody>
                    <a:bodyPr/>
                    <a:lstStyle/>
                    <a:p>
                      <a:pPr>
                        <a:lnSpc>
                          <a:spcPct val="107000"/>
                        </a:lnSpc>
                        <a:spcAft>
                          <a:spcPts val="0"/>
                        </a:spcAft>
                      </a:pPr>
                      <a:r>
                        <a:rPr lang="ru-RU" sz="1400">
                          <a:effectLst/>
                        </a:rPr>
                        <a:t>Airplane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400">
                          <a:effectLst/>
                        </a:rPr>
                        <a:t>1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400">
                          <a:effectLst/>
                        </a:rPr>
                        <a:t>22.00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702992868"/>
                  </a:ext>
                </a:extLst>
              </a:tr>
              <a:tr h="192778">
                <a:tc>
                  <a:txBody>
                    <a:bodyPr/>
                    <a:lstStyle/>
                    <a:p>
                      <a:pPr>
                        <a:lnSpc>
                          <a:spcPct val="107000"/>
                        </a:lnSpc>
                        <a:spcAft>
                          <a:spcPts val="0"/>
                        </a:spcAft>
                      </a:pPr>
                      <a:r>
                        <a:rPr lang="ru-RU" sz="1400">
                          <a:effectLst/>
                        </a:rPr>
                        <a:t>Fuselage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400">
                          <a:effectLst/>
                        </a:rPr>
                        <a:t>1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400">
                          <a:effectLst/>
                        </a:rPr>
                        <a:t>16.500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78139989"/>
                  </a:ext>
                </a:extLst>
              </a:tr>
              <a:tr h="147536">
                <a:tc>
                  <a:txBody>
                    <a:bodyPr/>
                    <a:lstStyle/>
                    <a:p>
                      <a:pPr>
                        <a:lnSpc>
                          <a:spcPct val="107000"/>
                        </a:lnSpc>
                        <a:spcAft>
                          <a:spcPts val="0"/>
                        </a:spcAft>
                      </a:pPr>
                      <a:r>
                        <a:rPr lang="ru-RU" sz="1400">
                          <a:effectLst/>
                        </a:rPr>
                        <a:t>Airplane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400">
                          <a:effectLst/>
                        </a:rPr>
                        <a:t>1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400">
                          <a:effectLst/>
                        </a:rPr>
                        <a:t>16.500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247349196"/>
                  </a:ext>
                </a:extLst>
              </a:tr>
              <a:tr h="147536">
                <a:tc>
                  <a:txBody>
                    <a:bodyPr/>
                    <a:lstStyle/>
                    <a:p>
                      <a:pPr>
                        <a:lnSpc>
                          <a:spcPct val="107000"/>
                        </a:lnSpc>
                        <a:spcAft>
                          <a:spcPts val="0"/>
                        </a:spcAft>
                      </a:pPr>
                      <a:r>
                        <a:rPr lang="ru-RU" sz="1400">
                          <a:effectLst/>
                        </a:rPr>
                        <a:t>Fuselage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400">
                          <a:effectLst/>
                        </a:rPr>
                        <a:t>1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400">
                          <a:effectLst/>
                        </a:rPr>
                        <a:t>14.00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191313682"/>
                  </a:ext>
                </a:extLst>
              </a:tr>
              <a:tr h="147536">
                <a:tc>
                  <a:txBody>
                    <a:bodyPr/>
                    <a:lstStyle/>
                    <a:p>
                      <a:pPr>
                        <a:lnSpc>
                          <a:spcPct val="107000"/>
                        </a:lnSpc>
                        <a:spcAft>
                          <a:spcPts val="0"/>
                        </a:spcAft>
                      </a:pPr>
                      <a:r>
                        <a:rPr lang="ru-RU" sz="1400">
                          <a:effectLst/>
                        </a:rPr>
                        <a:t>Airplane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400">
                          <a:effectLst/>
                        </a:rPr>
                        <a:t>1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400">
                          <a:effectLst/>
                        </a:rPr>
                        <a:t>14.00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097361618"/>
                  </a:ext>
                </a:extLst>
              </a:tr>
              <a:tr h="147536">
                <a:tc>
                  <a:txBody>
                    <a:bodyPr/>
                    <a:lstStyle/>
                    <a:p>
                      <a:pPr>
                        <a:lnSpc>
                          <a:spcPct val="107000"/>
                        </a:lnSpc>
                        <a:spcAft>
                          <a:spcPts val="0"/>
                        </a:spcAft>
                      </a:pPr>
                      <a:r>
                        <a:rPr lang="ru-RU" sz="1400">
                          <a:effectLst/>
                        </a:rPr>
                        <a:t>Fuselage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400">
                          <a:effectLst/>
                        </a:rPr>
                        <a:t>1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400">
                          <a:effectLst/>
                        </a:rPr>
                        <a:t>13.00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053392095"/>
                  </a:ext>
                </a:extLst>
              </a:tr>
              <a:tr h="147536">
                <a:tc>
                  <a:txBody>
                    <a:bodyPr/>
                    <a:lstStyle/>
                    <a:p>
                      <a:pPr>
                        <a:lnSpc>
                          <a:spcPct val="107000"/>
                        </a:lnSpc>
                        <a:spcAft>
                          <a:spcPts val="0"/>
                        </a:spcAft>
                      </a:pPr>
                      <a:r>
                        <a:rPr lang="ru-RU" sz="1400" dirty="0" err="1">
                          <a:effectLst/>
                        </a:rPr>
                        <a:t>Airplane</a:t>
                      </a:r>
                      <a:r>
                        <a:rPr lang="ru-RU" sz="1400" dirty="0">
                          <a:effectLst/>
                        </a:rPr>
                        <a:t> </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400" dirty="0">
                          <a:effectLst/>
                        </a:rPr>
                        <a:t>1 </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400" dirty="0">
                          <a:effectLst/>
                        </a:rPr>
                        <a:t>13.00 </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095450113"/>
                  </a:ext>
                </a:extLst>
              </a:tr>
            </a:tbl>
          </a:graphicData>
        </a:graphic>
      </p:graphicFrame>
      <p:sp>
        <p:nvSpPr>
          <p:cNvPr id="5" name="Прямоугольник 4"/>
          <p:cNvSpPr/>
          <p:nvPr/>
        </p:nvSpPr>
        <p:spPr>
          <a:xfrm>
            <a:off x="593388" y="4616469"/>
            <a:ext cx="7720800" cy="1754326"/>
          </a:xfrm>
          <a:prstGeom prst="rect">
            <a:avLst/>
          </a:prstGeom>
        </p:spPr>
        <p:txBody>
          <a:bodyPr wrap="square">
            <a:spAutoFit/>
          </a:bodyPr>
          <a:lstStyle/>
          <a:p>
            <a:r>
              <a:rPr lang="ru-RU" dirty="0">
                <a:latin typeface="Calibri" panose="020F0502020204030204" pitchFamily="34" charset="0"/>
                <a:ea typeface="Calibri" panose="020F0502020204030204" pitchFamily="34" charset="0"/>
                <a:cs typeface="Times New Roman" panose="02020603050405020304" pitchFamily="18" charset="0"/>
              </a:rPr>
              <a:t>Первые пять строчек этого результата являются результирующим набором первого вызова опорного члена запроса, а все остальные строчки — результатом рекурсивного члена (вторая часть) запроса в этом примере. Рекурсивный член запроса вызывается дважды: </a:t>
            </a:r>
            <a:endParaRPr lang="ru-RU" dirty="0" smtClean="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ru-RU" dirty="0" smtClean="0">
                <a:latin typeface="Calibri" panose="020F0502020204030204" pitchFamily="34" charset="0"/>
                <a:ea typeface="Calibri" panose="020F0502020204030204" pitchFamily="34" charset="0"/>
                <a:cs typeface="Times New Roman" panose="02020603050405020304" pitchFamily="18" charset="0"/>
              </a:rPr>
              <a:t>первый </a:t>
            </a:r>
            <a:r>
              <a:rPr lang="ru-RU" dirty="0">
                <a:latin typeface="Calibri" panose="020F0502020204030204" pitchFamily="34" charset="0"/>
                <a:ea typeface="Calibri" panose="020F0502020204030204" pitchFamily="34" charset="0"/>
                <a:cs typeface="Times New Roman" panose="02020603050405020304" pitchFamily="18" charset="0"/>
              </a:rPr>
              <a:t>раз для сборки фюзеляжа (</a:t>
            </a:r>
            <a:r>
              <a:rPr lang="ru-RU" dirty="0" err="1">
                <a:latin typeface="Calibri" panose="020F0502020204030204" pitchFamily="34" charset="0"/>
                <a:ea typeface="Calibri" panose="020F0502020204030204" pitchFamily="34" charset="0"/>
                <a:cs typeface="Times New Roman" panose="02020603050405020304" pitchFamily="18" charset="0"/>
              </a:rPr>
              <a:t>fuselage</a:t>
            </a:r>
            <a:r>
              <a:rPr lang="ru-RU" dirty="0">
                <a:latin typeface="Calibri" panose="020F0502020204030204" pitchFamily="34" charset="0"/>
                <a:ea typeface="Calibri" panose="020F0502020204030204" pitchFamily="34" charset="0"/>
                <a:cs typeface="Times New Roman" panose="02020603050405020304" pitchFamily="18" charset="0"/>
              </a:rPr>
              <a:t>), </a:t>
            </a:r>
          </a:p>
          <a:p>
            <a:pPr marL="285750" indent="-285750">
              <a:buFont typeface="Arial" panose="020B0604020202020204" pitchFamily="34" charset="0"/>
              <a:buChar char="•"/>
            </a:pPr>
            <a:r>
              <a:rPr lang="ru-RU" dirty="0" smtClean="0">
                <a:latin typeface="Calibri" panose="020F0502020204030204" pitchFamily="34" charset="0"/>
                <a:ea typeface="Calibri" panose="020F0502020204030204" pitchFamily="34" charset="0"/>
                <a:cs typeface="Times New Roman" panose="02020603050405020304" pitchFamily="18" charset="0"/>
              </a:rPr>
              <a:t>второй </a:t>
            </a:r>
            <a:r>
              <a:rPr lang="ru-RU" dirty="0">
                <a:latin typeface="Calibri" panose="020F0502020204030204" pitchFamily="34" charset="0"/>
                <a:ea typeface="Calibri" panose="020F0502020204030204" pitchFamily="34" charset="0"/>
                <a:cs typeface="Times New Roman" panose="02020603050405020304" pitchFamily="18" charset="0"/>
              </a:rPr>
              <a:t>раз для всего самолета (</a:t>
            </a:r>
            <a:r>
              <a:rPr lang="ru-RU" dirty="0" err="1">
                <a:latin typeface="Calibri" panose="020F0502020204030204" pitchFamily="34" charset="0"/>
                <a:ea typeface="Calibri" panose="020F0502020204030204" pitchFamily="34" charset="0"/>
                <a:cs typeface="Times New Roman" panose="02020603050405020304" pitchFamily="18" charset="0"/>
              </a:rPr>
              <a:t>airplane</a:t>
            </a:r>
            <a:r>
              <a:rPr lang="ru-RU" dirty="0">
                <a:latin typeface="Calibri" panose="020F0502020204030204" pitchFamily="34" charset="0"/>
                <a:ea typeface="Calibri" panose="020F0502020204030204" pitchFamily="34" charset="0"/>
                <a:cs typeface="Times New Roman" panose="02020603050405020304" pitchFamily="18" charset="0"/>
              </a:rPr>
              <a:t>). </a:t>
            </a:r>
            <a:endParaRPr lang="ru-RU" dirty="0"/>
          </a:p>
        </p:txBody>
      </p:sp>
    </p:spTree>
    <p:extLst>
      <p:ext uri="{BB962C8B-B14F-4D97-AF65-F5344CB8AC3E}">
        <p14:creationId xmlns:p14="http://schemas.microsoft.com/office/powerpoint/2010/main" val="128806101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Идентификаторы </a:t>
            </a:r>
            <a:endParaRPr lang="ru-RU" dirty="0"/>
          </a:p>
        </p:txBody>
      </p:sp>
      <p:sp>
        <p:nvSpPr>
          <p:cNvPr id="3" name="Объект 2"/>
          <p:cNvSpPr>
            <a:spLocks noGrp="1"/>
          </p:cNvSpPr>
          <p:nvPr>
            <p:ph idx="1"/>
          </p:nvPr>
        </p:nvSpPr>
        <p:spPr/>
        <p:txBody>
          <a:bodyPr>
            <a:normAutofit/>
          </a:bodyPr>
          <a:lstStyle/>
          <a:p>
            <a:r>
              <a:rPr lang="ru-RU" sz="1800" dirty="0"/>
              <a:t>В языке </a:t>
            </a:r>
            <a:r>
              <a:rPr lang="ru-RU" sz="1800" dirty="0" err="1"/>
              <a:t>Transact</a:t>
            </a:r>
            <a:r>
              <a:rPr lang="ru-RU" sz="1800" dirty="0"/>
              <a:t>-SQL идентификаторы применяются для обозначения объектов баз данных, таких как собственно базы данных, их таблицы и индексы. </a:t>
            </a:r>
            <a:endParaRPr lang="en-US" sz="1800" dirty="0" smtClean="0"/>
          </a:p>
          <a:p>
            <a:r>
              <a:rPr lang="ru-RU" sz="1800" dirty="0" smtClean="0"/>
              <a:t>Идентификатор </a:t>
            </a:r>
            <a:r>
              <a:rPr lang="ru-RU" sz="1800" dirty="0"/>
              <a:t>состоит из строки длиной до 128 символов, которая может содержать буквы, цифры и символы _, @, # и &amp;. </a:t>
            </a:r>
            <a:r>
              <a:rPr lang="ru-RU" sz="1800" dirty="0" smtClean="0"/>
              <a:t>Первым </a:t>
            </a:r>
            <a:r>
              <a:rPr lang="ru-RU" sz="1800" dirty="0"/>
              <a:t>символом идентификатора должна быть буква или символ _, @ или #. </a:t>
            </a:r>
            <a:endParaRPr lang="en-US" sz="1800" dirty="0" smtClean="0"/>
          </a:p>
          <a:p>
            <a:r>
              <a:rPr lang="ru-RU" sz="1800" dirty="0" smtClean="0"/>
              <a:t>Символ </a:t>
            </a:r>
            <a:r>
              <a:rPr lang="ru-RU" sz="1800" dirty="0"/>
              <a:t># в начале имени таблицы или хранимой процедуры обозначает временный объект, </a:t>
            </a:r>
            <a:endParaRPr lang="en-US" sz="1800" dirty="0" smtClean="0"/>
          </a:p>
          <a:p>
            <a:r>
              <a:rPr lang="ru-RU" sz="1800" dirty="0" smtClean="0"/>
              <a:t>а </a:t>
            </a:r>
            <a:r>
              <a:rPr lang="ru-RU" sz="1800" dirty="0"/>
              <a:t>символ @ обозначает переменную.</a:t>
            </a:r>
          </a:p>
        </p:txBody>
      </p:sp>
    </p:spTree>
    <p:extLst>
      <p:ext uri="{BB962C8B-B14F-4D97-AF65-F5344CB8AC3E}">
        <p14:creationId xmlns:p14="http://schemas.microsoft.com/office/powerpoint/2010/main" val="69836582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стоимость каждой сборки со всеми ее составляющими</a:t>
            </a:r>
          </a:p>
        </p:txBody>
      </p:sp>
      <p:sp>
        <p:nvSpPr>
          <p:cNvPr id="3" name="Объект 2"/>
          <p:cNvSpPr>
            <a:spLocks noGrp="1"/>
          </p:cNvSpPr>
          <p:nvPr>
            <p:ph idx="1"/>
          </p:nvPr>
        </p:nvSpPr>
        <p:spPr>
          <a:xfrm>
            <a:off x="828676" y="1600199"/>
            <a:ext cx="5756950" cy="4830745"/>
          </a:xfrm>
        </p:spPr>
        <p:txBody>
          <a:bodyPr>
            <a:noAutofit/>
          </a:bodyPr>
          <a:lstStyle/>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WITH</a:t>
            </a:r>
            <a:r>
              <a:rPr lang="en-US" sz="1800" dirty="0">
                <a:solidFill>
                  <a:srgbClr val="000000"/>
                </a:solidFill>
                <a:highlight>
                  <a:srgbClr val="FFFFFF"/>
                </a:highlight>
                <a:latin typeface="Consolas" panose="020B0609020204030204" pitchFamily="49" charset="0"/>
              </a:rPr>
              <a:t> </a:t>
            </a:r>
            <a:r>
              <a:rPr lang="en-US" sz="1800" dirty="0" err="1">
                <a:solidFill>
                  <a:srgbClr val="000000"/>
                </a:solidFill>
                <a:highlight>
                  <a:srgbClr val="FFFFFF"/>
                </a:highlight>
                <a:latin typeface="Consolas" panose="020B0609020204030204" pitchFamily="49" charset="0"/>
              </a:rPr>
              <a:t>list_of_parts</a:t>
            </a:r>
            <a:r>
              <a:rPr lang="en-US" sz="1800" dirty="0">
                <a:solidFill>
                  <a:srgbClr val="808080"/>
                </a:solidFill>
                <a:highlight>
                  <a:srgbClr val="FFFFFF"/>
                </a:highlight>
                <a:latin typeface="Consolas" panose="020B0609020204030204" pitchFamily="49" charset="0"/>
              </a:rPr>
              <a:t>(</a:t>
            </a:r>
            <a:r>
              <a:rPr lang="en-US" sz="1800" dirty="0">
                <a:solidFill>
                  <a:srgbClr val="0000FF"/>
                </a:solidFill>
                <a:highlight>
                  <a:srgbClr val="FFFFFF"/>
                </a:highlight>
                <a:latin typeface="Consolas" panose="020B0609020204030204" pitchFamily="49" charset="0"/>
              </a:rPr>
              <a:t>assembly</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quantity</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cost</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r>
              <a:rPr lang="en-US" sz="1800" dirty="0" smtClean="0">
                <a:solidFill>
                  <a:srgbClr val="0000FF"/>
                </a:solidFill>
                <a:highlight>
                  <a:srgbClr val="FFFFFF"/>
                </a:highlight>
                <a:latin typeface="Consolas" panose="020B0609020204030204" pitchFamily="49" charset="0"/>
              </a:rPr>
              <a:t>AS</a:t>
            </a:r>
            <a:endParaRPr lang="en-US" sz="1800" dirty="0">
              <a:solidFill>
                <a:srgbClr val="000000"/>
              </a:solidFill>
              <a:highlight>
                <a:srgbClr val="FFFFFF"/>
              </a:highlight>
              <a:latin typeface="Consolas" panose="020B0609020204030204" pitchFamily="49" charset="0"/>
            </a:endParaRPr>
          </a:p>
          <a:p>
            <a:pPr marL="0" indent="0">
              <a:lnSpc>
                <a:spcPct val="100000"/>
              </a:lnSpc>
              <a:spcBef>
                <a:spcPts val="0"/>
              </a:spcBef>
              <a:buNone/>
            </a:pPr>
            <a:r>
              <a:rPr lang="en-US" sz="1800" dirty="0">
                <a:solidFill>
                  <a:srgbClr val="0000FF"/>
                </a:solidFill>
                <a:highlight>
                  <a:srgbClr val="FFFFFF"/>
                </a:highlight>
                <a:latin typeface="Consolas" panose="020B0609020204030204" pitchFamily="49" charset="0"/>
              </a:rPr>
              <a:t>  </a:t>
            </a:r>
            <a:r>
              <a:rPr lang="en-US" sz="1800" dirty="0" smtClean="0">
                <a:solidFill>
                  <a:srgbClr val="808080"/>
                </a:solidFill>
                <a:highlight>
                  <a:srgbClr val="FFFFFF"/>
                </a:highlight>
                <a:latin typeface="Consolas" panose="020B0609020204030204" pitchFamily="49" charset="0"/>
              </a:rPr>
              <a:t>(</a:t>
            </a:r>
            <a:r>
              <a:rPr lang="en-US" sz="1800" dirty="0">
                <a:solidFill>
                  <a:srgbClr val="0000FF"/>
                </a:solidFill>
                <a:highlight>
                  <a:srgbClr val="FFFFFF"/>
                </a:highlight>
                <a:latin typeface="Consolas" panose="020B0609020204030204" pitchFamily="49" charset="0"/>
              </a:rPr>
              <a:t>SELECT</a:t>
            </a:r>
            <a:r>
              <a:rPr lang="en-US" sz="1800" dirty="0">
                <a:solidFill>
                  <a:srgbClr val="000000"/>
                </a:solidFill>
                <a:highlight>
                  <a:srgbClr val="FFFFFF"/>
                </a:highlight>
                <a:latin typeface="Consolas" panose="020B0609020204030204" pitchFamily="49" charset="0"/>
              </a:rPr>
              <a:t> </a:t>
            </a:r>
            <a:r>
              <a:rPr lang="ru-RU" sz="1800" dirty="0" smtClean="0">
                <a:solidFill>
                  <a:srgbClr val="000000"/>
                </a:solidFill>
                <a:highlight>
                  <a:srgbClr val="FFFFFF"/>
                </a:highlight>
                <a:latin typeface="Consolas" panose="020B0609020204030204" pitchFamily="49" charset="0"/>
              </a:rPr>
              <a:t/>
            </a:r>
            <a:br>
              <a:rPr lang="ru-RU" sz="1800" dirty="0" smtClean="0">
                <a:solidFill>
                  <a:srgbClr val="000000"/>
                </a:solidFill>
                <a:highlight>
                  <a:srgbClr val="FFFFFF"/>
                </a:highlight>
                <a:latin typeface="Consolas" panose="020B0609020204030204" pitchFamily="49" charset="0"/>
              </a:rPr>
            </a:br>
            <a:r>
              <a:rPr lang="ru-RU" sz="1800" dirty="0" smtClean="0">
                <a:solidFill>
                  <a:srgbClr val="000000"/>
                </a:solidFill>
                <a:highlight>
                  <a:srgbClr val="FFFFFF"/>
                </a:highlight>
                <a:latin typeface="Consolas" panose="020B0609020204030204" pitchFamily="49" charset="0"/>
              </a:rPr>
              <a:t>	</a:t>
            </a:r>
            <a:r>
              <a:rPr lang="en-US" sz="1800" dirty="0" err="1" smtClean="0">
                <a:solidFill>
                  <a:srgbClr val="000000"/>
                </a:solidFill>
                <a:highlight>
                  <a:srgbClr val="FFFFFF"/>
                </a:highlight>
                <a:latin typeface="Consolas" panose="020B0609020204030204" pitchFamily="49" charset="0"/>
              </a:rPr>
              <a:t>containing_assembly</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r>
              <a:rPr lang="en-US" sz="1800" dirty="0" err="1">
                <a:solidFill>
                  <a:srgbClr val="000000"/>
                </a:solidFill>
                <a:highlight>
                  <a:srgbClr val="FFFFFF"/>
                </a:highlight>
                <a:latin typeface="Consolas" panose="020B0609020204030204" pitchFamily="49" charset="0"/>
              </a:rPr>
              <a:t>quantity_contained</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r>
              <a:rPr lang="ru-RU" sz="1800" dirty="0" smtClean="0">
                <a:solidFill>
                  <a:srgbClr val="000000"/>
                </a:solidFill>
                <a:highlight>
                  <a:srgbClr val="FFFFFF"/>
                </a:highlight>
                <a:latin typeface="Consolas" panose="020B0609020204030204" pitchFamily="49" charset="0"/>
              </a:rPr>
              <a:t>	</a:t>
            </a:r>
            <a:r>
              <a:rPr lang="en-US" sz="1800" dirty="0" err="1" smtClean="0">
                <a:solidFill>
                  <a:srgbClr val="000000"/>
                </a:solidFill>
                <a:highlight>
                  <a:srgbClr val="FFFFFF"/>
                </a:highlight>
                <a:latin typeface="Consolas" panose="020B0609020204030204" pitchFamily="49" charset="0"/>
              </a:rPr>
              <a:t>unit_cost</a:t>
            </a:r>
            <a:r>
              <a:rPr lang="en-US" sz="1800" dirty="0" smtClean="0">
                <a:solidFill>
                  <a:srgbClr val="000000"/>
                </a:solidFill>
                <a:highlight>
                  <a:srgbClr val="FFFFFF"/>
                </a:highlight>
                <a:latin typeface="Consolas" panose="020B0609020204030204" pitchFamily="49" charset="0"/>
              </a:rPr>
              <a:t> </a:t>
            </a:r>
            <a:endParaRPr lang="en-US" sz="1800" dirty="0">
              <a:solidFill>
                <a:srgbClr val="000000"/>
              </a:solidFill>
              <a:highlight>
                <a:srgbClr val="FFFFFF"/>
              </a:highlight>
              <a:latin typeface="Consolas" panose="020B0609020204030204" pitchFamily="49" charset="0"/>
            </a:endParaRPr>
          </a:p>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FROM</a:t>
            </a:r>
            <a:r>
              <a:rPr lang="en-US" sz="1800" dirty="0">
                <a:solidFill>
                  <a:srgbClr val="000000"/>
                </a:solidFill>
                <a:highlight>
                  <a:srgbClr val="FFFFFF"/>
                </a:highlight>
                <a:latin typeface="Consolas" panose="020B0609020204030204" pitchFamily="49" charset="0"/>
              </a:rPr>
              <a:t> airplane </a:t>
            </a:r>
          </a:p>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WHERE</a:t>
            </a:r>
            <a:r>
              <a:rPr lang="en-US" sz="1800" dirty="0">
                <a:solidFill>
                  <a:srgbClr val="000000"/>
                </a:solidFill>
                <a:highlight>
                  <a:srgbClr val="FFFFFF"/>
                </a:highlight>
                <a:latin typeface="Consolas" panose="020B0609020204030204" pitchFamily="49" charset="0"/>
              </a:rPr>
              <a:t> </a:t>
            </a:r>
            <a:r>
              <a:rPr lang="en-US" sz="1800" dirty="0" err="1">
                <a:solidFill>
                  <a:srgbClr val="000000"/>
                </a:solidFill>
                <a:highlight>
                  <a:srgbClr val="FFFFFF"/>
                </a:highlight>
                <a:latin typeface="Consolas" panose="020B0609020204030204" pitchFamily="49" charset="0"/>
              </a:rPr>
              <a:t>contained_assembly</a:t>
            </a:r>
            <a:r>
              <a:rPr lang="en-US" sz="1800" dirty="0">
                <a:solidFill>
                  <a:srgbClr val="000000"/>
                </a:solidFill>
                <a:highlight>
                  <a:srgbClr val="FFFFFF"/>
                </a:highlight>
                <a:latin typeface="Consolas" panose="020B0609020204030204" pitchFamily="49" charset="0"/>
              </a:rPr>
              <a:t> </a:t>
            </a:r>
            <a:r>
              <a:rPr lang="en-US" sz="1800" dirty="0">
                <a:solidFill>
                  <a:srgbClr val="808080"/>
                </a:solidFill>
                <a:highlight>
                  <a:srgbClr val="FFFFFF"/>
                </a:highlight>
                <a:latin typeface="Consolas" panose="020B0609020204030204" pitchFamily="49" charset="0"/>
              </a:rPr>
              <a:t>IS</a:t>
            </a:r>
            <a:r>
              <a:rPr lang="en-US" sz="1800" dirty="0">
                <a:solidFill>
                  <a:srgbClr val="000000"/>
                </a:solidFill>
                <a:highlight>
                  <a:srgbClr val="FFFFFF"/>
                </a:highlight>
                <a:latin typeface="Consolas" panose="020B0609020204030204" pitchFamily="49" charset="0"/>
              </a:rPr>
              <a:t> </a:t>
            </a:r>
            <a:r>
              <a:rPr lang="en-US" sz="1800" dirty="0">
                <a:solidFill>
                  <a:srgbClr val="808080"/>
                </a:solidFill>
                <a:highlight>
                  <a:srgbClr val="FFFFFF"/>
                </a:highlight>
                <a:latin typeface="Consolas" panose="020B0609020204030204" pitchFamily="49" charset="0"/>
              </a:rPr>
              <a:t>NULL</a:t>
            </a:r>
            <a:r>
              <a:rPr lang="en-US" sz="1800" dirty="0">
                <a:solidFill>
                  <a:srgbClr val="000000"/>
                </a:solidFill>
                <a:highlight>
                  <a:srgbClr val="FFFFFF"/>
                </a:highlight>
                <a:latin typeface="Consolas" panose="020B0609020204030204" pitchFamily="49" charset="0"/>
              </a:rPr>
              <a:t> </a:t>
            </a:r>
          </a:p>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UNION</a:t>
            </a:r>
            <a:r>
              <a:rPr lang="en-US" sz="1800" dirty="0">
                <a:solidFill>
                  <a:srgbClr val="000000"/>
                </a:solidFill>
                <a:highlight>
                  <a:srgbClr val="FFFFFF"/>
                </a:highlight>
                <a:latin typeface="Consolas" panose="020B0609020204030204" pitchFamily="49" charset="0"/>
              </a:rPr>
              <a:t> </a:t>
            </a:r>
            <a:r>
              <a:rPr lang="en-US" sz="1800" dirty="0">
                <a:solidFill>
                  <a:srgbClr val="808080"/>
                </a:solidFill>
                <a:highlight>
                  <a:srgbClr val="FFFFFF"/>
                </a:highlight>
                <a:latin typeface="Consolas" panose="020B0609020204030204" pitchFamily="49" charset="0"/>
              </a:rPr>
              <a:t>ALL</a:t>
            </a:r>
            <a:r>
              <a:rPr lang="en-US" sz="1800" dirty="0">
                <a:solidFill>
                  <a:srgbClr val="000000"/>
                </a:solidFill>
                <a:highlight>
                  <a:srgbClr val="FFFFFF"/>
                </a:highlight>
                <a:latin typeface="Consolas" panose="020B0609020204030204" pitchFamily="49" charset="0"/>
              </a:rPr>
              <a:t> </a:t>
            </a:r>
          </a:p>
          <a:p>
            <a:pPr marL="0" indent="0">
              <a:lnSpc>
                <a:spcPct val="100000"/>
              </a:lnSpc>
              <a:spcBef>
                <a:spcPts val="0"/>
              </a:spcBef>
              <a:buNone/>
            </a:pPr>
            <a:r>
              <a:rPr lang="ru-RU" sz="1800" dirty="0">
                <a:solidFill>
                  <a:srgbClr val="0000FF"/>
                </a:solidFill>
                <a:highlight>
                  <a:srgbClr val="FFFFFF"/>
                </a:highlight>
                <a:latin typeface="Consolas" panose="020B0609020204030204" pitchFamily="49" charset="0"/>
              </a:rPr>
              <a:t> </a:t>
            </a:r>
            <a:r>
              <a:rPr lang="en-US" sz="1800" dirty="0" smtClean="0">
                <a:solidFill>
                  <a:srgbClr val="0000FF"/>
                </a:solidFill>
                <a:highlight>
                  <a:srgbClr val="FFFFFF"/>
                </a:highlight>
                <a:latin typeface="Consolas" panose="020B0609020204030204" pitchFamily="49" charset="0"/>
              </a:rPr>
              <a:t>SELECT</a:t>
            </a:r>
            <a:r>
              <a:rPr lang="en-US" sz="1800" dirty="0" smtClean="0">
                <a:solidFill>
                  <a:srgbClr val="000000"/>
                </a:solidFill>
                <a:highlight>
                  <a:srgbClr val="FFFFFF"/>
                </a:highlight>
                <a:latin typeface="Consolas" panose="020B0609020204030204" pitchFamily="49" charset="0"/>
              </a:rPr>
              <a:t> </a:t>
            </a:r>
            <a:r>
              <a:rPr lang="ru-RU" sz="1800" dirty="0" smtClean="0">
                <a:solidFill>
                  <a:srgbClr val="000000"/>
                </a:solidFill>
                <a:highlight>
                  <a:srgbClr val="FFFFFF"/>
                </a:highlight>
                <a:latin typeface="Consolas" panose="020B0609020204030204" pitchFamily="49" charset="0"/>
              </a:rPr>
              <a:t/>
            </a:r>
            <a:br>
              <a:rPr lang="ru-RU" sz="1800" dirty="0" smtClean="0">
                <a:solidFill>
                  <a:srgbClr val="000000"/>
                </a:solidFill>
                <a:highlight>
                  <a:srgbClr val="FFFFFF"/>
                </a:highlight>
                <a:latin typeface="Consolas" panose="020B0609020204030204" pitchFamily="49" charset="0"/>
              </a:rPr>
            </a:br>
            <a:r>
              <a:rPr lang="ru-RU" sz="1800" dirty="0" smtClean="0">
                <a:solidFill>
                  <a:srgbClr val="000000"/>
                </a:solidFill>
                <a:highlight>
                  <a:srgbClr val="FFFFFF"/>
                </a:highlight>
                <a:latin typeface="Consolas" panose="020B0609020204030204" pitchFamily="49" charset="0"/>
              </a:rPr>
              <a:t> </a:t>
            </a:r>
            <a:r>
              <a:rPr lang="en-US" sz="1800" dirty="0" err="1" smtClean="0">
                <a:solidFill>
                  <a:srgbClr val="000000"/>
                </a:solidFill>
                <a:highlight>
                  <a:srgbClr val="FFFFFF"/>
                </a:highlight>
                <a:latin typeface="Consolas" panose="020B0609020204030204" pitchFamily="49" charset="0"/>
              </a:rPr>
              <a:t>a</a:t>
            </a:r>
            <a:r>
              <a:rPr lang="en-US" sz="1800" dirty="0" err="1" smtClean="0">
                <a:solidFill>
                  <a:srgbClr val="808080"/>
                </a:solidFill>
                <a:highlight>
                  <a:srgbClr val="FFFFFF"/>
                </a:highlight>
                <a:latin typeface="Consolas" panose="020B0609020204030204" pitchFamily="49" charset="0"/>
              </a:rPr>
              <a:t>.</a:t>
            </a:r>
            <a:r>
              <a:rPr lang="en-US" sz="1800" dirty="0" err="1" smtClean="0">
                <a:solidFill>
                  <a:srgbClr val="000000"/>
                </a:solidFill>
                <a:highlight>
                  <a:srgbClr val="FFFFFF"/>
                </a:highlight>
                <a:latin typeface="Consolas" panose="020B0609020204030204" pitchFamily="49" charset="0"/>
              </a:rPr>
              <a:t>containing_assembly</a:t>
            </a:r>
            <a:r>
              <a:rPr lang="en-US" sz="1800" dirty="0" smtClean="0">
                <a:solidFill>
                  <a:srgbClr val="808080"/>
                </a:solidFill>
                <a:highlight>
                  <a:srgbClr val="FFFFFF"/>
                </a:highlight>
                <a:latin typeface="Consolas" panose="020B0609020204030204" pitchFamily="49" charset="0"/>
              </a:rPr>
              <a:t>,</a:t>
            </a:r>
            <a:r>
              <a:rPr lang="ru-RU" sz="1800" dirty="0" smtClean="0">
                <a:solidFill>
                  <a:srgbClr val="808080"/>
                </a:solidFill>
                <a:highlight>
                  <a:srgbClr val="FFFFFF"/>
                </a:highlight>
                <a:latin typeface="Consolas" panose="020B0609020204030204" pitchFamily="49" charset="0"/>
              </a:rPr>
              <a:t> </a:t>
            </a:r>
            <a:r>
              <a:rPr lang="en-US" sz="1800" dirty="0" err="1" smtClean="0">
                <a:solidFill>
                  <a:srgbClr val="000000"/>
                </a:solidFill>
                <a:highlight>
                  <a:srgbClr val="FFFFFF"/>
                </a:highlight>
                <a:latin typeface="Consolas" panose="020B0609020204030204" pitchFamily="49" charset="0"/>
              </a:rPr>
              <a:t>a</a:t>
            </a:r>
            <a:r>
              <a:rPr lang="en-US" sz="1800" dirty="0" err="1" smtClean="0">
                <a:solidFill>
                  <a:srgbClr val="808080"/>
                </a:solidFill>
                <a:highlight>
                  <a:srgbClr val="FFFFFF"/>
                </a:highlight>
                <a:latin typeface="Consolas" panose="020B0609020204030204" pitchFamily="49" charset="0"/>
              </a:rPr>
              <a:t>.</a:t>
            </a:r>
            <a:r>
              <a:rPr lang="en-US" sz="1800" dirty="0" err="1" smtClean="0">
                <a:solidFill>
                  <a:srgbClr val="000000"/>
                </a:solidFill>
                <a:highlight>
                  <a:srgbClr val="FFFFFF"/>
                </a:highlight>
                <a:latin typeface="Consolas" panose="020B0609020204030204" pitchFamily="49" charset="0"/>
              </a:rPr>
              <a:t>quantity_contained</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p>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r>
              <a:rPr lang="en-US" sz="1800" dirty="0" smtClean="0">
                <a:solidFill>
                  <a:srgbClr val="FF00FF"/>
                </a:solidFill>
                <a:highlight>
                  <a:srgbClr val="FFFFFF"/>
                </a:highlight>
                <a:latin typeface="Consolas" panose="020B0609020204030204" pitchFamily="49" charset="0"/>
              </a:rPr>
              <a:t>CAST</a:t>
            </a:r>
            <a:r>
              <a:rPr lang="en-US" sz="1800" dirty="0" smtClean="0">
                <a:solidFill>
                  <a:srgbClr val="808080"/>
                </a:solidFill>
                <a:highlight>
                  <a:srgbClr val="FFFFFF"/>
                </a:highlight>
                <a:latin typeface="Consolas" panose="020B0609020204030204" pitchFamily="49" charset="0"/>
              </a:rPr>
              <a:t>(</a:t>
            </a:r>
            <a:r>
              <a:rPr lang="en-US" sz="1800" dirty="0" smtClean="0">
                <a:solidFill>
                  <a:srgbClr val="000000"/>
                </a:solidFill>
                <a:highlight>
                  <a:srgbClr val="FFFFFF"/>
                </a:highlight>
                <a:latin typeface="Consolas" panose="020B0609020204030204" pitchFamily="49" charset="0"/>
              </a:rPr>
              <a:t>1.quantity</a:t>
            </a:r>
            <a:r>
              <a:rPr lang="en-US" sz="1800" dirty="0" smtClean="0">
                <a:solidFill>
                  <a:srgbClr val="808080"/>
                </a:solidFill>
                <a:highlight>
                  <a:srgbClr val="FFFFFF"/>
                </a:highlight>
                <a:latin typeface="Consolas" panose="020B0609020204030204" pitchFamily="49" charset="0"/>
              </a:rPr>
              <a:t>*</a:t>
            </a:r>
            <a:r>
              <a:rPr lang="en-US" sz="1800" dirty="0" smtClean="0">
                <a:solidFill>
                  <a:srgbClr val="000000"/>
                </a:solidFill>
                <a:highlight>
                  <a:srgbClr val="FFFFFF"/>
                </a:highlight>
                <a:latin typeface="Consolas" panose="020B0609020204030204" pitchFamily="49" charset="0"/>
              </a:rPr>
              <a:t>1.cost </a:t>
            </a:r>
            <a:r>
              <a:rPr lang="en-US" sz="1800" dirty="0">
                <a:solidFill>
                  <a:srgbClr val="0000FF"/>
                </a:solidFill>
                <a:highlight>
                  <a:srgbClr val="FFFFFF"/>
                </a:highlight>
                <a:latin typeface="Consolas" panose="020B0609020204030204" pitchFamily="49" charset="0"/>
              </a:rPr>
              <a:t>AS</a:t>
            </a: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DECIMAL</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6</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2</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p>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r>
              <a:rPr lang="en-US" sz="1800" dirty="0" smtClean="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FROM</a:t>
            </a:r>
            <a:r>
              <a:rPr lang="en-US" sz="1800" dirty="0">
                <a:solidFill>
                  <a:srgbClr val="000000"/>
                </a:solidFill>
                <a:highlight>
                  <a:srgbClr val="FFFFFF"/>
                </a:highlight>
                <a:latin typeface="Consolas" panose="020B0609020204030204" pitchFamily="49" charset="0"/>
              </a:rPr>
              <a:t> </a:t>
            </a:r>
            <a:r>
              <a:rPr lang="en-US" sz="1800" dirty="0" err="1">
                <a:solidFill>
                  <a:srgbClr val="000000"/>
                </a:solidFill>
                <a:highlight>
                  <a:srgbClr val="FFFFFF"/>
                </a:highlight>
                <a:latin typeface="Consolas" panose="020B0609020204030204" pitchFamily="49" charset="0"/>
              </a:rPr>
              <a:t>list_of_parts</a:t>
            </a:r>
            <a:r>
              <a:rPr lang="en-US" sz="1800" dirty="0">
                <a:solidFill>
                  <a:srgbClr val="000000"/>
                </a:solidFill>
                <a:highlight>
                  <a:srgbClr val="FFFFFF"/>
                </a:highlight>
                <a:latin typeface="Consolas" panose="020B0609020204030204" pitchFamily="49" charset="0"/>
              </a:rPr>
              <a:t> 1</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airplane a </a:t>
            </a:r>
          </a:p>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r>
              <a:rPr lang="en-US" sz="1800" dirty="0" smtClean="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WHERE</a:t>
            </a:r>
            <a:r>
              <a:rPr lang="en-US" sz="1800" dirty="0">
                <a:solidFill>
                  <a:srgbClr val="000000"/>
                </a:solidFill>
                <a:highlight>
                  <a:srgbClr val="FFFFFF"/>
                </a:highlight>
                <a:latin typeface="Consolas" panose="020B0609020204030204" pitchFamily="49" charset="0"/>
              </a:rPr>
              <a:t> 1.</a:t>
            </a:r>
            <a:r>
              <a:rPr lang="en-US" sz="1800" dirty="0">
                <a:solidFill>
                  <a:srgbClr val="0000FF"/>
                </a:solidFill>
                <a:highlight>
                  <a:srgbClr val="FFFFFF"/>
                </a:highlight>
                <a:latin typeface="Consolas" panose="020B0609020204030204" pitchFamily="49" charset="0"/>
              </a:rPr>
              <a:t>assembly</a:t>
            </a:r>
            <a:r>
              <a:rPr lang="en-US" sz="1800" dirty="0">
                <a:solidFill>
                  <a:srgbClr val="000000"/>
                </a:solidFill>
                <a:highlight>
                  <a:srgbClr val="FFFFFF"/>
                </a:highlight>
                <a:latin typeface="Consolas" panose="020B0609020204030204" pitchFamily="49" charset="0"/>
              </a:rPr>
              <a:t> </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r>
              <a:rPr lang="en-US" sz="1800" dirty="0" err="1">
                <a:solidFill>
                  <a:srgbClr val="000000"/>
                </a:solidFill>
                <a:highlight>
                  <a:srgbClr val="FFFFFF"/>
                </a:highlight>
                <a:latin typeface="Consolas" panose="020B0609020204030204" pitchFamily="49" charset="0"/>
              </a:rPr>
              <a:t>a</a:t>
            </a:r>
            <a:r>
              <a:rPr lang="en-US" sz="1800" dirty="0" err="1">
                <a:solidFill>
                  <a:srgbClr val="808080"/>
                </a:solidFill>
                <a:highlight>
                  <a:srgbClr val="FFFFFF"/>
                </a:highlight>
                <a:latin typeface="Consolas" panose="020B0609020204030204" pitchFamily="49" charset="0"/>
              </a:rPr>
              <a:t>.</a:t>
            </a:r>
            <a:r>
              <a:rPr lang="en-US" sz="1800" dirty="0" err="1">
                <a:solidFill>
                  <a:srgbClr val="000000"/>
                </a:solidFill>
                <a:highlight>
                  <a:srgbClr val="FFFFFF"/>
                </a:highlight>
                <a:latin typeface="Consolas" panose="020B0609020204030204" pitchFamily="49" charset="0"/>
              </a:rPr>
              <a:t>contained_assembly</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p>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endParaRPr lang="ru-RU" sz="1800" dirty="0" smtClean="0">
              <a:solidFill>
                <a:srgbClr val="000000"/>
              </a:solidFill>
              <a:highlight>
                <a:srgbClr val="FFFFFF"/>
              </a:highlight>
              <a:latin typeface="Consolas" panose="020B0609020204030204" pitchFamily="49" charset="0"/>
            </a:endParaRPr>
          </a:p>
          <a:p>
            <a:pPr marL="0" indent="0">
              <a:lnSpc>
                <a:spcPct val="100000"/>
              </a:lnSpc>
              <a:spcBef>
                <a:spcPts val="0"/>
              </a:spcBef>
              <a:buNone/>
            </a:pPr>
            <a:r>
              <a:rPr lang="en-US" sz="1800" dirty="0" smtClean="0">
                <a:solidFill>
                  <a:srgbClr val="0000FF"/>
                </a:solidFill>
                <a:highlight>
                  <a:srgbClr val="FFFFFF"/>
                </a:highlight>
                <a:latin typeface="Consolas" panose="020B0609020204030204" pitchFamily="49" charset="0"/>
              </a:rPr>
              <a:t>SELECT</a:t>
            </a:r>
            <a:r>
              <a:rPr lang="en-US" sz="1800" dirty="0" smtClean="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assembly</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r>
              <a:rPr lang="en-US" sz="1800" dirty="0">
                <a:solidFill>
                  <a:srgbClr val="FF00FF"/>
                </a:solidFill>
                <a:highlight>
                  <a:srgbClr val="FFFFFF"/>
                </a:highlight>
                <a:latin typeface="Consolas" panose="020B0609020204030204" pitchFamily="49" charset="0"/>
              </a:rPr>
              <a:t>SUM</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quantity</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parts</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r>
              <a:rPr lang="en-US" sz="1800" dirty="0">
                <a:solidFill>
                  <a:srgbClr val="FF00FF"/>
                </a:solidFill>
                <a:highlight>
                  <a:srgbClr val="FFFFFF"/>
                </a:highlight>
                <a:latin typeface="Consolas" panose="020B0609020204030204" pitchFamily="49" charset="0"/>
              </a:rPr>
              <a:t>SUM</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cost</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r>
              <a:rPr lang="en-US" sz="1800" dirty="0" err="1">
                <a:solidFill>
                  <a:srgbClr val="000000"/>
                </a:solidFill>
                <a:highlight>
                  <a:srgbClr val="FFFFFF"/>
                </a:highlight>
                <a:latin typeface="Consolas" panose="020B0609020204030204" pitchFamily="49" charset="0"/>
              </a:rPr>
              <a:t>sum_cost</a:t>
            </a:r>
            <a:r>
              <a:rPr lang="en-US" sz="1800" dirty="0">
                <a:solidFill>
                  <a:srgbClr val="000000"/>
                </a:solidFill>
                <a:highlight>
                  <a:srgbClr val="FFFFFF"/>
                </a:highlight>
                <a:latin typeface="Consolas" panose="020B0609020204030204" pitchFamily="49" charset="0"/>
              </a:rPr>
              <a:t> </a:t>
            </a:r>
          </a:p>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r>
              <a:rPr lang="en-US" sz="1800" dirty="0" smtClean="0">
                <a:solidFill>
                  <a:srgbClr val="0000FF"/>
                </a:solidFill>
                <a:highlight>
                  <a:srgbClr val="FFFFFF"/>
                </a:highlight>
                <a:latin typeface="Consolas" panose="020B0609020204030204" pitchFamily="49" charset="0"/>
              </a:rPr>
              <a:t>FROM</a:t>
            </a:r>
            <a:r>
              <a:rPr lang="en-US" sz="1800" dirty="0" smtClean="0">
                <a:solidFill>
                  <a:srgbClr val="000000"/>
                </a:solidFill>
                <a:highlight>
                  <a:srgbClr val="FFFFFF"/>
                </a:highlight>
                <a:latin typeface="Consolas" panose="020B0609020204030204" pitchFamily="49" charset="0"/>
              </a:rPr>
              <a:t>  </a:t>
            </a:r>
            <a:r>
              <a:rPr lang="en-US" sz="1800" dirty="0" err="1">
                <a:solidFill>
                  <a:srgbClr val="000000"/>
                </a:solidFill>
                <a:highlight>
                  <a:srgbClr val="FFFFFF"/>
                </a:highlight>
                <a:latin typeface="Consolas" panose="020B0609020204030204" pitchFamily="49" charset="0"/>
              </a:rPr>
              <a:t>list_of_parts</a:t>
            </a:r>
            <a:r>
              <a:rPr lang="en-US" sz="1800" dirty="0">
                <a:solidFill>
                  <a:srgbClr val="000000"/>
                </a:solidFill>
                <a:highlight>
                  <a:srgbClr val="FFFFFF"/>
                </a:highlight>
                <a:latin typeface="Consolas" panose="020B0609020204030204" pitchFamily="49" charset="0"/>
              </a:rPr>
              <a:t> </a:t>
            </a:r>
          </a:p>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r>
              <a:rPr lang="en-US" sz="1800" dirty="0" smtClean="0">
                <a:solidFill>
                  <a:srgbClr val="0000FF"/>
                </a:solidFill>
                <a:highlight>
                  <a:srgbClr val="FFFFFF"/>
                </a:highlight>
                <a:latin typeface="Consolas" panose="020B0609020204030204" pitchFamily="49" charset="0"/>
              </a:rPr>
              <a:t>GROUP</a:t>
            </a:r>
            <a:r>
              <a:rPr lang="en-US" sz="1800" dirty="0" smtClean="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BY</a:t>
            </a: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assembly</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endParaRPr lang="ru-RU" sz="1800" dirty="0"/>
          </a:p>
        </p:txBody>
      </p:sp>
      <p:graphicFrame>
        <p:nvGraphicFramePr>
          <p:cNvPr id="4" name="Таблица 3"/>
          <p:cNvGraphicFramePr>
            <a:graphicFrameLocks noGrp="1"/>
          </p:cNvGraphicFramePr>
          <p:nvPr>
            <p:extLst>
              <p:ext uri="{D42A27DB-BD31-4B8C-83A1-F6EECF244321}">
                <p14:modId xmlns:p14="http://schemas.microsoft.com/office/powerpoint/2010/main" val="1825633863"/>
              </p:ext>
            </p:extLst>
          </p:nvPr>
        </p:nvGraphicFramePr>
        <p:xfrm>
          <a:off x="6585626" y="4126916"/>
          <a:ext cx="2184693" cy="2472322"/>
        </p:xfrm>
        <a:graphic>
          <a:graphicData uri="http://schemas.openxmlformats.org/drawingml/2006/table">
            <a:tbl>
              <a:tblPr firstCol="1" bandRow="1">
                <a:tableStyleId>{5C22544A-7EE6-4342-B048-85BDC9FD1C3A}</a:tableStyleId>
              </a:tblPr>
              <a:tblGrid>
                <a:gridCol w="974305">
                  <a:extLst>
                    <a:ext uri="{9D8B030D-6E8A-4147-A177-3AD203B41FA5}">
                      <a16:colId xmlns:a16="http://schemas.microsoft.com/office/drawing/2014/main" val="4168879797"/>
                    </a:ext>
                  </a:extLst>
                </a:gridCol>
                <a:gridCol w="674520">
                  <a:extLst>
                    <a:ext uri="{9D8B030D-6E8A-4147-A177-3AD203B41FA5}">
                      <a16:colId xmlns:a16="http://schemas.microsoft.com/office/drawing/2014/main" val="3659469097"/>
                    </a:ext>
                  </a:extLst>
                </a:gridCol>
                <a:gridCol w="535868">
                  <a:extLst>
                    <a:ext uri="{9D8B030D-6E8A-4147-A177-3AD203B41FA5}">
                      <a16:colId xmlns:a16="http://schemas.microsoft.com/office/drawing/2014/main" val="1078202026"/>
                    </a:ext>
                  </a:extLst>
                </a:gridCol>
              </a:tblGrid>
              <a:tr h="285374">
                <a:tc>
                  <a:txBody>
                    <a:bodyPr/>
                    <a:lstStyle/>
                    <a:p>
                      <a:pPr>
                        <a:lnSpc>
                          <a:spcPct val="107000"/>
                        </a:lnSpc>
                        <a:spcAft>
                          <a:spcPts val="0"/>
                        </a:spcAft>
                      </a:pPr>
                      <a:r>
                        <a:rPr lang="ru-RU" sz="1200">
                          <a:effectLst/>
                        </a:rPr>
                        <a:t>Airplane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200">
                          <a:effectLst/>
                        </a:rPr>
                        <a:t>5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200">
                          <a:effectLst/>
                        </a:rPr>
                        <a:t>76.00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96619326"/>
                  </a:ext>
                </a:extLst>
              </a:tr>
              <a:tr h="379764">
                <a:tc>
                  <a:txBody>
                    <a:bodyPr/>
                    <a:lstStyle/>
                    <a:p>
                      <a:pPr>
                        <a:lnSpc>
                          <a:spcPct val="107000"/>
                        </a:lnSpc>
                        <a:spcAft>
                          <a:spcPts val="0"/>
                        </a:spcAft>
                      </a:pPr>
                      <a:r>
                        <a:rPr lang="ru-RU" sz="1200">
                          <a:effectLst/>
                        </a:rPr>
                        <a:t>Cabin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200" dirty="0">
                          <a:effectLst/>
                        </a:rPr>
                        <a:t>1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200">
                          <a:effectLst/>
                        </a:rPr>
                        <a:t>14.00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386417493"/>
                  </a:ext>
                </a:extLst>
              </a:tr>
              <a:tr h="381141">
                <a:tc>
                  <a:txBody>
                    <a:bodyPr/>
                    <a:lstStyle/>
                    <a:p>
                      <a:pPr>
                        <a:lnSpc>
                          <a:spcPct val="107000"/>
                        </a:lnSpc>
                        <a:spcAft>
                          <a:spcPts val="0"/>
                        </a:spcAft>
                      </a:pPr>
                      <a:r>
                        <a:rPr lang="ru-RU" sz="1200">
                          <a:effectLst/>
                        </a:rPr>
                        <a:t>Cockpit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200">
                          <a:effectLst/>
                        </a:rPr>
                        <a:t>1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200">
                          <a:effectLst/>
                        </a:rPr>
                        <a:t>13.00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23524893"/>
                  </a:ext>
                </a:extLst>
              </a:tr>
              <a:tr h="381141">
                <a:tc>
                  <a:txBody>
                    <a:bodyPr/>
                    <a:lstStyle/>
                    <a:p>
                      <a:pPr>
                        <a:lnSpc>
                          <a:spcPct val="107000"/>
                        </a:lnSpc>
                        <a:spcAft>
                          <a:spcPts val="0"/>
                        </a:spcAft>
                      </a:pPr>
                      <a:r>
                        <a:rPr lang="ru-RU" sz="1200">
                          <a:effectLst/>
                        </a:rPr>
                        <a:t>Fuselage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200" dirty="0">
                          <a:effectLst/>
                        </a:rPr>
                        <a:t>3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200">
                          <a:effectLst/>
                        </a:rPr>
                        <a:t>42.00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481702785"/>
                  </a:ext>
                </a:extLst>
              </a:tr>
              <a:tr h="379764">
                <a:tc>
                  <a:txBody>
                    <a:bodyPr/>
                    <a:lstStyle/>
                    <a:p>
                      <a:pPr>
                        <a:lnSpc>
                          <a:spcPct val="107000"/>
                        </a:lnSpc>
                        <a:spcAft>
                          <a:spcPts val="0"/>
                        </a:spcAft>
                      </a:pPr>
                      <a:r>
                        <a:rPr lang="ru-RU" sz="1200">
                          <a:effectLst/>
                        </a:rPr>
                        <a:t>Nose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200">
                          <a:effectLst/>
                        </a:rPr>
                        <a:t>1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200">
                          <a:effectLst/>
                        </a:rPr>
                        <a:t>16.500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871500528"/>
                  </a:ext>
                </a:extLst>
              </a:tr>
              <a:tr h="379764">
                <a:tc>
                  <a:txBody>
                    <a:bodyPr/>
                    <a:lstStyle/>
                    <a:p>
                      <a:pPr>
                        <a:lnSpc>
                          <a:spcPct val="107000"/>
                        </a:lnSpc>
                        <a:spcAft>
                          <a:spcPts val="0"/>
                        </a:spcAft>
                      </a:pPr>
                      <a:r>
                        <a:rPr lang="ru-RU" sz="1200">
                          <a:effectLst/>
                        </a:rPr>
                        <a:t>Tail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200">
                          <a:effectLst/>
                        </a:rPr>
                        <a:t>1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200">
                          <a:effectLst/>
                        </a:rPr>
                        <a:t>12.00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550395090"/>
                  </a:ext>
                </a:extLst>
              </a:tr>
              <a:tr h="285374">
                <a:tc>
                  <a:txBody>
                    <a:bodyPr/>
                    <a:lstStyle/>
                    <a:p>
                      <a:pPr>
                        <a:lnSpc>
                          <a:spcPct val="107000"/>
                        </a:lnSpc>
                        <a:spcAft>
                          <a:spcPts val="0"/>
                        </a:spcAft>
                      </a:pPr>
                      <a:r>
                        <a:rPr lang="ru-RU" sz="1200">
                          <a:effectLst/>
                        </a:rPr>
                        <a:t>Wings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200">
                          <a:effectLst/>
                        </a:rPr>
                        <a:t>2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200" dirty="0">
                          <a:effectLst/>
                        </a:rPr>
                        <a:t>11.00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437260667"/>
                  </a:ext>
                </a:extLst>
              </a:tr>
            </a:tbl>
          </a:graphicData>
        </a:graphic>
      </p:graphicFrame>
    </p:spTree>
    <p:extLst>
      <p:ext uri="{BB962C8B-B14F-4D97-AF65-F5344CB8AC3E}">
        <p14:creationId xmlns:p14="http://schemas.microsoft.com/office/powerpoint/2010/main" val="96381469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 рекурсивных запросах на ОТВ налагается несколько следующих ограничений</a:t>
            </a:r>
          </a:p>
        </p:txBody>
      </p:sp>
      <p:sp>
        <p:nvSpPr>
          <p:cNvPr id="3" name="Объект 2"/>
          <p:cNvSpPr>
            <a:spLocks noGrp="1"/>
          </p:cNvSpPr>
          <p:nvPr>
            <p:ph idx="1"/>
          </p:nvPr>
        </p:nvSpPr>
        <p:spPr>
          <a:xfrm>
            <a:off x="828675" y="1436914"/>
            <a:ext cx="7486650" cy="5205045"/>
          </a:xfrm>
        </p:spPr>
        <p:txBody>
          <a:bodyPr>
            <a:noAutofit/>
          </a:bodyPr>
          <a:lstStyle/>
          <a:p>
            <a:pPr lvl="0"/>
            <a:r>
              <a:rPr lang="ru-RU" sz="2000" dirty="0"/>
              <a:t>определение ОТВ должно содержать, по крайней мере, две инструкции SELECT (опорный член и рекурсивный член), объединенные оператором UNION ALL; </a:t>
            </a:r>
          </a:p>
          <a:p>
            <a:pPr lvl="0"/>
            <a:r>
              <a:rPr lang="ru-RU" sz="2000" dirty="0"/>
              <a:t>опорный член и рекурсивный член должны иметь одинаковое количество столбцов (это является прямым следствием использования оператора UNION ALL); </a:t>
            </a:r>
          </a:p>
          <a:p>
            <a:pPr lvl="0"/>
            <a:r>
              <a:rPr lang="ru-RU" sz="2000" dirty="0"/>
              <a:t>столбцы в рекурсивном члене должны иметь такой же тип данных, как и соответствующие столбцы в опорном члене; </a:t>
            </a:r>
          </a:p>
          <a:p>
            <a:pPr lvl="0"/>
            <a:r>
              <a:rPr lang="ru-RU" sz="2000" dirty="0"/>
              <a:t>предложение FROM рекурсивного члена должно ссылаться на имя ОТВ только один раз; </a:t>
            </a:r>
          </a:p>
          <a:p>
            <a:pPr lvl="0"/>
            <a:r>
              <a:rPr lang="ru-RU" sz="2000" dirty="0"/>
              <a:t>определение рекурсивного члена не может содержать следующие параметры: </a:t>
            </a:r>
          </a:p>
          <a:p>
            <a:pPr lvl="1"/>
            <a:r>
              <a:rPr lang="en-US" sz="1800" dirty="0"/>
              <a:t>SELECT DISTINCT, GROUP BY, HAVING, </a:t>
            </a:r>
            <a:r>
              <a:rPr lang="ru-RU" sz="1800" dirty="0"/>
              <a:t>агрегатные функции</a:t>
            </a:r>
            <a:r>
              <a:rPr lang="en-US" sz="1800" dirty="0"/>
              <a:t>, TOP </a:t>
            </a:r>
            <a:r>
              <a:rPr lang="ru-RU" sz="1800" dirty="0"/>
              <a:t>и подзапросы</a:t>
            </a:r>
            <a:r>
              <a:rPr lang="en-US" sz="1800" dirty="0"/>
              <a:t>. </a:t>
            </a:r>
            <a:r>
              <a:rPr lang="ru-RU" sz="1800" dirty="0"/>
              <a:t>Кроме этого, единственным типом операции соединения, разрешенной в определении запроса, является внутреннее соединение. </a:t>
            </a:r>
          </a:p>
          <a:p>
            <a:endParaRPr lang="ru-RU" sz="2000" dirty="0"/>
          </a:p>
        </p:txBody>
      </p:sp>
    </p:spTree>
    <p:extLst>
      <p:ext uri="{BB962C8B-B14F-4D97-AF65-F5344CB8AC3E}">
        <p14:creationId xmlns:p14="http://schemas.microsoft.com/office/powerpoint/2010/main" val="151910356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p:txBody>
          <a:bodyPr/>
          <a:lstStyle/>
          <a:p>
            <a:r>
              <a:rPr lang="ru-RU" dirty="0" smtClean="0"/>
              <a:t>Устали? </a:t>
            </a:r>
            <a:endParaRPr lang="ru-RU" dirty="0"/>
          </a:p>
        </p:txBody>
      </p:sp>
      <p:sp>
        <p:nvSpPr>
          <p:cNvPr id="5" name="Подзаголовок 4"/>
          <p:cNvSpPr>
            <a:spLocks noGrp="1"/>
          </p:cNvSpPr>
          <p:nvPr>
            <p:ph type="subTitle" idx="1"/>
          </p:nvPr>
        </p:nvSpPr>
        <p:spPr/>
        <p:txBody>
          <a:bodyPr/>
          <a:lstStyle/>
          <a:p>
            <a:endParaRPr lang="ru-RU"/>
          </a:p>
        </p:txBody>
      </p:sp>
      <p:pic>
        <p:nvPicPr>
          <p:cNvPr id="6" name="Рисунок 5" descr="HOW MANY INEFFECTIVE TEACHERS ARE THERE? | Assailed Teache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28919" y="1585608"/>
            <a:ext cx="4372132" cy="2833789"/>
          </a:xfrm>
          <a:prstGeom prst="rect">
            <a:avLst/>
          </a:prstGeom>
        </p:spPr>
      </p:pic>
    </p:spTree>
    <p:extLst>
      <p:ext uri="{BB962C8B-B14F-4D97-AF65-F5344CB8AC3E}">
        <p14:creationId xmlns:p14="http://schemas.microsoft.com/office/powerpoint/2010/main" val="163179420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Типы данных </a:t>
            </a:r>
            <a:endParaRPr lang="ru-RU" dirty="0"/>
          </a:p>
        </p:txBody>
      </p:sp>
      <p:sp>
        <p:nvSpPr>
          <p:cNvPr id="3" name="Объект 2"/>
          <p:cNvSpPr>
            <a:spLocks noGrp="1"/>
          </p:cNvSpPr>
          <p:nvPr>
            <p:ph idx="1"/>
          </p:nvPr>
        </p:nvSpPr>
        <p:spPr/>
        <p:txBody>
          <a:bodyPr>
            <a:normAutofit/>
          </a:bodyPr>
          <a:lstStyle/>
          <a:p>
            <a:r>
              <a:rPr lang="ru-RU" sz="1800" dirty="0"/>
              <a:t>Все значения в столбце должны быть одного типа данных. (Единственным исключением из этого правила являются значения типа данных SQL_VARIANT.) Используемые в </a:t>
            </a:r>
            <a:r>
              <a:rPr lang="ru-RU" sz="1800" dirty="0" err="1"/>
              <a:t>Transact</a:t>
            </a:r>
            <a:r>
              <a:rPr lang="ru-RU" sz="1800" dirty="0"/>
              <a:t>-SQL типы данных можно разбить на следующие категории: </a:t>
            </a:r>
          </a:p>
          <a:p>
            <a:pPr lvl="0"/>
            <a:r>
              <a:rPr lang="ru-RU" sz="1800" dirty="0"/>
              <a:t>числовые типы; </a:t>
            </a:r>
          </a:p>
          <a:p>
            <a:pPr lvl="0"/>
            <a:r>
              <a:rPr lang="ru-RU" sz="1800" dirty="0"/>
              <a:t>символьные типы; </a:t>
            </a:r>
          </a:p>
          <a:p>
            <a:pPr lvl="0"/>
            <a:r>
              <a:rPr lang="ru-RU" sz="1800" dirty="0"/>
              <a:t>временные типы (даты и/или времени);  </a:t>
            </a:r>
          </a:p>
          <a:p>
            <a:pPr lvl="0"/>
            <a:r>
              <a:rPr lang="ru-RU" sz="1800" dirty="0"/>
              <a:t>прочие типы данных.</a:t>
            </a:r>
          </a:p>
          <a:p>
            <a:endParaRPr lang="ru-RU" sz="1800" dirty="0"/>
          </a:p>
        </p:txBody>
      </p:sp>
    </p:spTree>
    <p:extLst>
      <p:ext uri="{BB962C8B-B14F-4D97-AF65-F5344CB8AC3E}">
        <p14:creationId xmlns:p14="http://schemas.microsoft.com/office/powerpoint/2010/main" val="358345135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Числовые типы </a:t>
            </a:r>
            <a:r>
              <a:rPr lang="ru-RU" b="1" dirty="0" smtClean="0"/>
              <a:t>данных</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100902428"/>
              </p:ext>
            </p:extLst>
          </p:nvPr>
        </p:nvGraphicFramePr>
        <p:xfrm>
          <a:off x="828676" y="1330602"/>
          <a:ext cx="7485512" cy="5199024"/>
        </p:xfrm>
        <a:graphic>
          <a:graphicData uri="http://schemas.openxmlformats.org/drawingml/2006/table">
            <a:tbl>
              <a:tblPr firstRow="1" firstCol="1" bandRow="1">
                <a:tableStyleId>{5C22544A-7EE6-4342-B048-85BDC9FD1C3A}</a:tableStyleId>
              </a:tblPr>
              <a:tblGrid>
                <a:gridCol w="1245184">
                  <a:extLst>
                    <a:ext uri="{9D8B030D-6E8A-4147-A177-3AD203B41FA5}">
                      <a16:colId xmlns:a16="http://schemas.microsoft.com/office/drawing/2014/main" val="3731159511"/>
                    </a:ext>
                  </a:extLst>
                </a:gridCol>
                <a:gridCol w="6240328">
                  <a:extLst>
                    <a:ext uri="{9D8B030D-6E8A-4147-A177-3AD203B41FA5}">
                      <a16:colId xmlns:a16="http://schemas.microsoft.com/office/drawing/2014/main" val="2817318603"/>
                    </a:ext>
                  </a:extLst>
                </a:gridCol>
              </a:tblGrid>
              <a:tr h="263771">
                <a:tc>
                  <a:txBody>
                    <a:bodyPr/>
                    <a:lstStyle/>
                    <a:p>
                      <a:pPr>
                        <a:lnSpc>
                          <a:spcPct val="107000"/>
                        </a:lnSpc>
                        <a:spcAft>
                          <a:spcPts val="0"/>
                        </a:spcAft>
                      </a:pPr>
                      <a:r>
                        <a:rPr lang="ru-RU" sz="1050">
                          <a:effectLst/>
                        </a:rPr>
                        <a:t>Тип данных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tc>
                  <a:txBody>
                    <a:bodyPr/>
                    <a:lstStyle/>
                    <a:p>
                      <a:pPr>
                        <a:lnSpc>
                          <a:spcPct val="107000"/>
                        </a:lnSpc>
                        <a:spcAft>
                          <a:spcPts val="0"/>
                        </a:spcAft>
                      </a:pPr>
                      <a:r>
                        <a:rPr lang="ru-RU" sz="1050">
                          <a:effectLst/>
                        </a:rPr>
                        <a:t>Описание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extLst>
                  <a:ext uri="{0D108BD9-81ED-4DB2-BD59-A6C34878D82A}">
                    <a16:rowId xmlns:a16="http://schemas.microsoft.com/office/drawing/2014/main" val="3892719350"/>
                  </a:ext>
                </a:extLst>
              </a:tr>
              <a:tr h="604121">
                <a:tc>
                  <a:txBody>
                    <a:bodyPr/>
                    <a:lstStyle/>
                    <a:p>
                      <a:pPr>
                        <a:lnSpc>
                          <a:spcPct val="107000"/>
                        </a:lnSpc>
                        <a:spcAft>
                          <a:spcPts val="0"/>
                        </a:spcAft>
                      </a:pPr>
                      <a:r>
                        <a:rPr lang="ru-RU" sz="1050">
                          <a:effectLst/>
                        </a:rPr>
                        <a:t>INTEGER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tc>
                  <a:txBody>
                    <a:bodyPr/>
                    <a:lstStyle/>
                    <a:p>
                      <a:pPr marR="220345">
                        <a:lnSpc>
                          <a:spcPct val="94000"/>
                        </a:lnSpc>
                        <a:spcAft>
                          <a:spcPts val="655"/>
                        </a:spcAft>
                      </a:pPr>
                      <a:r>
                        <a:rPr lang="ru-RU" sz="1050">
                          <a:effectLst/>
                        </a:rPr>
                        <a:t>Представляет целочисленные значения длиной в 4 байта в диапазоне  от –2 147 483 648 до 2 147 483 647. </a:t>
                      </a:r>
                      <a:endParaRPr lang="ru-RU" sz="1600">
                        <a:effectLst/>
                      </a:endParaRPr>
                    </a:p>
                    <a:p>
                      <a:pPr>
                        <a:lnSpc>
                          <a:spcPct val="107000"/>
                        </a:lnSpc>
                        <a:spcAft>
                          <a:spcPts val="0"/>
                        </a:spcAft>
                      </a:pPr>
                      <a:r>
                        <a:rPr lang="ru-RU" sz="1050">
                          <a:effectLst/>
                        </a:rPr>
                        <a:t>INT — сокращенная форма от INTEGER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extLst>
                  <a:ext uri="{0D108BD9-81ED-4DB2-BD59-A6C34878D82A}">
                    <a16:rowId xmlns:a16="http://schemas.microsoft.com/office/drawing/2014/main" val="1520625249"/>
                  </a:ext>
                </a:extLst>
              </a:tr>
              <a:tr h="309151">
                <a:tc>
                  <a:txBody>
                    <a:bodyPr/>
                    <a:lstStyle/>
                    <a:p>
                      <a:pPr>
                        <a:lnSpc>
                          <a:spcPct val="107000"/>
                        </a:lnSpc>
                        <a:spcAft>
                          <a:spcPts val="0"/>
                        </a:spcAft>
                      </a:pPr>
                      <a:r>
                        <a:rPr lang="ru-RU" sz="1050">
                          <a:effectLst/>
                        </a:rPr>
                        <a:t>SMALLINT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tc>
                  <a:txBody>
                    <a:bodyPr/>
                    <a:lstStyle/>
                    <a:p>
                      <a:pPr marR="220345">
                        <a:lnSpc>
                          <a:spcPct val="107000"/>
                        </a:lnSpc>
                        <a:spcAft>
                          <a:spcPts val="0"/>
                        </a:spcAft>
                      </a:pPr>
                      <a:r>
                        <a:rPr lang="ru-RU" sz="1050">
                          <a:effectLst/>
                        </a:rPr>
                        <a:t>Представляет целочисленные значения длиной в 2 байта в диапазоне  от –32 768 до 32 767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extLst>
                  <a:ext uri="{0D108BD9-81ED-4DB2-BD59-A6C34878D82A}">
                    <a16:rowId xmlns:a16="http://schemas.microsoft.com/office/drawing/2014/main" val="3482035606"/>
                  </a:ext>
                </a:extLst>
              </a:tr>
              <a:tr h="334677">
                <a:tc>
                  <a:txBody>
                    <a:bodyPr/>
                    <a:lstStyle/>
                    <a:p>
                      <a:pPr>
                        <a:lnSpc>
                          <a:spcPct val="107000"/>
                        </a:lnSpc>
                        <a:spcAft>
                          <a:spcPts val="0"/>
                        </a:spcAft>
                      </a:pPr>
                      <a:r>
                        <a:rPr lang="ru-RU" sz="1050">
                          <a:effectLst/>
                        </a:rPr>
                        <a:t>TINYINT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tc>
                  <a:txBody>
                    <a:bodyPr/>
                    <a:lstStyle/>
                    <a:p>
                      <a:pPr marR="280035">
                        <a:lnSpc>
                          <a:spcPct val="107000"/>
                        </a:lnSpc>
                        <a:spcAft>
                          <a:spcPts val="0"/>
                        </a:spcAft>
                      </a:pPr>
                      <a:r>
                        <a:rPr lang="ru-RU" sz="1050" dirty="0">
                          <a:effectLst/>
                        </a:rPr>
                        <a:t>Представляет целочисленные значения длиной в 1 байт в диапазоне  от 0 до 255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extLst>
                  <a:ext uri="{0D108BD9-81ED-4DB2-BD59-A6C34878D82A}">
                    <a16:rowId xmlns:a16="http://schemas.microsoft.com/office/drawing/2014/main" val="2904572869"/>
                  </a:ext>
                </a:extLst>
              </a:tr>
              <a:tr h="365876">
                <a:tc>
                  <a:txBody>
                    <a:bodyPr/>
                    <a:lstStyle/>
                    <a:p>
                      <a:pPr>
                        <a:lnSpc>
                          <a:spcPct val="107000"/>
                        </a:lnSpc>
                        <a:spcAft>
                          <a:spcPts val="0"/>
                        </a:spcAft>
                      </a:pPr>
                      <a:r>
                        <a:rPr lang="ru-RU" sz="1050">
                          <a:effectLst/>
                        </a:rPr>
                        <a:t>BIGINT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tc>
                  <a:txBody>
                    <a:bodyPr/>
                    <a:lstStyle/>
                    <a:p>
                      <a:pPr marR="280035">
                        <a:lnSpc>
                          <a:spcPct val="107000"/>
                        </a:lnSpc>
                        <a:spcAft>
                          <a:spcPts val="0"/>
                        </a:spcAft>
                      </a:pPr>
                      <a:r>
                        <a:rPr lang="ru-RU" sz="1050">
                          <a:effectLst/>
                        </a:rPr>
                        <a:t>Представляет целочисленные значения длиной в 8 байт в диапазоне  от –2</a:t>
                      </a:r>
                      <a:r>
                        <a:rPr lang="ru-RU" sz="1050" baseline="30000">
                          <a:effectLst/>
                        </a:rPr>
                        <a:t>63</a:t>
                      </a:r>
                      <a:r>
                        <a:rPr lang="ru-RU" sz="1050">
                          <a:effectLst/>
                        </a:rPr>
                        <a:t> дo 2</a:t>
                      </a:r>
                      <a:r>
                        <a:rPr lang="ru-RU" sz="1050" baseline="30000">
                          <a:effectLst/>
                        </a:rPr>
                        <a:t>63</a:t>
                      </a:r>
                      <a:r>
                        <a:rPr lang="ru-RU" sz="1050">
                          <a:effectLst/>
                        </a:rPr>
                        <a:t> – 1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extLst>
                  <a:ext uri="{0D108BD9-81ED-4DB2-BD59-A6C34878D82A}">
                    <a16:rowId xmlns:a16="http://schemas.microsoft.com/office/drawing/2014/main" val="541703228"/>
                  </a:ext>
                </a:extLst>
              </a:tr>
              <a:tr h="933835">
                <a:tc>
                  <a:txBody>
                    <a:bodyPr/>
                    <a:lstStyle/>
                    <a:p>
                      <a:pPr>
                        <a:lnSpc>
                          <a:spcPct val="107000"/>
                        </a:lnSpc>
                        <a:spcAft>
                          <a:spcPts val="0"/>
                        </a:spcAft>
                      </a:pPr>
                      <a:r>
                        <a:rPr lang="ru-RU" sz="1050">
                          <a:effectLst/>
                        </a:rPr>
                        <a:t>DECIMAL(p,[s])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tc>
                  <a:txBody>
                    <a:bodyPr/>
                    <a:lstStyle/>
                    <a:p>
                      <a:pPr>
                        <a:lnSpc>
                          <a:spcPct val="107000"/>
                        </a:lnSpc>
                        <a:spcAft>
                          <a:spcPts val="0"/>
                        </a:spcAft>
                      </a:pPr>
                      <a:r>
                        <a:rPr lang="ru-RU" sz="1050" dirty="0">
                          <a:effectLst/>
                        </a:rPr>
                        <a:t>Представляет значения с фиксированной запятой (точкой). Аргумент p </a:t>
                      </a:r>
                      <a:endParaRPr lang="ru-RU" sz="1600" dirty="0">
                        <a:effectLst/>
                      </a:endParaRPr>
                    </a:p>
                    <a:p>
                      <a:pPr>
                        <a:lnSpc>
                          <a:spcPct val="98000"/>
                        </a:lnSpc>
                        <a:spcAft>
                          <a:spcPts val="330"/>
                        </a:spcAft>
                      </a:pPr>
                      <a:r>
                        <a:rPr lang="ru-RU" sz="1050" dirty="0">
                          <a:effectLst/>
                        </a:rPr>
                        <a:t>(</a:t>
                      </a:r>
                      <a:r>
                        <a:rPr lang="ru-RU" sz="1050" dirty="0" err="1">
                          <a:effectLst/>
                        </a:rPr>
                        <a:t>precision</a:t>
                      </a:r>
                      <a:r>
                        <a:rPr lang="ru-RU" sz="1050" dirty="0">
                          <a:effectLst/>
                        </a:rPr>
                        <a:t> — точность) указывает общее количество разрядов, а аргумент s (</a:t>
                      </a:r>
                      <a:r>
                        <a:rPr lang="ru-RU" sz="1050" dirty="0" err="1">
                          <a:effectLst/>
                        </a:rPr>
                        <a:t>scale</a:t>
                      </a:r>
                      <a:r>
                        <a:rPr lang="ru-RU" sz="1050" dirty="0">
                          <a:effectLst/>
                        </a:rPr>
                        <a:t> — степень) — количество разрядов справа от полагаемой десятичной точки. В зависимости от значения аргумента p, значения DECIMAL сохраняются в 5 до 17 байтах. </a:t>
                      </a:r>
                      <a:endParaRPr lang="ru-RU" sz="1600" dirty="0">
                        <a:effectLst/>
                      </a:endParaRPr>
                    </a:p>
                    <a:p>
                      <a:pPr>
                        <a:lnSpc>
                          <a:spcPct val="107000"/>
                        </a:lnSpc>
                        <a:spcAft>
                          <a:spcPts val="0"/>
                        </a:spcAft>
                      </a:pPr>
                      <a:r>
                        <a:rPr lang="ru-RU" sz="1050" dirty="0">
                          <a:effectLst/>
                        </a:rPr>
                        <a:t>DEC — сокращенная форма от DECIMAL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extLst>
                  <a:ext uri="{0D108BD9-81ED-4DB2-BD59-A6C34878D82A}">
                    <a16:rowId xmlns:a16="http://schemas.microsoft.com/office/drawing/2014/main" val="1231908225"/>
                  </a:ext>
                </a:extLst>
              </a:tr>
              <a:tr h="238245">
                <a:tc>
                  <a:txBody>
                    <a:bodyPr/>
                    <a:lstStyle/>
                    <a:p>
                      <a:pPr>
                        <a:lnSpc>
                          <a:spcPct val="107000"/>
                        </a:lnSpc>
                        <a:spcAft>
                          <a:spcPts val="0"/>
                        </a:spcAft>
                      </a:pPr>
                      <a:r>
                        <a:rPr lang="ru-RU" sz="1050">
                          <a:effectLst/>
                        </a:rPr>
                        <a:t>NUMERIC(p,[s])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tc>
                  <a:txBody>
                    <a:bodyPr/>
                    <a:lstStyle/>
                    <a:p>
                      <a:pPr>
                        <a:lnSpc>
                          <a:spcPct val="107000"/>
                        </a:lnSpc>
                        <a:spcAft>
                          <a:spcPts val="0"/>
                        </a:spcAft>
                      </a:pPr>
                      <a:r>
                        <a:rPr lang="ru-RU" sz="1050">
                          <a:effectLst/>
                        </a:rPr>
                        <a:t>Синоним DECIMAL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extLst>
                  <a:ext uri="{0D108BD9-81ED-4DB2-BD59-A6C34878D82A}">
                    <a16:rowId xmlns:a16="http://schemas.microsoft.com/office/drawing/2014/main" val="26064835"/>
                  </a:ext>
                </a:extLst>
              </a:tr>
              <a:tr h="531017">
                <a:tc>
                  <a:txBody>
                    <a:bodyPr/>
                    <a:lstStyle/>
                    <a:p>
                      <a:pPr>
                        <a:lnSpc>
                          <a:spcPct val="107000"/>
                        </a:lnSpc>
                        <a:spcAft>
                          <a:spcPts val="0"/>
                        </a:spcAft>
                      </a:pPr>
                      <a:r>
                        <a:rPr lang="ru-RU" sz="1050">
                          <a:effectLst/>
                        </a:rPr>
                        <a:t>REAL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tc>
                  <a:txBody>
                    <a:bodyPr/>
                    <a:lstStyle/>
                    <a:p>
                      <a:pPr marR="180975">
                        <a:lnSpc>
                          <a:spcPct val="107000"/>
                        </a:lnSpc>
                        <a:spcAft>
                          <a:spcPts val="0"/>
                        </a:spcAft>
                      </a:pPr>
                      <a:r>
                        <a:rPr lang="ru-RU" sz="1050">
                          <a:effectLst/>
                        </a:rPr>
                        <a:t>Применяется для представления значений с плавающей точкой. Диапазон положительных значений простирается приблизительно от 2,23E –308  до 1,79E +308, а отрицательных приблизительно от –1,18E –38  до –1,18E +38. Также может быть представлено и нулевое значение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extLst>
                  <a:ext uri="{0D108BD9-81ED-4DB2-BD59-A6C34878D82A}">
                    <a16:rowId xmlns:a16="http://schemas.microsoft.com/office/drawing/2014/main" val="4027688964"/>
                  </a:ext>
                </a:extLst>
              </a:tr>
              <a:tr h="531017">
                <a:tc>
                  <a:txBody>
                    <a:bodyPr/>
                    <a:lstStyle/>
                    <a:p>
                      <a:pPr>
                        <a:lnSpc>
                          <a:spcPct val="107000"/>
                        </a:lnSpc>
                        <a:spcAft>
                          <a:spcPts val="0"/>
                        </a:spcAft>
                      </a:pPr>
                      <a:r>
                        <a:rPr lang="ru-RU" sz="1050">
                          <a:effectLst/>
                        </a:rPr>
                        <a:t>FLOAT[(p)]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tc>
                  <a:txBody>
                    <a:bodyPr/>
                    <a:lstStyle/>
                    <a:p>
                      <a:pPr marR="10160">
                        <a:lnSpc>
                          <a:spcPct val="107000"/>
                        </a:lnSpc>
                        <a:spcAft>
                          <a:spcPts val="0"/>
                        </a:spcAft>
                      </a:pPr>
                      <a:r>
                        <a:rPr lang="ru-RU" sz="1050">
                          <a:effectLst/>
                        </a:rPr>
                        <a:t>Подобно типу REAL, представляет значения с плавающей точкой. Аргумент p определяет точность. При значении p &lt; 25 представляемые значения имеют одинарную точность (требуют 4 байта для хранения), а при значении p &gt;= 25 — двойную точность (требуют 8 байтов для хранения)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extLst>
                  <a:ext uri="{0D108BD9-81ED-4DB2-BD59-A6C34878D82A}">
                    <a16:rowId xmlns:a16="http://schemas.microsoft.com/office/drawing/2014/main" val="1696201370"/>
                  </a:ext>
                </a:extLst>
              </a:tr>
              <a:tr h="376228">
                <a:tc>
                  <a:txBody>
                    <a:bodyPr/>
                    <a:lstStyle/>
                    <a:p>
                      <a:pPr>
                        <a:lnSpc>
                          <a:spcPct val="107000"/>
                        </a:lnSpc>
                        <a:spcAft>
                          <a:spcPts val="0"/>
                        </a:spcAft>
                      </a:pPr>
                      <a:r>
                        <a:rPr lang="ru-RU" sz="1050">
                          <a:effectLst/>
                        </a:rPr>
                        <a:t>MONEY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tc>
                  <a:txBody>
                    <a:bodyPr/>
                    <a:lstStyle/>
                    <a:p>
                      <a:pPr>
                        <a:lnSpc>
                          <a:spcPct val="107000"/>
                        </a:lnSpc>
                        <a:spcAft>
                          <a:spcPts val="0"/>
                        </a:spcAft>
                      </a:pPr>
                      <a:r>
                        <a:rPr lang="ru-RU" sz="1050">
                          <a:effectLst/>
                        </a:rPr>
                        <a:t>Используется для представления денежных значений. Значения типа MONEY соответствуют 8-байтовым значениям типа DECIMAL, округленным до четырех разрядов после десятичной точки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extLst>
                  <a:ext uri="{0D108BD9-81ED-4DB2-BD59-A6C34878D82A}">
                    <a16:rowId xmlns:a16="http://schemas.microsoft.com/office/drawing/2014/main" val="1710147680"/>
                  </a:ext>
                </a:extLst>
              </a:tr>
              <a:tr h="241790">
                <a:tc>
                  <a:txBody>
                    <a:bodyPr/>
                    <a:lstStyle/>
                    <a:p>
                      <a:pPr>
                        <a:lnSpc>
                          <a:spcPct val="107000"/>
                        </a:lnSpc>
                        <a:spcAft>
                          <a:spcPts val="0"/>
                        </a:spcAft>
                      </a:pPr>
                      <a:r>
                        <a:rPr lang="ru-RU" sz="1050">
                          <a:effectLst/>
                        </a:rPr>
                        <a:t>SMALLMONEY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nchor="ctr"/>
                </a:tc>
                <a:tc>
                  <a:txBody>
                    <a:bodyPr/>
                    <a:lstStyle/>
                    <a:p>
                      <a:pPr>
                        <a:lnSpc>
                          <a:spcPct val="107000"/>
                        </a:lnSpc>
                        <a:spcAft>
                          <a:spcPts val="0"/>
                        </a:spcAft>
                      </a:pPr>
                      <a:r>
                        <a:rPr lang="ru-RU" sz="1050" dirty="0">
                          <a:effectLst/>
                        </a:rPr>
                        <a:t>Представляет такие же значения, что и тип MONEY, но длиной в 4 байта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extLst>
                  <a:ext uri="{0D108BD9-81ED-4DB2-BD59-A6C34878D82A}">
                    <a16:rowId xmlns:a16="http://schemas.microsoft.com/office/drawing/2014/main" val="1426861179"/>
                  </a:ext>
                </a:extLst>
              </a:tr>
            </a:tbl>
          </a:graphicData>
        </a:graphic>
      </p:graphicFrame>
    </p:spTree>
    <p:extLst>
      <p:ext uri="{BB962C8B-B14F-4D97-AF65-F5344CB8AC3E}">
        <p14:creationId xmlns:p14="http://schemas.microsoft.com/office/powerpoint/2010/main" val="317763390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Символьные типы данных</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192779293"/>
              </p:ext>
            </p:extLst>
          </p:nvPr>
        </p:nvGraphicFramePr>
        <p:xfrm>
          <a:off x="828676" y="1799615"/>
          <a:ext cx="7485512" cy="4105073"/>
        </p:xfrm>
        <a:graphic>
          <a:graphicData uri="http://schemas.openxmlformats.org/drawingml/2006/table">
            <a:tbl>
              <a:tblPr firstRow="1" firstCol="1" bandRow="1">
                <a:tableStyleId>{5C22544A-7EE6-4342-B048-85BDC9FD1C3A}</a:tableStyleId>
              </a:tblPr>
              <a:tblGrid>
                <a:gridCol w="1350320">
                  <a:extLst>
                    <a:ext uri="{9D8B030D-6E8A-4147-A177-3AD203B41FA5}">
                      <a16:colId xmlns:a16="http://schemas.microsoft.com/office/drawing/2014/main" val="711925952"/>
                    </a:ext>
                  </a:extLst>
                </a:gridCol>
                <a:gridCol w="6135192">
                  <a:extLst>
                    <a:ext uri="{9D8B030D-6E8A-4147-A177-3AD203B41FA5}">
                      <a16:colId xmlns:a16="http://schemas.microsoft.com/office/drawing/2014/main" val="2541885355"/>
                    </a:ext>
                  </a:extLst>
                </a:gridCol>
              </a:tblGrid>
              <a:tr h="334148">
                <a:tc>
                  <a:txBody>
                    <a:bodyPr/>
                    <a:lstStyle/>
                    <a:p>
                      <a:pPr>
                        <a:lnSpc>
                          <a:spcPct val="107000"/>
                        </a:lnSpc>
                        <a:spcAft>
                          <a:spcPts val="0"/>
                        </a:spcAft>
                      </a:pPr>
                      <a:r>
                        <a:rPr lang="ru-RU" sz="1200">
                          <a:effectLst/>
                        </a:rPr>
                        <a:t>Тип данных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tc>
                  <a:txBody>
                    <a:bodyPr/>
                    <a:lstStyle/>
                    <a:p>
                      <a:pPr>
                        <a:lnSpc>
                          <a:spcPct val="107000"/>
                        </a:lnSpc>
                        <a:spcAft>
                          <a:spcPts val="0"/>
                        </a:spcAft>
                      </a:pPr>
                      <a:r>
                        <a:rPr lang="ru-RU" sz="1200">
                          <a:effectLst/>
                        </a:rPr>
                        <a:t>Описание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extLst>
                  <a:ext uri="{0D108BD9-81ED-4DB2-BD59-A6C34878D82A}">
                    <a16:rowId xmlns:a16="http://schemas.microsoft.com/office/drawing/2014/main" val="2894171747"/>
                  </a:ext>
                </a:extLst>
              </a:tr>
              <a:tr h="860519">
                <a:tc>
                  <a:txBody>
                    <a:bodyPr/>
                    <a:lstStyle/>
                    <a:p>
                      <a:pPr>
                        <a:lnSpc>
                          <a:spcPct val="107000"/>
                        </a:lnSpc>
                        <a:spcAft>
                          <a:spcPts val="0"/>
                        </a:spcAft>
                      </a:pPr>
                      <a:r>
                        <a:rPr lang="ru-RU" sz="1200">
                          <a:effectLst/>
                        </a:rPr>
                        <a:t>CHAR[(n)]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tc>
                  <a:txBody>
                    <a:bodyPr/>
                    <a:lstStyle/>
                    <a:p>
                      <a:pPr marR="132080">
                        <a:lnSpc>
                          <a:spcPct val="99000"/>
                        </a:lnSpc>
                        <a:spcAft>
                          <a:spcPts val="65"/>
                        </a:spcAft>
                      </a:pPr>
                      <a:r>
                        <a:rPr lang="ru-RU" sz="1200">
                          <a:effectLst/>
                        </a:rPr>
                        <a:t>Применяется для представления строк фиксированной длины, состоящих из n однобайтовых символов. Максимальное значение n равно 8000. </a:t>
                      </a:r>
                      <a:endParaRPr lang="ru-RU" sz="2000">
                        <a:effectLst/>
                      </a:endParaRPr>
                    </a:p>
                    <a:p>
                      <a:pPr>
                        <a:lnSpc>
                          <a:spcPct val="107000"/>
                        </a:lnSpc>
                        <a:spcAft>
                          <a:spcPts val="0"/>
                        </a:spcAft>
                      </a:pPr>
                      <a:r>
                        <a:rPr lang="ru-RU" sz="1200">
                          <a:effectLst/>
                        </a:rPr>
                        <a:t>CHARACTER(n) — альтернативная эквивалентная форма CHAR(n). Если n  </a:t>
                      </a:r>
                      <a:endParaRPr lang="ru-RU" sz="2000">
                        <a:effectLst/>
                      </a:endParaRPr>
                    </a:p>
                    <a:p>
                      <a:pPr>
                        <a:lnSpc>
                          <a:spcPct val="107000"/>
                        </a:lnSpc>
                        <a:spcAft>
                          <a:spcPts val="0"/>
                        </a:spcAft>
                      </a:pPr>
                      <a:r>
                        <a:rPr lang="ru-RU" sz="1200">
                          <a:effectLst/>
                        </a:rPr>
                        <a:t>явно не указано, то его значение полагается равным 1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extLst>
                  <a:ext uri="{0D108BD9-81ED-4DB2-BD59-A6C34878D82A}">
                    <a16:rowId xmlns:a16="http://schemas.microsoft.com/office/drawing/2014/main" val="4221842768"/>
                  </a:ext>
                </a:extLst>
              </a:tr>
              <a:tr h="858993">
                <a:tc>
                  <a:txBody>
                    <a:bodyPr/>
                    <a:lstStyle/>
                    <a:p>
                      <a:pPr>
                        <a:lnSpc>
                          <a:spcPct val="107000"/>
                        </a:lnSpc>
                        <a:spcAft>
                          <a:spcPts val="0"/>
                        </a:spcAft>
                      </a:pPr>
                      <a:r>
                        <a:rPr lang="ru-RU" sz="1200">
                          <a:effectLst/>
                        </a:rPr>
                        <a:t>VARCHAR[(n)]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tc>
                  <a:txBody>
                    <a:bodyPr/>
                    <a:lstStyle/>
                    <a:p>
                      <a:pPr marR="13335">
                        <a:lnSpc>
                          <a:spcPct val="107000"/>
                        </a:lnSpc>
                        <a:spcAft>
                          <a:spcPts val="0"/>
                        </a:spcAft>
                      </a:pPr>
                      <a:r>
                        <a:rPr lang="ru-RU" sz="1200" dirty="0">
                          <a:effectLst/>
                        </a:rPr>
                        <a:t>Используется для представления строки однобайтовых символов переменной длины (0 &lt; n &lt; 8 000). В отличие от типа данных CHAR, количество байтов для хранения значений типа данных VARCHAR равно их действительной длине. Этот тип данных имеет два синонима: CHAR VARYING и CHARACTER VARYING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extLst>
                  <a:ext uri="{0D108BD9-81ED-4DB2-BD59-A6C34878D82A}">
                    <a16:rowId xmlns:a16="http://schemas.microsoft.com/office/drawing/2014/main" val="478239154"/>
                  </a:ext>
                </a:extLst>
              </a:tr>
              <a:tr h="1018431">
                <a:tc>
                  <a:txBody>
                    <a:bodyPr/>
                    <a:lstStyle/>
                    <a:p>
                      <a:pPr>
                        <a:lnSpc>
                          <a:spcPct val="107000"/>
                        </a:lnSpc>
                        <a:spcAft>
                          <a:spcPts val="0"/>
                        </a:spcAft>
                      </a:pPr>
                      <a:r>
                        <a:rPr lang="ru-RU" sz="1200">
                          <a:effectLst/>
                        </a:rPr>
                        <a:t>NCHAR[(n)]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tc>
                  <a:txBody>
                    <a:bodyPr/>
                    <a:lstStyle/>
                    <a:p>
                      <a:pPr>
                        <a:lnSpc>
                          <a:spcPct val="102000"/>
                        </a:lnSpc>
                        <a:spcAft>
                          <a:spcPts val="10"/>
                        </a:spcAft>
                      </a:pPr>
                      <a:r>
                        <a:rPr lang="ru-RU" sz="1200">
                          <a:effectLst/>
                        </a:rPr>
                        <a:t>Используется для хранения строк фиксированной длины, состоящих из символов в кодировке Unicode. Основная разница между типами данных CHAR и NCHAR состоит в том, что для хранения каждого символа строки типа NCHAR требуется 2 байта, а строки типа CHAR — 1 байт. Поэтому строка типа данных </a:t>
                      </a:r>
                      <a:endParaRPr lang="ru-RU" sz="2000">
                        <a:effectLst/>
                      </a:endParaRPr>
                    </a:p>
                    <a:p>
                      <a:pPr>
                        <a:lnSpc>
                          <a:spcPct val="107000"/>
                        </a:lnSpc>
                        <a:spcAft>
                          <a:spcPts val="0"/>
                        </a:spcAft>
                      </a:pPr>
                      <a:r>
                        <a:rPr lang="ru-RU" sz="1200">
                          <a:effectLst/>
                        </a:rPr>
                        <a:t>NCHAR может содержать самое большее 4000 символов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extLst>
                  <a:ext uri="{0D108BD9-81ED-4DB2-BD59-A6C34878D82A}">
                    <a16:rowId xmlns:a16="http://schemas.microsoft.com/office/drawing/2014/main" val="3556719626"/>
                  </a:ext>
                </a:extLst>
              </a:tr>
              <a:tr h="1032982">
                <a:tc>
                  <a:txBody>
                    <a:bodyPr/>
                    <a:lstStyle/>
                    <a:p>
                      <a:pPr>
                        <a:lnSpc>
                          <a:spcPct val="107000"/>
                        </a:lnSpc>
                        <a:spcAft>
                          <a:spcPts val="0"/>
                        </a:spcAft>
                      </a:pPr>
                      <a:r>
                        <a:rPr lang="ru-RU" sz="1200">
                          <a:effectLst/>
                        </a:rPr>
                        <a:t>NVARCHAR[(n)]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tc>
                  <a:txBody>
                    <a:bodyPr/>
                    <a:lstStyle/>
                    <a:p>
                      <a:pPr>
                        <a:lnSpc>
                          <a:spcPct val="101000"/>
                        </a:lnSpc>
                        <a:spcAft>
                          <a:spcPts val="30"/>
                        </a:spcAft>
                      </a:pPr>
                      <a:r>
                        <a:rPr lang="ru-RU" sz="1200" dirty="0">
                          <a:effectLst/>
                        </a:rPr>
                        <a:t>Используется для хранения строк переменной длины, состоящих из символов в кодировке </a:t>
                      </a:r>
                      <a:r>
                        <a:rPr lang="ru-RU" sz="1200" dirty="0" err="1">
                          <a:effectLst/>
                        </a:rPr>
                        <a:t>Unicode</a:t>
                      </a:r>
                      <a:r>
                        <a:rPr lang="ru-RU" sz="1200" dirty="0">
                          <a:effectLst/>
                        </a:rPr>
                        <a:t>. Основная разница между типами данных VARCHAR и </a:t>
                      </a:r>
                      <a:endParaRPr lang="ru-RU" sz="2000" dirty="0">
                        <a:effectLst/>
                      </a:endParaRPr>
                    </a:p>
                    <a:p>
                      <a:pPr>
                        <a:lnSpc>
                          <a:spcPct val="107000"/>
                        </a:lnSpc>
                        <a:spcAft>
                          <a:spcPts val="0"/>
                        </a:spcAft>
                      </a:pPr>
                      <a:r>
                        <a:rPr lang="ru-RU" sz="1200" dirty="0">
                          <a:effectLst/>
                        </a:rPr>
                        <a:t>NVARCHAR состоит в том, что для хранения каждого символа строки типа NVARCHAR требуется 2 байта, а строки типа VARCHAR — 1 байт. Поэтому строка типа данных NVARCHAR может содержать самое большее 4000 символов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extLst>
                  <a:ext uri="{0D108BD9-81ED-4DB2-BD59-A6C34878D82A}">
                    <a16:rowId xmlns:a16="http://schemas.microsoft.com/office/drawing/2014/main" val="3663099785"/>
                  </a:ext>
                </a:extLst>
              </a:tr>
            </a:tbl>
          </a:graphicData>
        </a:graphic>
      </p:graphicFrame>
    </p:spTree>
    <p:extLst>
      <p:ext uri="{BB962C8B-B14F-4D97-AF65-F5344CB8AC3E}">
        <p14:creationId xmlns:p14="http://schemas.microsoft.com/office/powerpoint/2010/main" val="69761077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Academic Literature 16x9">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AcademicLiterature_16x9_TP103431361.potx" id="{2F0AAF73-AE41-486D-B6DC-0985ADE3F2EC}" vid="{EF7BD8ED-D7CC-46AA-8B96-4CA16C4A9ED2}"/>
    </a:ext>
  </a:extLst>
</a:theme>
</file>

<file path=ppt/theme/theme2.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561E720F-F05D-4536-9C34-0CFCED65D3B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Академическая презентация, макет с лентами и полосками (широкоэкранный формат)</Template>
  <TotalTime>0</TotalTime>
  <Words>7954</Words>
  <Application>Microsoft Office PowerPoint</Application>
  <PresentationFormat>Экран (4:3)</PresentationFormat>
  <Paragraphs>862</Paragraphs>
  <Slides>62</Slides>
  <Notes>15</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62</vt:i4>
      </vt:variant>
    </vt:vector>
  </HeadingPairs>
  <TitlesOfParts>
    <vt:vector size="70" baseType="lpstr">
      <vt:lpstr>Arial</vt:lpstr>
      <vt:lpstr>Calibri</vt:lpstr>
      <vt:lpstr>Consolas</vt:lpstr>
      <vt:lpstr>Euphemia</vt:lpstr>
      <vt:lpstr>Plantagenet Cherokee</vt:lpstr>
      <vt:lpstr>Times New Roman</vt:lpstr>
      <vt:lpstr>Wingdings</vt:lpstr>
      <vt:lpstr>Academic Literature 16x9</vt:lpstr>
      <vt:lpstr>Transact SQL как диалект языка SQL</vt:lpstr>
      <vt:lpstr>Основные объекты SQL</vt:lpstr>
      <vt:lpstr>Литералы</vt:lpstr>
      <vt:lpstr>Ограничители</vt:lpstr>
      <vt:lpstr>Комментарии</vt:lpstr>
      <vt:lpstr>Идентификаторы </vt:lpstr>
      <vt:lpstr>Типы данных </vt:lpstr>
      <vt:lpstr>Числовые типы данных</vt:lpstr>
      <vt:lpstr>Символьные типы данных</vt:lpstr>
      <vt:lpstr>Временные типы данных</vt:lpstr>
      <vt:lpstr>Прочие типы данных</vt:lpstr>
      <vt:lpstr>Двоичные и битовые типы данных</vt:lpstr>
      <vt:lpstr>Тип данных больших объектов</vt:lpstr>
      <vt:lpstr>Хранение данных типа FILESTREAM </vt:lpstr>
      <vt:lpstr>Разреженные столбцы</vt:lpstr>
      <vt:lpstr>Тип данных UNIQUEIDENTIFIER </vt:lpstr>
      <vt:lpstr>Тип данных SQL_VARIANT</vt:lpstr>
      <vt:lpstr>Тип данных HIERARCHYID</vt:lpstr>
      <vt:lpstr>Тип данных TIMESTAMP</vt:lpstr>
      <vt:lpstr>Функции языка SQL. Агрегатные функции</vt:lpstr>
      <vt:lpstr>Функции языка SQL. Агрегатные функции</vt:lpstr>
      <vt:lpstr>Функции языка SQL. Скалярные функции</vt:lpstr>
      <vt:lpstr>Числовые функции</vt:lpstr>
      <vt:lpstr>Числовые функции. Продолжение</vt:lpstr>
      <vt:lpstr>Функции даты</vt:lpstr>
      <vt:lpstr>Строковые функции</vt:lpstr>
      <vt:lpstr>Строковые функции</vt:lpstr>
      <vt:lpstr>Системные функции</vt:lpstr>
      <vt:lpstr>Системные функции</vt:lpstr>
      <vt:lpstr>Функции метаданных</vt:lpstr>
      <vt:lpstr>Глобальные переменные </vt:lpstr>
      <vt:lpstr>Инструкция Select</vt:lpstr>
      <vt:lpstr>Оператор Top</vt:lpstr>
      <vt:lpstr>Предложение Where</vt:lpstr>
      <vt:lpstr>Оператор LIKE</vt:lpstr>
      <vt:lpstr>Особенности Like в T-SQL</vt:lpstr>
      <vt:lpstr>Особенности Like в T-SQL</vt:lpstr>
      <vt:lpstr>Статистические агрегатные функции</vt:lpstr>
      <vt:lpstr>Использование предложения ORDER BY для разбиения результатов на страницы</vt:lpstr>
      <vt:lpstr>Инструкция SELECT и свойство IDENTITY</vt:lpstr>
      <vt:lpstr>Инструкция SELECT и свойство IDENTITY</vt:lpstr>
      <vt:lpstr>Оператор CREATE SEQUENCE</vt:lpstr>
      <vt:lpstr>Оператор CREATE SEQUENCE</vt:lpstr>
      <vt:lpstr>Оператор CREATE SEQUENCE</vt:lpstr>
      <vt:lpstr>Оператор CREATE SEQUENCE</vt:lpstr>
      <vt:lpstr>Выражения CASE </vt:lpstr>
      <vt:lpstr>Применение поискового выражения CASE</vt:lpstr>
      <vt:lpstr>Применение поискового выражения CASE</vt:lpstr>
      <vt:lpstr>Временные таблицы</vt:lpstr>
      <vt:lpstr>Производные таблицы</vt:lpstr>
      <vt:lpstr>Обобщенные табличные выражения</vt:lpstr>
      <vt:lpstr>ОТВ и нерекурсивные запросы</vt:lpstr>
      <vt:lpstr>ОТВ и нерекурсивные запросы</vt:lpstr>
      <vt:lpstr>ОТВ и нерекурсивные запросы</vt:lpstr>
      <vt:lpstr>ОТВ и рекурсивные запросы</vt:lpstr>
      <vt:lpstr>Демонстрация рекурсивной формы ОТВ</vt:lpstr>
      <vt:lpstr>Демонстрация рекурсивной формы ОТВ</vt:lpstr>
      <vt:lpstr>Демонстрация рекурсивной формы ОТВ</vt:lpstr>
      <vt:lpstr>Результат</vt:lpstr>
      <vt:lpstr>стоимость каждой сборки со всеми ее составляющими</vt:lpstr>
      <vt:lpstr>В рекурсивных запросах на ОТВ налагается несколько следующих ограничений</vt:lpstr>
      <vt:lpstr>Устали?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2016-09-27T16:13:15Z</dcterms:created>
  <dcterms:modified xsi:type="dcterms:W3CDTF">2018-11-04T20:12:56Z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TC034313809991</vt:lpwstr>
  </property>
</Properties>
</file>