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bookmarkIdSeed="10">
  <p:sldMasterIdLst>
    <p:sldMasterId id="2147483648" r:id="rId2"/>
  </p:sldMasterIdLst>
  <p:notesMasterIdLst>
    <p:notesMasterId r:id="rId39"/>
  </p:notesMasterIdLst>
  <p:handoutMasterIdLst>
    <p:handoutMasterId r:id="rId40"/>
  </p:handoutMasterIdLst>
  <p:sldIdLst>
    <p:sldId id="256" r:id="rId3"/>
    <p:sldId id="257" r:id="rId4"/>
    <p:sldId id="285" r:id="rId5"/>
    <p:sldId id="286" r:id="rId6"/>
    <p:sldId id="287" r:id="rId7"/>
    <p:sldId id="288" r:id="rId8"/>
    <p:sldId id="289" r:id="rId9"/>
    <p:sldId id="290" r:id="rId10"/>
    <p:sldId id="312" r:id="rId11"/>
    <p:sldId id="291" r:id="rId12"/>
    <p:sldId id="292" r:id="rId13"/>
    <p:sldId id="314" r:id="rId14"/>
    <p:sldId id="315" r:id="rId15"/>
    <p:sldId id="293" r:id="rId16"/>
    <p:sldId id="294" r:id="rId17"/>
    <p:sldId id="308" r:id="rId18"/>
    <p:sldId id="309" r:id="rId19"/>
    <p:sldId id="310" r:id="rId20"/>
    <p:sldId id="311" r:id="rId21"/>
    <p:sldId id="295" r:id="rId22"/>
    <p:sldId id="296" r:id="rId23"/>
    <p:sldId id="297" r:id="rId24"/>
    <p:sldId id="298" r:id="rId25"/>
    <p:sldId id="299" r:id="rId26"/>
    <p:sldId id="305" r:id="rId27"/>
    <p:sldId id="306" r:id="rId28"/>
    <p:sldId id="307" r:id="rId29"/>
    <p:sldId id="300" r:id="rId30"/>
    <p:sldId id="301" r:id="rId31"/>
    <p:sldId id="316" r:id="rId32"/>
    <p:sldId id="317" r:id="rId33"/>
    <p:sldId id="302" r:id="rId34"/>
    <p:sldId id="303" r:id="rId35"/>
    <p:sldId id="304" r:id="rId36"/>
    <p:sldId id="313" r:id="rId37"/>
    <p:sldId id="284" r:id="rId3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Светлый стиль 2 — акцент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58" autoAdjust="0"/>
    <p:restoredTop sz="82682" autoAdjust="0"/>
  </p:normalViewPr>
  <p:slideViewPr>
    <p:cSldViewPr snapToGrid="0" showGuides="1">
      <p:cViewPr varScale="1">
        <p:scale>
          <a:sx n="85" d="100"/>
          <a:sy n="85" d="100"/>
        </p:scale>
        <p:origin x="1134" y="84"/>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notesViewPr>
    <p:cSldViewPr snapToGrid="0" showGuides="1">
      <p:cViewPr varScale="1">
        <p:scale>
          <a:sx n="76" d="100"/>
          <a:sy n="76" d="100"/>
        </p:scale>
        <p:origin x="1230" y="7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notesMaster" Target="notesMasters/notesMaster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heme" Target="theme/theme1.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dirty="0"/>
          </a:p>
        </p:txBody>
      </p:sp>
      <p:sp>
        <p:nvSpPr>
          <p:cNvPr id="3" name="Дата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3CEAAF3-9831-450B-8D59-2C09DB96C8FC}" type="datetimeFigureOut">
              <a:rPr lang="ru-RU" smtClean="0"/>
              <a:t>24.11.2019</a:t>
            </a:fld>
            <a:endParaRPr lang="ru-RU" dirty="0"/>
          </a:p>
        </p:txBody>
      </p:sp>
      <p:sp>
        <p:nvSpPr>
          <p:cNvPr id="4" name="Нижний колонтитул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dirty="0"/>
          </a:p>
        </p:txBody>
      </p:sp>
      <p:sp>
        <p:nvSpPr>
          <p:cNvPr id="5" name="Номер слайда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6834459-7356-44BF-850D-8B30C4FB3B6B}" type="slidenum">
              <a:rPr lang="ru-RU" smtClean="0"/>
              <a:t>‹#›</a:t>
            </a:fld>
            <a:endParaRPr lang="ru-RU" dirty="0"/>
          </a:p>
        </p:txBody>
      </p:sp>
    </p:spTree>
    <p:extLst>
      <p:ext uri="{BB962C8B-B14F-4D97-AF65-F5344CB8AC3E}">
        <p14:creationId xmlns:p14="http://schemas.microsoft.com/office/powerpoint/2010/main" val="24690165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dirty="0"/>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D50CD79-FC16-4410-AB61-17F26E6D3BC8}" type="datetimeFigureOut">
              <a:rPr lang="ru-RU" smtClean="0"/>
              <a:t>24.11.2019</a:t>
            </a:fld>
            <a:endParaRPr lang="ru-RU" dirty="0"/>
          </a:p>
        </p:txBody>
      </p:sp>
      <p:sp>
        <p:nvSpPr>
          <p:cNvPr id="4" name="Образ слайда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ru-RU" dirty="0"/>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dirty="0"/>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3C37BE-C303-496D-B5CD-85F2937540FC}" type="slidenum">
              <a:rPr lang="ru-RU" smtClean="0"/>
              <a:t>‹#›</a:t>
            </a:fld>
            <a:endParaRPr lang="ru-RU" dirty="0"/>
          </a:p>
        </p:txBody>
      </p:sp>
    </p:spTree>
    <p:extLst>
      <p:ext uri="{BB962C8B-B14F-4D97-AF65-F5344CB8AC3E}">
        <p14:creationId xmlns:p14="http://schemas.microsoft.com/office/powerpoint/2010/main" val="33508422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kern="1200" dirty="0">
                <a:solidFill>
                  <a:schemeClr val="tx1"/>
                </a:solidFill>
                <a:effectLst/>
                <a:latin typeface="+mn-lt"/>
                <a:ea typeface="+mn-ea"/>
                <a:cs typeface="+mn-cs"/>
              </a:rPr>
              <a:t>Компонент </a:t>
            </a:r>
            <a:r>
              <a:rPr lang="ru-RU" sz="1200" kern="1200" dirty="0" err="1">
                <a:solidFill>
                  <a:schemeClr val="tx1"/>
                </a:solidFill>
                <a:effectLst/>
                <a:latin typeface="+mn-lt"/>
                <a:ea typeface="+mn-ea"/>
                <a:cs typeface="+mn-cs"/>
              </a:rPr>
              <a:t>Database</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Engine</a:t>
            </a:r>
            <a:r>
              <a:rPr lang="ru-RU" sz="1200" kern="1200" dirty="0">
                <a:solidFill>
                  <a:schemeClr val="tx1"/>
                </a:solidFill>
                <a:effectLst/>
                <a:latin typeface="+mn-lt"/>
                <a:ea typeface="+mn-ea"/>
                <a:cs typeface="+mn-cs"/>
              </a:rPr>
              <a:t> поддерживает хранимые процедуры и системные процедуры. Хранимые процедуры создаются таким же образом, как и все другие объекты баз данных, т. е. при помощи языка DDL. Системные процедуры предоставляются компонентом </a:t>
            </a:r>
            <a:r>
              <a:rPr lang="ru-RU" sz="1200" kern="1200" dirty="0" err="1">
                <a:solidFill>
                  <a:schemeClr val="tx1"/>
                </a:solidFill>
                <a:effectLst/>
                <a:latin typeface="+mn-lt"/>
                <a:ea typeface="+mn-ea"/>
                <a:cs typeface="+mn-cs"/>
              </a:rPr>
              <a:t>Database</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Engine</a:t>
            </a:r>
            <a:r>
              <a:rPr lang="ru-RU" sz="1200" kern="1200" dirty="0">
                <a:solidFill>
                  <a:schemeClr val="tx1"/>
                </a:solidFill>
                <a:effectLst/>
                <a:latin typeface="+mn-lt"/>
                <a:ea typeface="+mn-ea"/>
                <a:cs typeface="+mn-cs"/>
              </a:rPr>
              <a:t> и могут применяться для доступа к информации в системном каталоге и ее модификации. Мы рассмотрим хранимые процедуры, которые определяются пользователями.</a:t>
            </a:r>
            <a:endParaRPr lang="ru-RU" dirty="0"/>
          </a:p>
        </p:txBody>
      </p:sp>
      <p:sp>
        <p:nvSpPr>
          <p:cNvPr id="4" name="Номер слайда 3"/>
          <p:cNvSpPr>
            <a:spLocks noGrp="1"/>
          </p:cNvSpPr>
          <p:nvPr>
            <p:ph type="sldNum" sz="quarter" idx="10"/>
          </p:nvPr>
        </p:nvSpPr>
        <p:spPr/>
        <p:txBody>
          <a:bodyPr/>
          <a:lstStyle/>
          <a:p>
            <a:fld id="{0A3C37BE-C303-496D-B5CD-85F2937540FC}" type="slidenum">
              <a:rPr lang="ru-RU" smtClean="0"/>
              <a:t>2</a:t>
            </a:fld>
            <a:endParaRPr lang="ru-RU" dirty="0"/>
          </a:p>
        </p:txBody>
      </p:sp>
    </p:spTree>
    <p:extLst>
      <p:ext uri="{BB962C8B-B14F-4D97-AF65-F5344CB8AC3E}">
        <p14:creationId xmlns:p14="http://schemas.microsoft.com/office/powerpoint/2010/main" val="23239535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effectLst/>
                <a:latin typeface="+mn-lt"/>
                <a:ea typeface="+mn-ea"/>
                <a:cs typeface="+mn-cs"/>
              </a:rPr>
              <a:t>необязательное ключевое слово VARYING определяет заданное значение по умолчанию для определенного ранее параметра</a:t>
            </a:r>
            <a:endParaRPr lang="en-US" sz="1200" dirty="0">
              <a:solidFill>
                <a:srgbClr val="000000"/>
              </a:solidFill>
              <a:effectLst/>
              <a:latin typeface="Times New Roman" panose="02020603050405020304" pitchFamily="18" charset="0"/>
              <a:ea typeface="SimSun" panose="02010600030101010101" pitchFamily="2" charset="-122"/>
              <a:cs typeface="Tahom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000000"/>
                </a:solidFill>
                <a:effectLst/>
                <a:latin typeface="Times New Roman" panose="02020603050405020304" pitchFamily="18" charset="0"/>
                <a:ea typeface="SimSun" panose="02010600030101010101" pitchFamily="2" charset="-122"/>
                <a:cs typeface="Tahoma" panose="020B0604030504040204" pitchFamily="34" charset="0"/>
              </a:rPr>
              <a:t>Recompile</a:t>
            </a:r>
            <a:r>
              <a:rPr lang="en-US" sz="1200" baseline="0" dirty="0">
                <a:solidFill>
                  <a:srgbClr val="000000"/>
                </a:solidFill>
                <a:effectLst/>
                <a:latin typeface="Times New Roman" panose="02020603050405020304" pitchFamily="18" charset="0"/>
                <a:ea typeface="SimSun" panose="02010600030101010101" pitchFamily="2" charset="-122"/>
                <a:cs typeface="Tahoma" panose="020B0604030504040204" pitchFamily="34" charset="0"/>
              </a:rPr>
              <a:t> - </a:t>
            </a:r>
            <a:r>
              <a:rPr lang="ru-RU" sz="1200" dirty="0">
                <a:solidFill>
                  <a:srgbClr val="000000"/>
                </a:solidFill>
                <a:effectLst/>
                <a:latin typeface="Times New Roman" panose="02020603050405020304" pitchFamily="18" charset="0"/>
                <a:ea typeface="SimSun" panose="02010600030101010101" pitchFamily="2" charset="-122"/>
                <a:cs typeface="Tahoma" panose="020B0604030504040204" pitchFamily="34" charset="0"/>
              </a:rPr>
              <a:t>Это может резко замедлить исполнение процедуры. Но, с другой стороны, если данные, обрабатываемые данной хранимой процедурой, настолько динамичны, что предыдущий план исполнения, составленный при ее первом вызове, может быть абсолютно неэффективен при последующих вызовах, то стоит применять данный параметр при создании этой процедуры.</a:t>
            </a:r>
            <a:endParaRPr lang="en-US" sz="1200" dirty="0">
              <a:solidFill>
                <a:srgbClr val="000000"/>
              </a:solidFill>
              <a:effectLst/>
              <a:latin typeface="Times New Roman" panose="02020603050405020304" pitchFamily="18" charset="0"/>
              <a:ea typeface="SimSun" panose="02010600030101010101" pitchFamily="2" charset="-122"/>
              <a:cs typeface="Tahom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ru-RU" sz="1200" dirty="0">
              <a:effectLst/>
              <a:latin typeface="Times New Roman" panose="02020603050405020304" pitchFamily="18" charset="0"/>
              <a:ea typeface="SimSun" panose="02010600030101010101" pitchFamily="2" charset="-122"/>
            </a:endParaRPr>
          </a:p>
          <a:p>
            <a:endParaRPr lang="ru-RU" dirty="0"/>
          </a:p>
        </p:txBody>
      </p:sp>
      <p:sp>
        <p:nvSpPr>
          <p:cNvPr id="4" name="Номер слайда 3"/>
          <p:cNvSpPr>
            <a:spLocks noGrp="1"/>
          </p:cNvSpPr>
          <p:nvPr>
            <p:ph type="sldNum" sz="quarter" idx="10"/>
          </p:nvPr>
        </p:nvSpPr>
        <p:spPr/>
        <p:txBody>
          <a:bodyPr/>
          <a:lstStyle/>
          <a:p>
            <a:fld id="{0A3C37BE-C303-496D-B5CD-85F2937540FC}" type="slidenum">
              <a:rPr lang="ru-RU" smtClean="0"/>
              <a:t>3</a:t>
            </a:fld>
            <a:endParaRPr lang="ru-RU" dirty="0"/>
          </a:p>
        </p:txBody>
      </p:sp>
    </p:spTree>
    <p:extLst>
      <p:ext uri="{BB962C8B-B14F-4D97-AF65-F5344CB8AC3E}">
        <p14:creationId xmlns:p14="http://schemas.microsoft.com/office/powerpoint/2010/main" val="23963019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effectLst/>
                <a:latin typeface="+mn-lt"/>
                <a:ea typeface="+mn-ea"/>
                <a:cs typeface="+mn-cs"/>
              </a:rPr>
              <a:t>Каждая хранимая процедура является объектом БД. Она имеет уникальное имя и уникальный внутренний номер в системном каталоге. При изменении текста хранимой процедуры мы должны сначала уничтожить данную процедуру как объект, хранимый в БД, и только после этого записать на ее место новую. Следует отметить, что при удалении хранимой процедуры удаляются одновременно все ее версии, нельзя удалить только одну версию хранимой процедуры.</a:t>
            </a:r>
          </a:p>
          <a:p>
            <a:endParaRPr lang="ru-RU" dirty="0"/>
          </a:p>
        </p:txBody>
      </p:sp>
      <p:sp>
        <p:nvSpPr>
          <p:cNvPr id="4" name="Номер слайда 3"/>
          <p:cNvSpPr>
            <a:spLocks noGrp="1"/>
          </p:cNvSpPr>
          <p:nvPr>
            <p:ph type="sldNum" sz="quarter" idx="10"/>
          </p:nvPr>
        </p:nvSpPr>
        <p:spPr/>
        <p:txBody>
          <a:bodyPr/>
          <a:lstStyle/>
          <a:p>
            <a:fld id="{0A3C37BE-C303-496D-B5CD-85F2937540FC}" type="slidenum">
              <a:rPr lang="ru-RU" smtClean="0"/>
              <a:t>10</a:t>
            </a:fld>
            <a:endParaRPr lang="ru-RU" dirty="0"/>
          </a:p>
        </p:txBody>
      </p:sp>
    </p:spTree>
    <p:extLst>
      <p:ext uri="{BB962C8B-B14F-4D97-AF65-F5344CB8AC3E}">
        <p14:creationId xmlns:p14="http://schemas.microsoft.com/office/powerpoint/2010/main" val="32526016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Если рассмотреть этапы выполнения одинакового текста части приложения, содержащего SQL-операторы, самостоятельно на клиенте и в качестве хранимой процедуры, то можно отметить, что на клиенте выполняются все 5 этапов выполнения SQL-операторов, а хранимая процедура может храниться в БД в уже скомпилированном виде, и ее исполнение займет гораздо меньше времени </a:t>
            </a:r>
          </a:p>
          <a:p>
            <a:r>
              <a:rPr lang="ru-RU" sz="1200" kern="1200" dirty="0">
                <a:solidFill>
                  <a:schemeClr val="tx1"/>
                </a:solidFill>
                <a:effectLst/>
                <a:latin typeface="+mn-lt"/>
                <a:ea typeface="+mn-ea"/>
                <a:cs typeface="+mn-cs"/>
              </a:rPr>
              <a:t>Кроме того, хранимые процедуры, могут быть использованы несколькими приложениями, а встроенные операторы SQL должны быть включены в каждое приложение повторно</a:t>
            </a:r>
            <a:endParaRPr lang="ru-RU" dirty="0"/>
          </a:p>
          <a:p>
            <a:endParaRPr lang="ru-RU" dirty="0"/>
          </a:p>
        </p:txBody>
      </p:sp>
      <p:sp>
        <p:nvSpPr>
          <p:cNvPr id="4" name="Номер слайда 3"/>
          <p:cNvSpPr>
            <a:spLocks noGrp="1"/>
          </p:cNvSpPr>
          <p:nvPr>
            <p:ph type="sldNum" sz="quarter" idx="10"/>
          </p:nvPr>
        </p:nvSpPr>
        <p:spPr/>
        <p:txBody>
          <a:bodyPr/>
          <a:lstStyle/>
          <a:p>
            <a:fld id="{0A3C37BE-C303-496D-B5CD-85F2937540FC}" type="slidenum">
              <a:rPr lang="ru-RU" smtClean="0"/>
              <a:t>14</a:t>
            </a:fld>
            <a:endParaRPr lang="ru-RU" dirty="0"/>
          </a:p>
        </p:txBody>
      </p:sp>
    </p:spTree>
    <p:extLst>
      <p:ext uri="{BB962C8B-B14F-4D97-AF65-F5344CB8AC3E}">
        <p14:creationId xmlns:p14="http://schemas.microsoft.com/office/powerpoint/2010/main" val="39492729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effectLst/>
                <a:latin typeface="+mn-lt"/>
                <a:ea typeface="+mn-ea"/>
                <a:cs typeface="+mn-cs"/>
              </a:rPr>
              <a:t>В этом случае клиент обращается к серверу только для выполнения команды запуска хранимой процедуры. Сама хранимая процедура выполняется на сервере. Объем пересылаемой по сети информации резко сокращается во втором случае.</a:t>
            </a:r>
          </a:p>
          <a:p>
            <a:endParaRPr lang="ru-RU" dirty="0"/>
          </a:p>
        </p:txBody>
      </p:sp>
      <p:sp>
        <p:nvSpPr>
          <p:cNvPr id="4" name="Номер слайда 3"/>
          <p:cNvSpPr>
            <a:spLocks noGrp="1"/>
          </p:cNvSpPr>
          <p:nvPr>
            <p:ph type="sldNum" sz="quarter" idx="10"/>
          </p:nvPr>
        </p:nvSpPr>
        <p:spPr/>
        <p:txBody>
          <a:bodyPr/>
          <a:lstStyle/>
          <a:p>
            <a:fld id="{0A3C37BE-C303-496D-B5CD-85F2937540FC}" type="slidenum">
              <a:rPr lang="ru-RU" smtClean="0"/>
              <a:t>15</a:t>
            </a:fld>
            <a:endParaRPr lang="ru-RU" dirty="0"/>
          </a:p>
        </p:txBody>
      </p:sp>
    </p:spTree>
    <p:extLst>
      <p:ext uri="{BB962C8B-B14F-4D97-AF65-F5344CB8AC3E}">
        <p14:creationId xmlns:p14="http://schemas.microsoft.com/office/powerpoint/2010/main" val="41604581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i="0" kern="1200" dirty="0">
                <a:solidFill>
                  <a:schemeClr val="tx1"/>
                </a:solidFill>
                <a:effectLst/>
                <a:latin typeface="+mn-lt"/>
                <a:ea typeface="+mn-ea"/>
                <a:cs typeface="+mn-cs"/>
              </a:rPr>
              <a:t>Параметр </a:t>
            </a:r>
            <a:r>
              <a:rPr lang="ru-RU" sz="1200" i="0" kern="1200" dirty="0" err="1">
                <a:solidFill>
                  <a:schemeClr val="tx1"/>
                </a:solidFill>
                <a:effectLst/>
                <a:latin typeface="+mn-lt"/>
                <a:ea typeface="+mn-ea"/>
                <a:cs typeface="+mn-cs"/>
              </a:rPr>
              <a:t>schema_name</a:t>
            </a:r>
            <a:r>
              <a:rPr lang="ru-RU" sz="1200" i="0" kern="1200" dirty="0">
                <a:solidFill>
                  <a:schemeClr val="tx1"/>
                </a:solidFill>
                <a:effectLst/>
                <a:latin typeface="+mn-lt"/>
                <a:ea typeface="+mn-ea"/>
                <a:cs typeface="+mn-cs"/>
              </a:rPr>
              <a:t> определяет имя схемы, которая назначается владельцем создаваемой ОПФ, а параметр </a:t>
            </a:r>
            <a:r>
              <a:rPr lang="ru-RU" sz="1200" i="0" kern="1200" dirty="0" err="1">
                <a:solidFill>
                  <a:schemeClr val="tx1"/>
                </a:solidFill>
                <a:effectLst/>
                <a:latin typeface="+mn-lt"/>
                <a:ea typeface="+mn-ea"/>
                <a:cs typeface="+mn-cs"/>
              </a:rPr>
              <a:t>function_name</a:t>
            </a:r>
            <a:r>
              <a:rPr lang="ru-RU" sz="1200" i="0" kern="1200" dirty="0">
                <a:solidFill>
                  <a:schemeClr val="tx1"/>
                </a:solidFill>
                <a:effectLst/>
                <a:latin typeface="+mn-lt"/>
                <a:ea typeface="+mn-ea"/>
                <a:cs typeface="+mn-cs"/>
              </a:rPr>
              <a:t> определяет имя этой функции. Параметр</a:t>
            </a:r>
            <a:r>
              <a:rPr lang="en-US" sz="1200" i="0" kern="1200" dirty="0">
                <a:solidFill>
                  <a:schemeClr val="tx1"/>
                </a:solidFill>
                <a:effectLst/>
                <a:latin typeface="+mn-lt"/>
                <a:ea typeface="+mn-ea"/>
                <a:cs typeface="+mn-cs"/>
              </a:rPr>
              <a:t> </a:t>
            </a:r>
            <a:r>
              <a:rPr lang="ru-RU" sz="1200" i="0" kern="1200" dirty="0">
                <a:solidFill>
                  <a:schemeClr val="tx1"/>
                </a:solidFill>
                <a:effectLst/>
                <a:latin typeface="+mn-lt"/>
                <a:ea typeface="+mn-ea"/>
                <a:cs typeface="+mn-cs"/>
              </a:rPr>
              <a:t>@</a:t>
            </a:r>
            <a:r>
              <a:rPr lang="ru-RU" sz="1200" i="0" kern="1200" dirty="0" err="1">
                <a:solidFill>
                  <a:schemeClr val="tx1"/>
                </a:solidFill>
                <a:effectLst/>
                <a:latin typeface="+mn-lt"/>
                <a:ea typeface="+mn-ea"/>
                <a:cs typeface="+mn-cs"/>
              </a:rPr>
              <a:t>param</a:t>
            </a:r>
            <a:r>
              <a:rPr lang="ru-RU" sz="1200" i="0" kern="1200" dirty="0">
                <a:solidFill>
                  <a:schemeClr val="tx1"/>
                </a:solidFill>
                <a:effectLst/>
                <a:latin typeface="+mn-lt"/>
                <a:ea typeface="+mn-ea"/>
                <a:cs typeface="+mn-cs"/>
              </a:rPr>
              <a:t> является входным параметром функции (формальным аргументом), чей тип</a:t>
            </a:r>
            <a:r>
              <a:rPr lang="en-US" sz="1200" i="0" kern="1200" dirty="0">
                <a:solidFill>
                  <a:schemeClr val="tx1"/>
                </a:solidFill>
                <a:effectLst/>
                <a:latin typeface="+mn-lt"/>
                <a:ea typeface="+mn-ea"/>
                <a:cs typeface="+mn-cs"/>
              </a:rPr>
              <a:t> </a:t>
            </a:r>
            <a:r>
              <a:rPr lang="ru-RU" sz="1200" i="0" kern="1200" dirty="0">
                <a:solidFill>
                  <a:schemeClr val="tx1"/>
                </a:solidFill>
                <a:effectLst/>
                <a:latin typeface="+mn-lt"/>
                <a:ea typeface="+mn-ea"/>
                <a:cs typeface="+mn-cs"/>
              </a:rPr>
              <a:t>данных определяется параметром </a:t>
            </a:r>
            <a:r>
              <a:rPr lang="ru-RU" sz="1200" i="0" kern="1200" dirty="0" err="1">
                <a:solidFill>
                  <a:schemeClr val="tx1"/>
                </a:solidFill>
                <a:effectLst/>
                <a:latin typeface="+mn-lt"/>
                <a:ea typeface="+mn-ea"/>
                <a:cs typeface="+mn-cs"/>
              </a:rPr>
              <a:t>type</a:t>
            </a:r>
            <a:r>
              <a:rPr lang="ru-RU" sz="1200" i="0" kern="1200" dirty="0">
                <a:solidFill>
                  <a:schemeClr val="tx1"/>
                </a:solidFill>
                <a:effectLst/>
                <a:latin typeface="+mn-lt"/>
                <a:ea typeface="+mn-ea"/>
                <a:cs typeface="+mn-cs"/>
              </a:rPr>
              <a:t>. Параметры процедуры — это значения, которые передаются вызывающим объектом определяемой пользователем функции</a:t>
            </a:r>
            <a:r>
              <a:rPr lang="en-US" sz="1200" i="0" kern="1200" dirty="0">
                <a:solidFill>
                  <a:schemeClr val="tx1"/>
                </a:solidFill>
                <a:effectLst/>
                <a:latin typeface="+mn-lt"/>
                <a:ea typeface="+mn-ea"/>
                <a:cs typeface="+mn-cs"/>
              </a:rPr>
              <a:t> </a:t>
            </a:r>
            <a:r>
              <a:rPr lang="ru-RU" sz="1200" i="0" kern="1200" dirty="0">
                <a:solidFill>
                  <a:schemeClr val="tx1"/>
                </a:solidFill>
                <a:effectLst/>
                <a:latin typeface="+mn-lt"/>
                <a:ea typeface="+mn-ea"/>
                <a:cs typeface="+mn-cs"/>
              </a:rPr>
              <a:t>для использования в ней. Параметр </a:t>
            </a:r>
            <a:r>
              <a:rPr lang="ru-RU" sz="1200" i="0" kern="1200" dirty="0" err="1">
                <a:solidFill>
                  <a:schemeClr val="tx1"/>
                </a:solidFill>
                <a:effectLst/>
                <a:latin typeface="+mn-lt"/>
                <a:ea typeface="+mn-ea"/>
                <a:cs typeface="+mn-cs"/>
              </a:rPr>
              <a:t>default</a:t>
            </a:r>
            <a:r>
              <a:rPr lang="ru-RU" sz="1200" i="0" kern="1200" dirty="0">
                <a:solidFill>
                  <a:schemeClr val="tx1"/>
                </a:solidFill>
                <a:effectLst/>
                <a:latin typeface="+mn-lt"/>
                <a:ea typeface="+mn-ea"/>
                <a:cs typeface="+mn-cs"/>
              </a:rPr>
              <a:t> определяет факультативное значение по</a:t>
            </a:r>
            <a:r>
              <a:rPr lang="en-US" sz="1200" i="0" kern="1200" dirty="0">
                <a:solidFill>
                  <a:schemeClr val="tx1"/>
                </a:solidFill>
                <a:effectLst/>
                <a:latin typeface="+mn-lt"/>
                <a:ea typeface="+mn-ea"/>
                <a:cs typeface="+mn-cs"/>
              </a:rPr>
              <a:t> </a:t>
            </a:r>
            <a:r>
              <a:rPr lang="ru-RU" sz="1200" i="0" kern="1200" dirty="0">
                <a:solidFill>
                  <a:schemeClr val="tx1"/>
                </a:solidFill>
                <a:effectLst/>
                <a:latin typeface="+mn-lt"/>
                <a:ea typeface="+mn-ea"/>
                <a:cs typeface="+mn-cs"/>
              </a:rPr>
              <a:t>умолчанию для соответствующего параметра функции. (Значением по умолчанию</a:t>
            </a:r>
            <a:br>
              <a:rPr lang="ru-RU" sz="1200" i="0" kern="1200" dirty="0">
                <a:solidFill>
                  <a:schemeClr val="tx1"/>
                </a:solidFill>
                <a:effectLst/>
                <a:latin typeface="+mn-lt"/>
                <a:ea typeface="+mn-ea"/>
                <a:cs typeface="+mn-cs"/>
              </a:rPr>
            </a:br>
            <a:r>
              <a:rPr lang="ru-RU" sz="1200" i="0" kern="1200" dirty="0">
                <a:solidFill>
                  <a:schemeClr val="tx1"/>
                </a:solidFill>
                <a:effectLst/>
                <a:latin typeface="+mn-lt"/>
                <a:ea typeface="+mn-ea"/>
                <a:cs typeface="+mn-cs"/>
              </a:rPr>
              <a:t>также может быть NULL.)</a:t>
            </a:r>
            <a:br>
              <a:rPr lang="ru-RU" sz="1200" i="0" kern="1200" dirty="0">
                <a:solidFill>
                  <a:schemeClr val="tx1"/>
                </a:solidFill>
                <a:effectLst/>
                <a:latin typeface="+mn-lt"/>
                <a:ea typeface="+mn-ea"/>
                <a:cs typeface="+mn-cs"/>
              </a:rPr>
            </a:br>
            <a:r>
              <a:rPr lang="ru-RU" sz="1200" i="0" kern="1200" dirty="0">
                <a:solidFill>
                  <a:schemeClr val="tx1"/>
                </a:solidFill>
                <a:effectLst/>
                <a:latin typeface="+mn-lt"/>
                <a:ea typeface="+mn-ea"/>
                <a:cs typeface="+mn-cs"/>
              </a:rPr>
              <a:t>Предложение RETURNS определяет тип данных значения, возвращаемого ОПФ. Это</a:t>
            </a:r>
            <a:r>
              <a:rPr lang="en-US" sz="1200" i="0" kern="1200" dirty="0">
                <a:solidFill>
                  <a:schemeClr val="tx1"/>
                </a:solidFill>
                <a:effectLst/>
                <a:latin typeface="+mn-lt"/>
                <a:ea typeface="+mn-ea"/>
                <a:cs typeface="+mn-cs"/>
              </a:rPr>
              <a:t> </a:t>
            </a:r>
            <a:r>
              <a:rPr lang="ru-RU" sz="1200" i="0" kern="1200" dirty="0">
                <a:solidFill>
                  <a:schemeClr val="tx1"/>
                </a:solidFill>
                <a:effectLst/>
                <a:latin typeface="+mn-lt"/>
                <a:ea typeface="+mn-ea"/>
                <a:cs typeface="+mn-cs"/>
              </a:rPr>
              <a:t>может быть почти любой стандартный тип данных, поддерживаемый системой баз</a:t>
            </a:r>
            <a:r>
              <a:rPr lang="en-US" sz="1200" i="0" kern="1200" dirty="0">
                <a:solidFill>
                  <a:schemeClr val="tx1"/>
                </a:solidFill>
                <a:effectLst/>
                <a:latin typeface="+mn-lt"/>
                <a:ea typeface="+mn-ea"/>
                <a:cs typeface="+mn-cs"/>
              </a:rPr>
              <a:t> </a:t>
            </a:r>
            <a:r>
              <a:rPr lang="ru-RU" sz="1200" i="0" kern="1200" dirty="0">
                <a:solidFill>
                  <a:schemeClr val="tx1"/>
                </a:solidFill>
                <a:effectLst/>
                <a:latin typeface="+mn-lt"/>
                <a:ea typeface="+mn-ea"/>
                <a:cs typeface="+mn-cs"/>
              </a:rPr>
              <a:t>данных, включая тип данных TABLE. Единственным типом данных, который нельзя</a:t>
            </a:r>
            <a:r>
              <a:rPr lang="en-US" sz="1200" i="0" kern="1200" dirty="0">
                <a:solidFill>
                  <a:schemeClr val="tx1"/>
                </a:solidFill>
                <a:effectLst/>
                <a:latin typeface="+mn-lt"/>
                <a:ea typeface="+mn-ea"/>
                <a:cs typeface="+mn-cs"/>
              </a:rPr>
              <a:t> </a:t>
            </a:r>
            <a:r>
              <a:rPr lang="ru-RU" sz="1200" i="0" kern="1200" dirty="0">
                <a:solidFill>
                  <a:schemeClr val="tx1"/>
                </a:solidFill>
                <a:effectLst/>
                <a:latin typeface="+mn-lt"/>
                <a:ea typeface="+mn-ea"/>
                <a:cs typeface="+mn-cs"/>
              </a:rPr>
              <a:t>указывать, является тип данных TIMESTAMP.</a:t>
            </a:r>
            <a:br>
              <a:rPr lang="ru-RU" sz="1200" i="0" kern="1200" dirty="0">
                <a:solidFill>
                  <a:schemeClr val="tx1"/>
                </a:solidFill>
                <a:effectLst/>
                <a:latin typeface="+mn-lt"/>
                <a:ea typeface="+mn-ea"/>
                <a:cs typeface="+mn-cs"/>
              </a:rPr>
            </a:br>
            <a:r>
              <a:rPr lang="ru-RU" sz="1200" i="0" kern="1200" dirty="0">
                <a:solidFill>
                  <a:schemeClr val="tx1"/>
                </a:solidFill>
                <a:effectLst/>
                <a:latin typeface="+mn-lt"/>
                <a:ea typeface="+mn-ea"/>
                <a:cs typeface="+mn-cs"/>
              </a:rPr>
              <a:t>Определяемые пользователем функции могут быть либо скалярными, либо табличными. Скалярные функции возвращают атомарное (скалярное) значение. Это означает, что в предложении RETURNS скалярной функции указывается один из стандартных типов данных. Функция является табличной, если предложение RETURNS возвращает набор строк (см. следующий подраздел для дополнительной информации).</a:t>
            </a:r>
            <a:br>
              <a:rPr lang="ru-RU" sz="1200" i="0" kern="1200" dirty="0">
                <a:solidFill>
                  <a:schemeClr val="tx1"/>
                </a:solidFill>
                <a:effectLst/>
                <a:latin typeface="+mn-lt"/>
                <a:ea typeface="+mn-ea"/>
                <a:cs typeface="+mn-cs"/>
              </a:rPr>
            </a:br>
            <a:r>
              <a:rPr lang="ru-RU" sz="1200" i="0" kern="1200" dirty="0">
                <a:solidFill>
                  <a:schemeClr val="tx1"/>
                </a:solidFill>
                <a:effectLst/>
                <a:latin typeface="+mn-lt"/>
                <a:ea typeface="+mn-ea"/>
                <a:cs typeface="+mn-cs"/>
              </a:rPr>
              <a:t>Параметр </a:t>
            </a:r>
            <a:r>
              <a:rPr lang="ru-RU" sz="1200" i="0" kern="1200" dirty="0" err="1">
                <a:solidFill>
                  <a:schemeClr val="tx1"/>
                </a:solidFill>
                <a:effectLst/>
                <a:latin typeface="+mn-lt"/>
                <a:ea typeface="+mn-ea"/>
                <a:cs typeface="+mn-cs"/>
              </a:rPr>
              <a:t>block</a:t>
            </a:r>
            <a:r>
              <a:rPr lang="ru-RU" sz="1200" i="0" kern="1200" dirty="0">
                <a:solidFill>
                  <a:schemeClr val="tx1"/>
                </a:solidFill>
                <a:effectLst/>
                <a:latin typeface="+mn-lt"/>
                <a:ea typeface="+mn-ea"/>
                <a:cs typeface="+mn-cs"/>
              </a:rPr>
              <a:t> определяет блок BEGIN/END, содержащий реализацию функции. Последней инструкцией блока должна быть инструкция RETURN с аргументом. (Значением аргумента является возвращаемое функцией значение.) Внутри блока</a:t>
            </a:r>
            <a:br>
              <a:rPr lang="ru-RU" sz="1200" i="0" kern="1200" dirty="0">
                <a:solidFill>
                  <a:schemeClr val="tx1"/>
                </a:solidFill>
                <a:effectLst/>
                <a:latin typeface="+mn-lt"/>
                <a:ea typeface="+mn-ea"/>
                <a:cs typeface="+mn-cs"/>
              </a:rPr>
            </a:br>
            <a:r>
              <a:rPr lang="ru-RU" sz="1200" i="0" kern="1200" dirty="0">
                <a:solidFill>
                  <a:schemeClr val="tx1"/>
                </a:solidFill>
                <a:effectLst/>
                <a:latin typeface="+mn-lt"/>
                <a:ea typeface="+mn-ea"/>
                <a:cs typeface="+mn-cs"/>
              </a:rPr>
              <a:t>BEGIN/END разрешаются только следующие инструкции:</a:t>
            </a:r>
            <a:br>
              <a:rPr lang="ru-RU" sz="1200" i="0" kern="1200" dirty="0">
                <a:solidFill>
                  <a:schemeClr val="tx1"/>
                </a:solidFill>
                <a:effectLst/>
                <a:latin typeface="+mn-lt"/>
                <a:ea typeface="+mn-ea"/>
                <a:cs typeface="+mn-cs"/>
              </a:rPr>
            </a:br>
            <a:r>
              <a:rPr lang="ru-RU" sz="1200" i="0" kern="1200" dirty="0">
                <a:solidFill>
                  <a:schemeClr val="tx1"/>
                </a:solidFill>
                <a:effectLst/>
                <a:latin typeface="+mn-lt"/>
                <a:ea typeface="+mn-ea"/>
                <a:cs typeface="+mn-cs"/>
              </a:rPr>
              <a:t> инструкции присвоения, такие как SET;</a:t>
            </a:r>
            <a:br>
              <a:rPr lang="ru-RU" sz="1200" i="0" kern="1200" dirty="0">
                <a:solidFill>
                  <a:schemeClr val="tx1"/>
                </a:solidFill>
                <a:effectLst/>
                <a:latin typeface="+mn-lt"/>
                <a:ea typeface="+mn-ea"/>
                <a:cs typeface="+mn-cs"/>
              </a:rPr>
            </a:br>
            <a:r>
              <a:rPr lang="ru-RU" sz="1200" i="0" kern="1200" dirty="0">
                <a:solidFill>
                  <a:schemeClr val="tx1"/>
                </a:solidFill>
                <a:effectLst/>
                <a:latin typeface="+mn-lt"/>
                <a:ea typeface="+mn-ea"/>
                <a:cs typeface="+mn-cs"/>
              </a:rPr>
              <a:t> инструкции для управления ходом выполнения, такие как WHILE и IF;</a:t>
            </a:r>
            <a:br>
              <a:rPr lang="ru-RU" sz="1200" i="0" kern="1200" dirty="0">
                <a:solidFill>
                  <a:schemeClr val="tx1"/>
                </a:solidFill>
                <a:effectLst/>
                <a:latin typeface="+mn-lt"/>
                <a:ea typeface="+mn-ea"/>
                <a:cs typeface="+mn-cs"/>
              </a:rPr>
            </a:br>
            <a:r>
              <a:rPr lang="ru-RU" sz="1200" i="0" kern="1200" dirty="0">
                <a:solidFill>
                  <a:schemeClr val="tx1"/>
                </a:solidFill>
                <a:effectLst/>
                <a:latin typeface="+mn-lt"/>
                <a:ea typeface="+mn-ea"/>
                <a:cs typeface="+mn-cs"/>
              </a:rPr>
              <a:t> инструкции DECLARE, объявляющие локальные переменные;</a:t>
            </a:r>
            <a:endParaRPr lang="ru-RU" dirty="0"/>
          </a:p>
        </p:txBody>
      </p:sp>
      <p:sp>
        <p:nvSpPr>
          <p:cNvPr id="4" name="Номер слайда 3"/>
          <p:cNvSpPr>
            <a:spLocks noGrp="1"/>
          </p:cNvSpPr>
          <p:nvPr>
            <p:ph type="sldNum" sz="quarter" idx="10"/>
          </p:nvPr>
        </p:nvSpPr>
        <p:spPr/>
        <p:txBody>
          <a:bodyPr/>
          <a:lstStyle/>
          <a:p>
            <a:fld id="{0A3C37BE-C303-496D-B5CD-85F2937540FC}" type="slidenum">
              <a:rPr lang="ru-RU" smtClean="0"/>
              <a:t>16</a:t>
            </a:fld>
            <a:endParaRPr lang="ru-RU" dirty="0"/>
          </a:p>
        </p:txBody>
      </p:sp>
    </p:spTree>
    <p:extLst>
      <p:ext uri="{BB962C8B-B14F-4D97-AF65-F5344CB8AC3E}">
        <p14:creationId xmlns:p14="http://schemas.microsoft.com/office/powerpoint/2010/main" val="16252257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kern="1200" dirty="0">
                <a:solidFill>
                  <a:schemeClr val="tx1"/>
                </a:solidFill>
                <a:effectLst/>
                <a:latin typeface="+mn-lt"/>
                <a:ea typeface="+mn-ea"/>
                <a:cs typeface="+mn-cs"/>
              </a:rPr>
              <a:t>Возможности операторов встроенного SQL, описанные ранее, относятся к статическому SQL. В статическом SQL вся информация об операторе SQL известна на момент компиляции. Однако очень часто в диалоговых программах требуется более гибкая форма выполнения операторов SQL. Фактически, сам текст оператора SQL формируется уже во время выполнения программы.</a:t>
            </a:r>
          </a:p>
          <a:p>
            <a:r>
              <a:rPr lang="ru-RU" sz="1200" kern="1200" dirty="0">
                <a:solidFill>
                  <a:schemeClr val="tx1"/>
                </a:solidFill>
                <a:effectLst/>
                <a:latin typeface="+mn-lt"/>
                <a:ea typeface="+mn-ea"/>
                <a:cs typeface="+mn-cs"/>
              </a:rPr>
              <a:t>Сформированный таким образом текст SQL-оператора поступает в СУБД, которая должна его скомпилировать и выполнить "на лету", в процессе работы приложения. Если мы снова вернемся к этапам выполнения SQL-операторов, то первые четыре действия, связанные с синтаксическим анализом, семантическим анализом, построением и оптимизацией плана выполнения запроса, выполняются на этапе компиляции. В момент исполнения этого оператора СУБД просто изымает хранимый план выполнения этого оператора и исполняет его.</a:t>
            </a:r>
          </a:p>
          <a:p>
            <a:endParaRPr lang="ru-RU" dirty="0"/>
          </a:p>
        </p:txBody>
      </p:sp>
      <p:sp>
        <p:nvSpPr>
          <p:cNvPr id="4" name="Номер слайда 3"/>
          <p:cNvSpPr>
            <a:spLocks noGrp="1"/>
          </p:cNvSpPr>
          <p:nvPr>
            <p:ph type="sldNum" sz="quarter" idx="10"/>
          </p:nvPr>
        </p:nvSpPr>
        <p:spPr/>
        <p:txBody>
          <a:bodyPr/>
          <a:lstStyle/>
          <a:p>
            <a:fld id="{0A3C37BE-C303-496D-B5CD-85F2937540FC}" type="slidenum">
              <a:rPr lang="ru-RU" smtClean="0"/>
              <a:t>28</a:t>
            </a:fld>
            <a:endParaRPr lang="ru-RU" dirty="0"/>
          </a:p>
        </p:txBody>
      </p:sp>
    </p:spTree>
    <p:extLst>
      <p:ext uri="{BB962C8B-B14F-4D97-AF65-F5344CB8AC3E}">
        <p14:creationId xmlns:p14="http://schemas.microsoft.com/office/powerpoint/2010/main" val="2863131612"/>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Прямоугольник 6"/>
          <p:cNvSpPr/>
          <p:nvPr/>
        </p:nvSpPr>
        <p:spPr>
          <a:xfrm>
            <a:off x="0" y="5778124"/>
            <a:ext cx="9144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dirty="0"/>
          </a:p>
        </p:txBody>
      </p:sp>
      <p:sp>
        <p:nvSpPr>
          <p:cNvPr id="8" name="Прямоугольник 7"/>
          <p:cNvSpPr/>
          <p:nvPr/>
        </p:nvSpPr>
        <p:spPr>
          <a:xfrm>
            <a:off x="0" y="0"/>
            <a:ext cx="9144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dirty="0"/>
          </a:p>
        </p:txBody>
      </p:sp>
      <p:sp>
        <p:nvSpPr>
          <p:cNvPr id="2" name="Заголовок 1"/>
          <p:cNvSpPr>
            <a:spLocks noGrp="1"/>
          </p:cNvSpPr>
          <p:nvPr>
            <p:ph type="ctrTitle"/>
          </p:nvPr>
        </p:nvSpPr>
        <p:spPr>
          <a:xfrm>
            <a:off x="828677" y="2292101"/>
            <a:ext cx="7572375" cy="2219691"/>
          </a:xfrm>
        </p:spPr>
        <p:txBody>
          <a:bodyPr anchor="ctr">
            <a:normAutofit/>
          </a:bodyPr>
          <a:lstStyle>
            <a:lvl1pPr algn="l">
              <a:defRPr sz="3300" cap="all" baseline="0"/>
            </a:lvl1pPr>
          </a:lstStyle>
          <a:p>
            <a:r>
              <a:rPr lang="ru-RU"/>
              <a:t>Образец заголовка</a:t>
            </a:r>
            <a:endParaRPr lang="ru-RU" dirty="0"/>
          </a:p>
        </p:txBody>
      </p:sp>
      <p:sp>
        <p:nvSpPr>
          <p:cNvPr id="3" name="Подзаголовок 2"/>
          <p:cNvSpPr>
            <a:spLocks noGrp="1"/>
          </p:cNvSpPr>
          <p:nvPr>
            <p:ph type="subTitle" idx="1"/>
          </p:nvPr>
        </p:nvSpPr>
        <p:spPr>
          <a:xfrm>
            <a:off x="828675" y="4511791"/>
            <a:ext cx="7572376" cy="955565"/>
          </a:xfrm>
        </p:spPr>
        <p:txBody>
          <a:bodyPr>
            <a:normAutofit/>
          </a:bodyPr>
          <a:lstStyle>
            <a:lvl1pPr marL="0" indent="0" algn="l">
              <a:spcBef>
                <a:spcPts val="0"/>
              </a:spcBef>
              <a:buNone/>
              <a:defRPr sz="1350"/>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ru-RU"/>
              <a:t>Образец подзаголовка</a:t>
            </a:r>
            <a:endParaRPr lang="ru-RU" dirty="0"/>
          </a:p>
        </p:txBody>
      </p:sp>
      <p:sp>
        <p:nvSpPr>
          <p:cNvPr id="4" name="Дата 3"/>
          <p:cNvSpPr>
            <a:spLocks noGrp="1"/>
          </p:cNvSpPr>
          <p:nvPr>
            <p:ph type="dt" sz="half" idx="10"/>
          </p:nvPr>
        </p:nvSpPr>
        <p:spPr/>
        <p:txBody>
          <a:bodyPr/>
          <a:lstStyle/>
          <a:p>
            <a:fld id="{402B9795-92DC-40DC-A1CA-9A4B349D7824}" type="datetimeFigureOut">
              <a:rPr lang="ru-RU" smtClean="0"/>
              <a:t>24.11.2019</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0FF54DE5-C571-48E8-A5BC-B369434E2F44}" type="slidenum">
              <a:rPr lang="ru-RU" smtClean="0"/>
              <a:t>‹#›</a:t>
            </a:fld>
            <a:endParaRPr lang="ru-RU" dirty="0"/>
          </a:p>
        </p:txBody>
      </p:sp>
      <p:pic>
        <p:nvPicPr>
          <p:cNvPr id="11" name="Рисунок 10"/>
          <p:cNvPicPr>
            <a:picLocks noChangeAspect="1"/>
          </p:cNvPicPr>
          <p:nvPr/>
        </p:nvPicPr>
        <p:blipFill rotWithShape="1">
          <a:blip r:embed="rId2" cstate="print">
            <a:duotone>
              <a:schemeClr val="accent2">
                <a:shade val="45000"/>
                <a:satMod val="135000"/>
              </a:schemeClr>
              <a:prstClr val="white"/>
            </a:duotone>
            <a:extLst>
              <a:ext uri="{BEBA8EAE-BF5A-486C-A8C5-ECC9F3942E4B}">
                <a14:imgProps xmlns:a14="http://schemas.microsoft.com/office/drawing/2010/main">
                  <a14:imgLayer r:embed="rId3">
                    <a14:imgEffect>
                      <a14:saturation sat="30000"/>
                    </a14:imgEffect>
                  </a14:imgLayer>
                </a14:imgProps>
              </a:ext>
              <a:ext uri="{28A0092B-C50C-407E-A947-70E740481C1C}">
                <a14:useLocalDpi xmlns:a14="http://schemas.microsoft.com/office/drawing/2010/main" val="0"/>
              </a:ext>
            </a:extLst>
          </a:blip>
          <a:srcRect/>
          <a:stretch/>
        </p:blipFill>
        <p:spPr>
          <a:xfrm>
            <a:off x="993335" y="0"/>
            <a:ext cx="1310643" cy="2292094"/>
          </a:xfrm>
          <a:prstGeom prst="rect">
            <a:avLst/>
          </a:prstGeom>
        </p:spPr>
      </p:pic>
    </p:spTree>
    <p:extLst>
      <p:ext uri="{BB962C8B-B14F-4D97-AF65-F5344CB8AC3E}">
        <p14:creationId xmlns:p14="http://schemas.microsoft.com/office/powerpoint/2010/main" val="1659756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chor="b"/>
          <a:lstStyle>
            <a:lvl1pPr>
              <a:defRPr sz="2400"/>
            </a:lvl1pPr>
          </a:lstStyle>
          <a:p>
            <a:r>
              <a:rPr lang="ru-RU"/>
              <a:t>Образец заголовка</a:t>
            </a:r>
            <a:endParaRPr lang="ru-RU" dirty="0"/>
          </a:p>
        </p:txBody>
      </p:sp>
      <p:sp>
        <p:nvSpPr>
          <p:cNvPr id="3" name="Рисунок 2"/>
          <p:cNvSpPr>
            <a:spLocks noGrp="1"/>
          </p:cNvSpPr>
          <p:nvPr>
            <p:ph type="pic" idx="1"/>
          </p:nvPr>
        </p:nvSpPr>
        <p:spPr>
          <a:xfrm>
            <a:off x="3491003" y="1600201"/>
            <a:ext cx="4823184" cy="4572001"/>
          </a:xfrm>
        </p:spPr>
        <p:txBody>
          <a:bodyPr tIns="1188720">
            <a:normAutofit/>
          </a:bodyPr>
          <a:lstStyle>
            <a:lvl1pPr marL="0" indent="0" algn="ctr">
              <a:buNone/>
              <a:defRPr sz="15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r>
              <a:rPr lang="ru-RU"/>
              <a:t>Вставка рисунка</a:t>
            </a:r>
            <a:endParaRPr lang="ru-RU" dirty="0"/>
          </a:p>
        </p:txBody>
      </p:sp>
      <p:sp>
        <p:nvSpPr>
          <p:cNvPr id="4" name="Текст 3"/>
          <p:cNvSpPr>
            <a:spLocks noGrp="1"/>
          </p:cNvSpPr>
          <p:nvPr>
            <p:ph type="body" sz="half" idx="2"/>
          </p:nvPr>
        </p:nvSpPr>
        <p:spPr>
          <a:xfrm>
            <a:off x="828677" y="1600200"/>
            <a:ext cx="2547747" cy="4572000"/>
          </a:xfrm>
        </p:spPr>
        <p:txBody>
          <a:bodyPr>
            <a:normAutofit/>
          </a:bodyPr>
          <a:lstStyle>
            <a:lvl1pPr marL="0" indent="0">
              <a:spcBef>
                <a:spcPts val="900"/>
              </a:spcBef>
              <a:buNone/>
              <a:defRPr sz="1350"/>
            </a:lvl1pPr>
            <a:lvl2pPr marL="342892" indent="0">
              <a:buNone/>
              <a:defRPr sz="1050"/>
            </a:lvl2pPr>
            <a:lvl3pPr marL="685783" indent="0">
              <a:buNone/>
              <a:defRPr sz="900"/>
            </a:lvl3pPr>
            <a:lvl4pPr marL="1028675" indent="0">
              <a:buNone/>
              <a:defRPr sz="750"/>
            </a:lvl4pPr>
            <a:lvl5pPr marL="1371566" indent="0">
              <a:buNone/>
              <a:defRPr sz="750"/>
            </a:lvl5pPr>
            <a:lvl6pPr marL="1714457" indent="0">
              <a:buNone/>
              <a:defRPr sz="750"/>
            </a:lvl6pPr>
            <a:lvl7pPr marL="2057348" indent="0">
              <a:buNone/>
              <a:defRPr sz="750"/>
            </a:lvl7pPr>
            <a:lvl8pPr marL="2400240" indent="0">
              <a:buNone/>
              <a:defRPr sz="750"/>
            </a:lvl8pPr>
            <a:lvl9pPr marL="2743132" indent="0">
              <a:buNone/>
              <a:defRPr sz="750"/>
            </a:lvl9pPr>
          </a:lstStyle>
          <a:p>
            <a:pPr lvl="0"/>
            <a:r>
              <a:rPr lang="ru-RU"/>
              <a:t>Образец текста</a:t>
            </a:r>
          </a:p>
        </p:txBody>
      </p:sp>
      <p:sp>
        <p:nvSpPr>
          <p:cNvPr id="5" name="Дата 4"/>
          <p:cNvSpPr>
            <a:spLocks noGrp="1"/>
          </p:cNvSpPr>
          <p:nvPr>
            <p:ph type="dt" sz="half" idx="10"/>
          </p:nvPr>
        </p:nvSpPr>
        <p:spPr/>
        <p:txBody>
          <a:bodyPr/>
          <a:lstStyle/>
          <a:p>
            <a:fld id="{402B9795-92DC-40DC-A1CA-9A4B349D7824}" type="datetimeFigureOut">
              <a:rPr lang="ru-RU" smtClean="0"/>
              <a:t>24.11.2019</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0FF54DE5-C571-48E8-A5BC-B369434E2F44}" type="slidenum">
              <a:rPr lang="ru-RU" smtClean="0"/>
              <a:t>‹#›</a:t>
            </a:fld>
            <a:endParaRPr lang="ru-RU" dirty="0"/>
          </a:p>
        </p:txBody>
      </p:sp>
    </p:spTree>
    <p:extLst>
      <p:ext uri="{BB962C8B-B14F-4D97-AF65-F5344CB8AC3E}">
        <p14:creationId xmlns:p14="http://schemas.microsoft.com/office/powerpoint/2010/main" val="7696370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dirty="0"/>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RU" dirty="0"/>
          </a:p>
        </p:txBody>
      </p:sp>
      <p:sp>
        <p:nvSpPr>
          <p:cNvPr id="4" name="Дата 3"/>
          <p:cNvSpPr>
            <a:spLocks noGrp="1"/>
          </p:cNvSpPr>
          <p:nvPr>
            <p:ph type="dt" sz="half" idx="10"/>
          </p:nvPr>
        </p:nvSpPr>
        <p:spPr/>
        <p:txBody>
          <a:bodyPr/>
          <a:lstStyle/>
          <a:p>
            <a:fld id="{402B9795-92DC-40DC-A1CA-9A4B349D7824}" type="datetimeFigureOut">
              <a:rPr lang="ru-RU" smtClean="0"/>
              <a:t>24.11.2019</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0FF54DE5-C571-48E8-A5BC-B369434E2F44}" type="slidenum">
              <a:rPr lang="ru-RU" smtClean="0"/>
              <a:t>‹#›</a:t>
            </a:fld>
            <a:endParaRPr lang="ru-RU" dirty="0"/>
          </a:p>
        </p:txBody>
      </p:sp>
    </p:spTree>
    <p:extLst>
      <p:ext uri="{BB962C8B-B14F-4D97-AF65-F5344CB8AC3E}">
        <p14:creationId xmlns:p14="http://schemas.microsoft.com/office/powerpoint/2010/main" val="2012076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7029451" y="365125"/>
            <a:ext cx="1285875" cy="5811838"/>
          </a:xfrm>
        </p:spPr>
        <p:txBody>
          <a:bodyPr vert="eaVert"/>
          <a:lstStyle/>
          <a:p>
            <a:r>
              <a:rPr lang="ru-RU"/>
              <a:t>Образец заголовка</a:t>
            </a:r>
            <a:endParaRPr lang="ru-RU" dirty="0"/>
          </a:p>
        </p:txBody>
      </p:sp>
      <p:sp>
        <p:nvSpPr>
          <p:cNvPr id="3" name="Вертикальный текст 2"/>
          <p:cNvSpPr>
            <a:spLocks noGrp="1"/>
          </p:cNvSpPr>
          <p:nvPr>
            <p:ph type="body" orient="vert" idx="1"/>
          </p:nvPr>
        </p:nvSpPr>
        <p:spPr>
          <a:xfrm>
            <a:off x="828675" y="365125"/>
            <a:ext cx="6074172"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RU" dirty="0"/>
          </a:p>
        </p:txBody>
      </p:sp>
      <p:sp>
        <p:nvSpPr>
          <p:cNvPr id="4" name="Дата 3"/>
          <p:cNvSpPr>
            <a:spLocks noGrp="1"/>
          </p:cNvSpPr>
          <p:nvPr>
            <p:ph type="dt" sz="half" idx="10"/>
          </p:nvPr>
        </p:nvSpPr>
        <p:spPr/>
        <p:txBody>
          <a:bodyPr/>
          <a:lstStyle/>
          <a:p>
            <a:fld id="{402B9795-92DC-40DC-A1CA-9A4B349D7824}" type="datetimeFigureOut">
              <a:rPr lang="ru-RU" smtClean="0"/>
              <a:t>24.11.2019</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0FF54DE5-C571-48E8-A5BC-B369434E2F44}" type="slidenum">
              <a:rPr lang="ru-RU" smtClean="0"/>
              <a:t>‹#›</a:t>
            </a:fld>
            <a:endParaRPr lang="ru-RU" dirty="0"/>
          </a:p>
        </p:txBody>
      </p:sp>
      <p:grpSp>
        <p:nvGrpSpPr>
          <p:cNvPr id="7" name="Группа 6"/>
          <p:cNvGrpSpPr/>
          <p:nvPr/>
        </p:nvGrpSpPr>
        <p:grpSpPr>
          <a:xfrm rot="5400000">
            <a:off x="4181447" y="3239397"/>
            <a:ext cx="5632704" cy="63302"/>
            <a:chOff x="1073150" y="1219201"/>
            <a:chExt cx="10058400" cy="63125"/>
          </a:xfrm>
        </p:grpSpPr>
        <p:cxnSp>
          <p:nvCxnSpPr>
            <p:cNvPr id="8" name="Прямая соединительная линия 7"/>
            <p:cNvCxnSpPr/>
            <p:nvPr/>
          </p:nvCxnSpPr>
          <p:spPr>
            <a:xfrm rot="10800000">
              <a:off x="1073150" y="1219201"/>
              <a:ext cx="10058400"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9" name="Прямая соединительная линия 8"/>
            <p:cNvCxnSpPr/>
            <p:nvPr/>
          </p:nvCxnSpPr>
          <p:spPr>
            <a:xfrm rot="10800000">
              <a:off x="1073150" y="1282326"/>
              <a:ext cx="10058400"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45927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dirty="0"/>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RU" dirty="0"/>
          </a:p>
        </p:txBody>
      </p:sp>
      <p:sp>
        <p:nvSpPr>
          <p:cNvPr id="4" name="Дата 3"/>
          <p:cNvSpPr>
            <a:spLocks noGrp="1"/>
          </p:cNvSpPr>
          <p:nvPr>
            <p:ph type="dt" sz="half" idx="10"/>
          </p:nvPr>
        </p:nvSpPr>
        <p:spPr/>
        <p:txBody>
          <a:bodyPr/>
          <a:lstStyle/>
          <a:p>
            <a:fld id="{402B9795-92DC-40DC-A1CA-9A4B349D7824}" type="datetimeFigureOut">
              <a:rPr lang="ru-RU" smtClean="0"/>
              <a:t>24.11.2019</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0FF54DE5-C571-48E8-A5BC-B369434E2F44}" type="slidenum">
              <a:rPr lang="ru-RU" smtClean="0"/>
              <a:t>‹#›</a:t>
            </a:fld>
            <a:endParaRPr lang="ru-RU" dirty="0"/>
          </a:p>
        </p:txBody>
      </p:sp>
    </p:spTree>
    <p:extLst>
      <p:ext uri="{BB962C8B-B14F-4D97-AF65-F5344CB8AC3E}">
        <p14:creationId xmlns:p14="http://schemas.microsoft.com/office/powerpoint/2010/main" val="3786876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Титульный слайд с рисунком">
    <p:spTree>
      <p:nvGrpSpPr>
        <p:cNvPr id="1" name=""/>
        <p:cNvGrpSpPr/>
        <p:nvPr/>
      </p:nvGrpSpPr>
      <p:grpSpPr>
        <a:xfrm>
          <a:off x="0" y="0"/>
          <a:ext cx="0" cy="0"/>
          <a:chOff x="0" y="0"/>
          <a:chExt cx="0" cy="0"/>
        </a:xfrm>
      </p:grpSpPr>
      <p:grpSp>
        <p:nvGrpSpPr>
          <p:cNvPr id="13" name="Группа 12"/>
          <p:cNvGrpSpPr/>
          <p:nvPr/>
        </p:nvGrpSpPr>
        <p:grpSpPr>
          <a:xfrm rot="10800000">
            <a:off x="0" y="5645517"/>
            <a:ext cx="9144000" cy="63125"/>
            <a:chOff x="507492" y="1501519"/>
            <a:chExt cx="8129016" cy="63125"/>
          </a:xfrm>
        </p:grpSpPr>
        <p:cxnSp>
          <p:nvCxnSpPr>
            <p:cNvPr id="17" name="Прямая соединительная линия 16"/>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Прямая соединительная линия 17"/>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grpSp>
        <p:nvGrpSpPr>
          <p:cNvPr id="14" name="Группа 13"/>
          <p:cNvGrpSpPr/>
          <p:nvPr/>
        </p:nvGrpSpPr>
        <p:grpSpPr>
          <a:xfrm>
            <a:off x="0" y="1143007"/>
            <a:ext cx="9144000" cy="63125"/>
            <a:chOff x="507492" y="1501519"/>
            <a:chExt cx="8129016" cy="63125"/>
          </a:xfrm>
        </p:grpSpPr>
        <p:cxnSp>
          <p:nvCxnSpPr>
            <p:cNvPr id="15" name="Прямая соединительная линия 14"/>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6" name="Прямая соединительная линия 15"/>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7" name="Прямоугольник 6"/>
          <p:cNvSpPr/>
          <p:nvPr/>
        </p:nvSpPr>
        <p:spPr>
          <a:xfrm>
            <a:off x="0" y="5778124"/>
            <a:ext cx="9144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dirty="0"/>
          </a:p>
        </p:txBody>
      </p:sp>
      <p:sp>
        <p:nvSpPr>
          <p:cNvPr id="8" name="Прямоугольник 7"/>
          <p:cNvSpPr/>
          <p:nvPr/>
        </p:nvSpPr>
        <p:spPr>
          <a:xfrm>
            <a:off x="0" y="0"/>
            <a:ext cx="9144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dirty="0"/>
          </a:p>
        </p:txBody>
      </p:sp>
      <p:sp>
        <p:nvSpPr>
          <p:cNvPr id="2" name="Заголовок 1"/>
          <p:cNvSpPr>
            <a:spLocks noGrp="1"/>
          </p:cNvSpPr>
          <p:nvPr>
            <p:ph type="ctrTitle"/>
          </p:nvPr>
        </p:nvSpPr>
        <p:spPr>
          <a:xfrm>
            <a:off x="828675" y="2292101"/>
            <a:ext cx="4300538" cy="2219691"/>
          </a:xfrm>
        </p:spPr>
        <p:txBody>
          <a:bodyPr anchor="ctr">
            <a:normAutofit/>
          </a:bodyPr>
          <a:lstStyle>
            <a:lvl1pPr algn="l">
              <a:defRPr sz="3300" cap="all" baseline="0"/>
            </a:lvl1pPr>
          </a:lstStyle>
          <a:p>
            <a:r>
              <a:rPr lang="ru-RU"/>
              <a:t>Образец заголовка</a:t>
            </a:r>
            <a:endParaRPr lang="ru-RU" dirty="0"/>
          </a:p>
        </p:txBody>
      </p:sp>
      <p:sp>
        <p:nvSpPr>
          <p:cNvPr id="3" name="Подзаголовок 2"/>
          <p:cNvSpPr>
            <a:spLocks noGrp="1"/>
          </p:cNvSpPr>
          <p:nvPr>
            <p:ph type="subTitle" idx="1"/>
          </p:nvPr>
        </p:nvSpPr>
        <p:spPr>
          <a:xfrm>
            <a:off x="828675" y="4511791"/>
            <a:ext cx="4300538" cy="955565"/>
          </a:xfrm>
        </p:spPr>
        <p:txBody>
          <a:bodyPr>
            <a:normAutofit/>
          </a:bodyPr>
          <a:lstStyle>
            <a:lvl1pPr marL="0" indent="0" algn="l">
              <a:spcBef>
                <a:spcPts val="0"/>
              </a:spcBef>
              <a:buNone/>
              <a:defRPr sz="1350"/>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ru-RU"/>
              <a:t>Образец подзаголовка</a:t>
            </a:r>
            <a:endParaRPr lang="ru-RU" dirty="0"/>
          </a:p>
        </p:txBody>
      </p:sp>
      <p:pic>
        <p:nvPicPr>
          <p:cNvPr id="10" name="Рисунок 9"/>
          <p:cNvPicPr>
            <a:picLocks noChangeAspect="1"/>
          </p:cNvPicPr>
          <p:nvPr/>
        </p:nvPicPr>
        <p:blipFill rotWithShape="1">
          <a:blip r:embed="rId2" cstate="print">
            <a:duotone>
              <a:schemeClr val="accent2">
                <a:shade val="45000"/>
                <a:satMod val="135000"/>
              </a:schemeClr>
              <a:prstClr val="white"/>
            </a:duotone>
            <a:extLst>
              <a:ext uri="{BEBA8EAE-BF5A-486C-A8C5-ECC9F3942E4B}">
                <a14:imgProps xmlns:a14="http://schemas.microsoft.com/office/drawing/2010/main">
                  <a14:imgLayer r:embed="rId3">
                    <a14:imgEffect>
                      <a14:saturation sat="30000"/>
                    </a14:imgEffect>
                  </a14:imgLayer>
                </a14:imgProps>
              </a:ext>
              <a:ext uri="{28A0092B-C50C-407E-A947-70E740481C1C}">
                <a14:useLocalDpi xmlns:a14="http://schemas.microsoft.com/office/drawing/2010/main" val="0"/>
              </a:ext>
            </a:extLst>
          </a:blip>
          <a:srcRect/>
          <a:stretch/>
        </p:blipFill>
        <p:spPr>
          <a:xfrm>
            <a:off x="994412" y="0"/>
            <a:ext cx="1310643" cy="2292094"/>
          </a:xfrm>
          <a:prstGeom prst="rect">
            <a:avLst/>
          </a:prstGeom>
        </p:spPr>
      </p:pic>
      <p:sp>
        <p:nvSpPr>
          <p:cNvPr id="11" name="Рисунок 10"/>
          <p:cNvSpPr>
            <a:spLocks noGrp="1"/>
          </p:cNvSpPr>
          <p:nvPr>
            <p:ph type="pic" sz="quarter" idx="13"/>
          </p:nvPr>
        </p:nvSpPr>
        <p:spPr>
          <a:xfrm>
            <a:off x="5235801" y="1310656"/>
            <a:ext cx="3908203" cy="4208604"/>
          </a:xfrm>
          <a:solidFill>
            <a:schemeClr val="tx1">
              <a:lumMod val="20000"/>
              <a:lumOff val="80000"/>
            </a:schemeClr>
          </a:solidFill>
        </p:spPr>
        <p:txBody>
          <a:bodyPr tIns="1005840"/>
          <a:lstStyle>
            <a:lvl1pPr marL="0" indent="0" algn="ctr">
              <a:buNone/>
              <a:defRPr/>
            </a:lvl1pPr>
          </a:lstStyle>
          <a:p>
            <a:r>
              <a:rPr lang="ru-RU"/>
              <a:t>Вставка рисунка</a:t>
            </a:r>
            <a:endParaRPr lang="ru-RU" dirty="0"/>
          </a:p>
        </p:txBody>
      </p:sp>
      <p:sp>
        <p:nvSpPr>
          <p:cNvPr id="19" name="Инструкции"/>
          <p:cNvSpPr/>
          <p:nvPr/>
        </p:nvSpPr>
        <p:spPr>
          <a:xfrm>
            <a:off x="9258300" y="0"/>
            <a:ext cx="971550" cy="6858000"/>
          </a:xfrm>
          <a:prstGeom prst="roundRect">
            <a:avLst>
              <a:gd name="adj" fmla="val 9717"/>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l" defTabSz="685783">
              <a:buNone/>
            </a:pPr>
            <a:r>
              <a:rPr lang="ru-RU" sz="900" b="1" i="1" dirty="0">
                <a:solidFill>
                  <a:schemeClr val="lt1"/>
                </a:solidFill>
                <a:latin typeface="Arial"/>
                <a:ea typeface="+mn-ea"/>
                <a:cs typeface="Arial"/>
              </a:rPr>
              <a:t>ПРИМЕЧАНИЕ.</a:t>
            </a:r>
          </a:p>
          <a:p>
            <a:pPr algn="l" defTabSz="685783">
              <a:buNone/>
            </a:pPr>
            <a:r>
              <a:rPr lang="ru-RU" sz="900" b="0" i="1" dirty="0">
                <a:solidFill>
                  <a:schemeClr val="lt1"/>
                </a:solidFill>
                <a:latin typeface="Arial"/>
                <a:ea typeface="+mn-ea"/>
                <a:cs typeface="Arial"/>
              </a:rPr>
              <a:t>Чтобы изменить изображение на этом слайде, выделите рисунок и удалите его. Затем щелкните значок "Рисунки" в заполнителе и вставьте свое изображение.</a:t>
            </a:r>
          </a:p>
        </p:txBody>
      </p:sp>
    </p:spTree>
    <p:extLst>
      <p:ext uri="{BB962C8B-B14F-4D97-AF65-F5344CB8AC3E}">
        <p14:creationId xmlns:p14="http://schemas.microsoft.com/office/powerpoint/2010/main" val="26739436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8" name="Группа 7"/>
          <p:cNvGrpSpPr/>
          <p:nvPr/>
        </p:nvGrpSpPr>
        <p:grpSpPr>
          <a:xfrm>
            <a:off x="0" y="2514605"/>
            <a:ext cx="9144000" cy="3194035"/>
            <a:chOff x="647402" y="2514600"/>
            <a:chExt cx="10838688" cy="3194035"/>
          </a:xfrm>
        </p:grpSpPr>
        <p:grpSp>
          <p:nvGrpSpPr>
            <p:cNvPr id="9" name="Группа 8"/>
            <p:cNvGrpSpPr/>
            <p:nvPr/>
          </p:nvGrpSpPr>
          <p:grpSpPr>
            <a:xfrm>
              <a:off x="647402" y="2514600"/>
              <a:ext cx="10838688" cy="63125"/>
              <a:chOff x="507492" y="1501519"/>
              <a:chExt cx="8129016" cy="63125"/>
            </a:xfrm>
          </p:grpSpPr>
          <p:cxnSp>
            <p:nvCxnSpPr>
              <p:cNvPr id="14" name="Прямая соединительная линия 13"/>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5" name="Прямая соединительная линия 14"/>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10" name="Прямоугольник 9"/>
            <p:cNvSpPr/>
            <p:nvPr/>
          </p:nvSpPr>
          <p:spPr>
            <a:xfrm>
              <a:off x="647402" y="2640850"/>
              <a:ext cx="10838688" cy="294153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dirty="0"/>
            </a:p>
          </p:txBody>
        </p:sp>
        <p:grpSp>
          <p:nvGrpSpPr>
            <p:cNvPr id="11" name="Группа 10"/>
            <p:cNvGrpSpPr/>
            <p:nvPr/>
          </p:nvGrpSpPr>
          <p:grpSpPr>
            <a:xfrm rot="10800000">
              <a:off x="647402" y="5645510"/>
              <a:ext cx="10838688" cy="63125"/>
              <a:chOff x="507492" y="1501519"/>
              <a:chExt cx="8129016" cy="63125"/>
            </a:xfrm>
          </p:grpSpPr>
          <p:cxnSp>
            <p:nvCxnSpPr>
              <p:cNvPr id="12" name="Прямая соединительная линия 11"/>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grpSp>
      <p:sp>
        <p:nvSpPr>
          <p:cNvPr id="2" name="Заголовок 1"/>
          <p:cNvSpPr>
            <a:spLocks noGrp="1"/>
          </p:cNvSpPr>
          <p:nvPr>
            <p:ph type="title"/>
          </p:nvPr>
        </p:nvSpPr>
        <p:spPr>
          <a:xfrm>
            <a:off x="828676" y="2971806"/>
            <a:ext cx="7553324" cy="1684150"/>
          </a:xfrm>
        </p:spPr>
        <p:txBody>
          <a:bodyPr anchor="ctr">
            <a:normAutofit/>
          </a:bodyPr>
          <a:lstStyle>
            <a:lvl1pPr>
              <a:defRPr sz="3300" cap="all" baseline="0">
                <a:solidFill>
                  <a:schemeClr val="bg1"/>
                </a:solidFill>
              </a:defRPr>
            </a:lvl1pPr>
          </a:lstStyle>
          <a:p>
            <a:r>
              <a:rPr lang="ru-RU"/>
              <a:t>Образец заголовка</a:t>
            </a:r>
            <a:endParaRPr lang="ru-RU" dirty="0"/>
          </a:p>
        </p:txBody>
      </p:sp>
      <p:sp>
        <p:nvSpPr>
          <p:cNvPr id="3" name="Текст 2"/>
          <p:cNvSpPr>
            <a:spLocks noGrp="1"/>
          </p:cNvSpPr>
          <p:nvPr>
            <p:ph type="body" idx="1"/>
          </p:nvPr>
        </p:nvSpPr>
        <p:spPr>
          <a:xfrm>
            <a:off x="828676" y="4655956"/>
            <a:ext cx="7553324" cy="509750"/>
          </a:xfrm>
        </p:spPr>
        <p:txBody>
          <a:bodyPr>
            <a:normAutofit/>
          </a:bodyPr>
          <a:lstStyle>
            <a:lvl1pPr marL="0" indent="0">
              <a:spcBef>
                <a:spcPts val="0"/>
              </a:spcBef>
              <a:buNone/>
              <a:defRPr sz="1200">
                <a:solidFill>
                  <a:schemeClr val="bg1"/>
                </a:solidFill>
              </a:defRPr>
            </a:lvl1pPr>
            <a:lvl2pPr marL="342892" indent="0">
              <a:buNone/>
              <a:defRPr sz="1500">
                <a:solidFill>
                  <a:schemeClr val="tx1">
                    <a:tint val="75000"/>
                  </a:schemeClr>
                </a:solidFill>
              </a:defRPr>
            </a:lvl2pPr>
            <a:lvl3pPr marL="685783" indent="0">
              <a:buNone/>
              <a:defRPr sz="1350">
                <a:solidFill>
                  <a:schemeClr val="tx1">
                    <a:tint val="75000"/>
                  </a:schemeClr>
                </a:solidFill>
              </a:defRPr>
            </a:lvl3pPr>
            <a:lvl4pPr marL="1028675"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8" indent="0">
              <a:buNone/>
              <a:defRPr sz="1200">
                <a:solidFill>
                  <a:schemeClr val="tx1">
                    <a:tint val="75000"/>
                  </a:schemeClr>
                </a:solidFill>
              </a:defRPr>
            </a:lvl7pPr>
            <a:lvl8pPr marL="2400240" indent="0">
              <a:buNone/>
              <a:defRPr sz="1200">
                <a:solidFill>
                  <a:schemeClr val="tx1">
                    <a:tint val="75000"/>
                  </a:schemeClr>
                </a:solidFill>
              </a:defRPr>
            </a:lvl8pPr>
            <a:lvl9pPr marL="2743132" indent="0">
              <a:buNone/>
              <a:defRPr sz="12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402B9795-92DC-40DC-A1CA-9A4B349D7824}" type="datetimeFigureOut">
              <a:rPr lang="ru-RU" smtClean="0"/>
              <a:t>24.11.2019</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0FF54DE5-C571-48E8-A5BC-B369434E2F44}" type="slidenum">
              <a:rPr lang="ru-RU" smtClean="0"/>
              <a:t>‹#›</a:t>
            </a:fld>
            <a:endParaRPr lang="ru-RU" dirty="0"/>
          </a:p>
        </p:txBody>
      </p:sp>
      <p:pic>
        <p:nvPicPr>
          <p:cNvPr id="7" name="Рисунок 6"/>
          <p:cNvPicPr>
            <a:picLocks noChangeAspect="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994411" y="0"/>
            <a:ext cx="1337391" cy="2971806"/>
          </a:xfrm>
          <a:prstGeom prst="rect">
            <a:avLst/>
          </a:prstGeom>
        </p:spPr>
      </p:pic>
    </p:spTree>
    <p:extLst>
      <p:ext uri="{BB962C8B-B14F-4D97-AF65-F5344CB8AC3E}">
        <p14:creationId xmlns:p14="http://schemas.microsoft.com/office/powerpoint/2010/main" val="3602678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dirty="0"/>
          </a:p>
        </p:txBody>
      </p:sp>
      <p:sp>
        <p:nvSpPr>
          <p:cNvPr id="3" name="Объект 2"/>
          <p:cNvSpPr>
            <a:spLocks noGrp="1"/>
          </p:cNvSpPr>
          <p:nvPr>
            <p:ph sz="half" idx="1"/>
          </p:nvPr>
        </p:nvSpPr>
        <p:spPr>
          <a:xfrm>
            <a:off x="828677" y="1600202"/>
            <a:ext cx="3686175" cy="4571999"/>
          </a:xfrm>
        </p:spPr>
        <p:txBody>
          <a:bodyPr/>
          <a:lstStyle>
            <a:lvl5pPr>
              <a:defRPr/>
            </a:lvl5pPr>
            <a:lvl6pPr>
              <a:defRPr/>
            </a:lvl6pPr>
            <a:lvl7pPr>
              <a:defRPr/>
            </a:lvl7pPr>
            <a:lvl8pPr>
              <a:defRPr/>
            </a:lvl8pPr>
            <a:lvl9pPr>
              <a:defRPr/>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RU" dirty="0"/>
          </a:p>
        </p:txBody>
      </p:sp>
      <p:sp>
        <p:nvSpPr>
          <p:cNvPr id="4" name="Объект 3"/>
          <p:cNvSpPr>
            <a:spLocks noGrp="1"/>
          </p:cNvSpPr>
          <p:nvPr>
            <p:ph sz="half" idx="2"/>
          </p:nvPr>
        </p:nvSpPr>
        <p:spPr>
          <a:xfrm>
            <a:off x="4629152" y="1600202"/>
            <a:ext cx="3686175" cy="4571999"/>
          </a:xfrm>
        </p:spPr>
        <p:txBody>
          <a:bodyPr/>
          <a:lstStyle>
            <a:lvl5pPr>
              <a:defRPr/>
            </a:lvl5pPr>
            <a:lvl6pPr>
              <a:defRPr/>
            </a:lvl6pPr>
            <a:lvl7pPr>
              <a:defRPr/>
            </a:lvl7pPr>
            <a:lvl8pPr>
              <a:defRPr/>
            </a:lvl8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RU" dirty="0"/>
          </a:p>
        </p:txBody>
      </p:sp>
      <p:sp>
        <p:nvSpPr>
          <p:cNvPr id="5" name="Дата 4"/>
          <p:cNvSpPr>
            <a:spLocks noGrp="1"/>
          </p:cNvSpPr>
          <p:nvPr>
            <p:ph type="dt" sz="half" idx="10"/>
          </p:nvPr>
        </p:nvSpPr>
        <p:spPr/>
        <p:txBody>
          <a:bodyPr/>
          <a:lstStyle/>
          <a:p>
            <a:fld id="{402B9795-92DC-40DC-A1CA-9A4B349D7824}" type="datetimeFigureOut">
              <a:rPr lang="ru-RU" smtClean="0"/>
              <a:t>24.11.2019</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0FF54DE5-C571-48E8-A5BC-B369434E2F44}" type="slidenum">
              <a:rPr lang="ru-RU" smtClean="0"/>
              <a:t>‹#›</a:t>
            </a:fld>
            <a:endParaRPr lang="ru-RU" dirty="0"/>
          </a:p>
        </p:txBody>
      </p:sp>
    </p:spTree>
    <p:extLst>
      <p:ext uri="{BB962C8B-B14F-4D97-AF65-F5344CB8AC3E}">
        <p14:creationId xmlns:p14="http://schemas.microsoft.com/office/powerpoint/2010/main" val="35277910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dirty="0"/>
          </a:p>
        </p:txBody>
      </p:sp>
      <p:sp>
        <p:nvSpPr>
          <p:cNvPr id="3" name="Текст 2"/>
          <p:cNvSpPr>
            <a:spLocks noGrp="1"/>
          </p:cNvSpPr>
          <p:nvPr>
            <p:ph type="body" idx="1"/>
          </p:nvPr>
        </p:nvSpPr>
        <p:spPr>
          <a:xfrm>
            <a:off x="828675" y="1600200"/>
            <a:ext cx="3689604" cy="823912"/>
          </a:xfrm>
        </p:spPr>
        <p:txBody>
          <a:bodyPr anchor="b"/>
          <a:lstStyle>
            <a:lvl1pPr marL="0" indent="0">
              <a:spcBef>
                <a:spcPts val="0"/>
              </a:spcBef>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ru-RU"/>
              <a:t>Образец текста</a:t>
            </a:r>
          </a:p>
        </p:txBody>
      </p:sp>
      <p:sp>
        <p:nvSpPr>
          <p:cNvPr id="4" name="Объект 3"/>
          <p:cNvSpPr>
            <a:spLocks noGrp="1"/>
          </p:cNvSpPr>
          <p:nvPr>
            <p:ph sz="half" idx="2"/>
          </p:nvPr>
        </p:nvSpPr>
        <p:spPr>
          <a:xfrm>
            <a:off x="828675" y="2424112"/>
            <a:ext cx="3689604" cy="37480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RU" dirty="0"/>
          </a:p>
        </p:txBody>
      </p:sp>
      <p:sp>
        <p:nvSpPr>
          <p:cNvPr id="5" name="Текст 4"/>
          <p:cNvSpPr>
            <a:spLocks noGrp="1"/>
          </p:cNvSpPr>
          <p:nvPr>
            <p:ph type="body" sz="quarter" idx="3"/>
          </p:nvPr>
        </p:nvSpPr>
        <p:spPr>
          <a:xfrm>
            <a:off x="4624583" y="1600200"/>
            <a:ext cx="3689604" cy="823912"/>
          </a:xfrm>
        </p:spPr>
        <p:txBody>
          <a:bodyPr anchor="b"/>
          <a:lstStyle>
            <a:lvl1pPr marL="0" indent="0">
              <a:spcBef>
                <a:spcPts val="0"/>
              </a:spcBef>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ru-RU"/>
              <a:t>Образец текста</a:t>
            </a:r>
          </a:p>
        </p:txBody>
      </p:sp>
      <p:sp>
        <p:nvSpPr>
          <p:cNvPr id="6" name="Объект 5"/>
          <p:cNvSpPr>
            <a:spLocks noGrp="1"/>
          </p:cNvSpPr>
          <p:nvPr>
            <p:ph sz="quarter" idx="4"/>
          </p:nvPr>
        </p:nvSpPr>
        <p:spPr>
          <a:xfrm>
            <a:off x="4624583" y="2424112"/>
            <a:ext cx="3689604" cy="37480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RU" dirty="0"/>
          </a:p>
        </p:txBody>
      </p:sp>
      <p:sp>
        <p:nvSpPr>
          <p:cNvPr id="7" name="Дата 6"/>
          <p:cNvSpPr>
            <a:spLocks noGrp="1"/>
          </p:cNvSpPr>
          <p:nvPr>
            <p:ph type="dt" sz="half" idx="10"/>
          </p:nvPr>
        </p:nvSpPr>
        <p:spPr/>
        <p:txBody>
          <a:bodyPr/>
          <a:lstStyle/>
          <a:p>
            <a:fld id="{402B9795-92DC-40DC-A1CA-9A4B349D7824}" type="datetimeFigureOut">
              <a:rPr lang="ru-RU" smtClean="0"/>
              <a:t>24.11.2019</a:t>
            </a:fld>
            <a:endParaRPr lang="ru-RU" dirty="0"/>
          </a:p>
        </p:txBody>
      </p:sp>
      <p:sp>
        <p:nvSpPr>
          <p:cNvPr id="8" name="Нижний колонтитул 7"/>
          <p:cNvSpPr>
            <a:spLocks noGrp="1"/>
          </p:cNvSpPr>
          <p:nvPr>
            <p:ph type="ftr" sz="quarter" idx="11"/>
          </p:nvPr>
        </p:nvSpPr>
        <p:spPr/>
        <p:txBody>
          <a:bodyPr/>
          <a:lstStyle/>
          <a:p>
            <a:endParaRPr lang="ru-RU" dirty="0"/>
          </a:p>
        </p:txBody>
      </p:sp>
      <p:sp>
        <p:nvSpPr>
          <p:cNvPr id="9" name="Номер слайда 8"/>
          <p:cNvSpPr>
            <a:spLocks noGrp="1"/>
          </p:cNvSpPr>
          <p:nvPr>
            <p:ph type="sldNum" sz="quarter" idx="12"/>
          </p:nvPr>
        </p:nvSpPr>
        <p:spPr/>
        <p:txBody>
          <a:bodyPr/>
          <a:lstStyle/>
          <a:p>
            <a:fld id="{0FF54DE5-C571-48E8-A5BC-B369434E2F44}" type="slidenum">
              <a:rPr lang="ru-RU" smtClean="0"/>
              <a:t>‹#›</a:t>
            </a:fld>
            <a:endParaRPr lang="ru-RU" dirty="0"/>
          </a:p>
        </p:txBody>
      </p:sp>
    </p:spTree>
    <p:extLst>
      <p:ext uri="{BB962C8B-B14F-4D97-AF65-F5344CB8AC3E}">
        <p14:creationId xmlns:p14="http://schemas.microsoft.com/office/powerpoint/2010/main" val="3971016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dirty="0"/>
          </a:p>
        </p:txBody>
      </p:sp>
      <p:sp>
        <p:nvSpPr>
          <p:cNvPr id="3" name="Дата 2"/>
          <p:cNvSpPr>
            <a:spLocks noGrp="1"/>
          </p:cNvSpPr>
          <p:nvPr>
            <p:ph type="dt" sz="half" idx="10"/>
          </p:nvPr>
        </p:nvSpPr>
        <p:spPr/>
        <p:txBody>
          <a:bodyPr/>
          <a:lstStyle/>
          <a:p>
            <a:fld id="{402B9795-92DC-40DC-A1CA-9A4B349D7824}" type="datetimeFigureOut">
              <a:rPr lang="ru-RU" smtClean="0"/>
              <a:t>24.11.2019</a:t>
            </a:fld>
            <a:endParaRPr lang="ru-RU" dirty="0"/>
          </a:p>
        </p:txBody>
      </p:sp>
      <p:sp>
        <p:nvSpPr>
          <p:cNvPr id="4" name="Нижний колонтитул 3"/>
          <p:cNvSpPr>
            <a:spLocks noGrp="1"/>
          </p:cNvSpPr>
          <p:nvPr>
            <p:ph type="ftr" sz="quarter" idx="11"/>
          </p:nvPr>
        </p:nvSpPr>
        <p:spPr/>
        <p:txBody>
          <a:bodyPr/>
          <a:lstStyle/>
          <a:p>
            <a:endParaRPr lang="ru-RU" dirty="0"/>
          </a:p>
        </p:txBody>
      </p:sp>
      <p:sp>
        <p:nvSpPr>
          <p:cNvPr id="5" name="Номер слайда 4"/>
          <p:cNvSpPr>
            <a:spLocks noGrp="1"/>
          </p:cNvSpPr>
          <p:nvPr>
            <p:ph type="sldNum" sz="quarter" idx="12"/>
          </p:nvPr>
        </p:nvSpPr>
        <p:spPr/>
        <p:txBody>
          <a:bodyPr/>
          <a:lstStyle/>
          <a:p>
            <a:fld id="{0FF54DE5-C571-48E8-A5BC-B369434E2F44}" type="slidenum">
              <a:rPr lang="ru-RU" smtClean="0"/>
              <a:t>‹#›</a:t>
            </a:fld>
            <a:endParaRPr lang="ru-RU" dirty="0"/>
          </a:p>
        </p:txBody>
      </p:sp>
    </p:spTree>
    <p:extLst>
      <p:ext uri="{BB962C8B-B14F-4D97-AF65-F5344CB8AC3E}">
        <p14:creationId xmlns:p14="http://schemas.microsoft.com/office/powerpoint/2010/main" val="17581115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402B9795-92DC-40DC-A1CA-9A4B349D7824}" type="datetimeFigureOut">
              <a:rPr lang="ru-RU" smtClean="0"/>
              <a:t>24.11.2019</a:t>
            </a:fld>
            <a:endParaRPr lang="ru-RU" dirty="0"/>
          </a:p>
        </p:txBody>
      </p:sp>
      <p:sp>
        <p:nvSpPr>
          <p:cNvPr id="3" name="Нижний колонтитул 2"/>
          <p:cNvSpPr>
            <a:spLocks noGrp="1"/>
          </p:cNvSpPr>
          <p:nvPr>
            <p:ph type="ftr" sz="quarter" idx="11"/>
          </p:nvPr>
        </p:nvSpPr>
        <p:spPr/>
        <p:txBody>
          <a:bodyPr/>
          <a:lstStyle/>
          <a:p>
            <a:endParaRPr lang="ru-RU" dirty="0"/>
          </a:p>
        </p:txBody>
      </p:sp>
      <p:sp>
        <p:nvSpPr>
          <p:cNvPr id="4" name="Номер слайда 3"/>
          <p:cNvSpPr>
            <a:spLocks noGrp="1"/>
          </p:cNvSpPr>
          <p:nvPr>
            <p:ph type="sldNum" sz="quarter" idx="12"/>
          </p:nvPr>
        </p:nvSpPr>
        <p:spPr/>
        <p:txBody>
          <a:bodyPr/>
          <a:lstStyle/>
          <a:p>
            <a:fld id="{0FF54DE5-C571-48E8-A5BC-B369434E2F44}" type="slidenum">
              <a:rPr lang="ru-RU" smtClean="0"/>
              <a:t>‹#›</a:t>
            </a:fld>
            <a:endParaRPr lang="ru-RU" dirty="0"/>
          </a:p>
        </p:txBody>
      </p:sp>
    </p:spTree>
    <p:extLst>
      <p:ext uri="{BB962C8B-B14F-4D97-AF65-F5344CB8AC3E}">
        <p14:creationId xmlns:p14="http://schemas.microsoft.com/office/powerpoint/2010/main" val="302416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chor="b"/>
          <a:lstStyle>
            <a:lvl1pPr>
              <a:defRPr sz="2400"/>
            </a:lvl1pPr>
          </a:lstStyle>
          <a:p>
            <a:r>
              <a:rPr lang="ru-RU"/>
              <a:t>Образец заголовка</a:t>
            </a:r>
            <a:endParaRPr lang="ru-RU" dirty="0"/>
          </a:p>
        </p:txBody>
      </p:sp>
      <p:sp>
        <p:nvSpPr>
          <p:cNvPr id="3" name="Объект 2"/>
          <p:cNvSpPr>
            <a:spLocks noGrp="1"/>
          </p:cNvSpPr>
          <p:nvPr>
            <p:ph idx="1"/>
          </p:nvPr>
        </p:nvSpPr>
        <p:spPr>
          <a:xfrm>
            <a:off x="4231388" y="1600201"/>
            <a:ext cx="4083939" cy="4572001"/>
          </a:xfrm>
        </p:spPr>
        <p:txBody>
          <a:bodyPr>
            <a:normAutofit/>
          </a:bodyPr>
          <a:lstStyle>
            <a:lvl1pPr>
              <a:defRPr sz="1500"/>
            </a:lvl1pPr>
            <a:lvl2pPr>
              <a:defRPr sz="1200"/>
            </a:lvl2pPr>
            <a:lvl3pPr>
              <a:defRPr sz="1200"/>
            </a:lvl3pPr>
            <a:lvl4pPr>
              <a:defRPr sz="1050"/>
            </a:lvl4pPr>
            <a:lvl5pPr>
              <a:defRPr sz="1050"/>
            </a:lvl5pPr>
            <a:lvl6pPr>
              <a:defRPr sz="1050"/>
            </a:lvl6pPr>
            <a:lvl7pPr>
              <a:defRPr sz="1050"/>
            </a:lvl7pPr>
            <a:lvl8pPr>
              <a:defRPr sz="1050"/>
            </a:lvl8pPr>
            <a:lvl9pPr>
              <a:defRPr sz="105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RU" dirty="0"/>
          </a:p>
        </p:txBody>
      </p:sp>
      <p:sp>
        <p:nvSpPr>
          <p:cNvPr id="4" name="Текст 3"/>
          <p:cNvSpPr>
            <a:spLocks noGrp="1"/>
          </p:cNvSpPr>
          <p:nvPr>
            <p:ph type="body" sz="half" idx="2"/>
          </p:nvPr>
        </p:nvSpPr>
        <p:spPr>
          <a:xfrm>
            <a:off x="828677" y="1600200"/>
            <a:ext cx="3288411" cy="4572000"/>
          </a:xfrm>
        </p:spPr>
        <p:txBody>
          <a:bodyPr>
            <a:normAutofit/>
          </a:bodyPr>
          <a:lstStyle>
            <a:lvl1pPr marL="0" indent="0">
              <a:spcBef>
                <a:spcPts val="900"/>
              </a:spcBef>
              <a:buNone/>
              <a:defRPr sz="1350"/>
            </a:lvl1pPr>
            <a:lvl2pPr marL="342892" indent="0">
              <a:buNone/>
              <a:defRPr sz="1050"/>
            </a:lvl2pPr>
            <a:lvl3pPr marL="685783" indent="0">
              <a:buNone/>
              <a:defRPr sz="900"/>
            </a:lvl3pPr>
            <a:lvl4pPr marL="1028675" indent="0">
              <a:buNone/>
              <a:defRPr sz="750"/>
            </a:lvl4pPr>
            <a:lvl5pPr marL="1371566" indent="0">
              <a:buNone/>
              <a:defRPr sz="750"/>
            </a:lvl5pPr>
            <a:lvl6pPr marL="1714457" indent="0">
              <a:buNone/>
              <a:defRPr sz="750"/>
            </a:lvl6pPr>
            <a:lvl7pPr marL="2057348" indent="0">
              <a:buNone/>
              <a:defRPr sz="750"/>
            </a:lvl7pPr>
            <a:lvl8pPr marL="2400240" indent="0">
              <a:buNone/>
              <a:defRPr sz="750"/>
            </a:lvl8pPr>
            <a:lvl9pPr marL="2743132" indent="0">
              <a:buNone/>
              <a:defRPr sz="750"/>
            </a:lvl9pPr>
          </a:lstStyle>
          <a:p>
            <a:pPr lvl="0"/>
            <a:r>
              <a:rPr lang="ru-RU"/>
              <a:t>Образец текста</a:t>
            </a:r>
          </a:p>
        </p:txBody>
      </p:sp>
      <p:sp>
        <p:nvSpPr>
          <p:cNvPr id="5" name="Дата 4"/>
          <p:cNvSpPr>
            <a:spLocks noGrp="1"/>
          </p:cNvSpPr>
          <p:nvPr>
            <p:ph type="dt" sz="half" idx="10"/>
          </p:nvPr>
        </p:nvSpPr>
        <p:spPr/>
        <p:txBody>
          <a:bodyPr/>
          <a:lstStyle/>
          <a:p>
            <a:fld id="{402B9795-92DC-40DC-A1CA-9A4B349D7824}" type="datetimeFigureOut">
              <a:rPr lang="ru-RU" smtClean="0"/>
              <a:t>24.11.2019</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0FF54DE5-C571-48E8-A5BC-B369434E2F44}" type="slidenum">
              <a:rPr lang="ru-RU" smtClean="0"/>
              <a:t>‹#›</a:t>
            </a:fld>
            <a:endParaRPr lang="ru-RU" dirty="0"/>
          </a:p>
        </p:txBody>
      </p:sp>
    </p:spTree>
    <p:extLst>
      <p:ext uri="{BB962C8B-B14F-4D97-AF65-F5344CB8AC3E}">
        <p14:creationId xmlns:p14="http://schemas.microsoft.com/office/powerpoint/2010/main" val="37697646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8676" y="76200"/>
            <a:ext cx="7485512" cy="1096962"/>
          </a:xfrm>
          <a:prstGeom prst="rect">
            <a:avLst/>
          </a:prstGeom>
        </p:spPr>
        <p:txBody>
          <a:bodyPr vert="horz" lIns="0" tIns="45720" rIns="0" bIns="45720" rtlCol="0" anchor="b">
            <a:normAutofit/>
          </a:bodyPr>
          <a:lstStyle/>
          <a:p>
            <a:r>
              <a:rPr lang="ru-RU" dirty="0"/>
              <a:t>Образец заголовка</a:t>
            </a:r>
          </a:p>
        </p:txBody>
      </p:sp>
      <p:sp>
        <p:nvSpPr>
          <p:cNvPr id="3" name="Текст 2"/>
          <p:cNvSpPr>
            <a:spLocks noGrp="1"/>
          </p:cNvSpPr>
          <p:nvPr>
            <p:ph type="body" idx="1"/>
          </p:nvPr>
        </p:nvSpPr>
        <p:spPr>
          <a:xfrm>
            <a:off x="828675" y="1600200"/>
            <a:ext cx="7486650" cy="4572000"/>
          </a:xfrm>
          <a:prstGeom prst="rect">
            <a:avLst/>
          </a:prstGeom>
        </p:spPr>
        <p:txBody>
          <a:bodyPr vert="horz" lIns="0" tIns="45720" rIns="0" bIns="45720" rtlCol="0">
            <a:normAutofit/>
          </a:body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a:p>
            <a:pPr lvl="5"/>
            <a:r>
              <a:rPr lang="ru-RU" dirty="0"/>
              <a:t>Шестой уровень</a:t>
            </a:r>
          </a:p>
          <a:p>
            <a:pPr lvl="6"/>
            <a:r>
              <a:rPr lang="ru-RU" dirty="0"/>
              <a:t>Седьмой уровень</a:t>
            </a:r>
          </a:p>
          <a:p>
            <a:pPr lvl="7"/>
            <a:r>
              <a:rPr lang="ru-RU" dirty="0"/>
              <a:t>Восьмой уровень</a:t>
            </a:r>
          </a:p>
          <a:p>
            <a:pPr lvl="8"/>
            <a:r>
              <a:rPr lang="ru-RU" dirty="0"/>
              <a:t>Девятый уровень</a:t>
            </a:r>
          </a:p>
        </p:txBody>
      </p:sp>
      <p:sp>
        <p:nvSpPr>
          <p:cNvPr id="4" name="Дата 3"/>
          <p:cNvSpPr>
            <a:spLocks noGrp="1"/>
          </p:cNvSpPr>
          <p:nvPr>
            <p:ph type="dt" sz="half" idx="2"/>
          </p:nvPr>
        </p:nvSpPr>
        <p:spPr>
          <a:xfrm>
            <a:off x="828678" y="6356358"/>
            <a:ext cx="1372169" cy="365125"/>
          </a:xfrm>
          <a:prstGeom prst="rect">
            <a:avLst/>
          </a:prstGeom>
        </p:spPr>
        <p:txBody>
          <a:bodyPr vert="horz" lIns="0" tIns="45720" rIns="0" bIns="45720" rtlCol="0" anchor="ctr"/>
          <a:lstStyle>
            <a:lvl1pPr algn="l">
              <a:defRPr sz="900">
                <a:solidFill>
                  <a:schemeClr val="tx1">
                    <a:lumMod val="60000"/>
                    <a:lumOff val="40000"/>
                  </a:schemeClr>
                </a:solidFill>
              </a:defRPr>
            </a:lvl1pPr>
          </a:lstStyle>
          <a:p>
            <a:fld id="{402B9795-92DC-40DC-A1CA-9A4B349D7824}" type="datetimeFigureOut">
              <a:rPr lang="ru-RU" smtClean="0"/>
              <a:pPr/>
              <a:t>24.11.2019</a:t>
            </a:fld>
            <a:endParaRPr lang="ru-RU" dirty="0"/>
          </a:p>
        </p:txBody>
      </p:sp>
      <p:sp>
        <p:nvSpPr>
          <p:cNvPr id="5" name="Нижний колонтитул 4"/>
          <p:cNvSpPr>
            <a:spLocks noGrp="1"/>
          </p:cNvSpPr>
          <p:nvPr>
            <p:ph type="ftr" sz="quarter" idx="3"/>
          </p:nvPr>
        </p:nvSpPr>
        <p:spPr>
          <a:xfrm>
            <a:off x="2200846" y="6356350"/>
            <a:ext cx="4742312" cy="365126"/>
          </a:xfrm>
          <a:prstGeom prst="rect">
            <a:avLst/>
          </a:prstGeom>
        </p:spPr>
        <p:txBody>
          <a:bodyPr vert="horz" lIns="0" tIns="45720" rIns="0" bIns="45720" rtlCol="0" anchor="ctr"/>
          <a:lstStyle>
            <a:lvl1pPr algn="ctr">
              <a:defRPr sz="900">
                <a:solidFill>
                  <a:schemeClr val="tx1">
                    <a:lumMod val="60000"/>
                    <a:lumOff val="40000"/>
                  </a:schemeClr>
                </a:solidFill>
              </a:defRPr>
            </a:lvl1pPr>
          </a:lstStyle>
          <a:p>
            <a:endParaRPr lang="ru-RU" dirty="0"/>
          </a:p>
        </p:txBody>
      </p:sp>
      <p:sp>
        <p:nvSpPr>
          <p:cNvPr id="6" name="Номер слайда 5"/>
          <p:cNvSpPr>
            <a:spLocks noGrp="1"/>
          </p:cNvSpPr>
          <p:nvPr>
            <p:ph type="sldNum" sz="quarter" idx="4"/>
          </p:nvPr>
        </p:nvSpPr>
        <p:spPr>
          <a:xfrm>
            <a:off x="6942587" y="6356358"/>
            <a:ext cx="1371600" cy="365125"/>
          </a:xfrm>
          <a:prstGeom prst="rect">
            <a:avLst/>
          </a:prstGeom>
        </p:spPr>
        <p:txBody>
          <a:bodyPr vert="horz" lIns="0" tIns="45720" rIns="0" bIns="45720" rtlCol="0" anchor="ctr"/>
          <a:lstStyle>
            <a:lvl1pPr algn="r">
              <a:defRPr sz="900">
                <a:solidFill>
                  <a:schemeClr val="tx1">
                    <a:lumMod val="60000"/>
                    <a:lumOff val="40000"/>
                  </a:schemeClr>
                </a:solidFill>
              </a:defRPr>
            </a:lvl1pPr>
          </a:lstStyle>
          <a:p>
            <a:fld id="{0FF54DE5-C571-48E8-A5BC-B369434E2F44}" type="slidenum">
              <a:rPr lang="ru-RU" smtClean="0"/>
              <a:pPr/>
              <a:t>‹#›</a:t>
            </a:fld>
            <a:endParaRPr lang="ru-RU" dirty="0"/>
          </a:p>
        </p:txBody>
      </p:sp>
      <p:grpSp>
        <p:nvGrpSpPr>
          <p:cNvPr id="15" name="Группа 14"/>
          <p:cNvGrpSpPr/>
          <p:nvPr/>
        </p:nvGrpSpPr>
        <p:grpSpPr>
          <a:xfrm>
            <a:off x="827532" y="1219208"/>
            <a:ext cx="7488936" cy="84403"/>
            <a:chOff x="1073150" y="1219201"/>
            <a:chExt cx="10058400" cy="63125"/>
          </a:xfrm>
        </p:grpSpPr>
        <p:cxnSp>
          <p:nvCxnSpPr>
            <p:cNvPr id="13" name="Прямая соединительная линия 12"/>
            <p:cNvCxnSpPr/>
            <p:nvPr/>
          </p:nvCxnSpPr>
          <p:spPr>
            <a:xfrm rot="10800000">
              <a:off x="1073150" y="1219201"/>
              <a:ext cx="10058400"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4" name="Прямая соединительная линия 13"/>
            <p:cNvCxnSpPr/>
            <p:nvPr/>
          </p:nvCxnSpPr>
          <p:spPr>
            <a:xfrm rot="10800000">
              <a:off x="1073150" y="1282326"/>
              <a:ext cx="10058400"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462510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685783" rtl="0" eaLnBrk="1" latinLnBrk="0" hangingPunct="1">
        <a:lnSpc>
          <a:spcPct val="90000"/>
        </a:lnSpc>
        <a:spcBef>
          <a:spcPct val="0"/>
        </a:spcBef>
        <a:buNone/>
        <a:defRPr sz="2100" kern="1200">
          <a:solidFill>
            <a:schemeClr val="tx1"/>
          </a:solidFill>
          <a:latin typeface="+mj-lt"/>
          <a:ea typeface="+mj-ea"/>
          <a:cs typeface="+mj-cs"/>
        </a:defRPr>
      </a:lvl1pPr>
    </p:titleStyle>
    <p:bodyStyle>
      <a:lvl1pPr marL="171446" indent="-171446" algn="l" defTabSz="685783" rtl="0" eaLnBrk="1" latinLnBrk="0" hangingPunct="1">
        <a:lnSpc>
          <a:spcPct val="90000"/>
        </a:lnSpc>
        <a:spcBef>
          <a:spcPts val="1350"/>
        </a:spcBef>
        <a:buFont typeface="Wingdings" panose="05000000000000000000" pitchFamily="2" charset="2"/>
        <a:buChar char="§"/>
        <a:defRPr sz="1500" kern="1200">
          <a:solidFill>
            <a:schemeClr val="tx1"/>
          </a:solidFill>
          <a:latin typeface="+mn-lt"/>
          <a:ea typeface="+mn-ea"/>
          <a:cs typeface="+mn-cs"/>
        </a:defRPr>
      </a:lvl1pPr>
      <a:lvl2pPr marL="514337" indent="-171446" algn="l" defTabSz="685783" rtl="0" eaLnBrk="1" latinLnBrk="0" hangingPunct="1">
        <a:lnSpc>
          <a:spcPct val="90000"/>
        </a:lnSpc>
        <a:spcBef>
          <a:spcPts val="450"/>
        </a:spcBef>
        <a:buFont typeface="Wingdings" panose="05000000000000000000" pitchFamily="2" charset="2"/>
        <a:buChar char="§"/>
        <a:defRPr sz="1200" kern="1200">
          <a:solidFill>
            <a:schemeClr val="tx1"/>
          </a:solidFill>
          <a:latin typeface="+mn-lt"/>
          <a:ea typeface="+mn-ea"/>
          <a:cs typeface="+mn-cs"/>
        </a:defRPr>
      </a:lvl2pPr>
      <a:lvl3pPr marL="857228" indent="-171446" algn="l" defTabSz="685783" rtl="0" eaLnBrk="1" latinLnBrk="0" hangingPunct="1">
        <a:lnSpc>
          <a:spcPct val="90000"/>
        </a:lnSpc>
        <a:spcBef>
          <a:spcPts val="450"/>
        </a:spcBef>
        <a:buFont typeface="Wingdings" panose="05000000000000000000" pitchFamily="2" charset="2"/>
        <a:buChar char="§"/>
        <a:defRPr sz="1050" kern="1200">
          <a:solidFill>
            <a:schemeClr val="tx1"/>
          </a:solidFill>
          <a:latin typeface="+mn-lt"/>
          <a:ea typeface="+mn-ea"/>
          <a:cs typeface="+mn-cs"/>
        </a:defRPr>
      </a:lvl3pPr>
      <a:lvl4pPr marL="1200120" indent="-171446" algn="l" defTabSz="685783" rtl="0" eaLnBrk="1" latinLnBrk="0" hangingPunct="1">
        <a:lnSpc>
          <a:spcPct val="90000"/>
        </a:lnSpc>
        <a:spcBef>
          <a:spcPts val="450"/>
        </a:spcBef>
        <a:buFont typeface="Wingdings" panose="05000000000000000000" pitchFamily="2" charset="2"/>
        <a:buChar char="§"/>
        <a:defRPr sz="1050" kern="1200">
          <a:solidFill>
            <a:schemeClr val="tx1"/>
          </a:solidFill>
          <a:latin typeface="+mn-lt"/>
          <a:ea typeface="+mn-ea"/>
          <a:cs typeface="+mn-cs"/>
        </a:defRPr>
      </a:lvl4pPr>
      <a:lvl5pPr marL="1543012" indent="-171446" algn="l" defTabSz="685783" rtl="0" eaLnBrk="1" latinLnBrk="0" hangingPunct="1">
        <a:lnSpc>
          <a:spcPct val="90000"/>
        </a:lnSpc>
        <a:spcBef>
          <a:spcPts val="450"/>
        </a:spcBef>
        <a:buFont typeface="Wingdings" panose="05000000000000000000" pitchFamily="2" charset="2"/>
        <a:buChar char="§"/>
        <a:defRPr sz="105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Wingdings" panose="05000000000000000000" pitchFamily="2" charset="2"/>
        <a:buChar char="§"/>
        <a:defRPr sz="10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Wingdings" panose="05000000000000000000" pitchFamily="2" charset="2"/>
        <a:buChar char="§"/>
        <a:defRPr sz="10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Wingdings" panose="05000000000000000000" pitchFamily="2" charset="2"/>
        <a:buChar char="§"/>
        <a:defRPr sz="10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Wingdings" panose="05000000000000000000" pitchFamily="2" charset="2"/>
        <a:buChar char="§"/>
        <a:defRPr sz="1050" kern="1200">
          <a:solidFill>
            <a:schemeClr val="tx1"/>
          </a:solidFill>
          <a:latin typeface="+mn-lt"/>
          <a:ea typeface="+mn-ea"/>
          <a:cs typeface="+mn-cs"/>
        </a:defRPr>
      </a:lvl9pPr>
    </p:bodyStyle>
    <p:otherStyle>
      <a:defPPr>
        <a:defRPr/>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522" userDrawn="1">
          <p15:clr>
            <a:srgbClr val="F26B43"/>
          </p15:clr>
        </p15:guide>
        <p15:guide id="2" pos="5238" userDrawn="1">
          <p15:clr>
            <a:srgbClr val="F26B43"/>
          </p15:clr>
        </p15:guide>
        <p15:guide id="3" orient="horz" pos="1008" userDrawn="1">
          <p15:clr>
            <a:srgbClr val="F26B43"/>
          </p15:clr>
        </p15:guide>
        <p15:guide id="4" orient="horz" pos="3888"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9.jp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p:cNvSpPr>
            <a:spLocks noGrp="1"/>
          </p:cNvSpPr>
          <p:nvPr>
            <p:ph type="ctrTitle"/>
          </p:nvPr>
        </p:nvSpPr>
        <p:spPr>
          <a:xfrm>
            <a:off x="248055" y="2576325"/>
            <a:ext cx="4741856" cy="1664768"/>
          </a:xfrm>
        </p:spPr>
        <p:txBody>
          <a:bodyPr anchor="ctr">
            <a:normAutofit/>
          </a:bodyPr>
          <a:lstStyle/>
          <a:p>
            <a:pPr lvl="0"/>
            <a:r>
              <a:rPr lang="ru-RU" b="1" dirty="0"/>
              <a:t>Хранимые процедуры и триггеры</a:t>
            </a:r>
          </a:p>
        </p:txBody>
      </p:sp>
      <p:sp>
        <p:nvSpPr>
          <p:cNvPr id="7" name="Подзаголовок 6"/>
          <p:cNvSpPr>
            <a:spLocks noGrp="1"/>
          </p:cNvSpPr>
          <p:nvPr>
            <p:ph type="subTitle" idx="1"/>
          </p:nvPr>
        </p:nvSpPr>
        <p:spPr/>
        <p:txBody>
          <a:bodyPr/>
          <a:lstStyle/>
          <a:p>
            <a:r>
              <a:rPr lang="ru-RU" dirty="0"/>
              <a:t>Тема 11</a:t>
            </a:r>
          </a:p>
        </p:txBody>
      </p:sp>
      <p:pic>
        <p:nvPicPr>
          <p:cNvPr id="9" name="Рисунок 8" descr="Two computers sharing using the cloud by Dustwin"/>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3565" r="3565"/>
          <a:stretch>
            <a:fillRect/>
          </a:stretch>
        </p:blipFill>
        <p:spPr/>
      </p:pic>
    </p:spTree>
    <p:extLst>
      <p:ext uri="{BB962C8B-B14F-4D97-AF65-F5344CB8AC3E}">
        <p14:creationId xmlns:p14="http://schemas.microsoft.com/office/powerpoint/2010/main" val="1652133998"/>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Создание хранимой процедуры с проверкой существования и удалением</a:t>
            </a:r>
          </a:p>
        </p:txBody>
      </p:sp>
      <p:sp>
        <p:nvSpPr>
          <p:cNvPr id="3" name="Объект 2"/>
          <p:cNvSpPr>
            <a:spLocks noGrp="1"/>
          </p:cNvSpPr>
          <p:nvPr>
            <p:ph idx="1"/>
          </p:nvPr>
        </p:nvSpPr>
        <p:spPr>
          <a:xfrm>
            <a:off x="828675" y="1600200"/>
            <a:ext cx="7486650" cy="1765570"/>
          </a:xfrm>
        </p:spPr>
        <p:txBody>
          <a:bodyPr/>
          <a:lstStyle/>
          <a:p>
            <a:r>
              <a:rPr lang="ru-RU" dirty="0"/>
              <a:t>Для того чтобы автоматизировать процесс уничтожения старой процедуры и замены ее на новую, в начале текста хранимой процедуры можно выполнить проверку наличия объекта типа "хранимая процедура" с данным именем в системном каталоге и при наличии описания данного объекта удалить его из системного каталога. </a:t>
            </a:r>
          </a:p>
          <a:p>
            <a:r>
              <a:rPr lang="ru-RU" dirty="0"/>
              <a:t>В этом случае текст хранимой процедуры предваряется специальным оператором проверки и может иметь, например, следующий вид:</a:t>
            </a:r>
          </a:p>
          <a:p>
            <a:endParaRPr lang="ru-RU" dirty="0"/>
          </a:p>
        </p:txBody>
      </p:sp>
      <p:sp>
        <p:nvSpPr>
          <p:cNvPr id="4" name="Rectangle 1"/>
          <p:cNvSpPr>
            <a:spLocks noChangeArrowheads="1"/>
          </p:cNvSpPr>
          <p:nvPr/>
        </p:nvSpPr>
        <p:spPr bwMode="auto">
          <a:xfrm>
            <a:off x="828675" y="3371112"/>
            <a:ext cx="7485513" cy="2246769"/>
          </a:xfrm>
          <a:prstGeom prst="rect">
            <a:avLst/>
          </a:prstGeom>
          <a:solidFill>
            <a:srgbClr val="F4F4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err="1">
                <a:ln>
                  <a:noFill/>
                </a:ln>
                <a:solidFill>
                  <a:srgbClr val="0000FF"/>
                </a:solidFill>
                <a:effectLst/>
                <a:latin typeface="Courier New" panose="02070309020205020404" pitchFamily="49" charset="0"/>
                <a:cs typeface="Courier New" panose="02070309020205020404" pitchFamily="49" charset="0"/>
              </a:rPr>
              <a:t>if</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exists</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err="1">
                <a:ln>
                  <a:noFill/>
                </a:ln>
                <a:solidFill>
                  <a:srgbClr val="0000FF"/>
                </a:solidFill>
                <a:effectLst/>
                <a:latin typeface="Courier New" panose="02070309020205020404" pitchFamily="49" charset="0"/>
                <a:cs typeface="Courier New" panose="02070309020205020404" pitchFamily="49" charset="0"/>
              </a:rPr>
              <a:t>select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err="1">
                <a:ln>
                  <a:noFill/>
                </a:ln>
                <a:solidFill>
                  <a:srgbClr val="0000FF"/>
                </a:solidFill>
                <a:effectLst/>
                <a:latin typeface="Courier New" panose="02070309020205020404" pitchFamily="49" charset="0"/>
                <a:cs typeface="Courier New" panose="02070309020205020404" pitchFamily="49" charset="0"/>
              </a:rPr>
              <a:t>from</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sysobjects</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err="1">
                <a:ln>
                  <a:noFill/>
                </a:ln>
                <a:solidFill>
                  <a:srgbClr val="0000FF"/>
                </a:solidFill>
                <a:effectLst/>
                <a:latin typeface="Courier New" panose="02070309020205020404" pitchFamily="49" charset="0"/>
                <a:cs typeface="Courier New" panose="02070309020205020404" pitchFamily="49" charset="0"/>
              </a:rPr>
              <a:t>where</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id</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err="1">
                <a:ln>
                  <a:noFill/>
                </a:ln>
                <a:solidFill>
                  <a:srgbClr val="FF00FF"/>
                </a:solidFill>
                <a:effectLst/>
                <a:latin typeface="Courier New" panose="02070309020205020404" pitchFamily="49" charset="0"/>
                <a:cs typeface="Courier New" panose="02070309020205020404" pitchFamily="49" charset="0"/>
              </a:rPr>
              <a:t>object_id</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FF000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err="1">
                <a:ln>
                  <a:noFill/>
                </a:ln>
                <a:solidFill>
                  <a:srgbClr val="FF0000"/>
                </a:solidFill>
                <a:effectLst/>
                <a:latin typeface="Courier New" panose="02070309020205020404" pitchFamily="49" charset="0"/>
                <a:cs typeface="Courier New" panose="02070309020205020404" pitchFamily="49" charset="0"/>
              </a:rPr>
              <a:t>dbo</a:t>
            </a:r>
            <a:r>
              <a:rPr kumimoji="0" lang="ru-RU" altLang="ru-RU" sz="1400" b="0" i="0" u="none" strike="noStrike" cap="none" normalizeH="0" baseline="0" dirty="0">
                <a:ln>
                  <a:noFill/>
                </a:ln>
                <a:solidFill>
                  <a:srgbClr val="FF0000"/>
                </a:solidFill>
                <a:effectLst/>
                <a:latin typeface="Courier New" panose="02070309020205020404" pitchFamily="49" charset="0"/>
                <a:cs typeface="Courier New" panose="02070309020205020404" pitchFamily="49" charset="0"/>
              </a:rPr>
              <a:t>.</a:t>
            </a:r>
            <a:r>
              <a:rPr kumimoji="0" lang="en-US" altLang="ru-RU" sz="1400" b="0" i="0" u="none" strike="noStrike" cap="none" normalizeH="0" baseline="0" dirty="0">
                <a:ln>
                  <a:noFill/>
                </a:ln>
                <a:solidFill>
                  <a:srgbClr val="FF0000"/>
                </a:solidFill>
                <a:effectLst/>
                <a:latin typeface="Courier New" panose="02070309020205020404" pitchFamily="49" charset="0"/>
                <a:cs typeface="Courier New" panose="02070309020205020404" pitchFamily="49" charset="0"/>
              </a:rPr>
              <a:t>MY_PROCEDURE</a:t>
            </a:r>
            <a:r>
              <a:rPr kumimoji="0" lang="ru-RU" altLang="ru-RU" sz="1400" b="0" i="0" u="none" strike="noStrike" cap="none" normalizeH="0" baseline="0" dirty="0">
                <a:ln>
                  <a:noFill/>
                </a:ln>
                <a:solidFill>
                  <a:srgbClr val="FF000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and</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sysstat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&amp;</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0xf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000000"/>
                </a:solidFill>
                <a:effectLst/>
                <a:latin typeface="Courier New" panose="02070309020205020404" pitchFamily="49" charset="0"/>
                <a:cs typeface="Courier New" panose="02070309020205020404" pitchFamily="49" charset="0"/>
              </a:rPr>
              <a:t>4</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endParaRPr kumimoji="0" lang="en-US"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08080"/>
                </a:solidFill>
                <a:effectLst/>
                <a:latin typeface="Courier New" panose="02070309020205020404" pitchFamily="49" charset="0"/>
                <a:cs typeface="Courier New" panose="02070309020205020404" pitchFamily="49" charset="0"/>
              </a:rPr>
              <a:t>/* если объект существует, то сначала его удалим из системного каталога */</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err="1">
                <a:ln>
                  <a:noFill/>
                </a:ln>
                <a:solidFill>
                  <a:srgbClr val="0000FF"/>
                </a:solidFill>
                <a:effectLst/>
                <a:latin typeface="Courier New" panose="02070309020205020404" pitchFamily="49" charset="0"/>
                <a:cs typeface="Courier New" panose="02070309020205020404" pitchFamily="49" charset="0"/>
              </a:rPr>
              <a:t>drop</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err="1">
                <a:ln>
                  <a:noFill/>
                </a:ln>
                <a:solidFill>
                  <a:srgbClr val="0000FF"/>
                </a:solidFill>
                <a:effectLst/>
                <a:latin typeface="Courier New" panose="02070309020205020404" pitchFamily="49" charset="0"/>
                <a:cs typeface="Courier New" panose="02070309020205020404" pitchFamily="49" charset="0"/>
              </a:rPr>
              <a:t>procedure</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dbo</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a:t>
            </a:r>
            <a:r>
              <a:rPr lang="en-US" altLang="ru-RU" sz="1400" dirty="0">
                <a:solidFill>
                  <a:srgbClr val="202020"/>
                </a:solidFill>
                <a:latin typeface="Courier New" panose="02070309020205020404" pitchFamily="49" charset="0"/>
                <a:cs typeface="Courier New" panose="02070309020205020404" pitchFamily="49" charset="0"/>
              </a:rPr>
              <a:t>MY_PROCEDURE</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GO</a:t>
            </a:r>
            <a:r>
              <a:rPr kumimoji="0" lang="ru-RU" altLang="ru-RU" sz="800" b="0" i="0" u="none" strike="noStrike" cap="none" normalizeH="0" baseline="0" dirty="0">
                <a:ln>
                  <a:noFill/>
                </a:ln>
                <a:solidFill>
                  <a:schemeClr val="tx1"/>
                </a:solidFill>
                <a:effectLst/>
              </a:rPr>
              <a:t> </a:t>
            </a:r>
            <a:endParaRPr kumimoji="0" lang="ru-RU" altLang="ru-RU" sz="24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69763519"/>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Пример процедуры добавления новой книги в нескольких экземплярах с автоматическим присвоением инвентарного номера</a:t>
            </a:r>
          </a:p>
        </p:txBody>
      </p:sp>
      <p:sp>
        <p:nvSpPr>
          <p:cNvPr id="4" name="Rectangle 1"/>
          <p:cNvSpPr>
            <a:spLocks noChangeArrowheads="1"/>
          </p:cNvSpPr>
          <p:nvPr/>
        </p:nvSpPr>
        <p:spPr bwMode="auto">
          <a:xfrm>
            <a:off x="188804" y="1424757"/>
            <a:ext cx="8765255" cy="5239896"/>
          </a:xfrm>
          <a:prstGeom prst="rect">
            <a:avLst/>
          </a:prstGeom>
          <a:solidFill>
            <a:srgbClr val="F4F4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100" b="0" i="0" u="none" strike="noStrike" cap="none" normalizeH="0" baseline="0" dirty="0">
                <a:ln>
                  <a:noFill/>
                </a:ln>
                <a:solidFill>
                  <a:srgbClr val="008080"/>
                </a:solidFill>
                <a:effectLst/>
                <a:latin typeface="Courier New" panose="02070309020205020404" pitchFamily="49" charset="0"/>
                <a:cs typeface="Courier New" panose="02070309020205020404" pitchFamily="49" charset="0"/>
              </a:rPr>
              <a:t>/* проверка существования в системном каталоге объекта</a:t>
            </a:r>
            <a:r>
              <a:rPr kumimoji="0" lang="en-US" altLang="ru-RU" sz="1100" b="0" i="0" u="none" strike="noStrike" cap="none" normalizeH="0" baseline="0" dirty="0">
                <a:ln>
                  <a:noFill/>
                </a:ln>
                <a:solidFill>
                  <a:srgbClr val="008080"/>
                </a:solidFill>
                <a:effectLst/>
                <a:latin typeface="Courier New" panose="02070309020205020404" pitchFamily="49" charset="0"/>
                <a:cs typeface="Courier New" panose="02070309020205020404" pitchFamily="49" charset="0"/>
              </a:rPr>
              <a:t>-</a:t>
            </a:r>
            <a:r>
              <a:rPr kumimoji="0" lang="ru-RU" altLang="ru-RU" sz="1100" b="0" i="0" u="none" strike="noStrike" cap="none" normalizeH="0" baseline="0" dirty="0">
                <a:ln>
                  <a:noFill/>
                </a:ln>
                <a:solidFill>
                  <a:srgbClr val="008080"/>
                </a:solidFill>
                <a:effectLst/>
                <a:latin typeface="Courier New" panose="02070309020205020404" pitchFamily="49" charset="0"/>
                <a:cs typeface="Courier New" panose="02070309020205020404" pitchFamily="49" charset="0"/>
              </a:rPr>
              <a:t>создаваемой</a:t>
            </a:r>
            <a:r>
              <a:rPr kumimoji="0" lang="ru-RU" altLang="ru-RU" sz="1100" b="0" i="0" u="none" strike="noStrike" cap="none" normalizeH="0" dirty="0">
                <a:ln>
                  <a:noFill/>
                </a:ln>
                <a:solidFill>
                  <a:srgbClr val="008080"/>
                </a:solidFill>
                <a:effectLst/>
                <a:latin typeface="Courier New" panose="02070309020205020404" pitchFamily="49" charset="0"/>
                <a:cs typeface="Courier New" panose="02070309020205020404" pitchFamily="49" charset="0"/>
              </a:rPr>
              <a:t> процедуры</a:t>
            </a:r>
            <a:r>
              <a:rPr kumimoji="0" lang="ru-RU" altLang="ru-RU" sz="1100" b="0" i="0" u="none" strike="noStrike" cap="none" normalizeH="0" baseline="0" dirty="0">
                <a:ln>
                  <a:noFill/>
                </a:ln>
                <a:solidFill>
                  <a:srgbClr val="008080"/>
                </a:solidFill>
                <a:effectLst/>
                <a:latin typeface="Courier New" panose="02070309020205020404" pitchFamily="49" charset="0"/>
                <a:cs typeface="Courier New" panose="02070309020205020404" pitchFamily="49" charset="0"/>
              </a:rPr>
              <a:t> */</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endParaRPr kumimoji="0" lang="en-US"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err="1">
                <a:ln>
                  <a:noFill/>
                </a:ln>
                <a:solidFill>
                  <a:srgbClr val="0000FF"/>
                </a:solidFill>
                <a:effectLst/>
                <a:latin typeface="Courier New" panose="02070309020205020404" pitchFamily="49" charset="0"/>
                <a:cs typeface="Courier New" panose="02070309020205020404" pitchFamily="49" charset="0"/>
              </a:rPr>
              <a:t>if</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2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exists</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2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200" b="0" i="0" u="none" strike="noStrike" cap="none" normalizeH="0" baseline="0" dirty="0" err="1">
                <a:ln>
                  <a:noFill/>
                </a:ln>
                <a:solidFill>
                  <a:srgbClr val="0000FF"/>
                </a:solidFill>
                <a:effectLst/>
                <a:latin typeface="Courier New" panose="02070309020205020404" pitchFamily="49" charset="0"/>
                <a:cs typeface="Courier New" panose="02070309020205020404" pitchFamily="49" charset="0"/>
              </a:rPr>
              <a:t>select</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2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200" b="0" i="0" u="none" strike="noStrike" cap="none" normalizeH="0" baseline="0" dirty="0" err="1">
                <a:ln>
                  <a:noFill/>
                </a:ln>
                <a:solidFill>
                  <a:srgbClr val="0000FF"/>
                </a:solidFill>
                <a:effectLst/>
                <a:latin typeface="Courier New" panose="02070309020205020404" pitchFamily="49" charset="0"/>
                <a:cs typeface="Courier New" panose="02070309020205020404" pitchFamily="49" charset="0"/>
              </a:rPr>
              <a:t>from</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2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sysobjects</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200" b="0" i="0" u="none" strike="noStrike" cap="none" normalizeH="0" baseline="0" dirty="0" err="1">
                <a:ln>
                  <a:noFill/>
                </a:ln>
                <a:solidFill>
                  <a:srgbClr val="0000FF"/>
                </a:solidFill>
                <a:effectLst/>
                <a:latin typeface="Courier New" panose="02070309020205020404" pitchFamily="49" charset="0"/>
                <a:cs typeface="Courier New" panose="02070309020205020404" pitchFamily="49" charset="0"/>
              </a:rPr>
              <a:t>where</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2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id</a:t>
            </a:r>
            <a:r>
              <a:rPr kumimoji="0" lang="ru-RU" altLang="ru-RU" sz="12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200" b="0" i="0" u="none" strike="noStrike" cap="none" normalizeH="0" baseline="0" dirty="0" err="1">
                <a:ln>
                  <a:noFill/>
                </a:ln>
                <a:solidFill>
                  <a:srgbClr val="FF00FF"/>
                </a:solidFill>
                <a:effectLst/>
                <a:latin typeface="Courier New" panose="02070309020205020404" pitchFamily="49" charset="0"/>
                <a:cs typeface="Courier New" panose="02070309020205020404" pitchFamily="49" charset="0"/>
              </a:rPr>
              <a:t>object_id</a:t>
            </a:r>
            <a:r>
              <a:rPr kumimoji="0" lang="ru-RU" altLang="ru-RU" sz="12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200" b="0" i="0" u="none" strike="noStrike" cap="none" normalizeH="0" baseline="0" dirty="0">
                <a:ln>
                  <a:noFill/>
                </a:ln>
                <a:solidFill>
                  <a:srgbClr val="FF0000"/>
                </a:solidFill>
                <a:effectLst/>
                <a:latin typeface="Courier New" panose="02070309020205020404" pitchFamily="49" charset="0"/>
                <a:cs typeface="Courier New" panose="02070309020205020404" pitchFamily="49" charset="0"/>
              </a:rPr>
              <a:t>'</a:t>
            </a:r>
            <a:r>
              <a:rPr kumimoji="0" lang="ru-RU" altLang="ru-RU" sz="1200" b="0" i="0" u="none" strike="noStrike" cap="none" normalizeH="0" baseline="0" dirty="0" err="1">
                <a:ln>
                  <a:noFill/>
                </a:ln>
                <a:solidFill>
                  <a:srgbClr val="FF0000"/>
                </a:solidFill>
                <a:effectLst/>
                <a:latin typeface="Courier New" panose="02070309020205020404" pitchFamily="49" charset="0"/>
                <a:cs typeface="Courier New" panose="02070309020205020404" pitchFamily="49" charset="0"/>
              </a:rPr>
              <a:t>dbo.NEW_BOOKS</a:t>
            </a:r>
            <a:r>
              <a:rPr kumimoji="0" lang="ru-RU" altLang="ru-RU" sz="1200" b="0" i="0" u="none" strike="noStrike" cap="none" normalizeH="0" baseline="0" dirty="0">
                <a:ln>
                  <a:noFill/>
                </a:ln>
                <a:solidFill>
                  <a:srgbClr val="FF0000"/>
                </a:solidFill>
                <a:effectLst/>
                <a:latin typeface="Courier New" panose="02070309020205020404" pitchFamily="49" charset="0"/>
                <a:cs typeface="Courier New" panose="02070309020205020404" pitchFamily="49" charset="0"/>
              </a:rPr>
              <a:t>'</a:t>
            </a:r>
            <a:r>
              <a:rPr kumimoji="0" lang="ru-RU" altLang="ru-RU" sz="12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2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and</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2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sysstat</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2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&amp;</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0xf</a:t>
            </a:r>
            <a:r>
              <a:rPr kumimoji="0" lang="ru-RU" altLang="ru-RU" sz="12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200" b="0" i="0" u="none" strike="noStrike" cap="none" normalizeH="0" baseline="0" dirty="0">
                <a:ln>
                  <a:noFill/>
                </a:ln>
                <a:solidFill>
                  <a:srgbClr val="000000"/>
                </a:solidFill>
                <a:effectLst/>
                <a:latin typeface="Courier New" panose="02070309020205020404" pitchFamily="49" charset="0"/>
                <a:cs typeface="Courier New" panose="02070309020205020404" pitchFamily="49" charset="0"/>
              </a:rPr>
              <a:t>4</a:t>
            </a:r>
            <a:r>
              <a:rPr kumimoji="0" lang="ru-RU" altLang="ru-RU" sz="12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endParaRPr kumimoji="0" lang="en-US" altLang="ru-RU" sz="12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endParaRPr>
          </a:p>
          <a:p>
            <a:pPr eaLnBrk="0" fontAlgn="base" hangingPunct="0">
              <a:spcBef>
                <a:spcPct val="0"/>
              </a:spcBef>
              <a:spcAft>
                <a:spcPct val="0"/>
              </a:spcAft>
            </a:pPr>
            <a:r>
              <a:rPr kumimoji="0" lang="ru-RU" altLang="ru-RU" sz="1200" b="0" i="0" u="none" strike="noStrike" cap="none" normalizeH="0" baseline="0" dirty="0" err="1">
                <a:ln>
                  <a:noFill/>
                </a:ln>
                <a:solidFill>
                  <a:srgbClr val="0000FF"/>
                </a:solidFill>
                <a:effectLst/>
                <a:latin typeface="Courier New" panose="02070309020205020404" pitchFamily="49" charset="0"/>
                <a:cs typeface="Courier New" panose="02070309020205020404" pitchFamily="49" charset="0"/>
              </a:rPr>
              <a:t>drop</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200" b="0" i="0" u="none" strike="noStrike" cap="none" normalizeH="0" baseline="0" dirty="0" err="1">
                <a:ln>
                  <a:noFill/>
                </a:ln>
                <a:solidFill>
                  <a:srgbClr val="0000FF"/>
                </a:solidFill>
                <a:effectLst/>
                <a:latin typeface="Courier New" panose="02070309020205020404" pitchFamily="49" charset="0"/>
                <a:cs typeface="Courier New" panose="02070309020205020404" pitchFamily="49" charset="0"/>
              </a:rPr>
              <a:t>procedure</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2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dbo.</a:t>
            </a:r>
            <a:r>
              <a:rPr kumimoji="0" lang="ru-RU" altLang="ru-RU" sz="1200" b="0" i="0" u="none" strike="noStrike" cap="none" normalizeH="0" baseline="0" dirty="0" err="1">
                <a:ln>
                  <a:noFill/>
                </a:ln>
                <a:solidFill>
                  <a:srgbClr val="202020"/>
                </a:solidFill>
                <a:effectLst/>
                <a:latin typeface="Courier New" panose="02070309020205020404" pitchFamily="49" charset="0"/>
                <a:cs typeface="Courier New" panose="02070309020205020404" pitchFamily="49" charset="0"/>
              </a:rPr>
              <a:t>NEW_BOOKS</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lang="ru-RU" altLang="ru-RU" sz="1100" dirty="0">
                <a:solidFill>
                  <a:srgbClr val="008080"/>
                </a:solidFill>
                <a:latin typeface="Courier New" panose="02070309020205020404" pitchFamily="49" charset="0"/>
                <a:cs typeface="Courier New" panose="02070309020205020404" pitchFamily="49" charset="0"/>
              </a:rPr>
              <a:t>/* если объект существует, то удалим из системного каталога */</a:t>
            </a:r>
            <a:endParaRPr kumimoji="0" lang="en-US"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GO </a:t>
            </a:r>
            <a:endParaRPr kumimoji="0" lang="en-US"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CREATE</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2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PROCEDURE</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NEW_BOOKS </a:t>
            </a:r>
            <a:r>
              <a:rPr kumimoji="0" lang="ru-RU" altLang="ru-RU" sz="12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endParaRPr kumimoji="0" lang="en-US"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@ISBN </a:t>
            </a:r>
            <a:r>
              <a:rPr kumimoji="0" lang="ru-RU" altLang="ru-RU" sz="1200" b="0" i="0" u="none" strike="noStrike" cap="none" normalizeH="0" baseline="0" dirty="0" err="1">
                <a:ln>
                  <a:noFill/>
                </a:ln>
                <a:solidFill>
                  <a:srgbClr val="0000FF"/>
                </a:solidFill>
                <a:effectLst/>
                <a:latin typeface="Courier New" panose="02070309020205020404" pitchFamily="49" charset="0"/>
                <a:cs typeface="Courier New" panose="02070309020205020404" pitchFamily="49" charset="0"/>
              </a:rPr>
              <a:t>varchar</a:t>
            </a:r>
            <a:r>
              <a:rPr kumimoji="0" lang="ru-RU" altLang="ru-RU" sz="12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200" b="0" i="0" u="none" strike="noStrike" cap="none" normalizeH="0" baseline="0" dirty="0">
                <a:ln>
                  <a:noFill/>
                </a:ln>
                <a:solidFill>
                  <a:srgbClr val="000000"/>
                </a:solidFill>
                <a:effectLst/>
                <a:latin typeface="Courier New" panose="02070309020205020404" pitchFamily="49" charset="0"/>
                <a:cs typeface="Courier New" panose="02070309020205020404" pitchFamily="49" charset="0"/>
              </a:rPr>
              <a:t>12</a:t>
            </a:r>
            <a:r>
              <a:rPr kumimoji="0" lang="ru-RU" altLang="ru-RU" sz="12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200" b="0" i="0" u="none" strike="noStrike" cap="none" normalizeH="0" baseline="0" dirty="0">
                <a:ln>
                  <a:noFill/>
                </a:ln>
                <a:solidFill>
                  <a:srgbClr val="008080"/>
                </a:solidFill>
                <a:effectLst/>
                <a:latin typeface="Courier New" panose="02070309020205020404" pitchFamily="49" charset="0"/>
                <a:cs typeface="Courier New" panose="02070309020205020404" pitchFamily="49" charset="0"/>
              </a:rPr>
              <a:t>-- шифр книги</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endParaRPr kumimoji="0" lang="en-US"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@TITL </a:t>
            </a:r>
            <a:r>
              <a:rPr kumimoji="0" lang="ru-RU" altLang="ru-RU" sz="1200" b="0" i="0" u="none" strike="noStrike" cap="none" normalizeH="0" baseline="0" dirty="0" err="1">
                <a:ln>
                  <a:noFill/>
                </a:ln>
                <a:solidFill>
                  <a:srgbClr val="0000FF"/>
                </a:solidFill>
                <a:effectLst/>
                <a:latin typeface="Courier New" panose="02070309020205020404" pitchFamily="49" charset="0"/>
                <a:cs typeface="Courier New" panose="02070309020205020404" pitchFamily="49" charset="0"/>
              </a:rPr>
              <a:t>varchar</a:t>
            </a:r>
            <a:r>
              <a:rPr kumimoji="0" lang="ru-RU" altLang="ru-RU" sz="12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200" b="0" i="0" u="none" strike="noStrike" cap="none" normalizeH="0" baseline="0" dirty="0">
                <a:ln>
                  <a:noFill/>
                </a:ln>
                <a:solidFill>
                  <a:srgbClr val="000000"/>
                </a:solidFill>
                <a:effectLst/>
                <a:latin typeface="Courier New" panose="02070309020205020404" pitchFamily="49" charset="0"/>
                <a:cs typeface="Courier New" panose="02070309020205020404" pitchFamily="49" charset="0"/>
              </a:rPr>
              <a:t>255</a:t>
            </a:r>
            <a:r>
              <a:rPr kumimoji="0" lang="ru-RU" altLang="ru-RU" sz="12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200" b="0" i="0" u="none" strike="noStrike" cap="none" normalizeH="0" baseline="0" dirty="0">
                <a:ln>
                  <a:noFill/>
                </a:ln>
                <a:solidFill>
                  <a:srgbClr val="008080"/>
                </a:solidFill>
                <a:effectLst/>
                <a:latin typeface="Courier New" panose="02070309020205020404" pitchFamily="49" charset="0"/>
                <a:cs typeface="Courier New" panose="02070309020205020404" pitchFamily="49" charset="0"/>
              </a:rPr>
              <a:t>-- название</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endParaRPr kumimoji="0" lang="en-US"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@AUT</a:t>
            </a:r>
            <a:r>
              <a:rPr kumimoji="0" lang="ru-RU" altLang="ru-RU" sz="12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OR</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200" b="0" i="0" u="none" strike="noStrike" cap="none" normalizeH="0" baseline="0" dirty="0" err="1">
                <a:ln>
                  <a:noFill/>
                </a:ln>
                <a:solidFill>
                  <a:srgbClr val="0000FF"/>
                </a:solidFill>
                <a:effectLst/>
                <a:latin typeface="Courier New" panose="02070309020205020404" pitchFamily="49" charset="0"/>
                <a:cs typeface="Courier New" panose="02070309020205020404" pitchFamily="49" charset="0"/>
              </a:rPr>
              <a:t>varchar</a:t>
            </a:r>
            <a:r>
              <a:rPr kumimoji="0" lang="ru-RU" altLang="ru-RU" sz="12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200" b="0" i="0" u="none" strike="noStrike" cap="none" normalizeH="0" baseline="0" dirty="0">
                <a:ln>
                  <a:noFill/>
                </a:ln>
                <a:solidFill>
                  <a:srgbClr val="000000"/>
                </a:solidFill>
                <a:effectLst/>
                <a:latin typeface="Courier New" panose="02070309020205020404" pitchFamily="49" charset="0"/>
                <a:cs typeface="Courier New" panose="02070309020205020404" pitchFamily="49" charset="0"/>
              </a:rPr>
              <a:t>30</a:t>
            </a:r>
            <a:r>
              <a:rPr kumimoji="0" lang="ru-RU" altLang="ru-RU" sz="12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200" b="0" i="0" u="none" strike="noStrike" cap="none" normalizeH="0" baseline="0" dirty="0">
                <a:ln>
                  <a:noFill/>
                </a:ln>
                <a:solidFill>
                  <a:srgbClr val="008080"/>
                </a:solidFill>
                <a:effectLst/>
                <a:latin typeface="Courier New" panose="02070309020205020404" pitchFamily="49" charset="0"/>
                <a:cs typeface="Courier New" panose="02070309020205020404" pitchFamily="49" charset="0"/>
              </a:rPr>
              <a:t>-- автор</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endParaRPr kumimoji="0" lang="en-US"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@COAUT</a:t>
            </a:r>
            <a:r>
              <a:rPr kumimoji="0" lang="ru-RU" altLang="ru-RU" sz="12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OR</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200" b="0" i="0" u="none" strike="noStrike" cap="none" normalizeH="0" baseline="0" dirty="0" err="1">
                <a:ln>
                  <a:noFill/>
                </a:ln>
                <a:solidFill>
                  <a:srgbClr val="0000FF"/>
                </a:solidFill>
                <a:effectLst/>
                <a:latin typeface="Courier New" panose="02070309020205020404" pitchFamily="49" charset="0"/>
                <a:cs typeface="Courier New" panose="02070309020205020404" pitchFamily="49" charset="0"/>
              </a:rPr>
              <a:t>varchar</a:t>
            </a:r>
            <a:r>
              <a:rPr kumimoji="0" lang="ru-RU" altLang="ru-RU" sz="12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200" b="0" i="0" u="none" strike="noStrike" cap="none" normalizeH="0" baseline="0" dirty="0">
                <a:ln>
                  <a:noFill/>
                </a:ln>
                <a:solidFill>
                  <a:srgbClr val="000000"/>
                </a:solidFill>
                <a:effectLst/>
                <a:latin typeface="Courier New" panose="02070309020205020404" pitchFamily="49" charset="0"/>
                <a:cs typeface="Courier New" panose="02070309020205020404" pitchFamily="49" charset="0"/>
              </a:rPr>
              <a:t>30</a:t>
            </a:r>
            <a:r>
              <a:rPr kumimoji="0" lang="ru-RU" altLang="ru-RU" sz="12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200" b="0" i="0" u="none" strike="noStrike" cap="none" normalizeH="0" baseline="0" dirty="0">
                <a:ln>
                  <a:noFill/>
                </a:ln>
                <a:solidFill>
                  <a:srgbClr val="008080"/>
                </a:solidFill>
                <a:effectLst/>
                <a:latin typeface="Courier New" panose="02070309020205020404" pitchFamily="49" charset="0"/>
                <a:cs typeface="Courier New" panose="02070309020205020404" pitchFamily="49" charset="0"/>
              </a:rPr>
              <a:t>-- соавтор</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endParaRPr kumimoji="0" lang="en-US"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@YEARIZD </a:t>
            </a:r>
            <a:r>
              <a:rPr kumimoji="0" lang="ru-RU" altLang="ru-RU" sz="1200" b="0" i="0" u="none" strike="noStrike" cap="none" normalizeH="0" baseline="0" dirty="0" err="1">
                <a:ln>
                  <a:noFill/>
                </a:ln>
                <a:solidFill>
                  <a:srgbClr val="0000FF"/>
                </a:solidFill>
                <a:effectLst/>
                <a:latin typeface="Courier New" panose="02070309020205020404" pitchFamily="49" charset="0"/>
                <a:cs typeface="Courier New" panose="02070309020205020404" pitchFamily="49" charset="0"/>
              </a:rPr>
              <a:t>int</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200" b="0" i="0" u="none" strike="noStrike" cap="none" normalizeH="0" baseline="0" dirty="0">
                <a:ln>
                  <a:noFill/>
                </a:ln>
                <a:solidFill>
                  <a:srgbClr val="008080"/>
                </a:solidFill>
                <a:effectLst/>
                <a:latin typeface="Courier New" panose="02070309020205020404" pitchFamily="49" charset="0"/>
                <a:cs typeface="Courier New" panose="02070309020205020404" pitchFamily="49" charset="0"/>
              </a:rPr>
              <a:t>-- год издания</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endParaRPr kumimoji="0" lang="en-US"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endParaRPr>
          </a:p>
          <a:p>
            <a:pPr lvl="0" eaLnBrk="0" fontAlgn="base" hangingPunct="0">
              <a:spcBef>
                <a:spcPct val="0"/>
              </a:spcBef>
              <a:spcAft>
                <a:spcPct val="0"/>
              </a:spcAft>
            </a:pPr>
            <a:r>
              <a:rPr lang="en-US" sz="1200" dirty="0">
                <a:solidFill>
                  <a:srgbClr val="0F0F0F"/>
                </a:solidFill>
                <a:latin typeface="Courier New" panose="02070309020205020404" pitchFamily="49" charset="0"/>
                <a:cs typeface="Courier New" panose="02070309020205020404" pitchFamily="49" charset="0"/>
              </a:rPr>
              <a:t>@PUBLICH </a:t>
            </a:r>
            <a:r>
              <a:rPr lang="en-US" sz="1200" dirty="0">
                <a:solidFill>
                  <a:srgbClr val="0000FF"/>
                </a:solidFill>
                <a:latin typeface="Courier New" panose="02070309020205020404" pitchFamily="49" charset="0"/>
                <a:cs typeface="Courier New" panose="02070309020205020404" pitchFamily="49" charset="0"/>
              </a:rPr>
              <a:t>varchar(20), </a:t>
            </a:r>
            <a:r>
              <a:rPr lang="en-US" sz="1200" dirty="0">
                <a:solidFill>
                  <a:srgbClr val="008080"/>
                </a:solidFill>
                <a:latin typeface="Courier New" panose="02070309020205020404" pitchFamily="49" charset="0"/>
                <a:cs typeface="Courier New" panose="02070309020205020404" pitchFamily="49" charset="0"/>
              </a:rPr>
              <a:t>--</a:t>
            </a:r>
            <a:r>
              <a:rPr lang="ru-RU" sz="1200" dirty="0">
                <a:solidFill>
                  <a:srgbClr val="008080"/>
                </a:solidFill>
                <a:latin typeface="Courier New" panose="02070309020205020404" pitchFamily="49" charset="0"/>
                <a:cs typeface="Courier New" panose="02070309020205020404" pitchFamily="49" charset="0"/>
              </a:rPr>
              <a:t>издательство</a:t>
            </a:r>
            <a:endParaRPr lang="en-US" altLang="ru-RU" sz="1200" dirty="0">
              <a:solidFill>
                <a:srgbClr val="008080"/>
              </a:solidFill>
              <a:latin typeface="Courier New" panose="02070309020205020404" pitchFamily="49"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@PAGES </a:t>
            </a:r>
            <a:r>
              <a:rPr kumimoji="0" lang="ru-RU" altLang="ru-RU" sz="12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INT</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200" b="0" i="0" u="none" strike="noStrike" cap="none" normalizeH="0" baseline="0" dirty="0">
                <a:ln>
                  <a:noFill/>
                </a:ln>
                <a:solidFill>
                  <a:srgbClr val="008080"/>
                </a:solidFill>
                <a:effectLst/>
                <a:latin typeface="Courier New" panose="02070309020205020404" pitchFamily="49" charset="0"/>
                <a:cs typeface="Courier New" panose="02070309020205020404" pitchFamily="49" charset="0"/>
              </a:rPr>
              <a:t>-- количество страниц</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endParaRPr kumimoji="0" lang="en-US"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@NUM_EXEMPL </a:t>
            </a:r>
            <a:r>
              <a:rPr kumimoji="0" lang="ru-RU" altLang="ru-RU" sz="12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INT</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200" b="0" i="0" u="none" strike="noStrike" cap="none" normalizeH="0" baseline="0" dirty="0">
                <a:ln>
                  <a:noFill/>
                </a:ln>
                <a:solidFill>
                  <a:srgbClr val="008080"/>
                </a:solidFill>
                <a:effectLst/>
                <a:latin typeface="Courier New" panose="02070309020205020404" pitchFamily="49" charset="0"/>
                <a:cs typeface="Courier New" panose="02070309020205020404" pitchFamily="49" charset="0"/>
              </a:rPr>
              <a:t>-- количество экземпляров</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endParaRPr kumimoji="0" lang="en-US"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2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AS</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endParaRPr kumimoji="0" lang="en-US"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endParaRPr>
          </a:p>
          <a:p>
            <a:pPr lvl="0" eaLnBrk="0" fontAlgn="base" hangingPunct="0">
              <a:spcBef>
                <a:spcPct val="0"/>
              </a:spcBef>
              <a:spcAft>
                <a:spcPct val="0"/>
              </a:spcAft>
            </a:pPr>
            <a:r>
              <a:rPr kumimoji="0" lang="ru-RU" altLang="ru-RU" sz="12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DECLARE</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@TEK </a:t>
            </a:r>
            <a:r>
              <a:rPr kumimoji="0" lang="ru-RU" altLang="ru-RU" sz="1200" b="0" i="0" u="none" strike="noStrike" cap="none" normalizeH="0" baseline="0" dirty="0" err="1">
                <a:ln>
                  <a:noFill/>
                </a:ln>
                <a:solidFill>
                  <a:srgbClr val="0000FF"/>
                </a:solidFill>
                <a:effectLst/>
                <a:latin typeface="Courier New" panose="02070309020205020404" pitchFamily="49" charset="0"/>
                <a:cs typeface="Courier New" panose="02070309020205020404" pitchFamily="49" charset="0"/>
              </a:rPr>
              <a:t>int</a:t>
            </a:r>
            <a:r>
              <a:rPr lang="ru-RU" altLang="ru-RU" sz="1100" dirty="0">
                <a:solidFill>
                  <a:srgbClr val="008080"/>
                </a:solidFill>
                <a:latin typeface="Courier New" panose="02070309020205020404" pitchFamily="49" charset="0"/>
                <a:cs typeface="Courier New" panose="02070309020205020404" pitchFamily="49" charset="0"/>
              </a:rPr>
              <a:t>/*количество не оприходованных экземпляров книги, т.е. без инвентарных номеров */</a:t>
            </a:r>
            <a:endParaRPr kumimoji="0" lang="en-US"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ru-RU" altLang="ru-RU" sz="1100" dirty="0">
                <a:solidFill>
                  <a:srgbClr val="008080"/>
                </a:solidFill>
                <a:latin typeface="Courier New" panose="02070309020205020404" pitchFamily="49" charset="0"/>
                <a:cs typeface="Courier New" panose="02070309020205020404" pitchFamily="49" charset="0"/>
              </a:rPr>
              <a:t>/*вводим данные о книге в таблицу BOOKS */ </a:t>
            </a:r>
            <a:endParaRPr lang="en-US" altLang="ru-RU" sz="1100" dirty="0">
              <a:solidFill>
                <a:srgbClr val="008080"/>
              </a:solidFill>
              <a:latin typeface="Courier New" panose="02070309020205020404" pitchFamily="49" charset="0"/>
              <a:cs typeface="Courier New" panose="02070309020205020404" pitchFamily="49" charset="0"/>
            </a:endParaRPr>
          </a:p>
          <a:p>
            <a:pPr lvl="0" eaLnBrk="0" fontAlgn="base" hangingPunct="0">
              <a:spcBef>
                <a:spcPct val="0"/>
              </a:spcBef>
              <a:spcAft>
                <a:spcPct val="0"/>
              </a:spcAft>
            </a:pPr>
            <a:r>
              <a:rPr kumimoji="0" lang="ru-RU" altLang="ru-RU" sz="12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INSERT</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2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INTO</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BOOKS </a:t>
            </a:r>
            <a:r>
              <a:rPr kumimoji="0" lang="ru-RU" altLang="ru-RU" sz="12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VALUES</a:t>
            </a:r>
            <a:r>
              <a:rPr kumimoji="0" lang="ru-RU" altLang="ru-RU" sz="12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@ISBN,@TITL,@AUT</a:t>
            </a:r>
            <a:r>
              <a:rPr kumimoji="0" lang="ru-RU" altLang="ru-RU" sz="12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OR</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@COAUT</a:t>
            </a:r>
            <a:r>
              <a:rPr kumimoji="0" lang="ru-RU" altLang="ru-RU" sz="12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OR</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,@YEARIZD,</a:t>
            </a:r>
            <a:r>
              <a:rPr lang="en-US" altLang="ru-RU" sz="1200" dirty="0">
                <a:solidFill>
                  <a:srgbClr val="0F0F0F"/>
                </a:solidFill>
                <a:latin typeface="Courier New" panose="02070309020205020404" pitchFamily="49" charset="0"/>
                <a:cs typeface="Courier New" panose="02070309020205020404" pitchFamily="49" charset="0"/>
              </a:rPr>
              <a:t> </a:t>
            </a:r>
            <a:r>
              <a:rPr lang="en-US" sz="1200" dirty="0">
                <a:solidFill>
                  <a:srgbClr val="0F0F0F"/>
                </a:solidFill>
                <a:latin typeface="Courier New" panose="02070309020205020404" pitchFamily="49" charset="0"/>
                <a:cs typeface="Courier New" panose="02070309020205020404" pitchFamily="49" charset="0"/>
              </a:rPr>
              <a:t>@PUBLICH, </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@PAGES</a:t>
            </a:r>
            <a:r>
              <a:rPr kumimoji="0" lang="ru-RU" altLang="ru-RU" sz="12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endParaRPr kumimoji="0" lang="en-US"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endParaRPr>
          </a:p>
          <a:p>
            <a:pPr lvl="0" eaLnBrk="0" fontAlgn="base" hangingPunct="0">
              <a:spcBef>
                <a:spcPct val="0"/>
              </a:spcBef>
              <a:spcAft>
                <a:spcPct val="0"/>
              </a:spcAft>
            </a:pPr>
            <a:r>
              <a:rPr kumimoji="0" lang="ru-RU" altLang="ru-RU" sz="12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SELECT</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@TEK </a:t>
            </a:r>
            <a:r>
              <a:rPr kumimoji="0" lang="ru-RU" altLang="ru-RU" sz="12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@NUM_EXEMPL</a:t>
            </a:r>
            <a:r>
              <a:rPr lang="ru-RU" altLang="ru-RU" sz="1100" dirty="0">
                <a:solidFill>
                  <a:srgbClr val="008080"/>
                </a:solidFill>
                <a:latin typeface="Courier New" panose="02070309020205020404" pitchFamily="49" charset="0"/>
                <a:cs typeface="Courier New" panose="02070309020205020404" pitchFamily="49" charset="0"/>
              </a:rPr>
              <a:t>/* назначение значения текущего счетчика оставшихся к вводу экземпляров*/</a:t>
            </a:r>
            <a:endParaRPr kumimoji="0" lang="en-US"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100" b="0" i="0" u="none" strike="noStrike" cap="none" normalizeH="0" baseline="0" dirty="0">
                <a:ln>
                  <a:noFill/>
                </a:ln>
                <a:solidFill>
                  <a:srgbClr val="008080"/>
                </a:solidFill>
                <a:effectLst/>
                <a:latin typeface="Courier New" panose="02070309020205020404" pitchFamily="49" charset="0"/>
                <a:cs typeface="Courier New" panose="02070309020205020404" pitchFamily="49" charset="0"/>
              </a:rPr>
              <a:t>/* организуем цикл для ввода новых экземпляров данной книги */</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endParaRPr kumimoji="0" lang="en-US"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WHILE</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@TEK</a:t>
            </a:r>
            <a:r>
              <a:rPr kumimoji="0" lang="ru-RU" altLang="ru-RU" sz="12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&gt;</a:t>
            </a:r>
            <a:r>
              <a:rPr kumimoji="0" lang="ru-RU" altLang="ru-RU" sz="1200" b="0" i="0" u="none" strike="noStrike" cap="none" normalizeH="0" baseline="0" dirty="0">
                <a:ln>
                  <a:noFill/>
                </a:ln>
                <a:solidFill>
                  <a:srgbClr val="000000"/>
                </a:solidFill>
                <a:effectLst/>
                <a:latin typeface="Courier New" panose="02070309020205020404" pitchFamily="49" charset="0"/>
                <a:cs typeface="Courier New" panose="02070309020205020404" pitchFamily="49" charset="0"/>
              </a:rPr>
              <a:t>0</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100" b="0" i="0" u="none" strike="noStrike" cap="none" normalizeH="0" baseline="0" dirty="0">
                <a:ln>
                  <a:noFill/>
                </a:ln>
                <a:solidFill>
                  <a:srgbClr val="008080"/>
                </a:solidFill>
                <a:effectLst/>
                <a:latin typeface="Courier New" panose="02070309020205020404" pitchFamily="49" charset="0"/>
                <a:cs typeface="Courier New" panose="02070309020205020404" pitchFamily="49" charset="0"/>
              </a:rPr>
              <a:t>/* пока количество оставшихся экземпляров больше нуля */</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endParaRPr kumimoji="0" lang="en-US"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BEGIN</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endParaRPr kumimoji="0" lang="en-US"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050" b="0" i="0" u="none" strike="noStrike" cap="none" normalizeH="0" baseline="0" dirty="0">
                <a:ln>
                  <a:noFill/>
                </a:ln>
                <a:solidFill>
                  <a:srgbClr val="008080"/>
                </a:solidFill>
                <a:effectLst/>
                <a:latin typeface="Courier New" panose="02070309020205020404" pitchFamily="49" charset="0"/>
                <a:cs typeface="Courier New" panose="02070309020205020404" pitchFamily="49" charset="0"/>
              </a:rPr>
              <a:t>/* Поле, определяющее присутствие экземпляра в библиотеке (PRESENT) – логическое поле, мы введем туда значение TRUE, которое соответствует присутствию экземпляра книги в библиотеке. Даты взятия и возврата мы можем не заполнять, а ввести для обоих полей дата-время значения текущей даты. */</a:t>
            </a:r>
            <a:r>
              <a:rPr kumimoji="0" lang="ru-RU" altLang="ru-RU" sz="105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err="1">
                <a:ln>
                  <a:noFill/>
                </a:ln>
                <a:solidFill>
                  <a:srgbClr val="0000FF"/>
                </a:solidFill>
                <a:effectLst/>
                <a:latin typeface="Courier New" panose="02070309020205020404" pitchFamily="49" charset="0"/>
                <a:cs typeface="Courier New" panose="02070309020205020404" pitchFamily="49" charset="0"/>
              </a:rPr>
              <a:t>insert</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200" b="0" i="0" u="none" strike="noStrike" cap="none" normalizeH="0" baseline="0" dirty="0" err="1">
                <a:ln>
                  <a:noFill/>
                </a:ln>
                <a:solidFill>
                  <a:srgbClr val="0000FF"/>
                </a:solidFill>
                <a:effectLst/>
                <a:latin typeface="Courier New" panose="02070309020205020404" pitchFamily="49" charset="0"/>
                <a:cs typeface="Courier New" panose="02070309020205020404" pitchFamily="49" charset="0"/>
              </a:rPr>
              <a:t>into</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EXEMPLAR </a:t>
            </a:r>
            <a:r>
              <a:rPr kumimoji="0" lang="ru-RU" altLang="ru-RU" sz="12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ISBN,DATA_</a:t>
            </a:r>
            <a:r>
              <a:rPr kumimoji="0" lang="ru-RU" altLang="ru-RU" sz="12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IN</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,DATA_OUT,PRESENT</a:t>
            </a:r>
            <a:r>
              <a:rPr kumimoji="0" lang="ru-RU" altLang="ru-RU" sz="12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2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VALUES</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2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a:t>
            </a:r>
            <a:r>
              <a:rPr kumimoji="0" lang="ru-RU" altLang="ru-RU" sz="12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ISBN,</a:t>
            </a:r>
            <a:r>
              <a:rPr kumimoji="0" lang="ru-RU" altLang="ru-RU" sz="1200" b="0" i="0" u="none" strike="noStrike" cap="none" normalizeH="0" baseline="0" dirty="0" err="1">
                <a:ln>
                  <a:noFill/>
                </a:ln>
                <a:solidFill>
                  <a:srgbClr val="FF00FF"/>
                </a:solidFill>
                <a:effectLst/>
                <a:latin typeface="Courier New" panose="02070309020205020404" pitchFamily="49" charset="0"/>
                <a:cs typeface="Courier New" panose="02070309020205020404" pitchFamily="49" charset="0"/>
              </a:rPr>
              <a:t>GetDate</a:t>
            </a:r>
            <a:r>
              <a:rPr kumimoji="0" lang="ru-RU" altLang="ru-RU" sz="12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a:t>
            </a:r>
            <a:r>
              <a:rPr kumimoji="0" lang="ru-RU" altLang="ru-RU" sz="1200" b="0" i="0" u="none" strike="noStrike" cap="none" normalizeH="0" baseline="0" dirty="0" err="1">
                <a:ln>
                  <a:noFill/>
                </a:ln>
                <a:solidFill>
                  <a:srgbClr val="FF00FF"/>
                </a:solidFill>
                <a:effectLst/>
                <a:latin typeface="Courier New" panose="02070309020205020404" pitchFamily="49" charset="0"/>
                <a:cs typeface="Courier New" panose="02070309020205020404" pitchFamily="49" charset="0"/>
              </a:rPr>
              <a:t>GetDate</a:t>
            </a:r>
            <a:r>
              <a:rPr kumimoji="0" lang="ru-RU" altLang="ru-RU" sz="12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a:t>
            </a:r>
            <a:r>
              <a:rPr kumimoji="0" lang="en-US" altLang="ru-RU" sz="12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1</a:t>
            </a:r>
            <a:r>
              <a:rPr kumimoji="0" lang="ru-RU" altLang="ru-RU" sz="12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endParaRPr kumimoji="0" lang="en-US"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endParaRPr>
          </a:p>
          <a:p>
            <a:pPr lvl="0" eaLnBrk="0" fontAlgn="base" hangingPunct="0">
              <a:spcBef>
                <a:spcPct val="0"/>
              </a:spcBef>
              <a:spcAft>
                <a:spcPct val="0"/>
              </a:spcAft>
            </a:pPr>
            <a:r>
              <a:rPr kumimoji="0" lang="ru-RU" altLang="ru-RU" sz="12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SELECT</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@TEK </a:t>
            </a:r>
            <a:r>
              <a:rPr kumimoji="0" lang="ru-RU" altLang="ru-RU" sz="12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@TEK </a:t>
            </a:r>
            <a:r>
              <a:rPr kumimoji="0" lang="ru-RU" altLang="ru-RU" sz="12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200" b="0" i="0" u="none" strike="noStrike" cap="none" normalizeH="0" baseline="0" dirty="0">
                <a:ln>
                  <a:noFill/>
                </a:ln>
                <a:solidFill>
                  <a:srgbClr val="000000"/>
                </a:solidFill>
                <a:effectLst/>
                <a:latin typeface="Courier New" panose="02070309020205020404" pitchFamily="49" charset="0"/>
                <a:cs typeface="Courier New" panose="02070309020205020404" pitchFamily="49" charset="0"/>
              </a:rPr>
              <a:t>1</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lang="ru-RU" altLang="ru-RU" sz="1100" dirty="0">
                <a:solidFill>
                  <a:srgbClr val="008080"/>
                </a:solidFill>
                <a:latin typeface="Courier New" panose="02070309020205020404" pitchFamily="49" charset="0"/>
                <a:cs typeface="Courier New" panose="02070309020205020404" pitchFamily="49" charset="0"/>
              </a:rPr>
              <a:t>/* изменение текущего значения счетчика количества оставшихся экземпляров */</a:t>
            </a:r>
            <a:endParaRPr kumimoji="0" lang="en-US"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err="1">
                <a:ln>
                  <a:noFill/>
                </a:ln>
                <a:solidFill>
                  <a:srgbClr val="0000FF"/>
                </a:solidFill>
                <a:effectLst/>
                <a:latin typeface="Courier New" panose="02070309020205020404" pitchFamily="49" charset="0"/>
                <a:cs typeface="Courier New" panose="02070309020205020404" pitchFamily="49" charset="0"/>
              </a:rPr>
              <a:t>End</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100" b="0" i="0" u="none" strike="noStrike" cap="none" normalizeH="0" baseline="0" dirty="0">
                <a:ln>
                  <a:noFill/>
                </a:ln>
                <a:solidFill>
                  <a:srgbClr val="008080"/>
                </a:solidFill>
                <a:effectLst/>
                <a:latin typeface="Courier New" panose="02070309020205020404" pitchFamily="49" charset="0"/>
                <a:cs typeface="Courier New" panose="02070309020205020404" pitchFamily="49" charset="0"/>
              </a:rPr>
              <a:t>/* конец цикла ввода данных о экземпляре книги*/</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endParaRPr kumimoji="0" lang="en-US"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GO  </a:t>
            </a:r>
            <a:r>
              <a:rPr kumimoji="0" lang="ru-RU" altLang="ru-RU" sz="700" b="0" i="0" u="none" strike="noStrike" cap="none" normalizeH="0" baseline="0" dirty="0">
                <a:ln>
                  <a:noFill/>
                </a:ln>
                <a:solidFill>
                  <a:schemeClr val="tx1"/>
                </a:solidFill>
                <a:effectLst/>
              </a:rPr>
              <a:t> </a:t>
            </a:r>
            <a:endParaRPr kumimoji="0" lang="ru-RU" altLang="ru-RU" sz="20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016394165"/>
      </p:ext>
    </p:extLst>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575EC03-A5D5-4F39-8423-0C9CFB9DF354}"/>
              </a:ext>
            </a:extLst>
          </p:cNvPr>
          <p:cNvSpPr>
            <a:spLocks noGrp="1"/>
          </p:cNvSpPr>
          <p:nvPr>
            <p:ph type="title"/>
          </p:nvPr>
        </p:nvSpPr>
        <p:spPr/>
        <p:txBody>
          <a:bodyPr/>
          <a:lstStyle/>
          <a:p>
            <a:r>
              <a:rPr lang="ru-RU" dirty="0"/>
              <a:t>Вызов хранимой процедуры из </a:t>
            </a:r>
            <a:r>
              <a:rPr lang="en-US" dirty="0" err="1"/>
              <a:t>c#</a:t>
            </a:r>
            <a:endParaRPr lang="ru-RU" dirty="0"/>
          </a:p>
        </p:txBody>
      </p:sp>
      <p:pic>
        <p:nvPicPr>
          <p:cNvPr id="3" name="Объект 2">
            <a:extLst>
              <a:ext uri="{FF2B5EF4-FFF2-40B4-BE49-F238E27FC236}">
                <a16:creationId xmlns:a16="http://schemas.microsoft.com/office/drawing/2014/main" id="{B2C4BD09-EF53-4704-B33F-EC7DD889FEE7}"/>
              </a:ext>
            </a:extLst>
          </p:cNvPr>
          <p:cNvPicPr>
            <a:picLocks noGrp="1" noChangeAspect="1"/>
          </p:cNvPicPr>
          <p:nvPr>
            <p:ph idx="1"/>
          </p:nvPr>
        </p:nvPicPr>
        <p:blipFill>
          <a:blip r:embed="rId2"/>
          <a:stretch>
            <a:fillRect/>
          </a:stretch>
        </p:blipFill>
        <p:spPr>
          <a:xfrm>
            <a:off x="1503598" y="1765300"/>
            <a:ext cx="5989816" cy="4140200"/>
          </a:xfrm>
          <a:prstGeom prst="rect">
            <a:avLst/>
          </a:prstGeom>
        </p:spPr>
      </p:pic>
    </p:spTree>
    <p:extLst>
      <p:ext uri="{BB962C8B-B14F-4D97-AF65-F5344CB8AC3E}">
        <p14:creationId xmlns:p14="http://schemas.microsoft.com/office/powerpoint/2010/main" val="1305851448"/>
      </p:ext>
    </p:extLst>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575EC03-A5D5-4F39-8423-0C9CFB9DF354}"/>
              </a:ext>
            </a:extLst>
          </p:cNvPr>
          <p:cNvSpPr>
            <a:spLocks noGrp="1"/>
          </p:cNvSpPr>
          <p:nvPr>
            <p:ph type="title"/>
          </p:nvPr>
        </p:nvSpPr>
        <p:spPr/>
        <p:txBody>
          <a:bodyPr/>
          <a:lstStyle/>
          <a:p>
            <a:r>
              <a:rPr lang="ru-RU" dirty="0"/>
              <a:t>Вызов хранимой процедуры из </a:t>
            </a:r>
            <a:r>
              <a:rPr lang="en-US" dirty="0" err="1"/>
              <a:t>c#</a:t>
            </a:r>
            <a:endParaRPr lang="ru-RU" dirty="0"/>
          </a:p>
        </p:txBody>
      </p:sp>
      <p:sp>
        <p:nvSpPr>
          <p:cNvPr id="5" name="Объект 4">
            <a:extLst>
              <a:ext uri="{FF2B5EF4-FFF2-40B4-BE49-F238E27FC236}">
                <a16:creationId xmlns:a16="http://schemas.microsoft.com/office/drawing/2014/main" id="{2CD8828C-E6EE-4689-9169-2BE8838EBB90}"/>
              </a:ext>
            </a:extLst>
          </p:cNvPr>
          <p:cNvSpPr>
            <a:spLocks noGrp="1"/>
          </p:cNvSpPr>
          <p:nvPr>
            <p:ph idx="1"/>
          </p:nvPr>
        </p:nvSpPr>
        <p:spPr>
          <a:xfrm>
            <a:off x="635000" y="1447800"/>
            <a:ext cx="8039100" cy="5168900"/>
          </a:xfrm>
        </p:spPr>
        <p:txBody>
          <a:bodyPr>
            <a:normAutofit fontScale="92500" lnSpcReduction="10000"/>
          </a:bodyPr>
          <a:lstStyle/>
          <a:p>
            <a:pPr marL="0" indent="0">
              <a:buNone/>
            </a:pPr>
            <a:r>
              <a:rPr lang="en-US" sz="1600" dirty="0" err="1">
                <a:solidFill>
                  <a:srgbClr val="000000"/>
                </a:solidFill>
                <a:latin typeface="Consolas" panose="020B0609020204030204" pitchFamily="49" charset="0"/>
              </a:rPr>
              <a:t>SqlConnection</a:t>
            </a:r>
            <a:r>
              <a:rPr lang="en-US" sz="1600" dirty="0">
                <a:solidFill>
                  <a:srgbClr val="000000"/>
                </a:solidFill>
                <a:latin typeface="Consolas" panose="020B0609020204030204" pitchFamily="49" charset="0"/>
              </a:rPr>
              <a:t> connection = </a:t>
            </a:r>
            <a:r>
              <a:rPr lang="en-US" sz="1600" dirty="0">
                <a:solidFill>
                  <a:srgbClr val="0000FF"/>
                </a:solidFill>
                <a:latin typeface="Consolas" panose="020B0609020204030204" pitchFamily="49" charset="0"/>
              </a:rPr>
              <a:t>new</a:t>
            </a:r>
            <a:r>
              <a:rPr lang="en-US" sz="1600" dirty="0">
                <a:solidFill>
                  <a:srgbClr val="000000"/>
                </a:solidFill>
                <a:latin typeface="Consolas" panose="020B0609020204030204" pitchFamily="49" charset="0"/>
              </a:rPr>
              <a:t> </a:t>
            </a:r>
            <a:r>
              <a:rPr lang="en-US" sz="1600" dirty="0" err="1">
                <a:solidFill>
                  <a:srgbClr val="000000"/>
                </a:solidFill>
                <a:latin typeface="Consolas" panose="020B0609020204030204" pitchFamily="49" charset="0"/>
              </a:rPr>
              <a:t>SqlConnection</a:t>
            </a:r>
            <a:r>
              <a:rPr lang="en-US" sz="1600" dirty="0">
                <a:solidFill>
                  <a:srgbClr val="000000"/>
                </a:solidFill>
                <a:latin typeface="Consolas" panose="020B0609020204030204" pitchFamily="49" charset="0"/>
              </a:rPr>
              <a:t>(</a:t>
            </a:r>
            <a:r>
              <a:rPr lang="en-US" sz="1600" dirty="0" err="1">
                <a:solidFill>
                  <a:srgbClr val="000000"/>
                </a:solidFill>
                <a:latin typeface="Consolas" panose="020B0609020204030204" pitchFamily="49" charset="0"/>
              </a:rPr>
              <a:t>Properties.Settings.Default.libraryConnectionString</a:t>
            </a:r>
            <a:r>
              <a:rPr lang="en-US" sz="1600" dirty="0">
                <a:solidFill>
                  <a:srgbClr val="000000"/>
                </a:solidFill>
                <a:latin typeface="Consolas" panose="020B0609020204030204" pitchFamily="49" charset="0"/>
              </a:rPr>
              <a:t>);</a:t>
            </a:r>
          </a:p>
          <a:p>
            <a:pPr marL="0" indent="0">
              <a:buNone/>
            </a:pPr>
            <a:r>
              <a:rPr lang="en-US" sz="1600" dirty="0" err="1">
                <a:solidFill>
                  <a:srgbClr val="000000"/>
                </a:solidFill>
                <a:latin typeface="Consolas" panose="020B0609020204030204" pitchFamily="49" charset="0"/>
              </a:rPr>
              <a:t>SqlCommand</a:t>
            </a:r>
            <a:r>
              <a:rPr lang="en-US" sz="1600" dirty="0">
                <a:solidFill>
                  <a:srgbClr val="000000"/>
                </a:solidFill>
                <a:latin typeface="Consolas" panose="020B0609020204030204" pitchFamily="49" charset="0"/>
              </a:rPr>
              <a:t> command = </a:t>
            </a:r>
            <a:r>
              <a:rPr lang="en-US" sz="1600" dirty="0">
                <a:solidFill>
                  <a:srgbClr val="0000FF"/>
                </a:solidFill>
                <a:latin typeface="Consolas" panose="020B0609020204030204" pitchFamily="49" charset="0"/>
              </a:rPr>
              <a:t>new</a:t>
            </a:r>
            <a:r>
              <a:rPr lang="en-US" sz="1600" dirty="0">
                <a:solidFill>
                  <a:srgbClr val="000000"/>
                </a:solidFill>
                <a:latin typeface="Consolas" panose="020B0609020204030204" pitchFamily="49" charset="0"/>
              </a:rPr>
              <a:t> </a:t>
            </a:r>
            <a:r>
              <a:rPr lang="en-US" sz="1600" dirty="0" err="1">
                <a:solidFill>
                  <a:srgbClr val="000000"/>
                </a:solidFill>
                <a:latin typeface="Consolas" panose="020B0609020204030204" pitchFamily="49" charset="0"/>
              </a:rPr>
              <a:t>SqlCommand</a:t>
            </a:r>
            <a:r>
              <a:rPr lang="en-US" sz="1600" dirty="0">
                <a:solidFill>
                  <a:srgbClr val="000000"/>
                </a:solidFill>
                <a:latin typeface="Consolas" panose="020B0609020204030204" pitchFamily="49" charset="0"/>
              </a:rPr>
              <a:t>(</a:t>
            </a:r>
            <a:r>
              <a:rPr lang="en-US" sz="1600" dirty="0">
                <a:solidFill>
                  <a:srgbClr val="A31515"/>
                </a:solidFill>
                <a:latin typeface="Consolas" panose="020B0609020204030204" pitchFamily="49" charset="0"/>
              </a:rPr>
              <a:t>"NEW_BOOKS"</a:t>
            </a:r>
            <a:r>
              <a:rPr lang="en-US" sz="1600" dirty="0">
                <a:solidFill>
                  <a:srgbClr val="000000"/>
                </a:solidFill>
                <a:latin typeface="Consolas" panose="020B0609020204030204" pitchFamily="49" charset="0"/>
              </a:rPr>
              <a:t>, connection);</a:t>
            </a:r>
          </a:p>
          <a:p>
            <a:pPr marL="0" indent="0">
              <a:buNone/>
            </a:pPr>
            <a:r>
              <a:rPr lang="en-US" sz="1600" dirty="0" err="1">
                <a:solidFill>
                  <a:srgbClr val="000000"/>
                </a:solidFill>
                <a:latin typeface="Consolas" panose="020B0609020204030204" pitchFamily="49" charset="0"/>
              </a:rPr>
              <a:t>command.CommandType</a:t>
            </a:r>
            <a:r>
              <a:rPr lang="en-US" sz="1600" dirty="0">
                <a:solidFill>
                  <a:srgbClr val="000000"/>
                </a:solidFill>
                <a:latin typeface="Consolas" panose="020B0609020204030204" pitchFamily="49" charset="0"/>
              </a:rPr>
              <a:t> = </a:t>
            </a:r>
            <a:r>
              <a:rPr lang="en-US" sz="1600" dirty="0" err="1">
                <a:solidFill>
                  <a:srgbClr val="000000"/>
                </a:solidFill>
                <a:latin typeface="Consolas" panose="020B0609020204030204" pitchFamily="49" charset="0"/>
              </a:rPr>
              <a:t>System.Data.CommandType.StoredProcedure</a:t>
            </a:r>
            <a:r>
              <a:rPr lang="en-US" sz="1600" dirty="0">
                <a:solidFill>
                  <a:srgbClr val="000000"/>
                </a:solidFill>
                <a:latin typeface="Consolas" panose="020B0609020204030204" pitchFamily="49" charset="0"/>
              </a:rPr>
              <a:t>;</a:t>
            </a:r>
          </a:p>
          <a:p>
            <a:pPr marL="0" indent="0">
              <a:buNone/>
            </a:pPr>
            <a:r>
              <a:rPr lang="en-US" sz="1600" dirty="0" err="1">
                <a:solidFill>
                  <a:srgbClr val="000000"/>
                </a:solidFill>
                <a:latin typeface="Consolas" panose="020B0609020204030204" pitchFamily="49" charset="0"/>
              </a:rPr>
              <a:t>command.Parameters.AddWithValue</a:t>
            </a:r>
            <a:r>
              <a:rPr lang="en-US" sz="1600" dirty="0">
                <a:solidFill>
                  <a:srgbClr val="000000"/>
                </a:solidFill>
                <a:latin typeface="Consolas" panose="020B0609020204030204" pitchFamily="49" charset="0"/>
              </a:rPr>
              <a:t>(</a:t>
            </a:r>
            <a:r>
              <a:rPr lang="en-US" sz="1600" dirty="0">
                <a:solidFill>
                  <a:srgbClr val="A31515"/>
                </a:solidFill>
                <a:latin typeface="Consolas" panose="020B0609020204030204" pitchFamily="49" charset="0"/>
              </a:rPr>
              <a:t>"@ISBN"</a:t>
            </a:r>
            <a:r>
              <a:rPr lang="en-US" sz="1600" dirty="0">
                <a:solidFill>
                  <a:srgbClr val="000000"/>
                </a:solidFill>
                <a:latin typeface="Consolas" panose="020B0609020204030204" pitchFamily="49" charset="0"/>
              </a:rPr>
              <a:t>, textBox1.Text); </a:t>
            </a:r>
            <a:r>
              <a:rPr lang="en-US" sz="1600" dirty="0">
                <a:solidFill>
                  <a:srgbClr val="008000"/>
                </a:solidFill>
                <a:latin typeface="Consolas" panose="020B0609020204030204" pitchFamily="49" charset="0"/>
              </a:rPr>
              <a:t>//ISBN</a:t>
            </a:r>
            <a:endParaRPr lang="en-US" sz="1600" dirty="0">
              <a:solidFill>
                <a:srgbClr val="000000"/>
              </a:solidFill>
              <a:latin typeface="Consolas" panose="020B0609020204030204" pitchFamily="49" charset="0"/>
            </a:endParaRPr>
          </a:p>
          <a:p>
            <a:pPr marL="0" indent="0">
              <a:buNone/>
            </a:pPr>
            <a:r>
              <a:rPr lang="ru-RU" sz="1600" dirty="0" err="1">
                <a:solidFill>
                  <a:srgbClr val="000000"/>
                </a:solidFill>
                <a:latin typeface="Consolas" panose="020B0609020204030204" pitchFamily="49" charset="0"/>
              </a:rPr>
              <a:t>command.Parameters.AddWithValue</a:t>
            </a:r>
            <a:r>
              <a:rPr lang="ru-RU" sz="1600" dirty="0">
                <a:solidFill>
                  <a:srgbClr val="000000"/>
                </a:solidFill>
                <a:latin typeface="Consolas" panose="020B0609020204030204" pitchFamily="49" charset="0"/>
              </a:rPr>
              <a:t>(</a:t>
            </a:r>
            <a:r>
              <a:rPr lang="ru-RU" sz="1600" dirty="0">
                <a:solidFill>
                  <a:srgbClr val="A31515"/>
                </a:solidFill>
                <a:latin typeface="Consolas" panose="020B0609020204030204" pitchFamily="49" charset="0"/>
              </a:rPr>
              <a:t>"@TITL"</a:t>
            </a:r>
            <a:r>
              <a:rPr lang="ru-RU" sz="1600" dirty="0">
                <a:solidFill>
                  <a:srgbClr val="000000"/>
                </a:solidFill>
                <a:latin typeface="Consolas" panose="020B0609020204030204" pitchFamily="49" charset="0"/>
              </a:rPr>
              <a:t>, textBox2.Text); </a:t>
            </a:r>
            <a:r>
              <a:rPr lang="ru-RU" sz="1600" dirty="0">
                <a:solidFill>
                  <a:srgbClr val="008000"/>
                </a:solidFill>
                <a:latin typeface="Consolas" panose="020B0609020204030204" pitchFamily="49" charset="0"/>
              </a:rPr>
              <a:t>//Наименование</a:t>
            </a:r>
            <a:endParaRPr lang="en-US" sz="1600" dirty="0">
              <a:solidFill>
                <a:srgbClr val="000000"/>
              </a:solidFill>
              <a:latin typeface="Consolas" panose="020B0609020204030204" pitchFamily="49" charset="0"/>
            </a:endParaRPr>
          </a:p>
          <a:p>
            <a:pPr marL="0" indent="0">
              <a:buNone/>
            </a:pPr>
            <a:r>
              <a:rPr lang="en-US" sz="1600" dirty="0" err="1">
                <a:solidFill>
                  <a:srgbClr val="000000"/>
                </a:solidFill>
                <a:latin typeface="Consolas" panose="020B0609020204030204" pitchFamily="49" charset="0"/>
              </a:rPr>
              <a:t>command.Parameters.AddWithValue</a:t>
            </a:r>
            <a:r>
              <a:rPr lang="en-US" sz="1600" dirty="0">
                <a:solidFill>
                  <a:srgbClr val="000000"/>
                </a:solidFill>
                <a:latin typeface="Consolas" panose="020B0609020204030204" pitchFamily="49" charset="0"/>
              </a:rPr>
              <a:t>(</a:t>
            </a:r>
            <a:r>
              <a:rPr lang="en-US" sz="1600" dirty="0">
                <a:solidFill>
                  <a:srgbClr val="A31515"/>
                </a:solidFill>
                <a:latin typeface="Consolas" panose="020B0609020204030204" pitchFamily="49" charset="0"/>
              </a:rPr>
              <a:t>"@AUTOR"</a:t>
            </a:r>
            <a:r>
              <a:rPr lang="en-US" sz="1600" dirty="0">
                <a:solidFill>
                  <a:srgbClr val="000000"/>
                </a:solidFill>
                <a:latin typeface="Consolas" panose="020B0609020204030204" pitchFamily="49" charset="0"/>
              </a:rPr>
              <a:t>, textBox3.Text); </a:t>
            </a:r>
            <a:r>
              <a:rPr lang="en-US" sz="1600" dirty="0">
                <a:solidFill>
                  <a:srgbClr val="008000"/>
                </a:solidFill>
                <a:latin typeface="Consolas" panose="020B0609020204030204" pitchFamily="49" charset="0"/>
              </a:rPr>
              <a:t>//</a:t>
            </a:r>
            <a:r>
              <a:rPr lang="ru-RU" sz="1600" dirty="0">
                <a:solidFill>
                  <a:srgbClr val="008000"/>
                </a:solidFill>
                <a:latin typeface="Consolas" panose="020B0609020204030204" pitchFamily="49" charset="0"/>
              </a:rPr>
              <a:t>Основной автор</a:t>
            </a:r>
          </a:p>
          <a:p>
            <a:pPr marL="0" indent="0">
              <a:buNone/>
            </a:pPr>
            <a:r>
              <a:rPr lang="en-US" sz="1600" dirty="0" err="1">
                <a:solidFill>
                  <a:srgbClr val="000000"/>
                </a:solidFill>
                <a:latin typeface="Consolas" panose="020B0609020204030204" pitchFamily="49" charset="0"/>
              </a:rPr>
              <a:t>command.Parameters.AddWithValue</a:t>
            </a:r>
            <a:r>
              <a:rPr lang="en-US" sz="1600" dirty="0">
                <a:solidFill>
                  <a:srgbClr val="000000"/>
                </a:solidFill>
                <a:latin typeface="Consolas" panose="020B0609020204030204" pitchFamily="49" charset="0"/>
              </a:rPr>
              <a:t>(</a:t>
            </a:r>
            <a:r>
              <a:rPr lang="en-US" sz="1600" dirty="0">
                <a:solidFill>
                  <a:srgbClr val="A31515"/>
                </a:solidFill>
                <a:latin typeface="Consolas" panose="020B0609020204030204" pitchFamily="49" charset="0"/>
              </a:rPr>
              <a:t>"@COAUTOR"</a:t>
            </a:r>
            <a:r>
              <a:rPr lang="en-US" sz="1600" dirty="0">
                <a:solidFill>
                  <a:srgbClr val="000000"/>
                </a:solidFill>
                <a:latin typeface="Consolas" panose="020B0609020204030204" pitchFamily="49" charset="0"/>
              </a:rPr>
              <a:t>, textBox4.Text); </a:t>
            </a:r>
            <a:r>
              <a:rPr lang="en-US" sz="1600" dirty="0">
                <a:solidFill>
                  <a:srgbClr val="008000"/>
                </a:solidFill>
                <a:latin typeface="Consolas" panose="020B0609020204030204" pitchFamily="49" charset="0"/>
              </a:rPr>
              <a:t>//</a:t>
            </a:r>
            <a:r>
              <a:rPr lang="ru-RU" sz="1600" dirty="0">
                <a:solidFill>
                  <a:srgbClr val="008000"/>
                </a:solidFill>
                <a:latin typeface="Consolas" panose="020B0609020204030204" pitchFamily="49" charset="0"/>
              </a:rPr>
              <a:t>Соавторы</a:t>
            </a:r>
            <a:endParaRPr lang="ru-RU" sz="1600" dirty="0">
              <a:solidFill>
                <a:srgbClr val="000000"/>
              </a:solidFill>
              <a:latin typeface="Consolas" panose="020B0609020204030204" pitchFamily="49" charset="0"/>
            </a:endParaRPr>
          </a:p>
          <a:p>
            <a:pPr marL="0" indent="0">
              <a:buNone/>
            </a:pPr>
            <a:r>
              <a:rPr lang="en-US" sz="1600" dirty="0" err="1">
                <a:solidFill>
                  <a:srgbClr val="000000"/>
                </a:solidFill>
                <a:latin typeface="Consolas" panose="020B0609020204030204" pitchFamily="49" charset="0"/>
              </a:rPr>
              <a:t>command.Parameters.AddWithValue</a:t>
            </a:r>
            <a:r>
              <a:rPr lang="en-US" sz="1600" dirty="0">
                <a:solidFill>
                  <a:srgbClr val="000000"/>
                </a:solidFill>
                <a:latin typeface="Consolas" panose="020B0609020204030204" pitchFamily="49" charset="0"/>
              </a:rPr>
              <a:t>(</a:t>
            </a:r>
            <a:r>
              <a:rPr lang="en-US" sz="1600" dirty="0">
                <a:solidFill>
                  <a:srgbClr val="A31515"/>
                </a:solidFill>
                <a:latin typeface="Consolas" panose="020B0609020204030204" pitchFamily="49" charset="0"/>
              </a:rPr>
              <a:t>"@YEARIZD"</a:t>
            </a:r>
            <a:r>
              <a:rPr lang="en-US" sz="1600" dirty="0">
                <a:solidFill>
                  <a:srgbClr val="000000"/>
                </a:solidFill>
                <a:latin typeface="Consolas" panose="020B0609020204030204" pitchFamily="49" charset="0"/>
              </a:rPr>
              <a:t>, textBox5.Text); </a:t>
            </a:r>
            <a:r>
              <a:rPr lang="en-US" sz="1600" dirty="0">
                <a:solidFill>
                  <a:srgbClr val="008000"/>
                </a:solidFill>
                <a:latin typeface="Consolas" panose="020B0609020204030204" pitchFamily="49" charset="0"/>
              </a:rPr>
              <a:t>// </a:t>
            </a:r>
            <a:r>
              <a:rPr lang="ru-RU" sz="1600" dirty="0">
                <a:solidFill>
                  <a:srgbClr val="008000"/>
                </a:solidFill>
                <a:latin typeface="Consolas" panose="020B0609020204030204" pitchFamily="49" charset="0"/>
              </a:rPr>
              <a:t>Год изд.</a:t>
            </a:r>
            <a:endParaRPr lang="ru-RU" sz="1600" dirty="0">
              <a:solidFill>
                <a:srgbClr val="000000"/>
              </a:solidFill>
              <a:latin typeface="Consolas" panose="020B0609020204030204" pitchFamily="49" charset="0"/>
            </a:endParaRPr>
          </a:p>
          <a:p>
            <a:pPr marL="0" indent="0">
              <a:buNone/>
            </a:pPr>
            <a:r>
              <a:rPr lang="ru-RU" sz="1600" dirty="0" err="1">
                <a:solidFill>
                  <a:srgbClr val="000000"/>
                </a:solidFill>
                <a:latin typeface="Consolas" panose="020B0609020204030204" pitchFamily="49" charset="0"/>
              </a:rPr>
              <a:t>command.Parameters.AddWithValue</a:t>
            </a:r>
            <a:r>
              <a:rPr lang="ru-RU" sz="1600" dirty="0">
                <a:solidFill>
                  <a:srgbClr val="000000"/>
                </a:solidFill>
                <a:latin typeface="Consolas" panose="020B0609020204030204" pitchFamily="49" charset="0"/>
              </a:rPr>
              <a:t>(</a:t>
            </a:r>
            <a:r>
              <a:rPr lang="ru-RU" sz="1600" dirty="0">
                <a:solidFill>
                  <a:srgbClr val="A31515"/>
                </a:solidFill>
                <a:latin typeface="Consolas" panose="020B0609020204030204" pitchFamily="49" charset="0"/>
              </a:rPr>
              <a:t>"@PUBLICH"</a:t>
            </a:r>
            <a:r>
              <a:rPr lang="ru-RU" sz="1600" dirty="0">
                <a:solidFill>
                  <a:srgbClr val="000000"/>
                </a:solidFill>
                <a:latin typeface="Consolas" panose="020B0609020204030204" pitchFamily="49" charset="0"/>
              </a:rPr>
              <a:t>, textBox6.Text); </a:t>
            </a:r>
            <a:r>
              <a:rPr lang="ru-RU" sz="1600" dirty="0">
                <a:solidFill>
                  <a:srgbClr val="008000"/>
                </a:solidFill>
                <a:latin typeface="Consolas" panose="020B0609020204030204" pitchFamily="49" charset="0"/>
              </a:rPr>
              <a:t>// Изд-во</a:t>
            </a:r>
            <a:endParaRPr lang="ru-RU" sz="1600" dirty="0">
              <a:solidFill>
                <a:srgbClr val="000000"/>
              </a:solidFill>
              <a:latin typeface="Consolas" panose="020B0609020204030204" pitchFamily="49" charset="0"/>
            </a:endParaRPr>
          </a:p>
          <a:p>
            <a:pPr marL="0" indent="0">
              <a:buNone/>
            </a:pPr>
            <a:r>
              <a:rPr lang="ru-RU" sz="1600" dirty="0" err="1">
                <a:solidFill>
                  <a:srgbClr val="000000"/>
                </a:solidFill>
                <a:latin typeface="Consolas" panose="020B0609020204030204" pitchFamily="49" charset="0"/>
              </a:rPr>
              <a:t>command.Parameters.AddWithValue</a:t>
            </a:r>
            <a:r>
              <a:rPr lang="ru-RU" sz="1600" dirty="0">
                <a:solidFill>
                  <a:srgbClr val="000000"/>
                </a:solidFill>
                <a:latin typeface="Consolas" panose="020B0609020204030204" pitchFamily="49" charset="0"/>
              </a:rPr>
              <a:t>(</a:t>
            </a:r>
            <a:r>
              <a:rPr lang="ru-RU" sz="1600" dirty="0">
                <a:solidFill>
                  <a:srgbClr val="A31515"/>
                </a:solidFill>
                <a:latin typeface="Consolas" panose="020B0609020204030204" pitchFamily="49" charset="0"/>
              </a:rPr>
              <a:t>"@PAGES"</a:t>
            </a:r>
            <a:r>
              <a:rPr lang="ru-RU" sz="1600" dirty="0">
                <a:solidFill>
                  <a:srgbClr val="000000"/>
                </a:solidFill>
                <a:latin typeface="Consolas" panose="020B0609020204030204" pitchFamily="49" charset="0"/>
              </a:rPr>
              <a:t>, textBox7.Text); </a:t>
            </a:r>
            <a:r>
              <a:rPr lang="ru-RU" sz="1600" dirty="0">
                <a:solidFill>
                  <a:srgbClr val="008000"/>
                </a:solidFill>
                <a:latin typeface="Consolas" panose="020B0609020204030204" pitchFamily="49" charset="0"/>
              </a:rPr>
              <a:t>// Страниц</a:t>
            </a:r>
            <a:endParaRPr lang="ru-RU" sz="1600" dirty="0">
              <a:solidFill>
                <a:srgbClr val="000000"/>
              </a:solidFill>
              <a:latin typeface="Consolas" panose="020B0609020204030204" pitchFamily="49" charset="0"/>
            </a:endParaRPr>
          </a:p>
          <a:p>
            <a:pPr marL="0" indent="0">
              <a:buNone/>
            </a:pPr>
            <a:r>
              <a:rPr lang="ru-RU" sz="1600" dirty="0" err="1">
                <a:solidFill>
                  <a:srgbClr val="000000"/>
                </a:solidFill>
                <a:latin typeface="Consolas" panose="020B0609020204030204" pitchFamily="49" charset="0"/>
              </a:rPr>
              <a:t>command.Parameters.AddWithValue</a:t>
            </a:r>
            <a:r>
              <a:rPr lang="ru-RU" sz="1600" dirty="0">
                <a:solidFill>
                  <a:srgbClr val="000000"/>
                </a:solidFill>
                <a:latin typeface="Consolas" panose="020B0609020204030204" pitchFamily="49" charset="0"/>
              </a:rPr>
              <a:t>(</a:t>
            </a:r>
            <a:r>
              <a:rPr lang="ru-RU" sz="1600" dirty="0">
                <a:solidFill>
                  <a:srgbClr val="A31515"/>
                </a:solidFill>
                <a:latin typeface="Consolas" panose="020B0609020204030204" pitchFamily="49" charset="0"/>
              </a:rPr>
              <a:t>"@NUM_EXEMPL"</a:t>
            </a:r>
            <a:r>
              <a:rPr lang="ru-RU" sz="1600" dirty="0">
                <a:solidFill>
                  <a:srgbClr val="000000"/>
                </a:solidFill>
                <a:latin typeface="Consolas" panose="020B0609020204030204" pitchFamily="49" charset="0"/>
              </a:rPr>
              <a:t>, textBox8.Text); </a:t>
            </a:r>
            <a:r>
              <a:rPr lang="ru-RU" sz="1600" dirty="0">
                <a:solidFill>
                  <a:srgbClr val="008000"/>
                </a:solidFill>
                <a:latin typeface="Consolas" panose="020B0609020204030204" pitchFamily="49" charset="0"/>
              </a:rPr>
              <a:t>// кол-во</a:t>
            </a:r>
          </a:p>
          <a:p>
            <a:pPr marL="0" indent="0">
              <a:buNone/>
            </a:pPr>
            <a:r>
              <a:rPr lang="en-US" sz="1600" dirty="0" err="1">
                <a:solidFill>
                  <a:srgbClr val="000000"/>
                </a:solidFill>
                <a:latin typeface="Consolas" panose="020B0609020204030204" pitchFamily="49" charset="0"/>
              </a:rPr>
              <a:t>connection.Open</a:t>
            </a:r>
            <a:r>
              <a:rPr lang="en-US" sz="1600" dirty="0">
                <a:solidFill>
                  <a:srgbClr val="000000"/>
                </a:solidFill>
                <a:latin typeface="Consolas" panose="020B0609020204030204" pitchFamily="49" charset="0"/>
              </a:rPr>
              <a:t>();</a:t>
            </a:r>
          </a:p>
          <a:p>
            <a:pPr marL="0" indent="0">
              <a:buNone/>
            </a:pPr>
            <a:r>
              <a:rPr lang="en-US" sz="1600" dirty="0" err="1">
                <a:solidFill>
                  <a:srgbClr val="000000"/>
                </a:solidFill>
                <a:latin typeface="Consolas" panose="020B0609020204030204" pitchFamily="49" charset="0"/>
              </a:rPr>
              <a:t>command.ExecuteNonQuery</a:t>
            </a:r>
            <a:r>
              <a:rPr lang="en-US" sz="1600" dirty="0">
                <a:solidFill>
                  <a:srgbClr val="000000"/>
                </a:solidFill>
                <a:latin typeface="Consolas" panose="020B0609020204030204" pitchFamily="49" charset="0"/>
              </a:rPr>
              <a:t>();</a:t>
            </a:r>
          </a:p>
          <a:p>
            <a:pPr marL="0" indent="0">
              <a:buNone/>
            </a:pPr>
            <a:r>
              <a:rPr lang="en-US" sz="1600" dirty="0" err="1">
                <a:solidFill>
                  <a:srgbClr val="000000"/>
                </a:solidFill>
                <a:latin typeface="Consolas" panose="020B0609020204030204" pitchFamily="49" charset="0"/>
              </a:rPr>
              <a:t>connection.Close</a:t>
            </a:r>
            <a:r>
              <a:rPr lang="en-US" sz="1600" dirty="0">
                <a:solidFill>
                  <a:srgbClr val="000000"/>
                </a:solidFill>
                <a:latin typeface="Consolas" panose="020B0609020204030204" pitchFamily="49" charset="0"/>
              </a:rPr>
              <a:t>();</a:t>
            </a:r>
          </a:p>
        </p:txBody>
      </p:sp>
    </p:spTree>
    <p:extLst>
      <p:ext uri="{BB962C8B-B14F-4D97-AF65-F5344CB8AC3E}">
        <p14:creationId xmlns:p14="http://schemas.microsoft.com/office/powerpoint/2010/main" val="1711307577"/>
      </p:ext>
    </p:extLst>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Оценка эффективности применения хранимых процедур</a:t>
            </a:r>
          </a:p>
        </p:txBody>
      </p:sp>
      <p:pic>
        <p:nvPicPr>
          <p:cNvPr id="4" name="Объект 3"/>
          <p:cNvPicPr>
            <a:picLocks noGrp="1"/>
          </p:cNvPicPr>
          <p:nvPr>
            <p:ph idx="1"/>
          </p:nvPr>
        </p:nvPicPr>
        <p:blipFill>
          <a:blip r:embed="rId3">
            <a:extLst>
              <a:ext uri="{28A0092B-C50C-407E-A947-70E740481C1C}">
                <a14:useLocalDpi xmlns:a14="http://schemas.microsoft.com/office/drawing/2010/main" val="0"/>
              </a:ext>
            </a:extLst>
          </a:blip>
          <a:stretch>
            <a:fillRect/>
          </a:stretch>
        </p:blipFill>
        <p:spPr bwMode="auto">
          <a:xfrm>
            <a:off x="1956819" y="1729598"/>
            <a:ext cx="5229225" cy="3476625"/>
          </a:xfrm>
          <a:prstGeom prst="rect">
            <a:avLst/>
          </a:prstGeom>
          <a:noFill/>
          <a:ln>
            <a:noFill/>
          </a:ln>
        </p:spPr>
      </p:pic>
      <p:sp>
        <p:nvSpPr>
          <p:cNvPr id="5" name="Прямоугольник 4"/>
          <p:cNvSpPr/>
          <p:nvPr/>
        </p:nvSpPr>
        <p:spPr>
          <a:xfrm>
            <a:off x="2354094" y="5564620"/>
            <a:ext cx="4572000" cy="584775"/>
          </a:xfrm>
          <a:prstGeom prst="rect">
            <a:avLst/>
          </a:prstGeom>
        </p:spPr>
        <p:txBody>
          <a:bodyPr>
            <a:spAutoFit/>
          </a:bodyPr>
          <a:lstStyle/>
          <a:p>
            <a:pPr algn="ctr"/>
            <a:r>
              <a:rPr lang="ru-RU" sz="1600" dirty="0">
                <a:solidFill>
                  <a:srgbClr val="000000"/>
                </a:solidFill>
                <a:latin typeface="Times New Roman" panose="02020603050405020304" pitchFamily="18" charset="0"/>
                <a:ea typeface="Times New Roman" panose="02020603050405020304" pitchFamily="18" charset="0"/>
                <a:cs typeface="Tahoma" panose="020B0604030504040204" pitchFamily="34" charset="0"/>
              </a:rPr>
              <a:t>Процесс выполнения операторов SQL на клиенте и процесс выполнения хранимой процедуры</a:t>
            </a:r>
            <a:endParaRPr lang="ru-RU" sz="1600" dirty="0"/>
          </a:p>
        </p:txBody>
      </p:sp>
    </p:spTree>
    <p:extLst>
      <p:ext uri="{BB962C8B-B14F-4D97-AF65-F5344CB8AC3E}">
        <p14:creationId xmlns:p14="http://schemas.microsoft.com/office/powerpoint/2010/main" val="3910501988"/>
      </p:ext>
    </p:extLst>
  </p:cSld>
  <p:clrMapOvr>
    <a:masterClrMapping/>
  </p:clrMapOvr>
  <p:transition spd="slow">
    <p:push di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Оценка эффективности применения хранимых процедур</a:t>
            </a:r>
          </a:p>
        </p:txBody>
      </p:sp>
      <p:pic>
        <p:nvPicPr>
          <p:cNvPr id="6" name="Рисунок 5"/>
          <p:cNvPicPr/>
          <p:nvPr/>
        </p:nvPicPr>
        <p:blipFill>
          <a:blip r:embed="rId3">
            <a:extLst>
              <a:ext uri="{28A0092B-C50C-407E-A947-70E740481C1C}">
                <a14:useLocalDpi xmlns:a14="http://schemas.microsoft.com/office/drawing/2010/main" val="0"/>
              </a:ext>
            </a:extLst>
          </a:blip>
          <a:stretch>
            <a:fillRect/>
          </a:stretch>
        </p:blipFill>
        <p:spPr bwMode="auto">
          <a:xfrm>
            <a:off x="728014" y="1735676"/>
            <a:ext cx="3810000" cy="2219325"/>
          </a:xfrm>
          <a:prstGeom prst="rect">
            <a:avLst/>
          </a:prstGeom>
          <a:noFill/>
          <a:ln>
            <a:noFill/>
          </a:ln>
        </p:spPr>
      </p:pic>
      <p:sp>
        <p:nvSpPr>
          <p:cNvPr id="7" name="Прямоугольник 6"/>
          <p:cNvSpPr/>
          <p:nvPr/>
        </p:nvSpPr>
        <p:spPr>
          <a:xfrm>
            <a:off x="828676" y="4089499"/>
            <a:ext cx="3709338" cy="584775"/>
          </a:xfrm>
          <a:prstGeom prst="rect">
            <a:avLst/>
          </a:prstGeom>
        </p:spPr>
        <p:txBody>
          <a:bodyPr wrap="square">
            <a:spAutoFit/>
          </a:bodyPr>
          <a:lstStyle/>
          <a:p>
            <a:pPr algn="ctr"/>
            <a:r>
              <a:rPr lang="ru-RU" sz="1600" dirty="0">
                <a:solidFill>
                  <a:srgbClr val="000000"/>
                </a:solidFill>
                <a:latin typeface="Times New Roman" panose="02020603050405020304" pitchFamily="18" charset="0"/>
                <a:ea typeface="Times New Roman" panose="02020603050405020304" pitchFamily="18" charset="0"/>
                <a:cs typeface="Tahoma" panose="020B0604030504040204" pitchFamily="34" charset="0"/>
              </a:rPr>
              <a:t>Сетевой трафик при выполнении встроенных SQL-операторов</a:t>
            </a:r>
            <a:endParaRPr lang="ru-RU" sz="1600" dirty="0"/>
          </a:p>
        </p:txBody>
      </p:sp>
      <p:pic>
        <p:nvPicPr>
          <p:cNvPr id="8" name="Рисунок 7"/>
          <p:cNvPicPr/>
          <p:nvPr/>
        </p:nvPicPr>
        <p:blipFill>
          <a:blip r:embed="rId4">
            <a:extLst>
              <a:ext uri="{28A0092B-C50C-407E-A947-70E740481C1C}">
                <a14:useLocalDpi xmlns:a14="http://schemas.microsoft.com/office/drawing/2010/main" val="0"/>
              </a:ext>
            </a:extLst>
          </a:blip>
          <a:stretch>
            <a:fillRect/>
          </a:stretch>
        </p:blipFill>
        <p:spPr bwMode="auto">
          <a:xfrm>
            <a:off x="4618488" y="1735676"/>
            <a:ext cx="3695700" cy="2228850"/>
          </a:xfrm>
          <a:prstGeom prst="rect">
            <a:avLst/>
          </a:prstGeom>
          <a:noFill/>
          <a:ln>
            <a:noFill/>
          </a:ln>
        </p:spPr>
      </p:pic>
      <p:sp>
        <p:nvSpPr>
          <p:cNvPr id="9" name="Прямоугольник 8"/>
          <p:cNvSpPr/>
          <p:nvPr/>
        </p:nvSpPr>
        <p:spPr>
          <a:xfrm>
            <a:off x="4618488" y="4089499"/>
            <a:ext cx="3695700" cy="584775"/>
          </a:xfrm>
          <a:prstGeom prst="rect">
            <a:avLst/>
          </a:prstGeom>
        </p:spPr>
        <p:txBody>
          <a:bodyPr wrap="square">
            <a:spAutoFit/>
          </a:bodyPr>
          <a:lstStyle/>
          <a:p>
            <a:pPr algn="ctr"/>
            <a:r>
              <a:rPr lang="ru-RU" sz="1600" dirty="0">
                <a:solidFill>
                  <a:srgbClr val="000000"/>
                </a:solidFill>
                <a:latin typeface="Times New Roman" panose="02020603050405020304" pitchFamily="18" charset="0"/>
                <a:ea typeface="Times New Roman" panose="02020603050405020304" pitchFamily="18" charset="0"/>
                <a:cs typeface="Tahoma" panose="020B0604030504040204" pitchFamily="34" charset="0"/>
              </a:rPr>
              <a:t>Сетевой трафик при выполнении хранимой процедуры на сервере</a:t>
            </a:r>
            <a:endParaRPr lang="ru-RU" sz="1600" dirty="0"/>
          </a:p>
        </p:txBody>
      </p:sp>
    </p:spTree>
    <p:extLst>
      <p:ext uri="{BB962C8B-B14F-4D97-AF65-F5344CB8AC3E}">
        <p14:creationId xmlns:p14="http://schemas.microsoft.com/office/powerpoint/2010/main" val="3990948713"/>
      </p:ext>
    </p:extLst>
  </p:cSld>
  <p:clrMapOvr>
    <a:masterClrMapping/>
  </p:clrMapOvr>
  <p:transition spd="slow">
    <p:push di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Определяемые пользователем функции</a:t>
            </a:r>
          </a:p>
        </p:txBody>
      </p:sp>
      <p:sp>
        <p:nvSpPr>
          <p:cNvPr id="3" name="Объект 2"/>
          <p:cNvSpPr>
            <a:spLocks noGrp="1"/>
          </p:cNvSpPr>
          <p:nvPr>
            <p:ph idx="1"/>
          </p:nvPr>
        </p:nvSpPr>
        <p:spPr>
          <a:xfrm>
            <a:off x="828675" y="1600200"/>
            <a:ext cx="7486650" cy="724711"/>
          </a:xfrm>
        </p:spPr>
        <p:txBody>
          <a:bodyPr/>
          <a:lstStyle/>
          <a:p>
            <a:r>
              <a:rPr lang="ru-RU" dirty="0"/>
              <a:t>Определяемые пользователем функции создаются посредством инструкции CREATE</a:t>
            </a:r>
            <a:r>
              <a:rPr lang="en-US" dirty="0"/>
              <a:t> </a:t>
            </a:r>
            <a:r>
              <a:rPr lang="ru-RU" dirty="0"/>
              <a:t>FUNCTION, которая имеет следующий синтаксис:</a:t>
            </a:r>
            <a:br>
              <a:rPr lang="ru-RU" dirty="0"/>
            </a:br>
            <a:endParaRPr lang="ru-RU" dirty="0"/>
          </a:p>
        </p:txBody>
      </p:sp>
      <p:sp>
        <p:nvSpPr>
          <p:cNvPr id="4" name="Rectangle 1"/>
          <p:cNvSpPr>
            <a:spLocks noChangeArrowheads="1"/>
          </p:cNvSpPr>
          <p:nvPr/>
        </p:nvSpPr>
        <p:spPr bwMode="auto">
          <a:xfrm>
            <a:off x="828675" y="2165739"/>
            <a:ext cx="7485513" cy="1600438"/>
          </a:xfrm>
          <a:prstGeom prst="rect">
            <a:avLst/>
          </a:prstGeom>
          <a:solidFill>
            <a:srgbClr val="F4F4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CREATE</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FUNCTION</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schema_name</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function_name</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endParaRPr kumimoji="0" lang="en-US"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param</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type</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err="1">
                <a:ln>
                  <a:noFill/>
                </a:ln>
                <a:solidFill>
                  <a:srgbClr val="0000FF"/>
                </a:solidFill>
                <a:effectLst/>
                <a:latin typeface="Courier New" panose="02070309020205020404" pitchFamily="49" charset="0"/>
                <a:cs typeface="Courier New" panose="02070309020205020404" pitchFamily="49" charset="0"/>
              </a:rPr>
              <a:t>default</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endParaRPr kumimoji="0" lang="en-US"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endParaRPr kumimoji="0" lang="en-US"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RETURNS</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scalar_type</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err="1">
                <a:ln>
                  <a:noFill/>
                </a:ln>
                <a:solidFill>
                  <a:srgbClr val="0000FF"/>
                </a:solidFill>
                <a:effectLst/>
                <a:latin typeface="Courier New" panose="02070309020205020404" pitchFamily="49" charset="0"/>
                <a:cs typeface="Courier New" panose="02070309020205020404" pitchFamily="49" charset="0"/>
              </a:rPr>
              <a:t>variable</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TABLE</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WITH</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ENCRYPTION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SCHEMAB</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IN</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D</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IN</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G</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endParaRPr kumimoji="0" lang="en-US"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AS</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endParaRPr kumimoji="0" lang="en-US"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block</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RETURN</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select_statement</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800" b="0" i="0" u="none" strike="noStrike" cap="none" normalizeH="0" baseline="0" dirty="0">
                <a:ln>
                  <a:noFill/>
                </a:ln>
                <a:solidFill>
                  <a:schemeClr val="tx1"/>
                </a:solidFill>
                <a:effectLst/>
              </a:rPr>
              <a:t> </a:t>
            </a:r>
            <a:endParaRPr kumimoji="0" lang="ru-RU" altLang="ru-RU" sz="2400" b="0" i="0" u="none" strike="noStrike" cap="none" normalizeH="0" baseline="0" dirty="0">
              <a:ln>
                <a:noFill/>
              </a:ln>
              <a:solidFill>
                <a:schemeClr val="tx1"/>
              </a:solidFill>
              <a:effectLst/>
              <a:latin typeface="Arial" panose="020B0604020202020204" pitchFamily="34" charset="0"/>
            </a:endParaRPr>
          </a:p>
        </p:txBody>
      </p:sp>
      <p:sp>
        <p:nvSpPr>
          <p:cNvPr id="6" name="Прямоугольник 5"/>
          <p:cNvSpPr/>
          <p:nvPr/>
        </p:nvSpPr>
        <p:spPr>
          <a:xfrm>
            <a:off x="828675" y="3766177"/>
            <a:ext cx="7485513" cy="2462213"/>
          </a:xfrm>
          <a:prstGeom prst="rect">
            <a:avLst/>
          </a:prstGeom>
        </p:spPr>
        <p:txBody>
          <a:bodyPr wrap="square">
            <a:spAutoFit/>
          </a:bodyPr>
          <a:lstStyle/>
          <a:p>
            <a:r>
              <a:rPr lang="ru-RU" sz="1400" dirty="0">
                <a:solidFill>
                  <a:srgbClr val="000000"/>
                </a:solidFill>
                <a:latin typeface="TT2AEEo00"/>
              </a:rPr>
              <a:t>Альтернативное предложение </a:t>
            </a:r>
            <a:r>
              <a:rPr lang="ru-RU" sz="1050" dirty="0">
                <a:solidFill>
                  <a:srgbClr val="000000"/>
                </a:solidFill>
                <a:latin typeface="TT2AF9o00"/>
              </a:rPr>
              <a:t>WITH SCHEMABINDING </a:t>
            </a:r>
            <a:r>
              <a:rPr lang="ru-RU" sz="1400" dirty="0">
                <a:solidFill>
                  <a:srgbClr val="000000"/>
                </a:solidFill>
                <a:latin typeface="TT2AEEo00"/>
              </a:rPr>
              <a:t>привязывает ОПФ к объектам базы данных, к которым эта функция обращается. После этого любая попытка модифицировать объект базы данных, к которому обращается функция, претерпевает</a:t>
            </a:r>
            <a:br>
              <a:rPr lang="ru-RU" sz="1400" dirty="0">
                <a:solidFill>
                  <a:srgbClr val="000000"/>
                </a:solidFill>
                <a:latin typeface="TT2AEEo00"/>
              </a:rPr>
            </a:br>
            <a:r>
              <a:rPr lang="ru-RU" sz="1400" dirty="0">
                <a:solidFill>
                  <a:srgbClr val="000000"/>
                </a:solidFill>
                <a:latin typeface="TT2AEEo00"/>
              </a:rPr>
              <a:t>неудачу. </a:t>
            </a:r>
            <a:br>
              <a:rPr lang="ru-RU" sz="1400" dirty="0">
                <a:solidFill>
                  <a:srgbClr val="000000"/>
                </a:solidFill>
                <a:latin typeface="TT2AEEo00"/>
              </a:rPr>
            </a:br>
            <a:r>
              <a:rPr lang="ru-RU" sz="1400" dirty="0">
                <a:solidFill>
                  <a:srgbClr val="000000"/>
                </a:solidFill>
                <a:latin typeface="TT2AEEo00"/>
              </a:rPr>
              <a:t>Для того чтобы во время создания функции использовать предложение</a:t>
            </a:r>
            <a:br>
              <a:rPr lang="ru-RU" sz="1400" dirty="0">
                <a:solidFill>
                  <a:srgbClr val="000000"/>
                </a:solidFill>
                <a:latin typeface="TT2AEEo00"/>
              </a:rPr>
            </a:br>
            <a:r>
              <a:rPr lang="ru-RU" sz="1050" dirty="0">
                <a:solidFill>
                  <a:srgbClr val="000000"/>
                </a:solidFill>
                <a:latin typeface="TT2AF9o00"/>
              </a:rPr>
              <a:t>SCHEMA</a:t>
            </a:r>
            <a:r>
              <a:rPr lang="en-US" sz="1050" dirty="0">
                <a:solidFill>
                  <a:srgbClr val="000000"/>
                </a:solidFill>
                <a:latin typeface="TT2AF9o00"/>
              </a:rPr>
              <a:t>B</a:t>
            </a:r>
            <a:r>
              <a:rPr lang="ru-RU" sz="1050" dirty="0">
                <a:solidFill>
                  <a:srgbClr val="000000"/>
                </a:solidFill>
                <a:latin typeface="TT2AF9o00"/>
              </a:rPr>
              <a:t>INDING</a:t>
            </a:r>
            <a:r>
              <a:rPr lang="ru-RU" sz="1400" dirty="0">
                <a:solidFill>
                  <a:srgbClr val="000000"/>
                </a:solidFill>
                <a:latin typeface="TT2AEEo00"/>
              </a:rPr>
              <a:t>, объекты базы данных, к которым обращается функция, должны</a:t>
            </a:r>
            <a:br>
              <a:rPr lang="ru-RU" sz="1400" dirty="0">
                <a:solidFill>
                  <a:srgbClr val="000000"/>
                </a:solidFill>
                <a:latin typeface="TT2AEEo00"/>
              </a:rPr>
            </a:br>
            <a:r>
              <a:rPr lang="ru-RU" sz="1400" dirty="0">
                <a:solidFill>
                  <a:srgbClr val="000000"/>
                </a:solidFill>
                <a:latin typeface="TT2AEEo00"/>
              </a:rPr>
              <a:t>удовлетворять следующим условиям</a:t>
            </a:r>
            <a:r>
              <a:rPr lang="en-US" sz="1400" dirty="0">
                <a:solidFill>
                  <a:srgbClr val="000000"/>
                </a:solidFill>
                <a:latin typeface="TT2AEEo00"/>
              </a:rPr>
              <a:t>:</a:t>
            </a:r>
          </a:p>
          <a:p>
            <a:pPr marL="285750" indent="-285750">
              <a:buFont typeface="Arial" panose="020B0604020202020204" pitchFamily="34" charset="0"/>
              <a:buChar char="•"/>
            </a:pPr>
            <a:r>
              <a:rPr lang="ru-RU" sz="1400" dirty="0">
                <a:solidFill>
                  <a:srgbClr val="000000"/>
                </a:solidFill>
                <a:latin typeface="TT2AEEo00"/>
              </a:rPr>
              <a:t>все представления и другие ОПФ, к которым обращается определяемая функция,</a:t>
            </a:r>
            <a:br>
              <a:rPr lang="ru-RU" sz="1400" dirty="0">
                <a:solidFill>
                  <a:srgbClr val="000000"/>
                </a:solidFill>
                <a:latin typeface="TT2AEEo00"/>
              </a:rPr>
            </a:br>
            <a:r>
              <a:rPr lang="ru-RU" sz="1400" dirty="0">
                <a:solidFill>
                  <a:srgbClr val="000000"/>
                </a:solidFill>
                <a:latin typeface="TT2AEEo00"/>
              </a:rPr>
              <a:t>должны быть привязаны к схеме;</a:t>
            </a:r>
            <a:br>
              <a:rPr lang="ru-RU" sz="1400" dirty="0">
                <a:solidFill>
                  <a:srgbClr val="000000"/>
                </a:solidFill>
                <a:latin typeface="TT2AEEo00"/>
              </a:rPr>
            </a:br>
            <a:r>
              <a:rPr lang="ru-RU" sz="1400" dirty="0">
                <a:solidFill>
                  <a:srgbClr val="000000"/>
                </a:solidFill>
                <a:latin typeface="TT2AEEo00"/>
              </a:rPr>
              <a:t>все объекты базы данных (таблицы, представления и ОПФ) должны быть в той</a:t>
            </a:r>
          </a:p>
          <a:p>
            <a:pPr marL="285750" indent="-285750">
              <a:buFont typeface="Arial" panose="020B0604020202020204" pitchFamily="34" charset="0"/>
              <a:buChar char="•"/>
            </a:pPr>
            <a:r>
              <a:rPr lang="ru-RU" sz="1400" dirty="0">
                <a:solidFill>
                  <a:srgbClr val="000000"/>
                </a:solidFill>
                <a:latin typeface="TT2AEEo00"/>
              </a:rPr>
              <a:t>же самой базе данных, что и определяемая функция.</a:t>
            </a:r>
            <a:endParaRPr lang="ru-RU" sz="1400" dirty="0"/>
          </a:p>
        </p:txBody>
      </p:sp>
    </p:spTree>
    <p:extLst>
      <p:ext uri="{BB962C8B-B14F-4D97-AF65-F5344CB8AC3E}">
        <p14:creationId xmlns:p14="http://schemas.microsoft.com/office/powerpoint/2010/main" val="4087646203"/>
      </p:ext>
    </p:extLst>
  </p:cSld>
  <p:clrMapOvr>
    <a:masterClrMapping/>
  </p:clrMapOvr>
  <p:transition spd="slow">
    <p:push dir="u"/>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Вызов определяемой пользователем функции</a:t>
            </a:r>
          </a:p>
        </p:txBody>
      </p:sp>
      <p:sp>
        <p:nvSpPr>
          <p:cNvPr id="3" name="Объект 2"/>
          <p:cNvSpPr>
            <a:spLocks noGrp="1"/>
          </p:cNvSpPr>
          <p:nvPr>
            <p:ph idx="1"/>
          </p:nvPr>
        </p:nvSpPr>
        <p:spPr>
          <a:xfrm>
            <a:off x="828675" y="1600200"/>
            <a:ext cx="7486650" cy="2409825"/>
          </a:xfrm>
        </p:spPr>
        <p:txBody>
          <a:bodyPr/>
          <a:lstStyle/>
          <a:p>
            <a:r>
              <a:rPr lang="ru-RU" dirty="0"/>
              <a:t>Определенную пользователем функцию можно вызывать с помощью инструкций</a:t>
            </a:r>
            <a:br>
              <a:rPr lang="ru-RU" dirty="0"/>
            </a:br>
            <a:r>
              <a:rPr lang="ru-RU" dirty="0" err="1"/>
              <a:t>Transact</a:t>
            </a:r>
            <a:r>
              <a:rPr lang="ru-RU" dirty="0"/>
              <a:t>-SQL, таких как SELECT, INSERT, UPDATE или DELETE. </a:t>
            </a:r>
            <a:endParaRPr lang="en-US" dirty="0"/>
          </a:p>
          <a:p>
            <a:r>
              <a:rPr lang="ru-RU" dirty="0"/>
              <a:t>Вызов функции осуществляется, указывая ее имя с парой круглых скобок в конце, в которых можно задать</a:t>
            </a:r>
            <a:r>
              <a:rPr lang="en-US" dirty="0"/>
              <a:t> </a:t>
            </a:r>
            <a:r>
              <a:rPr lang="ru-RU" dirty="0"/>
              <a:t>один или несколько аргументов. </a:t>
            </a:r>
            <a:endParaRPr lang="en-US" dirty="0"/>
          </a:p>
          <a:p>
            <a:r>
              <a:rPr lang="ru-RU" dirty="0"/>
              <a:t>При вызове функции, когда для ее параметров не определены значения по</a:t>
            </a:r>
            <a:r>
              <a:rPr lang="en-US" dirty="0"/>
              <a:t> </a:t>
            </a:r>
            <a:r>
              <a:rPr lang="ru-RU" dirty="0"/>
              <a:t>умолчанию, для всех этих параметров необходимо предоставить аргументы в том</a:t>
            </a:r>
            <a:r>
              <a:rPr lang="en-US" dirty="0"/>
              <a:t> </a:t>
            </a:r>
            <a:r>
              <a:rPr lang="ru-RU" dirty="0"/>
              <a:t>же самом порядке, в каком эти параметры определены в инструкции CREATE</a:t>
            </a:r>
            <a:r>
              <a:rPr lang="en-US" dirty="0"/>
              <a:t> FUNCTION.</a:t>
            </a:r>
            <a:br>
              <a:rPr lang="ru-RU" dirty="0"/>
            </a:br>
            <a:endParaRPr lang="ru-RU" dirty="0"/>
          </a:p>
        </p:txBody>
      </p:sp>
      <p:sp>
        <p:nvSpPr>
          <p:cNvPr id="4" name="Rectangle 1"/>
          <p:cNvSpPr>
            <a:spLocks noChangeArrowheads="1"/>
          </p:cNvSpPr>
          <p:nvPr/>
        </p:nvSpPr>
        <p:spPr bwMode="auto">
          <a:xfrm>
            <a:off x="828675" y="3871839"/>
            <a:ext cx="7485513" cy="738664"/>
          </a:xfrm>
          <a:prstGeom prst="rect">
            <a:avLst/>
          </a:prstGeom>
          <a:solidFill>
            <a:srgbClr val="F4F4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USE</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sample</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endParaRPr kumimoji="0" lang="en-US"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SELECT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project_no</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project_name</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FROM</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project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endParaRPr kumimoji="0" lang="en-US"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WHERE</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budget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&lt;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dbo.</a:t>
            </a:r>
            <a:r>
              <a:rPr kumimoji="0" lang="ru-RU" altLang="ru-RU" sz="1400" b="0" i="0" u="none" strike="noStrike" cap="none" normalizeH="0" baseline="0" dirty="0" err="1">
                <a:ln>
                  <a:noFill/>
                </a:ln>
                <a:solidFill>
                  <a:srgbClr val="202020"/>
                </a:solidFill>
                <a:effectLst/>
                <a:latin typeface="Courier New" panose="02070309020205020404" pitchFamily="49" charset="0"/>
                <a:cs typeface="Courier New" panose="02070309020205020404" pitchFamily="49" charset="0"/>
              </a:rPr>
              <a:t>compute_costs</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00000"/>
                </a:solidFill>
                <a:effectLst/>
                <a:latin typeface="Courier New" panose="02070309020205020404" pitchFamily="49" charset="0"/>
                <a:cs typeface="Courier New" panose="02070309020205020404" pitchFamily="49" charset="0"/>
              </a:rPr>
              <a:t>25</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800" b="0" i="0" u="none" strike="noStrike" cap="none" normalizeH="0" baseline="0" dirty="0">
                <a:ln>
                  <a:noFill/>
                </a:ln>
                <a:solidFill>
                  <a:schemeClr val="tx1"/>
                </a:solidFill>
                <a:effectLst/>
              </a:rPr>
              <a:t> </a:t>
            </a:r>
            <a:endParaRPr kumimoji="0" lang="ru-RU" altLang="ru-RU" sz="24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967081728"/>
      </p:ext>
    </p:extLst>
  </p:cSld>
  <p:clrMapOvr>
    <a:masterClrMapping/>
  </p:clrMapOvr>
  <p:transition spd="slow">
    <p:push dir="u"/>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Возвращающие табличное значение функции</a:t>
            </a:r>
          </a:p>
        </p:txBody>
      </p:sp>
      <p:sp>
        <p:nvSpPr>
          <p:cNvPr id="3" name="Объект 2"/>
          <p:cNvSpPr>
            <a:spLocks noGrp="1"/>
          </p:cNvSpPr>
          <p:nvPr>
            <p:ph idx="1"/>
          </p:nvPr>
        </p:nvSpPr>
        <p:spPr>
          <a:xfrm>
            <a:off x="828676" y="1419225"/>
            <a:ext cx="7486650" cy="3448050"/>
          </a:xfrm>
        </p:spPr>
        <p:txBody>
          <a:bodyPr>
            <a:normAutofit/>
          </a:bodyPr>
          <a:lstStyle/>
          <a:p>
            <a:pPr marL="0" indent="0">
              <a:buNone/>
            </a:pPr>
            <a:r>
              <a:rPr lang="ru-RU" dirty="0"/>
              <a:t>Функция является возвращающей табличное значение, если ее предложение RETURNS возвращает набор строк. В зависимости от того, каким образом определено тело функции, возвращающие табличное значение функции классифицируются как </a:t>
            </a:r>
          </a:p>
          <a:p>
            <a:r>
              <a:rPr lang="ru-RU" dirty="0"/>
              <a:t>встраиваемые (</a:t>
            </a:r>
            <a:r>
              <a:rPr lang="ru-RU" dirty="0" err="1"/>
              <a:t>inline</a:t>
            </a:r>
            <a:r>
              <a:rPr lang="ru-RU" dirty="0"/>
              <a:t>). Если в предложении RETURNS ключевое слово TABLE указывается без сопровождающего списка столбцов, такая функция является встроенной. Инструкция SELECT встраиваемой функции возвращает результирующий набор в виде переменной с типом данных TABLE.</a:t>
            </a:r>
          </a:p>
          <a:p>
            <a:r>
              <a:rPr lang="ru-RU" dirty="0" err="1"/>
              <a:t>многоинструкционные</a:t>
            </a:r>
            <a:r>
              <a:rPr lang="ru-RU" dirty="0"/>
              <a:t> (</a:t>
            </a:r>
            <a:r>
              <a:rPr lang="ru-RU" dirty="0" err="1"/>
              <a:t>multistatement</a:t>
            </a:r>
            <a:r>
              <a:rPr lang="ru-RU" dirty="0"/>
              <a:t>). </a:t>
            </a:r>
            <a:r>
              <a:rPr lang="ru-RU" dirty="0" err="1"/>
              <a:t>Многоинструкционная</a:t>
            </a:r>
            <a:r>
              <a:rPr lang="ru-RU" dirty="0"/>
              <a:t> возвращающая табличное значение функция содержит имя, определяющее внутреннюю переменную с типом данных TABLE. Этот тип данных указывается ключевым словом TABLE, которое следует за именем переменной. В эту переменную вставляются выбранные строки, и она служит возвращаемым значением функции.</a:t>
            </a:r>
          </a:p>
          <a:p>
            <a:endParaRPr lang="ru-RU" dirty="0"/>
          </a:p>
        </p:txBody>
      </p:sp>
      <p:sp>
        <p:nvSpPr>
          <p:cNvPr id="4" name="Rectangle 1"/>
          <p:cNvSpPr>
            <a:spLocks noChangeArrowheads="1"/>
          </p:cNvSpPr>
          <p:nvPr/>
        </p:nvSpPr>
        <p:spPr bwMode="auto">
          <a:xfrm>
            <a:off x="828677" y="4949250"/>
            <a:ext cx="7485511" cy="1169551"/>
          </a:xfrm>
          <a:prstGeom prst="rect">
            <a:avLst/>
          </a:prstGeom>
          <a:solidFill>
            <a:srgbClr val="F4F4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CREATE</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FUNCTION</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employees_in_project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pr_number</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CHAR</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00000"/>
                </a:solidFill>
                <a:effectLst/>
                <a:latin typeface="Courier New" panose="02070309020205020404" pitchFamily="49" charset="0"/>
                <a:cs typeface="Courier New" panose="02070309020205020404" pitchFamily="49" charset="0"/>
              </a:rPr>
              <a:t>4</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RETURNS</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TABLE</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AS</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RETURN</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SELECT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emp_fname</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emp_lname</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FROM</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works_on</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employee</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WHERE</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employee.</a:t>
            </a:r>
            <a:r>
              <a:rPr kumimoji="0" lang="ru-RU" altLang="ru-RU" sz="1400" b="0" i="0" u="none" strike="noStrike" cap="none" normalizeH="0" baseline="0" dirty="0" err="1">
                <a:ln>
                  <a:noFill/>
                </a:ln>
                <a:solidFill>
                  <a:srgbClr val="202020"/>
                </a:solidFill>
                <a:effectLst/>
                <a:latin typeface="Courier New" panose="02070309020205020404" pitchFamily="49" charset="0"/>
                <a:cs typeface="Courier New" panose="02070309020205020404" pitchFamily="49" charset="0"/>
              </a:rPr>
              <a:t>emp_no</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works_on.</a:t>
            </a:r>
            <a:r>
              <a:rPr kumimoji="0" lang="ru-RU" altLang="ru-RU" sz="1400" b="0" i="0" u="none" strike="noStrike" cap="none" normalizeH="0" baseline="0" dirty="0" err="1">
                <a:ln>
                  <a:noFill/>
                </a:ln>
                <a:solidFill>
                  <a:srgbClr val="202020"/>
                </a:solidFill>
                <a:effectLst/>
                <a:latin typeface="Courier New" panose="02070309020205020404" pitchFamily="49" charset="0"/>
                <a:cs typeface="Courier New" panose="02070309020205020404" pitchFamily="49" charset="0"/>
              </a:rPr>
              <a:t>emp_no</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AND</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project_no</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pr_number</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800" b="0" i="0" u="none" strike="noStrike" cap="none" normalizeH="0" baseline="0" dirty="0">
                <a:ln>
                  <a:noFill/>
                </a:ln>
                <a:solidFill>
                  <a:schemeClr val="tx1"/>
                </a:solidFill>
                <a:effectLst/>
              </a:rPr>
              <a:t> </a:t>
            </a:r>
            <a:endParaRPr kumimoji="0" lang="ru-RU" altLang="ru-RU" sz="24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421032209"/>
      </p:ext>
    </p:extLst>
  </p:cSld>
  <p:clrMapOvr>
    <a:masterClrMapping/>
  </p:clrMapOvr>
  <p:transition spd="slow">
    <p:push dir="u"/>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Возвращающие табличное значение функции</a:t>
            </a:r>
            <a:br>
              <a:rPr lang="ru-RU" dirty="0"/>
            </a:br>
            <a:r>
              <a:rPr lang="ru-RU" dirty="0"/>
              <a:t>и инструкция APPLY</a:t>
            </a:r>
          </a:p>
        </p:txBody>
      </p:sp>
      <p:sp>
        <p:nvSpPr>
          <p:cNvPr id="3" name="Объект 2"/>
          <p:cNvSpPr>
            <a:spLocks noGrp="1"/>
          </p:cNvSpPr>
          <p:nvPr>
            <p:ph idx="1"/>
          </p:nvPr>
        </p:nvSpPr>
        <p:spPr/>
        <p:txBody>
          <a:bodyPr>
            <a:normAutofit/>
          </a:bodyPr>
          <a:lstStyle/>
          <a:p>
            <a:pPr marL="0" indent="0">
              <a:buNone/>
            </a:pPr>
            <a:r>
              <a:rPr lang="ru-RU" dirty="0"/>
              <a:t>Реляционная инструкция APPLY позволяет вызывать возвращающую табличное значение функцию для каждой строки табличного выражения. Эта инструкция задается в предложении FROM соответствующей инструкции SELECT таким же образом, как и инструкция JOIN. Инструкция APPLY может быть объединена с табличной функцией для получения результата, похожего на результирующий набор операции соединения двух таблиц. Существует две формы инструкции APPLY:</a:t>
            </a:r>
          </a:p>
          <a:p>
            <a:r>
              <a:rPr lang="ru-RU" dirty="0"/>
              <a:t>CROSS APPLY</a:t>
            </a:r>
          </a:p>
          <a:p>
            <a:r>
              <a:rPr lang="ru-RU" dirty="0"/>
              <a:t>OUTER APPLY</a:t>
            </a:r>
          </a:p>
          <a:p>
            <a:r>
              <a:rPr lang="ru-RU" dirty="0"/>
              <a:t>Инструкция CROSS APPLY возвращает те строки из внутреннего (левого) табличного выражения, которые совпадают с внешним (правым) табличным выражением. Таким образом, логически, инструкция CROSS APPLY функционирует так же, как и инструкция INNER JOIN.</a:t>
            </a:r>
          </a:p>
          <a:p>
            <a:r>
              <a:rPr lang="ru-RU" dirty="0"/>
              <a:t>Инструкция OUTER APPLY возвращает все строки из внутреннего (левого) табличного выражения. (Для тех строк, для которых нет совпадений во внешнем табличном выражении, он содержит значения NULL в столбцах внешнего табличного выражения.) Логически, инструкция OUTER APPLY эквивалентна инструкции </a:t>
            </a:r>
          </a:p>
        </p:txBody>
      </p:sp>
    </p:spTree>
    <p:extLst>
      <p:ext uri="{BB962C8B-B14F-4D97-AF65-F5344CB8AC3E}">
        <p14:creationId xmlns:p14="http://schemas.microsoft.com/office/powerpoint/2010/main" val="47465093"/>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lstStyle/>
          <a:p>
            <a:r>
              <a:rPr lang="ru-RU" dirty="0"/>
              <a:t>Некоторые определения</a:t>
            </a:r>
          </a:p>
        </p:txBody>
      </p:sp>
      <p:sp>
        <p:nvSpPr>
          <p:cNvPr id="6" name="Объект 5"/>
          <p:cNvSpPr>
            <a:spLocks noGrp="1"/>
          </p:cNvSpPr>
          <p:nvPr>
            <p:ph idx="1"/>
          </p:nvPr>
        </p:nvSpPr>
        <p:spPr>
          <a:xfrm>
            <a:off x="828675" y="1600200"/>
            <a:ext cx="7486650" cy="5024336"/>
          </a:xfrm>
        </p:spPr>
        <p:txBody>
          <a:bodyPr>
            <a:normAutofit lnSpcReduction="10000"/>
          </a:bodyPr>
          <a:lstStyle/>
          <a:p>
            <a:pPr marL="0" indent="0">
              <a:buNone/>
            </a:pPr>
            <a:r>
              <a:rPr lang="ru-RU" b="1" dirty="0"/>
              <a:t>Хранимая процедура (ХП) </a:t>
            </a:r>
            <a:r>
              <a:rPr lang="ru-RU" dirty="0"/>
              <a:t>— это специальный тип пакета инструкций </a:t>
            </a:r>
            <a:r>
              <a:rPr lang="ru-RU" dirty="0" err="1"/>
              <a:t>Transact</a:t>
            </a:r>
            <a:r>
              <a:rPr lang="ru-RU" dirty="0"/>
              <a:t>-SQL, созданный с использованием языка SQL и процедурных расширений.</a:t>
            </a:r>
            <a:endParaRPr lang="ru-RU" sz="1800" dirty="0"/>
          </a:p>
          <a:p>
            <a:r>
              <a:rPr lang="ru-RU" dirty="0"/>
              <a:t>С точки зрения приложений, работающих с БД, хранимые процедуры (</a:t>
            </a:r>
            <a:r>
              <a:rPr lang="ru-RU" dirty="0" err="1"/>
              <a:t>Stored</a:t>
            </a:r>
            <a:r>
              <a:rPr lang="ru-RU" dirty="0"/>
              <a:t> </a:t>
            </a:r>
            <a:r>
              <a:rPr lang="ru-RU" dirty="0" err="1"/>
              <a:t>Procedure</a:t>
            </a:r>
            <a:r>
              <a:rPr lang="ru-RU" dirty="0"/>
              <a:t>) — это подпрограммы, которые выполняются на сервере. </a:t>
            </a:r>
          </a:p>
          <a:p>
            <a:r>
              <a:rPr lang="ru-RU" dirty="0"/>
              <a:t>По отношению к БД — это объекты, которые создаются и хранятся в БД. Каждая ХП компилируется при первом выполнении, в процессе компиляции строится оптимальный план выполнения процедуры. Описание процедуры совместно с планом ее выполнения хранится в системных таблицах БД.</a:t>
            </a:r>
          </a:p>
          <a:p>
            <a:r>
              <a:rPr lang="ru-RU" dirty="0"/>
              <a:t>ХП могут быть вызваны из клиентских приложений. При этом одна процедура может быть использована в любом количестве клиентских приложений, что позволяет существенно сэкономить трудозатраты на создание прикладного программного обеспечения и эффективно применять стратегию повторного использования кода. </a:t>
            </a:r>
          </a:p>
          <a:p>
            <a:r>
              <a:rPr lang="ru-RU" dirty="0"/>
              <a:t>Как и любые процедуры в стандартных языках программирования, хранимые процедуры могут иметь входные и выходные параметры или не иметь их вовсе.</a:t>
            </a:r>
          </a:p>
          <a:p>
            <a:r>
              <a:rPr lang="ru-RU" dirty="0"/>
              <a:t>Хранимые процедуры могут быть активизированы не только пользовательскими приложениями, но и триггерами.</a:t>
            </a:r>
          </a:p>
          <a:p>
            <a:r>
              <a:rPr lang="ru-RU" dirty="0"/>
              <a:t>Хранимые процедуры пишутся на специальном встроенном языке программирования (</a:t>
            </a:r>
            <a:r>
              <a:rPr lang="en-US" i="1" dirty="0"/>
              <a:t>Transact SQL </a:t>
            </a:r>
            <a:r>
              <a:rPr lang="ru-RU" i="1" dirty="0"/>
              <a:t>для </a:t>
            </a:r>
            <a:r>
              <a:rPr lang="en-US" i="1" dirty="0"/>
              <a:t>MS SQL Server, PL/SQL </a:t>
            </a:r>
            <a:r>
              <a:rPr lang="ru-RU" i="1" dirty="0"/>
              <a:t>и </a:t>
            </a:r>
            <a:r>
              <a:rPr lang="en-US" i="1" dirty="0"/>
              <a:t>java </a:t>
            </a:r>
            <a:r>
              <a:rPr lang="ru-RU" i="1" dirty="0"/>
              <a:t>для </a:t>
            </a:r>
            <a:r>
              <a:rPr lang="en-US" i="1" dirty="0"/>
              <a:t>Oracle </a:t>
            </a:r>
            <a:r>
              <a:rPr lang="ru-RU" i="1" dirty="0"/>
              <a:t>и т.д.</a:t>
            </a:r>
            <a:r>
              <a:rPr lang="ru-RU" dirty="0"/>
              <a:t>), они могут включать любые операторы SQL, а также включают некоторый набор операторов, управляющих ходом выполнения программ.</a:t>
            </a:r>
          </a:p>
          <a:p>
            <a:endParaRPr lang="ru-RU" sz="1800" dirty="0"/>
          </a:p>
        </p:txBody>
      </p:sp>
    </p:spTree>
    <p:extLst>
      <p:ext uri="{BB962C8B-B14F-4D97-AF65-F5344CB8AC3E}">
        <p14:creationId xmlns:p14="http://schemas.microsoft.com/office/powerpoint/2010/main" val="4182270515"/>
      </p:ext>
    </p:extLst>
  </p:cSld>
  <p:clrMapOvr>
    <a:masterClrMapping/>
  </p:clrMapOvr>
  <p:transition spd="slow">
    <p:push dir="u"/>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Триггеры</a:t>
            </a:r>
            <a:endParaRPr lang="ru-RU" dirty="0"/>
          </a:p>
        </p:txBody>
      </p:sp>
      <p:sp>
        <p:nvSpPr>
          <p:cNvPr id="5" name="Объект 4"/>
          <p:cNvSpPr>
            <a:spLocks noGrp="1"/>
          </p:cNvSpPr>
          <p:nvPr>
            <p:ph idx="1"/>
          </p:nvPr>
        </p:nvSpPr>
        <p:spPr/>
        <p:txBody>
          <a:bodyPr/>
          <a:lstStyle/>
          <a:p>
            <a:r>
              <a:rPr lang="ru-RU" b="1" dirty="0"/>
              <a:t>Триггер</a:t>
            </a:r>
            <a:r>
              <a:rPr lang="ru-RU" dirty="0"/>
              <a:t> — специальный вид хранимой процедуры, которую SQL </a:t>
            </a:r>
            <a:r>
              <a:rPr lang="ru-RU" dirty="0" err="1"/>
              <a:t>Server</a:t>
            </a:r>
            <a:r>
              <a:rPr lang="ru-RU" dirty="0"/>
              <a:t> вызывает при выполнении операций модификации соответствующих таблиц. </a:t>
            </a:r>
          </a:p>
          <a:p>
            <a:r>
              <a:rPr lang="ru-RU" dirty="0"/>
              <a:t>Триггер автоматически активизируется при выполнении операции, с которой он связан. </a:t>
            </a:r>
          </a:p>
          <a:p>
            <a:r>
              <a:rPr lang="ru-RU" dirty="0"/>
              <a:t>Триггеры связываются с одной или несколькими операциями модификации над одной таблицей.</a:t>
            </a:r>
          </a:p>
          <a:p>
            <a:r>
              <a:rPr lang="ru-RU" dirty="0"/>
              <a:t>В MS SQL </a:t>
            </a:r>
            <a:r>
              <a:rPr lang="ru-RU" dirty="0" err="1"/>
              <a:t>Server</a:t>
            </a:r>
            <a:r>
              <a:rPr lang="ru-RU" dirty="0"/>
              <a:t> триггеры определены только как </a:t>
            </a:r>
            <a:r>
              <a:rPr lang="ru-RU" dirty="0" err="1"/>
              <a:t>постфильтры</a:t>
            </a:r>
            <a:r>
              <a:rPr lang="ru-RU" dirty="0"/>
              <a:t> (</a:t>
            </a:r>
            <a:r>
              <a:rPr lang="en-US" dirty="0"/>
              <a:t>after)</a:t>
            </a:r>
            <a:r>
              <a:rPr lang="ru-RU" dirty="0"/>
              <a:t>, то есть такие триггеры, которые выполняются после свершения события.</a:t>
            </a:r>
            <a:endParaRPr lang="en-US" dirty="0"/>
          </a:p>
          <a:p>
            <a:r>
              <a:rPr lang="ru-RU" dirty="0"/>
              <a:t>Приоритет триггеров ниже, чем приоритет правил-ограничений (</a:t>
            </a:r>
            <a:r>
              <a:rPr lang="ru-RU" dirty="0" err="1"/>
              <a:t>constraints</a:t>
            </a:r>
            <a:r>
              <a:rPr lang="ru-RU" dirty="0"/>
              <a:t>), задаваемых на уровне описания таблиц и на уровне связей между таблицами. </a:t>
            </a:r>
          </a:p>
        </p:txBody>
      </p:sp>
    </p:spTree>
    <p:extLst>
      <p:ext uri="{BB962C8B-B14F-4D97-AF65-F5344CB8AC3E}">
        <p14:creationId xmlns:p14="http://schemas.microsoft.com/office/powerpoint/2010/main" val="2379463246"/>
      </p:ext>
    </p:extLst>
  </p:cSld>
  <p:clrMapOvr>
    <a:masterClrMapping/>
  </p:clrMapOvr>
  <p:transition spd="slow">
    <p:push dir="u"/>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Создание триггера</a:t>
            </a:r>
          </a:p>
        </p:txBody>
      </p:sp>
      <p:sp>
        <p:nvSpPr>
          <p:cNvPr id="4" name="Rectangle 1"/>
          <p:cNvSpPr>
            <a:spLocks noChangeArrowheads="1"/>
          </p:cNvSpPr>
          <p:nvPr/>
        </p:nvSpPr>
        <p:spPr bwMode="auto">
          <a:xfrm>
            <a:off x="828676" y="1670126"/>
            <a:ext cx="7485513" cy="954107"/>
          </a:xfrm>
          <a:prstGeom prst="rect">
            <a:avLst/>
          </a:prstGeom>
          <a:solidFill>
            <a:srgbClr val="F4F4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CREATE</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TRIGGER</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&lt;</a:t>
            </a:r>
            <a:r>
              <a:rPr kumimoji="0" lang="ru-RU" altLang="ru-RU" sz="14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имя_триггера</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&gt;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ON</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&lt;</a:t>
            </a:r>
            <a:r>
              <a:rPr kumimoji="0" lang="ru-RU" altLang="ru-RU" sz="14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имя_таблицы</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&gt;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FOR</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INSERT</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UPDATE</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DELETE</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WITH</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ENCRIPT</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IN</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G</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AS</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SQL</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операторы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Тело триггера</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800" b="0" i="0" u="none" strike="noStrike" cap="none" normalizeH="0" baseline="0" dirty="0">
                <a:ln>
                  <a:noFill/>
                </a:ln>
                <a:solidFill>
                  <a:schemeClr val="tx1"/>
                </a:solidFill>
                <a:effectLst/>
              </a:rPr>
              <a:t> </a:t>
            </a:r>
            <a:endParaRPr kumimoji="0" lang="ru-RU" altLang="ru-RU" sz="2400" b="0" i="0" u="none" strike="noStrike" cap="none" normalizeH="0" baseline="0" dirty="0">
              <a:ln>
                <a:noFill/>
              </a:ln>
              <a:solidFill>
                <a:schemeClr val="tx1"/>
              </a:solidFill>
              <a:effectLst/>
              <a:latin typeface="Arial" panose="020B0604020202020204" pitchFamily="34" charset="0"/>
            </a:endParaRPr>
          </a:p>
        </p:txBody>
      </p:sp>
      <p:sp>
        <p:nvSpPr>
          <p:cNvPr id="5" name="Прямоугольник 4"/>
          <p:cNvSpPr/>
          <p:nvPr/>
        </p:nvSpPr>
        <p:spPr>
          <a:xfrm>
            <a:off x="828676" y="1331572"/>
            <a:ext cx="1896994" cy="338554"/>
          </a:xfrm>
          <a:prstGeom prst="rect">
            <a:avLst/>
          </a:prstGeom>
        </p:spPr>
        <p:txBody>
          <a:bodyPr wrap="none">
            <a:spAutoFit/>
          </a:bodyPr>
          <a:lstStyle/>
          <a:p>
            <a:r>
              <a:rPr lang="ru-RU" sz="1600" dirty="0">
                <a:solidFill>
                  <a:srgbClr val="000000"/>
                </a:solidFill>
                <a:latin typeface="Times New Roman" panose="02020603050405020304" pitchFamily="18" charset="0"/>
                <a:ea typeface="SimSun" panose="02010600030101010101" pitchFamily="2" charset="-122"/>
                <a:cs typeface="Tahoma" panose="020B0604030504040204" pitchFamily="34" charset="0"/>
              </a:rPr>
              <a:t>По стандарту SQL2</a:t>
            </a:r>
            <a:endParaRPr lang="ru-RU" sz="1600" dirty="0"/>
          </a:p>
        </p:txBody>
      </p:sp>
      <p:sp>
        <p:nvSpPr>
          <p:cNvPr id="7" name="Прямоугольник 6"/>
          <p:cNvSpPr/>
          <p:nvPr/>
        </p:nvSpPr>
        <p:spPr>
          <a:xfrm>
            <a:off x="828676" y="2677870"/>
            <a:ext cx="4566635" cy="338554"/>
          </a:xfrm>
          <a:prstGeom prst="rect">
            <a:avLst/>
          </a:prstGeom>
        </p:spPr>
        <p:txBody>
          <a:bodyPr wrap="none">
            <a:spAutoFit/>
          </a:bodyPr>
          <a:lstStyle/>
          <a:p>
            <a:r>
              <a:rPr lang="ru-RU" sz="1600" dirty="0">
                <a:solidFill>
                  <a:srgbClr val="000000"/>
                </a:solidFill>
                <a:latin typeface="Times New Roman" panose="02020603050405020304" pitchFamily="18" charset="0"/>
                <a:ea typeface="SimSun" panose="02010600030101010101" pitchFamily="2" charset="-122"/>
                <a:cs typeface="Tahoma" panose="020B0604030504040204" pitchFamily="34" charset="0"/>
              </a:rPr>
              <a:t>Создание триггера </a:t>
            </a:r>
            <a:r>
              <a:rPr lang="en-US" sz="1600" dirty="0">
                <a:solidFill>
                  <a:srgbClr val="000000"/>
                </a:solidFill>
                <a:latin typeface="Times New Roman" panose="02020603050405020304" pitchFamily="18" charset="0"/>
                <a:ea typeface="SimSun" panose="02010600030101010101" pitchFamily="2" charset="-122"/>
                <a:cs typeface="Tahoma" panose="020B0604030504040204" pitchFamily="34" charset="0"/>
              </a:rPr>
              <a:t>DML</a:t>
            </a:r>
            <a:r>
              <a:rPr lang="ru-RU" sz="1600" dirty="0">
                <a:solidFill>
                  <a:srgbClr val="000000"/>
                </a:solidFill>
                <a:latin typeface="Times New Roman" panose="02020603050405020304" pitchFamily="18" charset="0"/>
                <a:ea typeface="SimSun" panose="02010600030101010101" pitchFamily="2" charset="-122"/>
                <a:cs typeface="Tahoma" panose="020B0604030504040204" pitchFamily="34" charset="0"/>
              </a:rPr>
              <a:t> средствами </a:t>
            </a:r>
            <a:r>
              <a:rPr lang="en-US" sz="1600" dirty="0">
                <a:solidFill>
                  <a:srgbClr val="000000"/>
                </a:solidFill>
                <a:latin typeface="Times New Roman" panose="02020603050405020304" pitchFamily="18" charset="0"/>
                <a:ea typeface="SimSun" panose="02010600030101010101" pitchFamily="2" charset="-122"/>
                <a:cs typeface="Tahoma" panose="020B0604030504040204" pitchFamily="34" charset="0"/>
              </a:rPr>
              <a:t>Transact-SQL</a:t>
            </a:r>
            <a:endParaRPr lang="ru-RU" sz="1600" dirty="0"/>
          </a:p>
        </p:txBody>
      </p:sp>
      <p:sp>
        <p:nvSpPr>
          <p:cNvPr id="8" name="Rectangle 2"/>
          <p:cNvSpPr>
            <a:spLocks noChangeArrowheads="1"/>
          </p:cNvSpPr>
          <p:nvPr/>
        </p:nvSpPr>
        <p:spPr bwMode="auto">
          <a:xfrm>
            <a:off x="828676" y="3009460"/>
            <a:ext cx="7485512" cy="1384995"/>
          </a:xfrm>
          <a:prstGeom prst="rect">
            <a:avLst/>
          </a:prstGeom>
          <a:solidFill>
            <a:srgbClr val="F4F4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CREATE</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TRIGGER</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schema_name</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trigger_name</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ON</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table_name</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view_name</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WITH</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dml_trigger_option</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FOR</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AFTER</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IN</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STEAD </a:t>
            </a: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OF</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INSERT</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UPDATE</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DELETE</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WITH</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APPEND</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AS</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sql_statement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EXTERNAL</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NAME </a:t>
            </a:r>
            <a:r>
              <a:rPr kumimoji="0" lang="ru-RU" altLang="ru-RU" sz="14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method_name</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800" b="0" i="0" u="none" strike="noStrike" cap="none" normalizeH="0" baseline="0" dirty="0">
                <a:ln>
                  <a:noFill/>
                </a:ln>
                <a:solidFill>
                  <a:schemeClr val="tx1"/>
                </a:solidFill>
                <a:effectLst/>
              </a:rPr>
              <a:t> </a:t>
            </a:r>
            <a:endParaRPr kumimoji="0" lang="ru-RU" altLang="ru-RU" sz="2400" b="0" i="0" u="none" strike="noStrike" cap="none" normalizeH="0" baseline="0" dirty="0">
              <a:ln>
                <a:noFill/>
              </a:ln>
              <a:solidFill>
                <a:schemeClr val="tx1"/>
              </a:solidFill>
              <a:effectLst/>
              <a:latin typeface="Arial" panose="020B0604020202020204" pitchFamily="34" charset="0"/>
            </a:endParaRPr>
          </a:p>
        </p:txBody>
      </p:sp>
      <p:sp>
        <p:nvSpPr>
          <p:cNvPr id="9" name="Прямоугольник 8"/>
          <p:cNvSpPr/>
          <p:nvPr/>
        </p:nvSpPr>
        <p:spPr>
          <a:xfrm>
            <a:off x="1138136" y="4491732"/>
            <a:ext cx="7176052" cy="1169551"/>
          </a:xfrm>
          <a:prstGeom prst="rect">
            <a:avLst/>
          </a:prstGeom>
        </p:spPr>
        <p:txBody>
          <a:bodyPr wrap="square">
            <a:spAutoFit/>
          </a:bodyPr>
          <a:lstStyle/>
          <a:p>
            <a:pPr marL="285750" indent="-285750">
              <a:buFont typeface="Arial" panose="020B0604020202020204" pitchFamily="34" charset="0"/>
              <a:buChar char="•"/>
            </a:pPr>
            <a:r>
              <a:rPr lang="ru-RU" sz="1400" dirty="0">
                <a:solidFill>
                  <a:srgbClr val="000000"/>
                </a:solidFill>
                <a:latin typeface="TT944o00"/>
              </a:rPr>
              <a:t>Триггеры</a:t>
            </a:r>
            <a:r>
              <a:rPr lang="en-US" sz="1400" dirty="0">
                <a:solidFill>
                  <a:srgbClr val="000000"/>
                </a:solidFill>
                <a:latin typeface="TT944o00"/>
              </a:rPr>
              <a:t> </a:t>
            </a:r>
            <a:r>
              <a:rPr lang="ru-RU" sz="1400" dirty="0">
                <a:solidFill>
                  <a:srgbClr val="000000"/>
                </a:solidFill>
                <a:latin typeface="TT944o00"/>
              </a:rPr>
              <a:t>типа </a:t>
            </a:r>
            <a:r>
              <a:rPr lang="ru-RU" sz="1050" dirty="0">
                <a:solidFill>
                  <a:srgbClr val="000000"/>
                </a:solidFill>
                <a:latin typeface="TT94Do00"/>
              </a:rPr>
              <a:t>AFTER </a:t>
            </a:r>
            <a:r>
              <a:rPr lang="ru-RU" sz="1400" dirty="0">
                <a:solidFill>
                  <a:srgbClr val="000000"/>
                </a:solidFill>
                <a:latin typeface="TT944o00"/>
              </a:rPr>
              <a:t>вызываются после выполнения действия, запускающего триггер.</a:t>
            </a:r>
            <a:endParaRPr lang="en-US" sz="1400" dirty="0">
              <a:solidFill>
                <a:srgbClr val="000000"/>
              </a:solidFill>
              <a:latin typeface="TT944o00"/>
            </a:endParaRPr>
          </a:p>
          <a:p>
            <a:pPr marL="285750" indent="-285750">
              <a:buFont typeface="Arial" panose="020B0604020202020204" pitchFamily="34" charset="0"/>
              <a:buChar char="•"/>
            </a:pPr>
            <a:r>
              <a:rPr lang="ru-RU" sz="1400" dirty="0">
                <a:solidFill>
                  <a:srgbClr val="000000"/>
                </a:solidFill>
                <a:latin typeface="TT944o00"/>
              </a:rPr>
              <a:t>Триггеры типа </a:t>
            </a:r>
            <a:r>
              <a:rPr lang="ru-RU" sz="1050" dirty="0">
                <a:solidFill>
                  <a:srgbClr val="000000"/>
                </a:solidFill>
                <a:latin typeface="TT94Do00"/>
              </a:rPr>
              <a:t>INSTEAD OF </a:t>
            </a:r>
            <a:r>
              <a:rPr lang="ru-RU" sz="1400" dirty="0">
                <a:solidFill>
                  <a:srgbClr val="000000"/>
                </a:solidFill>
                <a:latin typeface="TT944o00"/>
              </a:rPr>
              <a:t>выполняются вместо действия, запускающего триггер. </a:t>
            </a:r>
            <a:endParaRPr lang="en-US" sz="1400" dirty="0">
              <a:solidFill>
                <a:srgbClr val="000000"/>
              </a:solidFill>
              <a:latin typeface="TT944o00"/>
            </a:endParaRPr>
          </a:p>
          <a:p>
            <a:pPr marL="285750" indent="-285750">
              <a:buFont typeface="Arial" panose="020B0604020202020204" pitchFamily="34" charset="0"/>
              <a:buChar char="•"/>
            </a:pPr>
            <a:r>
              <a:rPr lang="ru-RU" sz="1400" dirty="0">
                <a:solidFill>
                  <a:srgbClr val="000000"/>
                </a:solidFill>
                <a:latin typeface="TT944o00"/>
              </a:rPr>
              <a:t>Триггеры </a:t>
            </a:r>
            <a:r>
              <a:rPr lang="ru-RU" sz="1050" dirty="0">
                <a:solidFill>
                  <a:srgbClr val="000000"/>
                </a:solidFill>
                <a:latin typeface="TT94Do00"/>
              </a:rPr>
              <a:t>AFTER </a:t>
            </a:r>
            <a:r>
              <a:rPr lang="ru-RU" sz="1400" dirty="0">
                <a:solidFill>
                  <a:srgbClr val="000000"/>
                </a:solidFill>
                <a:latin typeface="TT944o00"/>
              </a:rPr>
              <a:t>можно создавать только для таблиц, а триггеры </a:t>
            </a:r>
            <a:r>
              <a:rPr lang="ru-RU" sz="1050" dirty="0">
                <a:solidFill>
                  <a:srgbClr val="000000"/>
                </a:solidFill>
                <a:latin typeface="TT94Do00"/>
              </a:rPr>
              <a:t>INSTEAD </a:t>
            </a:r>
            <a:r>
              <a:rPr lang="ru-RU" sz="1400" dirty="0">
                <a:solidFill>
                  <a:srgbClr val="000000"/>
                </a:solidFill>
                <a:latin typeface="TT944o00"/>
              </a:rPr>
              <a:t>— как для таблиц, так и для представлений. </a:t>
            </a:r>
            <a:endParaRPr lang="ru-RU" sz="1400" dirty="0"/>
          </a:p>
        </p:txBody>
      </p:sp>
    </p:spTree>
    <p:extLst>
      <p:ext uri="{BB962C8B-B14F-4D97-AF65-F5344CB8AC3E}">
        <p14:creationId xmlns:p14="http://schemas.microsoft.com/office/powerpoint/2010/main" val="1108910518"/>
      </p:ext>
    </p:extLst>
  </p:cSld>
  <p:clrMapOvr>
    <a:masterClrMapping/>
  </p:clrMapOvr>
  <p:transition spd="slow">
    <p:push dir="u"/>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Ограничения действия триггеров</a:t>
            </a:r>
          </a:p>
        </p:txBody>
      </p:sp>
      <p:sp>
        <p:nvSpPr>
          <p:cNvPr id="3" name="Объект 2"/>
          <p:cNvSpPr>
            <a:spLocks noGrp="1"/>
          </p:cNvSpPr>
          <p:nvPr>
            <p:ph idx="1"/>
          </p:nvPr>
        </p:nvSpPr>
        <p:spPr/>
        <p:txBody>
          <a:bodyPr/>
          <a:lstStyle/>
          <a:p>
            <a:pPr lvl="0"/>
            <a:r>
              <a:rPr lang="ru-RU" dirty="0"/>
              <a:t>Нельзя использовать в теле триггера операции создания объектов БД (новой БД, новой таблицы, нового индекса, новой хранимой процедуры, нового триггера, новых индексов, новых представлений).</a:t>
            </a:r>
          </a:p>
          <a:p>
            <a:pPr lvl="0"/>
            <a:r>
              <a:rPr lang="ru-RU" dirty="0"/>
              <a:t>Нельзя использовать в триггере команду удаления объектов DROP для всех типов базовых объектов БД.</a:t>
            </a:r>
          </a:p>
          <a:p>
            <a:pPr lvl="0"/>
            <a:r>
              <a:rPr lang="ru-RU" dirty="0"/>
              <a:t>Нельзя использовать в теле триггера команды изменения базовых объектов ALTER TABLE, ALTER DATABASE.</a:t>
            </a:r>
          </a:p>
          <a:p>
            <a:pPr lvl="0"/>
            <a:r>
              <a:rPr lang="ru-RU" dirty="0"/>
              <a:t>Нельзя изменять права доступа к объектам БД, то есть выполнять команду GRAND или REVOKE.</a:t>
            </a:r>
          </a:p>
          <a:p>
            <a:pPr lvl="0"/>
            <a:r>
              <a:rPr lang="ru-RU" dirty="0"/>
              <a:t>В отличие от хранимых процедур, триггер не может возвращать никаких значений, он запускается автоматически сервером и не может связаться самостоятельно ни с одним клиентом.</a:t>
            </a:r>
          </a:p>
          <a:p>
            <a:endParaRPr lang="ru-RU" dirty="0"/>
          </a:p>
        </p:txBody>
      </p:sp>
    </p:spTree>
    <p:extLst>
      <p:ext uri="{BB962C8B-B14F-4D97-AF65-F5344CB8AC3E}">
        <p14:creationId xmlns:p14="http://schemas.microsoft.com/office/powerpoint/2010/main" val="2873860841"/>
      </p:ext>
    </p:extLst>
  </p:cSld>
  <p:clrMapOvr>
    <a:masterClrMapping/>
  </p:clrMapOvr>
  <p:transition spd="slow">
    <p:push dir="u"/>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Использование виртуальных таблиц </a:t>
            </a:r>
            <a:r>
              <a:rPr lang="ru-RU" dirty="0" err="1"/>
              <a:t>deleted</a:t>
            </a:r>
            <a:r>
              <a:rPr lang="ru-RU" dirty="0"/>
              <a:t> и </a:t>
            </a:r>
            <a:r>
              <a:rPr lang="ru-RU" dirty="0" err="1"/>
              <a:t>inserted</a:t>
            </a:r>
            <a:endParaRPr lang="ru-RU" dirty="0"/>
          </a:p>
        </p:txBody>
      </p:sp>
      <p:sp>
        <p:nvSpPr>
          <p:cNvPr id="3" name="Объект 2"/>
          <p:cNvSpPr>
            <a:spLocks noGrp="1"/>
          </p:cNvSpPr>
          <p:nvPr>
            <p:ph idx="1"/>
          </p:nvPr>
        </p:nvSpPr>
        <p:spPr>
          <a:xfrm>
            <a:off x="830501" y="1386192"/>
            <a:ext cx="7486650" cy="4572000"/>
          </a:xfrm>
        </p:spPr>
        <p:txBody>
          <a:bodyPr>
            <a:normAutofit/>
          </a:bodyPr>
          <a:lstStyle/>
          <a:p>
            <a:pPr marL="0" indent="0">
              <a:buNone/>
            </a:pPr>
            <a:r>
              <a:rPr lang="ru-RU" sz="1600" dirty="0"/>
              <a:t>При создании действия триггера обычно требуется указать, ссылается ли он на значение столбца до или после его изменения действием, запускающим триггер. По этой причине, для тестирования следствия инструкции, запускающей триггер, используются две специально именованные виртуальные таблицы:</a:t>
            </a:r>
          </a:p>
          <a:p>
            <a:r>
              <a:rPr lang="ru-RU" sz="1600" dirty="0" err="1"/>
              <a:t>deleted</a:t>
            </a:r>
            <a:r>
              <a:rPr lang="ru-RU" sz="1600" dirty="0"/>
              <a:t> — содержит копии строк, удаленных из таблицы, используется в том случае, если в инструкции CREATE TRIGGER указывается предложение DELETE или UPDATE;</a:t>
            </a:r>
          </a:p>
          <a:p>
            <a:r>
              <a:rPr lang="ru-RU" sz="1600" dirty="0" err="1"/>
              <a:t>inserted</a:t>
            </a:r>
            <a:r>
              <a:rPr lang="ru-RU" sz="1600" dirty="0"/>
              <a:t> — содержит копии строк, вставленных в таблицу, если в инструкции указывается предложение INSERT или UPDATE.</a:t>
            </a:r>
          </a:p>
          <a:p>
            <a:r>
              <a:rPr lang="ru-RU" sz="1600" dirty="0"/>
              <a:t>Структура этих таблиц эквивалентна структуре таблицы, для которой определен триггер.</a:t>
            </a:r>
          </a:p>
        </p:txBody>
      </p:sp>
    </p:spTree>
    <p:extLst>
      <p:ext uri="{BB962C8B-B14F-4D97-AF65-F5344CB8AC3E}">
        <p14:creationId xmlns:p14="http://schemas.microsoft.com/office/powerpoint/2010/main" val="1514381903"/>
      </p:ext>
    </p:extLst>
  </p:cSld>
  <p:clrMapOvr>
    <a:masterClrMapping/>
  </p:clrMapOvr>
  <p:transition spd="slow">
    <p:push dir="u"/>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Пример триггера, который срабатывает при удалении экземпляра некоторой книги</a:t>
            </a:r>
          </a:p>
        </p:txBody>
      </p:sp>
      <p:sp>
        <p:nvSpPr>
          <p:cNvPr id="3" name="Объект 2"/>
          <p:cNvSpPr>
            <a:spLocks noGrp="1"/>
          </p:cNvSpPr>
          <p:nvPr>
            <p:ph idx="1"/>
          </p:nvPr>
        </p:nvSpPr>
        <p:spPr>
          <a:xfrm>
            <a:off x="828675" y="1600200"/>
            <a:ext cx="7486650" cy="812260"/>
          </a:xfrm>
        </p:spPr>
        <p:txBody>
          <a:bodyPr/>
          <a:lstStyle/>
          <a:p>
            <a:r>
              <a:rPr lang="ru-RU" dirty="0"/>
              <a:t>Цель - проверять, остался ли еще хоть один экземпляр данной книги в библиотеке, и если это был последний экземпляр книги в библиотеке, то удалить описание книги из предметного каталога</a:t>
            </a:r>
          </a:p>
        </p:txBody>
      </p:sp>
      <p:sp>
        <p:nvSpPr>
          <p:cNvPr id="4" name="Rectangle 1"/>
          <p:cNvSpPr>
            <a:spLocks noChangeArrowheads="1"/>
          </p:cNvSpPr>
          <p:nvPr/>
        </p:nvSpPr>
        <p:spPr bwMode="auto">
          <a:xfrm>
            <a:off x="540327" y="2568103"/>
            <a:ext cx="7949046" cy="3754874"/>
          </a:xfrm>
          <a:prstGeom prst="rect">
            <a:avLst/>
          </a:prstGeom>
          <a:solidFill>
            <a:srgbClr val="F4F4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CREATE</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TRIGGER</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DEL_EXEMP </a:t>
            </a: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ON</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202020"/>
                </a:solidFill>
                <a:effectLst/>
                <a:latin typeface="Courier New" panose="02070309020205020404" pitchFamily="49" charset="0"/>
                <a:cs typeface="Courier New" panose="02070309020205020404" pitchFamily="49" charset="0"/>
              </a:rPr>
              <a:t>EXEMPLAR</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FOR</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DELETE</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lang="en-US" altLang="ru-RU" sz="1400" dirty="0">
                <a:solidFill>
                  <a:srgbClr val="008080"/>
                </a:solidFill>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08080"/>
                </a:solidFill>
                <a:effectLst/>
                <a:latin typeface="Courier New" panose="02070309020205020404" pitchFamily="49" charset="0"/>
                <a:cs typeface="Courier New" panose="02070309020205020404" pitchFamily="49" charset="0"/>
              </a:rPr>
              <a:t>для операции удаления</a:t>
            </a:r>
            <a:endPar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AS</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DECLARE</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Ntek</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err="1">
                <a:ln>
                  <a:noFill/>
                </a:ln>
                <a:solidFill>
                  <a:srgbClr val="0000FF"/>
                </a:solidFill>
                <a:effectLst/>
                <a:latin typeface="Courier New" panose="02070309020205020404" pitchFamily="49" charset="0"/>
                <a:cs typeface="Courier New" panose="02070309020205020404" pitchFamily="49" charset="0"/>
              </a:rPr>
              <a:t>int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lang="en-US" altLang="ru-RU" sz="1400" dirty="0">
                <a:solidFill>
                  <a:srgbClr val="008080"/>
                </a:solidFill>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08080"/>
                </a:solidFill>
                <a:effectLst/>
                <a:latin typeface="Courier New" panose="02070309020205020404" pitchFamily="49" charset="0"/>
                <a:cs typeface="Courier New" panose="02070309020205020404" pitchFamily="49" charset="0"/>
              </a:rPr>
              <a:t>количество оставшихся экземпляров удаленной книги</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DECLARE</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@DEL_EX </a:t>
            </a: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VARCHAR</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00000"/>
                </a:solidFill>
                <a:effectLst/>
                <a:latin typeface="Courier New" panose="02070309020205020404" pitchFamily="49" charset="0"/>
                <a:cs typeface="Courier New" panose="02070309020205020404" pitchFamily="49" charset="0"/>
              </a:rPr>
              <a:t>12</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008080"/>
                </a:solidFill>
                <a:effectLst/>
                <a:latin typeface="Courier New" panose="02070309020205020404" pitchFamily="49" charset="0"/>
                <a:cs typeface="Courier New" panose="02070309020205020404" pitchFamily="49" charset="0"/>
              </a:rPr>
              <a:t>/* шифр удаленного экземпляра*/</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B</a:t>
            </a:r>
            <a:r>
              <a:rPr kumimoji="0" lang="en-US"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EGIN</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08080"/>
                </a:solidFill>
                <a:effectLst/>
                <a:latin typeface="Courier New" panose="02070309020205020404" pitchFamily="49" charset="0"/>
                <a:cs typeface="Courier New" panose="02070309020205020404" pitchFamily="49" charset="0"/>
              </a:rPr>
              <a:t>/* по временной системной таблице, содержащей удаленные записи, определяем шифр книги, соответствующей последнему удаленному экземпляру */</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SELECT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@DEL_EX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ISBN </a:t>
            </a: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F</a:t>
            </a:r>
            <a:r>
              <a:rPr kumimoji="0" lang="en-US"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ROM</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deleted</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08080"/>
                </a:solidFill>
                <a:effectLst/>
                <a:latin typeface="Courier New" panose="02070309020205020404" pitchFamily="49" charset="0"/>
                <a:cs typeface="Courier New" panose="02070309020205020404" pitchFamily="49" charset="0"/>
              </a:rPr>
              <a:t>/* вызовем хранимую процедуру, которая определит количество экземпляров книги с заданным шифром */</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EXEC</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Ntek</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COUNT_EX @DEL_EX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08080"/>
                </a:solidFill>
                <a:effectLst/>
                <a:latin typeface="Courier New" panose="02070309020205020404" pitchFamily="49" charset="0"/>
                <a:cs typeface="Courier New" panose="02070309020205020404" pitchFamily="49" charset="0"/>
              </a:rPr>
              <a:t>/* Если больше нет экземпляров данной книги, то мы удаляем запись о книге из таблицы BOOKS */</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IF</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Ntek</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000000"/>
                </a:solidFill>
                <a:effectLst/>
                <a:latin typeface="Courier New" panose="02070309020205020404" pitchFamily="49" charset="0"/>
                <a:cs typeface="Courier New" panose="02070309020205020404" pitchFamily="49" charset="0"/>
              </a:rPr>
              <a:t>0</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DELETE</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lang="en-US" altLang="ru-RU" sz="1400" dirty="0">
                <a:solidFill>
                  <a:srgbClr val="0000FF"/>
                </a:solidFill>
                <a:latin typeface="Courier New" panose="02070309020205020404" pitchFamily="49" charset="0"/>
                <a:cs typeface="Courier New" panose="02070309020205020404" pitchFamily="49" charset="0"/>
              </a:rPr>
              <a:t>FROM</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BOOKS </a:t>
            </a: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WHERE</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BOOKS.</a:t>
            </a:r>
            <a:r>
              <a:rPr kumimoji="0" lang="ru-RU" altLang="ru-RU" sz="1400" b="0" i="0" u="none" strike="noStrike" cap="none" normalizeH="0" baseline="0" dirty="0">
                <a:ln>
                  <a:noFill/>
                </a:ln>
                <a:solidFill>
                  <a:srgbClr val="202020"/>
                </a:solidFill>
                <a:effectLst/>
                <a:latin typeface="Courier New" panose="02070309020205020404" pitchFamily="49" charset="0"/>
                <a:cs typeface="Courier New" panose="02070309020205020404" pitchFamily="49" charset="0"/>
              </a:rPr>
              <a:t>ISBN</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@DEL_EX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END</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GO</a:t>
            </a:r>
            <a:r>
              <a:rPr kumimoji="0" lang="ru-RU" altLang="ru-RU" sz="800" b="0" i="0" u="none" strike="noStrike" cap="none" normalizeH="0" baseline="0" dirty="0">
                <a:ln>
                  <a:noFill/>
                </a:ln>
                <a:solidFill>
                  <a:schemeClr val="tx1"/>
                </a:solidFill>
                <a:effectLst/>
              </a:rPr>
              <a:t> </a:t>
            </a:r>
            <a:endParaRPr kumimoji="0" lang="ru-RU" altLang="ru-RU" sz="24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14409275"/>
      </p:ext>
    </p:extLst>
  </p:cSld>
  <p:clrMapOvr>
    <a:masterClrMapping/>
  </p:clrMapOvr>
  <p:transition spd="slow">
    <p:push dir="u"/>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Триггеры DDL и области их применения</a:t>
            </a:r>
          </a:p>
        </p:txBody>
      </p:sp>
      <p:sp>
        <p:nvSpPr>
          <p:cNvPr id="3" name="Объект 2"/>
          <p:cNvSpPr>
            <a:spLocks noGrp="1"/>
          </p:cNvSpPr>
          <p:nvPr>
            <p:ph idx="1"/>
          </p:nvPr>
        </p:nvSpPr>
        <p:spPr>
          <a:xfrm>
            <a:off x="828675" y="1600199"/>
            <a:ext cx="7486650" cy="1016541"/>
          </a:xfrm>
        </p:spPr>
        <p:txBody>
          <a:bodyPr>
            <a:normAutofit/>
          </a:bodyPr>
          <a:lstStyle/>
          <a:p>
            <a:pPr marL="0" indent="0">
              <a:buNone/>
            </a:pPr>
            <a:r>
              <a:rPr lang="ru-RU" sz="1600" dirty="0"/>
              <a:t>Компонент </a:t>
            </a:r>
            <a:r>
              <a:rPr lang="en-US" sz="1600" dirty="0"/>
              <a:t>Database Engine </a:t>
            </a:r>
            <a:r>
              <a:rPr lang="ru-RU" sz="1600" dirty="0"/>
              <a:t>позволяет определять триггеры для инструкций </a:t>
            </a:r>
            <a:r>
              <a:rPr lang="en-US" sz="1600" dirty="0"/>
              <a:t>DDL, </a:t>
            </a:r>
            <a:r>
              <a:rPr lang="ru-RU" sz="1600" dirty="0"/>
              <a:t>таких как </a:t>
            </a:r>
            <a:r>
              <a:rPr lang="en-US" sz="1600" dirty="0"/>
              <a:t>CREATE DATABASE, DROP TABLE </a:t>
            </a:r>
            <a:r>
              <a:rPr lang="ru-RU" sz="1600" dirty="0"/>
              <a:t>и </a:t>
            </a:r>
            <a:r>
              <a:rPr lang="en-US" sz="1600" dirty="0"/>
              <a:t>ALTER TABLE.</a:t>
            </a:r>
            <a:br>
              <a:rPr lang="en-US" sz="1600" dirty="0"/>
            </a:br>
            <a:r>
              <a:rPr lang="ru-RU" sz="1600" dirty="0"/>
              <a:t>Триггеры для инструкций </a:t>
            </a:r>
            <a:r>
              <a:rPr lang="en-US" sz="1600" dirty="0"/>
              <a:t>DDL </a:t>
            </a:r>
            <a:r>
              <a:rPr lang="ru-RU" sz="1600" dirty="0"/>
              <a:t>имеют следующий синтаксис:</a:t>
            </a:r>
            <a:br>
              <a:rPr lang="ru-RU" sz="1600" dirty="0"/>
            </a:br>
            <a:endParaRPr lang="ru-RU" sz="1600" dirty="0"/>
          </a:p>
        </p:txBody>
      </p:sp>
      <p:sp>
        <p:nvSpPr>
          <p:cNvPr id="4" name="Rectangle 1"/>
          <p:cNvSpPr>
            <a:spLocks noChangeArrowheads="1"/>
          </p:cNvSpPr>
          <p:nvPr/>
        </p:nvSpPr>
        <p:spPr bwMode="auto">
          <a:xfrm>
            <a:off x="828674" y="2459001"/>
            <a:ext cx="7485513" cy="1169551"/>
          </a:xfrm>
          <a:prstGeom prst="rect">
            <a:avLst/>
          </a:prstGeom>
          <a:solidFill>
            <a:srgbClr val="F4F4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CREATE</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TRIGGER</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schema_name</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trigger_name</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endParaRPr kumimoji="0" lang="en-US"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ON</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{ALL</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SERVER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DATABASE</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WITH</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ENCRYPTION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EXECUTE</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AS</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clause_name</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endParaRPr kumimoji="0" lang="en-US"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FOR</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AFTER</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event_group</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event_type</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LOGON</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endParaRPr kumimoji="0" lang="en-US"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AS</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batch</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EXTERNAL</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NAME </a:t>
            </a:r>
            <a:r>
              <a:rPr kumimoji="0" lang="ru-RU" altLang="ru-RU" sz="14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method_name</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800" b="0" i="0" u="none" strike="noStrike" cap="none" normalizeH="0" baseline="0" dirty="0">
                <a:ln>
                  <a:noFill/>
                </a:ln>
                <a:solidFill>
                  <a:schemeClr val="tx1"/>
                </a:solidFill>
                <a:effectLst/>
              </a:rPr>
              <a:t> </a:t>
            </a:r>
            <a:endParaRPr kumimoji="0" lang="ru-RU" altLang="ru-RU" sz="2400" b="0" i="0" u="none" strike="noStrike" cap="none" normalizeH="0" baseline="0" dirty="0">
              <a:ln>
                <a:noFill/>
              </a:ln>
              <a:solidFill>
                <a:schemeClr val="tx1"/>
              </a:solidFill>
              <a:effectLst/>
              <a:latin typeface="Arial" panose="020B0604020202020204" pitchFamily="34" charset="0"/>
            </a:endParaRPr>
          </a:p>
        </p:txBody>
      </p:sp>
      <p:sp>
        <p:nvSpPr>
          <p:cNvPr id="5" name="Прямоугольник 4"/>
          <p:cNvSpPr/>
          <p:nvPr/>
        </p:nvSpPr>
        <p:spPr>
          <a:xfrm>
            <a:off x="828673" y="3703928"/>
            <a:ext cx="7485513" cy="3046988"/>
          </a:xfrm>
          <a:prstGeom prst="rect">
            <a:avLst/>
          </a:prstGeom>
        </p:spPr>
        <p:txBody>
          <a:bodyPr wrap="square">
            <a:spAutoFit/>
          </a:bodyPr>
          <a:lstStyle/>
          <a:p>
            <a:pPr marL="285750" indent="-285750">
              <a:buFont typeface="Arial" panose="020B0604020202020204" pitchFamily="34" charset="0"/>
              <a:buChar char="•"/>
            </a:pPr>
            <a:r>
              <a:rPr lang="ru-RU" sz="1600" dirty="0">
                <a:solidFill>
                  <a:srgbClr val="000000"/>
                </a:solidFill>
                <a:latin typeface="TT944o00"/>
              </a:rPr>
              <a:t>Предложение DATABASE указывает в качестве области действия триггера DDL текущую базу данных, а предложение ALL SERVER — текущий сервер.</a:t>
            </a:r>
            <a:endParaRPr lang="en-US" sz="1600" dirty="0">
              <a:solidFill>
                <a:srgbClr val="000000"/>
              </a:solidFill>
              <a:latin typeface="TT944o00"/>
            </a:endParaRPr>
          </a:p>
          <a:p>
            <a:pPr marL="285750" indent="-285750">
              <a:buFont typeface="Arial" panose="020B0604020202020204" pitchFamily="34" charset="0"/>
              <a:buChar char="•"/>
            </a:pPr>
            <a:r>
              <a:rPr lang="ru-RU" sz="1600" dirty="0">
                <a:solidFill>
                  <a:srgbClr val="000000"/>
                </a:solidFill>
                <a:latin typeface="TT944o00"/>
              </a:rPr>
              <a:t>После указания области действия триггера DDL нужно в ответ на выполнение одной или нескольких инструкций DDL указать способ запуска триггера. </a:t>
            </a:r>
            <a:endParaRPr lang="en-US" sz="1600" dirty="0">
              <a:solidFill>
                <a:srgbClr val="000000"/>
              </a:solidFill>
              <a:latin typeface="TT944o00"/>
            </a:endParaRPr>
          </a:p>
          <a:p>
            <a:pPr marL="285750" indent="-285750">
              <a:buFont typeface="Arial" panose="020B0604020202020204" pitchFamily="34" charset="0"/>
              <a:buChar char="•"/>
            </a:pPr>
            <a:r>
              <a:rPr lang="ru-RU" sz="1600" dirty="0">
                <a:solidFill>
                  <a:srgbClr val="000000"/>
                </a:solidFill>
                <a:latin typeface="TT944o00"/>
              </a:rPr>
              <a:t>В параметре</a:t>
            </a:r>
            <a:r>
              <a:rPr lang="en-US" sz="1600" dirty="0">
                <a:solidFill>
                  <a:srgbClr val="000000"/>
                </a:solidFill>
                <a:latin typeface="TT944o00"/>
              </a:rPr>
              <a:t> </a:t>
            </a:r>
            <a:r>
              <a:rPr lang="ru-RU" sz="1600" dirty="0" err="1">
                <a:solidFill>
                  <a:srgbClr val="000000"/>
                </a:solidFill>
                <a:latin typeface="TT944o00"/>
              </a:rPr>
              <a:t>event_type</a:t>
            </a:r>
            <a:r>
              <a:rPr lang="ru-RU" sz="1600" dirty="0">
                <a:solidFill>
                  <a:srgbClr val="000000"/>
                </a:solidFill>
                <a:latin typeface="TT944o00"/>
              </a:rPr>
              <a:t> указывается инструкция DDL, выполнение которой запускает триггер, а</a:t>
            </a:r>
            <a:r>
              <a:rPr lang="en-US" sz="1600" dirty="0">
                <a:solidFill>
                  <a:srgbClr val="000000"/>
                </a:solidFill>
                <a:latin typeface="TT944o00"/>
              </a:rPr>
              <a:t> </a:t>
            </a:r>
            <a:r>
              <a:rPr lang="ru-RU" sz="1600" dirty="0">
                <a:solidFill>
                  <a:srgbClr val="000000"/>
                </a:solidFill>
                <a:latin typeface="TT944o00"/>
              </a:rPr>
              <a:t>в альтернативном параметре </a:t>
            </a:r>
            <a:r>
              <a:rPr lang="ru-RU" sz="1600" dirty="0" err="1">
                <a:solidFill>
                  <a:srgbClr val="000000"/>
                </a:solidFill>
                <a:latin typeface="TT944o00"/>
              </a:rPr>
              <a:t>event_group</a:t>
            </a:r>
            <a:r>
              <a:rPr lang="ru-RU" sz="1600" dirty="0">
                <a:solidFill>
                  <a:srgbClr val="000000"/>
                </a:solidFill>
                <a:latin typeface="TT944o00"/>
              </a:rPr>
              <a:t> указывается группа событий языка</a:t>
            </a:r>
            <a:r>
              <a:rPr lang="en-US" sz="1600" dirty="0">
                <a:solidFill>
                  <a:srgbClr val="000000"/>
                </a:solidFill>
                <a:latin typeface="TT944o00"/>
              </a:rPr>
              <a:t> </a:t>
            </a:r>
            <a:r>
              <a:rPr lang="ru-RU" sz="1600" dirty="0" err="1">
                <a:solidFill>
                  <a:srgbClr val="000000"/>
                </a:solidFill>
                <a:latin typeface="TT944o00"/>
              </a:rPr>
              <a:t>Transact</a:t>
            </a:r>
            <a:r>
              <a:rPr lang="ru-RU" sz="1600" dirty="0">
                <a:solidFill>
                  <a:srgbClr val="000000"/>
                </a:solidFill>
                <a:latin typeface="TT944o00"/>
              </a:rPr>
              <a:t>-SQL. </a:t>
            </a:r>
            <a:endParaRPr lang="en-US" sz="1600" dirty="0">
              <a:solidFill>
                <a:srgbClr val="000000"/>
              </a:solidFill>
              <a:latin typeface="TT944o00"/>
            </a:endParaRPr>
          </a:p>
          <a:p>
            <a:pPr marL="285750" indent="-285750">
              <a:buFont typeface="Arial" panose="020B0604020202020204" pitchFamily="34" charset="0"/>
              <a:buChar char="•"/>
            </a:pPr>
            <a:r>
              <a:rPr lang="ru-RU" sz="1600" dirty="0">
                <a:solidFill>
                  <a:srgbClr val="000000"/>
                </a:solidFill>
                <a:latin typeface="TT944o00"/>
              </a:rPr>
              <a:t>Триггер DDL запускается после выполнения любого события языка</a:t>
            </a:r>
            <a:r>
              <a:rPr lang="en-US" sz="1600" dirty="0">
                <a:solidFill>
                  <a:srgbClr val="000000"/>
                </a:solidFill>
                <a:latin typeface="TT944o00"/>
              </a:rPr>
              <a:t> </a:t>
            </a:r>
            <a:r>
              <a:rPr lang="ru-RU" sz="1600" dirty="0" err="1">
                <a:solidFill>
                  <a:srgbClr val="000000"/>
                </a:solidFill>
                <a:latin typeface="TT944o00"/>
              </a:rPr>
              <a:t>Transact</a:t>
            </a:r>
            <a:r>
              <a:rPr lang="ru-RU" sz="1600" dirty="0">
                <a:solidFill>
                  <a:srgbClr val="000000"/>
                </a:solidFill>
                <a:latin typeface="TT944o00"/>
              </a:rPr>
              <a:t>-SQL, указанного в параметре </a:t>
            </a:r>
            <a:r>
              <a:rPr lang="ru-RU" sz="1600" dirty="0" err="1">
                <a:solidFill>
                  <a:srgbClr val="000000"/>
                </a:solidFill>
                <a:latin typeface="TT944o00"/>
              </a:rPr>
              <a:t>event_group</a:t>
            </a:r>
            <a:r>
              <a:rPr lang="ru-RU" sz="1600" dirty="0">
                <a:solidFill>
                  <a:srgbClr val="000000"/>
                </a:solidFill>
                <a:latin typeface="TT944o00"/>
              </a:rPr>
              <a:t>. </a:t>
            </a:r>
            <a:endParaRPr lang="en-US" sz="1600" dirty="0">
              <a:solidFill>
                <a:srgbClr val="000000"/>
              </a:solidFill>
              <a:latin typeface="TT944o00"/>
            </a:endParaRPr>
          </a:p>
          <a:p>
            <a:pPr marL="285750" indent="-285750">
              <a:buFont typeface="Arial" panose="020B0604020202020204" pitchFamily="34" charset="0"/>
              <a:buChar char="•"/>
            </a:pPr>
            <a:r>
              <a:rPr lang="ru-RU" sz="1600" dirty="0">
                <a:solidFill>
                  <a:srgbClr val="000000"/>
                </a:solidFill>
                <a:latin typeface="TT944o00"/>
              </a:rPr>
              <a:t>Ключевое слово LOGON указывает триггер</a:t>
            </a:r>
            <a:r>
              <a:rPr lang="en-US" sz="1600" dirty="0">
                <a:solidFill>
                  <a:srgbClr val="000000"/>
                </a:solidFill>
                <a:latin typeface="TT944o00"/>
              </a:rPr>
              <a:t> </a:t>
            </a:r>
            <a:r>
              <a:rPr lang="ru-RU" sz="1600" dirty="0">
                <a:solidFill>
                  <a:srgbClr val="000000"/>
                </a:solidFill>
                <a:latin typeface="TT944o00"/>
              </a:rPr>
              <a:t>входа </a:t>
            </a:r>
          </a:p>
        </p:txBody>
      </p:sp>
    </p:spTree>
    <p:extLst>
      <p:ext uri="{BB962C8B-B14F-4D97-AF65-F5344CB8AC3E}">
        <p14:creationId xmlns:p14="http://schemas.microsoft.com/office/powerpoint/2010/main" val="891244006"/>
      </p:ext>
    </p:extLst>
  </p:cSld>
  <p:clrMapOvr>
    <a:masterClrMapping/>
  </p:clrMapOvr>
  <p:transition spd="slow">
    <p:push dir="u"/>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Триггеры DDL уровня базы данных</a:t>
            </a:r>
          </a:p>
        </p:txBody>
      </p:sp>
      <p:sp>
        <p:nvSpPr>
          <p:cNvPr id="3" name="Объект 2"/>
          <p:cNvSpPr>
            <a:spLocks noGrp="1"/>
          </p:cNvSpPr>
          <p:nvPr>
            <p:ph idx="1"/>
          </p:nvPr>
        </p:nvSpPr>
        <p:spPr>
          <a:xfrm>
            <a:off x="828675" y="1600200"/>
            <a:ext cx="7486650" cy="802532"/>
          </a:xfrm>
        </p:spPr>
        <p:txBody>
          <a:bodyPr>
            <a:normAutofit/>
          </a:bodyPr>
          <a:lstStyle/>
          <a:p>
            <a:r>
              <a:rPr lang="ru-RU" dirty="0"/>
              <a:t>В примере показано, как можно реализовать триггер DDL, чья область действия распространяется на текущую базу данных.</a:t>
            </a:r>
            <a:br>
              <a:rPr lang="ru-RU" dirty="0"/>
            </a:br>
            <a:endParaRPr lang="ru-RU" dirty="0"/>
          </a:p>
        </p:txBody>
      </p:sp>
      <p:sp>
        <p:nvSpPr>
          <p:cNvPr id="4" name="Rectangle 1"/>
          <p:cNvSpPr>
            <a:spLocks noChangeArrowheads="1"/>
          </p:cNvSpPr>
          <p:nvPr/>
        </p:nvSpPr>
        <p:spPr bwMode="auto">
          <a:xfrm>
            <a:off x="828675" y="2064577"/>
            <a:ext cx="7485513" cy="1384995"/>
          </a:xfrm>
          <a:prstGeom prst="rect">
            <a:avLst/>
          </a:prstGeom>
          <a:solidFill>
            <a:srgbClr val="F4F4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USE</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sample</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endParaRPr kumimoji="0" lang="en-US"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GO </a:t>
            </a: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CREATE</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TRIGGER</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prevent_drop_triggers</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ON</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DATABASE</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FOR</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DROP_TRIGGER </a:t>
            </a:r>
            <a:endParaRPr kumimoji="0" lang="en-US"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AS</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endParaRPr kumimoji="0" lang="en-US"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PRINT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FF0000"/>
                </a:solidFill>
                <a:effectLst/>
                <a:latin typeface="Courier New" panose="02070309020205020404" pitchFamily="49" charset="0"/>
                <a:cs typeface="Courier New" panose="02070309020205020404" pitchFamily="49" charset="0"/>
              </a:rPr>
              <a:t>‘Чтобы иметь возможность удалять триггеры </a:t>
            </a:r>
            <a:r>
              <a:rPr lang="ru-RU" altLang="ru-RU" sz="1400" dirty="0">
                <a:solidFill>
                  <a:srgbClr val="FF0000"/>
                </a:solidFill>
                <a:latin typeface="Courier New" panose="02070309020205020404" pitchFamily="49" charset="0"/>
                <a:cs typeface="Courier New" panose="02070309020205020404" pitchFamily="49" charset="0"/>
              </a:rPr>
              <a:t>базы данных, в</a:t>
            </a:r>
            <a:r>
              <a:rPr kumimoji="0" lang="ru-RU" altLang="ru-RU" sz="1400" b="0" i="0" u="none" strike="noStrike" cap="none" normalizeH="0" baseline="0" dirty="0">
                <a:ln>
                  <a:noFill/>
                </a:ln>
                <a:solidFill>
                  <a:srgbClr val="FF0000"/>
                </a:solidFill>
                <a:effectLst/>
                <a:latin typeface="Courier New" panose="02070309020205020404" pitchFamily="49" charset="0"/>
                <a:cs typeface="Courier New" panose="02070309020205020404" pitchFamily="49" charset="0"/>
              </a:rPr>
              <a:t>ы должны отключить "</a:t>
            </a:r>
            <a:r>
              <a:rPr kumimoji="0" lang="ru-RU" altLang="ru-RU" sz="1400" b="0" i="0" u="none" strike="noStrike" cap="none" normalizeH="0" baseline="0" dirty="0" err="1">
                <a:ln>
                  <a:noFill/>
                </a:ln>
                <a:solidFill>
                  <a:srgbClr val="FF0000"/>
                </a:solidFill>
                <a:effectLst/>
                <a:latin typeface="Courier New" panose="02070309020205020404" pitchFamily="49" charset="0"/>
                <a:cs typeface="Courier New" panose="02070309020205020404" pitchFamily="49" charset="0"/>
              </a:rPr>
              <a:t>prevent_drop_triggers</a:t>
            </a:r>
            <a:r>
              <a:rPr kumimoji="0" lang="ru-RU" altLang="ru-RU" sz="1400" b="0" i="0" u="none" strike="noStrike" cap="none" normalizeH="0" baseline="0" dirty="0">
                <a:ln>
                  <a:noFill/>
                </a:ln>
                <a:solidFill>
                  <a:srgbClr val="FF000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endParaRPr kumimoji="0" lang="en-US"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ROLLBACK</a:t>
            </a:r>
            <a:r>
              <a:rPr kumimoji="0" lang="ru-RU" altLang="ru-RU" sz="800" b="0" i="0" u="none" strike="noStrike" cap="none" normalizeH="0" baseline="0" dirty="0">
                <a:ln>
                  <a:noFill/>
                </a:ln>
                <a:solidFill>
                  <a:schemeClr val="tx1"/>
                </a:solidFill>
                <a:effectLst/>
              </a:rPr>
              <a:t> </a:t>
            </a:r>
            <a:endParaRPr kumimoji="0" lang="ru-RU" altLang="ru-RU" sz="2400" b="0" i="0" u="none" strike="noStrike" cap="none" normalizeH="0" baseline="0" dirty="0">
              <a:ln>
                <a:noFill/>
              </a:ln>
              <a:solidFill>
                <a:schemeClr val="tx1"/>
              </a:solidFill>
              <a:effectLst/>
              <a:latin typeface="Arial" panose="020B0604020202020204" pitchFamily="34" charset="0"/>
            </a:endParaRPr>
          </a:p>
        </p:txBody>
      </p:sp>
      <p:sp>
        <p:nvSpPr>
          <p:cNvPr id="5" name="Прямоугольник 4"/>
          <p:cNvSpPr/>
          <p:nvPr/>
        </p:nvSpPr>
        <p:spPr>
          <a:xfrm>
            <a:off x="828674" y="3755275"/>
            <a:ext cx="7485513" cy="2031325"/>
          </a:xfrm>
          <a:prstGeom prst="rect">
            <a:avLst/>
          </a:prstGeom>
        </p:spPr>
        <p:txBody>
          <a:bodyPr wrap="square">
            <a:spAutoFit/>
          </a:bodyPr>
          <a:lstStyle/>
          <a:p>
            <a:r>
              <a:rPr lang="ru-RU" dirty="0">
                <a:solidFill>
                  <a:srgbClr val="000000"/>
                </a:solidFill>
                <a:latin typeface="TT944o00"/>
              </a:rPr>
              <a:t>Триггер в примере предотвращает удаление любого триггера для базы данных</a:t>
            </a:r>
            <a:r>
              <a:rPr lang="en-US" dirty="0">
                <a:solidFill>
                  <a:srgbClr val="000000"/>
                </a:solidFill>
                <a:latin typeface="TT944o00"/>
              </a:rPr>
              <a:t> </a:t>
            </a:r>
            <a:r>
              <a:rPr lang="ru-RU" sz="1600" dirty="0" err="1">
                <a:solidFill>
                  <a:srgbClr val="000000"/>
                </a:solidFill>
                <a:latin typeface="TT94Do00"/>
              </a:rPr>
              <a:t>sample</a:t>
            </a:r>
            <a:r>
              <a:rPr lang="ru-RU" sz="1200" dirty="0">
                <a:solidFill>
                  <a:srgbClr val="000000"/>
                </a:solidFill>
                <a:latin typeface="TT94Do00"/>
              </a:rPr>
              <a:t> </a:t>
            </a:r>
            <a:r>
              <a:rPr lang="ru-RU" dirty="0">
                <a:solidFill>
                  <a:srgbClr val="000000"/>
                </a:solidFill>
                <a:latin typeface="TT944o00"/>
              </a:rPr>
              <a:t>любым пользователем. Предложение </a:t>
            </a:r>
            <a:r>
              <a:rPr lang="ru-RU" sz="1200" dirty="0">
                <a:solidFill>
                  <a:srgbClr val="000000"/>
                </a:solidFill>
                <a:latin typeface="TT94Do00"/>
              </a:rPr>
              <a:t>DATABASE </a:t>
            </a:r>
            <a:r>
              <a:rPr lang="ru-RU" dirty="0">
                <a:solidFill>
                  <a:srgbClr val="000000"/>
                </a:solidFill>
                <a:latin typeface="TT944o00"/>
              </a:rPr>
              <a:t>указывает, что триггер</a:t>
            </a:r>
            <a:r>
              <a:rPr lang="en-US" dirty="0">
                <a:solidFill>
                  <a:srgbClr val="000000"/>
                </a:solidFill>
                <a:latin typeface="TT944o00"/>
              </a:rPr>
              <a:t> </a:t>
            </a:r>
            <a:r>
              <a:rPr lang="ru-RU" sz="1600" dirty="0" err="1">
                <a:solidFill>
                  <a:srgbClr val="000000"/>
                </a:solidFill>
                <a:latin typeface="TT94Do00"/>
              </a:rPr>
              <a:t>prevent_drop_database</a:t>
            </a:r>
            <a:r>
              <a:rPr lang="ru-RU" sz="1200" dirty="0">
                <a:solidFill>
                  <a:srgbClr val="000000"/>
                </a:solidFill>
                <a:latin typeface="TT94Do00"/>
              </a:rPr>
              <a:t> </a:t>
            </a:r>
            <a:r>
              <a:rPr lang="ru-RU" dirty="0">
                <a:solidFill>
                  <a:srgbClr val="000000"/>
                </a:solidFill>
                <a:latin typeface="TT944o00"/>
              </a:rPr>
              <a:t>является триггером уровня базы данных. Ключевое слово</a:t>
            </a:r>
            <a:r>
              <a:rPr lang="en-US" dirty="0">
                <a:solidFill>
                  <a:srgbClr val="000000"/>
                </a:solidFill>
                <a:latin typeface="TT944o00"/>
              </a:rPr>
              <a:t> </a:t>
            </a:r>
            <a:r>
              <a:rPr lang="ru-RU" sz="1400" dirty="0">
                <a:solidFill>
                  <a:srgbClr val="000000"/>
                </a:solidFill>
                <a:latin typeface="TT94Do00"/>
              </a:rPr>
              <a:t>DROP_TRIGGER</a:t>
            </a:r>
            <a:r>
              <a:rPr lang="ru-RU" sz="1200" dirty="0">
                <a:solidFill>
                  <a:srgbClr val="000000"/>
                </a:solidFill>
                <a:latin typeface="TT94Do00"/>
              </a:rPr>
              <a:t> </a:t>
            </a:r>
            <a:r>
              <a:rPr lang="ru-RU" dirty="0">
                <a:solidFill>
                  <a:srgbClr val="000000"/>
                </a:solidFill>
                <a:latin typeface="TT944o00"/>
              </a:rPr>
              <a:t>указывает предопределенный тип события, запрещающий удаление</a:t>
            </a:r>
            <a:r>
              <a:rPr lang="en-US" dirty="0">
                <a:solidFill>
                  <a:srgbClr val="000000"/>
                </a:solidFill>
                <a:latin typeface="TT944o00"/>
              </a:rPr>
              <a:t> </a:t>
            </a:r>
            <a:r>
              <a:rPr lang="ru-RU" dirty="0">
                <a:solidFill>
                  <a:srgbClr val="000000"/>
                </a:solidFill>
                <a:latin typeface="TT944o00"/>
              </a:rPr>
              <a:t>любого триггера.</a:t>
            </a:r>
            <a:br>
              <a:rPr lang="ru-RU" sz="1200" dirty="0">
                <a:solidFill>
                  <a:srgbClr val="000000"/>
                </a:solidFill>
                <a:latin typeface="TT94Do00"/>
              </a:rPr>
            </a:br>
            <a:endParaRPr lang="ru-RU" dirty="0"/>
          </a:p>
        </p:txBody>
      </p:sp>
    </p:spTree>
    <p:extLst>
      <p:ext uri="{BB962C8B-B14F-4D97-AF65-F5344CB8AC3E}">
        <p14:creationId xmlns:p14="http://schemas.microsoft.com/office/powerpoint/2010/main" val="790203958"/>
      </p:ext>
    </p:extLst>
  </p:cSld>
  <p:clrMapOvr>
    <a:masterClrMapping/>
  </p:clrMapOvr>
  <p:transition spd="slow">
    <p:push dir="u"/>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Триггеры </a:t>
            </a:r>
            <a:r>
              <a:rPr lang="en-US" dirty="0"/>
              <a:t>DDL </a:t>
            </a:r>
            <a:r>
              <a:rPr lang="ru-RU" dirty="0"/>
              <a:t>уровня сервера</a:t>
            </a:r>
          </a:p>
        </p:txBody>
      </p:sp>
      <p:sp>
        <p:nvSpPr>
          <p:cNvPr id="3" name="Объект 2"/>
          <p:cNvSpPr>
            <a:spLocks noGrp="1"/>
          </p:cNvSpPr>
          <p:nvPr>
            <p:ph idx="1"/>
          </p:nvPr>
        </p:nvSpPr>
        <p:spPr>
          <a:xfrm>
            <a:off x="828675" y="1600200"/>
            <a:ext cx="7486650" cy="1464013"/>
          </a:xfrm>
        </p:spPr>
        <p:txBody>
          <a:bodyPr>
            <a:normAutofit/>
          </a:bodyPr>
          <a:lstStyle/>
          <a:p>
            <a:pPr marL="0" indent="0">
              <a:buNone/>
            </a:pPr>
            <a:r>
              <a:rPr lang="ru-RU" sz="1400" dirty="0"/>
              <a:t>Триггеры уровня сервера реагируют на серверные события. Триггер уровня сервера</a:t>
            </a:r>
            <a:r>
              <a:rPr lang="en-US" sz="1400" dirty="0"/>
              <a:t> </a:t>
            </a:r>
            <a:r>
              <a:rPr lang="ru-RU" sz="1400" dirty="0"/>
              <a:t>создается посредством использования предложения ALL SERVER в инструкции CREATE</a:t>
            </a:r>
            <a:r>
              <a:rPr lang="en-US" sz="1400" dirty="0"/>
              <a:t> </a:t>
            </a:r>
            <a:r>
              <a:rPr lang="ru-RU" sz="1400" dirty="0"/>
              <a:t>TRIGGER. В зависимости от выполняемого триггером действия, существует два разных типа триггеров уровня сервера: обычные триггеры DDL и триггеры входа. Запуск обычных триггеров DDL основан на событиях инструкций DDL, а запуск</a:t>
            </a:r>
            <a:r>
              <a:rPr lang="en-US" sz="1400" dirty="0"/>
              <a:t> </a:t>
            </a:r>
            <a:r>
              <a:rPr lang="ru-RU" sz="1400" dirty="0"/>
              <a:t>триггеров входа — на событиях входа.</a:t>
            </a:r>
            <a:endParaRPr lang="en-US" sz="1400" dirty="0"/>
          </a:p>
          <a:p>
            <a:endParaRPr lang="ru-RU" sz="1400" dirty="0"/>
          </a:p>
        </p:txBody>
      </p:sp>
      <p:sp>
        <p:nvSpPr>
          <p:cNvPr id="4" name="Rectangle 1"/>
          <p:cNvSpPr>
            <a:spLocks noChangeArrowheads="1"/>
          </p:cNvSpPr>
          <p:nvPr/>
        </p:nvSpPr>
        <p:spPr bwMode="auto">
          <a:xfrm>
            <a:off x="828675" y="2863764"/>
            <a:ext cx="7485513" cy="2292935"/>
          </a:xfrm>
          <a:prstGeom prst="rect">
            <a:avLst/>
          </a:prstGeom>
          <a:solidFill>
            <a:srgbClr val="F4F4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1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USE</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1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master</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endParaRPr kumimoji="0" lang="en-US"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GO </a:t>
            </a:r>
            <a:endParaRPr kumimoji="0" lang="en-US"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1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CREATE</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LOG</a:t>
            </a:r>
            <a:r>
              <a:rPr kumimoji="0" lang="ru-RU" altLang="ru-RU" sz="11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IN</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1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login_test</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1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WITH</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PASSW</a:t>
            </a:r>
            <a:r>
              <a:rPr kumimoji="0" lang="ru-RU" altLang="ru-RU" sz="11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OR</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D </a:t>
            </a:r>
            <a:r>
              <a:rPr kumimoji="0" lang="ru-RU" altLang="ru-RU" sz="11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100" b="0" i="0" u="none" strike="noStrike" cap="none" normalizeH="0" baseline="0" dirty="0">
                <a:ln>
                  <a:noFill/>
                </a:ln>
                <a:solidFill>
                  <a:srgbClr val="FF0000"/>
                </a:solidFill>
                <a:effectLst/>
                <a:latin typeface="Courier New" panose="02070309020205020404" pitchFamily="49" charset="0"/>
                <a:cs typeface="Courier New" panose="02070309020205020404" pitchFamily="49" charset="0"/>
              </a:rPr>
              <a:t>'</a:t>
            </a:r>
            <a:r>
              <a:rPr kumimoji="0" lang="ru-RU" altLang="ru-RU" sz="1100" b="0" i="0" u="none" strike="noStrike" cap="none" normalizeH="0" baseline="0" dirty="0" err="1">
                <a:ln>
                  <a:noFill/>
                </a:ln>
                <a:solidFill>
                  <a:srgbClr val="FF0000"/>
                </a:solidFill>
                <a:effectLst/>
                <a:latin typeface="Courier New" panose="02070309020205020404" pitchFamily="49" charset="0"/>
                <a:cs typeface="Courier New" panose="02070309020205020404" pitchFamily="49" charset="0"/>
              </a:rPr>
              <a:t>login_test</a:t>
            </a:r>
            <a:r>
              <a:rPr kumimoji="0" lang="ru-RU" altLang="ru-RU" sz="1100" b="0" i="0" u="none" strike="noStrike" cap="none" normalizeH="0" baseline="0" dirty="0">
                <a:ln>
                  <a:noFill/>
                </a:ln>
                <a:solidFill>
                  <a:srgbClr val="FF0000"/>
                </a:solidFill>
                <a:effectLst/>
                <a:latin typeface="Courier New" panose="02070309020205020404" pitchFamily="49" charset="0"/>
                <a:cs typeface="Courier New" panose="02070309020205020404" pitchFamily="49" charset="0"/>
              </a:rPr>
              <a:t>§$!'</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CHECK_EXPIRATION </a:t>
            </a:r>
            <a:r>
              <a:rPr kumimoji="0" lang="ru-RU" altLang="ru-RU" sz="11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1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ON</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endParaRPr kumimoji="0" lang="en-US"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GO </a:t>
            </a:r>
            <a:endParaRPr kumimoji="0" lang="en-US"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1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GRANT</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1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VIEW</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SERVER </a:t>
            </a:r>
            <a:r>
              <a:rPr kumimoji="0" lang="ru-RU" altLang="ru-RU" sz="11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STATE</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1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TO</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1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login_test</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endParaRPr kumimoji="0" lang="en-US"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GO </a:t>
            </a:r>
            <a:endParaRPr kumimoji="0" lang="en-US"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1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CREATE</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1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TRIGGER</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1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connection_limit_trigger</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1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ON</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1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ALL</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SERVER </a:t>
            </a:r>
            <a:r>
              <a:rPr kumimoji="0" lang="ru-RU" altLang="ru-RU" sz="11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WITH</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1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EXECUTE</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1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AS</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100" b="0" i="0" u="none" strike="noStrike" cap="none" normalizeH="0" baseline="0" dirty="0">
                <a:ln>
                  <a:noFill/>
                </a:ln>
                <a:solidFill>
                  <a:srgbClr val="FF0000"/>
                </a:solidFill>
                <a:effectLst/>
                <a:latin typeface="Courier New" panose="02070309020205020404" pitchFamily="49" charset="0"/>
                <a:cs typeface="Courier New" panose="02070309020205020404" pitchFamily="49" charset="0"/>
              </a:rPr>
              <a:t>'</a:t>
            </a:r>
            <a:r>
              <a:rPr kumimoji="0" lang="ru-RU" altLang="ru-RU" sz="1100" b="0" i="0" u="none" strike="noStrike" cap="none" normalizeH="0" baseline="0" dirty="0" err="1">
                <a:ln>
                  <a:noFill/>
                </a:ln>
                <a:solidFill>
                  <a:srgbClr val="FF0000"/>
                </a:solidFill>
                <a:effectLst/>
                <a:latin typeface="Courier New" panose="02070309020205020404" pitchFamily="49" charset="0"/>
                <a:cs typeface="Courier New" panose="02070309020205020404" pitchFamily="49" charset="0"/>
              </a:rPr>
              <a:t>login_test</a:t>
            </a:r>
            <a:r>
              <a:rPr kumimoji="0" lang="ru-RU" altLang="ru-RU" sz="1100" b="0" i="0" u="none" strike="noStrike" cap="none" normalizeH="0" baseline="0" dirty="0">
                <a:ln>
                  <a:noFill/>
                </a:ln>
                <a:solidFill>
                  <a:srgbClr val="FF0000"/>
                </a:solidFill>
                <a:effectLst/>
                <a:latin typeface="Courier New" panose="02070309020205020404" pitchFamily="49" charset="0"/>
                <a:cs typeface="Courier New" panose="02070309020205020404" pitchFamily="49" charset="0"/>
              </a:rPr>
              <a:t>'</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endParaRPr kumimoji="0" lang="en-US"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1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FOR</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LOGON </a:t>
            </a:r>
            <a:r>
              <a:rPr kumimoji="0" lang="ru-RU" altLang="ru-RU" sz="11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AS</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endParaRPr kumimoji="0" lang="en-US"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1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BEGIN</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endParaRPr kumimoji="0" lang="en-US"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1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IF</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1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OR</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IG</a:t>
            </a:r>
            <a:r>
              <a:rPr kumimoji="0" lang="ru-RU" altLang="ru-RU" sz="11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IN</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AL_LOG</a:t>
            </a:r>
            <a:r>
              <a:rPr kumimoji="0" lang="ru-RU" altLang="ru-RU" sz="11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IN()=</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100" b="0" i="0" u="none" strike="noStrike" cap="none" normalizeH="0" baseline="0" dirty="0">
                <a:ln>
                  <a:noFill/>
                </a:ln>
                <a:solidFill>
                  <a:srgbClr val="FF0000"/>
                </a:solidFill>
                <a:effectLst/>
                <a:latin typeface="Courier New" panose="02070309020205020404" pitchFamily="49" charset="0"/>
                <a:cs typeface="Courier New" panose="02070309020205020404" pitchFamily="49" charset="0"/>
              </a:rPr>
              <a:t>'</a:t>
            </a:r>
            <a:r>
              <a:rPr kumimoji="0" lang="ru-RU" altLang="ru-RU" sz="1100" b="0" i="0" u="none" strike="noStrike" cap="none" normalizeH="0" baseline="0" dirty="0" err="1">
                <a:ln>
                  <a:noFill/>
                </a:ln>
                <a:solidFill>
                  <a:srgbClr val="FF0000"/>
                </a:solidFill>
                <a:effectLst/>
                <a:latin typeface="Courier New" panose="02070309020205020404" pitchFamily="49" charset="0"/>
                <a:cs typeface="Courier New" panose="02070309020205020404" pitchFamily="49" charset="0"/>
              </a:rPr>
              <a:t>login_test</a:t>
            </a:r>
            <a:r>
              <a:rPr kumimoji="0" lang="ru-RU" altLang="ru-RU" sz="1100" b="0" i="0" u="none" strike="noStrike" cap="none" normalizeH="0" baseline="0" dirty="0">
                <a:ln>
                  <a:noFill/>
                </a:ln>
                <a:solidFill>
                  <a:srgbClr val="FF0000"/>
                </a:solidFill>
                <a:effectLst/>
                <a:latin typeface="Courier New" panose="02070309020205020404" pitchFamily="49" charset="0"/>
                <a:cs typeface="Courier New" panose="02070309020205020404" pitchFamily="49" charset="0"/>
              </a:rPr>
              <a:t>'</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1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AND</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1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1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SELECT</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100" b="0" i="0" u="none" strike="noStrike" cap="none" normalizeH="0" baseline="0" dirty="0">
                <a:ln>
                  <a:noFill/>
                </a:ln>
                <a:solidFill>
                  <a:srgbClr val="FF00FF"/>
                </a:solidFill>
                <a:effectLst/>
                <a:latin typeface="Courier New" panose="02070309020205020404" pitchFamily="49" charset="0"/>
                <a:cs typeface="Courier New" panose="02070309020205020404" pitchFamily="49" charset="0"/>
              </a:rPr>
              <a:t>COUNT</a:t>
            </a:r>
            <a:r>
              <a:rPr kumimoji="0" lang="ru-RU" altLang="ru-RU" sz="11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1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FROM</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1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sys.</a:t>
            </a:r>
            <a:r>
              <a:rPr kumimoji="0" lang="ru-RU" altLang="ru-RU" sz="1100" b="0" i="0" u="none" strike="noStrike" cap="none" normalizeH="0" baseline="0" dirty="0" err="1">
                <a:ln>
                  <a:noFill/>
                </a:ln>
                <a:solidFill>
                  <a:srgbClr val="202020"/>
                </a:solidFill>
                <a:effectLst/>
                <a:latin typeface="Courier New" panose="02070309020205020404" pitchFamily="49" charset="0"/>
                <a:cs typeface="Courier New" panose="02070309020205020404" pitchFamily="49" charset="0"/>
              </a:rPr>
              <a:t>dm_exec_sessions</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endParaRPr kumimoji="0" lang="en-US"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1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WHERE</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1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is_user_process</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1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100" b="0" i="0" u="none" strike="noStrike" cap="none" normalizeH="0" baseline="0" dirty="0">
                <a:ln>
                  <a:noFill/>
                </a:ln>
                <a:solidFill>
                  <a:srgbClr val="000000"/>
                </a:solidFill>
                <a:effectLst/>
                <a:latin typeface="Courier New" panose="02070309020205020404" pitchFamily="49" charset="0"/>
                <a:cs typeface="Courier New" panose="02070309020205020404" pitchFamily="49" charset="0"/>
              </a:rPr>
              <a:t>1</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1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AND</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1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original_login_name</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1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100" b="0" i="0" u="none" strike="noStrike" cap="none" normalizeH="0" baseline="0" dirty="0">
                <a:ln>
                  <a:noFill/>
                </a:ln>
                <a:solidFill>
                  <a:srgbClr val="FF0000"/>
                </a:solidFill>
                <a:effectLst/>
                <a:latin typeface="Courier New" panose="02070309020205020404" pitchFamily="49" charset="0"/>
                <a:cs typeface="Courier New" panose="02070309020205020404" pitchFamily="49" charset="0"/>
              </a:rPr>
              <a:t>'</a:t>
            </a:r>
            <a:r>
              <a:rPr kumimoji="0" lang="ru-RU" altLang="ru-RU" sz="1100" b="0" i="0" u="none" strike="noStrike" cap="none" normalizeH="0" baseline="0" dirty="0" err="1">
                <a:ln>
                  <a:noFill/>
                </a:ln>
                <a:solidFill>
                  <a:srgbClr val="FF0000"/>
                </a:solidFill>
                <a:effectLst/>
                <a:latin typeface="Courier New" panose="02070309020205020404" pitchFamily="49" charset="0"/>
                <a:cs typeface="Courier New" panose="02070309020205020404" pitchFamily="49" charset="0"/>
              </a:rPr>
              <a:t>login_test</a:t>
            </a:r>
            <a:r>
              <a:rPr kumimoji="0" lang="ru-RU" altLang="ru-RU" sz="1100" b="0" i="0" u="none" strike="noStrike" cap="none" normalizeH="0" baseline="0" dirty="0">
                <a:ln>
                  <a:noFill/>
                </a:ln>
                <a:solidFill>
                  <a:srgbClr val="FF0000"/>
                </a:solidFill>
                <a:effectLst/>
                <a:latin typeface="Courier New" panose="02070309020205020404" pitchFamily="49" charset="0"/>
                <a:cs typeface="Courier New" panose="02070309020205020404" pitchFamily="49" charset="0"/>
              </a:rPr>
              <a:t>'</a:t>
            </a:r>
            <a:r>
              <a:rPr kumimoji="0" lang="ru-RU" altLang="ru-RU" sz="11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1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&gt;</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100" b="0" i="0" u="none" strike="noStrike" cap="none" normalizeH="0" baseline="0" dirty="0">
                <a:ln>
                  <a:noFill/>
                </a:ln>
                <a:solidFill>
                  <a:srgbClr val="000000"/>
                </a:solidFill>
                <a:effectLst/>
                <a:latin typeface="Courier New" panose="02070309020205020404" pitchFamily="49" charset="0"/>
                <a:cs typeface="Courier New" panose="02070309020205020404" pitchFamily="49" charset="0"/>
              </a:rPr>
              <a:t>1</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endParaRPr kumimoji="0" lang="en-US"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1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ROLLBACK</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endParaRPr kumimoji="0" lang="en-US"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1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END</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a:t>
            </a:r>
            <a:r>
              <a:rPr kumimoji="0" lang="ru-RU" altLang="ru-RU" sz="600" b="0" i="0" u="none" strike="noStrike" cap="none" normalizeH="0" baseline="0" dirty="0">
                <a:ln>
                  <a:noFill/>
                </a:ln>
                <a:solidFill>
                  <a:schemeClr val="tx1"/>
                </a:solidFill>
                <a:effectLst/>
              </a:rPr>
              <a:t> </a:t>
            </a:r>
            <a:endParaRPr kumimoji="0" lang="ru-RU" altLang="ru-RU" sz="1800" b="0" i="0" u="none" strike="noStrike" cap="none" normalizeH="0" baseline="0" dirty="0">
              <a:ln>
                <a:noFill/>
              </a:ln>
              <a:solidFill>
                <a:schemeClr val="tx1"/>
              </a:solidFill>
              <a:effectLst/>
              <a:latin typeface="Arial" panose="020B0604020202020204" pitchFamily="34" charset="0"/>
            </a:endParaRPr>
          </a:p>
        </p:txBody>
      </p:sp>
      <p:sp>
        <p:nvSpPr>
          <p:cNvPr id="5" name="Прямоугольник 4"/>
          <p:cNvSpPr/>
          <p:nvPr/>
        </p:nvSpPr>
        <p:spPr>
          <a:xfrm>
            <a:off x="398834" y="5156699"/>
            <a:ext cx="8492247" cy="1600438"/>
          </a:xfrm>
          <a:prstGeom prst="rect">
            <a:avLst/>
          </a:prstGeom>
        </p:spPr>
        <p:txBody>
          <a:bodyPr wrap="square">
            <a:spAutoFit/>
          </a:bodyPr>
          <a:lstStyle/>
          <a:p>
            <a:r>
              <a:rPr lang="en-US" sz="1400" dirty="0">
                <a:solidFill>
                  <a:srgbClr val="000000"/>
                </a:solidFill>
                <a:latin typeface="TT944o00"/>
              </a:rPr>
              <a:t>C</a:t>
            </a:r>
            <a:r>
              <a:rPr lang="ru-RU" sz="1400" dirty="0">
                <a:solidFill>
                  <a:srgbClr val="000000"/>
                </a:solidFill>
                <a:latin typeface="TT944o00"/>
              </a:rPr>
              <a:t>начала создается имя входа SQL </a:t>
            </a:r>
            <a:r>
              <a:rPr lang="ru-RU" sz="1400" dirty="0" err="1">
                <a:solidFill>
                  <a:srgbClr val="000000"/>
                </a:solidFill>
                <a:latin typeface="TT944o00"/>
              </a:rPr>
              <a:t>Server</a:t>
            </a:r>
            <a:r>
              <a:rPr lang="ru-RU" sz="1400" dirty="0">
                <a:solidFill>
                  <a:srgbClr val="000000"/>
                </a:solidFill>
                <a:latin typeface="TT944o00"/>
              </a:rPr>
              <a:t> </a:t>
            </a:r>
            <a:r>
              <a:rPr lang="ru-RU" sz="1200" dirty="0" err="1">
                <a:solidFill>
                  <a:srgbClr val="000000"/>
                </a:solidFill>
                <a:latin typeface="TT94Do00"/>
              </a:rPr>
              <a:t>login_test</a:t>
            </a:r>
            <a:r>
              <a:rPr lang="ru-RU" sz="1400" dirty="0">
                <a:solidFill>
                  <a:srgbClr val="000000"/>
                </a:solidFill>
                <a:latin typeface="TT944o00"/>
              </a:rPr>
              <a:t>, которое потом</a:t>
            </a:r>
            <a:r>
              <a:rPr lang="en-US" sz="1400" dirty="0">
                <a:solidFill>
                  <a:srgbClr val="000000"/>
                </a:solidFill>
                <a:latin typeface="TT944o00"/>
              </a:rPr>
              <a:t> </a:t>
            </a:r>
            <a:r>
              <a:rPr lang="ru-RU" sz="1400" dirty="0">
                <a:solidFill>
                  <a:srgbClr val="000000"/>
                </a:solidFill>
                <a:latin typeface="TT944o00"/>
              </a:rPr>
              <a:t>используется в триггере уровня сервера. По этой причине, для этого имени входа</a:t>
            </a:r>
            <a:r>
              <a:rPr lang="en-US" sz="1400" dirty="0">
                <a:solidFill>
                  <a:srgbClr val="000000"/>
                </a:solidFill>
                <a:latin typeface="TT944o00"/>
              </a:rPr>
              <a:t> </a:t>
            </a:r>
            <a:r>
              <a:rPr lang="ru-RU" sz="1400" dirty="0">
                <a:solidFill>
                  <a:srgbClr val="000000"/>
                </a:solidFill>
                <a:latin typeface="TT944o00"/>
              </a:rPr>
              <a:t>требуется разрешение </a:t>
            </a:r>
            <a:r>
              <a:rPr lang="ru-RU" sz="1200" dirty="0">
                <a:solidFill>
                  <a:srgbClr val="000000"/>
                </a:solidFill>
                <a:latin typeface="TT94Do00"/>
              </a:rPr>
              <a:t>VIEW SERVER STATE</a:t>
            </a:r>
            <a:r>
              <a:rPr lang="ru-RU" sz="1400" dirty="0">
                <a:solidFill>
                  <a:srgbClr val="000000"/>
                </a:solidFill>
                <a:latin typeface="TT944o00"/>
              </a:rPr>
              <a:t>. После этого создается триггер </a:t>
            </a:r>
            <a:r>
              <a:rPr lang="ru-RU" sz="1200" dirty="0" err="1">
                <a:solidFill>
                  <a:srgbClr val="000000"/>
                </a:solidFill>
                <a:latin typeface="TT94Do00"/>
              </a:rPr>
              <a:t>connection_limit_trigger</a:t>
            </a:r>
            <a:r>
              <a:rPr lang="ru-RU" sz="1400" dirty="0">
                <a:solidFill>
                  <a:srgbClr val="000000"/>
                </a:solidFill>
                <a:latin typeface="TT944o00"/>
              </a:rPr>
              <a:t>.</a:t>
            </a:r>
            <a:r>
              <a:rPr lang="en-US" sz="1400" dirty="0">
                <a:solidFill>
                  <a:srgbClr val="000000"/>
                </a:solidFill>
                <a:latin typeface="TT944o00"/>
              </a:rPr>
              <a:t> </a:t>
            </a:r>
            <a:r>
              <a:rPr lang="ru-RU" sz="1400" dirty="0">
                <a:solidFill>
                  <a:srgbClr val="000000"/>
                </a:solidFill>
                <a:latin typeface="TT944o00"/>
              </a:rPr>
              <a:t>Этот триггер является триггером входа, что указывается ключевым словом </a:t>
            </a:r>
            <a:r>
              <a:rPr lang="ru-RU" sz="1050" dirty="0">
                <a:solidFill>
                  <a:srgbClr val="000000"/>
                </a:solidFill>
                <a:latin typeface="TT94Do00"/>
              </a:rPr>
              <a:t>LOGON</a:t>
            </a:r>
            <a:r>
              <a:rPr lang="ru-RU" sz="1400" dirty="0">
                <a:solidFill>
                  <a:srgbClr val="000000"/>
                </a:solidFill>
                <a:latin typeface="TT944o00"/>
              </a:rPr>
              <a:t>.</a:t>
            </a:r>
            <a:r>
              <a:rPr lang="en-US" sz="1400" dirty="0">
                <a:solidFill>
                  <a:srgbClr val="000000"/>
                </a:solidFill>
                <a:latin typeface="TT944o00"/>
              </a:rPr>
              <a:t> </a:t>
            </a:r>
            <a:r>
              <a:rPr lang="ru-RU" sz="1400" dirty="0">
                <a:solidFill>
                  <a:srgbClr val="000000"/>
                </a:solidFill>
                <a:latin typeface="TT944o00"/>
              </a:rPr>
              <a:t>С помощью представления </a:t>
            </a:r>
            <a:r>
              <a:rPr lang="ru-RU" sz="1200" dirty="0" err="1">
                <a:solidFill>
                  <a:srgbClr val="000000"/>
                </a:solidFill>
                <a:latin typeface="TT94Do00"/>
              </a:rPr>
              <a:t>sys.dm_exec_sessions</a:t>
            </a:r>
            <a:r>
              <a:rPr lang="ru-RU" sz="1050" dirty="0">
                <a:solidFill>
                  <a:srgbClr val="000000"/>
                </a:solidFill>
                <a:latin typeface="TT94Do00"/>
              </a:rPr>
              <a:t> </a:t>
            </a:r>
            <a:r>
              <a:rPr lang="ru-RU" sz="1400" dirty="0">
                <a:solidFill>
                  <a:srgbClr val="000000"/>
                </a:solidFill>
                <a:latin typeface="TT944o00"/>
              </a:rPr>
              <a:t>выполняется проверка, был ли</a:t>
            </a:r>
            <a:r>
              <a:rPr lang="en-US" sz="1400" dirty="0">
                <a:solidFill>
                  <a:srgbClr val="000000"/>
                </a:solidFill>
                <a:latin typeface="TT944o00"/>
              </a:rPr>
              <a:t> </a:t>
            </a:r>
            <a:r>
              <a:rPr lang="ru-RU" sz="1400" dirty="0">
                <a:solidFill>
                  <a:srgbClr val="000000"/>
                </a:solidFill>
                <a:latin typeface="TT944o00"/>
              </a:rPr>
              <a:t>уже установлен сеанс с использованием имени входа </a:t>
            </a:r>
            <a:r>
              <a:rPr lang="ru-RU" sz="1200" dirty="0" err="1">
                <a:solidFill>
                  <a:srgbClr val="000000"/>
                </a:solidFill>
                <a:latin typeface="TT94Do00"/>
              </a:rPr>
              <a:t>login_test</a:t>
            </a:r>
            <a:r>
              <a:rPr lang="ru-RU" sz="1400" dirty="0">
                <a:solidFill>
                  <a:srgbClr val="000000"/>
                </a:solidFill>
                <a:latin typeface="TT944o00"/>
              </a:rPr>
              <a:t>. Если сеанс уже</a:t>
            </a:r>
            <a:r>
              <a:rPr lang="en-US" sz="1400" dirty="0">
                <a:solidFill>
                  <a:srgbClr val="000000"/>
                </a:solidFill>
                <a:latin typeface="TT944o00"/>
              </a:rPr>
              <a:t> </a:t>
            </a:r>
            <a:r>
              <a:rPr lang="ru-RU" sz="1400" dirty="0">
                <a:solidFill>
                  <a:srgbClr val="000000"/>
                </a:solidFill>
                <a:latin typeface="TT944o00"/>
              </a:rPr>
              <a:t>был установлен, выполняется инструкция </a:t>
            </a:r>
            <a:r>
              <a:rPr lang="ru-RU" sz="1200" dirty="0">
                <a:solidFill>
                  <a:srgbClr val="000000"/>
                </a:solidFill>
                <a:latin typeface="TT94Do00"/>
              </a:rPr>
              <a:t>ROLLBACK</a:t>
            </a:r>
            <a:r>
              <a:rPr lang="ru-RU" sz="1400" dirty="0">
                <a:solidFill>
                  <a:srgbClr val="000000"/>
                </a:solidFill>
                <a:latin typeface="TT944o00"/>
              </a:rPr>
              <a:t>. Таким образом имя входа</a:t>
            </a:r>
            <a:r>
              <a:rPr lang="en-US" sz="1400" dirty="0">
                <a:solidFill>
                  <a:srgbClr val="000000"/>
                </a:solidFill>
                <a:latin typeface="TT944o00"/>
              </a:rPr>
              <a:t> </a:t>
            </a:r>
            <a:r>
              <a:rPr lang="ru-RU" sz="1400" dirty="0" err="1">
                <a:solidFill>
                  <a:srgbClr val="000000"/>
                </a:solidFill>
                <a:latin typeface="TT944o00"/>
              </a:rPr>
              <a:t>login_test</a:t>
            </a:r>
            <a:r>
              <a:rPr lang="ru-RU" sz="1400" dirty="0">
                <a:solidFill>
                  <a:srgbClr val="000000"/>
                </a:solidFill>
                <a:latin typeface="TT944o00"/>
              </a:rPr>
              <a:t> может одновременно установить только один сеанс.</a:t>
            </a:r>
            <a:endParaRPr lang="ru-RU" sz="1400" dirty="0"/>
          </a:p>
        </p:txBody>
      </p:sp>
    </p:spTree>
    <p:extLst>
      <p:ext uri="{BB962C8B-B14F-4D97-AF65-F5344CB8AC3E}">
        <p14:creationId xmlns:p14="http://schemas.microsoft.com/office/powerpoint/2010/main" val="3434835484"/>
      </p:ext>
    </p:extLst>
  </p:cSld>
  <p:clrMapOvr>
    <a:masterClrMapping/>
  </p:clrMapOvr>
  <p:transition spd="slow">
    <p:push dir="u"/>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lvl="1"/>
            <a:r>
              <a:rPr lang="ru-RU" dirty="0"/>
              <a:t>Динамический SQL</a:t>
            </a:r>
          </a:p>
        </p:txBody>
      </p:sp>
      <p:sp>
        <p:nvSpPr>
          <p:cNvPr id="5" name="Объект 4"/>
          <p:cNvSpPr>
            <a:spLocks noGrp="1"/>
          </p:cNvSpPr>
          <p:nvPr>
            <p:ph idx="1"/>
          </p:nvPr>
        </p:nvSpPr>
        <p:spPr/>
        <p:txBody>
          <a:bodyPr/>
          <a:lstStyle/>
          <a:p>
            <a:r>
              <a:rPr lang="ru-RU" dirty="0"/>
              <a:t>В случае динамического SQL на момент компиляции мы не видим и не знаем текст оператора SQL и не можем выполнить ни одного из четырех обозначенных этапов. Все этапы СУБД должна будет выполнять с ходу, без предварительной подготовки в момент исполнения программы.</a:t>
            </a:r>
          </a:p>
          <a:p>
            <a:r>
              <a:rPr lang="ru-RU" dirty="0"/>
              <a:t>Например, в случае с поиском по произвольному множеству параметров невозможно заранее предусмотреть все возможные комбинации запросов, даже если возможных параметров два десятка. А если их больше, то динамический SQL становится наиболее удобным методом решения проблемы.</a:t>
            </a:r>
          </a:p>
          <a:p>
            <a:r>
              <a:rPr lang="ru-RU" dirty="0"/>
              <a:t>Динамический SQL гораздо менее эффективен в смысле производительности, по сравнению со статическим SQL.</a:t>
            </a:r>
          </a:p>
          <a:p>
            <a:r>
              <a:rPr lang="ru-RU" dirty="0"/>
              <a:t>Во всех случаях, когда это возможно, необходимо избегать динамического SQL</a:t>
            </a:r>
          </a:p>
        </p:txBody>
      </p:sp>
    </p:spTree>
    <p:extLst>
      <p:ext uri="{BB962C8B-B14F-4D97-AF65-F5344CB8AC3E}">
        <p14:creationId xmlns:p14="http://schemas.microsoft.com/office/powerpoint/2010/main" val="2645420037"/>
      </p:ext>
    </p:extLst>
  </p:cSld>
  <p:clrMapOvr>
    <a:masterClrMapping/>
  </p:clrMapOvr>
  <p:transition spd="slow">
    <p:push dir="u"/>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Оператор непосредственного выполнения как наиболее простая форма динамического SQL</a:t>
            </a:r>
          </a:p>
        </p:txBody>
      </p:sp>
      <p:sp>
        <p:nvSpPr>
          <p:cNvPr id="6" name="Rectangle 2"/>
          <p:cNvSpPr>
            <a:spLocks noChangeArrowheads="1"/>
          </p:cNvSpPr>
          <p:nvPr/>
        </p:nvSpPr>
        <p:spPr bwMode="auto">
          <a:xfrm>
            <a:off x="828676" y="1436584"/>
            <a:ext cx="7485512" cy="307777"/>
          </a:xfrm>
          <a:prstGeom prst="rect">
            <a:avLst/>
          </a:prstGeom>
          <a:solidFill>
            <a:srgbClr val="F4F4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EXECUTE</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IMMEDIATE</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&lt;</a:t>
            </a:r>
            <a:r>
              <a:rPr kumimoji="0" lang="ru-RU" altLang="ru-RU" sz="14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имя_базовой</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переменной</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&gt;</a:t>
            </a:r>
            <a:r>
              <a:rPr kumimoji="0" lang="ru-RU" altLang="ru-RU" sz="800" b="0" i="0" u="none" strike="noStrike" cap="none" normalizeH="0" baseline="0" dirty="0">
                <a:ln>
                  <a:noFill/>
                </a:ln>
                <a:solidFill>
                  <a:schemeClr val="tx1"/>
                </a:solidFill>
                <a:effectLst/>
              </a:rPr>
              <a:t> </a:t>
            </a:r>
            <a:endParaRPr kumimoji="0" lang="ru-RU" altLang="ru-RU" sz="2400" b="0" i="0" u="none" strike="noStrike" cap="none" normalizeH="0" baseline="0" dirty="0">
              <a:ln>
                <a:noFill/>
              </a:ln>
              <a:solidFill>
                <a:schemeClr val="tx1"/>
              </a:solidFill>
              <a:effectLst/>
              <a:latin typeface="Arial" panose="020B0604020202020204" pitchFamily="34" charset="0"/>
            </a:endParaRPr>
          </a:p>
        </p:txBody>
      </p:sp>
      <p:sp>
        <p:nvSpPr>
          <p:cNvPr id="7" name="Прямоугольник 6"/>
          <p:cNvSpPr/>
          <p:nvPr/>
        </p:nvSpPr>
        <p:spPr>
          <a:xfrm>
            <a:off x="828676" y="2007783"/>
            <a:ext cx="7485512" cy="2546851"/>
          </a:xfrm>
          <a:prstGeom prst="rect">
            <a:avLst/>
          </a:prstGeom>
        </p:spPr>
        <p:txBody>
          <a:bodyPr wrap="square">
            <a:spAutoFit/>
          </a:bodyPr>
          <a:lstStyle/>
          <a:p>
            <a:pPr algn="just">
              <a:spcBef>
                <a:spcPts val="500"/>
              </a:spcBef>
              <a:spcAft>
                <a:spcPts val="600"/>
              </a:spcAft>
            </a:pPr>
            <a:r>
              <a:rPr lang="ru-RU" sz="1600" dirty="0">
                <a:solidFill>
                  <a:srgbClr val="000000"/>
                </a:solidFill>
                <a:latin typeface="Times New Roman" panose="02020603050405020304" pitchFamily="18" charset="0"/>
                <a:ea typeface="SimSun" panose="02010600030101010101" pitchFamily="2" charset="-122"/>
                <a:cs typeface="Tahoma" panose="020B0604030504040204" pitchFamily="34" charset="0"/>
              </a:rPr>
              <a:t>Базовая переменная содержит текст SQL оператора.</a:t>
            </a:r>
            <a:endParaRPr lang="ru-RU" sz="1400" dirty="0">
              <a:latin typeface="Times New Roman" panose="02020603050405020304" pitchFamily="18" charset="0"/>
              <a:ea typeface="SimSun" panose="02010600030101010101" pitchFamily="2" charset="-122"/>
            </a:endParaRPr>
          </a:p>
          <a:p>
            <a:pPr algn="just">
              <a:spcBef>
                <a:spcPts val="500"/>
              </a:spcBef>
              <a:spcAft>
                <a:spcPts val="600"/>
              </a:spcAft>
            </a:pPr>
            <a:r>
              <a:rPr lang="ru-RU" sz="1600" dirty="0">
                <a:solidFill>
                  <a:srgbClr val="000000"/>
                </a:solidFill>
                <a:latin typeface="Times New Roman" panose="02020603050405020304" pitchFamily="18" charset="0"/>
                <a:ea typeface="SimSun" panose="02010600030101010101" pitchFamily="2" charset="-122"/>
                <a:cs typeface="Tahoma" panose="020B0604030504040204" pitchFamily="34" charset="0"/>
              </a:rPr>
              <a:t>Однако оператор непосредственного выполнения пригоден для выполнения операций, которые не возвращают результаты. </a:t>
            </a:r>
          </a:p>
          <a:p>
            <a:pPr algn="just">
              <a:spcBef>
                <a:spcPts val="500"/>
              </a:spcBef>
              <a:spcAft>
                <a:spcPts val="600"/>
              </a:spcAft>
            </a:pPr>
            <a:r>
              <a:rPr lang="ru-RU" sz="1600" dirty="0">
                <a:solidFill>
                  <a:srgbClr val="000000"/>
                </a:solidFill>
                <a:latin typeface="Times New Roman" panose="02020603050405020304" pitchFamily="18" charset="0"/>
                <a:ea typeface="SimSun" panose="02010600030101010101" pitchFamily="2" charset="-122"/>
                <a:cs typeface="Tahoma" panose="020B0604030504040204" pitchFamily="34" charset="0"/>
              </a:rPr>
              <a:t>Так же как в статическом SQL, для работы с множеством записей вводится понятие курсора и добавляются операторы по работе с курсором, и в динамическом SQL должны быть определены подобные структуры.</a:t>
            </a:r>
          </a:p>
          <a:p>
            <a:pPr algn="just">
              <a:spcBef>
                <a:spcPts val="500"/>
              </a:spcBef>
              <a:spcAft>
                <a:spcPts val="600"/>
              </a:spcAft>
            </a:pPr>
            <a:r>
              <a:rPr lang="ru-RU" sz="1600" dirty="0">
                <a:solidFill>
                  <a:srgbClr val="000000"/>
                </a:solidFill>
                <a:latin typeface="Times New Roman" panose="02020603050405020304" pitchFamily="18" charset="0"/>
                <a:ea typeface="SimSun" panose="02010600030101010101" pitchFamily="2" charset="-122"/>
                <a:cs typeface="Tahoma" panose="020B0604030504040204" pitchFamily="34" charset="0"/>
              </a:rPr>
              <a:t>Для этого выполнение SQL-оператора в динамическом SQL разделено на два отдельных этапа. </a:t>
            </a:r>
          </a:p>
        </p:txBody>
      </p:sp>
    </p:spTree>
    <p:extLst>
      <p:ext uri="{BB962C8B-B14F-4D97-AF65-F5344CB8AC3E}">
        <p14:creationId xmlns:p14="http://schemas.microsoft.com/office/powerpoint/2010/main" val="1528712175"/>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Создание хранимой процедуры </a:t>
            </a:r>
          </a:p>
        </p:txBody>
      </p:sp>
      <p:sp>
        <p:nvSpPr>
          <p:cNvPr id="3" name="Объект 2"/>
          <p:cNvSpPr>
            <a:spLocks noGrp="1"/>
          </p:cNvSpPr>
          <p:nvPr>
            <p:ph idx="1"/>
          </p:nvPr>
        </p:nvSpPr>
        <p:spPr>
          <a:xfrm>
            <a:off x="828675" y="1600200"/>
            <a:ext cx="7486650" cy="357809"/>
          </a:xfrm>
        </p:spPr>
        <p:txBody>
          <a:bodyPr/>
          <a:lstStyle/>
          <a:p>
            <a:pPr marL="0" indent="0">
              <a:buNone/>
            </a:pPr>
            <a:r>
              <a:rPr lang="ru-RU" dirty="0"/>
              <a:t>В MS SQL </a:t>
            </a:r>
            <a:r>
              <a:rPr lang="ru-RU" dirty="0" err="1"/>
              <a:t>Server</a:t>
            </a:r>
            <a:r>
              <a:rPr lang="ru-RU" dirty="0"/>
              <a:t> хранимая процедура создается оператором:</a:t>
            </a:r>
          </a:p>
          <a:p>
            <a:pPr marL="0" indent="0">
              <a:buNone/>
            </a:pPr>
            <a:endParaRPr lang="ru-RU" dirty="0"/>
          </a:p>
        </p:txBody>
      </p:sp>
      <p:sp>
        <p:nvSpPr>
          <p:cNvPr id="5" name="Rectangle 2"/>
          <p:cNvSpPr>
            <a:spLocks noChangeArrowheads="1"/>
          </p:cNvSpPr>
          <p:nvPr/>
        </p:nvSpPr>
        <p:spPr bwMode="auto">
          <a:xfrm>
            <a:off x="281534" y="1958009"/>
            <a:ext cx="8579795" cy="1323439"/>
          </a:xfrm>
          <a:prstGeom prst="rect">
            <a:avLst/>
          </a:prstGeom>
          <a:solidFill>
            <a:srgbClr val="F4F4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CREATE</a:t>
            </a:r>
            <a:r>
              <a:rPr kumimoji="0" lang="ru-RU" altLang="ru-RU" sz="16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6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PROCEDURE</a:t>
            </a:r>
            <a:r>
              <a:rPr kumimoji="0" lang="ru-RU" altLang="ru-RU" sz="16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6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&lt;</a:t>
            </a:r>
            <a:r>
              <a:rPr kumimoji="0" lang="ru-RU" altLang="ru-RU" sz="16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имя_процедуры</a:t>
            </a:r>
            <a:r>
              <a:rPr kumimoji="0" lang="ru-RU" altLang="ru-RU" sz="16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&gt;</a:t>
            </a:r>
            <a:r>
              <a:rPr kumimoji="0" lang="ru-RU" altLang="ru-RU" sz="16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6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6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a:t>
            </a:r>
            <a:r>
              <a:rPr kumimoji="0" lang="ru-RU" altLang="ru-RU" sz="16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&lt;</a:t>
            </a:r>
            <a:r>
              <a:rPr kumimoji="0" lang="ru-RU" altLang="ru-RU" sz="16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версия</a:t>
            </a:r>
            <a:r>
              <a:rPr kumimoji="0" lang="ru-RU" altLang="ru-RU" sz="16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&gt;]</a:t>
            </a:r>
            <a:r>
              <a:rPr kumimoji="0" lang="ru-RU" altLang="ru-RU" sz="16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6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@параметр</a:t>
            </a:r>
            <a:r>
              <a:rPr kumimoji="0" lang="ru-RU" altLang="ru-RU" sz="1600" b="0" i="0" u="none" strike="noStrike" cap="none" normalizeH="0" baseline="0" dirty="0">
                <a:ln>
                  <a:noFill/>
                </a:ln>
                <a:solidFill>
                  <a:srgbClr val="000000"/>
                </a:solidFill>
                <a:effectLst/>
                <a:latin typeface="Courier New" panose="02070309020205020404" pitchFamily="49" charset="0"/>
                <a:cs typeface="Courier New" panose="02070309020205020404" pitchFamily="49" charset="0"/>
              </a:rPr>
              <a:t>1 </a:t>
            </a:r>
            <a:r>
              <a:rPr kumimoji="0" lang="ru-RU" altLang="ru-RU" sz="16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тип_данных</a:t>
            </a:r>
            <a:r>
              <a:rPr kumimoji="0" lang="ru-RU" altLang="ru-RU" sz="16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6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VARYING</a:t>
            </a:r>
            <a:r>
              <a:rPr kumimoji="0" lang="ru-RU" altLang="ru-RU" sz="16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][=&lt;</a:t>
            </a:r>
            <a:r>
              <a:rPr kumimoji="0" lang="ru-RU" altLang="ru-RU" sz="16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значение_по_умолчанию</a:t>
            </a:r>
            <a:r>
              <a:rPr kumimoji="0" lang="ru-RU" altLang="ru-RU" sz="16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&gt;][</a:t>
            </a:r>
            <a:r>
              <a:rPr kumimoji="0" lang="ru-RU" altLang="ru-RU" sz="16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OUTPUT</a:t>
            </a:r>
            <a:r>
              <a:rPr kumimoji="0" lang="ru-RU" altLang="ru-RU" sz="16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6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6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6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параметрN</a:t>
            </a:r>
            <a:r>
              <a:rPr kumimoji="0" lang="ru-RU" altLang="ru-RU" sz="16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a:t>
            </a:r>
            <a:r>
              <a:rPr kumimoji="0" lang="ru-RU" altLang="ru-RU" sz="16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6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6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6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WITH</a:t>
            </a:r>
            <a:r>
              <a:rPr kumimoji="0" lang="ru-RU" altLang="ru-RU" sz="16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6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6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RECOMPILE, ENCRYPTION</a:t>
            </a:r>
            <a:r>
              <a:rPr kumimoji="0" lang="ru-RU" altLang="ru-RU" sz="16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6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6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FOR</a:t>
            </a:r>
            <a:r>
              <a:rPr kumimoji="0" lang="ru-RU" altLang="ru-RU" sz="16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6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REPLICATION</a:t>
            </a:r>
            <a:r>
              <a:rPr kumimoji="0" lang="ru-RU" altLang="ru-RU" sz="16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6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6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AS</a:t>
            </a:r>
            <a:r>
              <a:rPr kumimoji="0" lang="ru-RU" altLang="ru-RU" sz="16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Тело процедуры</a:t>
            </a:r>
            <a:r>
              <a:rPr kumimoji="0" lang="ru-RU" altLang="ru-RU" sz="900" b="0" i="0" u="none" strike="noStrike" cap="none" normalizeH="0" baseline="0" dirty="0">
                <a:ln>
                  <a:noFill/>
                </a:ln>
                <a:solidFill>
                  <a:schemeClr val="tx1"/>
                </a:solidFill>
                <a:effectLst/>
              </a:rPr>
              <a:t> </a:t>
            </a:r>
            <a:endParaRPr kumimoji="0" lang="ru-RU" altLang="ru-RU" sz="2800" b="0" i="0" u="none" strike="noStrike" cap="none" normalizeH="0" baseline="0" dirty="0">
              <a:ln>
                <a:noFill/>
              </a:ln>
              <a:solidFill>
                <a:schemeClr val="tx1"/>
              </a:solidFill>
              <a:effectLst/>
              <a:latin typeface="Arial" panose="020B0604020202020204" pitchFamily="34" charset="0"/>
            </a:endParaRPr>
          </a:p>
        </p:txBody>
      </p:sp>
      <p:sp>
        <p:nvSpPr>
          <p:cNvPr id="6" name="Прямоугольник 5"/>
          <p:cNvSpPr/>
          <p:nvPr/>
        </p:nvSpPr>
        <p:spPr>
          <a:xfrm>
            <a:off x="977061" y="3388452"/>
            <a:ext cx="7188740" cy="1077218"/>
          </a:xfrm>
          <a:prstGeom prst="rect">
            <a:avLst/>
          </a:prstGeom>
        </p:spPr>
        <p:txBody>
          <a:bodyPr wrap="square">
            <a:spAutoFit/>
          </a:bodyPr>
          <a:lstStyle/>
          <a:p>
            <a:r>
              <a:rPr lang="ru-RU" sz="1600" dirty="0">
                <a:solidFill>
                  <a:srgbClr val="000000"/>
                </a:solidFill>
                <a:latin typeface="Times New Roman" panose="02020603050405020304" pitchFamily="18" charset="0"/>
                <a:ea typeface="SimSun" panose="02010600030101010101" pitchFamily="2" charset="-122"/>
                <a:cs typeface="Tahoma" panose="020B0604030504040204" pitchFamily="34" charset="0"/>
              </a:rPr>
              <a:t>Ключевое слово </a:t>
            </a:r>
            <a:r>
              <a:rPr lang="ru-RU" sz="1600" b="1" dirty="0">
                <a:solidFill>
                  <a:srgbClr val="000000"/>
                </a:solidFill>
                <a:latin typeface="Times New Roman" panose="02020603050405020304" pitchFamily="18" charset="0"/>
                <a:ea typeface="SimSun" panose="02010600030101010101" pitchFamily="2" charset="-122"/>
                <a:cs typeface="Tahoma" panose="020B0604030504040204" pitchFamily="34" charset="0"/>
              </a:rPr>
              <a:t>RECOMPILE</a:t>
            </a:r>
            <a:r>
              <a:rPr lang="ru-RU" sz="1600" dirty="0">
                <a:solidFill>
                  <a:srgbClr val="000000"/>
                </a:solidFill>
                <a:latin typeface="Times New Roman" panose="02020603050405020304" pitchFamily="18" charset="0"/>
                <a:ea typeface="SimSun" panose="02010600030101010101" pitchFamily="2" charset="-122"/>
                <a:cs typeface="Tahoma" panose="020B0604030504040204" pitchFamily="34" charset="0"/>
              </a:rPr>
              <a:t> определяет режим компиляции создаваемой хранимой процедуры. Если задано ключевое слово RECOMPILE, то процедура будет перекомпилироваться каждый раз, когда она будет вызываться на исполнение.</a:t>
            </a:r>
            <a:endParaRPr lang="ru-RU" sz="1600" dirty="0"/>
          </a:p>
        </p:txBody>
      </p:sp>
      <p:sp>
        <p:nvSpPr>
          <p:cNvPr id="7" name="Rectangle 3"/>
          <p:cNvSpPr>
            <a:spLocks noChangeArrowheads="1"/>
          </p:cNvSpPr>
          <p:nvPr/>
        </p:nvSpPr>
        <p:spPr bwMode="auto">
          <a:xfrm>
            <a:off x="977061" y="4634229"/>
            <a:ext cx="7486003"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fontAlgn="base" hangingPunct="0">
              <a:spcBef>
                <a:spcPct val="0"/>
              </a:spcBef>
              <a:spcAft>
                <a:spcPct val="0"/>
              </a:spcAft>
            </a:pPr>
            <a:r>
              <a:rPr kumimoji="0" lang="ru-RU" altLang="ru-RU" sz="1600" b="0" i="0" u="none" strike="noStrike" cap="none" normalizeH="0" baseline="0" dirty="0">
                <a:ln>
                  <a:noFill/>
                </a:ln>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Ключевое слово </a:t>
            </a:r>
            <a:r>
              <a:rPr kumimoji="0" lang="ru-RU" altLang="ru-RU" sz="1600" b="1" i="0" u="none" strike="noStrike" cap="none" normalizeH="0" baseline="0" dirty="0">
                <a:ln>
                  <a:noFill/>
                </a:ln>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ENCRYPTION</a:t>
            </a:r>
            <a:r>
              <a:rPr kumimoji="0" lang="ru-RU" altLang="ru-RU" sz="1600" b="0" i="0" u="none" strike="noStrike" cap="none" normalizeH="0" baseline="0" dirty="0">
                <a:ln>
                  <a:noFill/>
                </a:ln>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определяет режим, при котором исходный текст хранимой процедуры не сохраняется в БД. Такой режим применяется для того, чтобы сохранить авторское право на интеллектуальную продукцию, которой и являются хранимые процедуры. </a:t>
            </a:r>
          </a:p>
          <a:p>
            <a:pPr lvl="0" eaLnBrk="0" fontAlgn="base" hangingPunct="0">
              <a:spcBef>
                <a:spcPct val="0"/>
              </a:spcBef>
              <a:spcAft>
                <a:spcPct val="0"/>
              </a:spcAft>
            </a:pPr>
            <a:r>
              <a:rPr lang="ru-RU" altLang="ru-RU" sz="1600" dirty="0">
                <a:solidFill>
                  <a:srgbClr val="FF0000"/>
                </a:solidFill>
                <a:latin typeface="Times New Roman" panose="02020603050405020304" pitchFamily="18" charset="0"/>
                <a:ea typeface="SimSun" panose="02010600030101010101" pitchFamily="2" charset="-122"/>
                <a:cs typeface="Times New Roman" panose="02020603050405020304" pitchFamily="18" charset="0"/>
              </a:rPr>
              <a:t>Но </a:t>
            </a:r>
            <a:r>
              <a:rPr lang="ru-RU" sz="1600" dirty="0">
                <a:solidFill>
                  <a:srgbClr val="FF0000"/>
                </a:solidFill>
                <a:latin typeface="Times New Roman" panose="02020603050405020304" pitchFamily="18" charset="0"/>
                <a:ea typeface="SimSun" panose="02010600030101010101" pitchFamily="2" charset="-122"/>
                <a:cs typeface="Tahoma" panose="020B0604030504040204" pitchFamily="34" charset="0"/>
              </a:rPr>
              <a:t>надо помнить, что если вы захотите отредактировать текст хранимой процедуры, то вы его не сможете извлечь из БД тоже, его надо будет хранить отдельно в некотором текстовом файле. </a:t>
            </a:r>
            <a:endParaRPr kumimoji="0" lang="ru-RU" altLang="ru-RU" b="0" i="0" u="none" strike="noStrike" cap="none" normalizeH="0" baseline="0" dirty="0">
              <a:ln>
                <a:noFill/>
              </a:ln>
              <a:solidFill>
                <a:srgbClr val="FF0000"/>
              </a:solidFill>
              <a:effectLst/>
              <a:latin typeface="Arial" panose="020B0604020202020204" pitchFamily="34" charset="0"/>
            </a:endParaRPr>
          </a:p>
        </p:txBody>
      </p:sp>
    </p:spTree>
    <p:extLst>
      <p:ext uri="{BB962C8B-B14F-4D97-AF65-F5344CB8AC3E}">
        <p14:creationId xmlns:p14="http://schemas.microsoft.com/office/powerpoint/2010/main" val="285579348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44F527F-5BCB-44E2-8C17-BD99021FD9AA}"/>
              </a:ext>
            </a:extLst>
          </p:cNvPr>
          <p:cNvSpPr>
            <a:spLocks noGrp="1"/>
          </p:cNvSpPr>
          <p:nvPr>
            <p:ph type="title"/>
          </p:nvPr>
        </p:nvSpPr>
        <p:spPr/>
        <p:txBody>
          <a:bodyPr/>
          <a:lstStyle/>
          <a:p>
            <a:r>
              <a:rPr lang="ru-RU" dirty="0"/>
              <a:t>Хранимая процедура </a:t>
            </a:r>
            <a:r>
              <a:rPr lang="ru-RU" dirty="0" err="1"/>
              <a:t>sp_executesql</a:t>
            </a:r>
            <a:r>
              <a:rPr lang="ru-RU" dirty="0"/>
              <a:t> в T-SQL</a:t>
            </a:r>
          </a:p>
        </p:txBody>
      </p:sp>
      <p:sp>
        <p:nvSpPr>
          <p:cNvPr id="3" name="Объект 2">
            <a:extLst>
              <a:ext uri="{FF2B5EF4-FFF2-40B4-BE49-F238E27FC236}">
                <a16:creationId xmlns:a16="http://schemas.microsoft.com/office/drawing/2014/main" id="{7B2D6EA6-122F-40AF-819B-A0100F6F054F}"/>
              </a:ext>
            </a:extLst>
          </p:cNvPr>
          <p:cNvSpPr>
            <a:spLocks noGrp="1"/>
          </p:cNvSpPr>
          <p:nvPr>
            <p:ph idx="1"/>
          </p:nvPr>
        </p:nvSpPr>
        <p:spPr/>
        <p:txBody>
          <a:bodyPr/>
          <a:lstStyle/>
          <a:p>
            <a:r>
              <a:rPr lang="ru-RU" dirty="0" err="1"/>
              <a:t>sp_executesql</a:t>
            </a:r>
            <a:r>
              <a:rPr lang="ru-RU" dirty="0"/>
              <a:t> – это системная хранимая процедура </a:t>
            </a:r>
            <a:r>
              <a:rPr lang="ru-RU" dirty="0" err="1"/>
              <a:t>Microsoft</a:t>
            </a:r>
            <a:r>
              <a:rPr lang="ru-RU" dirty="0"/>
              <a:t> SQL </a:t>
            </a:r>
            <a:r>
              <a:rPr lang="ru-RU" dirty="0" err="1"/>
              <a:t>Server</a:t>
            </a:r>
            <a:r>
              <a:rPr lang="ru-RU" dirty="0"/>
              <a:t>, которая выполняет SQL инструкции. Эти инструкции могут содержать параметры, тем самым делая их динамическими.</a:t>
            </a:r>
          </a:p>
          <a:p>
            <a:r>
              <a:rPr lang="ru-RU" dirty="0"/>
              <a:t>Процедура </a:t>
            </a:r>
            <a:r>
              <a:rPr lang="ru-RU" dirty="0" err="1"/>
              <a:t>sp_executesql</a:t>
            </a:r>
            <a:r>
              <a:rPr lang="ru-RU" dirty="0"/>
              <a:t> имеет несколько параметров, первым параметром указывается текст SQL инструкции, вторым объявляются переменные, третий и все последующие — это передача значений для переменных в процедуру и, соответственно, подстановка в нашу инструкцию.</a:t>
            </a:r>
          </a:p>
          <a:p>
            <a:r>
              <a:rPr lang="ru-RU" dirty="0"/>
              <a:t>Все параметры процедуры </a:t>
            </a:r>
            <a:r>
              <a:rPr lang="ru-RU" dirty="0" err="1"/>
              <a:t>sp_executesql</a:t>
            </a:r>
            <a:r>
              <a:rPr lang="ru-RU" dirty="0"/>
              <a:t> необходимо передавать в формате </a:t>
            </a:r>
            <a:r>
              <a:rPr lang="ru-RU" dirty="0" err="1"/>
              <a:t>Unicode</a:t>
            </a:r>
            <a:r>
              <a:rPr lang="ru-RU" dirty="0"/>
              <a:t> (тип данных строк должен быть NVARCHAR).</a:t>
            </a:r>
          </a:p>
        </p:txBody>
      </p:sp>
    </p:spTree>
    <p:extLst>
      <p:ext uri="{BB962C8B-B14F-4D97-AF65-F5344CB8AC3E}">
        <p14:creationId xmlns:p14="http://schemas.microsoft.com/office/powerpoint/2010/main" val="191820836"/>
      </p:ext>
    </p:extLst>
  </p:cSld>
  <p:clrMapOvr>
    <a:masterClrMapping/>
  </p:clrMapOvr>
  <p:transition spd="slow">
    <p:push dir="u"/>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DEA7909-F275-402A-9ED2-420059CE33E0}"/>
              </a:ext>
            </a:extLst>
          </p:cNvPr>
          <p:cNvSpPr>
            <a:spLocks noGrp="1"/>
          </p:cNvSpPr>
          <p:nvPr>
            <p:ph type="title"/>
          </p:nvPr>
        </p:nvSpPr>
        <p:spPr/>
        <p:txBody>
          <a:bodyPr/>
          <a:lstStyle/>
          <a:p>
            <a:r>
              <a:rPr lang="ru-RU" dirty="0"/>
              <a:t>Пример использования </a:t>
            </a:r>
            <a:r>
              <a:rPr lang="ru-RU" dirty="0" err="1"/>
              <a:t>sp_executesql</a:t>
            </a:r>
            <a:r>
              <a:rPr lang="ru-RU" dirty="0"/>
              <a:t> в T-SQL</a:t>
            </a:r>
          </a:p>
        </p:txBody>
      </p:sp>
      <p:pic>
        <p:nvPicPr>
          <p:cNvPr id="4" name="Объект 3">
            <a:extLst>
              <a:ext uri="{FF2B5EF4-FFF2-40B4-BE49-F238E27FC236}">
                <a16:creationId xmlns:a16="http://schemas.microsoft.com/office/drawing/2014/main" id="{A9EB0D9D-CC28-4919-A715-7E91062ED7D3}"/>
              </a:ext>
            </a:extLst>
          </p:cNvPr>
          <p:cNvPicPr>
            <a:picLocks noGrp="1" noChangeAspect="1"/>
          </p:cNvPicPr>
          <p:nvPr>
            <p:ph idx="1"/>
          </p:nvPr>
        </p:nvPicPr>
        <p:blipFill>
          <a:blip r:embed="rId2"/>
          <a:stretch>
            <a:fillRect/>
          </a:stretch>
        </p:blipFill>
        <p:spPr>
          <a:xfrm>
            <a:off x="828676" y="1462087"/>
            <a:ext cx="6948464" cy="5115358"/>
          </a:xfrm>
          <a:prstGeom prst="rect">
            <a:avLst/>
          </a:prstGeom>
        </p:spPr>
      </p:pic>
    </p:spTree>
    <p:extLst>
      <p:ext uri="{BB962C8B-B14F-4D97-AF65-F5344CB8AC3E}">
        <p14:creationId xmlns:p14="http://schemas.microsoft.com/office/powerpoint/2010/main" val="2217499049"/>
      </p:ext>
    </p:extLst>
  </p:cSld>
  <p:clrMapOvr>
    <a:masterClrMapping/>
  </p:clrMapOvr>
  <p:transition spd="slow">
    <p:push dir="u"/>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Подготовительный этап выполнения динамического </a:t>
            </a:r>
            <a:r>
              <a:rPr lang="en-US" dirty="0"/>
              <a:t>SQL</a:t>
            </a:r>
            <a:endParaRPr lang="ru-RU" dirty="0"/>
          </a:p>
        </p:txBody>
      </p:sp>
      <p:sp>
        <p:nvSpPr>
          <p:cNvPr id="3" name="Объект 2"/>
          <p:cNvSpPr>
            <a:spLocks noGrp="1"/>
          </p:cNvSpPr>
          <p:nvPr>
            <p:ph idx="1"/>
          </p:nvPr>
        </p:nvSpPr>
        <p:spPr/>
        <p:txBody>
          <a:bodyPr/>
          <a:lstStyle/>
          <a:p>
            <a:r>
              <a:rPr lang="ru-RU" dirty="0"/>
              <a:t>Первый этап называется подготовительным, он фактически включает 4 первых этапа выполнения SQL-операторов, рассмотренные нами ранее: синтаксический и семантический анализ, построение и оптимизация плана выполнения оператора.</a:t>
            </a:r>
          </a:p>
          <a:p>
            <a:r>
              <a:rPr lang="ru-RU" dirty="0"/>
              <a:t>Этот этап выполняется оператором PREPARE:</a:t>
            </a:r>
          </a:p>
          <a:p>
            <a:pPr marL="342891" lvl="1" indent="0">
              <a:buNone/>
            </a:pPr>
            <a:r>
              <a:rPr lang="ru-RU" sz="1600" dirty="0"/>
              <a:t>PREPARE &lt;</a:t>
            </a:r>
            <a:r>
              <a:rPr lang="ru-RU" sz="1600" dirty="0" err="1"/>
              <a:t>имя_оператора</a:t>
            </a:r>
            <a:r>
              <a:rPr lang="ru-RU" sz="1600" dirty="0"/>
              <a:t>&gt; </a:t>
            </a:r>
          </a:p>
          <a:p>
            <a:pPr marL="342891" lvl="1" indent="0">
              <a:buNone/>
            </a:pPr>
            <a:r>
              <a:rPr lang="ru-RU" sz="1600" dirty="0"/>
              <a:t>FROM &lt;</a:t>
            </a:r>
            <a:r>
              <a:rPr lang="ru-RU" sz="1600" dirty="0" err="1"/>
              <a:t>имя_базовой</a:t>
            </a:r>
            <a:r>
              <a:rPr lang="ru-RU" sz="1600" dirty="0"/>
              <a:t> переменной&gt;</a:t>
            </a:r>
          </a:p>
          <a:p>
            <a:pPr marL="342891" lvl="1" indent="0">
              <a:buNone/>
            </a:pPr>
            <a:r>
              <a:rPr lang="ru-RU" sz="1600" dirty="0"/>
              <a:t>&lt;</a:t>
            </a:r>
            <a:r>
              <a:rPr lang="ru-RU" sz="1600" dirty="0" err="1"/>
              <a:t>имя_оператора</a:t>
            </a:r>
            <a:r>
              <a:rPr lang="ru-RU" sz="1600" dirty="0"/>
              <a:t>&gt; - это идентификатор базового языка.</a:t>
            </a:r>
          </a:p>
          <a:p>
            <a:endParaRPr lang="ru-RU" dirty="0"/>
          </a:p>
        </p:txBody>
      </p:sp>
    </p:spTree>
    <p:extLst>
      <p:ext uri="{BB962C8B-B14F-4D97-AF65-F5344CB8AC3E}">
        <p14:creationId xmlns:p14="http://schemas.microsoft.com/office/powerpoint/2010/main" val="523404312"/>
      </p:ext>
    </p:extLst>
  </p:cSld>
  <p:clrMapOvr>
    <a:masterClrMapping/>
  </p:clrMapOvr>
  <p:transition spd="slow">
    <p:push dir="u"/>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Второй этап выполнения динамического </a:t>
            </a:r>
            <a:r>
              <a:rPr lang="en-US" dirty="0"/>
              <a:t>SQL</a:t>
            </a:r>
            <a:endParaRPr lang="ru-RU" dirty="0"/>
          </a:p>
        </p:txBody>
      </p:sp>
      <p:sp>
        <p:nvSpPr>
          <p:cNvPr id="3" name="Объект 2"/>
          <p:cNvSpPr>
            <a:spLocks noGrp="1"/>
          </p:cNvSpPr>
          <p:nvPr>
            <p:ph idx="1"/>
          </p:nvPr>
        </p:nvSpPr>
        <p:spPr/>
        <p:txBody>
          <a:bodyPr>
            <a:normAutofit/>
          </a:bodyPr>
          <a:lstStyle/>
          <a:p>
            <a:pPr marL="0" indent="0">
              <a:buNone/>
            </a:pPr>
            <a:r>
              <a:rPr lang="ru-RU" sz="1800" dirty="0"/>
              <a:t>Определенный на первом этапе оператор может быть выполнен операцией EXECUTE, которая имеет синтаксис:</a:t>
            </a:r>
          </a:p>
          <a:p>
            <a:pPr marL="0" indent="0">
              <a:buNone/>
            </a:pPr>
            <a:r>
              <a:rPr lang="ru-RU" sz="1800" dirty="0"/>
              <a:t>EXECUTE &lt;</a:t>
            </a:r>
            <a:r>
              <a:rPr lang="ru-RU" sz="1800" dirty="0" err="1"/>
              <a:t>имя_оператора</a:t>
            </a:r>
            <a:r>
              <a:rPr lang="ru-RU" sz="1800" dirty="0"/>
              <a:t>&gt; </a:t>
            </a:r>
          </a:p>
          <a:p>
            <a:pPr marL="0" indent="0">
              <a:buNone/>
            </a:pPr>
            <a:r>
              <a:rPr lang="ru-RU" sz="1800" dirty="0"/>
              <a:t>USING {&lt;список базовых переменных&gt; </a:t>
            </a:r>
          </a:p>
          <a:p>
            <a:pPr marL="0" indent="0">
              <a:buNone/>
            </a:pPr>
            <a:r>
              <a:rPr lang="ru-RU" sz="1800" dirty="0"/>
              <a:t>DESCRIPTOR &lt;</a:t>
            </a:r>
            <a:r>
              <a:rPr lang="ru-RU" sz="1800" dirty="0" err="1"/>
              <a:t>имя_дескриптора</a:t>
            </a:r>
            <a:r>
              <a:rPr lang="ru-RU" sz="1800" dirty="0"/>
              <a:t>&gt;}</a:t>
            </a:r>
          </a:p>
          <a:p>
            <a:pPr marL="0" indent="0">
              <a:buNone/>
            </a:pPr>
            <a:endParaRPr lang="ru-RU" sz="1800" dirty="0"/>
          </a:p>
          <a:p>
            <a:r>
              <a:rPr lang="ru-RU" sz="1800" dirty="0"/>
              <a:t>Здесь DESCRIPTOR — это некоторая структура, которая описывается на клиенте, но создается и управляется сервером. Дескриптор представляет совокупность элементов данных, принадлежащих СУБД. Программное обеспечение СУБД должно содержать и поддерживать набор операций над дескрипторами. Эта структура была введена в стандарт SQL2 для типизации динамического SQL.</a:t>
            </a:r>
          </a:p>
        </p:txBody>
      </p:sp>
    </p:spTree>
    <p:extLst>
      <p:ext uri="{BB962C8B-B14F-4D97-AF65-F5344CB8AC3E}">
        <p14:creationId xmlns:p14="http://schemas.microsoft.com/office/powerpoint/2010/main" val="2299157060"/>
      </p:ext>
    </p:extLst>
  </p:cSld>
  <p:clrMapOvr>
    <a:masterClrMapping/>
  </p:clrMapOvr>
  <p:transition spd="slow">
    <p:push dir="u"/>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Второй этап выполнения динамического </a:t>
            </a:r>
            <a:r>
              <a:rPr lang="en-US"/>
              <a:t>SQL</a:t>
            </a:r>
            <a:endParaRPr lang="ru-RU" dirty="0"/>
          </a:p>
        </p:txBody>
      </p:sp>
      <p:sp>
        <p:nvSpPr>
          <p:cNvPr id="3" name="Объект 2"/>
          <p:cNvSpPr>
            <a:spLocks noGrp="1"/>
          </p:cNvSpPr>
          <p:nvPr>
            <p:ph idx="1"/>
          </p:nvPr>
        </p:nvSpPr>
        <p:spPr>
          <a:xfrm>
            <a:off x="827538" y="1482436"/>
            <a:ext cx="7486650" cy="4992505"/>
          </a:xfrm>
        </p:spPr>
        <p:txBody>
          <a:bodyPr>
            <a:noAutofit/>
          </a:bodyPr>
          <a:lstStyle/>
          <a:p>
            <a:pPr marL="0" indent="0">
              <a:buNone/>
            </a:pPr>
            <a:r>
              <a:rPr lang="ru-RU" sz="1800" dirty="0"/>
              <a:t>В стандарт SQL2 введены следующие операции над дескрипторами:</a:t>
            </a:r>
          </a:p>
          <a:p>
            <a:r>
              <a:rPr lang="ru-RU" sz="1800" dirty="0"/>
              <a:t>ALLOCATE DESCRIPTOR &lt;</a:t>
            </a:r>
            <a:r>
              <a:rPr lang="ru-RU" sz="1800" dirty="0" err="1"/>
              <a:t>имя_дескриптора</a:t>
            </a:r>
            <a:r>
              <a:rPr lang="ru-RU" sz="1800" dirty="0"/>
              <a:t>&gt; [WITH MAX &lt;</a:t>
            </a:r>
            <a:r>
              <a:rPr lang="ru-RU" sz="1800" dirty="0" err="1"/>
              <a:t>число_элементов</a:t>
            </a:r>
            <a:r>
              <a:rPr lang="ru-RU" sz="1800" dirty="0"/>
              <a:t>&gt;] — оператор связывает имя дескриптора с числом его базовых элементов и обеспечивает выделение памяти под данный дескриптор.</a:t>
            </a:r>
          </a:p>
          <a:p>
            <a:r>
              <a:rPr lang="ru-RU" sz="1800" dirty="0"/>
              <a:t>DEALLOCATE DESCRIPTOR &lt;</a:t>
            </a:r>
            <a:r>
              <a:rPr lang="ru-RU" sz="1800" dirty="0" err="1"/>
              <a:t>имя_дескриптора</a:t>
            </a:r>
            <a:r>
              <a:rPr lang="ru-RU" sz="1800" dirty="0"/>
              <a:t>&gt; — оператор освобождает разделяемую память СУБД, занятую хранением описания данного дескриптора. После выполнения данного оператора невозможно обратиться к дескриптору ни с одной операцией.</a:t>
            </a:r>
          </a:p>
          <a:p>
            <a:r>
              <a:rPr lang="ru-RU" sz="1800" dirty="0"/>
              <a:t>SET DESCRIPTOR {COUNT = &lt;</a:t>
            </a:r>
            <a:r>
              <a:rPr lang="ru-RU" sz="1800" dirty="0" err="1"/>
              <a:t>имя_базовой</a:t>
            </a:r>
            <a:r>
              <a:rPr lang="ru-RU" sz="1800" dirty="0"/>
              <a:t> переменной&gt; | VALUE &lt;номер элемента&gt; {&lt;имя_ элемента&gt;= &lt;</a:t>
            </a:r>
            <a:r>
              <a:rPr lang="ru-RU" sz="1800" dirty="0" err="1"/>
              <a:t>имя_базовой</a:t>
            </a:r>
            <a:r>
              <a:rPr lang="ru-RU" sz="1800" dirty="0"/>
              <a:t> переменной&gt;[,..]}} — оператор занесения в дескриптор описания передаваемых параметров. Описания передаются СУБД, которая их обрабатывает, внося соответствующие изменения в область данных, отведенную под дескриптор.</a:t>
            </a:r>
          </a:p>
        </p:txBody>
      </p:sp>
    </p:spTree>
    <p:extLst>
      <p:ext uri="{BB962C8B-B14F-4D97-AF65-F5344CB8AC3E}">
        <p14:creationId xmlns:p14="http://schemas.microsoft.com/office/powerpoint/2010/main" val="2962439560"/>
      </p:ext>
    </p:extLst>
  </p:cSld>
  <p:clrMapOvr>
    <a:masterClrMapping/>
  </p:clrMapOvr>
  <p:transition spd="slow">
    <p:push dir="u"/>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Второй этап выполнения динамического </a:t>
            </a:r>
            <a:r>
              <a:rPr lang="en-US"/>
              <a:t>SQL</a:t>
            </a:r>
            <a:endParaRPr lang="ru-RU" dirty="0"/>
          </a:p>
        </p:txBody>
      </p:sp>
      <p:sp>
        <p:nvSpPr>
          <p:cNvPr id="3" name="Объект 2"/>
          <p:cNvSpPr>
            <a:spLocks noGrp="1"/>
          </p:cNvSpPr>
          <p:nvPr>
            <p:ph idx="1"/>
          </p:nvPr>
        </p:nvSpPr>
        <p:spPr>
          <a:xfrm>
            <a:off x="827538" y="1496291"/>
            <a:ext cx="7486650" cy="5140036"/>
          </a:xfrm>
        </p:spPr>
        <p:txBody>
          <a:bodyPr>
            <a:noAutofit/>
          </a:bodyPr>
          <a:lstStyle/>
          <a:p>
            <a:r>
              <a:rPr lang="ru-RU" sz="1800" dirty="0"/>
              <a:t>GET DESCRIPTOR { &lt;</a:t>
            </a:r>
            <a:r>
              <a:rPr lang="ru-RU" sz="1800" dirty="0" err="1"/>
              <a:t>имя_базовой</a:t>
            </a:r>
            <a:r>
              <a:rPr lang="ru-RU" sz="1800" dirty="0"/>
              <a:t> переменной&gt; = COUNT | VALUE &lt;номер элемента&gt; {&lt;</a:t>
            </a:r>
            <a:r>
              <a:rPr lang="ru-RU" sz="1800" dirty="0" err="1"/>
              <a:t>имя_базовой</a:t>
            </a:r>
            <a:r>
              <a:rPr lang="ru-RU" sz="1800" dirty="0"/>
              <a:t> переменной&gt;=&lt;</a:t>
            </a:r>
            <a:r>
              <a:rPr lang="ru-RU" sz="1800" dirty="0" err="1"/>
              <a:t>имя_элемента</a:t>
            </a:r>
            <a:r>
              <a:rPr lang="ru-RU" sz="1800" dirty="0"/>
              <a:t>&gt;[,..]} — оператор получения информации из дескрипторов после выполнения запроса.</a:t>
            </a:r>
          </a:p>
          <a:p>
            <a:r>
              <a:rPr lang="ru-RU" sz="1800" dirty="0"/>
              <a:t>DESCRIBE [ INPUT | OUTPUT] &lt;</a:t>
            </a:r>
            <a:r>
              <a:rPr lang="ru-RU" sz="1800" dirty="0" err="1"/>
              <a:t>имя_оператора</a:t>
            </a:r>
            <a:r>
              <a:rPr lang="ru-RU" sz="1800" dirty="0"/>
              <a:t>&gt; USING SQL DESCRIPTOR &lt;</a:t>
            </a:r>
            <a:r>
              <a:rPr lang="ru-RU" sz="1800" dirty="0" err="1"/>
              <a:t>имя_дескрипто-ра</a:t>
            </a:r>
            <a:r>
              <a:rPr lang="ru-RU" sz="1800" dirty="0"/>
              <a:t>&gt; — оператор, позволяющий получить описания таблиц результатов запросов ( DESCRIBE OUTPUT ) или входных параметров ( DESCRIBE INPUT ).</a:t>
            </a:r>
          </a:p>
          <a:p>
            <a:r>
              <a:rPr lang="ru-RU" sz="1800" dirty="0"/>
              <a:t>OPEN &lt;</a:t>
            </a:r>
            <a:r>
              <a:rPr lang="ru-RU" sz="1800" dirty="0" err="1"/>
              <a:t>имя_курсора</a:t>
            </a:r>
            <a:r>
              <a:rPr lang="ru-RU" sz="1800" dirty="0"/>
              <a:t>&gt; [USING &lt;список базовых переменных&gt; | USING SQL DESCRIPTOR &lt;</a:t>
            </a:r>
            <a:r>
              <a:rPr lang="ru-RU" sz="1800" dirty="0" err="1"/>
              <a:t>имя_дескриптора</a:t>
            </a:r>
            <a:r>
              <a:rPr lang="ru-RU" sz="1800" dirty="0"/>
              <a:t>&gt;] — динамический оператор открытия курсора.</a:t>
            </a:r>
          </a:p>
          <a:p>
            <a:r>
              <a:rPr lang="ru-RU" sz="1800" dirty="0"/>
              <a:t>FETCH &lt;</a:t>
            </a:r>
            <a:r>
              <a:rPr lang="ru-RU" sz="1800" dirty="0" err="1"/>
              <a:t>имя_курсора</a:t>
            </a:r>
            <a:r>
              <a:rPr lang="ru-RU" sz="1800" dirty="0"/>
              <a:t>&gt; [USING &lt;список базовых переменных&gt; | USING SQL DESCRIPTOR &lt;</a:t>
            </a:r>
            <a:r>
              <a:rPr lang="ru-RU" sz="1800" dirty="0" err="1"/>
              <a:t>имя_дескриптора</a:t>
            </a:r>
            <a:r>
              <a:rPr lang="ru-RU" sz="1800" dirty="0"/>
              <a:t>&gt;] — динамический оператор перемещения по курсору.</a:t>
            </a:r>
          </a:p>
          <a:p>
            <a:r>
              <a:rPr lang="ru-RU" sz="1800" dirty="0"/>
              <a:t>DEALLOCATE PREPARE &lt;</a:t>
            </a:r>
            <a:r>
              <a:rPr lang="ru-RU" sz="1800" dirty="0" err="1"/>
              <a:t>имя_оператора</a:t>
            </a:r>
            <a:r>
              <a:rPr lang="ru-RU" sz="1800" dirty="0"/>
              <a:t>&gt; — оператор уничтожает ранее подготовленный план выполнения оператора SQL и освобождает разделяемую память СУБД, связанную с хранением этого плана. </a:t>
            </a:r>
          </a:p>
        </p:txBody>
      </p:sp>
    </p:spTree>
    <p:extLst>
      <p:ext uri="{BB962C8B-B14F-4D97-AF65-F5344CB8AC3E}">
        <p14:creationId xmlns:p14="http://schemas.microsoft.com/office/powerpoint/2010/main" val="3050003422"/>
      </p:ext>
    </p:extLst>
  </p:cSld>
  <p:clrMapOvr>
    <a:masterClrMapping/>
  </p:clrMapOvr>
  <p:transition spd="slow">
    <p:push dir="u"/>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Test Prep Season From a Student’s Perspective"/>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14650" y="1133476"/>
            <a:ext cx="6076950" cy="4557712"/>
          </a:xfrm>
          <a:prstGeom prst="rect">
            <a:avLst/>
          </a:prstGeom>
        </p:spPr>
      </p:pic>
      <p:sp>
        <p:nvSpPr>
          <p:cNvPr id="5" name="Подзаголовок 4"/>
          <p:cNvSpPr>
            <a:spLocks noGrp="1"/>
          </p:cNvSpPr>
          <p:nvPr>
            <p:ph type="subTitle" idx="1"/>
          </p:nvPr>
        </p:nvSpPr>
        <p:spPr>
          <a:xfrm>
            <a:off x="152400" y="3330691"/>
            <a:ext cx="7572376" cy="955565"/>
          </a:xfrm>
        </p:spPr>
        <p:txBody>
          <a:bodyPr>
            <a:normAutofit fontScale="92500" lnSpcReduction="10000"/>
          </a:bodyPr>
          <a:lstStyle/>
          <a:p>
            <a:r>
              <a:rPr lang="ru-RU" sz="2400" dirty="0"/>
              <a:t>Спасибо за внимание!</a:t>
            </a:r>
          </a:p>
          <a:p>
            <a:endParaRPr lang="ru-RU" sz="2400" dirty="0"/>
          </a:p>
          <a:p>
            <a:r>
              <a:rPr lang="ru-RU" sz="2400" dirty="0"/>
              <a:t>Вопросы?</a:t>
            </a:r>
          </a:p>
        </p:txBody>
      </p:sp>
    </p:spTree>
    <p:extLst>
      <p:ext uri="{BB962C8B-B14F-4D97-AF65-F5344CB8AC3E}">
        <p14:creationId xmlns:p14="http://schemas.microsoft.com/office/powerpoint/2010/main" val="12935058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Примеры хранимых процедур</a:t>
            </a:r>
          </a:p>
        </p:txBody>
      </p:sp>
      <p:pic>
        <p:nvPicPr>
          <p:cNvPr id="4" name="Объект 4" descr="Инфологическая модель &quot;Библиотека&quot;"/>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31347" y="1421657"/>
            <a:ext cx="5213418" cy="3082249"/>
          </a:xfrm>
          <a:prstGeom prst="rect">
            <a:avLst/>
          </a:prstGeom>
          <a:noFill/>
          <a:ln>
            <a:noFill/>
          </a:ln>
        </p:spPr>
      </p:pic>
      <p:pic>
        <p:nvPicPr>
          <p:cNvPr id="5" name="Объект 3" descr="Реляционная схема &quot;Библиотека&quot;"/>
          <p:cNvPicPr>
            <a:picLocks/>
          </p:cNvPicPr>
          <p:nvPr/>
        </p:nvPicPr>
        <p:blipFill>
          <a:blip r:embed="rId3">
            <a:extLst>
              <a:ext uri="{28A0092B-C50C-407E-A947-70E740481C1C}">
                <a14:useLocalDpi xmlns:a14="http://schemas.microsoft.com/office/drawing/2010/main" val="0"/>
              </a:ext>
            </a:extLst>
          </a:blip>
          <a:srcRect/>
          <a:stretch>
            <a:fillRect/>
          </a:stretch>
        </p:blipFill>
        <p:spPr bwMode="auto">
          <a:xfrm>
            <a:off x="4241261" y="3628417"/>
            <a:ext cx="4666488" cy="3229583"/>
          </a:xfrm>
          <a:prstGeom prst="rect">
            <a:avLst/>
          </a:prstGeom>
          <a:noFill/>
          <a:ln>
            <a:noFill/>
          </a:ln>
        </p:spPr>
      </p:pic>
      <p:sp>
        <p:nvSpPr>
          <p:cNvPr id="6" name="Прямоугольник 5"/>
          <p:cNvSpPr/>
          <p:nvPr/>
        </p:nvSpPr>
        <p:spPr>
          <a:xfrm>
            <a:off x="828676" y="5495341"/>
            <a:ext cx="1657633" cy="369332"/>
          </a:xfrm>
          <a:prstGeom prst="rect">
            <a:avLst/>
          </a:prstGeom>
        </p:spPr>
        <p:txBody>
          <a:bodyPr wrap="none">
            <a:spAutoFit/>
          </a:bodyPr>
          <a:lstStyle/>
          <a:p>
            <a:r>
              <a:rPr lang="ru-RU" dirty="0">
                <a:solidFill>
                  <a:srgbClr val="000000"/>
                </a:solidFill>
                <a:latin typeface="Times New Roman" panose="02020603050405020304" pitchFamily="18" charset="0"/>
                <a:ea typeface="SimSun" panose="02010600030101010101" pitchFamily="2" charset="-122"/>
                <a:cs typeface="Tahoma" panose="020B0604030504040204" pitchFamily="34" charset="0"/>
              </a:rPr>
              <a:t>БД Библиотека</a:t>
            </a:r>
            <a:endParaRPr lang="ru-RU" dirty="0"/>
          </a:p>
        </p:txBody>
      </p:sp>
      <p:pic>
        <p:nvPicPr>
          <p:cNvPr id="7" name="Рисунок 6" descr="confused+face.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13629" y="4418570"/>
            <a:ext cx="1627632" cy="2292096"/>
          </a:xfrm>
          <a:prstGeom prst="rect">
            <a:avLst/>
          </a:prstGeom>
        </p:spPr>
      </p:pic>
    </p:spTree>
    <p:extLst>
      <p:ext uri="{BB962C8B-B14F-4D97-AF65-F5344CB8AC3E}">
        <p14:creationId xmlns:p14="http://schemas.microsoft.com/office/powerpoint/2010/main" val="76838485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6"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1+#ppt_w/2"/>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75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childTnLst>
                          </p:cTn>
                        </p:par>
                        <p:par>
                          <p:cTn id="19" fill="hold">
                            <p:stCondLst>
                              <p:cond delay="1250"/>
                            </p:stCondLst>
                            <p:childTnLst>
                              <p:par>
                                <p:cTn id="20" presetID="26" presetClass="emph" presetSubtype="0" fill="hold" nodeType="afterEffect">
                                  <p:stCondLst>
                                    <p:cond delay="250"/>
                                  </p:stCondLst>
                                  <p:childTnLst>
                                    <p:animEffect transition="out" filter="fade">
                                      <p:cBhvr>
                                        <p:cTn id="21" dur="500" tmFilter="0, 0; .2, .5; .8, .5; 1, 0"/>
                                        <p:tgtEl>
                                          <p:spTgt spid="7"/>
                                        </p:tgtEl>
                                      </p:cBhvr>
                                    </p:animEffect>
                                    <p:animScale>
                                      <p:cBhvr>
                                        <p:cTn id="22" dur="250" autoRev="1" fill="hold"/>
                                        <p:tgtEl>
                                          <p:spTgt spid="7"/>
                                        </p:tgtEl>
                                      </p:cBhvr>
                                      <p:by x="105000" y="105000"/>
                                    </p:animScale>
                                  </p:childTnLst>
                                </p:cTn>
                              </p:par>
                            </p:childTnLst>
                          </p:cTn>
                        </p:par>
                        <p:par>
                          <p:cTn id="23" fill="hold">
                            <p:stCondLst>
                              <p:cond delay="2000"/>
                            </p:stCondLst>
                            <p:childTnLst>
                              <p:par>
                                <p:cTn id="24" presetID="32" presetClass="emph" presetSubtype="0" fill="hold" nodeType="afterEffect">
                                  <p:stCondLst>
                                    <p:cond delay="0"/>
                                  </p:stCondLst>
                                  <p:childTnLst>
                                    <p:animRot by="120000">
                                      <p:cBhvr>
                                        <p:cTn id="25" dur="300" fill="hold">
                                          <p:stCondLst>
                                            <p:cond delay="0"/>
                                          </p:stCondLst>
                                        </p:cTn>
                                        <p:tgtEl>
                                          <p:spTgt spid="7"/>
                                        </p:tgtEl>
                                        <p:attrNameLst>
                                          <p:attrName>r</p:attrName>
                                        </p:attrNameLst>
                                      </p:cBhvr>
                                    </p:animRot>
                                    <p:animRot by="-240000">
                                      <p:cBhvr>
                                        <p:cTn id="26" dur="600" fill="hold">
                                          <p:stCondLst>
                                            <p:cond delay="600"/>
                                          </p:stCondLst>
                                        </p:cTn>
                                        <p:tgtEl>
                                          <p:spTgt spid="7"/>
                                        </p:tgtEl>
                                        <p:attrNameLst>
                                          <p:attrName>r</p:attrName>
                                        </p:attrNameLst>
                                      </p:cBhvr>
                                    </p:animRot>
                                    <p:animRot by="240000">
                                      <p:cBhvr>
                                        <p:cTn id="27" dur="600" fill="hold">
                                          <p:stCondLst>
                                            <p:cond delay="1200"/>
                                          </p:stCondLst>
                                        </p:cTn>
                                        <p:tgtEl>
                                          <p:spTgt spid="7"/>
                                        </p:tgtEl>
                                        <p:attrNameLst>
                                          <p:attrName>r</p:attrName>
                                        </p:attrNameLst>
                                      </p:cBhvr>
                                    </p:animRot>
                                    <p:animRot by="-240000">
                                      <p:cBhvr>
                                        <p:cTn id="28" dur="600" fill="hold">
                                          <p:stCondLst>
                                            <p:cond delay="1800"/>
                                          </p:stCondLst>
                                        </p:cTn>
                                        <p:tgtEl>
                                          <p:spTgt spid="7"/>
                                        </p:tgtEl>
                                        <p:attrNameLst>
                                          <p:attrName>r</p:attrName>
                                        </p:attrNameLst>
                                      </p:cBhvr>
                                    </p:animRot>
                                    <p:animRot by="120000">
                                      <p:cBhvr>
                                        <p:cTn id="29" dur="600" fill="hold">
                                          <p:stCondLst>
                                            <p:cond delay="2400"/>
                                          </p:stCondLst>
                                        </p:cTn>
                                        <p:tgtEl>
                                          <p:spTgt spid="7"/>
                                        </p:tgtEl>
                                        <p:attrNameLst>
                                          <p:attrName>r</p:attrName>
                                        </p:attrNameLst>
                                      </p:cBhvr>
                                    </p:animRot>
                                  </p:childTnLst>
                                </p:cTn>
                              </p:par>
                            </p:childTnLst>
                          </p:cTn>
                        </p:par>
                        <p:par>
                          <p:cTn id="30" fill="hold">
                            <p:stCondLst>
                              <p:cond delay="5000"/>
                            </p:stCondLst>
                            <p:childTnLst>
                              <p:par>
                                <p:cTn id="31" presetID="2" presetClass="exit" presetSubtype="4" fill="hold" nodeType="afterEffect">
                                  <p:stCondLst>
                                    <p:cond delay="0"/>
                                  </p:stCondLst>
                                  <p:childTnLst>
                                    <p:anim calcmode="lin" valueType="num">
                                      <p:cBhvr additive="base">
                                        <p:cTn id="32" dur="500"/>
                                        <p:tgtEl>
                                          <p:spTgt spid="7"/>
                                        </p:tgtEl>
                                        <p:attrNameLst>
                                          <p:attrName>ppt_x</p:attrName>
                                        </p:attrNameLst>
                                      </p:cBhvr>
                                      <p:tavLst>
                                        <p:tav tm="0">
                                          <p:val>
                                            <p:strVal val="ppt_x"/>
                                          </p:val>
                                        </p:tav>
                                        <p:tav tm="100000">
                                          <p:val>
                                            <p:strVal val="ppt_x"/>
                                          </p:val>
                                        </p:tav>
                                      </p:tavLst>
                                    </p:anim>
                                    <p:anim calcmode="lin" valueType="num">
                                      <p:cBhvr additive="base">
                                        <p:cTn id="33" dur="500"/>
                                        <p:tgtEl>
                                          <p:spTgt spid="7"/>
                                        </p:tgtEl>
                                        <p:attrNameLst>
                                          <p:attrName>ppt_y</p:attrName>
                                        </p:attrNameLst>
                                      </p:cBhvr>
                                      <p:tavLst>
                                        <p:tav tm="0">
                                          <p:val>
                                            <p:strVal val="ppt_y"/>
                                          </p:val>
                                        </p:tav>
                                        <p:tav tm="100000">
                                          <p:val>
                                            <p:strVal val="1+ppt_h/2"/>
                                          </p:val>
                                        </p:tav>
                                      </p:tavLst>
                                    </p:anim>
                                    <p:set>
                                      <p:cBhvr>
                                        <p:cTn id="34"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Процедура проверки наличия экземпляров данной книги</a:t>
            </a:r>
          </a:p>
        </p:txBody>
      </p:sp>
      <p:sp>
        <p:nvSpPr>
          <p:cNvPr id="4" name="Rectangle 1"/>
          <p:cNvSpPr>
            <a:spLocks noChangeArrowheads="1"/>
          </p:cNvSpPr>
          <p:nvPr/>
        </p:nvSpPr>
        <p:spPr bwMode="auto">
          <a:xfrm>
            <a:off x="771829" y="1791625"/>
            <a:ext cx="7599205" cy="3293209"/>
          </a:xfrm>
          <a:prstGeom prst="rect">
            <a:avLst/>
          </a:prstGeom>
          <a:solidFill>
            <a:srgbClr val="F4F4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a:ln>
                  <a:noFill/>
                </a:ln>
                <a:solidFill>
                  <a:srgbClr val="008080"/>
                </a:solidFill>
                <a:effectLst/>
                <a:latin typeface="Courier New" panose="02070309020205020404" pitchFamily="49" charset="0"/>
                <a:cs typeface="Courier New" panose="02070309020205020404" pitchFamily="49" charset="0"/>
              </a:rPr>
              <a:t>/*процедура возвращает параметр, равный количеству экземпляров.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a:ln>
                  <a:noFill/>
                </a:ln>
                <a:solidFill>
                  <a:srgbClr val="008080"/>
                </a:solidFill>
                <a:effectLst/>
                <a:latin typeface="Courier New" panose="02070309020205020404" pitchFamily="49" charset="0"/>
                <a:cs typeface="Courier New" panose="02070309020205020404" pitchFamily="49" charset="0"/>
              </a:rPr>
              <a:t>Если возвращается ноль, то это значит, что нет свободных экземпляров данной книги в библиотеке. */</a:t>
            </a:r>
            <a:r>
              <a:rPr kumimoji="0" lang="ru-RU" altLang="ru-RU" sz="16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CREATE</a:t>
            </a:r>
            <a:r>
              <a:rPr kumimoji="0" lang="ru-RU" altLang="ru-RU" sz="16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6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PROCEDURE</a:t>
            </a:r>
            <a:r>
              <a:rPr kumimoji="0" lang="ru-RU" altLang="ru-RU" sz="16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COUNT_EX </a:t>
            </a:r>
            <a:r>
              <a:rPr kumimoji="0" lang="ru-RU" altLang="ru-RU" sz="16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6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@ISBN </a:t>
            </a:r>
            <a:r>
              <a:rPr kumimoji="0" lang="ru-RU" altLang="ru-RU" sz="1600" b="0" i="0" u="none" strike="noStrike" cap="none" normalizeH="0" baseline="0" dirty="0" err="1">
                <a:ln>
                  <a:noFill/>
                </a:ln>
                <a:solidFill>
                  <a:srgbClr val="0000FF"/>
                </a:solidFill>
                <a:effectLst/>
                <a:latin typeface="Courier New" panose="02070309020205020404" pitchFamily="49" charset="0"/>
                <a:cs typeface="Courier New" panose="02070309020205020404" pitchFamily="49" charset="0"/>
              </a:rPr>
              <a:t>varchar</a:t>
            </a:r>
            <a:r>
              <a:rPr kumimoji="0" lang="ru-RU" altLang="ru-RU" sz="16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600" b="0" i="0" u="none" strike="noStrike" cap="none" normalizeH="0" baseline="0" dirty="0">
                <a:ln>
                  <a:noFill/>
                </a:ln>
                <a:solidFill>
                  <a:srgbClr val="000000"/>
                </a:solidFill>
                <a:effectLst/>
                <a:latin typeface="Courier New" panose="02070309020205020404" pitchFamily="49" charset="0"/>
                <a:cs typeface="Courier New" panose="02070309020205020404" pitchFamily="49" charset="0"/>
              </a:rPr>
              <a:t>12</a:t>
            </a:r>
            <a:r>
              <a:rPr kumimoji="0" lang="ru-RU" altLang="ru-RU" sz="16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6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6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AS</a:t>
            </a:r>
            <a:r>
              <a:rPr kumimoji="0" lang="ru-RU" altLang="ru-RU" sz="16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a:ln>
                  <a:noFill/>
                </a:ln>
                <a:solidFill>
                  <a:srgbClr val="008080"/>
                </a:solidFill>
                <a:effectLst/>
                <a:latin typeface="Courier New" panose="02070309020205020404" pitchFamily="49" charset="0"/>
                <a:cs typeface="Courier New" panose="02070309020205020404" pitchFamily="49" charset="0"/>
              </a:rPr>
              <a:t> /* определим внутреннюю переменную */</a:t>
            </a:r>
            <a:r>
              <a:rPr kumimoji="0" lang="ru-RU" altLang="ru-RU" sz="16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 DECLARE</a:t>
            </a:r>
            <a:r>
              <a:rPr kumimoji="0" lang="ru-RU" altLang="ru-RU" sz="16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@TEK_COUNT </a:t>
            </a:r>
            <a:r>
              <a:rPr kumimoji="0" lang="ru-RU" altLang="ru-RU" sz="1600" b="0" i="0" u="none" strike="noStrike" cap="none" normalizeH="0" baseline="0" dirty="0" err="1">
                <a:ln>
                  <a:noFill/>
                </a:ln>
                <a:solidFill>
                  <a:srgbClr val="0000FF"/>
                </a:solidFill>
                <a:effectLst/>
                <a:latin typeface="Courier New" panose="02070309020205020404" pitchFamily="49" charset="0"/>
                <a:cs typeface="Courier New" panose="02070309020205020404" pitchFamily="49" charset="0"/>
              </a:rPr>
              <a:t>int</a:t>
            </a:r>
            <a:endParaRPr kumimoji="0" lang="ru-RU" altLang="ru-RU" sz="16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a:ln>
                  <a:noFill/>
                </a:ln>
                <a:solidFill>
                  <a:srgbClr val="008080"/>
                </a:solidFill>
                <a:effectLst/>
                <a:latin typeface="Courier New" panose="02070309020205020404" pitchFamily="49" charset="0"/>
                <a:cs typeface="Courier New" panose="02070309020205020404" pitchFamily="49" charset="0"/>
              </a:rPr>
              <a:t> /* Будем считать только экземпляры, которые в настоящий момент находятся не на руках у читателей, а в библиотеке */</a:t>
            </a:r>
            <a:r>
              <a:rPr kumimoji="0" lang="ru-RU" altLang="ru-RU" sz="16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 </a:t>
            </a:r>
            <a:r>
              <a:rPr kumimoji="0" lang="ru-RU" altLang="ru-RU" sz="1600" b="0" i="0" u="none" strike="noStrike" cap="none" normalizeH="0" baseline="0" dirty="0" err="1">
                <a:ln>
                  <a:noFill/>
                </a:ln>
                <a:solidFill>
                  <a:srgbClr val="0000FF"/>
                </a:solidFill>
                <a:effectLst/>
                <a:latin typeface="Courier New" panose="02070309020205020404" pitchFamily="49" charset="0"/>
                <a:cs typeface="Courier New" panose="02070309020205020404" pitchFamily="49" charset="0"/>
              </a:rPr>
              <a:t>select</a:t>
            </a:r>
            <a:r>
              <a:rPr kumimoji="0" lang="ru-RU" altLang="ru-RU" sz="16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@TEK_COUNT </a:t>
            </a:r>
            <a:r>
              <a:rPr kumimoji="0" lang="ru-RU" altLang="ru-RU" sz="16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6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600" b="0" i="0" u="none" strike="noStrike" cap="none" normalizeH="0" baseline="0" dirty="0" err="1">
                <a:ln>
                  <a:noFill/>
                </a:ln>
                <a:solidFill>
                  <a:srgbClr val="0000FF"/>
                </a:solidFill>
                <a:effectLst/>
                <a:latin typeface="Courier New" panose="02070309020205020404" pitchFamily="49" charset="0"/>
                <a:cs typeface="Courier New" panose="02070309020205020404" pitchFamily="49" charset="0"/>
              </a:rPr>
              <a:t>select</a:t>
            </a:r>
            <a:r>
              <a:rPr kumimoji="0" lang="ru-RU" altLang="ru-RU" sz="16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600" b="0" i="0" u="none" strike="noStrike" cap="none" normalizeH="0" baseline="0" dirty="0" err="1">
                <a:ln>
                  <a:noFill/>
                </a:ln>
                <a:solidFill>
                  <a:srgbClr val="FF00FF"/>
                </a:solidFill>
                <a:effectLst/>
                <a:latin typeface="Courier New" panose="02070309020205020404" pitchFamily="49" charset="0"/>
                <a:cs typeface="Courier New" panose="02070309020205020404" pitchFamily="49" charset="0"/>
              </a:rPr>
              <a:t>count</a:t>
            </a:r>
            <a:r>
              <a:rPr kumimoji="0" lang="ru-RU" altLang="ru-RU" sz="16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6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6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FROM</a:t>
            </a:r>
            <a:r>
              <a:rPr kumimoji="0" lang="ru-RU" altLang="ru-RU" sz="16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EXEMPLAR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 WHERE</a:t>
            </a:r>
            <a:r>
              <a:rPr kumimoji="0" lang="ru-RU" altLang="ru-RU" sz="16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ISBN </a:t>
            </a:r>
            <a:r>
              <a:rPr kumimoji="0" lang="ru-RU" altLang="ru-RU" sz="16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6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@ISBN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ru-RU" sz="16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  </a:t>
            </a:r>
            <a:r>
              <a:rPr kumimoji="0" lang="ru-RU" altLang="ru-RU" sz="16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AND</a:t>
            </a:r>
            <a:r>
              <a:rPr kumimoji="0" lang="ru-RU" altLang="ru-RU" sz="16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en-US" altLang="ru-RU" sz="16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EXISTS</a:t>
            </a:r>
            <a:r>
              <a:rPr kumimoji="0" lang="ru-RU" altLang="ru-RU" sz="16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6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6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600" b="0" i="0" u="none" strike="noStrike" cap="none" normalizeH="0" baseline="0" dirty="0" err="1">
                <a:ln>
                  <a:noFill/>
                </a:ln>
                <a:solidFill>
                  <a:srgbClr val="0000FF"/>
                </a:solidFill>
                <a:effectLst/>
                <a:latin typeface="Courier New" panose="02070309020205020404" pitchFamily="49" charset="0"/>
                <a:cs typeface="Courier New" panose="02070309020205020404" pitchFamily="49" charset="0"/>
              </a:rPr>
              <a:t>True</a:t>
            </a:r>
            <a:r>
              <a:rPr kumimoji="0" lang="ru-RU" altLang="ru-RU" sz="16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RETURN</a:t>
            </a:r>
            <a:r>
              <a:rPr kumimoji="0" lang="ru-RU" altLang="ru-RU" sz="16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@TEK_COUNT</a:t>
            </a:r>
            <a:r>
              <a:rPr kumimoji="0" lang="ru-RU" altLang="ru-RU" sz="900" b="0" i="0" u="none" strike="noStrike" cap="none" normalizeH="0" baseline="0" dirty="0">
                <a:ln>
                  <a:noFill/>
                </a:ln>
                <a:solidFill>
                  <a:schemeClr val="tx1"/>
                </a:solidFill>
                <a:effectLst/>
              </a:rPr>
              <a:t> </a:t>
            </a:r>
            <a:endParaRPr kumimoji="0" lang="ru-RU" altLang="ru-RU" sz="2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493633042"/>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Вызов хранимой процедуры</a:t>
            </a:r>
          </a:p>
        </p:txBody>
      </p:sp>
      <p:sp>
        <p:nvSpPr>
          <p:cNvPr id="3" name="Объект 2"/>
          <p:cNvSpPr>
            <a:spLocks noGrp="1"/>
          </p:cNvSpPr>
          <p:nvPr>
            <p:ph idx="1"/>
          </p:nvPr>
        </p:nvSpPr>
        <p:spPr>
          <a:xfrm>
            <a:off x="828676" y="1478604"/>
            <a:ext cx="6350337" cy="233464"/>
          </a:xfrm>
        </p:spPr>
        <p:txBody>
          <a:bodyPr>
            <a:normAutofit fontScale="85000" lnSpcReduction="20000"/>
          </a:bodyPr>
          <a:lstStyle/>
          <a:p>
            <a:pPr marL="342900" indent="-342900">
              <a:buFont typeface="+mj-lt"/>
              <a:buAutoNum type="arabicPeriod"/>
            </a:pPr>
            <a:r>
              <a:rPr lang="ru-RU" dirty="0"/>
              <a:t>Простейший способ:</a:t>
            </a:r>
          </a:p>
          <a:p>
            <a:pPr marL="342900" indent="-342900">
              <a:buFont typeface="+mj-lt"/>
              <a:buAutoNum type="arabicPeriod"/>
            </a:pPr>
            <a:endParaRPr lang="ru-RU" dirty="0"/>
          </a:p>
        </p:txBody>
      </p:sp>
      <p:sp>
        <p:nvSpPr>
          <p:cNvPr id="4" name="Rectangle 1"/>
          <p:cNvSpPr>
            <a:spLocks noChangeArrowheads="1"/>
          </p:cNvSpPr>
          <p:nvPr/>
        </p:nvSpPr>
        <p:spPr bwMode="auto">
          <a:xfrm>
            <a:off x="828676" y="1803367"/>
            <a:ext cx="7485512" cy="1169551"/>
          </a:xfrm>
          <a:prstGeom prst="rect">
            <a:avLst/>
          </a:prstGeom>
          <a:solidFill>
            <a:srgbClr val="F4F4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EXEC</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&lt;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имя процедуры</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&gt;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&lt;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значение_входного_параметра</a:t>
            </a:r>
            <a:r>
              <a:rPr kumimoji="0" lang="ru-RU" altLang="ru-RU" sz="1400" b="0" i="0" u="none" strike="noStrike" cap="none" normalizeH="0" baseline="0" dirty="0">
                <a:ln>
                  <a:noFill/>
                </a:ln>
                <a:solidFill>
                  <a:srgbClr val="000000"/>
                </a:solidFill>
                <a:effectLst/>
                <a:latin typeface="Courier New" panose="02070309020205020404" pitchFamily="49" charset="0"/>
                <a:cs typeface="Courier New" panose="02070309020205020404" pitchFamily="49" charset="0"/>
              </a:rPr>
              <a:t>1</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&gt;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&lt;</a:t>
            </a:r>
            <a:r>
              <a:rPr kumimoji="0" lang="ru-RU" altLang="ru-RU" sz="14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имя_переменной_для_выходного</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параметра</a:t>
            </a:r>
            <a:r>
              <a:rPr kumimoji="0" lang="ru-RU" altLang="ru-RU" sz="1400" b="0" i="0" u="none" strike="noStrike" cap="none" normalizeH="0" baseline="0" dirty="0">
                <a:ln>
                  <a:noFill/>
                </a:ln>
                <a:solidFill>
                  <a:srgbClr val="000000"/>
                </a:solidFill>
                <a:effectLst/>
                <a:latin typeface="Courier New" panose="02070309020205020404" pitchFamily="49" charset="0"/>
                <a:cs typeface="Courier New" panose="02070309020205020404" pitchFamily="49" charset="0"/>
              </a:rPr>
              <a:t>1</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&gt;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a:t>
            </a:r>
            <a:r>
              <a:rPr kumimoji="0" lang="ru-RU" altLang="ru-RU" sz="800" b="0" i="0" u="none" strike="noStrike" cap="none" normalizeH="0" baseline="0" dirty="0">
                <a:ln>
                  <a:noFill/>
                </a:ln>
                <a:solidFill>
                  <a:schemeClr val="tx1"/>
                </a:solidFill>
                <a:effectLst/>
              </a:rPr>
              <a:t> </a:t>
            </a:r>
            <a:endParaRPr kumimoji="0" lang="ru-RU" altLang="ru-RU" sz="2400" b="0" i="0" u="none" strike="noStrike" cap="none" normalizeH="0" baseline="0" dirty="0">
              <a:ln>
                <a:noFill/>
              </a:ln>
              <a:solidFill>
                <a:schemeClr val="tx1"/>
              </a:solidFill>
              <a:effectLst/>
              <a:latin typeface="Arial" panose="020B0604020202020204" pitchFamily="34" charset="0"/>
            </a:endParaRPr>
          </a:p>
        </p:txBody>
      </p:sp>
      <p:sp>
        <p:nvSpPr>
          <p:cNvPr id="5" name="Прямоугольник 4"/>
          <p:cNvSpPr/>
          <p:nvPr/>
        </p:nvSpPr>
        <p:spPr>
          <a:xfrm>
            <a:off x="1108953" y="3050744"/>
            <a:ext cx="7205235" cy="830997"/>
          </a:xfrm>
          <a:prstGeom prst="rect">
            <a:avLst/>
          </a:prstGeom>
        </p:spPr>
        <p:txBody>
          <a:bodyPr wrap="square">
            <a:spAutoFit/>
          </a:bodyPr>
          <a:lstStyle/>
          <a:p>
            <a:r>
              <a:rPr lang="ru-RU" sz="1600" dirty="0">
                <a:solidFill>
                  <a:srgbClr val="000000"/>
                </a:solidFill>
                <a:latin typeface="Times New Roman" panose="02020603050405020304" pitchFamily="18" charset="0"/>
                <a:ea typeface="SimSun" panose="02010600030101010101" pitchFamily="2" charset="-122"/>
                <a:cs typeface="Tahoma" panose="020B0604030504040204" pitchFamily="34" charset="0"/>
              </a:rPr>
              <a:t>Все входные и выходные параметры должны </a:t>
            </a:r>
          </a:p>
          <a:p>
            <a:pPr marL="285750" indent="-285750">
              <a:buFont typeface="Arial" panose="020B0604020202020204" pitchFamily="34" charset="0"/>
              <a:buChar char="•"/>
            </a:pPr>
            <a:r>
              <a:rPr lang="ru-RU" sz="1600" dirty="0">
                <a:solidFill>
                  <a:srgbClr val="000000"/>
                </a:solidFill>
                <a:latin typeface="Times New Roman" panose="02020603050405020304" pitchFamily="18" charset="0"/>
                <a:ea typeface="SimSun" panose="02010600030101010101" pitchFamily="2" charset="-122"/>
                <a:cs typeface="Tahoma" panose="020B0604030504040204" pitchFamily="34" charset="0"/>
              </a:rPr>
              <a:t>быть заданы обязательно </a:t>
            </a:r>
          </a:p>
          <a:p>
            <a:pPr marL="285750" indent="-285750">
              <a:buFont typeface="Arial" panose="020B0604020202020204" pitchFamily="34" charset="0"/>
              <a:buChar char="•"/>
            </a:pPr>
            <a:r>
              <a:rPr lang="ru-RU" sz="1600" dirty="0">
                <a:solidFill>
                  <a:srgbClr val="000000"/>
                </a:solidFill>
                <a:latin typeface="Times New Roman" panose="02020603050405020304" pitchFamily="18" charset="0"/>
                <a:ea typeface="SimSun" panose="02010600030101010101" pitchFamily="2" charset="-122"/>
                <a:cs typeface="Tahoma" panose="020B0604030504040204" pitchFamily="34" charset="0"/>
              </a:rPr>
              <a:t>в том порядке, в котором они определены в процедуре.</a:t>
            </a:r>
            <a:endParaRPr lang="ru-RU" sz="1600" dirty="0"/>
          </a:p>
        </p:txBody>
      </p:sp>
      <p:sp>
        <p:nvSpPr>
          <p:cNvPr id="6" name="Rectangle 2"/>
          <p:cNvSpPr>
            <a:spLocks noChangeArrowheads="1"/>
          </p:cNvSpPr>
          <p:nvPr/>
        </p:nvSpPr>
        <p:spPr bwMode="auto">
          <a:xfrm>
            <a:off x="828676" y="4290857"/>
            <a:ext cx="7485512" cy="1569660"/>
          </a:xfrm>
          <a:prstGeom prst="rect">
            <a:avLst/>
          </a:prstGeom>
          <a:solidFill>
            <a:srgbClr val="F4F4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err="1">
                <a:ln>
                  <a:noFill/>
                </a:ln>
                <a:solidFill>
                  <a:srgbClr val="0000FF"/>
                </a:solidFill>
                <a:effectLst/>
                <a:latin typeface="Courier New" panose="02070309020205020404" pitchFamily="49" charset="0"/>
                <a:cs typeface="Courier New" panose="02070309020205020404" pitchFamily="49" charset="0"/>
              </a:rPr>
              <a:t>declare</a:t>
            </a:r>
            <a:r>
              <a:rPr kumimoji="0" lang="ru-RU" altLang="ru-RU" sz="16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6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Ntek</a:t>
            </a:r>
            <a:r>
              <a:rPr kumimoji="0" lang="ru-RU" altLang="ru-RU" sz="16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600" b="0" i="0" u="none" strike="noStrike" cap="none" normalizeH="0" baseline="0" dirty="0" err="1">
                <a:ln>
                  <a:noFill/>
                </a:ln>
                <a:solidFill>
                  <a:srgbClr val="0000FF"/>
                </a:solidFill>
                <a:effectLst/>
                <a:latin typeface="Courier New" panose="02070309020205020404" pitchFamily="49" charset="0"/>
                <a:cs typeface="Courier New" panose="02070309020205020404" pitchFamily="49" charset="0"/>
              </a:rPr>
              <a:t>int</a:t>
            </a:r>
            <a:r>
              <a:rPr kumimoji="0" lang="ru-RU" altLang="ru-RU" sz="16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DECLARE</a:t>
            </a:r>
            <a:r>
              <a:rPr kumimoji="0" lang="ru-RU" altLang="ru-RU" sz="16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@ISBN </a:t>
            </a:r>
            <a:r>
              <a:rPr kumimoji="0" lang="ru-RU" altLang="ru-RU" sz="16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VARCHAR</a:t>
            </a:r>
            <a:r>
              <a:rPr kumimoji="0" lang="ru-RU" altLang="ru-RU" sz="16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600" b="0" i="0" u="none" strike="noStrike" cap="none" normalizeH="0" baseline="0" dirty="0">
                <a:ln>
                  <a:noFill/>
                </a:ln>
                <a:solidFill>
                  <a:srgbClr val="000000"/>
                </a:solidFill>
                <a:effectLst/>
                <a:latin typeface="Courier New" panose="02070309020205020404" pitchFamily="49" charset="0"/>
                <a:cs typeface="Courier New" panose="02070309020205020404" pitchFamily="49" charset="0"/>
              </a:rPr>
              <a:t>14</a:t>
            </a:r>
            <a:r>
              <a:rPr kumimoji="0" lang="ru-RU" altLang="ru-RU" sz="16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6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err="1">
                <a:ln>
                  <a:noFill/>
                </a:ln>
                <a:solidFill>
                  <a:srgbClr val="0000FF"/>
                </a:solidFill>
                <a:effectLst/>
                <a:latin typeface="Courier New" panose="02070309020205020404" pitchFamily="49" charset="0"/>
                <a:cs typeface="Courier New" panose="02070309020205020404" pitchFamily="49" charset="0"/>
              </a:rPr>
              <a:t>Select</a:t>
            </a:r>
            <a:r>
              <a:rPr kumimoji="0" lang="ru-RU" altLang="ru-RU" sz="16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@ISBN </a:t>
            </a:r>
            <a:r>
              <a:rPr kumimoji="0" lang="ru-RU" altLang="ru-RU" sz="16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6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600" b="0" i="0" u="none" strike="noStrike" cap="none" normalizeH="0" baseline="0" dirty="0">
                <a:ln>
                  <a:noFill/>
                </a:ln>
                <a:solidFill>
                  <a:srgbClr val="FF0000"/>
                </a:solidFill>
                <a:effectLst/>
                <a:latin typeface="Courier New" panose="02070309020205020404" pitchFamily="49" charset="0"/>
                <a:cs typeface="Courier New" panose="02070309020205020404" pitchFamily="49" charset="0"/>
              </a:rPr>
              <a:t>'966-7393-08-09'</a:t>
            </a:r>
            <a:r>
              <a:rPr kumimoji="0" lang="ru-RU" altLang="ru-RU" sz="16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a:ln>
                  <a:noFill/>
                </a:ln>
                <a:solidFill>
                  <a:srgbClr val="008080"/>
                </a:solidFill>
                <a:effectLst/>
                <a:latin typeface="Courier New" panose="02070309020205020404" pitchFamily="49" charset="0"/>
                <a:cs typeface="Courier New" panose="02070309020205020404" pitchFamily="49" charset="0"/>
              </a:rPr>
              <a:t>/* Присвоим переменной @</a:t>
            </a:r>
            <a:r>
              <a:rPr kumimoji="0" lang="ru-RU" altLang="ru-RU" sz="1600" b="0" i="0" u="none" strike="noStrike" cap="none" normalizeH="0" baseline="0" dirty="0" err="1">
                <a:ln>
                  <a:noFill/>
                </a:ln>
                <a:solidFill>
                  <a:srgbClr val="008080"/>
                </a:solidFill>
                <a:effectLst/>
                <a:latin typeface="Courier New" panose="02070309020205020404" pitchFamily="49" charset="0"/>
                <a:cs typeface="Courier New" panose="02070309020205020404" pitchFamily="49" charset="0"/>
              </a:rPr>
              <a:t>Ntek</a:t>
            </a:r>
            <a:r>
              <a:rPr kumimoji="0" lang="ru-RU" altLang="ru-RU" sz="1600" b="0" i="0" u="none" strike="noStrike" cap="none" normalizeH="0" baseline="0" dirty="0">
                <a:ln>
                  <a:noFill/>
                </a:ln>
                <a:solidFill>
                  <a:srgbClr val="008080"/>
                </a:solidFill>
                <a:effectLst/>
                <a:latin typeface="Courier New" panose="02070309020205020404" pitchFamily="49" charset="0"/>
                <a:cs typeface="Courier New" panose="02070309020205020404" pitchFamily="49" charset="0"/>
              </a:rPr>
              <a:t> результаты выполнения хранимой процедуры COUNT_EX */</a:t>
            </a:r>
            <a:r>
              <a:rPr kumimoji="0" lang="ru-RU" altLang="ru-RU" sz="16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EXEC</a:t>
            </a:r>
            <a:r>
              <a:rPr kumimoji="0" lang="ru-RU" altLang="ru-RU" sz="16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6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Ntek</a:t>
            </a:r>
            <a:r>
              <a:rPr kumimoji="0" lang="ru-RU" altLang="ru-RU" sz="16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6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6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COUNT_EX @ISBN</a:t>
            </a:r>
            <a:r>
              <a:rPr kumimoji="0" lang="ru-RU" altLang="ru-RU" sz="900" b="0" i="0" u="none" strike="noStrike" cap="none" normalizeH="0" baseline="0" dirty="0">
                <a:ln>
                  <a:noFill/>
                </a:ln>
                <a:solidFill>
                  <a:schemeClr val="tx1"/>
                </a:solidFill>
                <a:effectLst/>
              </a:rPr>
              <a:t> </a:t>
            </a:r>
            <a:endParaRPr kumimoji="0" lang="ru-RU" altLang="ru-RU" sz="2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58385043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Вызов хранимой процедуры</a:t>
            </a:r>
          </a:p>
        </p:txBody>
      </p:sp>
      <p:sp>
        <p:nvSpPr>
          <p:cNvPr id="4" name="Прямоугольник 3"/>
          <p:cNvSpPr/>
          <p:nvPr/>
        </p:nvSpPr>
        <p:spPr>
          <a:xfrm>
            <a:off x="828676" y="1364588"/>
            <a:ext cx="7485512" cy="584775"/>
          </a:xfrm>
          <a:prstGeom prst="rect">
            <a:avLst/>
          </a:prstGeom>
        </p:spPr>
        <p:txBody>
          <a:bodyPr wrap="square">
            <a:spAutoFit/>
          </a:bodyPr>
          <a:lstStyle/>
          <a:p>
            <a:pPr marL="342900" indent="-342900">
              <a:buFont typeface="+mj-lt"/>
              <a:buAutoNum type="arabicPeriod" startAt="2"/>
            </a:pPr>
            <a:r>
              <a:rPr lang="ru-RU" sz="1600" dirty="0">
                <a:solidFill>
                  <a:srgbClr val="000000"/>
                </a:solidFill>
                <a:latin typeface="Times New Roman" panose="02020603050405020304" pitchFamily="18" charset="0"/>
                <a:ea typeface="SimSun" panose="02010600030101010101" pitchFamily="2" charset="-122"/>
                <a:cs typeface="Tahoma" panose="020B0604030504040204" pitchFamily="34" charset="0"/>
              </a:rPr>
              <a:t>Если в процедуре определены значения входных параметров по умолчанию, то при запуске процедуры могут быть указаны значения не всех параметров.</a:t>
            </a:r>
            <a:endParaRPr lang="ru-RU" sz="1600" dirty="0"/>
          </a:p>
        </p:txBody>
      </p:sp>
      <p:sp>
        <p:nvSpPr>
          <p:cNvPr id="5" name="Rectangle 1"/>
          <p:cNvSpPr>
            <a:spLocks noChangeArrowheads="1"/>
          </p:cNvSpPr>
          <p:nvPr/>
        </p:nvSpPr>
        <p:spPr bwMode="auto">
          <a:xfrm>
            <a:off x="828676" y="1949363"/>
            <a:ext cx="7485512" cy="1169551"/>
          </a:xfrm>
          <a:prstGeom prst="rect">
            <a:avLst/>
          </a:prstGeom>
          <a:solidFill>
            <a:srgbClr val="F4F4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EXEC</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&lt;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имя процедуры</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&gt;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&lt;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имя_параметра</a:t>
            </a:r>
            <a:r>
              <a:rPr kumimoji="0" lang="ru-RU" altLang="ru-RU" sz="1400" b="0" i="0" u="none" strike="noStrike" cap="none" normalizeH="0" baseline="0" dirty="0">
                <a:ln>
                  <a:noFill/>
                </a:ln>
                <a:solidFill>
                  <a:srgbClr val="000000"/>
                </a:solidFill>
                <a:effectLst/>
                <a:latin typeface="Courier New" panose="02070309020205020404" pitchFamily="49" charset="0"/>
                <a:cs typeface="Courier New" panose="02070309020205020404" pitchFamily="49" charset="0"/>
              </a:rPr>
              <a:t>1</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&gt;=&lt;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значение параметра</a:t>
            </a:r>
            <a:r>
              <a:rPr kumimoji="0" lang="ru-RU" altLang="ru-RU" sz="1400" b="0" i="0" u="none" strike="noStrike" cap="none" normalizeH="0" baseline="0" dirty="0">
                <a:ln>
                  <a:noFill/>
                </a:ln>
                <a:solidFill>
                  <a:srgbClr val="000000"/>
                </a:solidFill>
                <a:effectLst/>
                <a:latin typeface="Courier New" panose="02070309020205020404" pitchFamily="49" charset="0"/>
                <a:cs typeface="Courier New" panose="02070309020205020404" pitchFamily="49" charset="0"/>
              </a:rPr>
              <a:t>1</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&gt;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&lt;</a:t>
            </a:r>
            <a:r>
              <a:rPr kumimoji="0" lang="ru-RU" altLang="ru-RU" sz="14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имя_параметраN</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&gt;=&lt;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значение </a:t>
            </a:r>
            <a:r>
              <a:rPr kumimoji="0" lang="ru-RU" altLang="ru-RU" sz="14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параметраN</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&gt;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a:t>
            </a:r>
            <a:r>
              <a:rPr kumimoji="0" lang="ru-RU" altLang="ru-RU" sz="800" b="0" i="0" u="none" strike="noStrike" cap="none" normalizeH="0" baseline="0" dirty="0">
                <a:ln>
                  <a:noFill/>
                </a:ln>
                <a:solidFill>
                  <a:schemeClr val="tx1"/>
                </a:solidFill>
                <a:effectLst/>
              </a:rPr>
              <a:t> </a:t>
            </a:r>
            <a:endParaRPr kumimoji="0" lang="ru-RU" altLang="ru-RU" sz="2400" b="0" i="0" u="none" strike="noStrike" cap="none" normalizeH="0" baseline="0" dirty="0">
              <a:ln>
                <a:noFill/>
              </a:ln>
              <a:solidFill>
                <a:schemeClr val="tx1"/>
              </a:solidFill>
              <a:effectLst/>
              <a:latin typeface="Arial" panose="020B0604020202020204" pitchFamily="34" charset="0"/>
            </a:endParaRPr>
          </a:p>
        </p:txBody>
      </p:sp>
      <p:sp>
        <p:nvSpPr>
          <p:cNvPr id="6" name="Rectangle 2"/>
          <p:cNvSpPr>
            <a:spLocks noChangeArrowheads="1"/>
          </p:cNvSpPr>
          <p:nvPr/>
        </p:nvSpPr>
        <p:spPr bwMode="auto">
          <a:xfrm>
            <a:off x="828676" y="3209128"/>
            <a:ext cx="7485512" cy="3416320"/>
          </a:xfrm>
          <a:prstGeom prst="rect">
            <a:avLst/>
          </a:prstGeom>
          <a:solidFill>
            <a:srgbClr val="F4F4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CREATE</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2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PROCEDURE</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COUNT_BOOKS </a:t>
            </a:r>
            <a:r>
              <a:rPr kumimoji="0" lang="ru-RU" altLang="ru-RU" sz="12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@YEARIZD </a:t>
            </a:r>
            <a:r>
              <a:rPr kumimoji="0" lang="ru-RU" altLang="ru-RU" sz="1200" b="0" i="0" u="none" strike="noStrike" cap="none" normalizeH="0" baseline="0" dirty="0" err="1">
                <a:ln>
                  <a:noFill/>
                </a:ln>
                <a:solidFill>
                  <a:srgbClr val="0000FF"/>
                </a:solidFill>
                <a:effectLst/>
                <a:latin typeface="Courier New" panose="02070309020205020404" pitchFamily="49" charset="0"/>
                <a:cs typeface="Courier New" panose="02070309020205020404" pitchFamily="49" charset="0"/>
              </a:rPr>
              <a:t>int</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2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200" b="0" i="0" u="none" strike="noStrike" cap="none" normalizeH="0" baseline="0" dirty="0" err="1">
                <a:ln>
                  <a:noFill/>
                </a:ln>
                <a:solidFill>
                  <a:srgbClr val="0000FF"/>
                </a:solidFill>
                <a:effectLst/>
                <a:latin typeface="Courier New" panose="02070309020205020404" pitchFamily="49" charset="0"/>
                <a:cs typeface="Courier New" panose="02070309020205020404" pitchFamily="49" charset="0"/>
              </a:rPr>
              <a:t>Year</a:t>
            </a:r>
            <a:r>
              <a:rPr kumimoji="0" lang="ru-RU" altLang="ru-RU" sz="12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200" b="0" i="0" u="none" strike="noStrike" cap="none" normalizeH="0" baseline="0" dirty="0" err="1">
                <a:ln>
                  <a:noFill/>
                </a:ln>
                <a:solidFill>
                  <a:srgbClr val="FF00FF"/>
                </a:solidFill>
                <a:effectLst/>
                <a:latin typeface="Courier New" panose="02070309020205020404" pitchFamily="49" charset="0"/>
                <a:cs typeface="Courier New" panose="02070309020205020404" pitchFamily="49" charset="0"/>
              </a:rPr>
              <a:t>GetDate</a:t>
            </a:r>
            <a:r>
              <a:rPr kumimoji="0" lang="ru-RU" altLang="ru-RU" sz="12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@PUBLICH </a:t>
            </a:r>
            <a:r>
              <a:rPr kumimoji="0" lang="ru-RU" altLang="ru-RU" sz="1200" b="0" i="0" u="none" strike="noStrike" cap="none" normalizeH="0" baseline="0" dirty="0" err="1">
                <a:ln>
                  <a:noFill/>
                </a:ln>
                <a:solidFill>
                  <a:srgbClr val="0000FF"/>
                </a:solidFill>
                <a:effectLst/>
                <a:latin typeface="Courier New" panose="02070309020205020404" pitchFamily="49" charset="0"/>
                <a:cs typeface="Courier New" panose="02070309020205020404" pitchFamily="49" charset="0"/>
              </a:rPr>
              <a:t>varchar</a:t>
            </a:r>
            <a:r>
              <a:rPr kumimoji="0" lang="ru-RU" altLang="ru-RU" sz="12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200" b="0" i="0" u="none" strike="noStrike" cap="none" normalizeH="0" baseline="0" dirty="0">
                <a:ln>
                  <a:noFill/>
                </a:ln>
                <a:solidFill>
                  <a:srgbClr val="000000"/>
                </a:solidFill>
                <a:effectLst/>
                <a:latin typeface="Courier New" panose="02070309020205020404" pitchFamily="49" charset="0"/>
                <a:cs typeface="Courier New" panose="02070309020205020404" pitchFamily="49" charset="0"/>
              </a:rPr>
              <a:t>20</a:t>
            </a:r>
            <a:r>
              <a:rPr kumimoji="0" lang="ru-RU" altLang="ru-RU" sz="12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08080"/>
                </a:solidFill>
                <a:effectLst/>
                <a:latin typeface="Courier New" panose="02070309020205020404" pitchFamily="49" charset="0"/>
                <a:cs typeface="Courier New" panose="02070309020205020404" pitchFamily="49" charset="0"/>
              </a:rPr>
              <a:t>/* процедура подсчета количества книг конкретного издательства, изданных в </a:t>
            </a:r>
            <a:r>
              <a:rPr kumimoji="0" lang="ru-RU" altLang="ru-RU" sz="1200" b="0" i="0" u="none" strike="noStrike" cap="none" normalizeH="0" baseline="0" dirty="0" err="1">
                <a:ln>
                  <a:noFill/>
                </a:ln>
                <a:solidFill>
                  <a:srgbClr val="008080"/>
                </a:solidFill>
                <a:effectLst/>
                <a:latin typeface="Courier New" panose="02070309020205020404" pitchFamily="49" charset="0"/>
                <a:cs typeface="Courier New" panose="02070309020205020404" pitchFamily="49" charset="0"/>
              </a:rPr>
              <a:t>конкретом</a:t>
            </a:r>
            <a:r>
              <a:rPr kumimoji="0" lang="ru-RU" altLang="ru-RU" sz="1200" b="0" i="0" u="none" strike="noStrike" cap="none" normalizeH="0" baseline="0" dirty="0">
                <a:ln>
                  <a:noFill/>
                </a:ln>
                <a:solidFill>
                  <a:srgbClr val="008080"/>
                </a:solidFill>
                <a:effectLst/>
                <a:latin typeface="Courier New" panose="02070309020205020404" pitchFamily="49" charset="0"/>
                <a:cs typeface="Courier New" panose="02070309020205020404" pitchFamily="49" charset="0"/>
              </a:rPr>
              <a:t> году. */</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AS</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DECLARE</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2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TEK_Count</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200" b="0" i="0" u="none" strike="noStrike" cap="none" normalizeH="0" baseline="0" dirty="0" err="1">
                <a:ln>
                  <a:noFill/>
                </a:ln>
                <a:solidFill>
                  <a:srgbClr val="0000FF"/>
                </a:solidFill>
                <a:effectLst/>
                <a:latin typeface="Courier New" panose="02070309020205020404" pitchFamily="49" charset="0"/>
                <a:cs typeface="Courier New" panose="02070309020205020404" pitchFamily="49" charset="0"/>
              </a:rPr>
              <a:t>int</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200" b="0" i="0" u="none" strike="noStrike" cap="none" normalizeH="0" baseline="0" dirty="0" err="1">
                <a:ln>
                  <a:noFill/>
                </a:ln>
                <a:solidFill>
                  <a:srgbClr val="0000FF"/>
                </a:solidFill>
                <a:effectLst/>
                <a:latin typeface="Courier New" panose="02070309020205020404" pitchFamily="49" charset="0"/>
                <a:cs typeface="Courier New" panose="02070309020205020404" pitchFamily="49" charset="0"/>
              </a:rPr>
              <a:t>Select</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2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TEK_count</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2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200" b="0" i="0" u="none" strike="noStrike" cap="none" normalizeH="0" baseline="0" dirty="0" err="1">
                <a:ln>
                  <a:noFill/>
                </a:ln>
                <a:solidFill>
                  <a:srgbClr val="0000FF"/>
                </a:solidFill>
                <a:effectLst/>
                <a:latin typeface="Courier New" panose="02070309020205020404" pitchFamily="49" charset="0"/>
                <a:cs typeface="Courier New" panose="02070309020205020404" pitchFamily="49" charset="0"/>
              </a:rPr>
              <a:t>Select</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200" b="0" i="0" u="none" strike="noStrike" cap="none" normalizeH="0" baseline="0" dirty="0">
                <a:ln>
                  <a:noFill/>
                </a:ln>
                <a:solidFill>
                  <a:srgbClr val="FF00FF"/>
                </a:solidFill>
                <a:effectLst/>
                <a:latin typeface="Courier New" panose="02070309020205020404" pitchFamily="49" charset="0"/>
                <a:cs typeface="Courier New" panose="02070309020205020404" pitchFamily="49" charset="0"/>
              </a:rPr>
              <a:t>COUNT</a:t>
            </a:r>
            <a:r>
              <a:rPr kumimoji="0" lang="ru-RU" altLang="ru-RU" sz="12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ISBN</a:t>
            </a:r>
            <a:r>
              <a:rPr kumimoji="0" lang="ru-RU" altLang="ru-RU" sz="12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200" b="0" i="0" u="none" strike="noStrike" cap="none" normalizeH="0" baseline="0" dirty="0" err="1">
                <a:ln>
                  <a:noFill/>
                </a:ln>
                <a:solidFill>
                  <a:srgbClr val="0000FF"/>
                </a:solidFill>
                <a:effectLst/>
                <a:latin typeface="Courier New" panose="02070309020205020404" pitchFamily="49" charset="0"/>
                <a:cs typeface="Courier New" panose="02070309020205020404" pitchFamily="49" charset="0"/>
              </a:rPr>
              <a:t>From</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BOOKS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err="1">
                <a:ln>
                  <a:noFill/>
                </a:ln>
                <a:solidFill>
                  <a:srgbClr val="0000FF"/>
                </a:solidFill>
                <a:effectLst/>
                <a:latin typeface="Courier New" panose="02070309020205020404" pitchFamily="49" charset="0"/>
                <a:cs typeface="Courier New" panose="02070309020205020404" pitchFamily="49" charset="0"/>
              </a:rPr>
              <a:t>Where</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YEARIZD </a:t>
            </a:r>
            <a:r>
              <a:rPr kumimoji="0" lang="ru-RU" altLang="ru-RU" sz="12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@YEARIZD </a:t>
            </a:r>
            <a:r>
              <a:rPr kumimoji="0" lang="ru-RU" altLang="ru-RU" sz="12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AND</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PUBLICH </a:t>
            </a:r>
            <a:r>
              <a:rPr kumimoji="0" lang="ru-RU" altLang="ru-RU" sz="12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@PUBLICH)</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08080"/>
                </a:solidFill>
                <a:effectLst/>
                <a:latin typeface="Courier New" panose="02070309020205020404" pitchFamily="49" charset="0"/>
                <a:cs typeface="Courier New" panose="02070309020205020404" pitchFamily="49" charset="0"/>
              </a:rPr>
              <a:t>/* одновременно с исполнением оператора </a:t>
            </a:r>
            <a:r>
              <a:rPr kumimoji="0" lang="ru-RU" altLang="ru-RU" sz="1200" b="0" i="0" u="none" strike="noStrike" cap="none" normalizeH="0" baseline="0" dirty="0" err="1">
                <a:ln>
                  <a:noFill/>
                </a:ln>
                <a:solidFill>
                  <a:srgbClr val="008080"/>
                </a:solidFill>
                <a:effectLst/>
                <a:latin typeface="Courier New" panose="02070309020205020404" pitchFamily="49" charset="0"/>
                <a:cs typeface="Courier New" panose="02070309020205020404" pitchFamily="49" charset="0"/>
              </a:rPr>
              <a:t>Select</a:t>
            </a:r>
            <a:r>
              <a:rPr kumimoji="0" lang="ru-RU" altLang="ru-RU" sz="1200" b="0" i="0" u="none" strike="noStrike" cap="none" normalizeH="0" baseline="0" dirty="0">
                <a:ln>
                  <a:noFill/>
                </a:ln>
                <a:solidFill>
                  <a:srgbClr val="008080"/>
                </a:solidFill>
                <a:effectLst/>
                <a:latin typeface="Courier New" panose="02070309020205020404" pitchFamily="49" charset="0"/>
                <a:cs typeface="Courier New" panose="02070309020205020404" pitchFamily="49" charset="0"/>
              </a:rPr>
              <a:t> мы присваиваем результаты его работы определенной ранее переменной @</a:t>
            </a:r>
            <a:r>
              <a:rPr kumimoji="0" lang="ru-RU" altLang="ru-RU" sz="1200" b="0" i="0" u="none" strike="noStrike" cap="none" normalizeH="0" baseline="0" dirty="0" err="1">
                <a:ln>
                  <a:noFill/>
                </a:ln>
                <a:solidFill>
                  <a:srgbClr val="008080"/>
                </a:solidFill>
                <a:effectLst/>
                <a:latin typeface="Courier New" panose="02070309020205020404" pitchFamily="49" charset="0"/>
                <a:cs typeface="Courier New" panose="02070309020205020404" pitchFamily="49" charset="0"/>
              </a:rPr>
              <a:t>TEK_Count</a:t>
            </a:r>
            <a:r>
              <a:rPr kumimoji="0" lang="ru-RU" altLang="ru-RU" sz="1200" b="0" i="0" u="none" strike="noStrike" cap="none" normalizeH="0" baseline="0" dirty="0">
                <a:ln>
                  <a:noFill/>
                </a:ln>
                <a:solidFill>
                  <a:srgbClr val="008080"/>
                </a:solidFill>
                <a:effectLst/>
                <a:latin typeface="Courier New" panose="02070309020205020404" pitchFamily="49" charset="0"/>
                <a:cs typeface="Courier New" panose="02070309020205020404" pitchFamily="49" charset="0"/>
              </a:rPr>
              <a:t> */</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eaLnBrk="0" fontAlgn="base" hangingPunct="0">
              <a:spcBef>
                <a:spcPct val="0"/>
              </a:spcBef>
              <a:spcAft>
                <a:spcPct val="0"/>
              </a:spcAft>
            </a:pPr>
            <a:r>
              <a:rPr kumimoji="0" lang="ru-RU" altLang="ru-RU" sz="1200" b="0" i="0" u="none" strike="noStrike" cap="none" normalizeH="0" baseline="0" dirty="0" err="1">
                <a:ln>
                  <a:noFill/>
                </a:ln>
                <a:solidFill>
                  <a:srgbClr val="0000FF"/>
                </a:solidFill>
                <a:effectLst/>
                <a:latin typeface="Courier New" panose="02070309020205020404" pitchFamily="49" charset="0"/>
                <a:cs typeface="Courier New" panose="02070309020205020404" pitchFamily="49" charset="0"/>
              </a:rPr>
              <a:t>Return</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2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COALESCE</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2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@TEK_Count,</a:t>
            </a:r>
            <a:r>
              <a:rPr kumimoji="0" lang="ru-RU" altLang="ru-RU" sz="1200" b="0" i="0" u="none" strike="noStrike" cap="none" normalizeH="0" baseline="0" dirty="0">
                <a:ln>
                  <a:noFill/>
                </a:ln>
                <a:solidFill>
                  <a:srgbClr val="000000"/>
                </a:solidFill>
                <a:effectLst/>
                <a:latin typeface="Courier New" panose="02070309020205020404" pitchFamily="49" charset="0"/>
                <a:cs typeface="Courier New" panose="02070309020205020404" pitchFamily="49" charset="0"/>
              </a:rPr>
              <a:t>0</a:t>
            </a:r>
            <a:r>
              <a:rPr kumimoji="0" lang="ru-RU" altLang="ru-RU" sz="12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lang="ru-RU" altLang="ru-RU" sz="1200" dirty="0">
                <a:solidFill>
                  <a:srgbClr val="008080"/>
                </a:solidFill>
                <a:latin typeface="Courier New" panose="02070309020205020404" pitchFamily="49" charset="0"/>
                <a:cs typeface="Courier New" panose="02070309020205020404" pitchFamily="49" charset="0"/>
              </a:rPr>
              <a:t> </a:t>
            </a:r>
          </a:p>
          <a:p>
            <a:pPr eaLnBrk="0" fontAlgn="base" hangingPunct="0">
              <a:spcBef>
                <a:spcPct val="0"/>
              </a:spcBef>
              <a:spcAft>
                <a:spcPct val="0"/>
              </a:spcAft>
            </a:pPr>
            <a:r>
              <a:rPr lang="ru-RU" altLang="ru-RU" sz="1200" dirty="0">
                <a:solidFill>
                  <a:srgbClr val="008080"/>
                </a:solidFill>
                <a:latin typeface="Courier New" panose="02070309020205020404" pitchFamily="49" charset="0"/>
                <a:cs typeface="Courier New" panose="02070309020205020404" pitchFamily="49" charset="0"/>
              </a:rPr>
              <a:t>/* при формировании результата работы нашей процедуры мы должны учесть, что в нашей библиотеке, возможно, нет ни одной книги некоторого издательства для заданного года. Результат выполнения запроса SELECT в этом случае будет иметь неопределенное значение. Поэтому в качестве возвращаемого значения мы используем результаты работы специальной встроенной функции </a:t>
            </a:r>
            <a:r>
              <a:rPr lang="ru-RU" altLang="ru-RU" sz="1200" dirty="0" err="1">
                <a:solidFill>
                  <a:srgbClr val="008080"/>
                </a:solidFill>
                <a:latin typeface="Courier New" panose="02070309020205020404" pitchFamily="49" charset="0"/>
                <a:cs typeface="Courier New" panose="02070309020205020404" pitchFamily="49" charset="0"/>
              </a:rPr>
              <a:t>Transact</a:t>
            </a:r>
            <a:r>
              <a:rPr lang="ru-RU" altLang="ru-RU" sz="1200" dirty="0">
                <a:solidFill>
                  <a:srgbClr val="008080"/>
                </a:solidFill>
                <a:latin typeface="Courier New" panose="02070309020205020404" pitchFamily="49" charset="0"/>
                <a:cs typeface="Courier New" panose="02070309020205020404" pitchFamily="49" charset="0"/>
              </a:rPr>
              <a:t> SQL COALESCE (n1,n2,…,</a:t>
            </a:r>
            <a:r>
              <a:rPr lang="ru-RU" altLang="ru-RU" sz="1200" dirty="0" err="1">
                <a:solidFill>
                  <a:srgbClr val="008080"/>
                </a:solidFill>
                <a:latin typeface="Courier New" panose="02070309020205020404" pitchFamily="49" charset="0"/>
                <a:cs typeface="Courier New" panose="02070309020205020404" pitchFamily="49" charset="0"/>
              </a:rPr>
              <a:t>nm</a:t>
            </a:r>
            <a:r>
              <a:rPr lang="ru-RU" altLang="ru-RU" sz="1200" dirty="0">
                <a:solidFill>
                  <a:srgbClr val="008080"/>
                </a:solidFill>
                <a:latin typeface="Courier New" panose="02070309020205020404" pitchFamily="49" charset="0"/>
                <a:cs typeface="Courier New" panose="02070309020205020404" pitchFamily="49" charset="0"/>
              </a:rPr>
              <a:t>), которая возвращает первое конкретное, то есть не равное NULL, значение из списка значений n1,n2,…,</a:t>
            </a:r>
            <a:r>
              <a:rPr lang="ru-RU" altLang="ru-RU" sz="1200" dirty="0" err="1">
                <a:solidFill>
                  <a:srgbClr val="008080"/>
                </a:solidFill>
                <a:latin typeface="Courier New" panose="02070309020205020404" pitchFamily="49" charset="0"/>
                <a:cs typeface="Courier New" panose="02070309020205020404" pitchFamily="49" charset="0"/>
              </a:rPr>
              <a:t>nm</a:t>
            </a:r>
            <a:r>
              <a:rPr lang="ru-RU" altLang="ru-RU" sz="1200" dirty="0">
                <a:solidFill>
                  <a:srgbClr val="008080"/>
                </a:solidFill>
                <a:latin typeface="Courier New" panose="02070309020205020404" pitchFamily="49" charset="0"/>
                <a:cs typeface="Courier New" panose="02070309020205020404" pitchFamily="49" charset="0"/>
              </a:rPr>
              <a:t>. */</a:t>
            </a:r>
            <a:r>
              <a:rPr lang="ru-RU" altLang="ru-RU" sz="1200" dirty="0">
                <a:solidFill>
                  <a:srgbClr val="0F0F0F"/>
                </a:solidFill>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700" b="0" i="0" u="none" strike="noStrike" cap="none" normalizeH="0" baseline="0" dirty="0">
                <a:ln>
                  <a:noFill/>
                </a:ln>
                <a:solidFill>
                  <a:schemeClr val="tx1"/>
                </a:solidFill>
                <a:effectLst/>
              </a:rPr>
              <a:t> </a:t>
            </a:r>
            <a:endParaRPr kumimoji="0" lang="ru-RU" altLang="ru-RU" sz="20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46611397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6">
                                            <p:txEl>
                                              <p:pRg st="1" end="1"/>
                                            </p:txEl>
                                          </p:spTgt>
                                        </p:tgtEl>
                                        <p:attrNameLst>
                                          <p:attrName>style.visibility</p:attrName>
                                        </p:attrNameLst>
                                      </p:cBhvr>
                                      <p:to>
                                        <p:strVal val="visible"/>
                                      </p:to>
                                    </p:set>
                                    <p:animEffect transition="in" filter="fade">
                                      <p:cBhvr>
                                        <p:cTn id="10" dur="500"/>
                                        <p:tgtEl>
                                          <p:spTgt spid="6">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animEffect transition="in" filter="fade">
                                      <p:cBhvr>
                                        <p:cTn id="13" dur="500"/>
                                        <p:tgtEl>
                                          <p:spTgt spid="6">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6">
                                            <p:txEl>
                                              <p:pRg st="3" end="3"/>
                                            </p:txEl>
                                          </p:spTgt>
                                        </p:tgtEl>
                                        <p:attrNameLst>
                                          <p:attrName>style.visibility</p:attrName>
                                        </p:attrNameLst>
                                      </p:cBhvr>
                                      <p:to>
                                        <p:strVal val="visible"/>
                                      </p:to>
                                    </p:set>
                                    <p:animEffect transition="in" filter="fade">
                                      <p:cBhvr>
                                        <p:cTn id="16" dur="500"/>
                                        <p:tgtEl>
                                          <p:spTgt spid="6">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animEffect transition="in" filter="fade">
                                      <p:cBhvr>
                                        <p:cTn id="19" dur="500"/>
                                        <p:tgtEl>
                                          <p:spTgt spid="6">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6">
                                            <p:txEl>
                                              <p:pRg st="5" end="5"/>
                                            </p:txEl>
                                          </p:spTgt>
                                        </p:tgtEl>
                                        <p:attrNameLst>
                                          <p:attrName>style.visibility</p:attrName>
                                        </p:attrNameLst>
                                      </p:cBhvr>
                                      <p:to>
                                        <p:strVal val="visible"/>
                                      </p:to>
                                    </p:set>
                                    <p:animEffect transition="in" filter="fade">
                                      <p:cBhvr>
                                        <p:cTn id="22" dur="500"/>
                                        <p:tgtEl>
                                          <p:spTgt spid="6">
                                            <p:txEl>
                                              <p:pRg st="5" end="5"/>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6">
                                            <p:txEl>
                                              <p:pRg st="6" end="6"/>
                                            </p:txEl>
                                          </p:spTgt>
                                        </p:tgtEl>
                                        <p:attrNameLst>
                                          <p:attrName>style.visibility</p:attrName>
                                        </p:attrNameLst>
                                      </p:cBhvr>
                                      <p:to>
                                        <p:strVal val="visible"/>
                                      </p:to>
                                    </p:set>
                                    <p:animEffect transition="in" filter="fade">
                                      <p:cBhvr>
                                        <p:cTn id="25" dur="500"/>
                                        <p:tgtEl>
                                          <p:spTgt spid="6">
                                            <p:txEl>
                                              <p:pRg st="6" end="6"/>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6">
                                            <p:txEl>
                                              <p:pRg st="7" end="7"/>
                                            </p:txEl>
                                          </p:spTgt>
                                        </p:tgtEl>
                                        <p:attrNameLst>
                                          <p:attrName>style.visibility</p:attrName>
                                        </p:attrNameLst>
                                      </p:cBhvr>
                                      <p:to>
                                        <p:strVal val="visible"/>
                                      </p:to>
                                    </p:set>
                                    <p:animEffect transition="in" filter="fade">
                                      <p:cBhvr>
                                        <p:cTn id="30" dur="500"/>
                                        <p:tgtEl>
                                          <p:spTgt spid="6">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Вызов процедуры</a:t>
            </a:r>
          </a:p>
        </p:txBody>
      </p:sp>
      <p:sp>
        <p:nvSpPr>
          <p:cNvPr id="4" name="Rectangle 1"/>
          <p:cNvSpPr>
            <a:spLocks noChangeArrowheads="1"/>
          </p:cNvSpPr>
          <p:nvPr/>
        </p:nvSpPr>
        <p:spPr bwMode="auto">
          <a:xfrm>
            <a:off x="828676" y="1445594"/>
            <a:ext cx="7485512" cy="523220"/>
          </a:xfrm>
          <a:prstGeom prst="rect">
            <a:avLst/>
          </a:prstGeom>
          <a:solidFill>
            <a:srgbClr val="F4F4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err="1">
                <a:ln>
                  <a:noFill/>
                </a:ln>
                <a:solidFill>
                  <a:srgbClr val="0000FF"/>
                </a:solidFill>
                <a:effectLst/>
                <a:latin typeface="Courier New" panose="02070309020205020404" pitchFamily="49" charset="0"/>
                <a:cs typeface="Courier New" panose="02070309020205020404" pitchFamily="49" charset="0"/>
              </a:rPr>
              <a:t>declare</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@N </a:t>
            </a:r>
            <a:r>
              <a:rPr kumimoji="0" lang="ru-RU" altLang="ru-RU" sz="1400" b="0" i="0" u="none" strike="noStrike" cap="none" normalizeH="0" baseline="0" dirty="0" err="1">
                <a:ln>
                  <a:noFill/>
                </a:ln>
                <a:solidFill>
                  <a:srgbClr val="0000FF"/>
                </a:solidFill>
                <a:effectLst/>
                <a:latin typeface="Courier New" panose="02070309020205020404" pitchFamily="49" charset="0"/>
                <a:cs typeface="Courier New" panose="02070309020205020404" pitchFamily="49" charset="0"/>
              </a:rPr>
              <a:t>int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err="1">
                <a:ln>
                  <a:noFill/>
                </a:ln>
                <a:solidFill>
                  <a:srgbClr val="0000FF"/>
                </a:solidFill>
                <a:effectLst/>
                <a:latin typeface="Courier New" panose="02070309020205020404" pitchFamily="49" charset="0"/>
                <a:cs typeface="Courier New" panose="02070309020205020404" pitchFamily="49" charset="0"/>
              </a:rPr>
              <a:t>Exec</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@N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COUNT_BOOKS @PUBLICH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FF0000"/>
                </a:solidFill>
                <a:effectLst/>
                <a:latin typeface="Courier New" panose="02070309020205020404" pitchFamily="49" charset="0"/>
                <a:cs typeface="Courier New" panose="02070309020205020404" pitchFamily="49" charset="0"/>
              </a:rPr>
              <a:t>'Питер'</a:t>
            </a:r>
            <a:r>
              <a:rPr kumimoji="0" lang="ru-RU" altLang="ru-RU" sz="800" b="0" i="0" u="none" strike="noStrike" cap="none" normalizeH="0" baseline="0" dirty="0">
                <a:ln>
                  <a:noFill/>
                </a:ln>
                <a:solidFill>
                  <a:schemeClr val="tx1"/>
                </a:solidFill>
                <a:effectLst/>
              </a:rPr>
              <a:t> </a:t>
            </a:r>
            <a:endParaRPr kumimoji="0" lang="ru-RU" altLang="ru-RU" sz="2400" b="0" i="0" u="none" strike="noStrike" cap="none" normalizeH="0" baseline="0" dirty="0">
              <a:ln>
                <a:noFill/>
              </a:ln>
              <a:solidFill>
                <a:schemeClr val="tx1"/>
              </a:solidFill>
              <a:effectLst/>
              <a:latin typeface="Arial" panose="020B0604020202020204" pitchFamily="34" charset="0"/>
            </a:endParaRPr>
          </a:p>
        </p:txBody>
      </p:sp>
      <p:sp>
        <p:nvSpPr>
          <p:cNvPr id="5" name="Прямоугольник 4"/>
          <p:cNvSpPr/>
          <p:nvPr/>
        </p:nvSpPr>
        <p:spPr>
          <a:xfrm>
            <a:off x="828676" y="1948857"/>
            <a:ext cx="7485512" cy="584775"/>
          </a:xfrm>
          <a:prstGeom prst="rect">
            <a:avLst/>
          </a:prstGeom>
        </p:spPr>
        <p:txBody>
          <a:bodyPr wrap="square">
            <a:spAutoFit/>
          </a:bodyPr>
          <a:lstStyle/>
          <a:p>
            <a:r>
              <a:rPr lang="ru-RU" sz="1600" dirty="0">
                <a:solidFill>
                  <a:srgbClr val="000000"/>
                </a:solidFill>
                <a:latin typeface="Times New Roman" panose="02020603050405020304" pitchFamily="18" charset="0"/>
                <a:ea typeface="SimSun" panose="02010600030101010101" pitchFamily="2" charset="-122"/>
                <a:cs typeface="Tahoma" panose="020B0604030504040204" pitchFamily="34" charset="0"/>
              </a:rPr>
              <a:t>В переменной @N получим количество книг в нашей библиотеке, изданных издательством "Питер" в текущем году.</a:t>
            </a:r>
            <a:endParaRPr lang="ru-RU" sz="1600" dirty="0"/>
          </a:p>
        </p:txBody>
      </p:sp>
      <p:sp>
        <p:nvSpPr>
          <p:cNvPr id="7" name="Прямоугольник 6"/>
          <p:cNvSpPr/>
          <p:nvPr/>
        </p:nvSpPr>
        <p:spPr>
          <a:xfrm>
            <a:off x="828676" y="3157047"/>
            <a:ext cx="7485512" cy="1077218"/>
          </a:xfrm>
          <a:prstGeom prst="rect">
            <a:avLst/>
          </a:prstGeom>
        </p:spPr>
        <p:txBody>
          <a:bodyPr wrap="square">
            <a:spAutoFit/>
          </a:bodyPr>
          <a:lstStyle/>
          <a:p>
            <a:r>
              <a:rPr lang="ru-RU" sz="1600" dirty="0">
                <a:solidFill>
                  <a:srgbClr val="000000"/>
                </a:solidFill>
                <a:latin typeface="Times New Roman" panose="02020603050405020304" pitchFamily="18" charset="0"/>
                <a:ea typeface="SimSun" panose="02010600030101010101" pitchFamily="2" charset="-122"/>
                <a:cs typeface="Tahoma" panose="020B0604030504040204" pitchFamily="34" charset="0"/>
              </a:rPr>
              <a:t>Получим количество книг, изданных издательством "BHW" в 2014 году и присутствующих в библиотеке.</a:t>
            </a:r>
          </a:p>
          <a:p>
            <a:pPr marL="285750" indent="-285750">
              <a:buFont typeface="Wingdings" panose="05000000000000000000" pitchFamily="2" charset="2"/>
              <a:buChar char="ü"/>
            </a:pPr>
            <a:r>
              <a:rPr lang="ru-RU" sz="1600" dirty="0">
                <a:solidFill>
                  <a:srgbClr val="000000"/>
                </a:solidFill>
                <a:latin typeface="Times New Roman" panose="02020603050405020304" pitchFamily="18" charset="0"/>
                <a:ea typeface="SimSun" panose="02010600030101010101" pitchFamily="2" charset="-122"/>
                <a:cs typeface="Tahoma" panose="020B0604030504040204" pitchFamily="34" charset="0"/>
              </a:rPr>
              <a:t>Если задаем параметры по именам, то нам необязательно задавать их в том порядке, в котором они описаны при создании процедуры.</a:t>
            </a:r>
          </a:p>
        </p:txBody>
      </p:sp>
      <p:sp>
        <p:nvSpPr>
          <p:cNvPr id="8" name="Rectangle 3"/>
          <p:cNvSpPr>
            <a:spLocks noChangeArrowheads="1"/>
          </p:cNvSpPr>
          <p:nvPr/>
        </p:nvSpPr>
        <p:spPr bwMode="auto">
          <a:xfrm>
            <a:off x="828676" y="2826704"/>
            <a:ext cx="7485512" cy="307777"/>
          </a:xfrm>
          <a:prstGeom prst="rect">
            <a:avLst/>
          </a:prstGeom>
          <a:solidFill>
            <a:srgbClr val="F4F4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err="1">
                <a:ln>
                  <a:noFill/>
                </a:ln>
                <a:solidFill>
                  <a:srgbClr val="0000FF"/>
                </a:solidFill>
                <a:effectLst/>
                <a:latin typeface="Courier New" panose="02070309020205020404" pitchFamily="49" charset="0"/>
                <a:cs typeface="Courier New" panose="02070309020205020404" pitchFamily="49" charset="0"/>
              </a:rPr>
              <a:t>Exec</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@N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COUNT_BOOKS @PUBLICH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FF0000"/>
                </a:solidFill>
                <a:effectLst/>
                <a:latin typeface="Courier New" panose="02070309020205020404" pitchFamily="49" charset="0"/>
                <a:cs typeface="Courier New" panose="02070309020205020404" pitchFamily="49" charset="0"/>
              </a:rPr>
              <a:t>'BHW'</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@YEARIZD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lang="ru-RU" altLang="ru-RU" sz="1400" dirty="0">
                <a:solidFill>
                  <a:srgbClr val="000000"/>
                </a:solidFill>
                <a:latin typeface="Courier New" panose="02070309020205020404" pitchFamily="49" charset="0"/>
                <a:cs typeface="Courier New" panose="02070309020205020404" pitchFamily="49" charset="0"/>
              </a:rPr>
              <a:t>2014</a:t>
            </a:r>
            <a:r>
              <a:rPr kumimoji="0" lang="ru-RU" altLang="ru-RU" sz="800" b="0" i="0" u="none" strike="noStrike" cap="none" normalizeH="0" baseline="0" dirty="0">
                <a:ln>
                  <a:noFill/>
                </a:ln>
                <a:solidFill>
                  <a:schemeClr val="tx1"/>
                </a:solidFill>
                <a:effectLst/>
              </a:rPr>
              <a:t> </a:t>
            </a:r>
            <a:endParaRPr kumimoji="0" lang="ru-RU" altLang="ru-RU" sz="24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06277244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Предложение </a:t>
            </a:r>
            <a:r>
              <a:rPr lang="en-US" dirty="0"/>
              <a:t>WITH RESULTS SETS </a:t>
            </a:r>
            <a:r>
              <a:rPr lang="ru-RU" dirty="0"/>
              <a:t>инструкции </a:t>
            </a:r>
            <a:r>
              <a:rPr lang="en-US" dirty="0"/>
              <a:t>EXECUTE</a:t>
            </a:r>
            <a:endParaRPr lang="ru-RU" dirty="0"/>
          </a:p>
        </p:txBody>
      </p:sp>
      <p:sp>
        <p:nvSpPr>
          <p:cNvPr id="3" name="Объект 2"/>
          <p:cNvSpPr>
            <a:spLocks noGrp="1"/>
          </p:cNvSpPr>
          <p:nvPr>
            <p:ph idx="1"/>
          </p:nvPr>
        </p:nvSpPr>
        <p:spPr/>
        <p:txBody>
          <a:bodyPr/>
          <a:lstStyle/>
          <a:p>
            <a:r>
              <a:rPr lang="ru-RU" dirty="0"/>
              <a:t>При выполнении определенных условий можно изменять форму результирующего набора хранимой процедуры</a:t>
            </a:r>
            <a:br>
              <a:rPr lang="ru-RU" dirty="0"/>
            </a:br>
            <a:endParaRPr lang="ru-RU" dirty="0"/>
          </a:p>
        </p:txBody>
      </p:sp>
      <p:sp>
        <p:nvSpPr>
          <p:cNvPr id="4" name="Rectangle 1"/>
          <p:cNvSpPr>
            <a:spLocks noChangeArrowheads="1"/>
          </p:cNvSpPr>
          <p:nvPr/>
        </p:nvSpPr>
        <p:spPr bwMode="auto">
          <a:xfrm>
            <a:off x="828675" y="3409146"/>
            <a:ext cx="7485513" cy="954107"/>
          </a:xfrm>
          <a:prstGeom prst="rect">
            <a:avLst/>
          </a:prstGeom>
          <a:solidFill>
            <a:srgbClr val="F4F4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EXEC</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lang="en-US" altLang="ru-RU" sz="1400" dirty="0" err="1">
                <a:solidFill>
                  <a:srgbClr val="0F0F0F"/>
                </a:solidFill>
                <a:latin typeface="Courier New" panose="02070309020205020404" pitchFamily="49" charset="0"/>
                <a:cs typeface="Courier New" panose="02070309020205020404" pitchFamily="49" charset="0"/>
              </a:rPr>
              <a:t>books_on_publish</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FF0000"/>
                </a:solidFill>
                <a:effectLst/>
                <a:latin typeface="Courier New" panose="02070309020205020404" pitchFamily="49" charset="0"/>
                <a:cs typeface="Courier New" panose="02070309020205020404" pitchFamily="49" charset="0"/>
              </a:rPr>
              <a:t>‘Питер'</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WITH</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RESULT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SETS</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lang="ru-RU" altLang="ru-RU" sz="1400" dirty="0">
                <a:solidFill>
                  <a:srgbClr val="0F0F0F"/>
                </a:solidFill>
                <a:latin typeface="Courier New" panose="02070309020205020404" pitchFamily="49" charset="0"/>
                <a:cs typeface="Courier New" panose="02070309020205020404" pitchFamily="49" charset="0"/>
              </a:rPr>
              <a:t>Название</a:t>
            </a:r>
            <a:r>
              <a:rPr lang="ru-RU" altLang="ru-RU" sz="1400" dirty="0">
                <a:solidFill>
                  <a:srgbClr val="808080"/>
                </a:solidFill>
                <a:latin typeface="Courier New" panose="02070309020205020404" pitchFamily="49" charset="0"/>
                <a:cs typeface="Courier New" panose="02070309020205020404" pitchFamily="49" charset="0"/>
              </a:rPr>
              <a:t> </a:t>
            </a:r>
            <a:r>
              <a:rPr lang="ru-RU" altLang="ru-RU" sz="1400" dirty="0">
                <a:solidFill>
                  <a:srgbClr val="0F0F0F"/>
                </a:solidFill>
                <a:latin typeface="Courier New" panose="02070309020205020404" pitchFamily="49" charset="0"/>
                <a:cs typeface="Courier New" panose="02070309020205020404" pitchFamily="49" charset="0"/>
              </a:rPr>
              <a:t>книги</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lang="en-US" altLang="ru-RU" sz="1400" dirty="0">
                <a:solidFill>
                  <a:srgbClr val="0000FF"/>
                </a:solidFill>
                <a:latin typeface="Courier New" panose="02070309020205020404" pitchFamily="49" charset="0"/>
                <a:cs typeface="Courier New" panose="02070309020205020404" pitchFamily="49" charset="0"/>
              </a:rPr>
              <a:t>varchar(255)</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NOT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NULL</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Автор</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CHAR</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lang="ru-RU" altLang="ru-RU" sz="1400" dirty="0">
                <a:solidFill>
                  <a:srgbClr val="000000"/>
                </a:solidFill>
                <a:latin typeface="Courier New" panose="02070309020205020404" pitchFamily="49" charset="0"/>
                <a:cs typeface="Courier New" panose="02070309020205020404" pitchFamily="49" charset="0"/>
              </a:rPr>
              <a:t>3</a:t>
            </a:r>
            <a:r>
              <a:rPr kumimoji="0" lang="ru-RU" altLang="ru-RU" sz="1400" b="0" i="0" u="none" strike="noStrike" cap="none" normalizeH="0" baseline="0" dirty="0">
                <a:ln>
                  <a:noFill/>
                </a:ln>
                <a:solidFill>
                  <a:srgbClr val="000000"/>
                </a:solidFill>
                <a:effectLst/>
                <a:latin typeface="Courier New" panose="02070309020205020404" pitchFamily="49" charset="0"/>
                <a:cs typeface="Courier New" panose="02070309020205020404" pitchFamily="49" charset="0"/>
              </a:rPr>
              <a:t>0</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NOT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NULL))</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a:t>
            </a:r>
            <a:r>
              <a:rPr kumimoji="0" lang="ru-RU" altLang="ru-RU" sz="1050" b="0" i="0" u="none" strike="noStrike" cap="none" normalizeH="0" baseline="0" dirty="0">
                <a:ln>
                  <a:noFill/>
                </a:ln>
                <a:solidFill>
                  <a:schemeClr val="tx1"/>
                </a:solidFill>
                <a:effectLst/>
              </a:rPr>
              <a:t> </a:t>
            </a:r>
            <a:endParaRPr kumimoji="0" lang="ru-RU" altLang="ru-RU" sz="2400" b="0" i="0" u="none" strike="noStrike" cap="none" normalizeH="0" baseline="0" dirty="0">
              <a:ln>
                <a:noFill/>
              </a:ln>
              <a:solidFill>
                <a:schemeClr val="tx1"/>
              </a:solidFill>
              <a:effectLst/>
              <a:latin typeface="Arial" panose="020B0604020202020204" pitchFamily="34" charset="0"/>
            </a:endParaRPr>
          </a:p>
        </p:txBody>
      </p:sp>
      <p:sp>
        <p:nvSpPr>
          <p:cNvPr id="5" name="Rectangle 2"/>
          <p:cNvSpPr>
            <a:spLocks noChangeArrowheads="1"/>
          </p:cNvSpPr>
          <p:nvPr/>
        </p:nvSpPr>
        <p:spPr bwMode="auto">
          <a:xfrm>
            <a:off x="828675" y="2241520"/>
            <a:ext cx="7485513" cy="954107"/>
          </a:xfrm>
          <a:prstGeom prst="rect">
            <a:avLst/>
          </a:prstGeom>
          <a:solidFill>
            <a:srgbClr val="F4F4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CREATE</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PROCEDURE</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lang="en-US" altLang="ru-RU" sz="1400" dirty="0" err="1">
                <a:solidFill>
                  <a:srgbClr val="0F0F0F"/>
                </a:solidFill>
                <a:latin typeface="Courier New" panose="02070309020205020404" pitchFamily="49" charset="0"/>
                <a:cs typeface="Courier New" panose="02070309020205020404" pitchFamily="49" charset="0"/>
              </a:rPr>
              <a:t>books_on_publish</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a:t>
            </a:r>
            <a:r>
              <a:rPr lang="en-US" altLang="ru-RU" sz="1400" dirty="0">
                <a:solidFill>
                  <a:srgbClr val="0F0F0F"/>
                </a:solidFill>
                <a:latin typeface="Courier New" panose="02070309020205020404" pitchFamily="49" charset="0"/>
                <a:cs typeface="Courier New" panose="02070309020205020404" pitchFamily="49" charset="0"/>
              </a:rPr>
              <a:t>publish</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CHAR</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en-US"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30</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AS</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SELECT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lang="en-US" altLang="ru-RU" sz="1400" dirty="0">
                <a:solidFill>
                  <a:srgbClr val="0F0F0F"/>
                </a:solidFill>
                <a:latin typeface="Courier New" panose="02070309020205020404" pitchFamily="49" charset="0"/>
                <a:cs typeface="Courier New" panose="02070309020205020404" pitchFamily="49" charset="0"/>
              </a:rPr>
              <a:t>title</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en-US"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author</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FROM</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en-US"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books</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WHERE</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lang="en-US" altLang="ru-RU" sz="1400" dirty="0">
                <a:solidFill>
                  <a:srgbClr val="0F0F0F"/>
                </a:solidFill>
                <a:latin typeface="Courier New" panose="02070309020205020404" pitchFamily="49" charset="0"/>
                <a:cs typeface="Courier New" panose="02070309020205020404" pitchFamily="49" charset="0"/>
              </a:rPr>
              <a:t>publish</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lang="en-US" altLang="ru-RU" sz="1400" dirty="0">
                <a:solidFill>
                  <a:srgbClr val="808080"/>
                </a:solidFill>
                <a:latin typeface="Courier New" panose="02070309020205020404" pitchFamily="49" charset="0"/>
                <a:cs typeface="Courier New" panose="02070309020205020404" pitchFamily="49" charset="0"/>
              </a:rPr>
              <a:t>= @publish</a:t>
            </a:r>
            <a:r>
              <a:rPr kumimoji="0" lang="ru-RU" altLang="ru-RU" sz="1050" b="0" i="0" u="none" strike="noStrike" cap="none" normalizeH="0" baseline="0" dirty="0">
                <a:ln>
                  <a:noFill/>
                </a:ln>
                <a:solidFill>
                  <a:schemeClr val="tx1"/>
                </a:solidFill>
                <a:effectLst/>
              </a:rPr>
              <a:t> </a:t>
            </a:r>
            <a:endParaRPr kumimoji="0" lang="ru-RU" altLang="ru-RU" sz="24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8190502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Academic Literature 16x9">
  <a:themeElements>
    <a:clrScheme name="Academic Literature">
      <a:dk1>
        <a:srgbClr val="514843"/>
      </a:dk1>
      <a:lt1>
        <a:srgbClr val="FFFFFF"/>
      </a:lt1>
      <a:dk2>
        <a:srgbClr val="000000"/>
      </a:dk2>
      <a:lt2>
        <a:srgbClr val="FFFFF3"/>
      </a:lt2>
      <a:accent1>
        <a:srgbClr val="514843"/>
      </a:accent1>
      <a:accent2>
        <a:srgbClr val="6D7D66"/>
      </a:accent2>
      <a:accent3>
        <a:srgbClr val="525A6A"/>
      </a:accent3>
      <a:accent4>
        <a:srgbClr val="827266"/>
      </a:accent4>
      <a:accent5>
        <a:srgbClr val="AE9A7E"/>
      </a:accent5>
      <a:accent6>
        <a:srgbClr val="A8A39E"/>
      </a:accent6>
      <a:hlink>
        <a:srgbClr val="59704F"/>
      </a:hlink>
      <a:folHlink>
        <a:srgbClr val="A8A39E"/>
      </a:folHlink>
    </a:clrScheme>
    <a:fontScheme name="Plantagenet Cherokee-Euphemia">
      <a:majorFont>
        <a:latin typeface="Plantagenet Cherokee"/>
        <a:ea typeface=""/>
        <a:cs typeface=""/>
      </a:majorFont>
      <a:minorFont>
        <a:latin typeface="Euphemia"/>
        <a:ea typeface=""/>
        <a:cs typeface=""/>
      </a:minorFont>
    </a:fontScheme>
    <a:fmtScheme name="AcademicLiterature">
      <a:fillStyleLst>
        <a:solidFill>
          <a:schemeClr val="phClr"/>
        </a:solidFill>
        <a:gradFill rotWithShape="1">
          <a:gsLst>
            <a:gs pos="0">
              <a:schemeClr val="phClr">
                <a:tint val="58000"/>
                <a:satMod val="300000"/>
              </a:schemeClr>
            </a:gs>
            <a:gs pos="100000">
              <a:schemeClr val="phClr">
                <a:tint val="68000"/>
                <a:satMod val="300000"/>
              </a:schemeClr>
            </a:gs>
          </a:gsLst>
          <a:path path="rect">
            <a:fillToRect l="50000" t="50000" r="50000" b="50000"/>
          </a:path>
        </a:gradFill>
        <a:gradFill rotWithShape="1">
          <a:gsLst>
            <a:gs pos="0">
              <a:schemeClr val="phClr">
                <a:shade val="100000"/>
                <a:satMod val="137000"/>
              </a:schemeClr>
            </a:gs>
            <a:gs pos="71000">
              <a:schemeClr val="phClr">
                <a:shade val="98000"/>
                <a:satMod val="137000"/>
              </a:schemeClr>
            </a:gs>
            <a:gs pos="100000">
              <a:schemeClr val="phClr">
                <a:shade val="75000"/>
                <a:satMod val="137000"/>
              </a:schemeClr>
            </a:gs>
          </a:gsLst>
          <a:path path="rect">
            <a:fillToRect l="50000" t="50000" r="50000" b="50000"/>
          </a:path>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80000"/>
                <a:satMod val="300000"/>
              </a:schemeClr>
            </a:gs>
            <a:gs pos="100000">
              <a:schemeClr val="phClr">
                <a:shade val="90000"/>
                <a:alpha val="80000"/>
                <a:satMod val="200000"/>
              </a:schemeClr>
            </a:gs>
          </a:gsLst>
          <a:path path="rect">
            <a:fillToRect l="20000" t="20000" r="20000" b="20000"/>
          </a:path>
        </a:gradFill>
        <a:gradFill rotWithShape="1">
          <a:gsLst>
            <a:gs pos="0">
              <a:schemeClr val="phClr">
                <a:tint val="80000"/>
                <a:satMod val="300000"/>
              </a:schemeClr>
            </a:gs>
            <a:gs pos="100000">
              <a:schemeClr val="phClr">
                <a:shade val="90000"/>
                <a:alpha val="80000"/>
                <a:satMod val="200000"/>
              </a:schemeClr>
            </a:gs>
          </a:gsLst>
          <a:path path="rect">
            <a:fillToRect l="5000" t="5000" r="5000" b="5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AcademicLiterature_16x9_TP103431361.potx" id="{2F0AAF73-AE41-486D-B6DC-0985ADE3F2EC}" vid="{EF7BD8ED-D7CC-46AA-8B96-4CA16C4A9ED2}"/>
    </a:ext>
  </a:extLst>
</a:theme>
</file>

<file path=ppt/theme/theme2.xml><?xml version="1.0" encoding="utf-8"?>
<a:theme xmlns:a="http://schemas.openxmlformats.org/drawingml/2006/main" name="Office Theme">
  <a:themeElements>
    <a:clrScheme name="Academic Literature">
      <a:dk1>
        <a:srgbClr val="514843"/>
      </a:dk1>
      <a:lt1>
        <a:srgbClr val="FFFFFF"/>
      </a:lt1>
      <a:dk2>
        <a:srgbClr val="000000"/>
      </a:dk2>
      <a:lt2>
        <a:srgbClr val="FFFFF3"/>
      </a:lt2>
      <a:accent1>
        <a:srgbClr val="514843"/>
      </a:accent1>
      <a:accent2>
        <a:srgbClr val="6D7D66"/>
      </a:accent2>
      <a:accent3>
        <a:srgbClr val="525A6A"/>
      </a:accent3>
      <a:accent4>
        <a:srgbClr val="827266"/>
      </a:accent4>
      <a:accent5>
        <a:srgbClr val="AE9A7E"/>
      </a:accent5>
      <a:accent6>
        <a:srgbClr val="A8A39E"/>
      </a:accent6>
      <a:hlink>
        <a:srgbClr val="59704F"/>
      </a:hlink>
      <a:folHlink>
        <a:srgbClr val="A8A39E"/>
      </a:folHlink>
    </a:clrScheme>
    <a:fontScheme name="Plantagenet Cherokee-Euphemia">
      <a:majorFont>
        <a:latin typeface="Plantagenet Cherokee"/>
        <a:ea typeface=""/>
        <a:cs typeface=""/>
      </a:majorFont>
      <a:minorFont>
        <a:latin typeface="Euphemia"/>
        <a:ea typeface=""/>
        <a:cs typeface=""/>
      </a:minorFont>
    </a:fontScheme>
    <a:fmtScheme name="AcademicLiterature">
      <a:fillStyleLst>
        <a:solidFill>
          <a:schemeClr val="phClr"/>
        </a:solidFill>
        <a:gradFill rotWithShape="1">
          <a:gsLst>
            <a:gs pos="0">
              <a:schemeClr val="phClr">
                <a:tint val="58000"/>
                <a:satMod val="300000"/>
              </a:schemeClr>
            </a:gs>
            <a:gs pos="100000">
              <a:schemeClr val="phClr">
                <a:tint val="68000"/>
                <a:satMod val="300000"/>
              </a:schemeClr>
            </a:gs>
          </a:gsLst>
          <a:path path="rect">
            <a:fillToRect l="50000" t="50000" r="50000" b="50000"/>
          </a:path>
        </a:gradFill>
        <a:gradFill rotWithShape="1">
          <a:gsLst>
            <a:gs pos="0">
              <a:schemeClr val="phClr">
                <a:shade val="100000"/>
                <a:satMod val="137000"/>
              </a:schemeClr>
            </a:gs>
            <a:gs pos="71000">
              <a:schemeClr val="phClr">
                <a:shade val="98000"/>
                <a:satMod val="137000"/>
              </a:schemeClr>
            </a:gs>
            <a:gs pos="100000">
              <a:schemeClr val="phClr">
                <a:shade val="75000"/>
                <a:satMod val="137000"/>
              </a:schemeClr>
            </a:gs>
          </a:gsLst>
          <a:path path="rect">
            <a:fillToRect l="50000" t="50000" r="50000" b="50000"/>
          </a:path>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80000"/>
                <a:satMod val="300000"/>
              </a:schemeClr>
            </a:gs>
            <a:gs pos="100000">
              <a:schemeClr val="phClr">
                <a:shade val="90000"/>
                <a:alpha val="80000"/>
                <a:satMod val="200000"/>
              </a:schemeClr>
            </a:gs>
          </a:gsLst>
          <a:path path="rect">
            <a:fillToRect l="20000" t="20000" r="20000" b="20000"/>
          </a:path>
        </a:gradFill>
        <a:gradFill rotWithShape="1">
          <a:gsLst>
            <a:gs pos="0">
              <a:schemeClr val="phClr">
                <a:tint val="80000"/>
                <a:satMod val="300000"/>
              </a:schemeClr>
            </a:gs>
            <a:gs pos="100000">
              <a:schemeClr val="phClr">
                <a:shade val="90000"/>
                <a:alpha val="80000"/>
                <a:satMod val="200000"/>
              </a:schemeClr>
            </a:gs>
          </a:gsLst>
          <a:path path="rect">
            <a:fillToRect l="5000" t="5000" r="5000" b="5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Academic Literature">
      <a:dk1>
        <a:srgbClr val="514843"/>
      </a:dk1>
      <a:lt1>
        <a:srgbClr val="FFFFFF"/>
      </a:lt1>
      <a:dk2>
        <a:srgbClr val="000000"/>
      </a:dk2>
      <a:lt2>
        <a:srgbClr val="FFFFF3"/>
      </a:lt2>
      <a:accent1>
        <a:srgbClr val="514843"/>
      </a:accent1>
      <a:accent2>
        <a:srgbClr val="6D7D66"/>
      </a:accent2>
      <a:accent3>
        <a:srgbClr val="525A6A"/>
      </a:accent3>
      <a:accent4>
        <a:srgbClr val="827266"/>
      </a:accent4>
      <a:accent5>
        <a:srgbClr val="AE9A7E"/>
      </a:accent5>
      <a:accent6>
        <a:srgbClr val="A8A39E"/>
      </a:accent6>
      <a:hlink>
        <a:srgbClr val="59704F"/>
      </a:hlink>
      <a:folHlink>
        <a:srgbClr val="A8A39E"/>
      </a:folHlink>
    </a:clrScheme>
    <a:fontScheme name="Plantagenet Cherokee-Euphemia">
      <a:majorFont>
        <a:latin typeface="Plantagenet Cherokee"/>
        <a:ea typeface=""/>
        <a:cs typeface=""/>
      </a:majorFont>
      <a:minorFont>
        <a:latin typeface="Euphemia"/>
        <a:ea typeface=""/>
        <a:cs typeface=""/>
      </a:minorFont>
    </a:fontScheme>
    <a:fmtScheme name="AcademicLiterature">
      <a:fillStyleLst>
        <a:solidFill>
          <a:schemeClr val="phClr"/>
        </a:solidFill>
        <a:gradFill rotWithShape="1">
          <a:gsLst>
            <a:gs pos="0">
              <a:schemeClr val="phClr">
                <a:tint val="58000"/>
                <a:satMod val="300000"/>
              </a:schemeClr>
            </a:gs>
            <a:gs pos="100000">
              <a:schemeClr val="phClr">
                <a:tint val="68000"/>
                <a:satMod val="300000"/>
              </a:schemeClr>
            </a:gs>
          </a:gsLst>
          <a:path path="rect">
            <a:fillToRect l="50000" t="50000" r="50000" b="50000"/>
          </a:path>
        </a:gradFill>
        <a:gradFill rotWithShape="1">
          <a:gsLst>
            <a:gs pos="0">
              <a:schemeClr val="phClr">
                <a:shade val="100000"/>
                <a:satMod val="137000"/>
              </a:schemeClr>
            </a:gs>
            <a:gs pos="71000">
              <a:schemeClr val="phClr">
                <a:shade val="98000"/>
                <a:satMod val="137000"/>
              </a:schemeClr>
            </a:gs>
            <a:gs pos="100000">
              <a:schemeClr val="phClr">
                <a:shade val="75000"/>
                <a:satMod val="137000"/>
              </a:schemeClr>
            </a:gs>
          </a:gsLst>
          <a:path path="rect">
            <a:fillToRect l="50000" t="50000" r="50000" b="50000"/>
          </a:path>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80000"/>
                <a:satMod val="300000"/>
              </a:schemeClr>
            </a:gs>
            <a:gs pos="100000">
              <a:schemeClr val="phClr">
                <a:shade val="90000"/>
                <a:alpha val="80000"/>
                <a:satMod val="200000"/>
              </a:schemeClr>
            </a:gs>
          </a:gsLst>
          <a:path path="rect">
            <a:fillToRect l="20000" t="20000" r="20000" b="20000"/>
          </a:path>
        </a:gradFill>
        <a:gradFill rotWithShape="1">
          <a:gsLst>
            <a:gs pos="0">
              <a:schemeClr val="phClr">
                <a:tint val="80000"/>
                <a:satMod val="300000"/>
              </a:schemeClr>
            </a:gs>
            <a:gs pos="100000">
              <a:schemeClr val="phClr">
                <a:shade val="90000"/>
                <a:alpha val="80000"/>
                <a:satMod val="200000"/>
              </a:schemeClr>
            </a:gs>
          </a:gsLst>
          <a:path path="rect">
            <a:fillToRect l="5000" t="5000" r="5000" b="5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561E720F-F05D-4536-9C34-0CFCED65D3B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Академическая презентация, макет с лентами и полосками (широкоэкранный формат)</Template>
  <TotalTime>0</TotalTime>
  <Words>4921</Words>
  <Application>Microsoft Office PowerPoint</Application>
  <PresentationFormat>Экран (4:3)</PresentationFormat>
  <Paragraphs>315</Paragraphs>
  <Slides>36</Slides>
  <Notes>7</Notes>
  <HiddenSlides>0</HiddenSlides>
  <MMClips>0</MMClips>
  <ScaleCrop>false</ScaleCrop>
  <HeadingPairs>
    <vt:vector size="6" baseType="variant">
      <vt:variant>
        <vt:lpstr>Использованные шрифты</vt:lpstr>
      </vt:variant>
      <vt:variant>
        <vt:i4>11</vt:i4>
      </vt:variant>
      <vt:variant>
        <vt:lpstr>Тема</vt:lpstr>
      </vt:variant>
      <vt:variant>
        <vt:i4>1</vt:i4>
      </vt:variant>
      <vt:variant>
        <vt:lpstr>Заголовки слайдов</vt:lpstr>
      </vt:variant>
      <vt:variant>
        <vt:i4>36</vt:i4>
      </vt:variant>
    </vt:vector>
  </HeadingPairs>
  <TitlesOfParts>
    <vt:vector size="48" baseType="lpstr">
      <vt:lpstr>Arial</vt:lpstr>
      <vt:lpstr>Consolas</vt:lpstr>
      <vt:lpstr>Courier New</vt:lpstr>
      <vt:lpstr>Euphemia</vt:lpstr>
      <vt:lpstr>Plantagenet Cherokee</vt:lpstr>
      <vt:lpstr>Times New Roman</vt:lpstr>
      <vt:lpstr>TT2AEEo00</vt:lpstr>
      <vt:lpstr>TT2AF9o00</vt:lpstr>
      <vt:lpstr>TT944o00</vt:lpstr>
      <vt:lpstr>TT94Do00</vt:lpstr>
      <vt:lpstr>Wingdings</vt:lpstr>
      <vt:lpstr>Academic Literature 16x9</vt:lpstr>
      <vt:lpstr>Хранимые процедуры и триггеры</vt:lpstr>
      <vt:lpstr>Некоторые определения</vt:lpstr>
      <vt:lpstr>Создание хранимой процедуры </vt:lpstr>
      <vt:lpstr>Примеры хранимых процедур</vt:lpstr>
      <vt:lpstr>Процедура проверки наличия экземпляров данной книги</vt:lpstr>
      <vt:lpstr>Вызов хранимой процедуры</vt:lpstr>
      <vt:lpstr>Вызов хранимой процедуры</vt:lpstr>
      <vt:lpstr>Вызов процедуры</vt:lpstr>
      <vt:lpstr>Предложение WITH RESULTS SETS инструкции EXECUTE</vt:lpstr>
      <vt:lpstr>Создание хранимой процедуры с проверкой существования и удалением</vt:lpstr>
      <vt:lpstr>Пример процедуры добавления новой книги в нескольких экземплярах с автоматическим присвоением инвентарного номера</vt:lpstr>
      <vt:lpstr>Вызов хранимой процедуры из c#</vt:lpstr>
      <vt:lpstr>Вызов хранимой процедуры из c#</vt:lpstr>
      <vt:lpstr>Оценка эффективности применения хранимых процедур</vt:lpstr>
      <vt:lpstr>Оценка эффективности применения хранимых процедур</vt:lpstr>
      <vt:lpstr>Определяемые пользователем функции</vt:lpstr>
      <vt:lpstr>Вызов определяемой пользователем функции</vt:lpstr>
      <vt:lpstr>Возвращающие табличное значение функции</vt:lpstr>
      <vt:lpstr>Возвращающие табличное значение функции и инструкция APPLY</vt:lpstr>
      <vt:lpstr>Триггеры</vt:lpstr>
      <vt:lpstr>Создание триггера</vt:lpstr>
      <vt:lpstr>Ограничения действия триггеров</vt:lpstr>
      <vt:lpstr>Использование виртуальных таблиц deleted и inserted</vt:lpstr>
      <vt:lpstr>Пример триггера, который срабатывает при удалении экземпляра некоторой книги</vt:lpstr>
      <vt:lpstr>Триггеры DDL и области их применения</vt:lpstr>
      <vt:lpstr>Триггеры DDL уровня базы данных</vt:lpstr>
      <vt:lpstr>Триггеры DDL уровня сервера</vt:lpstr>
      <vt:lpstr>Динамический SQL</vt:lpstr>
      <vt:lpstr>Оператор непосредственного выполнения как наиболее простая форма динамического SQL</vt:lpstr>
      <vt:lpstr>Хранимая процедура sp_executesql в T-SQL</vt:lpstr>
      <vt:lpstr>Пример использования sp_executesql в T-SQL</vt:lpstr>
      <vt:lpstr>Подготовительный этап выполнения динамического SQL</vt:lpstr>
      <vt:lpstr>Второй этап выполнения динамического SQL</vt:lpstr>
      <vt:lpstr>Второй этап выполнения динамического SQL</vt:lpstr>
      <vt:lpstr>Второй этап выполнения динамического SQL</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2016-09-27T16:13:15Z</dcterms:created>
  <dcterms:modified xsi:type="dcterms:W3CDTF">2019-11-24T11:47:55Z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TC034313809991</vt:lpwstr>
  </property>
</Properties>
</file>