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0080625" cy="7559675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78" y="732"/>
      </p:cViewPr>
      <p:guideLst>
        <p:guide orient="horz" pos="2381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4262563"/>
            <a:ext cx="10080625" cy="3297112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0080625" cy="426256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923682"/>
            <a:ext cx="10080625" cy="251989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763924"/>
            <a:ext cx="10080625" cy="5627758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4757" y="5569496"/>
            <a:ext cx="6214412" cy="972373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503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7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1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9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3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78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1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&lt;дата/время&gt;</a:t>
            </a:r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ru-RU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&lt;нижний колонтитул&gt;</a:t>
            </a:r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8314BB94-538D-4E8B-9505-B8D39191E95B}" type="slidenum">
              <a:rPr lang="ru-RU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1327" y="3452770"/>
            <a:ext cx="7910326" cy="1976635"/>
          </a:xfrm>
          <a:effectLst/>
        </p:spPr>
        <p:txBody>
          <a:bodyPr>
            <a:noAutofit/>
          </a:bodyPr>
          <a:lstStyle>
            <a:lvl1pPr marL="705560" indent="-503972" algn="l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00130" y="806364"/>
            <a:ext cx="7056438" cy="383023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&lt;дата/время&gt;</a:t>
            </a:r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ru-RU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&lt;нижний колонтитул&gt;</a:t>
            </a:r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8314BB94-538D-4E8B-9505-B8D39191E95B}" type="slidenum">
              <a:rPr lang="ru-RU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71938" y="415041"/>
            <a:ext cx="2268141" cy="577429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664604" y="806365"/>
            <a:ext cx="5323954" cy="539553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&lt;дата/время&gt;</a:t>
            </a:r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ru-RU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&lt;нижний колонтитул&gt;</a:t>
            </a:r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8314BB94-538D-4E8B-9505-B8D39191E95B}" type="slidenum">
              <a:rPr lang="ru-RU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1640" cy="5851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ru-RU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&lt;дата/время&gt;</a:t>
            </a:r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ru-RU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&lt;нижний колонтитул&gt;</a:t>
            </a:r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8314BB94-538D-4E8B-9505-B8D39191E95B}" type="slidenum">
              <a:rPr lang="ru-RU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260078" y="806366"/>
            <a:ext cx="7056438" cy="383023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262563"/>
            <a:ext cx="10080625" cy="3297112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0080625" cy="426256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923682"/>
            <a:ext cx="10080625" cy="251989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763924"/>
            <a:ext cx="10080625" cy="5627758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1456" y="2394942"/>
            <a:ext cx="6577835" cy="2671290"/>
          </a:xfrm>
          <a:effectLst/>
        </p:spPr>
        <p:txBody>
          <a:bodyPr anchor="b"/>
          <a:lstStyle>
            <a:lvl1pPr algn="r">
              <a:defRPr sz="51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9597" y="5078928"/>
            <a:ext cx="6582055" cy="920940"/>
          </a:xfrm>
        </p:spPr>
        <p:txBody>
          <a:bodyPr anchor="t"/>
          <a:lstStyle>
            <a:lvl1pPr marL="0" indent="0" algn="r">
              <a:buNone/>
              <a:defRPr sz="2200">
                <a:solidFill>
                  <a:schemeClr val="tx2"/>
                </a:solidFill>
              </a:defRPr>
            </a:lvl1pPr>
            <a:lvl2pPr marL="50397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&lt;дата/время&gt;</a:t>
            </a:r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ru-RU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&lt;нижний колонтитул&gt;</a:t>
            </a:r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8314BB94-538D-4E8B-9505-B8D39191E95B}" type="slidenum">
              <a:rPr lang="ru-RU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&lt;дата/время&gt;</a:t>
            </a:r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ru-RU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&lt;нижний колонтитул&gt;</a:t>
            </a:r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8314BB94-538D-4E8B-9505-B8D39191E95B}" type="slidenum">
              <a:rPr lang="ru-RU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60077" y="806364"/>
            <a:ext cx="3689509" cy="383023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120957" y="806366"/>
            <a:ext cx="3689509" cy="383023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0078" y="806365"/>
            <a:ext cx="3689509" cy="705219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6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503972" indent="0">
              <a:buNone/>
              <a:defRPr sz="2200" b="1"/>
            </a:lvl2pPr>
            <a:lvl3pPr marL="1007943" indent="0">
              <a:buNone/>
              <a:defRPr sz="2000" b="1"/>
            </a:lvl3pPr>
            <a:lvl4pPr marL="1511915" indent="0">
              <a:buNone/>
              <a:defRPr sz="1800" b="1"/>
            </a:lvl4pPr>
            <a:lvl5pPr marL="2015886" indent="0">
              <a:buNone/>
              <a:defRPr sz="1800" b="1"/>
            </a:lvl5pPr>
            <a:lvl6pPr marL="2519858" indent="0">
              <a:buNone/>
              <a:defRPr sz="1800" b="1"/>
            </a:lvl6pPr>
            <a:lvl7pPr marL="3023829" indent="0">
              <a:buNone/>
              <a:defRPr sz="1800" b="1"/>
            </a:lvl7pPr>
            <a:lvl8pPr marL="3527801" indent="0">
              <a:buNone/>
              <a:defRPr sz="1800" b="1"/>
            </a:lvl8pPr>
            <a:lvl9pPr marL="4031772" indent="0">
              <a:buNone/>
              <a:defRPr sz="18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74902" y="1543601"/>
            <a:ext cx="3689509" cy="302387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3328" y="806365"/>
            <a:ext cx="3689509" cy="705219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6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503972" indent="0">
              <a:buNone/>
              <a:defRPr sz="2200" b="1"/>
            </a:lvl2pPr>
            <a:lvl3pPr marL="1007943" indent="0">
              <a:buNone/>
              <a:defRPr sz="2000" b="1"/>
            </a:lvl3pPr>
            <a:lvl4pPr marL="1511915" indent="0">
              <a:buNone/>
              <a:defRPr sz="1800" b="1"/>
            </a:lvl4pPr>
            <a:lvl5pPr marL="2015886" indent="0">
              <a:buNone/>
              <a:defRPr sz="1800" b="1"/>
            </a:lvl5pPr>
            <a:lvl6pPr marL="2519858" indent="0">
              <a:buNone/>
              <a:defRPr sz="1800" b="1"/>
            </a:lvl6pPr>
            <a:lvl7pPr marL="3023829" indent="0">
              <a:buNone/>
              <a:defRPr sz="1800" b="1"/>
            </a:lvl7pPr>
            <a:lvl8pPr marL="3527801" indent="0">
              <a:buNone/>
              <a:defRPr sz="1800" b="1"/>
            </a:lvl8pPr>
            <a:lvl9pPr marL="4031772" indent="0">
              <a:buNone/>
              <a:defRPr sz="1800" b="1"/>
            </a:lvl9pPr>
          </a:lstStyle>
          <a:p>
            <a:pPr marL="0" lvl="0" indent="0" algn="ctr" defTabSz="1007943" rtl="0" eaLnBrk="1" latinLnBrk="0" hangingPunct="1">
              <a:spcBef>
                <a:spcPct val="20000"/>
              </a:spcBef>
              <a:spcAft>
                <a:spcPts val="331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0817" y="1542174"/>
            <a:ext cx="3689509" cy="302387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&lt;дата/время&gt;</a:t>
            </a:r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ru-RU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&lt;нижний колонтитул&gt;</a:t>
            </a:r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8314BB94-538D-4E8B-9505-B8D39191E95B}" type="slidenum">
              <a:rPr lang="ru-RU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&lt;дата/время&gt;</a:t>
            </a:r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ru-RU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&lt;нижний колонтитул&gt;</a:t>
            </a:r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8314BB94-538D-4E8B-9505-B8D39191E95B}" type="slidenum">
              <a:rPr lang="ru-RU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&lt;дата/время&gt;</a:t>
            </a:r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ru-RU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&lt;нижний колонтитул&gt;</a:t>
            </a:r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8314BB94-538D-4E8B-9505-B8D39191E95B}" type="slidenum">
              <a:rPr lang="ru-RU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045" y="2435896"/>
            <a:ext cx="4008531" cy="1387255"/>
          </a:xfrm>
          <a:effectLst/>
        </p:spPr>
        <p:txBody>
          <a:bodyPr anchor="b">
            <a:noAutofit/>
          </a:bodyPr>
          <a:lstStyle>
            <a:lvl1pPr marL="251986" indent="-251986" algn="l">
              <a:defRPr sz="31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64032" y="806366"/>
            <a:ext cx="4428557" cy="5395533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5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85956" y="3855679"/>
            <a:ext cx="3735762" cy="2358422"/>
          </a:xfrm>
        </p:spPr>
        <p:txBody>
          <a:bodyPr/>
          <a:lstStyle>
            <a:lvl1pPr marL="0" indent="0">
              <a:buNone/>
              <a:defRPr sz="1500"/>
            </a:lvl1pPr>
            <a:lvl2pPr marL="503972" indent="0">
              <a:buNone/>
              <a:defRPr sz="1300"/>
            </a:lvl2pPr>
            <a:lvl3pPr marL="1007943" indent="0">
              <a:buNone/>
              <a:defRPr sz="1100"/>
            </a:lvl3pPr>
            <a:lvl4pPr marL="1511915" indent="0">
              <a:buNone/>
              <a:defRPr sz="1000"/>
            </a:lvl4pPr>
            <a:lvl5pPr marL="2015886" indent="0">
              <a:buNone/>
              <a:defRPr sz="1000"/>
            </a:lvl5pPr>
            <a:lvl6pPr marL="2519858" indent="0">
              <a:buNone/>
              <a:defRPr sz="1000"/>
            </a:lvl6pPr>
            <a:lvl7pPr marL="3023829" indent="0">
              <a:buNone/>
              <a:defRPr sz="1000"/>
            </a:lvl7pPr>
            <a:lvl8pPr marL="3527801" indent="0">
              <a:buNone/>
              <a:defRPr sz="1000"/>
            </a:lvl8pPr>
            <a:lvl9pPr marL="4031772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&lt;дата/время&gt;</a:t>
            </a:r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ru-RU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&lt;нижний колонтитул&gt;</a:t>
            </a:r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8314BB94-538D-4E8B-9505-B8D39191E95B}" type="slidenum">
              <a:rPr lang="ru-RU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262563"/>
            <a:ext cx="10080625" cy="3297112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0080625" cy="4262563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923682"/>
            <a:ext cx="10080625" cy="251989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763924"/>
            <a:ext cx="10080625" cy="5627758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933570" y="1259946"/>
            <a:ext cx="4536281" cy="3447827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200"/>
            </a:lvl1pPr>
            <a:lvl2pPr marL="503972" indent="0">
              <a:buNone/>
              <a:defRPr sz="3100"/>
            </a:lvl2pPr>
            <a:lvl3pPr marL="1007943" indent="0">
              <a:buNone/>
              <a:defRPr sz="2600"/>
            </a:lvl3pPr>
            <a:lvl4pPr marL="1511915" indent="0">
              <a:buNone/>
              <a:defRPr sz="2200"/>
            </a:lvl4pPr>
            <a:lvl5pPr marL="2015886" indent="0">
              <a:buNone/>
              <a:defRPr sz="2200"/>
            </a:lvl5pPr>
            <a:lvl6pPr marL="2519858" indent="0">
              <a:buNone/>
              <a:defRPr sz="2200"/>
            </a:lvl6pPr>
            <a:lvl7pPr marL="3023829" indent="0">
              <a:buNone/>
              <a:defRPr sz="2200"/>
            </a:lvl7pPr>
            <a:lvl8pPr marL="3527801" indent="0">
              <a:buNone/>
              <a:defRPr sz="2200"/>
            </a:lvl8pPr>
            <a:lvl9pPr marL="4031772" indent="0">
              <a:buNone/>
              <a:defRPr sz="2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67810" y="1113874"/>
            <a:ext cx="4072504" cy="2384329"/>
          </a:xfrm>
        </p:spPr>
        <p:txBody>
          <a:bodyPr anchor="b"/>
          <a:lstStyle>
            <a:lvl1pPr marL="201589" indent="-201589">
              <a:buFont typeface="Georgia" pitchFamily="18" charset="0"/>
              <a:buChar char="*"/>
              <a:defRPr sz="1800"/>
            </a:lvl1pPr>
            <a:lvl2pPr marL="503972" indent="0">
              <a:buNone/>
              <a:defRPr sz="1300"/>
            </a:lvl2pPr>
            <a:lvl3pPr marL="1007943" indent="0">
              <a:buNone/>
              <a:defRPr sz="1100"/>
            </a:lvl3pPr>
            <a:lvl4pPr marL="1511915" indent="0">
              <a:buNone/>
              <a:defRPr sz="1000"/>
            </a:lvl4pPr>
            <a:lvl5pPr marL="2015886" indent="0">
              <a:buNone/>
              <a:defRPr sz="1000"/>
            </a:lvl5pPr>
            <a:lvl6pPr marL="2519858" indent="0">
              <a:buNone/>
              <a:defRPr sz="1000"/>
            </a:lvl6pPr>
            <a:lvl7pPr marL="3023829" indent="0">
              <a:buNone/>
              <a:defRPr sz="1000"/>
            </a:lvl7pPr>
            <a:lvl8pPr marL="3527801" indent="0">
              <a:buNone/>
              <a:defRPr sz="1000"/>
            </a:lvl8pPr>
            <a:lvl9pPr marL="4031772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ru-RU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&lt;дата/время&gt;</a:t>
            </a:r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ctr"/>
            <a:r>
              <a:rPr lang="ru-RU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&lt;нижний колонтитул&gt;</a:t>
            </a:r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8314BB94-538D-4E8B-9505-B8D39191E95B}" type="slidenum">
              <a:rPr lang="ru-RU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1763" y="4921197"/>
            <a:ext cx="7037407" cy="1259946"/>
          </a:xfrm>
        </p:spPr>
        <p:txBody>
          <a:bodyPr anchor="b">
            <a:noAutofit/>
          </a:bodyPr>
          <a:lstStyle>
            <a:lvl1pPr algn="l">
              <a:defRPr sz="51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627758"/>
            <a:ext cx="10080625" cy="1931917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0080625" cy="5627758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4153857"/>
            <a:ext cx="10080625" cy="251989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763924"/>
            <a:ext cx="10080625" cy="5627758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76977" y="4819505"/>
            <a:ext cx="7179591" cy="1259946"/>
          </a:xfrm>
          <a:prstGeom prst="rect">
            <a:avLst/>
          </a:prstGeom>
          <a:effectLst/>
        </p:spPr>
        <p:txBody>
          <a:bodyPr vert="horz" lIns="100794" tIns="50397" rIns="100794" bIns="50397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0078" y="807181"/>
            <a:ext cx="7056438" cy="3830235"/>
          </a:xfrm>
          <a:prstGeom prst="rect">
            <a:avLst/>
          </a:prstGeom>
        </p:spPr>
        <p:txBody>
          <a:bodyPr vert="horz" lIns="100794" tIns="50397" rIns="100794" bIns="5039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04422" y="6803708"/>
            <a:ext cx="2772172" cy="402483"/>
          </a:xfrm>
          <a:prstGeom prst="rect">
            <a:avLst/>
          </a:prstGeom>
        </p:spPr>
        <p:txBody>
          <a:bodyPr vert="horz" lIns="100794" tIns="50397" rIns="100794" bIns="50397" rtlCol="0" anchor="ctr"/>
          <a:lstStyle>
            <a:lvl1pPr algn="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ru-RU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&lt;дата/время&gt;</a:t>
            </a:r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4031" y="6803708"/>
            <a:ext cx="3696230" cy="402483"/>
          </a:xfrm>
          <a:prstGeom prst="rect">
            <a:avLst/>
          </a:prstGeom>
        </p:spPr>
        <p:txBody>
          <a:bodyPr vert="horz" lIns="100794" tIns="50397" rIns="100794" bIns="50397" rtlCol="0" anchor="ctr"/>
          <a:lstStyle>
            <a:lvl1pPr algn="l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algn="ctr"/>
            <a:r>
              <a:rPr lang="ru-RU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&lt;нижний колонтитул&gt;</a:t>
            </a:r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00260" y="6803708"/>
            <a:ext cx="2016125" cy="402483"/>
          </a:xfrm>
          <a:prstGeom prst="rect">
            <a:avLst/>
          </a:prstGeom>
        </p:spPr>
        <p:txBody>
          <a:bodyPr vert="horz" lIns="100794" tIns="50397" rIns="100794" bIns="50397" rtlCol="0" anchor="ctr"/>
          <a:lstStyle>
            <a:lvl1pPr algn="ctr">
              <a:defRPr sz="13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algn="r"/>
            <a:fld id="{8314BB94-538D-4E8B-9505-B8D39191E95B}" type="slidenum">
              <a:rPr lang="ru-RU" sz="1400" b="0" strike="noStrike" spc="-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iming>
    <p:tnLst>
      <p:par>
        <p:cTn id="1" dur="indefinite" restart="never" nodeType="tmRoot"/>
      </p:par>
    </p:tnLst>
  </p:timing>
  <p:txStyles>
    <p:titleStyle>
      <a:lvl1pPr marL="352780" indent="-352780" algn="r" defTabSz="1007943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51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1986" indent="-201589" algn="l" defTabSz="1007943" rtl="0" eaLnBrk="1" latinLnBrk="0" hangingPunct="1">
        <a:spcBef>
          <a:spcPct val="20000"/>
        </a:spcBef>
        <a:spcAft>
          <a:spcPts val="331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04766" indent="-201589" algn="l" defTabSz="1007943" rtl="0" eaLnBrk="1" latinLnBrk="0" hangingPunct="1">
        <a:spcBef>
          <a:spcPct val="20000"/>
        </a:spcBef>
        <a:spcAft>
          <a:spcPts val="331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7149" indent="-201589" algn="l" defTabSz="1007943" rtl="0" eaLnBrk="1" latinLnBrk="0" hangingPunct="1">
        <a:spcBef>
          <a:spcPct val="20000"/>
        </a:spcBef>
        <a:spcAft>
          <a:spcPts val="331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9532" indent="-201589" algn="l" defTabSz="1007943" rtl="0" eaLnBrk="1" latinLnBrk="0" hangingPunct="1">
        <a:spcBef>
          <a:spcPct val="20000"/>
        </a:spcBef>
        <a:spcAft>
          <a:spcPts val="331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32074" indent="-201589" algn="l" defTabSz="1007943" rtl="0" eaLnBrk="1" latinLnBrk="0" hangingPunct="1">
        <a:spcBef>
          <a:spcPct val="20000"/>
        </a:spcBef>
        <a:spcAft>
          <a:spcPts val="331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34456" indent="-201589" algn="l" defTabSz="1007943" rtl="0" eaLnBrk="1" latinLnBrk="0" hangingPunct="1">
        <a:spcBef>
          <a:spcPct val="20000"/>
        </a:spcBef>
        <a:spcAft>
          <a:spcPts val="331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167078" indent="-201589" algn="l" defTabSz="1007943" rtl="0" eaLnBrk="1" latinLnBrk="0" hangingPunct="1">
        <a:spcBef>
          <a:spcPct val="20000"/>
        </a:spcBef>
        <a:spcAft>
          <a:spcPts val="331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19858" indent="-201589" algn="l" defTabSz="1007943" rtl="0" eaLnBrk="1" latinLnBrk="0" hangingPunct="1">
        <a:spcBef>
          <a:spcPct val="20000"/>
        </a:spcBef>
        <a:spcAft>
          <a:spcPts val="331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852479" indent="-201589" algn="l" defTabSz="1007943" rtl="0" eaLnBrk="1" latinLnBrk="0" hangingPunct="1">
        <a:spcBef>
          <a:spcPct val="20000"/>
        </a:spcBef>
        <a:spcAft>
          <a:spcPts val="331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Shape 1"/>
          <p:cNvSpPr txBox="1"/>
          <p:nvPr/>
        </p:nvSpPr>
        <p:spPr>
          <a:xfrm>
            <a:off x="504000" y="301320"/>
            <a:ext cx="9071640" cy="5851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ru-RU" sz="5400" b="1" strike="noStrike" spc="-1" dirty="0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Arial"/>
                <a:ea typeface="Noto Sans CJK SC Regular"/>
              </a:rPr>
              <a:t>Обработка событий </a:t>
            </a:r>
            <a:r>
              <a:rPr lang="en-US" sz="5400" b="1" strike="noStrike" spc="-1" dirty="0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Arial"/>
                <a:ea typeface="Noto Sans CJK SC Regular"/>
              </a:rPr>
              <a:t>AWT</a:t>
            </a:r>
            <a:r>
              <a:rPr lang="ru-RU" sz="5400" b="1" strike="noStrike" spc="-1" dirty="0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Arial"/>
                <a:ea typeface="Noto Sans CJK SC Regular"/>
              </a:rPr>
              <a:t>. Построение графических приложений </a:t>
            </a:r>
            <a:r>
              <a:rPr lang="en-US" sz="5400" b="1" strike="noStrike" spc="-1" dirty="0">
                <a:solidFill>
                  <a:srgbClr val="00000A"/>
                </a:solidFill>
                <a:uFill>
                  <a:solidFill>
                    <a:srgbClr val="FFFFFF"/>
                  </a:solidFill>
                </a:uFill>
                <a:latin typeface="Arial"/>
                <a:ea typeface="Noto Sans CJK SC Regular"/>
              </a:rPr>
              <a:t>SWING</a:t>
            </a:r>
            <a:endParaRPr lang="ru-RU" sz="5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ransition spd="med">
    <p:randomBar dir="vert"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776" y="251445"/>
            <a:ext cx="9361040" cy="1259946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Приложение с кнопкой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5776" y="539477"/>
            <a:ext cx="7272808" cy="68403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n-CL" sz="1000" b="1" i="0" u="none" strike="noStrike" baseline="0" dirty="0" smtClean="0">
                <a:solidFill>
                  <a:srgbClr val="800000"/>
                </a:solidFill>
                <a:latin typeface="Courier New"/>
              </a:rPr>
              <a:t>package</a:t>
            </a:r>
            <a:r>
              <a:rPr lang="arn-CL" sz="1000" b="0" i="0" u="none" strike="noStrike" baseline="0" dirty="0" smtClean="0">
                <a:solidFill>
                  <a:srgbClr val="004A43"/>
                </a:solidFill>
                <a:latin typeface="Courier New"/>
              </a:rPr>
              <a:t> d</a:t>
            </a:r>
            <a:r>
              <a:rPr lang="en-US" sz="1000" b="0" i="0" u="none" strike="noStrike" baseline="0" dirty="0" err="1" smtClean="0">
                <a:solidFill>
                  <a:srgbClr val="004A43"/>
                </a:solidFill>
                <a:latin typeface="Courier New"/>
              </a:rPr>
              <a:t>emo</a:t>
            </a:r>
            <a:r>
              <a:rPr lang="ru-RU" sz="1000" b="0" i="0" u="none" strike="noStrike" baseline="0" dirty="0" smtClean="0">
                <a:solidFill>
                  <a:srgbClr val="800080"/>
                </a:solidFill>
                <a:latin typeface="Courier New"/>
              </a:rPr>
              <a:t>;</a:t>
            </a:r>
            <a:endParaRPr lang="ru-RU" sz="11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r>
              <a:rPr lang="arn-CL" sz="1000" b="1" i="0" u="none" strike="noStrike" baseline="0" dirty="0" smtClean="0">
                <a:solidFill>
                  <a:srgbClr val="800000"/>
                </a:solidFill>
                <a:latin typeface="Courier New"/>
              </a:rPr>
              <a:t>import</a:t>
            </a:r>
            <a:r>
              <a:rPr lang="arn-CL" sz="1000" b="0" i="0" u="none" strike="noStrike" baseline="0" dirty="0" smtClean="0">
                <a:solidFill>
                  <a:srgbClr val="004A43"/>
                </a:solidFill>
                <a:latin typeface="Courier New"/>
              </a:rPr>
              <a:t> javax</a:t>
            </a:r>
            <a:r>
              <a:rPr lang="arn-CL" sz="1000" b="0" i="0" u="none" strike="noStrike" baseline="0" dirty="0" smtClean="0">
                <a:solidFill>
                  <a:srgbClr val="808030"/>
                </a:solidFill>
                <a:latin typeface="Courier New"/>
              </a:rPr>
              <a:t>.</a:t>
            </a:r>
            <a:r>
              <a:rPr lang="arn-CL" sz="1000" b="0" i="0" u="none" strike="noStrike" baseline="0" dirty="0" smtClean="0">
                <a:solidFill>
                  <a:srgbClr val="004A43"/>
                </a:solidFill>
                <a:latin typeface="Courier New"/>
              </a:rPr>
              <a:t>swing</a:t>
            </a:r>
            <a:r>
              <a:rPr lang="arn-CL" sz="1000" b="0" i="0" u="none" strike="noStrike" baseline="0" dirty="0" smtClean="0">
                <a:solidFill>
                  <a:srgbClr val="808030"/>
                </a:solidFill>
                <a:latin typeface="Courier New"/>
              </a:rPr>
              <a:t>.</a:t>
            </a:r>
            <a:r>
              <a:rPr lang="arn-CL" sz="1000" b="1" i="0" u="none" strike="noStrike" baseline="0" dirty="0" smtClean="0">
                <a:solidFill>
                  <a:srgbClr val="800000"/>
                </a:solidFill>
                <a:latin typeface="Courier New"/>
              </a:rPr>
              <a:t>*</a:t>
            </a:r>
            <a:r>
              <a:rPr lang="arn-CL" sz="1000" b="0" i="0" u="none" strike="noStrike" baseline="0" dirty="0" smtClean="0">
                <a:solidFill>
                  <a:srgbClr val="800080"/>
                </a:solidFill>
                <a:latin typeface="Courier New"/>
              </a:rPr>
              <a:t>;</a:t>
            </a:r>
            <a:endParaRPr lang="arn-CL" sz="11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r>
              <a:rPr lang="en-US" sz="1000" b="1" i="0" u="none" strike="noStrike" baseline="0" dirty="0" smtClean="0">
                <a:solidFill>
                  <a:srgbClr val="800000"/>
                </a:solidFill>
                <a:latin typeface="Courier New"/>
              </a:rPr>
              <a:t>import</a:t>
            </a:r>
            <a:r>
              <a:rPr lang="en-US" sz="1000" b="0" i="0" u="none" strike="noStrike" baseline="0" dirty="0" smtClean="0">
                <a:solidFill>
                  <a:srgbClr val="004A43"/>
                </a:solidFill>
                <a:latin typeface="Courier New"/>
              </a:rPr>
              <a:t> </a:t>
            </a:r>
            <a:r>
              <a:rPr lang="en-US" sz="1000" b="0" i="0" u="none" strike="noStrike" baseline="0" dirty="0" err="1" smtClean="0">
                <a:solidFill>
                  <a:srgbClr val="004A43"/>
                </a:solidFill>
                <a:latin typeface="Courier New"/>
              </a:rPr>
              <a:t>java</a:t>
            </a:r>
            <a:r>
              <a:rPr lang="en-US" sz="1000" b="0" i="0" u="none" strike="noStrike" baseline="0" dirty="0" err="1" smtClean="0">
                <a:solidFill>
                  <a:srgbClr val="808030"/>
                </a:solidFill>
                <a:latin typeface="Courier New"/>
              </a:rPr>
              <a:t>.</a:t>
            </a:r>
            <a:r>
              <a:rPr lang="en-US" sz="1000" b="0" i="0" u="none" strike="noStrike" baseline="0" dirty="0" err="1" smtClean="0">
                <a:solidFill>
                  <a:srgbClr val="004A43"/>
                </a:solidFill>
                <a:latin typeface="Courier New"/>
              </a:rPr>
              <a:t>awt</a:t>
            </a:r>
            <a:r>
              <a:rPr lang="en-US" sz="1000" b="0" i="0" u="none" strike="noStrike" baseline="0" dirty="0" smtClean="0">
                <a:solidFill>
                  <a:srgbClr val="808030"/>
                </a:solidFill>
                <a:latin typeface="Courier New"/>
              </a:rPr>
              <a:t>.</a:t>
            </a:r>
            <a:r>
              <a:rPr lang="en-US" sz="1000" b="1" i="0" u="none" strike="noStrike" baseline="0" dirty="0" smtClean="0">
                <a:solidFill>
                  <a:srgbClr val="800000"/>
                </a:solidFill>
                <a:latin typeface="Courier New"/>
              </a:rPr>
              <a:t>*</a:t>
            </a:r>
            <a:r>
              <a:rPr lang="en-US" sz="1000" b="0" i="0" u="none" strike="noStrike" baseline="0" dirty="0" smtClean="0">
                <a:solidFill>
                  <a:srgbClr val="800080"/>
                </a:solidFill>
                <a:latin typeface="Courier New"/>
              </a:rPr>
              <a:t>;</a:t>
            </a:r>
            <a:endParaRPr lang="ru-RU" sz="11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r>
              <a:rPr lang="en-US" sz="1000" b="1" i="0" u="none" strike="noStrike" baseline="0" dirty="0" smtClean="0">
                <a:solidFill>
                  <a:srgbClr val="800000"/>
                </a:solidFill>
                <a:latin typeface="Courier New"/>
              </a:rPr>
              <a:t>import</a:t>
            </a:r>
            <a:r>
              <a:rPr lang="en-US" sz="1000" b="0" i="0" u="none" strike="noStrike" baseline="0" dirty="0" smtClean="0">
                <a:solidFill>
                  <a:srgbClr val="004A43"/>
                </a:solidFill>
                <a:latin typeface="Courier New"/>
              </a:rPr>
              <a:t> </a:t>
            </a:r>
            <a:r>
              <a:rPr lang="en-US" sz="1000" b="0" i="0" u="none" strike="noStrike" baseline="0" dirty="0" err="1" smtClean="0">
                <a:solidFill>
                  <a:srgbClr val="004A43"/>
                </a:solidFill>
                <a:latin typeface="Courier New"/>
              </a:rPr>
              <a:t>java</a:t>
            </a:r>
            <a:r>
              <a:rPr lang="en-US" sz="1000" b="0" i="0" u="none" strike="noStrike" baseline="0" dirty="0" err="1" smtClean="0">
                <a:solidFill>
                  <a:srgbClr val="808030"/>
                </a:solidFill>
                <a:latin typeface="Courier New"/>
              </a:rPr>
              <a:t>.</a:t>
            </a:r>
            <a:r>
              <a:rPr lang="en-US" sz="1000" b="0" i="0" u="none" strike="noStrike" baseline="0" dirty="0" err="1" smtClean="0">
                <a:solidFill>
                  <a:srgbClr val="004A43"/>
                </a:solidFill>
                <a:latin typeface="Courier New"/>
              </a:rPr>
              <a:t>awt</a:t>
            </a:r>
            <a:r>
              <a:rPr lang="en-US" sz="1000" b="0" i="0" u="none" strike="noStrike" baseline="0" dirty="0" err="1" smtClean="0">
                <a:solidFill>
                  <a:srgbClr val="808030"/>
                </a:solidFill>
                <a:latin typeface="Courier New"/>
              </a:rPr>
              <a:t>.</a:t>
            </a:r>
            <a:r>
              <a:rPr lang="en-US" sz="1000" b="0" i="0" u="none" strike="noStrike" baseline="0" dirty="0" err="1" smtClean="0">
                <a:solidFill>
                  <a:srgbClr val="004A43"/>
                </a:solidFill>
                <a:latin typeface="Courier New"/>
              </a:rPr>
              <a:t>event</a:t>
            </a:r>
            <a:r>
              <a:rPr lang="en-US" sz="1000" b="0" i="0" u="none" strike="noStrike" baseline="0" dirty="0" smtClean="0">
                <a:solidFill>
                  <a:srgbClr val="808030"/>
                </a:solidFill>
                <a:latin typeface="Courier New"/>
              </a:rPr>
              <a:t>.</a:t>
            </a:r>
            <a:r>
              <a:rPr lang="en-US" sz="1000" b="1" i="0" u="none" strike="noStrike" baseline="0" dirty="0" smtClean="0">
                <a:solidFill>
                  <a:srgbClr val="800000"/>
                </a:solidFill>
                <a:latin typeface="Courier New"/>
              </a:rPr>
              <a:t>*</a:t>
            </a:r>
            <a:r>
              <a:rPr lang="en-US" sz="1000" b="0" i="0" u="none" strike="noStrike" baseline="0" dirty="0" smtClean="0">
                <a:solidFill>
                  <a:srgbClr val="800080"/>
                </a:solidFill>
                <a:latin typeface="Courier New"/>
              </a:rPr>
              <a:t>;</a:t>
            </a:r>
            <a:endParaRPr lang="ru-RU" sz="11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r>
              <a:rPr lang="en-US" sz="1000" b="1" i="0" u="none" strike="noStrike" baseline="0" dirty="0" smtClean="0">
                <a:solidFill>
                  <a:srgbClr val="800000"/>
                </a:solidFill>
                <a:latin typeface="Courier New"/>
              </a:rPr>
              <a:t>import</a:t>
            </a:r>
            <a:r>
              <a:rPr lang="en-US" sz="1000" b="0" i="0" u="none" strike="noStrike" baseline="0" dirty="0" smtClean="0">
                <a:solidFill>
                  <a:srgbClr val="004A43"/>
                </a:solidFill>
                <a:latin typeface="Courier New"/>
              </a:rPr>
              <a:t> </a:t>
            </a:r>
            <a:r>
              <a:rPr lang="en-US" sz="1000" b="0" i="0" u="none" strike="noStrike" baseline="0" dirty="0" err="1" smtClean="0">
                <a:solidFill>
                  <a:srgbClr val="004A43"/>
                </a:solidFill>
                <a:latin typeface="Courier New"/>
              </a:rPr>
              <a:t>java</a:t>
            </a:r>
            <a:r>
              <a:rPr lang="en-US" sz="1000" b="0" i="0" u="none" strike="noStrike" baseline="0" dirty="0" err="1" smtClean="0">
                <a:solidFill>
                  <a:srgbClr val="808030"/>
                </a:solidFill>
                <a:latin typeface="Courier New"/>
              </a:rPr>
              <a:t>.</a:t>
            </a:r>
            <a:r>
              <a:rPr lang="en-US" sz="1000" b="0" i="0" u="none" strike="noStrike" baseline="0" dirty="0" err="1" smtClean="0">
                <a:solidFill>
                  <a:srgbClr val="004A43"/>
                </a:solidFill>
                <a:latin typeface="Courier New"/>
              </a:rPr>
              <a:t>util</a:t>
            </a:r>
            <a:r>
              <a:rPr lang="en-US" sz="1000" b="0" i="0" u="none" strike="noStrike" baseline="0" dirty="0" err="1" smtClean="0">
                <a:solidFill>
                  <a:srgbClr val="808030"/>
                </a:solidFill>
                <a:latin typeface="Courier New"/>
              </a:rPr>
              <a:t>.</a:t>
            </a:r>
            <a:r>
              <a:rPr lang="en-US" sz="1000" b="0" i="0" u="none" strike="noStrike" baseline="0" dirty="0" err="1" smtClean="0">
                <a:solidFill>
                  <a:srgbClr val="004A43"/>
                </a:solidFill>
                <a:latin typeface="Courier New"/>
              </a:rPr>
              <a:t>Random</a:t>
            </a:r>
            <a:r>
              <a:rPr lang="en-US" sz="1000" b="0" i="0" u="none" strike="noStrike" baseline="0" dirty="0" smtClean="0">
                <a:solidFill>
                  <a:srgbClr val="800080"/>
                </a:solidFill>
                <a:latin typeface="Courier New"/>
              </a:rPr>
              <a:t>;</a:t>
            </a:r>
            <a:endParaRPr lang="ru-RU" sz="11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endParaRPr lang="en-US" sz="1000" b="0" i="0" u="none" strike="noStrike" baseline="0" dirty="0" smtClean="0">
              <a:solidFill>
                <a:srgbClr val="000000"/>
              </a:solidFill>
              <a:latin typeface="Courier New"/>
            </a:endParaRPr>
          </a:p>
          <a:p>
            <a:r>
              <a:rPr lang="en-US" sz="1000" b="1" i="0" u="none" strike="noStrike" baseline="0" dirty="0" smtClean="0">
                <a:solidFill>
                  <a:srgbClr val="800000"/>
                </a:solidFill>
                <a:latin typeface="Courier New"/>
              </a:rPr>
              <a:t>class</a:t>
            </a:r>
            <a:r>
              <a:rPr lang="en-US" sz="1000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1000" b="0" i="0" u="none" strike="noStrike" baseline="0" dirty="0" err="1" smtClean="0">
                <a:solidFill>
                  <a:srgbClr val="000000"/>
                </a:solidFill>
                <a:latin typeface="Courier New"/>
              </a:rPr>
              <a:t>MyFrame</a:t>
            </a:r>
            <a:r>
              <a:rPr lang="en-US" sz="1000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1000" b="1" i="0" u="none" strike="noStrike" baseline="0" dirty="0" smtClean="0">
                <a:solidFill>
                  <a:srgbClr val="800000"/>
                </a:solidFill>
                <a:latin typeface="Courier New"/>
              </a:rPr>
              <a:t>extends</a:t>
            </a:r>
            <a:r>
              <a:rPr lang="en-US" sz="1000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1000" b="0" i="0" u="none" strike="noStrike" baseline="0" dirty="0" err="1" smtClean="0">
                <a:solidFill>
                  <a:srgbClr val="000000"/>
                </a:solidFill>
                <a:latin typeface="Courier New"/>
              </a:rPr>
              <a:t>JFrame</a:t>
            </a:r>
            <a:r>
              <a:rPr lang="en-US" sz="1000" b="0" i="0" u="none" strike="noStrike" baseline="0" dirty="0" smtClean="0">
                <a:solidFill>
                  <a:srgbClr val="800080"/>
                </a:solidFill>
                <a:latin typeface="Courier New"/>
              </a:rPr>
              <a:t>{</a:t>
            </a:r>
            <a:endParaRPr lang="ru-RU" sz="11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r>
              <a:rPr lang="en-US" sz="1000" b="0" i="0" u="none" strike="noStrike" baseline="0" dirty="0" smtClean="0">
                <a:solidFill>
                  <a:srgbClr val="696969"/>
                </a:solidFill>
                <a:latin typeface="Courier New"/>
              </a:rPr>
              <a:t>// </a:t>
            </a:r>
            <a:r>
              <a:rPr lang="ru-RU" sz="1000" b="0" i="0" u="none" strike="noStrike" baseline="0" dirty="0" smtClean="0">
                <a:solidFill>
                  <a:srgbClr val="696969"/>
                </a:solidFill>
                <a:latin typeface="Courier New"/>
              </a:rPr>
              <a:t>Счетчик</a:t>
            </a:r>
            <a:r>
              <a:rPr lang="en-US" sz="1000" b="0" i="0" u="none" strike="noStrike" baseline="0" dirty="0" smtClean="0">
                <a:solidFill>
                  <a:srgbClr val="696969"/>
                </a:solidFill>
                <a:latin typeface="Courier New"/>
              </a:rPr>
              <a:t> </a:t>
            </a:r>
            <a:r>
              <a:rPr lang="ru-RU" sz="1000" b="0" i="0" u="none" strike="noStrike" baseline="0" dirty="0" smtClean="0">
                <a:solidFill>
                  <a:srgbClr val="696969"/>
                </a:solidFill>
                <a:latin typeface="Courier New"/>
              </a:rPr>
              <a:t>окон</a:t>
            </a:r>
            <a:r>
              <a:rPr lang="en-US" sz="1000" b="0" i="0" u="none" strike="noStrike" baseline="0" dirty="0" smtClean="0">
                <a:solidFill>
                  <a:srgbClr val="696969"/>
                </a:solidFill>
                <a:latin typeface="Courier New"/>
              </a:rPr>
              <a:t>:</a:t>
            </a:r>
            <a:endParaRPr lang="ru-RU" sz="11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r>
              <a:rPr lang="en-US" sz="1000" b="1" i="0" u="none" strike="noStrike" baseline="0" dirty="0" smtClean="0">
                <a:solidFill>
                  <a:srgbClr val="800000"/>
                </a:solidFill>
                <a:latin typeface="Courier New"/>
              </a:rPr>
              <a:t>public</a:t>
            </a:r>
            <a:r>
              <a:rPr lang="en-US" sz="1000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1000" b="1" i="0" u="none" strike="noStrike" baseline="0" dirty="0" smtClean="0">
                <a:solidFill>
                  <a:srgbClr val="800000"/>
                </a:solidFill>
                <a:latin typeface="Courier New"/>
              </a:rPr>
              <a:t>static</a:t>
            </a:r>
            <a:r>
              <a:rPr lang="en-US" sz="1000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1000" b="0" i="0" u="none" strike="noStrike" baseline="0" dirty="0" err="1" smtClean="0">
                <a:solidFill>
                  <a:srgbClr val="BB7977"/>
                </a:solidFill>
                <a:latin typeface="Courier New"/>
              </a:rPr>
              <a:t>int</a:t>
            </a:r>
            <a:r>
              <a:rPr lang="en-US" sz="1000" b="0" i="0" u="none" strike="noStrike" baseline="0" dirty="0" smtClean="0">
                <a:solidFill>
                  <a:srgbClr val="000000"/>
                </a:solidFill>
                <a:latin typeface="Courier New"/>
              </a:rPr>
              <a:t> count</a:t>
            </a:r>
            <a:r>
              <a:rPr lang="en-US" sz="1000" b="0" i="0" u="none" strike="noStrike" baseline="0" dirty="0" smtClean="0">
                <a:solidFill>
                  <a:srgbClr val="808030"/>
                </a:solidFill>
                <a:latin typeface="Courier New"/>
              </a:rPr>
              <a:t>=</a:t>
            </a:r>
            <a:r>
              <a:rPr lang="en-US" sz="1000" b="0" i="0" u="none" strike="noStrike" baseline="0" dirty="0" smtClean="0">
                <a:solidFill>
                  <a:srgbClr val="008C00"/>
                </a:solidFill>
                <a:latin typeface="Courier New"/>
              </a:rPr>
              <a:t>0</a:t>
            </a:r>
            <a:r>
              <a:rPr lang="en-US" sz="1000" b="0" i="0" u="none" strike="noStrike" baseline="0" dirty="0" smtClean="0">
                <a:solidFill>
                  <a:srgbClr val="800080"/>
                </a:solidFill>
                <a:latin typeface="Courier New"/>
              </a:rPr>
              <a:t>;</a:t>
            </a:r>
            <a:endParaRPr lang="ru-RU" sz="11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r>
              <a:rPr lang="en-US" sz="1000" b="0" i="0" u="none" strike="noStrike" baseline="0" dirty="0" smtClean="0">
                <a:solidFill>
                  <a:srgbClr val="696969"/>
                </a:solidFill>
                <a:latin typeface="Courier New"/>
              </a:rPr>
              <a:t>// </a:t>
            </a:r>
            <a:r>
              <a:rPr lang="ru-RU" sz="1000" b="0" i="0" u="none" strike="noStrike" baseline="0" dirty="0" smtClean="0">
                <a:solidFill>
                  <a:srgbClr val="696969"/>
                </a:solidFill>
                <a:latin typeface="Courier New"/>
              </a:rPr>
              <a:t>Конструктор</a:t>
            </a:r>
            <a:r>
              <a:rPr lang="en-US" sz="1000" b="0" i="0" u="none" strike="noStrike" baseline="0" dirty="0" smtClean="0">
                <a:solidFill>
                  <a:srgbClr val="696969"/>
                </a:solidFill>
                <a:latin typeface="Courier New"/>
              </a:rPr>
              <a:t>:</a:t>
            </a:r>
            <a:endParaRPr lang="ru-RU" sz="11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r>
              <a:rPr lang="en-US" sz="1000" b="0" i="0" u="none" strike="noStrike" baseline="0" dirty="0" err="1" smtClean="0">
                <a:solidFill>
                  <a:srgbClr val="000000"/>
                </a:solidFill>
                <a:latin typeface="Courier New"/>
              </a:rPr>
              <a:t>MyFrame</a:t>
            </a:r>
            <a:r>
              <a:rPr lang="en-US" sz="1000" b="0" i="0" u="none" strike="noStrike" baseline="0" dirty="0" smtClean="0">
                <a:solidFill>
                  <a:srgbClr val="808030"/>
                </a:solidFill>
                <a:latin typeface="Courier New"/>
              </a:rPr>
              <a:t>(</a:t>
            </a:r>
            <a:r>
              <a:rPr lang="en-US" sz="1000" b="0" i="0" u="none" strike="noStrike" baseline="0" dirty="0" err="1" smtClean="0">
                <a:solidFill>
                  <a:srgbClr val="BB7977"/>
                </a:solidFill>
                <a:latin typeface="Courier New"/>
              </a:rPr>
              <a:t>int</a:t>
            </a:r>
            <a:r>
              <a:rPr lang="en-US" sz="1000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1000" b="0" i="0" u="none" strike="noStrike" baseline="0" dirty="0" err="1" smtClean="0">
                <a:solidFill>
                  <a:srgbClr val="000000"/>
                </a:solidFill>
                <a:latin typeface="Courier New"/>
              </a:rPr>
              <a:t>a</a:t>
            </a:r>
            <a:r>
              <a:rPr lang="en-US" sz="1000" b="0" i="0" u="none" strike="noStrike" baseline="0" dirty="0" err="1" smtClean="0">
                <a:solidFill>
                  <a:srgbClr val="808030"/>
                </a:solidFill>
                <a:latin typeface="Courier New"/>
              </a:rPr>
              <a:t>,</a:t>
            </a:r>
            <a:r>
              <a:rPr lang="en-US" sz="1000" b="0" i="0" u="none" strike="noStrike" baseline="0" dirty="0" err="1" smtClean="0">
                <a:solidFill>
                  <a:srgbClr val="BB7977"/>
                </a:solidFill>
                <a:latin typeface="Courier New"/>
              </a:rPr>
              <a:t>int</a:t>
            </a:r>
            <a:r>
              <a:rPr lang="en-US" sz="1000" b="0" i="0" u="none" strike="noStrike" baseline="0" dirty="0" smtClean="0">
                <a:solidFill>
                  <a:srgbClr val="000000"/>
                </a:solidFill>
                <a:latin typeface="Courier New"/>
              </a:rPr>
              <a:t> b</a:t>
            </a:r>
            <a:r>
              <a:rPr lang="en-US" sz="1000" b="0" i="0" u="none" strike="noStrike" baseline="0" dirty="0" smtClean="0">
                <a:solidFill>
                  <a:srgbClr val="808030"/>
                </a:solidFill>
                <a:latin typeface="Courier New"/>
              </a:rPr>
              <a:t>)</a:t>
            </a:r>
            <a:r>
              <a:rPr lang="en-US" sz="1000" b="0" i="0" u="none" strike="noStrike" baseline="0" dirty="0" smtClean="0">
                <a:solidFill>
                  <a:srgbClr val="800080"/>
                </a:solidFill>
                <a:latin typeface="Courier New"/>
              </a:rPr>
              <a:t>{</a:t>
            </a:r>
            <a:endParaRPr lang="ru-RU" sz="11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r>
              <a:rPr lang="arn-CL" sz="1000" b="0" i="0" u="none" strike="noStrike" baseline="0" dirty="0" smtClean="0">
                <a:solidFill>
                  <a:srgbClr val="000000"/>
                </a:solidFill>
                <a:latin typeface="Courier New"/>
              </a:rPr>
              <a:t>count</a:t>
            </a:r>
            <a:r>
              <a:rPr lang="arn-CL" sz="1000" b="0" i="0" u="none" strike="noStrike" baseline="0" dirty="0" smtClean="0">
                <a:solidFill>
                  <a:srgbClr val="808030"/>
                </a:solidFill>
                <a:latin typeface="Courier New"/>
              </a:rPr>
              <a:t>++</a:t>
            </a:r>
            <a:r>
              <a:rPr lang="arn-CL" sz="1000" b="0" i="0" u="none" strike="noStrike" baseline="0" dirty="0" smtClean="0">
                <a:solidFill>
                  <a:srgbClr val="800080"/>
                </a:solidFill>
                <a:latin typeface="Courier New"/>
              </a:rPr>
              <a:t>;</a:t>
            </a:r>
            <a:r>
              <a:rPr lang="arn-CL" sz="1000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arn-CL" sz="1000" b="0" i="0" u="none" strike="noStrike" baseline="0" dirty="0" smtClean="0">
                <a:solidFill>
                  <a:srgbClr val="696969"/>
                </a:solidFill>
                <a:latin typeface="Courier New"/>
              </a:rPr>
              <a:t>// </a:t>
            </a:r>
            <a:r>
              <a:rPr lang="ru-RU" sz="1000" b="0" i="0" u="none" strike="noStrike" baseline="0" dirty="0" smtClean="0">
                <a:solidFill>
                  <a:srgbClr val="696969"/>
                </a:solidFill>
                <a:latin typeface="Courier New"/>
              </a:rPr>
              <a:t>Количество открытых окон</a:t>
            </a:r>
            <a:endParaRPr lang="ru-RU" sz="11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r>
              <a:rPr lang="ru-RU" sz="1000" b="0" i="0" u="none" strike="noStrike" baseline="0" dirty="0" smtClean="0">
                <a:solidFill>
                  <a:srgbClr val="696969"/>
                </a:solidFill>
                <a:latin typeface="Courier New"/>
              </a:rPr>
              <a:t>// Название окна:</a:t>
            </a:r>
            <a:endParaRPr lang="ru-RU" sz="11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r>
              <a:rPr lang="en-US" sz="1000" b="0" i="0" u="none" strike="noStrike" baseline="0" dirty="0" err="1" smtClean="0">
                <a:solidFill>
                  <a:srgbClr val="000000"/>
                </a:solidFill>
                <a:latin typeface="Courier New"/>
              </a:rPr>
              <a:t>setTitle</a:t>
            </a:r>
            <a:r>
              <a:rPr lang="en-US" sz="1000" b="0" i="0" u="none" strike="noStrike" baseline="0" dirty="0" smtClean="0">
                <a:solidFill>
                  <a:srgbClr val="808030"/>
                </a:solidFill>
                <a:latin typeface="Courier New"/>
              </a:rPr>
              <a:t>(</a:t>
            </a:r>
            <a:r>
              <a:rPr lang="en-US" sz="1000" b="0" i="0" u="none" strike="noStrike" baseline="0" dirty="0" smtClean="0">
                <a:solidFill>
                  <a:srgbClr val="0000E6"/>
                </a:solidFill>
                <a:latin typeface="Courier New"/>
              </a:rPr>
              <a:t>"</a:t>
            </a:r>
            <a:r>
              <a:rPr lang="ru-RU" sz="1000" b="0" i="0" u="none" strike="noStrike" baseline="0" dirty="0" smtClean="0">
                <a:solidFill>
                  <a:srgbClr val="0000E6"/>
                </a:solidFill>
                <a:latin typeface="Courier New"/>
              </a:rPr>
              <a:t>Окно</a:t>
            </a:r>
            <a:r>
              <a:rPr lang="en-US" sz="1000" b="0" i="0" u="none" strike="noStrike" baseline="0" dirty="0" smtClean="0">
                <a:solidFill>
                  <a:srgbClr val="0000E6"/>
                </a:solidFill>
                <a:latin typeface="Courier New"/>
              </a:rPr>
              <a:t> </a:t>
            </a:r>
            <a:r>
              <a:rPr lang="ru-RU" sz="1000" b="0" i="0" u="none" strike="noStrike" baseline="0" dirty="0" smtClean="0">
                <a:solidFill>
                  <a:srgbClr val="0000E6"/>
                </a:solidFill>
                <a:latin typeface="Courier New"/>
              </a:rPr>
              <a:t>с</a:t>
            </a:r>
            <a:r>
              <a:rPr lang="en-US" sz="1000" b="0" i="0" u="none" strike="noStrike" baseline="0" dirty="0" smtClean="0">
                <a:solidFill>
                  <a:srgbClr val="0000E6"/>
                </a:solidFill>
                <a:latin typeface="Courier New"/>
              </a:rPr>
              <a:t> </a:t>
            </a:r>
            <a:r>
              <a:rPr lang="ru-RU" sz="1000" b="0" i="0" u="none" strike="noStrike" baseline="0" dirty="0" smtClean="0">
                <a:solidFill>
                  <a:srgbClr val="0000E6"/>
                </a:solidFill>
                <a:latin typeface="Courier New"/>
              </a:rPr>
              <a:t>кнопкой</a:t>
            </a:r>
            <a:r>
              <a:rPr lang="en-US" sz="1000" b="0" i="0" u="none" strike="noStrike" baseline="0" dirty="0" smtClean="0">
                <a:solidFill>
                  <a:srgbClr val="0000E6"/>
                </a:solidFill>
                <a:latin typeface="Courier New"/>
              </a:rPr>
              <a:t>: "</a:t>
            </a:r>
            <a:r>
              <a:rPr lang="en-US" sz="1000" b="0" i="0" u="none" strike="noStrike" baseline="0" dirty="0" smtClean="0">
                <a:solidFill>
                  <a:srgbClr val="808030"/>
                </a:solidFill>
                <a:latin typeface="Courier New"/>
              </a:rPr>
              <a:t>+</a:t>
            </a:r>
            <a:r>
              <a:rPr lang="en-US" sz="1000" b="0" i="0" u="none" strike="noStrike" baseline="0" dirty="0" smtClean="0">
                <a:solidFill>
                  <a:srgbClr val="000000"/>
                </a:solidFill>
                <a:latin typeface="Courier New"/>
              </a:rPr>
              <a:t>count</a:t>
            </a:r>
            <a:r>
              <a:rPr lang="en-US" sz="1000" b="0" i="0" u="none" strike="noStrike" baseline="0" dirty="0" smtClean="0">
                <a:solidFill>
                  <a:srgbClr val="808030"/>
                </a:solidFill>
                <a:latin typeface="Courier New"/>
              </a:rPr>
              <a:t>)</a:t>
            </a:r>
            <a:r>
              <a:rPr lang="en-US" sz="1000" b="0" i="0" u="none" strike="noStrike" baseline="0" dirty="0" smtClean="0">
                <a:solidFill>
                  <a:srgbClr val="800080"/>
                </a:solidFill>
                <a:latin typeface="Courier New"/>
              </a:rPr>
              <a:t>;</a:t>
            </a:r>
            <a:endParaRPr lang="ru-RU" sz="11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r>
              <a:rPr lang="en-US" sz="1000" b="0" i="0" u="none" strike="noStrike" baseline="0" dirty="0" smtClean="0">
                <a:solidFill>
                  <a:srgbClr val="696969"/>
                </a:solidFill>
                <a:latin typeface="Courier New"/>
              </a:rPr>
              <a:t>// </a:t>
            </a:r>
            <a:r>
              <a:rPr lang="ru-RU" sz="1000" b="0" i="0" u="none" strike="noStrike" baseline="0" dirty="0" smtClean="0">
                <a:solidFill>
                  <a:srgbClr val="696969"/>
                </a:solidFill>
                <a:latin typeface="Courier New"/>
              </a:rPr>
              <a:t>Создание</a:t>
            </a:r>
            <a:r>
              <a:rPr lang="en-US" sz="1000" b="0" i="0" u="none" strike="noStrike" baseline="0" dirty="0" smtClean="0">
                <a:solidFill>
                  <a:srgbClr val="696969"/>
                </a:solidFill>
                <a:latin typeface="Courier New"/>
              </a:rPr>
              <a:t> </a:t>
            </a:r>
            <a:r>
              <a:rPr lang="ru-RU" sz="1000" b="0" i="0" u="none" strike="noStrike" baseline="0" dirty="0" smtClean="0">
                <a:solidFill>
                  <a:srgbClr val="696969"/>
                </a:solidFill>
                <a:latin typeface="Courier New"/>
              </a:rPr>
              <a:t>панели</a:t>
            </a:r>
            <a:r>
              <a:rPr lang="en-US" sz="1000" b="0" i="0" u="none" strike="noStrike" baseline="0" dirty="0" smtClean="0">
                <a:solidFill>
                  <a:srgbClr val="696969"/>
                </a:solidFill>
                <a:latin typeface="Courier New"/>
              </a:rPr>
              <a:t>:</a:t>
            </a:r>
            <a:endParaRPr lang="ru-RU" sz="11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r>
              <a:rPr lang="en-US" sz="1000" b="0" i="0" u="none" strike="noStrike" baseline="0" dirty="0" err="1" smtClean="0">
                <a:solidFill>
                  <a:srgbClr val="000000"/>
                </a:solidFill>
                <a:latin typeface="Courier New"/>
              </a:rPr>
              <a:t>MyPanel</a:t>
            </a:r>
            <a:r>
              <a:rPr lang="en-US" sz="1000" b="0" i="0" u="none" strike="noStrike" baseline="0" dirty="0" smtClean="0">
                <a:solidFill>
                  <a:srgbClr val="000000"/>
                </a:solidFill>
                <a:latin typeface="Courier New"/>
              </a:rPr>
              <a:t> panel</a:t>
            </a:r>
            <a:r>
              <a:rPr lang="en-US" sz="1000" b="0" i="0" u="none" strike="noStrike" baseline="0" dirty="0" smtClean="0">
                <a:solidFill>
                  <a:srgbClr val="808030"/>
                </a:solidFill>
                <a:latin typeface="Courier New"/>
              </a:rPr>
              <a:t>=</a:t>
            </a:r>
            <a:r>
              <a:rPr lang="en-US" sz="1000" b="1" i="0" u="none" strike="noStrike" baseline="0" dirty="0" smtClean="0">
                <a:solidFill>
                  <a:srgbClr val="800000"/>
                </a:solidFill>
                <a:latin typeface="Courier New"/>
              </a:rPr>
              <a:t>new</a:t>
            </a:r>
            <a:r>
              <a:rPr lang="en-US" sz="1000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1000" b="0" i="0" u="none" strike="noStrike" baseline="0" dirty="0" err="1" smtClean="0">
                <a:solidFill>
                  <a:srgbClr val="000000"/>
                </a:solidFill>
                <a:latin typeface="Courier New"/>
              </a:rPr>
              <a:t>MyPanel</a:t>
            </a:r>
            <a:r>
              <a:rPr lang="en-US" sz="1000" b="0" i="0" u="none" strike="noStrike" baseline="0" dirty="0" smtClean="0">
                <a:solidFill>
                  <a:srgbClr val="808030"/>
                </a:solidFill>
                <a:latin typeface="Courier New"/>
              </a:rPr>
              <a:t>()</a:t>
            </a:r>
            <a:r>
              <a:rPr lang="en-US" sz="1000" b="0" i="0" u="none" strike="noStrike" baseline="0" dirty="0" smtClean="0">
                <a:solidFill>
                  <a:srgbClr val="800080"/>
                </a:solidFill>
                <a:latin typeface="Courier New"/>
              </a:rPr>
              <a:t>;</a:t>
            </a:r>
            <a:endParaRPr lang="ru-RU" sz="11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r>
              <a:rPr lang="arn-CL" sz="1000" b="0" i="0" u="none" strike="noStrike" baseline="0" dirty="0" smtClean="0">
                <a:solidFill>
                  <a:srgbClr val="000000"/>
                </a:solidFill>
                <a:latin typeface="Courier New"/>
              </a:rPr>
              <a:t>setSize</a:t>
            </a:r>
            <a:r>
              <a:rPr lang="arn-CL" sz="1000" b="0" i="0" u="none" strike="noStrike" baseline="0" dirty="0" smtClean="0">
                <a:solidFill>
                  <a:srgbClr val="808030"/>
                </a:solidFill>
                <a:latin typeface="Courier New"/>
              </a:rPr>
              <a:t>(</a:t>
            </a:r>
            <a:r>
              <a:rPr lang="arn-CL" sz="1000" b="0" i="0" u="none" strike="noStrike" baseline="0" dirty="0" smtClean="0">
                <a:solidFill>
                  <a:srgbClr val="008C00"/>
                </a:solidFill>
                <a:latin typeface="Courier New"/>
              </a:rPr>
              <a:t>300</a:t>
            </a:r>
            <a:r>
              <a:rPr lang="arn-CL" sz="1000" b="0" i="0" u="none" strike="noStrike" baseline="0" dirty="0" smtClean="0">
                <a:solidFill>
                  <a:srgbClr val="808030"/>
                </a:solidFill>
                <a:latin typeface="Courier New"/>
              </a:rPr>
              <a:t>,</a:t>
            </a:r>
            <a:r>
              <a:rPr lang="arn-CL" sz="1000" b="0" i="0" u="none" strike="noStrike" baseline="0" dirty="0" smtClean="0">
                <a:solidFill>
                  <a:srgbClr val="008C00"/>
                </a:solidFill>
                <a:latin typeface="Courier New"/>
              </a:rPr>
              <a:t>200</a:t>
            </a:r>
            <a:r>
              <a:rPr lang="arn-CL" sz="1000" b="0" i="0" u="none" strike="noStrike" baseline="0" dirty="0" smtClean="0">
                <a:solidFill>
                  <a:srgbClr val="808030"/>
                </a:solidFill>
                <a:latin typeface="Courier New"/>
              </a:rPr>
              <a:t>)</a:t>
            </a:r>
            <a:r>
              <a:rPr lang="arn-CL" sz="1000" b="0" i="0" u="none" strike="noStrike" baseline="0" dirty="0" smtClean="0">
                <a:solidFill>
                  <a:srgbClr val="800080"/>
                </a:solidFill>
                <a:latin typeface="Courier New"/>
              </a:rPr>
              <a:t>;</a:t>
            </a:r>
            <a:r>
              <a:rPr lang="arn-CL" sz="1000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arn-CL" sz="1000" b="0" i="0" u="none" strike="noStrike" baseline="0" dirty="0" smtClean="0">
                <a:solidFill>
                  <a:srgbClr val="696969"/>
                </a:solidFill>
                <a:latin typeface="Courier New"/>
              </a:rPr>
              <a:t>// </a:t>
            </a:r>
            <a:r>
              <a:rPr lang="ru-RU" sz="1000" b="0" i="0" u="none" strike="noStrike" baseline="0" dirty="0" smtClean="0">
                <a:solidFill>
                  <a:srgbClr val="696969"/>
                </a:solidFill>
                <a:latin typeface="Courier New"/>
              </a:rPr>
              <a:t>Размер окна</a:t>
            </a:r>
            <a:endParaRPr lang="ru-RU" sz="11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r>
              <a:rPr lang="ru-RU" sz="1000" b="0" i="0" u="none" strike="noStrike" baseline="0" dirty="0" smtClean="0">
                <a:solidFill>
                  <a:srgbClr val="696969"/>
                </a:solidFill>
                <a:latin typeface="Courier New"/>
              </a:rPr>
              <a:t>// Закрытие окна:</a:t>
            </a:r>
            <a:endParaRPr lang="ru-RU" sz="11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r>
              <a:rPr lang="en-US" sz="1000" b="0" i="0" u="none" strike="noStrike" baseline="0" dirty="0" err="1" smtClean="0">
                <a:solidFill>
                  <a:srgbClr val="000000"/>
                </a:solidFill>
                <a:latin typeface="Courier New"/>
              </a:rPr>
              <a:t>setDefaultCloseOperation</a:t>
            </a:r>
            <a:r>
              <a:rPr lang="en-US" sz="1000" b="0" i="0" u="none" strike="noStrike" baseline="0" dirty="0" smtClean="0">
                <a:solidFill>
                  <a:srgbClr val="808030"/>
                </a:solidFill>
                <a:latin typeface="Courier New"/>
              </a:rPr>
              <a:t>(</a:t>
            </a:r>
            <a:r>
              <a:rPr lang="en-US" sz="1000" b="0" i="0" u="none" strike="noStrike" baseline="0" dirty="0" err="1" smtClean="0">
                <a:solidFill>
                  <a:srgbClr val="000000"/>
                </a:solidFill>
                <a:latin typeface="Courier New"/>
              </a:rPr>
              <a:t>JFrame</a:t>
            </a:r>
            <a:r>
              <a:rPr lang="en-US" sz="1000" b="0" i="0" u="none" strike="noStrike" baseline="0" dirty="0" err="1" smtClean="0">
                <a:solidFill>
                  <a:srgbClr val="808030"/>
                </a:solidFill>
                <a:latin typeface="Courier New"/>
              </a:rPr>
              <a:t>.</a:t>
            </a:r>
            <a:r>
              <a:rPr lang="en-US" sz="1000" b="0" i="0" u="none" strike="noStrike" baseline="0" dirty="0" err="1" smtClean="0">
                <a:solidFill>
                  <a:srgbClr val="000000"/>
                </a:solidFill>
                <a:latin typeface="Courier New"/>
              </a:rPr>
              <a:t>EXIT_ON_CLOSE</a:t>
            </a:r>
            <a:r>
              <a:rPr lang="en-US" sz="1000" b="0" i="0" u="none" strike="noStrike" baseline="0" dirty="0" smtClean="0">
                <a:solidFill>
                  <a:srgbClr val="808030"/>
                </a:solidFill>
                <a:latin typeface="Courier New"/>
              </a:rPr>
              <a:t>)</a:t>
            </a:r>
            <a:r>
              <a:rPr lang="en-US" sz="1000" b="0" i="0" u="none" strike="noStrike" baseline="0" dirty="0" smtClean="0">
                <a:solidFill>
                  <a:srgbClr val="800080"/>
                </a:solidFill>
                <a:latin typeface="Courier New"/>
              </a:rPr>
              <a:t>;</a:t>
            </a:r>
            <a:endParaRPr lang="ru-RU" sz="11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r>
              <a:rPr lang="arn-CL" sz="1000" b="0" i="0" u="none" strike="noStrike" baseline="0" dirty="0" smtClean="0">
                <a:solidFill>
                  <a:srgbClr val="000000"/>
                </a:solidFill>
                <a:latin typeface="Courier New"/>
              </a:rPr>
              <a:t>setLocation</a:t>
            </a:r>
            <a:r>
              <a:rPr lang="arn-CL" sz="1000" b="0" i="0" u="none" strike="noStrike" baseline="0" dirty="0" smtClean="0">
                <a:solidFill>
                  <a:srgbClr val="808030"/>
                </a:solidFill>
                <a:latin typeface="Courier New"/>
              </a:rPr>
              <a:t>(</a:t>
            </a:r>
            <a:r>
              <a:rPr lang="arn-CL" sz="1000" b="0" i="0" u="none" strike="noStrike" baseline="0" dirty="0" smtClean="0">
                <a:solidFill>
                  <a:srgbClr val="000000"/>
                </a:solidFill>
                <a:latin typeface="Courier New"/>
              </a:rPr>
              <a:t>a</a:t>
            </a:r>
            <a:r>
              <a:rPr lang="arn-CL" sz="1000" b="0" i="0" u="none" strike="noStrike" baseline="0" dirty="0" smtClean="0">
                <a:solidFill>
                  <a:srgbClr val="808030"/>
                </a:solidFill>
                <a:latin typeface="Courier New"/>
              </a:rPr>
              <a:t>,</a:t>
            </a:r>
            <a:r>
              <a:rPr lang="arn-CL" sz="1000" b="0" i="0" u="none" strike="noStrike" baseline="0" dirty="0" smtClean="0">
                <a:solidFill>
                  <a:srgbClr val="000000"/>
                </a:solidFill>
                <a:latin typeface="Courier New"/>
              </a:rPr>
              <a:t>b</a:t>
            </a:r>
            <a:r>
              <a:rPr lang="arn-CL" sz="1000" b="0" i="0" u="none" strike="noStrike" baseline="0" dirty="0" smtClean="0">
                <a:solidFill>
                  <a:srgbClr val="808030"/>
                </a:solidFill>
                <a:latin typeface="Courier New"/>
              </a:rPr>
              <a:t>)</a:t>
            </a:r>
            <a:r>
              <a:rPr lang="arn-CL" sz="1000" b="0" i="0" u="none" strike="noStrike" baseline="0" dirty="0" smtClean="0">
                <a:solidFill>
                  <a:srgbClr val="800080"/>
                </a:solidFill>
                <a:latin typeface="Courier New"/>
              </a:rPr>
              <a:t>;</a:t>
            </a:r>
            <a:r>
              <a:rPr lang="arn-CL" sz="1000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arn-CL" sz="1000" b="0" i="0" u="none" strike="noStrike" baseline="0" dirty="0" smtClean="0">
                <a:solidFill>
                  <a:srgbClr val="696969"/>
                </a:solidFill>
                <a:latin typeface="Courier New"/>
              </a:rPr>
              <a:t>// </a:t>
            </a:r>
            <a:r>
              <a:rPr lang="ru-RU" sz="1000" b="0" i="0" u="none" strike="noStrike" baseline="0" dirty="0" smtClean="0">
                <a:solidFill>
                  <a:srgbClr val="696969"/>
                </a:solidFill>
                <a:latin typeface="Courier New"/>
              </a:rPr>
              <a:t>Положение окна</a:t>
            </a:r>
            <a:endParaRPr lang="ru-RU" sz="11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r>
              <a:rPr lang="arn-CL" sz="1000" b="0" i="0" u="none" strike="noStrike" baseline="0" dirty="0" smtClean="0">
                <a:solidFill>
                  <a:srgbClr val="000000"/>
                </a:solidFill>
                <a:latin typeface="Courier New"/>
              </a:rPr>
              <a:t>add</a:t>
            </a:r>
            <a:r>
              <a:rPr lang="arn-CL" sz="1000" b="0" i="0" u="none" strike="noStrike" baseline="0" dirty="0" smtClean="0">
                <a:solidFill>
                  <a:srgbClr val="808030"/>
                </a:solidFill>
                <a:latin typeface="Courier New"/>
              </a:rPr>
              <a:t>(</a:t>
            </a:r>
            <a:r>
              <a:rPr lang="arn-CL" sz="1000" b="0" i="0" u="none" strike="noStrike" baseline="0" dirty="0" smtClean="0">
                <a:solidFill>
                  <a:srgbClr val="000000"/>
                </a:solidFill>
                <a:latin typeface="Courier New"/>
              </a:rPr>
              <a:t>panel</a:t>
            </a:r>
            <a:r>
              <a:rPr lang="arn-CL" sz="1000" b="0" i="0" u="none" strike="noStrike" baseline="0" dirty="0" smtClean="0">
                <a:solidFill>
                  <a:srgbClr val="808030"/>
                </a:solidFill>
                <a:latin typeface="Courier New"/>
              </a:rPr>
              <a:t>)</a:t>
            </a:r>
            <a:r>
              <a:rPr lang="arn-CL" sz="1000" b="0" i="0" u="none" strike="noStrike" baseline="0" dirty="0" smtClean="0">
                <a:solidFill>
                  <a:srgbClr val="800080"/>
                </a:solidFill>
                <a:latin typeface="Courier New"/>
              </a:rPr>
              <a:t>;</a:t>
            </a:r>
            <a:r>
              <a:rPr lang="arn-CL" sz="1000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arn-CL" sz="1000" b="0" i="0" u="none" strike="noStrike" baseline="0" dirty="0" smtClean="0">
                <a:solidFill>
                  <a:srgbClr val="696969"/>
                </a:solidFill>
                <a:latin typeface="Courier New"/>
              </a:rPr>
              <a:t>// </a:t>
            </a:r>
            <a:r>
              <a:rPr lang="ru-RU" sz="1000" b="0" i="0" u="none" strike="noStrike" baseline="0" dirty="0" smtClean="0">
                <a:solidFill>
                  <a:srgbClr val="696969"/>
                </a:solidFill>
                <a:latin typeface="Courier New"/>
              </a:rPr>
              <a:t>Добавление панели</a:t>
            </a:r>
            <a:endParaRPr lang="ru-RU" sz="11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r>
              <a:rPr lang="arn-CL" sz="1000" b="0" i="0" u="none" strike="noStrike" baseline="0" dirty="0" smtClean="0">
                <a:solidFill>
                  <a:srgbClr val="000000"/>
                </a:solidFill>
                <a:latin typeface="Courier New"/>
              </a:rPr>
              <a:t>setVisible</a:t>
            </a:r>
            <a:r>
              <a:rPr lang="arn-CL" sz="1000" b="0" i="0" u="none" strike="noStrike" baseline="0" dirty="0" smtClean="0">
                <a:solidFill>
                  <a:srgbClr val="808030"/>
                </a:solidFill>
                <a:latin typeface="Courier New"/>
              </a:rPr>
              <a:t>(</a:t>
            </a:r>
            <a:r>
              <a:rPr lang="arn-CL" sz="1000" b="1" i="0" u="none" strike="noStrike" baseline="0" dirty="0" smtClean="0">
                <a:solidFill>
                  <a:srgbClr val="800000"/>
                </a:solidFill>
                <a:latin typeface="Courier New"/>
              </a:rPr>
              <a:t>true</a:t>
            </a:r>
            <a:r>
              <a:rPr lang="arn-CL" sz="1000" b="0" i="0" u="none" strike="noStrike" baseline="0" dirty="0" smtClean="0">
                <a:solidFill>
                  <a:srgbClr val="808030"/>
                </a:solidFill>
                <a:latin typeface="Courier New"/>
              </a:rPr>
              <a:t>)</a:t>
            </a:r>
            <a:r>
              <a:rPr lang="arn-CL" sz="1000" b="0" i="0" u="none" strike="noStrike" baseline="0" dirty="0" smtClean="0">
                <a:solidFill>
                  <a:srgbClr val="800080"/>
                </a:solidFill>
                <a:latin typeface="Courier New"/>
              </a:rPr>
              <a:t>;</a:t>
            </a:r>
            <a:r>
              <a:rPr lang="arn-CL" sz="1000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arn-CL" sz="1000" b="0" i="0" u="none" strike="noStrike" baseline="0" dirty="0" smtClean="0">
                <a:solidFill>
                  <a:srgbClr val="696969"/>
                </a:solidFill>
                <a:latin typeface="Courier New"/>
              </a:rPr>
              <a:t>// </a:t>
            </a:r>
            <a:r>
              <a:rPr lang="ru-RU" sz="1000" b="0" i="0" u="none" strike="noStrike" baseline="0" dirty="0" smtClean="0">
                <a:solidFill>
                  <a:srgbClr val="696969"/>
                </a:solidFill>
                <a:latin typeface="Courier New"/>
              </a:rPr>
              <a:t>Отображение окна</a:t>
            </a:r>
            <a:endParaRPr lang="ru-RU" sz="11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r>
              <a:rPr lang="ru-RU" sz="1000" b="0" i="0" u="none" strike="noStrike" baseline="0" dirty="0" smtClean="0">
                <a:solidFill>
                  <a:srgbClr val="800080"/>
                </a:solidFill>
                <a:latin typeface="Courier New"/>
              </a:rPr>
              <a:t>}}</a:t>
            </a:r>
            <a:endParaRPr lang="ru-RU" sz="11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r>
              <a:rPr lang="ru-RU" sz="1000" b="0" i="0" u="none" strike="noStrike" baseline="0" dirty="0" smtClean="0">
                <a:solidFill>
                  <a:srgbClr val="696969"/>
                </a:solidFill>
                <a:latin typeface="Courier New"/>
              </a:rPr>
              <a:t>// Класс панели:</a:t>
            </a:r>
            <a:endParaRPr lang="ru-RU" sz="11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r>
              <a:rPr lang="en-US" sz="1000" b="1" i="0" u="none" strike="noStrike" baseline="0" dirty="0" smtClean="0">
                <a:solidFill>
                  <a:srgbClr val="800000"/>
                </a:solidFill>
                <a:latin typeface="Courier New"/>
              </a:rPr>
              <a:t>class</a:t>
            </a:r>
            <a:r>
              <a:rPr lang="en-US" sz="1000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1000" b="0" i="0" u="none" strike="noStrike" baseline="0" dirty="0" err="1" smtClean="0">
                <a:solidFill>
                  <a:srgbClr val="000000"/>
                </a:solidFill>
                <a:latin typeface="Courier New"/>
              </a:rPr>
              <a:t>MyPanel</a:t>
            </a:r>
            <a:r>
              <a:rPr lang="en-US" sz="1000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1000" b="1" i="0" u="none" strike="noStrike" baseline="0" dirty="0" smtClean="0">
                <a:solidFill>
                  <a:srgbClr val="800000"/>
                </a:solidFill>
                <a:latin typeface="Courier New"/>
              </a:rPr>
              <a:t>extends</a:t>
            </a:r>
            <a:r>
              <a:rPr lang="en-US" sz="1000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1000" b="0" i="0" u="none" strike="noStrike" baseline="0" dirty="0" err="1" smtClean="0">
                <a:solidFill>
                  <a:srgbClr val="000000"/>
                </a:solidFill>
                <a:latin typeface="Courier New"/>
              </a:rPr>
              <a:t>JPanel</a:t>
            </a:r>
            <a:r>
              <a:rPr lang="en-US" sz="1000" b="0" i="0" u="none" strike="noStrike" baseline="0" dirty="0" smtClean="0">
                <a:solidFill>
                  <a:srgbClr val="800080"/>
                </a:solidFill>
                <a:latin typeface="Courier New"/>
              </a:rPr>
              <a:t>{</a:t>
            </a:r>
            <a:endParaRPr lang="ru-RU" sz="11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r>
              <a:rPr lang="en-US" sz="1000" b="0" i="0" u="none" strike="noStrike" baseline="0" dirty="0" smtClean="0">
                <a:solidFill>
                  <a:srgbClr val="696969"/>
                </a:solidFill>
                <a:latin typeface="Courier New"/>
              </a:rPr>
              <a:t>// </a:t>
            </a:r>
            <a:r>
              <a:rPr lang="ru-RU" sz="1000" b="0" i="0" u="none" strike="noStrike" baseline="0" dirty="0" smtClean="0">
                <a:solidFill>
                  <a:srgbClr val="696969"/>
                </a:solidFill>
                <a:latin typeface="Courier New"/>
              </a:rPr>
              <a:t>Конструктор</a:t>
            </a:r>
            <a:r>
              <a:rPr lang="en-US" sz="1000" b="0" i="0" u="none" strike="noStrike" baseline="0" dirty="0" smtClean="0">
                <a:solidFill>
                  <a:srgbClr val="696969"/>
                </a:solidFill>
                <a:latin typeface="Courier New"/>
              </a:rPr>
              <a:t>:</a:t>
            </a:r>
            <a:endParaRPr lang="ru-RU" sz="11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r>
              <a:rPr lang="en-US" sz="1000" b="0" i="0" u="none" strike="noStrike" baseline="0" dirty="0" err="1" smtClean="0">
                <a:solidFill>
                  <a:srgbClr val="000000"/>
                </a:solidFill>
                <a:latin typeface="Courier New"/>
              </a:rPr>
              <a:t>MyPanel</a:t>
            </a:r>
            <a:r>
              <a:rPr lang="en-US" sz="1000" b="0" i="0" u="none" strike="noStrike" baseline="0" dirty="0" smtClean="0">
                <a:solidFill>
                  <a:srgbClr val="808030"/>
                </a:solidFill>
                <a:latin typeface="Courier New"/>
              </a:rPr>
              <a:t>()</a:t>
            </a:r>
            <a:r>
              <a:rPr lang="en-US" sz="1000" b="0" i="0" u="none" strike="noStrike" baseline="0" dirty="0" smtClean="0">
                <a:solidFill>
                  <a:srgbClr val="800080"/>
                </a:solidFill>
                <a:latin typeface="Courier New"/>
              </a:rPr>
              <a:t>{</a:t>
            </a:r>
            <a:endParaRPr lang="ru-RU" sz="11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r>
              <a:rPr lang="en-US" sz="1000" b="0" i="0" u="none" strike="noStrike" baseline="0" dirty="0" smtClean="0">
                <a:solidFill>
                  <a:srgbClr val="696969"/>
                </a:solidFill>
                <a:latin typeface="Courier New"/>
              </a:rPr>
              <a:t>// </a:t>
            </a:r>
            <a:r>
              <a:rPr lang="ru-RU" sz="1000" b="0" i="0" u="none" strike="noStrike" baseline="0" dirty="0" smtClean="0">
                <a:solidFill>
                  <a:srgbClr val="696969"/>
                </a:solidFill>
                <a:latin typeface="Courier New"/>
              </a:rPr>
              <a:t>Создание</a:t>
            </a:r>
            <a:r>
              <a:rPr lang="en-US" sz="1000" b="0" i="0" u="none" strike="noStrike" baseline="0" dirty="0" smtClean="0">
                <a:solidFill>
                  <a:srgbClr val="696969"/>
                </a:solidFill>
                <a:latin typeface="Courier New"/>
              </a:rPr>
              <a:t> </a:t>
            </a:r>
            <a:r>
              <a:rPr lang="ru-RU" sz="1000" b="0" i="0" u="none" strike="noStrike" baseline="0" dirty="0" smtClean="0">
                <a:solidFill>
                  <a:srgbClr val="696969"/>
                </a:solidFill>
                <a:latin typeface="Courier New"/>
              </a:rPr>
              <a:t>кнопки</a:t>
            </a:r>
            <a:r>
              <a:rPr lang="en-US" sz="1000" b="0" i="0" u="none" strike="noStrike" baseline="0" dirty="0" smtClean="0">
                <a:solidFill>
                  <a:srgbClr val="696969"/>
                </a:solidFill>
                <a:latin typeface="Courier New"/>
              </a:rPr>
              <a:t>:</a:t>
            </a:r>
            <a:endParaRPr lang="ru-RU" sz="11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r>
              <a:rPr lang="en-US" sz="1000" b="0" i="0" u="none" strike="noStrike" baseline="0" dirty="0" err="1" smtClean="0">
                <a:solidFill>
                  <a:srgbClr val="000000"/>
                </a:solidFill>
                <a:latin typeface="Courier New"/>
              </a:rPr>
              <a:t>JButton</a:t>
            </a:r>
            <a:r>
              <a:rPr lang="en-US" sz="1000" b="0" i="0" u="none" strike="noStrike" baseline="0" dirty="0" smtClean="0">
                <a:solidFill>
                  <a:srgbClr val="000000"/>
                </a:solidFill>
                <a:latin typeface="Courier New"/>
              </a:rPr>
              <a:t> button</a:t>
            </a:r>
            <a:r>
              <a:rPr lang="en-US" sz="1000" b="0" i="0" u="none" strike="noStrike" baseline="0" dirty="0" smtClean="0">
                <a:solidFill>
                  <a:srgbClr val="808030"/>
                </a:solidFill>
                <a:latin typeface="Courier New"/>
              </a:rPr>
              <a:t>=</a:t>
            </a:r>
            <a:r>
              <a:rPr lang="en-US" sz="1000" b="1" i="0" u="none" strike="noStrike" baseline="0" dirty="0" smtClean="0">
                <a:solidFill>
                  <a:srgbClr val="800000"/>
                </a:solidFill>
                <a:latin typeface="Courier New"/>
              </a:rPr>
              <a:t>new</a:t>
            </a:r>
            <a:r>
              <a:rPr lang="en-US" sz="1000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1000" b="0" i="0" u="none" strike="noStrike" baseline="0" dirty="0" err="1" smtClean="0">
                <a:solidFill>
                  <a:srgbClr val="000000"/>
                </a:solidFill>
                <a:latin typeface="Courier New"/>
              </a:rPr>
              <a:t>JButton</a:t>
            </a:r>
            <a:r>
              <a:rPr lang="en-US" sz="1000" b="0" i="0" u="none" strike="noStrike" baseline="0" dirty="0" smtClean="0">
                <a:solidFill>
                  <a:srgbClr val="808030"/>
                </a:solidFill>
                <a:latin typeface="Courier New"/>
              </a:rPr>
              <a:t>(</a:t>
            </a:r>
            <a:r>
              <a:rPr lang="en-US" sz="1000" b="0" i="0" u="none" strike="noStrike" baseline="0" dirty="0" smtClean="0">
                <a:solidFill>
                  <a:srgbClr val="0000E6"/>
                </a:solidFill>
                <a:latin typeface="Courier New"/>
              </a:rPr>
              <a:t>"</a:t>
            </a:r>
            <a:r>
              <a:rPr lang="ru-RU" sz="1000" b="0" i="0" u="none" strike="noStrike" baseline="0" dirty="0" smtClean="0">
                <a:solidFill>
                  <a:srgbClr val="0000E6"/>
                </a:solidFill>
                <a:latin typeface="Courier New"/>
              </a:rPr>
              <a:t>Создать</a:t>
            </a:r>
            <a:r>
              <a:rPr lang="en-US" sz="1000" b="0" i="0" u="none" strike="noStrike" baseline="0" dirty="0" smtClean="0">
                <a:solidFill>
                  <a:srgbClr val="0000E6"/>
                </a:solidFill>
                <a:latin typeface="Courier New"/>
              </a:rPr>
              <a:t> </a:t>
            </a:r>
            <a:r>
              <a:rPr lang="ru-RU" sz="1000" b="0" i="0" u="none" strike="noStrike" baseline="0" dirty="0" smtClean="0">
                <a:solidFill>
                  <a:srgbClr val="0000E6"/>
                </a:solidFill>
                <a:latin typeface="Courier New"/>
              </a:rPr>
              <a:t>новое</a:t>
            </a:r>
            <a:r>
              <a:rPr lang="en-US" sz="1000" b="0" i="0" u="none" strike="noStrike" baseline="0" dirty="0" smtClean="0">
                <a:solidFill>
                  <a:srgbClr val="0000E6"/>
                </a:solidFill>
                <a:latin typeface="Courier New"/>
              </a:rPr>
              <a:t> </a:t>
            </a:r>
            <a:r>
              <a:rPr lang="ru-RU" sz="1000" b="0" i="0" u="none" strike="noStrike" baseline="0" dirty="0" smtClean="0">
                <a:solidFill>
                  <a:srgbClr val="0000E6"/>
                </a:solidFill>
                <a:latin typeface="Courier New"/>
              </a:rPr>
              <a:t>окно</a:t>
            </a:r>
            <a:r>
              <a:rPr lang="en-US" sz="1000" b="0" i="0" u="none" strike="noStrike" baseline="0" dirty="0" smtClean="0">
                <a:solidFill>
                  <a:srgbClr val="0000E6"/>
                </a:solidFill>
                <a:latin typeface="Courier New"/>
              </a:rPr>
              <a:t>"</a:t>
            </a:r>
            <a:r>
              <a:rPr lang="en-US" sz="1000" b="0" i="0" u="none" strike="noStrike" baseline="0" dirty="0" smtClean="0">
                <a:solidFill>
                  <a:srgbClr val="808030"/>
                </a:solidFill>
                <a:latin typeface="Courier New"/>
              </a:rPr>
              <a:t>)</a:t>
            </a:r>
            <a:r>
              <a:rPr lang="en-US" sz="1000" b="0" i="0" u="none" strike="noStrike" baseline="0" dirty="0" smtClean="0">
                <a:solidFill>
                  <a:srgbClr val="800080"/>
                </a:solidFill>
                <a:latin typeface="Courier New"/>
              </a:rPr>
              <a:t>;</a:t>
            </a:r>
            <a:endParaRPr lang="ru-RU" sz="11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r>
              <a:rPr lang="ru-RU" sz="1000" b="0" i="0" u="none" strike="noStrike" baseline="0" dirty="0" err="1" smtClean="0">
                <a:solidFill>
                  <a:srgbClr val="000000"/>
                </a:solidFill>
                <a:latin typeface="Courier New"/>
              </a:rPr>
              <a:t>add</a:t>
            </a:r>
            <a:r>
              <a:rPr lang="ru-RU" sz="1000" b="0" i="0" u="none" strike="noStrike" baseline="0" dirty="0" smtClean="0">
                <a:solidFill>
                  <a:srgbClr val="808030"/>
                </a:solidFill>
                <a:latin typeface="Courier New"/>
              </a:rPr>
              <a:t>(</a:t>
            </a:r>
            <a:r>
              <a:rPr lang="ru-RU" sz="1000" b="0" i="0" u="none" strike="noStrike" baseline="0" dirty="0" err="1" smtClean="0">
                <a:solidFill>
                  <a:srgbClr val="000000"/>
                </a:solidFill>
                <a:latin typeface="Courier New"/>
              </a:rPr>
              <a:t>button</a:t>
            </a:r>
            <a:r>
              <a:rPr lang="ru-RU" sz="1000" b="0" i="0" u="none" strike="noStrike" baseline="0" dirty="0" smtClean="0">
                <a:solidFill>
                  <a:srgbClr val="808030"/>
                </a:solidFill>
                <a:latin typeface="Courier New"/>
              </a:rPr>
              <a:t>)</a:t>
            </a:r>
            <a:r>
              <a:rPr lang="ru-RU" sz="1000" b="0" i="0" u="none" strike="noStrike" baseline="0" dirty="0" smtClean="0">
                <a:solidFill>
                  <a:srgbClr val="800080"/>
                </a:solidFill>
                <a:latin typeface="Courier New"/>
              </a:rPr>
              <a:t>;</a:t>
            </a:r>
            <a:r>
              <a:rPr lang="ru-RU" sz="1000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ru-RU" sz="1000" b="0" i="0" u="none" strike="noStrike" baseline="0" dirty="0" smtClean="0">
                <a:solidFill>
                  <a:srgbClr val="696969"/>
                </a:solidFill>
                <a:latin typeface="Courier New"/>
              </a:rPr>
              <a:t>// Добавление кнопки на панель</a:t>
            </a:r>
            <a:endParaRPr lang="ru-RU" sz="11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r>
              <a:rPr lang="arn-CL" sz="1000" b="0" i="0" u="none" strike="noStrike" baseline="0" dirty="0" smtClean="0">
                <a:solidFill>
                  <a:srgbClr val="000000"/>
                </a:solidFill>
                <a:latin typeface="Courier New"/>
              </a:rPr>
              <a:t>button</a:t>
            </a:r>
            <a:r>
              <a:rPr lang="arn-CL" sz="1000" b="0" i="0" u="none" strike="noStrike" baseline="0" dirty="0" smtClean="0">
                <a:solidFill>
                  <a:srgbClr val="808030"/>
                </a:solidFill>
                <a:latin typeface="Courier New"/>
              </a:rPr>
              <a:t>.</a:t>
            </a:r>
            <a:r>
              <a:rPr lang="arn-CL" sz="1000" b="0" i="0" u="none" strike="noStrike" baseline="0" dirty="0" smtClean="0">
                <a:solidFill>
                  <a:srgbClr val="000000"/>
                </a:solidFill>
                <a:latin typeface="Courier New"/>
              </a:rPr>
              <a:t>addActionListener</a:t>
            </a:r>
            <a:r>
              <a:rPr lang="arn-CL" sz="1000" b="0" i="0" u="none" strike="noStrike" baseline="0" dirty="0" smtClean="0">
                <a:solidFill>
                  <a:srgbClr val="808030"/>
                </a:solidFill>
                <a:latin typeface="Courier New"/>
              </a:rPr>
              <a:t>(</a:t>
            </a:r>
            <a:r>
              <a:rPr lang="arn-CL" sz="1000" b="0" i="0" u="none" strike="noStrike" baseline="0" dirty="0" smtClean="0">
                <a:solidFill>
                  <a:srgbClr val="000000"/>
                </a:solidFill>
                <a:latin typeface="Courier New"/>
              </a:rPr>
              <a:t>listener</a:t>
            </a:r>
            <a:r>
              <a:rPr lang="arn-CL" sz="1000" b="0" i="0" u="none" strike="noStrike" baseline="0" dirty="0" smtClean="0">
                <a:solidFill>
                  <a:srgbClr val="808030"/>
                </a:solidFill>
                <a:latin typeface="Courier New"/>
              </a:rPr>
              <a:t>)</a:t>
            </a:r>
            <a:r>
              <a:rPr lang="arn-CL" sz="1000" b="0" i="0" u="none" strike="noStrike" baseline="0" dirty="0" smtClean="0">
                <a:solidFill>
                  <a:srgbClr val="800080"/>
                </a:solidFill>
                <a:latin typeface="Courier New"/>
              </a:rPr>
              <a:t>;}</a:t>
            </a:r>
            <a:r>
              <a:rPr lang="arn-CL" sz="1000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arn-CL" sz="1000" b="0" i="0" u="none" strike="noStrike" baseline="0" dirty="0" smtClean="0">
                <a:solidFill>
                  <a:srgbClr val="696969"/>
                </a:solidFill>
                <a:latin typeface="Courier New"/>
              </a:rPr>
              <a:t>// </a:t>
            </a:r>
            <a:r>
              <a:rPr lang="ru-RU" sz="1000" b="0" i="0" u="none" strike="noStrike" baseline="0" dirty="0" smtClean="0">
                <a:solidFill>
                  <a:srgbClr val="696969"/>
                </a:solidFill>
                <a:latin typeface="Courier New"/>
              </a:rPr>
              <a:t>Регистрация обработчика</a:t>
            </a:r>
            <a:endParaRPr lang="ru-RU" sz="11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r>
              <a:rPr lang="ru-RU" sz="1000" b="0" i="0" u="none" strike="noStrike" baseline="0" dirty="0" smtClean="0">
                <a:solidFill>
                  <a:srgbClr val="696969"/>
                </a:solidFill>
                <a:latin typeface="Courier New"/>
              </a:rPr>
              <a:t>// Обработчик для кнопки - объект анонимного класса:</a:t>
            </a:r>
            <a:endParaRPr lang="ru-RU" sz="11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r>
              <a:rPr lang="en-US" sz="1000" b="1" i="0" u="none" strike="noStrike" baseline="0" dirty="0" err="1" smtClean="0">
                <a:solidFill>
                  <a:srgbClr val="BB7977"/>
                </a:solidFill>
                <a:latin typeface="Courier New"/>
              </a:rPr>
              <a:t>ActionListener</a:t>
            </a:r>
            <a:r>
              <a:rPr lang="en-US" sz="1000" b="0" i="0" u="none" strike="noStrike" baseline="0" dirty="0" smtClean="0">
                <a:solidFill>
                  <a:srgbClr val="000000"/>
                </a:solidFill>
                <a:latin typeface="Courier New"/>
              </a:rPr>
              <a:t> listener</a:t>
            </a:r>
            <a:r>
              <a:rPr lang="en-US" sz="1000" b="0" i="0" u="none" strike="noStrike" baseline="0" dirty="0" smtClean="0">
                <a:solidFill>
                  <a:srgbClr val="808030"/>
                </a:solidFill>
                <a:latin typeface="Courier New"/>
              </a:rPr>
              <a:t>=</a:t>
            </a:r>
            <a:r>
              <a:rPr lang="en-US" sz="1000" b="1" i="0" u="none" strike="noStrike" baseline="0" dirty="0" smtClean="0">
                <a:solidFill>
                  <a:srgbClr val="800000"/>
                </a:solidFill>
                <a:latin typeface="Courier New"/>
              </a:rPr>
              <a:t>new</a:t>
            </a:r>
            <a:r>
              <a:rPr lang="en-US" sz="1000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1000" b="0" i="0" u="none" strike="noStrike" baseline="0" dirty="0" err="1" smtClean="0">
                <a:solidFill>
                  <a:srgbClr val="000000"/>
                </a:solidFill>
                <a:latin typeface="Courier New"/>
              </a:rPr>
              <a:t>ActionListener</a:t>
            </a:r>
            <a:r>
              <a:rPr lang="en-US" sz="1000" b="0" i="0" u="none" strike="noStrike" baseline="0" dirty="0" smtClean="0">
                <a:solidFill>
                  <a:srgbClr val="808030"/>
                </a:solidFill>
                <a:latin typeface="Courier New"/>
              </a:rPr>
              <a:t>()</a:t>
            </a:r>
            <a:r>
              <a:rPr lang="en-US" sz="1000" b="0" i="0" u="none" strike="noStrike" baseline="0" dirty="0" smtClean="0">
                <a:solidFill>
                  <a:srgbClr val="800080"/>
                </a:solidFill>
                <a:latin typeface="Courier New"/>
              </a:rPr>
              <a:t>{</a:t>
            </a:r>
            <a:endParaRPr lang="ru-RU" sz="11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r>
              <a:rPr lang="en-US" sz="1000" b="1" i="0" u="none" strike="noStrike" baseline="0" dirty="0" smtClean="0">
                <a:solidFill>
                  <a:srgbClr val="800000"/>
                </a:solidFill>
                <a:latin typeface="Courier New"/>
              </a:rPr>
              <a:t>public</a:t>
            </a:r>
            <a:r>
              <a:rPr lang="en-US" sz="1000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1000" b="0" i="0" u="none" strike="noStrike" baseline="0" dirty="0" smtClean="0">
                <a:solidFill>
                  <a:srgbClr val="BB7977"/>
                </a:solidFill>
                <a:latin typeface="Courier New"/>
              </a:rPr>
              <a:t>void</a:t>
            </a:r>
            <a:r>
              <a:rPr lang="en-US" sz="1000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1000" b="0" i="0" u="none" strike="noStrike" baseline="0" dirty="0" err="1" smtClean="0">
                <a:solidFill>
                  <a:srgbClr val="000000"/>
                </a:solidFill>
                <a:latin typeface="Courier New"/>
              </a:rPr>
              <a:t>actionPerformed</a:t>
            </a:r>
            <a:r>
              <a:rPr lang="en-US" sz="1000" b="0" i="0" u="none" strike="noStrike" baseline="0" dirty="0" smtClean="0">
                <a:solidFill>
                  <a:srgbClr val="808030"/>
                </a:solidFill>
                <a:latin typeface="Courier New"/>
              </a:rPr>
              <a:t>(</a:t>
            </a:r>
            <a:r>
              <a:rPr lang="en-US" sz="1000" b="1" i="0" u="none" strike="noStrike" baseline="0" dirty="0" err="1" smtClean="0">
                <a:solidFill>
                  <a:srgbClr val="BB7977"/>
                </a:solidFill>
                <a:latin typeface="Courier New"/>
              </a:rPr>
              <a:t>ActionEvent</a:t>
            </a:r>
            <a:r>
              <a:rPr lang="en-US" sz="1000" b="0" i="0" u="none" strike="noStrike" baseline="0" dirty="0" smtClean="0">
                <a:solidFill>
                  <a:srgbClr val="000000"/>
                </a:solidFill>
                <a:latin typeface="Courier New"/>
              </a:rPr>
              <a:t> event</a:t>
            </a:r>
            <a:r>
              <a:rPr lang="en-US" sz="1000" b="0" i="0" u="none" strike="noStrike" baseline="0" dirty="0" smtClean="0">
                <a:solidFill>
                  <a:srgbClr val="808030"/>
                </a:solidFill>
                <a:latin typeface="Courier New"/>
              </a:rPr>
              <a:t>)</a:t>
            </a:r>
            <a:r>
              <a:rPr lang="en-US" sz="1000" b="0" i="0" u="none" strike="noStrike" baseline="0" dirty="0" smtClean="0">
                <a:solidFill>
                  <a:srgbClr val="800080"/>
                </a:solidFill>
                <a:latin typeface="Courier New"/>
              </a:rPr>
              <a:t>{</a:t>
            </a:r>
            <a:endParaRPr lang="ru-RU" sz="11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r>
              <a:rPr lang="arn-CL" sz="1000" b="1" i="0" u="none" strike="noStrike" baseline="0" dirty="0" smtClean="0">
                <a:solidFill>
                  <a:srgbClr val="BB7977"/>
                </a:solidFill>
                <a:latin typeface="Courier New"/>
              </a:rPr>
              <a:t>Random</a:t>
            </a:r>
            <a:r>
              <a:rPr lang="arn-CL" sz="1000" b="0" i="0" u="none" strike="noStrike" baseline="0" dirty="0" smtClean="0">
                <a:solidFill>
                  <a:srgbClr val="000000"/>
                </a:solidFill>
                <a:latin typeface="Courier New"/>
              </a:rPr>
              <a:t> rnd</a:t>
            </a:r>
            <a:r>
              <a:rPr lang="arn-CL" sz="1000" b="0" i="0" u="none" strike="noStrike" baseline="0" dirty="0" smtClean="0">
                <a:solidFill>
                  <a:srgbClr val="808030"/>
                </a:solidFill>
                <a:latin typeface="Courier New"/>
              </a:rPr>
              <a:t>=</a:t>
            </a:r>
            <a:r>
              <a:rPr lang="arn-CL" sz="1000" b="1" i="0" u="none" strike="noStrike" baseline="0" dirty="0" smtClean="0">
                <a:solidFill>
                  <a:srgbClr val="800000"/>
                </a:solidFill>
                <a:latin typeface="Courier New"/>
              </a:rPr>
              <a:t>new</a:t>
            </a:r>
            <a:r>
              <a:rPr lang="arn-CL" sz="1000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arn-CL" sz="1000" b="1" i="0" u="none" strike="noStrike" baseline="0" dirty="0" smtClean="0">
                <a:solidFill>
                  <a:srgbClr val="BB7977"/>
                </a:solidFill>
                <a:latin typeface="Courier New"/>
              </a:rPr>
              <a:t>Random</a:t>
            </a:r>
            <a:r>
              <a:rPr lang="arn-CL" sz="1000" b="0" i="0" u="none" strike="noStrike" baseline="0" dirty="0" smtClean="0">
                <a:solidFill>
                  <a:srgbClr val="808030"/>
                </a:solidFill>
                <a:latin typeface="Courier New"/>
              </a:rPr>
              <a:t>()</a:t>
            </a:r>
            <a:r>
              <a:rPr lang="arn-CL" sz="1000" b="0" i="0" u="none" strike="noStrike" baseline="0" dirty="0" smtClean="0">
                <a:solidFill>
                  <a:srgbClr val="800080"/>
                </a:solidFill>
                <a:latin typeface="Courier New"/>
              </a:rPr>
              <a:t>;</a:t>
            </a:r>
            <a:endParaRPr lang="arn-CL" sz="11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r>
              <a:rPr lang="ru-RU" sz="1000" b="0" i="0" u="none" strike="noStrike" baseline="0" dirty="0" smtClean="0">
                <a:solidFill>
                  <a:srgbClr val="696969"/>
                </a:solidFill>
                <a:latin typeface="Courier New"/>
              </a:rPr>
              <a:t>// Создание окна со случайными координатами размещения на экране:</a:t>
            </a:r>
            <a:endParaRPr lang="ru-RU" sz="11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r>
              <a:rPr lang="en-US" sz="1000" b="0" i="0" u="none" strike="noStrike" baseline="0" dirty="0" err="1" smtClean="0">
                <a:solidFill>
                  <a:srgbClr val="000000"/>
                </a:solidFill>
                <a:latin typeface="Courier New"/>
              </a:rPr>
              <a:t>MyFrame</a:t>
            </a:r>
            <a:r>
              <a:rPr lang="en-US" sz="1000" b="0" i="0" u="none" strike="noStrike" baseline="0" dirty="0" smtClean="0">
                <a:solidFill>
                  <a:srgbClr val="000000"/>
                </a:solidFill>
                <a:latin typeface="Courier New"/>
              </a:rPr>
              <a:t> frame</a:t>
            </a:r>
            <a:r>
              <a:rPr lang="en-US" sz="1000" b="0" i="0" u="none" strike="noStrike" baseline="0" dirty="0" smtClean="0">
                <a:solidFill>
                  <a:srgbClr val="808030"/>
                </a:solidFill>
                <a:latin typeface="Courier New"/>
              </a:rPr>
              <a:t>=</a:t>
            </a:r>
            <a:r>
              <a:rPr lang="en-US" sz="1000" b="1" i="0" u="none" strike="noStrike" baseline="0" dirty="0" smtClean="0">
                <a:solidFill>
                  <a:srgbClr val="800000"/>
                </a:solidFill>
                <a:latin typeface="Courier New"/>
              </a:rPr>
              <a:t>new</a:t>
            </a:r>
            <a:r>
              <a:rPr lang="en-US" sz="1000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1000" b="0" i="0" u="none" strike="noStrike" baseline="0" dirty="0" err="1" smtClean="0">
                <a:solidFill>
                  <a:srgbClr val="000000"/>
                </a:solidFill>
                <a:latin typeface="Courier New"/>
              </a:rPr>
              <a:t>MyFrame</a:t>
            </a:r>
            <a:r>
              <a:rPr lang="en-US" sz="1000" b="0" i="0" u="none" strike="noStrike" baseline="0" dirty="0" smtClean="0">
                <a:solidFill>
                  <a:srgbClr val="808030"/>
                </a:solidFill>
                <a:latin typeface="Courier New"/>
              </a:rPr>
              <a:t>(</a:t>
            </a:r>
            <a:r>
              <a:rPr lang="en-US" sz="1000" b="0" i="0" u="none" strike="noStrike" baseline="0" dirty="0" err="1" smtClean="0">
                <a:solidFill>
                  <a:srgbClr val="000000"/>
                </a:solidFill>
                <a:latin typeface="Courier New"/>
              </a:rPr>
              <a:t>rnd</a:t>
            </a:r>
            <a:r>
              <a:rPr lang="en-US" sz="1000" b="0" i="0" u="none" strike="noStrike" baseline="0" dirty="0" err="1" smtClean="0">
                <a:solidFill>
                  <a:srgbClr val="808030"/>
                </a:solidFill>
                <a:latin typeface="Courier New"/>
              </a:rPr>
              <a:t>.</a:t>
            </a:r>
            <a:r>
              <a:rPr lang="en-US" sz="1000" b="0" i="0" u="none" strike="noStrike" baseline="0" dirty="0" err="1" smtClean="0">
                <a:solidFill>
                  <a:srgbClr val="000000"/>
                </a:solidFill>
                <a:latin typeface="Courier New"/>
              </a:rPr>
              <a:t>nextInt</a:t>
            </a:r>
            <a:r>
              <a:rPr lang="en-US" sz="1000" b="0" i="0" u="none" strike="noStrike" baseline="0" dirty="0" smtClean="0">
                <a:solidFill>
                  <a:srgbClr val="808030"/>
                </a:solidFill>
                <a:latin typeface="Courier New"/>
              </a:rPr>
              <a:t>(</a:t>
            </a:r>
            <a:r>
              <a:rPr lang="en-US" sz="1000" b="0" i="0" u="none" strike="noStrike" baseline="0" dirty="0" smtClean="0">
                <a:solidFill>
                  <a:srgbClr val="008C00"/>
                </a:solidFill>
                <a:latin typeface="Courier New"/>
              </a:rPr>
              <a:t>800</a:t>
            </a:r>
            <a:r>
              <a:rPr lang="en-US" sz="1000" b="0" i="0" u="none" strike="noStrike" baseline="0" dirty="0" smtClean="0">
                <a:solidFill>
                  <a:srgbClr val="808030"/>
                </a:solidFill>
                <a:latin typeface="Courier New"/>
              </a:rPr>
              <a:t>),</a:t>
            </a:r>
            <a:r>
              <a:rPr lang="en-US" sz="1000" b="0" i="0" u="none" strike="noStrike" baseline="0" dirty="0" err="1" smtClean="0">
                <a:solidFill>
                  <a:srgbClr val="000000"/>
                </a:solidFill>
                <a:latin typeface="Courier New"/>
              </a:rPr>
              <a:t>rnd</a:t>
            </a:r>
            <a:r>
              <a:rPr lang="en-US" sz="1000" b="0" i="0" u="none" strike="noStrike" baseline="0" dirty="0" err="1" smtClean="0">
                <a:solidFill>
                  <a:srgbClr val="808030"/>
                </a:solidFill>
                <a:latin typeface="Courier New"/>
              </a:rPr>
              <a:t>.</a:t>
            </a:r>
            <a:r>
              <a:rPr lang="en-US" sz="1000" b="0" i="0" u="none" strike="noStrike" baseline="0" dirty="0" err="1" smtClean="0">
                <a:solidFill>
                  <a:srgbClr val="000000"/>
                </a:solidFill>
                <a:latin typeface="Courier New"/>
              </a:rPr>
              <a:t>nextInt</a:t>
            </a:r>
            <a:r>
              <a:rPr lang="en-US" sz="1000" b="0" i="0" u="none" strike="noStrike" baseline="0" dirty="0" smtClean="0">
                <a:solidFill>
                  <a:srgbClr val="808030"/>
                </a:solidFill>
                <a:latin typeface="Courier New"/>
              </a:rPr>
              <a:t>(</a:t>
            </a:r>
            <a:r>
              <a:rPr lang="en-US" sz="1000" b="0" i="0" u="none" strike="noStrike" baseline="0" dirty="0" smtClean="0">
                <a:solidFill>
                  <a:srgbClr val="008C00"/>
                </a:solidFill>
                <a:latin typeface="Courier New"/>
              </a:rPr>
              <a:t>500</a:t>
            </a:r>
            <a:r>
              <a:rPr lang="en-US" sz="1000" b="0" i="0" u="none" strike="noStrike" baseline="0" dirty="0" smtClean="0">
                <a:solidFill>
                  <a:srgbClr val="808030"/>
                </a:solidFill>
                <a:latin typeface="Courier New"/>
              </a:rPr>
              <a:t>))</a:t>
            </a:r>
            <a:r>
              <a:rPr lang="en-US" sz="1000" b="0" i="0" u="none" strike="noStrike" baseline="0" dirty="0" smtClean="0">
                <a:solidFill>
                  <a:srgbClr val="800080"/>
                </a:solidFill>
                <a:latin typeface="Courier New"/>
              </a:rPr>
              <a:t>;}};</a:t>
            </a:r>
            <a:endParaRPr lang="ru-RU" sz="11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r>
              <a:rPr lang="en-US" sz="1000" b="0" i="0" u="none" strike="noStrike" baseline="0" dirty="0" smtClean="0">
                <a:solidFill>
                  <a:srgbClr val="800080"/>
                </a:solidFill>
                <a:latin typeface="Courier New"/>
              </a:rPr>
              <a:t>}</a:t>
            </a:r>
            <a:endParaRPr lang="ru-RU" sz="11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endParaRPr lang="en-US" sz="1000" b="0" i="0" u="none" strike="noStrike" baseline="0" dirty="0" smtClean="0">
              <a:solidFill>
                <a:srgbClr val="000000"/>
              </a:solidFill>
              <a:latin typeface="Courier New"/>
            </a:endParaRPr>
          </a:p>
          <a:p>
            <a:r>
              <a:rPr lang="en-US" sz="1000" b="1" i="0" u="none" strike="noStrike" baseline="0" dirty="0" smtClean="0">
                <a:solidFill>
                  <a:srgbClr val="800000"/>
                </a:solidFill>
                <a:latin typeface="Courier New"/>
              </a:rPr>
              <a:t>public</a:t>
            </a:r>
            <a:r>
              <a:rPr lang="en-US" sz="1000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1000" b="1" i="0" u="none" strike="noStrike" baseline="0" dirty="0" smtClean="0">
                <a:solidFill>
                  <a:srgbClr val="800000"/>
                </a:solidFill>
                <a:latin typeface="Courier New"/>
              </a:rPr>
              <a:t>class</a:t>
            </a:r>
            <a:r>
              <a:rPr lang="en-US" sz="1000" b="0" i="0" u="none" strike="noStrike" baseline="0" dirty="0" smtClean="0">
                <a:solidFill>
                  <a:srgbClr val="000000"/>
                </a:solidFill>
                <a:latin typeface="Courier New"/>
              </a:rPr>
              <a:t> demo </a:t>
            </a:r>
            <a:r>
              <a:rPr lang="en-US" sz="1000" b="0" i="0" u="none" strike="noStrike" baseline="0" dirty="0" smtClean="0">
                <a:solidFill>
                  <a:srgbClr val="800080"/>
                </a:solidFill>
                <a:latin typeface="Courier New"/>
              </a:rPr>
              <a:t>{</a:t>
            </a:r>
            <a:endParaRPr lang="ru-RU" sz="11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r>
              <a:rPr lang="en-US" sz="1000" b="0" i="0" u="none" strike="noStrike" baseline="0" dirty="0" smtClean="0">
                <a:solidFill>
                  <a:srgbClr val="000000"/>
                </a:solidFill>
                <a:latin typeface="Courier New"/>
              </a:rPr>
              <a:t>    </a:t>
            </a:r>
            <a:r>
              <a:rPr lang="en-US" sz="1000" b="1" i="0" u="none" strike="noStrike" baseline="0" dirty="0" smtClean="0">
                <a:solidFill>
                  <a:srgbClr val="800000"/>
                </a:solidFill>
                <a:latin typeface="Courier New"/>
              </a:rPr>
              <a:t>public</a:t>
            </a:r>
            <a:r>
              <a:rPr lang="en-US" sz="1000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1000" b="1" i="0" u="none" strike="noStrike" baseline="0" dirty="0" smtClean="0">
                <a:solidFill>
                  <a:srgbClr val="800000"/>
                </a:solidFill>
                <a:latin typeface="Courier New"/>
              </a:rPr>
              <a:t>static</a:t>
            </a:r>
            <a:r>
              <a:rPr lang="en-US" sz="1000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1000" b="0" i="0" u="none" strike="noStrike" baseline="0" dirty="0" smtClean="0">
                <a:solidFill>
                  <a:srgbClr val="BB7977"/>
                </a:solidFill>
                <a:latin typeface="Courier New"/>
              </a:rPr>
              <a:t>void</a:t>
            </a:r>
            <a:r>
              <a:rPr lang="en-US" sz="1000" b="0" i="0" u="none" strike="noStrike" baseline="0" dirty="0" smtClean="0">
                <a:solidFill>
                  <a:srgbClr val="000000"/>
                </a:solidFill>
                <a:latin typeface="Courier New"/>
              </a:rPr>
              <a:t> main</a:t>
            </a:r>
            <a:r>
              <a:rPr lang="en-US" sz="1000" b="0" i="0" u="none" strike="noStrike" baseline="0" dirty="0" smtClean="0">
                <a:solidFill>
                  <a:srgbClr val="808030"/>
                </a:solidFill>
                <a:latin typeface="Courier New"/>
              </a:rPr>
              <a:t>(</a:t>
            </a:r>
            <a:r>
              <a:rPr lang="en-US" sz="1000" b="1" i="0" u="none" strike="noStrike" baseline="0" dirty="0" smtClean="0">
                <a:solidFill>
                  <a:srgbClr val="BB7977"/>
                </a:solidFill>
                <a:latin typeface="Courier New"/>
              </a:rPr>
              <a:t>String</a:t>
            </a:r>
            <a:r>
              <a:rPr lang="en-US" sz="1000" b="0" i="0" u="none" strike="noStrike" baseline="0" dirty="0" smtClean="0">
                <a:solidFill>
                  <a:srgbClr val="808030"/>
                </a:solidFill>
                <a:latin typeface="Courier New"/>
              </a:rPr>
              <a:t>[]</a:t>
            </a:r>
            <a:r>
              <a:rPr lang="en-US" sz="1000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1000" b="0" i="0" u="none" strike="noStrike" baseline="0" dirty="0" err="1" smtClean="0">
                <a:solidFill>
                  <a:srgbClr val="000000"/>
                </a:solidFill>
                <a:latin typeface="Courier New"/>
              </a:rPr>
              <a:t>args</a:t>
            </a:r>
            <a:r>
              <a:rPr lang="en-US" sz="1000" b="0" i="0" u="none" strike="noStrike" baseline="0" dirty="0" smtClean="0">
                <a:solidFill>
                  <a:srgbClr val="808030"/>
                </a:solidFill>
                <a:latin typeface="Courier New"/>
              </a:rPr>
              <a:t>)</a:t>
            </a:r>
            <a:r>
              <a:rPr lang="en-US" sz="1000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1000" b="0" i="0" u="none" strike="noStrike" baseline="0" dirty="0" smtClean="0">
                <a:solidFill>
                  <a:srgbClr val="800080"/>
                </a:solidFill>
                <a:latin typeface="Courier New"/>
              </a:rPr>
              <a:t>{</a:t>
            </a:r>
            <a:endParaRPr lang="ru-RU" sz="11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r>
              <a:rPr lang="en-US" sz="1000" b="0" i="0" u="none" strike="noStrike" baseline="0" dirty="0" smtClean="0">
                <a:solidFill>
                  <a:srgbClr val="696969"/>
                </a:solidFill>
                <a:latin typeface="Courier New"/>
              </a:rPr>
              <a:t>// </a:t>
            </a:r>
            <a:r>
              <a:rPr lang="ru-RU" sz="1000" b="0" i="0" u="none" strike="noStrike" baseline="0" dirty="0" smtClean="0">
                <a:solidFill>
                  <a:srgbClr val="696969"/>
                </a:solidFill>
                <a:latin typeface="Courier New"/>
              </a:rPr>
              <a:t>Создание</a:t>
            </a:r>
            <a:r>
              <a:rPr lang="en-US" sz="1000" b="0" i="0" u="none" strike="noStrike" baseline="0" dirty="0" smtClean="0">
                <a:solidFill>
                  <a:srgbClr val="696969"/>
                </a:solidFill>
                <a:latin typeface="Courier New"/>
              </a:rPr>
              <a:t> </a:t>
            </a:r>
            <a:r>
              <a:rPr lang="ru-RU" sz="1000" b="0" i="0" u="none" strike="noStrike" baseline="0" dirty="0" smtClean="0">
                <a:solidFill>
                  <a:srgbClr val="696969"/>
                </a:solidFill>
                <a:latin typeface="Courier New"/>
              </a:rPr>
              <a:t>окна</a:t>
            </a:r>
            <a:r>
              <a:rPr lang="en-US" sz="1000" b="0" i="0" u="none" strike="noStrike" baseline="0" dirty="0" smtClean="0">
                <a:solidFill>
                  <a:srgbClr val="696969"/>
                </a:solidFill>
                <a:latin typeface="Courier New"/>
              </a:rPr>
              <a:t>:</a:t>
            </a:r>
            <a:endParaRPr lang="ru-RU" sz="11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r>
              <a:rPr lang="en-US" sz="1000" b="0" i="0" u="none" strike="noStrike" baseline="0" dirty="0" err="1" smtClean="0">
                <a:solidFill>
                  <a:srgbClr val="000000"/>
                </a:solidFill>
                <a:latin typeface="Courier New"/>
              </a:rPr>
              <a:t>MyFrame</a:t>
            </a:r>
            <a:r>
              <a:rPr lang="en-US" sz="1000" b="0" i="0" u="none" strike="noStrike" baseline="0" dirty="0" smtClean="0">
                <a:solidFill>
                  <a:srgbClr val="000000"/>
                </a:solidFill>
                <a:latin typeface="Courier New"/>
              </a:rPr>
              <a:t> frame</a:t>
            </a:r>
            <a:r>
              <a:rPr lang="en-US" sz="1000" b="0" i="0" u="none" strike="noStrike" baseline="0" dirty="0" smtClean="0">
                <a:solidFill>
                  <a:srgbClr val="808030"/>
                </a:solidFill>
                <a:latin typeface="Courier New"/>
              </a:rPr>
              <a:t>=</a:t>
            </a:r>
            <a:r>
              <a:rPr lang="en-US" sz="1000" b="1" i="0" u="none" strike="noStrike" baseline="0" dirty="0" smtClean="0">
                <a:solidFill>
                  <a:srgbClr val="800000"/>
                </a:solidFill>
                <a:latin typeface="Courier New"/>
              </a:rPr>
              <a:t>new</a:t>
            </a:r>
            <a:r>
              <a:rPr lang="en-US" sz="1000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1000" b="0" i="0" u="none" strike="noStrike" baseline="0" dirty="0" err="1" smtClean="0">
                <a:solidFill>
                  <a:srgbClr val="000000"/>
                </a:solidFill>
                <a:latin typeface="Courier New"/>
              </a:rPr>
              <a:t>MyFrame</a:t>
            </a:r>
            <a:r>
              <a:rPr lang="en-US" sz="1000" b="0" i="0" u="none" strike="noStrike" baseline="0" dirty="0" smtClean="0">
                <a:solidFill>
                  <a:srgbClr val="808030"/>
                </a:solidFill>
                <a:latin typeface="Courier New"/>
              </a:rPr>
              <a:t>(</a:t>
            </a:r>
            <a:r>
              <a:rPr lang="en-US" sz="1000" b="0" i="0" u="none" strike="noStrike" baseline="0" dirty="0" smtClean="0">
                <a:solidFill>
                  <a:srgbClr val="008C00"/>
                </a:solidFill>
                <a:latin typeface="Courier New"/>
              </a:rPr>
              <a:t>100</a:t>
            </a:r>
            <a:r>
              <a:rPr lang="en-US" sz="1000" b="0" i="0" u="none" strike="noStrike" baseline="0" dirty="0" smtClean="0">
                <a:solidFill>
                  <a:srgbClr val="808030"/>
                </a:solidFill>
                <a:latin typeface="Courier New"/>
              </a:rPr>
              <a:t>,</a:t>
            </a:r>
            <a:r>
              <a:rPr lang="en-US" sz="1000" b="0" i="0" u="none" strike="noStrike" baseline="0" dirty="0" smtClean="0">
                <a:solidFill>
                  <a:srgbClr val="008C00"/>
                </a:solidFill>
                <a:latin typeface="Courier New"/>
              </a:rPr>
              <a:t>100</a:t>
            </a:r>
            <a:r>
              <a:rPr lang="en-US" sz="1000" b="0" i="0" u="none" strike="noStrike" baseline="0" dirty="0" smtClean="0">
                <a:solidFill>
                  <a:srgbClr val="808030"/>
                </a:solidFill>
                <a:latin typeface="Courier New"/>
              </a:rPr>
              <a:t>)</a:t>
            </a:r>
            <a:r>
              <a:rPr lang="en-US" sz="1000" b="0" i="0" u="none" strike="noStrike" baseline="0" dirty="0" smtClean="0">
                <a:solidFill>
                  <a:srgbClr val="800080"/>
                </a:solidFill>
                <a:latin typeface="Courier New"/>
              </a:rPr>
              <a:t>;</a:t>
            </a: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3605088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Shape 1"/>
          <p:cNvSpPr txBox="1"/>
          <p:nvPr/>
        </p:nvSpPr>
        <p:spPr>
          <a:xfrm>
            <a:off x="504000" y="30096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ru-RU" sz="4400" b="1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Noto Sans CJK SC Regular"/>
              </a:rPr>
              <a:t>Схема обработки событий в библиотеке </a:t>
            </a:r>
            <a:r>
              <a:rPr lang="en-US" sz="4400" b="1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Noto Sans CJK SC Regular"/>
              </a:rPr>
              <a:t>AWT</a:t>
            </a:r>
            <a:endParaRPr lang="ru-RU" sz="4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1" name="Рисунок 40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/>
        </p:blipFill>
        <p:spPr>
          <a:xfrm>
            <a:off x="734400" y="1800000"/>
            <a:ext cx="8828640" cy="5472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extShape 1"/>
          <p:cNvSpPr txBox="1"/>
          <p:nvPr/>
        </p:nvSpPr>
        <p:spPr>
          <a:xfrm>
            <a:off x="504000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ctr"/>
            <a:r>
              <a:rPr lang="ru-RU" sz="4400" b="1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Noto Sans CJK SC Regular"/>
              </a:rPr>
              <a:t>Событие </a:t>
            </a:r>
            <a:r>
              <a:rPr lang="ru-RU" sz="4400" b="1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Noto Sans CJK SC Regular"/>
              </a:rPr>
              <a:t>ActionEvent</a:t>
            </a:r>
            <a:endParaRPr lang="ru-RU" sz="4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" name="TextShape 2"/>
          <p:cNvSpPr txBox="1"/>
          <p:nvPr/>
        </p:nvSpPr>
        <p:spPr>
          <a:xfrm>
            <a:off x="504000" y="1769040"/>
            <a:ext cx="907164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r>
              <a:rPr lang="ru-RU" sz="2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Предположим, в нашем приложении создается кнопка сохранения файла</a:t>
            </a:r>
            <a:r>
              <a:rPr lang="ru-RU" sz="22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:</a:t>
            </a:r>
          </a:p>
          <a:p>
            <a:endParaRPr lang="ru-RU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lvl="1"/>
            <a:r>
              <a:rPr lang="ru-RU" sz="20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urier New"/>
                <a:ea typeface="Courier New"/>
              </a:rPr>
              <a:t>Button</a:t>
            </a:r>
            <a:r>
              <a:rPr lang="ru-RU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urier New"/>
                <a:ea typeface="Courier New"/>
              </a:rPr>
              <a:t> </a:t>
            </a:r>
            <a:r>
              <a:rPr lang="ru-RU" sz="20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urier New"/>
                <a:ea typeface="Courier New"/>
              </a:rPr>
              <a:t>save</a:t>
            </a:r>
            <a:r>
              <a:rPr lang="ru-RU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urier New"/>
                <a:ea typeface="Courier New"/>
              </a:rPr>
              <a:t> </a:t>
            </a:r>
            <a:r>
              <a:rPr lang="ru-RU" sz="2000" b="0" strike="noStrike" spc="-1" dirty="0">
                <a:solidFill>
                  <a:srgbClr val="808030"/>
                </a:solidFill>
                <a:uFill>
                  <a:solidFill>
                    <a:srgbClr val="FFFFFF"/>
                  </a:solidFill>
                </a:uFill>
                <a:latin typeface="Courier New"/>
                <a:ea typeface="Courier New"/>
              </a:rPr>
              <a:t>=</a:t>
            </a:r>
            <a:r>
              <a:rPr lang="ru-RU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urier New"/>
                <a:ea typeface="Courier New"/>
              </a:rPr>
              <a:t> </a:t>
            </a:r>
            <a:r>
              <a:rPr lang="ru-RU" sz="2000" b="1" strike="noStrike" spc="-1" dirty="0" err="1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Courier New"/>
                <a:ea typeface="Courier New"/>
              </a:rPr>
              <a:t>new</a:t>
            </a:r>
            <a:r>
              <a:rPr lang="ru-RU" sz="20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urier New"/>
                <a:ea typeface="Courier New"/>
              </a:rPr>
              <a:t> </a:t>
            </a:r>
            <a:r>
              <a:rPr lang="ru-RU" sz="20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urier New"/>
                <a:ea typeface="Courier New"/>
              </a:rPr>
              <a:t>Button</a:t>
            </a:r>
            <a:r>
              <a:rPr lang="ru-RU" sz="2000" b="0" strike="noStrike" spc="-1" dirty="0">
                <a:solidFill>
                  <a:srgbClr val="808030"/>
                </a:solidFill>
                <a:uFill>
                  <a:solidFill>
                    <a:srgbClr val="FFFFFF"/>
                  </a:solidFill>
                </a:uFill>
                <a:latin typeface="Courier New"/>
                <a:ea typeface="Courier New"/>
              </a:rPr>
              <a:t>(</a:t>
            </a:r>
            <a:r>
              <a:rPr lang="ru-RU" sz="2000" b="0" strike="noStrike" spc="-1" dirty="0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Courier New"/>
                <a:ea typeface="Courier New"/>
              </a:rPr>
              <a:t>"</a:t>
            </a:r>
            <a:r>
              <a:rPr lang="ru-RU" sz="2000" b="0" strike="noStrike" spc="-1" dirty="0" err="1">
                <a:solidFill>
                  <a:srgbClr val="0000E6"/>
                </a:solidFill>
                <a:uFill>
                  <a:solidFill>
                    <a:srgbClr val="FFFFFF"/>
                  </a:solidFill>
                </a:uFill>
                <a:latin typeface="Courier New"/>
                <a:ea typeface="Courier New"/>
              </a:rPr>
              <a:t>Save</a:t>
            </a:r>
            <a:r>
              <a:rPr lang="ru-RU" sz="2000" b="0" strike="noStrike" spc="-1" dirty="0">
                <a:solidFill>
                  <a:srgbClr val="800000"/>
                </a:solidFill>
                <a:uFill>
                  <a:solidFill>
                    <a:srgbClr val="FFFFFF"/>
                  </a:solidFill>
                </a:uFill>
                <a:latin typeface="Courier New"/>
                <a:ea typeface="Courier New"/>
              </a:rPr>
              <a:t>"</a:t>
            </a:r>
            <a:r>
              <a:rPr lang="ru-RU" sz="2000" b="0" strike="noStrike" spc="-1" dirty="0">
                <a:solidFill>
                  <a:srgbClr val="808030"/>
                </a:solidFill>
                <a:uFill>
                  <a:solidFill>
                    <a:srgbClr val="FFFFFF"/>
                  </a:solidFill>
                </a:uFill>
                <a:latin typeface="Courier New"/>
                <a:ea typeface="Courier New"/>
              </a:rPr>
              <a:t>)</a:t>
            </a:r>
            <a:r>
              <a:rPr lang="ru-RU" sz="2000" b="0" strike="noStrike" spc="-1" dirty="0">
                <a:solidFill>
                  <a:srgbClr val="800080"/>
                </a:solidFill>
                <a:uFill>
                  <a:solidFill>
                    <a:srgbClr val="FFFFFF"/>
                  </a:solidFill>
                </a:uFill>
                <a:latin typeface="Courier New"/>
                <a:ea typeface="Courier New"/>
              </a:rPr>
              <a:t>;</a:t>
            </a:r>
            <a:endParaRPr lang="ru-RU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urier New"/>
              <a:ea typeface="Courier New"/>
            </a:endParaRPr>
          </a:p>
          <a:p>
            <a:pPr lvl="1"/>
            <a:r>
              <a:rPr lang="ru-RU" sz="20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urier New"/>
                <a:ea typeface="Courier New"/>
              </a:rPr>
              <a:t>add</a:t>
            </a:r>
            <a:r>
              <a:rPr lang="ru-RU" sz="2000" b="0" strike="noStrike" spc="-1" dirty="0">
                <a:solidFill>
                  <a:srgbClr val="808030"/>
                </a:solidFill>
                <a:uFill>
                  <a:solidFill>
                    <a:srgbClr val="FFFFFF"/>
                  </a:solidFill>
                </a:uFill>
                <a:latin typeface="Courier New"/>
                <a:ea typeface="Courier New"/>
              </a:rPr>
              <a:t>(</a:t>
            </a:r>
            <a:r>
              <a:rPr lang="ru-RU" sz="20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urier New"/>
                <a:ea typeface="Courier New"/>
              </a:rPr>
              <a:t>save</a:t>
            </a:r>
            <a:r>
              <a:rPr lang="ru-RU" sz="2000" b="0" strike="noStrike" spc="-1" dirty="0">
                <a:solidFill>
                  <a:srgbClr val="808030"/>
                </a:solidFill>
                <a:uFill>
                  <a:solidFill>
                    <a:srgbClr val="FFFFFF"/>
                  </a:solidFill>
                </a:uFill>
                <a:latin typeface="Courier New"/>
                <a:ea typeface="Courier New"/>
              </a:rPr>
              <a:t>)</a:t>
            </a:r>
            <a:r>
              <a:rPr lang="ru-RU" sz="2000" b="0" strike="noStrike" spc="-1" dirty="0">
                <a:solidFill>
                  <a:srgbClr val="800080"/>
                </a:solidFill>
                <a:uFill>
                  <a:solidFill>
                    <a:srgbClr val="FFFFFF"/>
                  </a:solidFill>
                </a:uFill>
                <a:latin typeface="Courier New"/>
                <a:ea typeface="Courier New"/>
              </a:rPr>
              <a:t>;</a:t>
            </a:r>
            <a:endParaRPr lang="ru-RU" sz="2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urier New"/>
              <a:ea typeface="Courier New"/>
            </a:endParaRPr>
          </a:p>
          <a:p>
            <a:endParaRPr lang="ru-RU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352" y="107429"/>
            <a:ext cx="7920880" cy="1259946"/>
          </a:xfrm>
        </p:spPr>
        <p:txBody>
          <a:bodyPr/>
          <a:lstStyle/>
          <a:p>
            <a:pPr marL="0" indent="0">
              <a:buNone/>
            </a:pPr>
            <a:r>
              <a:rPr lang="ru-RU" b="1" i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Noto Sans CJK SC Regular"/>
              </a:rPr>
              <a:t>Событие </a:t>
            </a:r>
            <a:r>
              <a:rPr lang="ru-RU" b="1" i="1" strike="noStrike" spc="-1" dirty="0" err="1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Noto Sans CJK SC Regular"/>
              </a:rPr>
              <a:t>ActionEvent</a:t>
            </a:r>
            <a:r>
              <a:rPr lang="ru-RU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/>
            </a:r>
            <a:br>
              <a:rPr lang="ru-RU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5776" y="1259557"/>
            <a:ext cx="928903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0" i="0" u="none" strike="noStrike" baseline="0" dirty="0" smtClean="0">
                <a:solidFill>
                  <a:srgbClr val="00000A"/>
                </a:solidFill>
                <a:latin typeface="Times New Roman"/>
              </a:rPr>
              <a:t>Объявим класс, который реализует интерфейс </a:t>
            </a:r>
            <a:r>
              <a:rPr lang="arn-CL" dirty="0"/>
              <a:t>ActionListener</a:t>
            </a:r>
            <a:r>
              <a:rPr lang="ru-RU" b="0" i="0" u="none" strike="noStrike" baseline="0" dirty="0" smtClean="0">
                <a:solidFill>
                  <a:srgbClr val="00000A"/>
                </a:solidFill>
                <a:latin typeface="Times New Roman"/>
              </a:rPr>
              <a:t>:</a:t>
            </a:r>
          </a:p>
          <a:p>
            <a:pPr algn="just"/>
            <a:endParaRPr lang="ru-RU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pPr lvl="3"/>
            <a:r>
              <a:rPr lang="en-US" b="1" i="0" u="none" strike="noStrike" baseline="0" dirty="0" smtClean="0">
                <a:solidFill>
                  <a:srgbClr val="800000"/>
                </a:solidFill>
                <a:latin typeface="Courier New"/>
              </a:rPr>
              <a:t>class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Courier New"/>
              </a:rPr>
              <a:t>SaveButtonListener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endParaRPr lang="ru-RU" sz="20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pPr lvl="3"/>
            <a:r>
              <a:rPr lang="en-US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b="1" i="0" u="none" strike="noStrike" baseline="0" dirty="0" smtClean="0">
                <a:solidFill>
                  <a:srgbClr val="800000"/>
                </a:solidFill>
                <a:latin typeface="Courier New"/>
              </a:rPr>
              <a:t>implements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Courier New"/>
              </a:rPr>
              <a:t>ActionListener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b="0" i="0" u="none" strike="noStrike" baseline="0" dirty="0" smtClean="0">
                <a:solidFill>
                  <a:srgbClr val="800080"/>
                </a:solidFill>
                <a:latin typeface="Courier New"/>
              </a:rPr>
              <a:t>{</a:t>
            </a:r>
            <a:endParaRPr lang="ru-RU" sz="20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pPr lvl="3"/>
            <a:r>
              <a:rPr lang="en-US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b="1" i="0" u="none" strike="noStrike" baseline="0" dirty="0" smtClean="0">
                <a:solidFill>
                  <a:srgbClr val="800000"/>
                </a:solidFill>
                <a:latin typeface="Courier New"/>
              </a:rPr>
              <a:t>private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b="1" i="0" u="none" strike="noStrike" baseline="0" dirty="0" smtClean="0">
                <a:solidFill>
                  <a:srgbClr val="BB7977"/>
                </a:solidFill>
                <a:latin typeface="Courier New"/>
              </a:rPr>
              <a:t>Frame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Courier New"/>
              </a:rPr>
              <a:t> parent</a:t>
            </a:r>
            <a:r>
              <a:rPr lang="en-US" b="0" i="0" u="none" strike="noStrike" baseline="0" dirty="0" smtClean="0">
                <a:solidFill>
                  <a:srgbClr val="800080"/>
                </a:solidFill>
                <a:latin typeface="Courier New"/>
              </a:rPr>
              <a:t>;</a:t>
            </a:r>
            <a:endParaRPr lang="ru-RU" sz="20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pPr lvl="3"/>
            <a:r>
              <a:rPr lang="en-US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b="1" i="0" u="none" strike="noStrike" baseline="0" dirty="0" smtClean="0">
                <a:solidFill>
                  <a:srgbClr val="800000"/>
                </a:solidFill>
                <a:latin typeface="Courier New"/>
              </a:rPr>
              <a:t>public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Courier New"/>
              </a:rPr>
              <a:t>SaveButtonListener</a:t>
            </a:r>
            <a:r>
              <a:rPr lang="en-US" b="0" i="0" u="none" strike="noStrike" baseline="0" dirty="0" smtClean="0">
                <a:solidFill>
                  <a:srgbClr val="808030"/>
                </a:solidFill>
                <a:latin typeface="Courier New"/>
              </a:rPr>
              <a:t>(</a:t>
            </a:r>
            <a:r>
              <a:rPr lang="en-US" b="1" i="0" u="none" strike="noStrike" baseline="0" dirty="0" smtClean="0">
                <a:solidFill>
                  <a:srgbClr val="BB7977"/>
                </a:solidFill>
                <a:latin typeface="Courier New"/>
              </a:rPr>
              <a:t>Frame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Courier New"/>
              </a:rPr>
              <a:t>parentFrame</a:t>
            </a:r>
            <a:r>
              <a:rPr lang="en-US" b="0" i="0" u="none" strike="noStrike" baseline="0" dirty="0" smtClean="0">
                <a:solidFill>
                  <a:srgbClr val="808030"/>
                </a:solidFill>
                <a:latin typeface="Courier New"/>
              </a:rPr>
              <a:t>)</a:t>
            </a:r>
            <a:endParaRPr lang="ru-RU" sz="20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pPr lvl="3"/>
            <a:r>
              <a:rPr lang="en-US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b="0" i="0" u="none" strike="noStrike" baseline="0" dirty="0" smtClean="0">
                <a:solidFill>
                  <a:srgbClr val="800080"/>
                </a:solidFill>
                <a:latin typeface="Courier New"/>
              </a:rPr>
              <a:t>{</a:t>
            </a:r>
            <a:endParaRPr lang="ru-RU" sz="20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pPr lvl="3"/>
            <a:r>
              <a:rPr lang="en-US" b="0" i="0" u="none" strike="noStrike" baseline="0" dirty="0" smtClean="0">
                <a:solidFill>
                  <a:srgbClr val="000000"/>
                </a:solidFill>
                <a:latin typeface="Courier New"/>
              </a:rPr>
              <a:t> parent </a:t>
            </a:r>
            <a:r>
              <a:rPr lang="en-US" b="0" i="0" u="none" strike="noStrike" baseline="0" dirty="0" smtClean="0">
                <a:solidFill>
                  <a:srgbClr val="808030"/>
                </a:solidFill>
                <a:latin typeface="Courier New"/>
              </a:rPr>
              <a:t>=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Courier New"/>
              </a:rPr>
              <a:t>parentFrame</a:t>
            </a:r>
            <a:r>
              <a:rPr lang="en-US" b="0" i="0" u="none" strike="noStrike" baseline="0" dirty="0" smtClean="0">
                <a:solidFill>
                  <a:srgbClr val="800080"/>
                </a:solidFill>
                <a:latin typeface="Courier New"/>
              </a:rPr>
              <a:t>;</a:t>
            </a:r>
            <a:endParaRPr lang="ru-RU" sz="20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pPr lvl="3"/>
            <a:r>
              <a:rPr lang="en-US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b="0" i="0" u="none" strike="noStrike" baseline="0" dirty="0" smtClean="0">
                <a:solidFill>
                  <a:srgbClr val="800080"/>
                </a:solidFill>
                <a:latin typeface="Courier New"/>
              </a:rPr>
              <a:t>}</a:t>
            </a:r>
            <a:endParaRPr lang="ru-RU" sz="20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pPr lvl="3"/>
            <a:r>
              <a:rPr lang="en-US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b="1" i="0" u="none" strike="noStrike" baseline="0" dirty="0" smtClean="0">
                <a:solidFill>
                  <a:srgbClr val="800000"/>
                </a:solidFill>
                <a:latin typeface="Courier New"/>
              </a:rPr>
              <a:t>public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b="0" i="0" u="none" strike="noStrike" baseline="0" dirty="0" smtClean="0">
                <a:solidFill>
                  <a:srgbClr val="BB7977"/>
                </a:solidFill>
                <a:latin typeface="Courier New"/>
              </a:rPr>
              <a:t>void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Courier New"/>
              </a:rPr>
              <a:t>actionPerformed</a:t>
            </a:r>
            <a:r>
              <a:rPr lang="en-US" b="0" i="0" u="none" strike="noStrike" baseline="0" dirty="0" smtClean="0">
                <a:solidFill>
                  <a:srgbClr val="808030"/>
                </a:solidFill>
                <a:latin typeface="Courier New"/>
              </a:rPr>
              <a:t>(</a:t>
            </a:r>
            <a:r>
              <a:rPr lang="en-US" b="1" i="0" u="none" strike="noStrike" baseline="0" dirty="0" err="1" smtClean="0">
                <a:solidFill>
                  <a:srgbClr val="BB7977"/>
                </a:solidFill>
                <a:latin typeface="Courier New"/>
              </a:rPr>
              <a:t>ActionEvent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Courier New"/>
              </a:rPr>
              <a:t> e</a:t>
            </a:r>
            <a:r>
              <a:rPr lang="en-US" b="0" i="0" u="none" strike="noStrike" baseline="0" dirty="0" smtClean="0">
                <a:solidFill>
                  <a:srgbClr val="808030"/>
                </a:solidFill>
                <a:latin typeface="Courier New"/>
              </a:rPr>
              <a:t>)</a:t>
            </a:r>
            <a:endParaRPr lang="ru-RU" sz="20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pPr lvl="3"/>
            <a:r>
              <a:rPr lang="en-US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b="0" i="0" u="none" strike="noStrike" baseline="0" dirty="0" smtClean="0">
                <a:solidFill>
                  <a:srgbClr val="800080"/>
                </a:solidFill>
                <a:latin typeface="Courier New"/>
              </a:rPr>
              <a:t>{</a:t>
            </a:r>
            <a:endParaRPr lang="ru-RU" sz="20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pPr lvl="3"/>
            <a:r>
              <a:rPr lang="en-US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b="1" i="0" u="none" strike="noStrike" baseline="0" dirty="0" err="1" smtClean="0">
                <a:solidFill>
                  <a:srgbClr val="BB7977"/>
                </a:solidFill>
                <a:latin typeface="Courier New"/>
              </a:rPr>
              <a:t>FileDialog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Courier New"/>
              </a:rPr>
              <a:t>fd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b="0" i="0" u="none" strike="noStrike" baseline="0" dirty="0" smtClean="0">
                <a:solidFill>
                  <a:srgbClr val="808030"/>
                </a:solidFill>
                <a:latin typeface="Courier New"/>
              </a:rPr>
              <a:t>=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b="1" i="0" u="none" strike="noStrike" baseline="0" dirty="0" smtClean="0">
                <a:solidFill>
                  <a:srgbClr val="800000"/>
                </a:solidFill>
                <a:latin typeface="Courier New"/>
              </a:rPr>
              <a:t>new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b="1" i="0" u="none" strike="noStrike" baseline="0" dirty="0" err="1" smtClean="0">
                <a:solidFill>
                  <a:srgbClr val="BB7977"/>
                </a:solidFill>
                <a:latin typeface="Courier New"/>
              </a:rPr>
              <a:t>FileDialog</a:t>
            </a:r>
            <a:r>
              <a:rPr lang="en-US" b="0" i="0" u="none" strike="noStrike" baseline="0" dirty="0" smtClean="0">
                <a:solidFill>
                  <a:srgbClr val="808030"/>
                </a:solidFill>
                <a:latin typeface="Courier New"/>
              </a:rPr>
              <a:t>(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Courier New"/>
              </a:rPr>
              <a:t>parent</a:t>
            </a:r>
            <a:r>
              <a:rPr lang="en-US" b="0" i="0" u="none" strike="noStrike" baseline="0" dirty="0" smtClean="0">
                <a:solidFill>
                  <a:srgbClr val="808030"/>
                </a:solidFill>
                <a:latin typeface="Courier New"/>
              </a:rPr>
              <a:t>,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endParaRPr lang="ru-RU" sz="20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pPr lvl="3"/>
            <a:r>
              <a:rPr lang="en-US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b="0" i="0" u="none" strike="noStrike" baseline="0" dirty="0" smtClean="0">
                <a:solidFill>
                  <a:srgbClr val="0000E6"/>
                </a:solidFill>
                <a:latin typeface="Courier New"/>
              </a:rPr>
              <a:t>"Save file"</a:t>
            </a:r>
            <a:r>
              <a:rPr lang="en-US" b="0" i="0" u="none" strike="noStrike" baseline="0" dirty="0" smtClean="0">
                <a:solidFill>
                  <a:srgbClr val="808030"/>
                </a:solidFill>
                <a:latin typeface="Courier New"/>
              </a:rPr>
              <a:t>,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b="1" i="0" u="none" strike="noStrike" baseline="0" dirty="0" err="1" smtClean="0">
                <a:solidFill>
                  <a:srgbClr val="BB7977"/>
                </a:solidFill>
                <a:latin typeface="Courier New"/>
              </a:rPr>
              <a:t>FileDialog</a:t>
            </a:r>
            <a:r>
              <a:rPr lang="en-US" b="0" i="0" u="none" strike="noStrike" baseline="0" dirty="0" err="1" smtClean="0">
                <a:solidFill>
                  <a:srgbClr val="808030"/>
                </a:solidFill>
                <a:latin typeface="Courier New"/>
              </a:rPr>
              <a:t>.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Courier New"/>
              </a:rPr>
              <a:t>SAVE</a:t>
            </a:r>
            <a:r>
              <a:rPr lang="en-US" b="0" i="0" u="none" strike="noStrike" baseline="0" dirty="0" smtClean="0">
                <a:solidFill>
                  <a:srgbClr val="808030"/>
                </a:solidFill>
                <a:latin typeface="Courier New"/>
              </a:rPr>
              <a:t>)</a:t>
            </a:r>
            <a:r>
              <a:rPr lang="en-US" b="0" i="0" u="none" strike="noStrike" baseline="0" dirty="0" smtClean="0">
                <a:solidFill>
                  <a:srgbClr val="800080"/>
                </a:solidFill>
                <a:latin typeface="Courier New"/>
              </a:rPr>
              <a:t>;</a:t>
            </a:r>
            <a:endParaRPr lang="ru-RU" sz="20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pPr lvl="3"/>
            <a:r>
              <a:rPr lang="en-US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Courier New"/>
              </a:rPr>
              <a:t>fd</a:t>
            </a:r>
            <a:r>
              <a:rPr lang="en-US" b="0" i="0" u="none" strike="noStrike" baseline="0" dirty="0" err="1" smtClean="0">
                <a:solidFill>
                  <a:srgbClr val="808030"/>
                </a:solidFill>
                <a:latin typeface="Courier New"/>
              </a:rPr>
              <a:t>.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Courier New"/>
              </a:rPr>
              <a:t>setVisible</a:t>
            </a:r>
            <a:r>
              <a:rPr lang="en-US" b="0" i="0" u="none" strike="noStrike" baseline="0" dirty="0" smtClean="0">
                <a:solidFill>
                  <a:srgbClr val="808030"/>
                </a:solidFill>
                <a:latin typeface="Courier New"/>
              </a:rPr>
              <a:t>(</a:t>
            </a:r>
            <a:r>
              <a:rPr lang="en-US" b="1" i="0" u="none" strike="noStrike" baseline="0" dirty="0" smtClean="0">
                <a:solidFill>
                  <a:srgbClr val="800000"/>
                </a:solidFill>
                <a:latin typeface="Courier New"/>
              </a:rPr>
              <a:t>true</a:t>
            </a:r>
            <a:r>
              <a:rPr lang="en-US" b="0" i="0" u="none" strike="noStrike" baseline="0" dirty="0" smtClean="0">
                <a:solidFill>
                  <a:srgbClr val="808030"/>
                </a:solidFill>
                <a:latin typeface="Courier New"/>
              </a:rPr>
              <a:t>)</a:t>
            </a:r>
            <a:r>
              <a:rPr lang="en-US" b="0" i="0" u="none" strike="noStrike" baseline="0" dirty="0" smtClean="0">
                <a:solidFill>
                  <a:srgbClr val="800080"/>
                </a:solidFill>
                <a:latin typeface="Courier New"/>
              </a:rPr>
              <a:t>;</a:t>
            </a:r>
            <a:endParaRPr lang="ru-RU" sz="20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pPr lvl="3"/>
            <a:r>
              <a:rPr lang="en-US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b="1" i="0" u="none" strike="noStrike" baseline="0" dirty="0" err="1" smtClean="0">
                <a:solidFill>
                  <a:srgbClr val="BB7977"/>
                </a:solidFill>
                <a:latin typeface="Courier New"/>
              </a:rPr>
              <a:t>System</a:t>
            </a:r>
            <a:r>
              <a:rPr lang="en-US" b="0" i="0" u="none" strike="noStrike" baseline="0" dirty="0" err="1" smtClean="0">
                <a:solidFill>
                  <a:srgbClr val="808030"/>
                </a:solidFill>
                <a:latin typeface="Courier New"/>
              </a:rPr>
              <a:t>.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Courier New"/>
              </a:rPr>
              <a:t>out</a:t>
            </a:r>
            <a:r>
              <a:rPr lang="en-US" b="0" i="0" u="none" strike="noStrike" baseline="0" dirty="0" err="1" smtClean="0">
                <a:solidFill>
                  <a:srgbClr val="808030"/>
                </a:solidFill>
                <a:latin typeface="Courier New"/>
              </a:rPr>
              <a:t>.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Courier New"/>
              </a:rPr>
              <a:t>println</a:t>
            </a:r>
            <a:r>
              <a:rPr lang="en-US" b="0" i="0" u="none" strike="noStrike" baseline="0" dirty="0" smtClean="0">
                <a:solidFill>
                  <a:srgbClr val="808030"/>
                </a:solidFill>
                <a:latin typeface="Courier New"/>
              </a:rPr>
              <a:t>(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Courier New"/>
              </a:rPr>
              <a:t>fd</a:t>
            </a:r>
            <a:r>
              <a:rPr lang="en-US" b="0" i="0" u="none" strike="noStrike" baseline="0" dirty="0" err="1" smtClean="0">
                <a:solidFill>
                  <a:srgbClr val="808030"/>
                </a:solidFill>
                <a:latin typeface="Courier New"/>
              </a:rPr>
              <a:t>.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Courier New"/>
              </a:rPr>
              <a:t>getDirectory</a:t>
            </a:r>
            <a:r>
              <a:rPr lang="en-US" b="0" i="0" u="none" strike="noStrike" baseline="0" dirty="0" smtClean="0">
                <a:solidFill>
                  <a:srgbClr val="808030"/>
                </a:solidFill>
                <a:latin typeface="Courier New"/>
              </a:rPr>
              <a:t>()+</a:t>
            </a:r>
            <a:r>
              <a:rPr lang="en-US" b="0" i="0" u="none" strike="noStrike" baseline="0" dirty="0" smtClean="0">
                <a:solidFill>
                  <a:srgbClr val="0000E6"/>
                </a:solidFill>
                <a:latin typeface="Courier New"/>
              </a:rPr>
              <a:t>"/"</a:t>
            </a:r>
            <a:r>
              <a:rPr lang="en-US" b="0" i="0" u="none" strike="noStrike" baseline="0" dirty="0" smtClean="0">
                <a:solidFill>
                  <a:srgbClr val="808030"/>
                </a:solidFill>
                <a:latin typeface="Courier New"/>
              </a:rPr>
              <a:t>+</a:t>
            </a:r>
            <a:endParaRPr lang="ru-RU" sz="20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pPr lvl="3"/>
            <a:r>
              <a:rPr lang="en-US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arn-CL" b="0" i="0" u="none" strike="noStrike" baseline="0" dirty="0" smtClean="0">
                <a:solidFill>
                  <a:srgbClr val="000000"/>
                </a:solidFill>
                <a:latin typeface="Courier New"/>
              </a:rPr>
              <a:t>fd</a:t>
            </a:r>
            <a:r>
              <a:rPr lang="arn-CL" b="0" i="0" u="none" strike="noStrike" baseline="0" dirty="0" smtClean="0">
                <a:solidFill>
                  <a:srgbClr val="808030"/>
                </a:solidFill>
                <a:latin typeface="Courier New"/>
              </a:rPr>
              <a:t>.</a:t>
            </a:r>
            <a:r>
              <a:rPr lang="arn-CL" b="0" i="0" u="none" strike="noStrike" baseline="0" dirty="0" smtClean="0">
                <a:solidFill>
                  <a:srgbClr val="000000"/>
                </a:solidFill>
                <a:latin typeface="Courier New"/>
              </a:rPr>
              <a:t>getFile</a:t>
            </a:r>
            <a:r>
              <a:rPr lang="arn-CL" b="0" i="0" u="none" strike="noStrike" baseline="0" dirty="0" smtClean="0">
                <a:solidFill>
                  <a:srgbClr val="808030"/>
                </a:solidFill>
                <a:latin typeface="Courier New"/>
              </a:rPr>
              <a:t>())</a:t>
            </a:r>
            <a:r>
              <a:rPr lang="arn-CL" b="0" i="0" u="none" strike="noStrike" baseline="0" dirty="0" smtClean="0">
                <a:solidFill>
                  <a:srgbClr val="800080"/>
                </a:solidFill>
                <a:latin typeface="Courier New"/>
              </a:rPr>
              <a:t>;</a:t>
            </a:r>
            <a:endParaRPr lang="arn-CL" sz="20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pPr lvl="3"/>
            <a:r>
              <a:rPr lang="ru-RU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ru-RU" b="0" i="0" u="none" strike="noStrike" baseline="0" dirty="0" smtClean="0">
                <a:solidFill>
                  <a:srgbClr val="800080"/>
                </a:solidFill>
                <a:latin typeface="Courier New"/>
              </a:rPr>
              <a:t>}</a:t>
            </a:r>
            <a:endParaRPr lang="ru-RU" sz="20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r>
              <a:rPr lang="ru-RU" b="0" i="0" u="none" strike="noStrike" baseline="0" dirty="0" smtClean="0">
                <a:solidFill>
                  <a:srgbClr val="800080"/>
                </a:solidFill>
                <a:latin typeface="Courier New"/>
              </a:rPr>
              <a:t>}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9948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Shape 1"/>
          <p:cNvSpPr txBox="1">
            <a:spLocks noGrp="1"/>
          </p:cNvSpPr>
          <p:nvPr>
            <p:ph type="title"/>
          </p:nvPr>
        </p:nvSpPr>
        <p:spPr>
          <a:xfrm>
            <a:off x="359792" y="0"/>
            <a:ext cx="7179591" cy="125994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marL="0" indent="0" algn="ctr">
              <a:buNone/>
            </a:pPr>
            <a:r>
              <a:rPr lang="ru-RU" sz="4400" b="1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Noto Sans CJK SC Regular"/>
              </a:rPr>
              <a:t>Событие </a:t>
            </a:r>
            <a:r>
              <a:rPr lang="ru-RU" sz="4400" b="1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Noto Sans CJK SC Regular"/>
              </a:rPr>
              <a:t>ActionEvent</a:t>
            </a:r>
            <a:endParaRPr lang="ru-RU" sz="4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sz="quarter" idx="13"/>
          </p:nvPr>
        </p:nvSpPr>
        <p:spPr>
          <a:xfrm>
            <a:off x="1151880" y="1835621"/>
            <a:ext cx="7056438" cy="3830235"/>
          </a:xfrm>
        </p:spPr>
        <p:txBody>
          <a:bodyPr/>
          <a:lstStyle/>
          <a:p>
            <a:pPr marR="0" algn="just" rtl="0"/>
            <a:r>
              <a:rPr lang="ru-RU" b="0" i="0" u="none" strike="noStrike" baseline="0" dirty="0" smtClean="0">
                <a:solidFill>
                  <a:srgbClr val="00000A"/>
                </a:solidFill>
                <a:latin typeface="Times New Roman"/>
              </a:rPr>
              <a:t>Следующий шаг – регистрация слушателя. Название соответствующего метода снова прямо следует из названия интерфейса – </a:t>
            </a:r>
            <a:r>
              <a:rPr lang="ru-RU" b="0" i="0" u="none" strike="noStrike" baseline="0" dirty="0" err="1" smtClean="0">
                <a:solidFill>
                  <a:srgbClr val="00000A"/>
                </a:solidFill>
                <a:latin typeface="Times New Roman"/>
              </a:rPr>
              <a:t>addActionListener</a:t>
            </a:r>
            <a:r>
              <a:rPr lang="ru-RU" b="0" i="0" u="none" strike="noStrike" baseline="0" dirty="0" smtClean="0">
                <a:solidFill>
                  <a:srgbClr val="00000A"/>
                </a:solidFill>
                <a:latin typeface="Times New Roman"/>
              </a:rPr>
              <a:t>.</a:t>
            </a:r>
          </a:p>
          <a:p>
            <a:pPr marR="0" lvl="3" algn="l" rtl="0"/>
            <a:r>
              <a:rPr lang="en-US" b="0" i="0" u="none" strike="noStrike" baseline="0" dirty="0" err="1" smtClean="0">
                <a:solidFill>
                  <a:srgbClr val="000000"/>
                </a:solidFill>
                <a:latin typeface="Courier New"/>
              </a:rPr>
              <a:t>save</a:t>
            </a:r>
            <a:r>
              <a:rPr lang="en-US" b="0" i="0" u="none" strike="noStrike" baseline="0" dirty="0" err="1" smtClean="0">
                <a:solidFill>
                  <a:srgbClr val="808030"/>
                </a:solidFill>
                <a:latin typeface="Courier New"/>
              </a:rPr>
              <a:t>.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Courier New"/>
              </a:rPr>
              <a:t>addActionListener</a:t>
            </a:r>
            <a:r>
              <a:rPr lang="en-US" b="0" i="0" u="none" strike="noStrike" baseline="0" dirty="0" smtClean="0">
                <a:solidFill>
                  <a:srgbClr val="808030"/>
                </a:solidFill>
                <a:latin typeface="Courier New"/>
              </a:rPr>
              <a:t>(</a:t>
            </a:r>
            <a:endParaRPr lang="ru-RU" sz="20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pPr marR="0" algn="l" rtl="0"/>
            <a:r>
              <a:rPr lang="en-US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b="1" i="0" u="none" strike="noStrike" baseline="0" dirty="0" smtClean="0">
                <a:solidFill>
                  <a:srgbClr val="800000"/>
                </a:solidFill>
                <a:latin typeface="Courier New"/>
              </a:rPr>
              <a:t>new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Courier New"/>
              </a:rPr>
              <a:t>SaveButtonListener</a:t>
            </a:r>
            <a:r>
              <a:rPr lang="en-US" b="0" i="0" u="none" strike="noStrike" baseline="0" dirty="0" smtClean="0">
                <a:solidFill>
                  <a:srgbClr val="808030"/>
                </a:solidFill>
                <a:latin typeface="Courier New"/>
              </a:rPr>
              <a:t>(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Courier New"/>
              </a:rPr>
              <a:t>frame</a:t>
            </a:r>
            <a:r>
              <a:rPr lang="en-US" b="0" i="0" u="none" strike="noStrike" baseline="0" dirty="0" smtClean="0">
                <a:solidFill>
                  <a:srgbClr val="808030"/>
                </a:solidFill>
                <a:latin typeface="Courier New"/>
              </a:rPr>
              <a:t>))</a:t>
            </a:r>
            <a:r>
              <a:rPr lang="en-US" b="0" i="0" u="none" strike="noStrike" baseline="0" dirty="0" smtClean="0">
                <a:solidFill>
                  <a:srgbClr val="800080"/>
                </a:solidFill>
                <a:latin typeface="Courier New"/>
              </a:rPr>
              <a:t>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8869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9792" y="107429"/>
            <a:ext cx="9361040" cy="1259946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П</a:t>
            </a:r>
            <a:r>
              <a:rPr lang="ru-RU" dirty="0" smtClean="0"/>
              <a:t>олный </a:t>
            </a:r>
            <a:r>
              <a:rPr lang="ru-RU" dirty="0"/>
              <a:t>листинг программы:</a:t>
            </a:r>
          </a:p>
        </p:txBody>
      </p:sp>
      <p:sp>
        <p:nvSpPr>
          <p:cNvPr id="3" name="Текст 2"/>
          <p:cNvSpPr>
            <a:spLocks noGrp="1"/>
          </p:cNvSpPr>
          <p:nvPr>
            <p:ph sz="quarter" idx="13"/>
          </p:nvPr>
        </p:nvSpPr>
        <p:spPr>
          <a:xfrm>
            <a:off x="719832" y="1115541"/>
            <a:ext cx="9001000" cy="6192688"/>
          </a:xfrm>
        </p:spPr>
        <p:txBody>
          <a:bodyPr>
            <a:noAutofit/>
          </a:bodyPr>
          <a:lstStyle/>
          <a:p>
            <a:pPr marL="50397" indent="0">
              <a:buNone/>
            </a:pPr>
            <a:r>
              <a:rPr lang="en-US" sz="900" b="1" dirty="0"/>
              <a:t>import</a:t>
            </a:r>
            <a:r>
              <a:rPr lang="ru-RU" sz="900" dirty="0"/>
              <a:t> </a:t>
            </a:r>
            <a:r>
              <a:rPr lang="en-US" sz="900" dirty="0"/>
              <a:t>java</a:t>
            </a:r>
            <a:r>
              <a:rPr lang="ru-RU" sz="900" dirty="0"/>
              <a:t>.</a:t>
            </a:r>
            <a:r>
              <a:rPr lang="en-US" sz="900" dirty="0" err="1"/>
              <a:t>awt</a:t>
            </a:r>
            <a:r>
              <a:rPr lang="ru-RU" sz="900" dirty="0"/>
              <a:t>.</a:t>
            </a:r>
            <a:r>
              <a:rPr lang="ru-RU" sz="900" b="1" dirty="0"/>
              <a:t>*</a:t>
            </a:r>
            <a:r>
              <a:rPr lang="ru-RU" sz="900" dirty="0"/>
              <a:t>;</a:t>
            </a:r>
          </a:p>
          <a:p>
            <a:pPr marL="50397" indent="0">
              <a:buNone/>
            </a:pPr>
            <a:r>
              <a:rPr lang="en-US" sz="900" b="1" dirty="0"/>
              <a:t>import</a:t>
            </a:r>
            <a:r>
              <a:rPr lang="ru-RU" sz="900" dirty="0"/>
              <a:t> </a:t>
            </a:r>
            <a:r>
              <a:rPr lang="en-US" sz="900" dirty="0"/>
              <a:t>java</a:t>
            </a:r>
            <a:r>
              <a:rPr lang="ru-RU" sz="900" dirty="0"/>
              <a:t>.</a:t>
            </a:r>
            <a:r>
              <a:rPr lang="en-US" sz="900" dirty="0" err="1"/>
              <a:t>awt</a:t>
            </a:r>
            <a:r>
              <a:rPr lang="ru-RU" sz="900" dirty="0"/>
              <a:t>.</a:t>
            </a:r>
            <a:r>
              <a:rPr lang="en-US" sz="900" dirty="0"/>
              <a:t>event</a:t>
            </a:r>
            <a:r>
              <a:rPr lang="ru-RU" sz="900" dirty="0"/>
              <a:t>.</a:t>
            </a:r>
            <a:r>
              <a:rPr lang="ru-RU" sz="900" b="1" dirty="0"/>
              <a:t>*</a:t>
            </a:r>
            <a:r>
              <a:rPr lang="ru-RU" sz="900" dirty="0"/>
              <a:t>;</a:t>
            </a:r>
          </a:p>
          <a:p>
            <a:pPr marL="50397" indent="0">
              <a:buNone/>
            </a:pPr>
            <a:r>
              <a:rPr lang="en-US" sz="900" b="1" dirty="0" smtClean="0"/>
              <a:t>public</a:t>
            </a:r>
            <a:r>
              <a:rPr lang="en-US" sz="900" dirty="0" smtClean="0"/>
              <a:t> </a:t>
            </a:r>
            <a:r>
              <a:rPr lang="en-US" sz="900" b="1" dirty="0"/>
              <a:t>class</a:t>
            </a:r>
            <a:r>
              <a:rPr lang="en-US" sz="900" dirty="0"/>
              <a:t> Test {</a:t>
            </a:r>
            <a:endParaRPr lang="ru-RU" sz="900" dirty="0"/>
          </a:p>
          <a:p>
            <a:pPr marL="50397" indent="0">
              <a:buNone/>
            </a:pPr>
            <a:r>
              <a:rPr lang="en-US" sz="900" dirty="0"/>
              <a:t> </a:t>
            </a:r>
            <a:r>
              <a:rPr lang="en-US" sz="900" b="1" dirty="0"/>
              <a:t>public</a:t>
            </a:r>
            <a:r>
              <a:rPr lang="en-US" sz="900" dirty="0"/>
              <a:t> </a:t>
            </a:r>
            <a:r>
              <a:rPr lang="en-US" sz="900" b="1" dirty="0"/>
              <a:t>static</a:t>
            </a:r>
            <a:r>
              <a:rPr lang="en-US" sz="900" dirty="0"/>
              <a:t> void main(</a:t>
            </a:r>
            <a:r>
              <a:rPr lang="en-US" sz="900" b="1" dirty="0"/>
              <a:t>String</a:t>
            </a:r>
            <a:r>
              <a:rPr lang="en-US" sz="900" dirty="0"/>
              <a:t> </a:t>
            </a:r>
            <a:r>
              <a:rPr lang="en-US" sz="900" dirty="0" err="1"/>
              <a:t>args</a:t>
            </a:r>
            <a:r>
              <a:rPr lang="en-US" sz="900" dirty="0"/>
              <a:t>[]) {</a:t>
            </a:r>
            <a:endParaRPr lang="ru-RU" sz="900" dirty="0"/>
          </a:p>
          <a:p>
            <a:pPr marL="50397" indent="0">
              <a:buNone/>
            </a:pPr>
            <a:r>
              <a:rPr lang="en-US" sz="900" dirty="0"/>
              <a:t> </a:t>
            </a:r>
            <a:r>
              <a:rPr lang="en-US" sz="900" b="1" dirty="0"/>
              <a:t>Frame</a:t>
            </a:r>
            <a:r>
              <a:rPr lang="en-US" sz="900" dirty="0"/>
              <a:t> </a:t>
            </a:r>
            <a:r>
              <a:rPr lang="en-US" sz="900" dirty="0" err="1"/>
              <a:t>frame</a:t>
            </a:r>
            <a:r>
              <a:rPr lang="en-US" sz="900" dirty="0"/>
              <a:t> = </a:t>
            </a:r>
            <a:r>
              <a:rPr lang="en-US" sz="900" b="1" dirty="0"/>
              <a:t>new</a:t>
            </a:r>
            <a:r>
              <a:rPr lang="en-US" sz="900" dirty="0"/>
              <a:t> </a:t>
            </a:r>
            <a:r>
              <a:rPr lang="en-US" sz="900" b="1" dirty="0"/>
              <a:t>Frame</a:t>
            </a:r>
            <a:r>
              <a:rPr lang="en-US" sz="900" dirty="0"/>
              <a:t>("Test Action");</a:t>
            </a:r>
            <a:endParaRPr lang="ru-RU" sz="900" dirty="0"/>
          </a:p>
          <a:p>
            <a:pPr marL="50397" indent="0">
              <a:buNone/>
            </a:pPr>
            <a:r>
              <a:rPr lang="en-US" sz="900" dirty="0"/>
              <a:t> </a:t>
            </a:r>
            <a:r>
              <a:rPr lang="en-US" sz="900" dirty="0" err="1"/>
              <a:t>frame.setSize</a:t>
            </a:r>
            <a:r>
              <a:rPr lang="en-US" sz="900" dirty="0"/>
              <a:t>(400, 300);</a:t>
            </a:r>
            <a:endParaRPr lang="ru-RU" sz="900" dirty="0"/>
          </a:p>
          <a:p>
            <a:pPr marL="50397" indent="0">
              <a:buNone/>
            </a:pPr>
            <a:r>
              <a:rPr lang="en-US" sz="900" dirty="0"/>
              <a:t> </a:t>
            </a:r>
            <a:r>
              <a:rPr lang="en-US" sz="900" b="1" dirty="0"/>
              <a:t>Panel</a:t>
            </a:r>
            <a:r>
              <a:rPr lang="en-US" sz="900" dirty="0"/>
              <a:t> p = </a:t>
            </a:r>
            <a:r>
              <a:rPr lang="en-US" sz="900" b="1" dirty="0"/>
              <a:t>new</a:t>
            </a:r>
            <a:r>
              <a:rPr lang="en-US" sz="900" dirty="0"/>
              <a:t> </a:t>
            </a:r>
            <a:r>
              <a:rPr lang="en-US" sz="900" b="1" dirty="0"/>
              <a:t>Panel</a:t>
            </a:r>
            <a:r>
              <a:rPr lang="en-US" sz="900" dirty="0"/>
              <a:t>();</a:t>
            </a:r>
            <a:endParaRPr lang="ru-RU" sz="900" dirty="0"/>
          </a:p>
          <a:p>
            <a:pPr marL="50397" indent="0">
              <a:buNone/>
            </a:pPr>
            <a:r>
              <a:rPr lang="en-US" sz="900" dirty="0"/>
              <a:t> </a:t>
            </a:r>
            <a:r>
              <a:rPr lang="en-US" sz="900" dirty="0" err="1"/>
              <a:t>frame.add</a:t>
            </a:r>
            <a:r>
              <a:rPr lang="en-US" sz="900" dirty="0"/>
              <a:t>(p);</a:t>
            </a:r>
            <a:endParaRPr lang="ru-RU" sz="900" dirty="0"/>
          </a:p>
          <a:p>
            <a:pPr marL="50397" indent="0">
              <a:buNone/>
            </a:pPr>
            <a:r>
              <a:rPr lang="en-US" sz="900" dirty="0"/>
              <a:t> </a:t>
            </a:r>
            <a:r>
              <a:rPr lang="en-US" sz="900" b="1" dirty="0"/>
              <a:t>Button</a:t>
            </a:r>
            <a:r>
              <a:rPr lang="en-US" sz="900" dirty="0"/>
              <a:t> save = </a:t>
            </a:r>
            <a:r>
              <a:rPr lang="en-US" sz="900" b="1" dirty="0"/>
              <a:t>new</a:t>
            </a:r>
            <a:r>
              <a:rPr lang="en-US" sz="900" dirty="0"/>
              <a:t> </a:t>
            </a:r>
            <a:r>
              <a:rPr lang="en-US" sz="900" b="1" dirty="0"/>
              <a:t>Button</a:t>
            </a:r>
            <a:r>
              <a:rPr lang="en-US" sz="900" dirty="0"/>
              <a:t>("Save");</a:t>
            </a:r>
            <a:endParaRPr lang="ru-RU" sz="900" dirty="0"/>
          </a:p>
          <a:p>
            <a:pPr marL="50397" indent="0">
              <a:buNone/>
            </a:pPr>
            <a:r>
              <a:rPr lang="en-US" sz="900" dirty="0"/>
              <a:t> </a:t>
            </a:r>
            <a:r>
              <a:rPr lang="en-US" sz="900" dirty="0" err="1"/>
              <a:t>save.addActionListener</a:t>
            </a:r>
            <a:r>
              <a:rPr lang="en-US" sz="900" dirty="0"/>
              <a:t>(</a:t>
            </a:r>
            <a:endParaRPr lang="ru-RU" sz="900" dirty="0"/>
          </a:p>
          <a:p>
            <a:pPr marL="50397" indent="0">
              <a:buNone/>
            </a:pPr>
            <a:r>
              <a:rPr lang="en-US" sz="900" dirty="0"/>
              <a:t> </a:t>
            </a:r>
            <a:r>
              <a:rPr lang="en-US" sz="900" b="1" dirty="0"/>
              <a:t>new</a:t>
            </a:r>
            <a:r>
              <a:rPr lang="en-US" sz="900" dirty="0"/>
              <a:t> </a:t>
            </a:r>
            <a:r>
              <a:rPr lang="en-US" sz="900" dirty="0" err="1"/>
              <a:t>SaveButtonListener</a:t>
            </a:r>
            <a:r>
              <a:rPr lang="en-US" sz="900" dirty="0"/>
              <a:t>(frame));</a:t>
            </a:r>
            <a:endParaRPr lang="ru-RU" sz="900" dirty="0"/>
          </a:p>
          <a:p>
            <a:pPr marL="50397" indent="0">
              <a:buNone/>
            </a:pPr>
            <a:r>
              <a:rPr lang="en-US" sz="900" dirty="0"/>
              <a:t> </a:t>
            </a:r>
            <a:r>
              <a:rPr lang="en-US" sz="900" dirty="0" err="1"/>
              <a:t>p.add</a:t>
            </a:r>
            <a:r>
              <a:rPr lang="en-US" sz="900" dirty="0"/>
              <a:t>(save);</a:t>
            </a:r>
            <a:endParaRPr lang="ru-RU" sz="900" dirty="0"/>
          </a:p>
          <a:p>
            <a:pPr marL="50397" indent="0">
              <a:buNone/>
            </a:pPr>
            <a:r>
              <a:rPr lang="en-US" sz="900" dirty="0" smtClean="0"/>
              <a:t> </a:t>
            </a:r>
            <a:r>
              <a:rPr lang="en-US" sz="900" dirty="0" err="1" smtClean="0"/>
              <a:t>frame.setVisible</a:t>
            </a:r>
            <a:r>
              <a:rPr lang="en-US" sz="900" dirty="0" smtClean="0"/>
              <a:t>(</a:t>
            </a:r>
            <a:r>
              <a:rPr lang="en-US" sz="900" b="1" dirty="0" smtClean="0"/>
              <a:t>true</a:t>
            </a:r>
            <a:r>
              <a:rPr lang="en-US" sz="900" dirty="0"/>
              <a:t>);</a:t>
            </a:r>
            <a:endParaRPr lang="ru-RU" sz="900" dirty="0"/>
          </a:p>
          <a:p>
            <a:pPr marL="50397" indent="0">
              <a:buNone/>
            </a:pPr>
            <a:r>
              <a:rPr lang="en-US" sz="900" dirty="0"/>
              <a:t> }</a:t>
            </a:r>
            <a:endParaRPr lang="ru-RU" sz="900" dirty="0"/>
          </a:p>
          <a:p>
            <a:pPr marL="50397" indent="0">
              <a:buNone/>
            </a:pPr>
            <a:r>
              <a:rPr lang="en-US" sz="900" dirty="0"/>
              <a:t>}</a:t>
            </a:r>
            <a:endParaRPr lang="ru-RU" sz="900" dirty="0"/>
          </a:p>
          <a:p>
            <a:pPr marL="50397" indent="0">
              <a:buNone/>
            </a:pPr>
            <a:r>
              <a:rPr lang="en-US" sz="900" b="1" dirty="0" smtClean="0"/>
              <a:t>class</a:t>
            </a:r>
            <a:r>
              <a:rPr lang="en-US" sz="900" dirty="0" smtClean="0"/>
              <a:t> </a:t>
            </a:r>
            <a:r>
              <a:rPr lang="en-US" sz="900" dirty="0" err="1"/>
              <a:t>SaveButtonListener</a:t>
            </a:r>
            <a:r>
              <a:rPr lang="en-US" sz="900" dirty="0"/>
              <a:t> </a:t>
            </a:r>
            <a:endParaRPr lang="ru-RU" sz="900" dirty="0"/>
          </a:p>
          <a:p>
            <a:pPr marL="50397" indent="0">
              <a:buNone/>
            </a:pPr>
            <a:r>
              <a:rPr lang="en-US" sz="900" dirty="0"/>
              <a:t> </a:t>
            </a:r>
            <a:r>
              <a:rPr lang="en-US" sz="900" b="1" dirty="0"/>
              <a:t>implements</a:t>
            </a:r>
            <a:r>
              <a:rPr lang="en-US" sz="900" dirty="0"/>
              <a:t> </a:t>
            </a:r>
            <a:r>
              <a:rPr lang="en-US" sz="900" dirty="0" err="1"/>
              <a:t>ActionListener</a:t>
            </a:r>
            <a:r>
              <a:rPr lang="en-US" sz="900" dirty="0"/>
              <a:t> {</a:t>
            </a:r>
            <a:endParaRPr lang="ru-RU" sz="900" dirty="0"/>
          </a:p>
          <a:p>
            <a:pPr marL="50397" indent="0">
              <a:buNone/>
            </a:pPr>
            <a:r>
              <a:rPr lang="en-US" sz="900" dirty="0"/>
              <a:t> </a:t>
            </a:r>
            <a:r>
              <a:rPr lang="en-US" sz="900" b="1" dirty="0"/>
              <a:t>private</a:t>
            </a:r>
            <a:r>
              <a:rPr lang="en-US" sz="900" dirty="0"/>
              <a:t> </a:t>
            </a:r>
            <a:r>
              <a:rPr lang="en-US" sz="900" b="1" dirty="0"/>
              <a:t>Frame</a:t>
            </a:r>
            <a:r>
              <a:rPr lang="en-US" sz="900" dirty="0"/>
              <a:t> parent;</a:t>
            </a:r>
            <a:endParaRPr lang="ru-RU" sz="900" dirty="0"/>
          </a:p>
          <a:p>
            <a:pPr marL="50397" indent="0">
              <a:buNone/>
            </a:pPr>
            <a:r>
              <a:rPr lang="en-US" sz="900" dirty="0"/>
              <a:t> </a:t>
            </a:r>
            <a:r>
              <a:rPr lang="en-US" sz="900" b="1" dirty="0"/>
              <a:t>public</a:t>
            </a:r>
            <a:r>
              <a:rPr lang="en-US" sz="900" dirty="0"/>
              <a:t> </a:t>
            </a:r>
            <a:r>
              <a:rPr lang="en-US" sz="900" dirty="0" err="1"/>
              <a:t>SaveButtonListener</a:t>
            </a:r>
            <a:r>
              <a:rPr lang="en-US" sz="900" dirty="0"/>
              <a:t>(</a:t>
            </a:r>
            <a:r>
              <a:rPr lang="en-US" sz="900" b="1" dirty="0"/>
              <a:t>Frame</a:t>
            </a:r>
            <a:r>
              <a:rPr lang="en-US" sz="900" dirty="0"/>
              <a:t> </a:t>
            </a:r>
            <a:r>
              <a:rPr lang="en-US" sz="900" dirty="0" err="1"/>
              <a:t>parentFrame</a:t>
            </a:r>
            <a:r>
              <a:rPr lang="en-US" sz="900" dirty="0"/>
              <a:t>)</a:t>
            </a:r>
            <a:endParaRPr lang="ru-RU" sz="900" dirty="0"/>
          </a:p>
          <a:p>
            <a:pPr marL="50397" indent="0">
              <a:buNone/>
            </a:pPr>
            <a:r>
              <a:rPr lang="en-US" sz="900" dirty="0"/>
              <a:t> {</a:t>
            </a:r>
            <a:endParaRPr lang="ru-RU" sz="900" dirty="0"/>
          </a:p>
          <a:p>
            <a:pPr marL="50397" indent="0">
              <a:buNone/>
            </a:pPr>
            <a:r>
              <a:rPr lang="en-US" sz="900" dirty="0"/>
              <a:t> parent = </a:t>
            </a:r>
            <a:r>
              <a:rPr lang="en-US" sz="900" dirty="0" err="1"/>
              <a:t>parentFrame</a:t>
            </a:r>
            <a:r>
              <a:rPr lang="en-US" sz="900" dirty="0"/>
              <a:t>;</a:t>
            </a:r>
            <a:endParaRPr lang="ru-RU" sz="900" dirty="0"/>
          </a:p>
          <a:p>
            <a:pPr marL="50397" indent="0">
              <a:buNone/>
            </a:pPr>
            <a:r>
              <a:rPr lang="en-US" sz="900" dirty="0"/>
              <a:t> }</a:t>
            </a:r>
            <a:endParaRPr lang="ru-RU" sz="900" dirty="0"/>
          </a:p>
          <a:p>
            <a:pPr marL="50397" indent="0">
              <a:buNone/>
            </a:pPr>
            <a:r>
              <a:rPr lang="en-US" sz="900" dirty="0"/>
              <a:t> </a:t>
            </a:r>
            <a:r>
              <a:rPr lang="en-US" sz="900" b="1" dirty="0"/>
              <a:t>public</a:t>
            </a:r>
            <a:r>
              <a:rPr lang="en-US" sz="900" dirty="0"/>
              <a:t> void </a:t>
            </a:r>
            <a:r>
              <a:rPr lang="en-US" sz="900" dirty="0" err="1"/>
              <a:t>actionPerformed</a:t>
            </a:r>
            <a:r>
              <a:rPr lang="en-US" sz="900" dirty="0"/>
              <a:t>(</a:t>
            </a:r>
            <a:r>
              <a:rPr lang="en-US" sz="900" b="1" dirty="0" err="1"/>
              <a:t>ActionEvent</a:t>
            </a:r>
            <a:r>
              <a:rPr lang="en-US" sz="900" dirty="0"/>
              <a:t> e) </a:t>
            </a:r>
            <a:endParaRPr lang="ru-RU" sz="900" dirty="0"/>
          </a:p>
          <a:p>
            <a:pPr marL="50397" indent="0">
              <a:buNone/>
            </a:pPr>
            <a:r>
              <a:rPr lang="en-US" sz="900" dirty="0"/>
              <a:t> {</a:t>
            </a:r>
            <a:endParaRPr lang="ru-RU" sz="900" dirty="0"/>
          </a:p>
          <a:p>
            <a:pPr marL="50397" indent="0">
              <a:buNone/>
            </a:pPr>
            <a:r>
              <a:rPr lang="en-US" sz="900" dirty="0"/>
              <a:t> </a:t>
            </a:r>
            <a:r>
              <a:rPr lang="en-US" sz="900" b="1" dirty="0" err="1"/>
              <a:t>FileDialog</a:t>
            </a:r>
            <a:r>
              <a:rPr lang="en-US" sz="900" dirty="0"/>
              <a:t> </a:t>
            </a:r>
            <a:r>
              <a:rPr lang="en-US" sz="900" dirty="0" err="1"/>
              <a:t>fd</a:t>
            </a:r>
            <a:r>
              <a:rPr lang="en-US" sz="900" dirty="0"/>
              <a:t> = </a:t>
            </a:r>
            <a:r>
              <a:rPr lang="en-US" sz="900" b="1" dirty="0"/>
              <a:t>new</a:t>
            </a:r>
            <a:r>
              <a:rPr lang="en-US" sz="900" dirty="0"/>
              <a:t> </a:t>
            </a:r>
            <a:r>
              <a:rPr lang="en-US" sz="900" b="1" dirty="0" err="1"/>
              <a:t>FileDialog</a:t>
            </a:r>
            <a:r>
              <a:rPr lang="en-US" sz="900" dirty="0"/>
              <a:t>(parent, </a:t>
            </a:r>
            <a:endParaRPr lang="ru-RU" sz="900" dirty="0"/>
          </a:p>
          <a:p>
            <a:pPr marL="50397" indent="0">
              <a:buNone/>
            </a:pPr>
            <a:r>
              <a:rPr lang="en-US" sz="900" dirty="0"/>
              <a:t>	 "Save file", </a:t>
            </a:r>
            <a:r>
              <a:rPr lang="en-US" sz="900" b="1" dirty="0" err="1"/>
              <a:t>FileDialog</a:t>
            </a:r>
            <a:r>
              <a:rPr lang="en-US" sz="900" dirty="0" err="1"/>
              <a:t>.SAVE</a:t>
            </a:r>
            <a:r>
              <a:rPr lang="en-US" sz="900" dirty="0"/>
              <a:t>);</a:t>
            </a:r>
            <a:endParaRPr lang="ru-RU" sz="900" dirty="0"/>
          </a:p>
          <a:p>
            <a:pPr marL="50397" indent="0">
              <a:buNone/>
            </a:pPr>
            <a:r>
              <a:rPr lang="en-US" sz="900" dirty="0"/>
              <a:t> </a:t>
            </a:r>
            <a:r>
              <a:rPr lang="en-US" sz="900" dirty="0" err="1"/>
              <a:t>fd.setVisible</a:t>
            </a:r>
            <a:r>
              <a:rPr lang="en-US" sz="900" dirty="0"/>
              <a:t>(</a:t>
            </a:r>
            <a:r>
              <a:rPr lang="en-US" sz="900" b="1" dirty="0"/>
              <a:t>true</a:t>
            </a:r>
            <a:r>
              <a:rPr lang="en-US" sz="900" dirty="0"/>
              <a:t>);</a:t>
            </a:r>
            <a:endParaRPr lang="ru-RU" sz="900" dirty="0"/>
          </a:p>
          <a:p>
            <a:pPr marL="50397" indent="0">
              <a:buNone/>
            </a:pPr>
            <a:r>
              <a:rPr lang="en-US" sz="900" dirty="0"/>
              <a:t> </a:t>
            </a:r>
            <a:r>
              <a:rPr lang="en-US" sz="900" b="1" dirty="0" err="1"/>
              <a:t>System</a:t>
            </a:r>
            <a:r>
              <a:rPr lang="en-US" sz="900" dirty="0" err="1"/>
              <a:t>.out.println</a:t>
            </a:r>
            <a:r>
              <a:rPr lang="en-US" sz="900" dirty="0"/>
              <a:t>(</a:t>
            </a:r>
            <a:r>
              <a:rPr lang="en-US" sz="900" dirty="0" err="1"/>
              <a:t>fd.getDirectory</a:t>
            </a:r>
            <a:r>
              <a:rPr lang="en-US" sz="900" dirty="0"/>
              <a:t>()+</a:t>
            </a:r>
            <a:endParaRPr lang="ru-RU" sz="900" dirty="0"/>
          </a:p>
          <a:p>
            <a:pPr marL="50397" indent="0">
              <a:buNone/>
            </a:pPr>
            <a:r>
              <a:rPr lang="en-US" sz="900" dirty="0"/>
              <a:t>	 </a:t>
            </a:r>
            <a:r>
              <a:rPr lang="arn-CL" sz="900" dirty="0"/>
              <a:t>fd.getFile());</a:t>
            </a:r>
          </a:p>
          <a:p>
            <a:pPr marL="50397" indent="0">
              <a:buNone/>
            </a:pPr>
            <a:r>
              <a:rPr lang="ru-RU" sz="900" dirty="0"/>
              <a:t> </a:t>
            </a:r>
            <a:r>
              <a:rPr lang="ru-RU" sz="900" dirty="0" smtClean="0"/>
              <a:t>} }</a:t>
            </a:r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2320054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9792" y="179437"/>
            <a:ext cx="7179591" cy="1259946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Закрытие окна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75816" y="1187549"/>
            <a:ext cx="8352582" cy="5702443"/>
          </a:xfrm>
        </p:spPr>
        <p:txBody>
          <a:bodyPr/>
          <a:lstStyle/>
          <a:p>
            <a:pPr marL="50397" indent="0">
              <a:buNone/>
            </a:pPr>
            <a:endParaRPr lang="ru-RU" dirty="0"/>
          </a:p>
          <a:p>
            <a:pPr marL="50397" indent="0">
              <a:buNone/>
            </a:pPr>
            <a:r>
              <a:rPr lang="arn-CL" dirty="0"/>
              <a:t>class MyAdapter extends WindowAdapter{</a:t>
            </a:r>
          </a:p>
          <a:p>
            <a:pPr marL="50397" indent="0">
              <a:buNone/>
            </a:pPr>
            <a:r>
              <a:rPr lang="arn-CL" dirty="0"/>
              <a:t>public void windowClosing(WindowEvent we){</a:t>
            </a:r>
          </a:p>
          <a:p>
            <a:pPr marL="50397" indent="0">
              <a:buNone/>
            </a:pPr>
            <a:r>
              <a:rPr lang="arn-CL" dirty="0"/>
              <a:t>System.exit(0);}</a:t>
            </a:r>
          </a:p>
          <a:p>
            <a:pPr marL="50397" indent="0">
              <a:buNone/>
            </a:pPr>
            <a:r>
              <a:rPr lang="ru-RU" dirty="0" smtClean="0"/>
              <a:t>}</a:t>
            </a:r>
          </a:p>
          <a:p>
            <a:pPr marL="50397" indent="0">
              <a:buNone/>
            </a:pPr>
            <a:endParaRPr lang="ru-RU" dirty="0" smtClean="0"/>
          </a:p>
          <a:p>
            <a:pPr marL="50397" indent="0">
              <a:buNone/>
            </a:pPr>
            <a:r>
              <a:rPr lang="arn-CL" dirty="0"/>
              <a:t>MyAdapter  adapter=new  MyAdapter</a:t>
            </a:r>
            <a:r>
              <a:rPr lang="arn-CL" dirty="0" smtClean="0"/>
              <a:t>();</a:t>
            </a:r>
            <a:endParaRPr lang="ru-RU" dirty="0"/>
          </a:p>
          <a:p>
            <a:pPr marL="50397" indent="0">
              <a:buNone/>
            </a:pPr>
            <a:r>
              <a:rPr lang="arn-CL" dirty="0" smtClean="0"/>
              <a:t>frame.addWindowListener(adapter</a:t>
            </a:r>
            <a:r>
              <a:rPr lang="arn-CL" dirty="0"/>
              <a:t>);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6197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3808" y="251445"/>
            <a:ext cx="9289032" cy="1259946"/>
          </a:xfrm>
        </p:spPr>
        <p:txBody>
          <a:bodyPr/>
          <a:lstStyle/>
          <a:p>
            <a:pPr marL="0" indent="0">
              <a:buNone/>
            </a:pPr>
            <a:r>
              <a:rPr lang="ru-RU" sz="4400" dirty="0"/>
              <a:t>Обработка событий с помощью внутренних классов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439912" y="2195661"/>
            <a:ext cx="7056438" cy="3830235"/>
          </a:xfrm>
        </p:spPr>
        <p:txBody>
          <a:bodyPr>
            <a:normAutofit lnSpcReduction="10000"/>
          </a:bodyPr>
          <a:lstStyle/>
          <a:p>
            <a:pPr marL="50397" indent="0">
              <a:buNone/>
            </a:pPr>
            <a:r>
              <a:rPr lang="en-US" dirty="0">
                <a:solidFill>
                  <a:srgbClr val="000000"/>
                </a:solidFill>
                <a:latin typeface="Courier New"/>
              </a:rPr>
              <a:t>Button b </a:t>
            </a:r>
            <a:r>
              <a:rPr lang="en-US" dirty="0">
                <a:solidFill>
                  <a:srgbClr val="808030"/>
                </a:solidFill>
                <a:latin typeface="Courier New"/>
              </a:rPr>
              <a:t>=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b="1" dirty="0">
                <a:solidFill>
                  <a:srgbClr val="800000"/>
                </a:solidFill>
                <a:latin typeface="Courier New"/>
              </a:rPr>
              <a:t>new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 Button</a:t>
            </a:r>
            <a:r>
              <a:rPr lang="en-US" dirty="0">
                <a:solidFill>
                  <a:srgbClr val="808030"/>
                </a:solidFill>
                <a:latin typeface="Courier New"/>
              </a:rPr>
              <a:t>()</a:t>
            </a:r>
            <a:r>
              <a:rPr lang="en-US" dirty="0">
                <a:solidFill>
                  <a:srgbClr val="800080"/>
                </a:solidFill>
                <a:latin typeface="Courier New"/>
              </a:rPr>
              <a:t>;</a:t>
            </a:r>
            <a:endParaRPr lang="ru-RU" sz="2600" dirty="0">
              <a:solidFill>
                <a:srgbClr val="00000A"/>
              </a:solidFill>
              <a:latin typeface="Times New Roman"/>
            </a:endParaRPr>
          </a:p>
          <a:p>
            <a:pPr marL="50397" indent="0">
              <a:buNone/>
            </a:pPr>
            <a:r>
              <a:rPr lang="en-US" dirty="0" err="1">
                <a:solidFill>
                  <a:srgbClr val="000000"/>
                </a:solidFill>
                <a:latin typeface="Courier New"/>
              </a:rPr>
              <a:t>b</a:t>
            </a:r>
            <a:r>
              <a:rPr lang="en-US" dirty="0" err="1">
                <a:solidFill>
                  <a:srgbClr val="808030"/>
                </a:solidFill>
                <a:latin typeface="Courier New"/>
              </a:rPr>
              <a:t>.</a:t>
            </a:r>
            <a:r>
              <a:rPr lang="en-US" dirty="0" err="1">
                <a:solidFill>
                  <a:srgbClr val="000000"/>
                </a:solidFill>
                <a:latin typeface="Courier New"/>
              </a:rPr>
              <a:t>addActionListener</a:t>
            </a:r>
            <a:r>
              <a:rPr lang="en-US" dirty="0">
                <a:solidFill>
                  <a:srgbClr val="808030"/>
                </a:solidFill>
                <a:latin typeface="Courier New"/>
              </a:rPr>
              <a:t>(</a:t>
            </a:r>
            <a:r>
              <a:rPr lang="en-US" b="1" dirty="0">
                <a:solidFill>
                  <a:srgbClr val="800000"/>
                </a:solidFill>
                <a:latin typeface="Courier New"/>
              </a:rPr>
              <a:t>new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urier New"/>
              </a:rPr>
              <a:t>ActionListener</a:t>
            </a:r>
            <a:r>
              <a:rPr lang="en-US" dirty="0">
                <a:solidFill>
                  <a:srgbClr val="808030"/>
                </a:solidFill>
                <a:latin typeface="Courier New"/>
              </a:rPr>
              <a:t>()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 </a:t>
            </a:r>
            <a:endParaRPr lang="ru-RU" sz="2600" dirty="0">
              <a:solidFill>
                <a:srgbClr val="00000A"/>
              </a:solidFill>
              <a:latin typeface="Times New Roman"/>
            </a:endParaRPr>
          </a:p>
          <a:p>
            <a:pPr marL="1007943" lvl="3" indent="0">
              <a:buNone/>
            </a:pPr>
            <a:r>
              <a:rPr lang="en-US" dirty="0">
                <a:solidFill>
                  <a:srgbClr val="800080"/>
                </a:solidFill>
                <a:latin typeface="Courier New"/>
              </a:rPr>
              <a:t>{</a:t>
            </a:r>
            <a:endParaRPr lang="ru-RU" sz="2000" dirty="0">
              <a:solidFill>
                <a:srgbClr val="00000A"/>
              </a:solidFill>
              <a:latin typeface="Times New Roman"/>
            </a:endParaRPr>
          </a:p>
          <a:p>
            <a:pPr marL="50397" indent="0">
              <a:buNone/>
            </a:pPr>
            <a:r>
              <a:rPr lang="en-US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b="1" dirty="0">
                <a:solidFill>
                  <a:srgbClr val="800000"/>
                </a:solidFill>
                <a:latin typeface="Courier New"/>
              </a:rPr>
              <a:t>public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b="1" dirty="0">
                <a:solidFill>
                  <a:srgbClr val="800000"/>
                </a:solidFill>
                <a:latin typeface="Courier New"/>
              </a:rPr>
              <a:t>void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urier New"/>
              </a:rPr>
              <a:t>actionPerformed</a:t>
            </a:r>
            <a:r>
              <a:rPr lang="en-US" dirty="0">
                <a:solidFill>
                  <a:srgbClr val="808030"/>
                </a:solidFill>
                <a:latin typeface="Courier New"/>
              </a:rPr>
              <a:t>(</a:t>
            </a:r>
            <a:r>
              <a:rPr lang="en-US" dirty="0" err="1">
                <a:solidFill>
                  <a:srgbClr val="000000"/>
                </a:solidFill>
                <a:latin typeface="Courier New"/>
              </a:rPr>
              <a:t>ActionEvent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 e</a:t>
            </a:r>
            <a:r>
              <a:rPr lang="en-US" dirty="0">
                <a:solidFill>
                  <a:srgbClr val="808030"/>
                </a:solidFill>
                <a:latin typeface="Courier New"/>
              </a:rPr>
              <a:t>)</a:t>
            </a:r>
            <a:endParaRPr lang="ru-RU" sz="2600" dirty="0">
              <a:solidFill>
                <a:srgbClr val="00000A"/>
              </a:solidFill>
              <a:latin typeface="Times New Roman"/>
            </a:endParaRPr>
          </a:p>
          <a:p>
            <a:pPr marL="1007943" lvl="3" indent="0">
              <a:buNone/>
            </a:pPr>
            <a:r>
              <a:rPr lang="en-US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ru-RU" dirty="0">
                <a:solidFill>
                  <a:srgbClr val="800080"/>
                </a:solidFill>
                <a:latin typeface="Courier New"/>
              </a:rPr>
              <a:t>{</a:t>
            </a:r>
            <a:endParaRPr lang="ru-RU" sz="2000" dirty="0">
              <a:solidFill>
                <a:srgbClr val="00000A"/>
              </a:solidFill>
              <a:latin typeface="Times New Roman"/>
            </a:endParaRPr>
          </a:p>
          <a:p>
            <a:pPr marL="1007943" lvl="3" indent="0">
              <a:buNone/>
            </a:pPr>
            <a:r>
              <a:rPr lang="arn-CL" dirty="0">
                <a:solidFill>
                  <a:srgbClr val="000000"/>
                </a:solidFill>
                <a:latin typeface="Courier New"/>
              </a:rPr>
              <a:t> processButton</a:t>
            </a:r>
            <a:r>
              <a:rPr lang="arn-CL" dirty="0">
                <a:solidFill>
                  <a:srgbClr val="808030"/>
                </a:solidFill>
                <a:latin typeface="Courier New"/>
              </a:rPr>
              <a:t>()</a:t>
            </a:r>
            <a:r>
              <a:rPr lang="arn-CL" dirty="0">
                <a:solidFill>
                  <a:srgbClr val="800080"/>
                </a:solidFill>
                <a:latin typeface="Courier New"/>
              </a:rPr>
              <a:t>;</a:t>
            </a:r>
            <a:endParaRPr lang="arn-CL" sz="2000" dirty="0">
              <a:solidFill>
                <a:srgbClr val="00000A"/>
              </a:solidFill>
              <a:latin typeface="Times New Roman"/>
            </a:endParaRPr>
          </a:p>
          <a:p>
            <a:pPr marL="1007943" lvl="3" indent="0">
              <a:buNone/>
            </a:pPr>
            <a:r>
              <a:rPr lang="ru-RU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ru-RU" dirty="0">
                <a:solidFill>
                  <a:srgbClr val="800080"/>
                </a:solidFill>
                <a:latin typeface="Courier New"/>
              </a:rPr>
              <a:t>}</a:t>
            </a:r>
            <a:endParaRPr lang="ru-RU" sz="2000" dirty="0">
              <a:solidFill>
                <a:srgbClr val="00000A"/>
              </a:solidFill>
              <a:latin typeface="Times New Roman"/>
            </a:endParaRPr>
          </a:p>
          <a:p>
            <a:pPr marL="50397" indent="0">
              <a:buNone/>
            </a:pPr>
            <a:r>
              <a:rPr lang="ru-RU" dirty="0">
                <a:solidFill>
                  <a:srgbClr val="800080"/>
                </a:solidFill>
                <a:latin typeface="Courier New"/>
              </a:rPr>
              <a:t>}</a:t>
            </a:r>
            <a:r>
              <a:rPr lang="ru-RU" dirty="0">
                <a:solidFill>
                  <a:srgbClr val="808030"/>
                </a:solidFill>
                <a:latin typeface="Courier New"/>
              </a:rPr>
              <a:t>)</a:t>
            </a:r>
            <a:r>
              <a:rPr lang="ru-RU" dirty="0">
                <a:solidFill>
                  <a:srgbClr val="800080"/>
                </a:solidFill>
                <a:latin typeface="Courier New"/>
              </a:rPr>
              <a:t>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40294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768" y="179437"/>
            <a:ext cx="9195815" cy="1259946"/>
          </a:xfrm>
        </p:spPr>
        <p:txBody>
          <a:bodyPr/>
          <a:lstStyle/>
          <a:p>
            <a:pPr marL="0" indent="0">
              <a:buNone/>
            </a:pPr>
            <a:r>
              <a:rPr lang="ru-RU" sz="4400" dirty="0">
                <a:solidFill>
                  <a:srgbClr val="00000A"/>
                </a:solidFill>
                <a:latin typeface="Calibri Light"/>
              </a:rPr>
              <a:t>Создание графического окна средствами </a:t>
            </a:r>
            <a:r>
              <a:rPr lang="en-US" sz="4400" dirty="0">
                <a:solidFill>
                  <a:srgbClr val="00000A"/>
                </a:solidFill>
                <a:latin typeface="Calibri Light"/>
              </a:rPr>
              <a:t>Swing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9832" y="1619597"/>
            <a:ext cx="7127875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0" i="0" u="none" strike="noStrike" baseline="0" dirty="0" smtClean="0">
                <a:solidFill>
                  <a:srgbClr val="696969"/>
                </a:solidFill>
                <a:latin typeface="Courier New"/>
              </a:rPr>
              <a:t>// Подключение библиотеки: </a:t>
            </a:r>
            <a:endParaRPr lang="ru-RU" sz="20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r>
              <a:rPr lang="arn-CL" b="1" i="0" u="none" strike="noStrike" baseline="0" dirty="0" smtClean="0">
                <a:solidFill>
                  <a:srgbClr val="800000"/>
                </a:solidFill>
                <a:latin typeface="Courier New"/>
              </a:rPr>
              <a:t>import</a:t>
            </a:r>
            <a:r>
              <a:rPr lang="arn-CL" b="0" i="0" u="none" strike="noStrike" baseline="0" dirty="0" smtClean="0">
                <a:solidFill>
                  <a:srgbClr val="004A43"/>
                </a:solidFill>
                <a:latin typeface="Courier New"/>
              </a:rPr>
              <a:t> javax</a:t>
            </a:r>
            <a:r>
              <a:rPr lang="arn-CL" b="0" i="0" u="none" strike="noStrike" baseline="0" dirty="0" smtClean="0">
                <a:solidFill>
                  <a:srgbClr val="808030"/>
                </a:solidFill>
                <a:latin typeface="Courier New"/>
              </a:rPr>
              <a:t>.</a:t>
            </a:r>
            <a:r>
              <a:rPr lang="arn-CL" b="0" i="0" u="none" strike="noStrike" baseline="0" dirty="0" smtClean="0">
                <a:solidFill>
                  <a:srgbClr val="004A43"/>
                </a:solidFill>
                <a:latin typeface="Courier New"/>
              </a:rPr>
              <a:t>swing</a:t>
            </a:r>
            <a:r>
              <a:rPr lang="arn-CL" b="0" i="0" u="none" strike="noStrike" baseline="0" dirty="0" smtClean="0">
                <a:solidFill>
                  <a:srgbClr val="808030"/>
                </a:solidFill>
                <a:latin typeface="Courier New"/>
              </a:rPr>
              <a:t>.</a:t>
            </a:r>
            <a:r>
              <a:rPr lang="arn-CL" b="1" i="0" u="none" strike="noStrike" baseline="0" dirty="0" smtClean="0">
                <a:solidFill>
                  <a:srgbClr val="800000"/>
                </a:solidFill>
                <a:latin typeface="Courier New"/>
              </a:rPr>
              <a:t>*</a:t>
            </a:r>
            <a:r>
              <a:rPr lang="arn-CL" b="0" i="0" u="none" strike="noStrike" baseline="0" dirty="0" smtClean="0">
                <a:solidFill>
                  <a:srgbClr val="800080"/>
                </a:solidFill>
                <a:latin typeface="Courier New"/>
              </a:rPr>
              <a:t>;</a:t>
            </a:r>
            <a:endParaRPr lang="arn-CL" sz="20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r>
              <a:rPr lang="en-US" b="0" i="0" u="none" strike="noStrike" baseline="0" dirty="0" smtClean="0">
                <a:solidFill>
                  <a:srgbClr val="696969"/>
                </a:solidFill>
                <a:latin typeface="Courier New"/>
              </a:rPr>
              <a:t>// </a:t>
            </a:r>
            <a:r>
              <a:rPr lang="ru-RU" b="0" i="0" u="none" strike="noStrike" baseline="0" dirty="0" smtClean="0">
                <a:solidFill>
                  <a:srgbClr val="696969"/>
                </a:solidFill>
                <a:latin typeface="Courier New"/>
              </a:rPr>
              <a:t>Расширение</a:t>
            </a:r>
            <a:r>
              <a:rPr lang="en-US" b="0" i="0" u="none" strike="noStrike" baseline="0" dirty="0" smtClean="0">
                <a:solidFill>
                  <a:srgbClr val="696969"/>
                </a:solidFill>
                <a:latin typeface="Courier New"/>
              </a:rPr>
              <a:t> </a:t>
            </a:r>
            <a:r>
              <a:rPr lang="ru-RU" b="0" i="0" u="none" strike="noStrike" baseline="0" dirty="0" smtClean="0">
                <a:solidFill>
                  <a:srgbClr val="696969"/>
                </a:solidFill>
                <a:latin typeface="Courier New"/>
              </a:rPr>
              <a:t>класса</a:t>
            </a:r>
            <a:r>
              <a:rPr lang="en-US" b="0" i="0" u="none" strike="noStrike" baseline="0" dirty="0" smtClean="0">
                <a:solidFill>
                  <a:srgbClr val="696969"/>
                </a:solidFill>
                <a:latin typeface="Courier New"/>
              </a:rPr>
              <a:t> </a:t>
            </a:r>
            <a:r>
              <a:rPr lang="en-US" b="0" i="0" u="none" strike="noStrike" baseline="0" dirty="0" err="1" smtClean="0">
                <a:solidFill>
                  <a:srgbClr val="696969"/>
                </a:solidFill>
                <a:latin typeface="Courier New"/>
              </a:rPr>
              <a:t>JFrame</a:t>
            </a:r>
            <a:r>
              <a:rPr lang="en-US" b="0" i="0" u="none" strike="noStrike" baseline="0" dirty="0" smtClean="0">
                <a:solidFill>
                  <a:srgbClr val="696969"/>
                </a:solidFill>
                <a:latin typeface="Courier New"/>
              </a:rPr>
              <a:t>: </a:t>
            </a:r>
            <a:endParaRPr lang="ru-RU" sz="20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r>
              <a:rPr lang="en-US" b="1" i="0" u="none" strike="noStrike" baseline="0" dirty="0" smtClean="0">
                <a:solidFill>
                  <a:srgbClr val="800000"/>
                </a:solidFill>
                <a:latin typeface="Courier New"/>
              </a:rPr>
              <a:t>class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Courier New"/>
              </a:rPr>
              <a:t>JustAFrame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b="1" i="0" u="none" strike="noStrike" baseline="0" dirty="0" smtClean="0">
                <a:solidFill>
                  <a:srgbClr val="800000"/>
                </a:solidFill>
                <a:latin typeface="Courier New"/>
              </a:rPr>
              <a:t>extends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Courier New"/>
              </a:rPr>
              <a:t>JFrame</a:t>
            </a:r>
            <a:r>
              <a:rPr lang="en-US" b="0" i="0" u="none" strike="noStrike" baseline="0" dirty="0" smtClean="0">
                <a:solidFill>
                  <a:srgbClr val="800080"/>
                </a:solidFill>
                <a:latin typeface="Courier New"/>
              </a:rPr>
              <a:t>{</a:t>
            </a:r>
            <a:endParaRPr lang="ru-RU" sz="20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r>
              <a:rPr lang="en-US" b="0" i="0" u="none" strike="noStrike" baseline="0" dirty="0" smtClean="0">
                <a:solidFill>
                  <a:srgbClr val="696969"/>
                </a:solidFill>
                <a:latin typeface="Courier New"/>
              </a:rPr>
              <a:t>// </a:t>
            </a:r>
            <a:r>
              <a:rPr lang="ru-RU" b="0" i="0" u="none" strike="noStrike" baseline="0" dirty="0" smtClean="0">
                <a:solidFill>
                  <a:srgbClr val="696969"/>
                </a:solidFill>
                <a:latin typeface="Courier New"/>
              </a:rPr>
              <a:t>Конструктор</a:t>
            </a:r>
            <a:r>
              <a:rPr lang="en-US" b="0" i="0" u="none" strike="noStrike" baseline="0" dirty="0" smtClean="0">
                <a:solidFill>
                  <a:srgbClr val="696969"/>
                </a:solidFill>
                <a:latin typeface="Courier New"/>
              </a:rPr>
              <a:t> </a:t>
            </a:r>
            <a:r>
              <a:rPr lang="ru-RU" b="0" i="0" u="none" strike="noStrike" baseline="0" dirty="0" smtClean="0">
                <a:solidFill>
                  <a:srgbClr val="696969"/>
                </a:solidFill>
                <a:latin typeface="Courier New"/>
              </a:rPr>
              <a:t>класса</a:t>
            </a:r>
            <a:r>
              <a:rPr lang="en-US" b="0" i="0" u="none" strike="noStrike" baseline="0" dirty="0" smtClean="0">
                <a:solidFill>
                  <a:srgbClr val="696969"/>
                </a:solidFill>
                <a:latin typeface="Courier New"/>
              </a:rPr>
              <a:t>:</a:t>
            </a:r>
            <a:endParaRPr lang="ru-RU" sz="20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r>
              <a:rPr lang="en-US" b="1" i="0" u="none" strike="noStrike" baseline="0" dirty="0" smtClean="0">
                <a:solidFill>
                  <a:srgbClr val="800000"/>
                </a:solidFill>
                <a:latin typeface="Courier New"/>
              </a:rPr>
              <a:t>public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Courier New"/>
              </a:rPr>
              <a:t>JustAFrame</a:t>
            </a:r>
            <a:r>
              <a:rPr lang="en-US" b="0" i="0" u="none" strike="noStrike" baseline="0" dirty="0" smtClean="0">
                <a:solidFill>
                  <a:srgbClr val="808030"/>
                </a:solidFill>
                <a:latin typeface="Courier New"/>
              </a:rPr>
              <a:t>(</a:t>
            </a:r>
            <a:r>
              <a:rPr lang="en-US" b="0" i="0" u="none" strike="noStrike" baseline="0" dirty="0" err="1" smtClean="0">
                <a:solidFill>
                  <a:srgbClr val="BB7977"/>
                </a:solidFill>
                <a:latin typeface="Courier New"/>
              </a:rPr>
              <a:t>int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Courier New"/>
              </a:rPr>
              <a:t>a</a:t>
            </a:r>
            <a:r>
              <a:rPr lang="en-US" b="0" i="0" u="none" strike="noStrike" baseline="0" dirty="0" err="1" smtClean="0">
                <a:solidFill>
                  <a:srgbClr val="808030"/>
                </a:solidFill>
                <a:latin typeface="Courier New"/>
              </a:rPr>
              <a:t>,</a:t>
            </a:r>
            <a:r>
              <a:rPr lang="en-US" b="0" i="0" u="none" strike="noStrike" baseline="0" dirty="0" err="1" smtClean="0">
                <a:solidFill>
                  <a:srgbClr val="BB7977"/>
                </a:solidFill>
                <a:latin typeface="Courier New"/>
              </a:rPr>
              <a:t>int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Courier New"/>
              </a:rPr>
              <a:t> b</a:t>
            </a:r>
            <a:r>
              <a:rPr lang="en-US" b="0" i="0" u="none" strike="noStrike" baseline="0" dirty="0" smtClean="0">
                <a:solidFill>
                  <a:srgbClr val="808030"/>
                </a:solidFill>
                <a:latin typeface="Courier New"/>
              </a:rPr>
              <a:t>)</a:t>
            </a:r>
            <a:r>
              <a:rPr lang="en-US" b="0" i="0" u="none" strike="noStrike" baseline="0" dirty="0" smtClean="0">
                <a:solidFill>
                  <a:srgbClr val="800080"/>
                </a:solidFill>
                <a:latin typeface="Courier New"/>
              </a:rPr>
              <a:t>{</a:t>
            </a:r>
            <a:endParaRPr lang="ru-RU" sz="20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r>
              <a:rPr lang="ru-RU" b="0" i="0" u="none" strike="noStrike" baseline="0" dirty="0" smtClean="0">
                <a:solidFill>
                  <a:srgbClr val="696969"/>
                </a:solidFill>
                <a:latin typeface="Courier New"/>
              </a:rPr>
              <a:t>// Заголовок окна - аргумент конструктора суперкласса: </a:t>
            </a:r>
            <a:endParaRPr lang="ru-RU" sz="20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r>
              <a:rPr lang="arn-CL" b="1" i="0" u="none" strike="noStrike" baseline="0" dirty="0" smtClean="0">
                <a:solidFill>
                  <a:srgbClr val="800000"/>
                </a:solidFill>
                <a:latin typeface="Courier New"/>
              </a:rPr>
              <a:t>super</a:t>
            </a:r>
            <a:r>
              <a:rPr lang="arn-CL" b="0" i="0" u="none" strike="noStrike" baseline="0" dirty="0" smtClean="0">
                <a:solidFill>
                  <a:srgbClr val="808030"/>
                </a:solidFill>
                <a:latin typeface="Courier New"/>
              </a:rPr>
              <a:t>(</a:t>
            </a:r>
            <a:r>
              <a:rPr lang="arn-CL" b="0" i="0" u="none" strike="noStrike" baseline="0" dirty="0" smtClean="0">
                <a:solidFill>
                  <a:srgbClr val="0000E6"/>
                </a:solidFill>
                <a:latin typeface="Courier New"/>
              </a:rPr>
              <a:t>"</a:t>
            </a:r>
            <a:r>
              <a:rPr lang="ru-RU" b="0" i="0" u="none" strike="noStrike" baseline="0" dirty="0" smtClean="0">
                <a:solidFill>
                  <a:srgbClr val="0000E6"/>
                </a:solidFill>
                <a:latin typeface="Courier New"/>
              </a:rPr>
              <a:t>Простое графическое окно"</a:t>
            </a:r>
            <a:r>
              <a:rPr lang="ru-RU" b="0" i="0" u="none" strike="noStrike" baseline="0" dirty="0" smtClean="0">
                <a:solidFill>
                  <a:srgbClr val="808030"/>
                </a:solidFill>
                <a:latin typeface="Courier New"/>
              </a:rPr>
              <a:t>)</a:t>
            </a:r>
            <a:r>
              <a:rPr lang="ru-RU" b="0" i="0" u="none" strike="noStrike" baseline="0" dirty="0" smtClean="0">
                <a:solidFill>
                  <a:srgbClr val="800080"/>
                </a:solidFill>
                <a:latin typeface="Courier New"/>
              </a:rPr>
              <a:t>;</a:t>
            </a:r>
            <a:endParaRPr lang="ru-RU" sz="20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r>
              <a:rPr lang="ru-RU" b="0" i="0" u="none" strike="noStrike" baseline="0" dirty="0" smtClean="0">
                <a:solidFill>
                  <a:srgbClr val="696969"/>
                </a:solidFill>
                <a:latin typeface="Courier New"/>
              </a:rPr>
              <a:t>// Размеры окна: </a:t>
            </a:r>
            <a:endParaRPr lang="ru-RU" sz="20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r>
              <a:rPr lang="arn-CL" b="0" i="0" u="none" strike="noStrike" baseline="0" dirty="0" smtClean="0">
                <a:solidFill>
                  <a:srgbClr val="000000"/>
                </a:solidFill>
                <a:latin typeface="Courier New"/>
              </a:rPr>
              <a:t>setSize</a:t>
            </a:r>
            <a:r>
              <a:rPr lang="arn-CL" b="0" i="0" u="none" strike="noStrike" baseline="0" dirty="0" smtClean="0">
                <a:solidFill>
                  <a:srgbClr val="808030"/>
                </a:solidFill>
                <a:latin typeface="Courier New"/>
              </a:rPr>
              <a:t>(</a:t>
            </a:r>
            <a:r>
              <a:rPr lang="arn-CL" b="0" i="0" u="none" strike="noStrike" baseline="0" dirty="0" smtClean="0">
                <a:solidFill>
                  <a:srgbClr val="000000"/>
                </a:solidFill>
                <a:latin typeface="Courier New"/>
              </a:rPr>
              <a:t>a</a:t>
            </a:r>
            <a:r>
              <a:rPr lang="arn-CL" b="0" i="0" u="none" strike="noStrike" baseline="0" dirty="0" smtClean="0">
                <a:solidFill>
                  <a:srgbClr val="808030"/>
                </a:solidFill>
                <a:latin typeface="Courier New"/>
              </a:rPr>
              <a:t>,</a:t>
            </a:r>
            <a:r>
              <a:rPr lang="arn-CL" b="0" i="0" u="none" strike="noStrike" baseline="0" dirty="0" smtClean="0">
                <a:solidFill>
                  <a:srgbClr val="000000"/>
                </a:solidFill>
                <a:latin typeface="Courier New"/>
              </a:rPr>
              <a:t>b</a:t>
            </a:r>
            <a:r>
              <a:rPr lang="arn-CL" b="0" i="0" u="none" strike="noStrike" baseline="0" dirty="0" smtClean="0">
                <a:solidFill>
                  <a:srgbClr val="808030"/>
                </a:solidFill>
                <a:latin typeface="Courier New"/>
              </a:rPr>
              <a:t>)</a:t>
            </a:r>
            <a:r>
              <a:rPr lang="arn-CL" b="0" i="0" u="none" strike="noStrike" baseline="0" dirty="0" smtClean="0">
                <a:solidFill>
                  <a:srgbClr val="800080"/>
                </a:solidFill>
                <a:latin typeface="Courier New"/>
              </a:rPr>
              <a:t>;</a:t>
            </a:r>
            <a:endParaRPr lang="arn-CL" sz="20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r>
              <a:rPr lang="ru-RU" b="0" i="0" u="none" strike="noStrike" baseline="0" dirty="0" smtClean="0">
                <a:solidFill>
                  <a:srgbClr val="696969"/>
                </a:solidFill>
                <a:latin typeface="Courier New"/>
              </a:rPr>
              <a:t>// Реакция на попытку закрыть окно: </a:t>
            </a:r>
            <a:endParaRPr lang="ru-RU" sz="20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r>
              <a:rPr lang="en-US" b="0" i="0" u="none" strike="noStrike" baseline="0" dirty="0" err="1" smtClean="0">
                <a:solidFill>
                  <a:srgbClr val="000000"/>
                </a:solidFill>
                <a:latin typeface="Courier New"/>
              </a:rPr>
              <a:t>setDefaultCloseOperation</a:t>
            </a:r>
            <a:r>
              <a:rPr lang="en-US" b="0" i="0" u="none" strike="noStrike" baseline="0" dirty="0" smtClean="0">
                <a:solidFill>
                  <a:srgbClr val="808030"/>
                </a:solidFill>
                <a:latin typeface="Courier New"/>
              </a:rPr>
              <a:t>(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Courier New"/>
              </a:rPr>
              <a:t>JFrame</a:t>
            </a:r>
            <a:r>
              <a:rPr lang="en-US" b="0" i="0" u="none" strike="noStrike" baseline="0" dirty="0" err="1" smtClean="0">
                <a:solidFill>
                  <a:srgbClr val="808030"/>
                </a:solidFill>
                <a:latin typeface="Courier New"/>
              </a:rPr>
              <a:t>.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Courier New"/>
              </a:rPr>
              <a:t>EXIT_ON_CLOSE</a:t>
            </a:r>
            <a:r>
              <a:rPr lang="en-US" b="0" i="0" u="none" strike="noStrike" baseline="0" dirty="0" smtClean="0">
                <a:solidFill>
                  <a:srgbClr val="808030"/>
                </a:solidFill>
                <a:latin typeface="Courier New"/>
              </a:rPr>
              <a:t>)</a:t>
            </a:r>
            <a:r>
              <a:rPr lang="en-US" b="0" i="0" u="none" strike="noStrike" baseline="0" dirty="0" smtClean="0">
                <a:solidFill>
                  <a:srgbClr val="800080"/>
                </a:solidFill>
                <a:latin typeface="Courier New"/>
              </a:rPr>
              <a:t>;</a:t>
            </a:r>
            <a:endParaRPr lang="ru-RU" sz="20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r>
              <a:rPr lang="en-US" b="0" i="0" u="none" strike="noStrike" baseline="0" dirty="0" smtClean="0">
                <a:solidFill>
                  <a:srgbClr val="696969"/>
                </a:solidFill>
                <a:latin typeface="Courier New"/>
              </a:rPr>
              <a:t>// </a:t>
            </a:r>
            <a:r>
              <a:rPr lang="ru-RU" b="0" i="0" u="none" strike="noStrike" baseline="0" dirty="0" smtClean="0">
                <a:solidFill>
                  <a:srgbClr val="696969"/>
                </a:solidFill>
                <a:latin typeface="Courier New"/>
              </a:rPr>
              <a:t>Отображение</a:t>
            </a:r>
            <a:r>
              <a:rPr lang="en-US" b="0" i="0" u="none" strike="noStrike" baseline="0" dirty="0" smtClean="0">
                <a:solidFill>
                  <a:srgbClr val="696969"/>
                </a:solidFill>
                <a:latin typeface="Courier New"/>
              </a:rPr>
              <a:t> </a:t>
            </a:r>
            <a:r>
              <a:rPr lang="ru-RU" b="0" i="0" u="none" strike="noStrike" baseline="0" dirty="0" smtClean="0">
                <a:solidFill>
                  <a:srgbClr val="696969"/>
                </a:solidFill>
                <a:latin typeface="Courier New"/>
              </a:rPr>
              <a:t>окна</a:t>
            </a:r>
            <a:r>
              <a:rPr lang="en-US" b="0" i="0" u="none" strike="noStrike" baseline="0" dirty="0" smtClean="0">
                <a:solidFill>
                  <a:srgbClr val="696969"/>
                </a:solidFill>
                <a:latin typeface="Courier New"/>
              </a:rPr>
              <a:t>: </a:t>
            </a:r>
            <a:endParaRPr lang="ru-RU" sz="20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r>
              <a:rPr lang="en-US" b="0" i="0" u="none" strike="noStrike" baseline="0" dirty="0" err="1" smtClean="0">
                <a:solidFill>
                  <a:srgbClr val="000000"/>
                </a:solidFill>
                <a:latin typeface="Courier New"/>
              </a:rPr>
              <a:t>setVisible</a:t>
            </a:r>
            <a:r>
              <a:rPr lang="en-US" b="0" i="0" u="none" strike="noStrike" baseline="0" dirty="0" smtClean="0">
                <a:solidFill>
                  <a:srgbClr val="808030"/>
                </a:solidFill>
                <a:latin typeface="Courier New"/>
              </a:rPr>
              <a:t>(</a:t>
            </a:r>
            <a:r>
              <a:rPr lang="en-US" b="1" i="0" u="none" strike="noStrike" baseline="0" dirty="0" smtClean="0">
                <a:solidFill>
                  <a:srgbClr val="800000"/>
                </a:solidFill>
                <a:latin typeface="Courier New"/>
              </a:rPr>
              <a:t>true</a:t>
            </a:r>
            <a:r>
              <a:rPr lang="en-US" b="0" i="0" u="none" strike="noStrike" baseline="0" dirty="0" smtClean="0">
                <a:solidFill>
                  <a:srgbClr val="808030"/>
                </a:solidFill>
                <a:latin typeface="Courier New"/>
              </a:rPr>
              <a:t>)</a:t>
            </a:r>
            <a:r>
              <a:rPr lang="en-US" b="0" i="0" u="none" strike="noStrike" baseline="0" dirty="0" smtClean="0">
                <a:solidFill>
                  <a:srgbClr val="800080"/>
                </a:solidFill>
                <a:latin typeface="Courier New"/>
              </a:rPr>
              <a:t>;}</a:t>
            </a:r>
            <a:endParaRPr lang="ru-RU" sz="20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r>
              <a:rPr lang="en-US" b="0" i="0" u="none" strike="noStrike" baseline="0" dirty="0" smtClean="0">
                <a:solidFill>
                  <a:srgbClr val="800080"/>
                </a:solidFill>
                <a:latin typeface="Courier New"/>
              </a:rPr>
              <a:t>}</a:t>
            </a:r>
            <a:endParaRPr lang="ru-RU" sz="20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r>
              <a:rPr lang="en-US" b="1" i="0" u="none" strike="noStrike" baseline="0" dirty="0" smtClean="0">
                <a:solidFill>
                  <a:srgbClr val="800000"/>
                </a:solidFill>
                <a:latin typeface="Courier New"/>
              </a:rPr>
              <a:t>class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Courier New"/>
              </a:rPr>
              <a:t>MyFrame</a:t>
            </a:r>
            <a:r>
              <a:rPr lang="en-US" b="0" i="0" u="none" strike="noStrike" baseline="0" dirty="0" smtClean="0">
                <a:solidFill>
                  <a:srgbClr val="800080"/>
                </a:solidFill>
                <a:latin typeface="Courier New"/>
              </a:rPr>
              <a:t>{</a:t>
            </a:r>
            <a:endParaRPr lang="ru-RU" sz="20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r>
              <a:rPr lang="en-US" b="1" i="0" u="none" strike="noStrike" baseline="0" dirty="0" smtClean="0">
                <a:solidFill>
                  <a:srgbClr val="800000"/>
                </a:solidFill>
                <a:latin typeface="Courier New"/>
              </a:rPr>
              <a:t>public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b="1" i="0" u="none" strike="noStrike" baseline="0" dirty="0" smtClean="0">
                <a:solidFill>
                  <a:srgbClr val="800000"/>
                </a:solidFill>
                <a:latin typeface="Courier New"/>
              </a:rPr>
              <a:t>static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b="0" i="0" u="none" strike="noStrike" baseline="0" dirty="0" smtClean="0">
                <a:solidFill>
                  <a:srgbClr val="BB7977"/>
                </a:solidFill>
                <a:latin typeface="Courier New"/>
              </a:rPr>
              <a:t>void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Courier New"/>
              </a:rPr>
              <a:t> main</a:t>
            </a:r>
            <a:r>
              <a:rPr lang="en-US" b="0" i="0" u="none" strike="noStrike" baseline="0" dirty="0" smtClean="0">
                <a:solidFill>
                  <a:srgbClr val="808030"/>
                </a:solidFill>
                <a:latin typeface="Courier New"/>
              </a:rPr>
              <a:t>(</a:t>
            </a:r>
            <a:r>
              <a:rPr lang="en-US" b="1" i="0" u="none" strike="noStrike" baseline="0" dirty="0" smtClean="0">
                <a:solidFill>
                  <a:srgbClr val="BB7977"/>
                </a:solidFill>
                <a:latin typeface="Courier New"/>
              </a:rPr>
              <a:t>String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Courier New"/>
              </a:rPr>
              <a:t>args</a:t>
            </a:r>
            <a:r>
              <a:rPr lang="en-US" b="0" i="0" u="none" strike="noStrike" baseline="0" dirty="0" smtClean="0">
                <a:solidFill>
                  <a:srgbClr val="808030"/>
                </a:solidFill>
                <a:latin typeface="Courier New"/>
              </a:rPr>
              <a:t>[])</a:t>
            </a:r>
            <a:r>
              <a:rPr lang="en-US" b="0" i="0" u="none" strike="noStrike" baseline="0" dirty="0" smtClean="0">
                <a:solidFill>
                  <a:srgbClr val="800080"/>
                </a:solidFill>
                <a:latin typeface="Courier New"/>
              </a:rPr>
              <a:t>{</a:t>
            </a:r>
            <a:endParaRPr lang="ru-RU" sz="20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r>
              <a:rPr lang="en-US" b="0" i="0" u="none" strike="noStrike" baseline="0" dirty="0" smtClean="0">
                <a:solidFill>
                  <a:srgbClr val="696969"/>
                </a:solidFill>
                <a:latin typeface="Courier New"/>
              </a:rPr>
              <a:t>// </a:t>
            </a:r>
            <a:r>
              <a:rPr lang="ru-RU" b="0" i="0" u="none" strike="noStrike" baseline="0" dirty="0" smtClean="0">
                <a:solidFill>
                  <a:srgbClr val="696969"/>
                </a:solidFill>
                <a:latin typeface="Courier New"/>
              </a:rPr>
              <a:t>Создание</a:t>
            </a:r>
            <a:r>
              <a:rPr lang="en-US" b="0" i="0" u="none" strike="noStrike" baseline="0" dirty="0" smtClean="0">
                <a:solidFill>
                  <a:srgbClr val="696969"/>
                </a:solidFill>
                <a:latin typeface="Courier New"/>
              </a:rPr>
              <a:t> </a:t>
            </a:r>
            <a:r>
              <a:rPr lang="ru-RU" b="0" i="0" u="none" strike="noStrike" baseline="0" dirty="0" smtClean="0">
                <a:solidFill>
                  <a:srgbClr val="696969"/>
                </a:solidFill>
                <a:latin typeface="Courier New"/>
              </a:rPr>
              <a:t>окна</a:t>
            </a:r>
            <a:r>
              <a:rPr lang="en-US" b="0" i="0" u="none" strike="noStrike" baseline="0" dirty="0" smtClean="0">
                <a:solidFill>
                  <a:srgbClr val="696969"/>
                </a:solidFill>
                <a:latin typeface="Courier New"/>
              </a:rPr>
              <a:t>:</a:t>
            </a:r>
            <a:endParaRPr lang="ru-RU" sz="20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r>
              <a:rPr lang="en-US" b="0" i="0" u="none" strike="noStrike" baseline="0" dirty="0" err="1" smtClean="0">
                <a:solidFill>
                  <a:srgbClr val="000000"/>
                </a:solidFill>
                <a:latin typeface="Courier New"/>
              </a:rPr>
              <a:t>JustAFrame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Courier New"/>
              </a:rPr>
              <a:t> frame</a:t>
            </a:r>
            <a:r>
              <a:rPr lang="en-US" b="0" i="0" u="none" strike="noStrike" baseline="0" dirty="0" smtClean="0">
                <a:solidFill>
                  <a:srgbClr val="808030"/>
                </a:solidFill>
                <a:latin typeface="Courier New"/>
              </a:rPr>
              <a:t>=</a:t>
            </a:r>
            <a:r>
              <a:rPr lang="en-US" b="1" i="0" u="none" strike="noStrike" baseline="0" dirty="0" smtClean="0">
                <a:solidFill>
                  <a:srgbClr val="800000"/>
                </a:solidFill>
                <a:latin typeface="Courier New"/>
              </a:rPr>
              <a:t>new</a:t>
            </a:r>
            <a:r>
              <a:rPr lang="en-US" b="0" i="0" u="none" strike="noStrike" baseline="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b="0" i="0" u="none" strike="noStrike" baseline="0" dirty="0" err="1" smtClean="0">
                <a:solidFill>
                  <a:srgbClr val="000000"/>
                </a:solidFill>
                <a:latin typeface="Courier New"/>
              </a:rPr>
              <a:t>JustAFrame</a:t>
            </a:r>
            <a:r>
              <a:rPr lang="en-US" b="0" i="0" u="none" strike="noStrike" baseline="0" dirty="0" smtClean="0">
                <a:solidFill>
                  <a:srgbClr val="808030"/>
                </a:solidFill>
                <a:latin typeface="Courier New"/>
              </a:rPr>
              <a:t>(</a:t>
            </a:r>
            <a:r>
              <a:rPr lang="en-US" b="0" i="0" u="none" strike="noStrike" baseline="0" dirty="0" smtClean="0">
                <a:solidFill>
                  <a:srgbClr val="008C00"/>
                </a:solidFill>
                <a:latin typeface="Courier New"/>
              </a:rPr>
              <a:t>300</a:t>
            </a:r>
            <a:r>
              <a:rPr lang="en-US" b="0" i="0" u="none" strike="noStrike" baseline="0" dirty="0" smtClean="0">
                <a:solidFill>
                  <a:srgbClr val="808030"/>
                </a:solidFill>
                <a:latin typeface="Courier New"/>
              </a:rPr>
              <a:t>,</a:t>
            </a:r>
            <a:r>
              <a:rPr lang="en-US" b="0" i="0" u="none" strike="noStrike" baseline="0" dirty="0" smtClean="0">
                <a:solidFill>
                  <a:srgbClr val="008C00"/>
                </a:solidFill>
                <a:latin typeface="Courier New"/>
              </a:rPr>
              <a:t>200</a:t>
            </a:r>
            <a:r>
              <a:rPr lang="en-US" b="0" i="0" u="none" strike="noStrike" baseline="0" dirty="0" smtClean="0">
                <a:solidFill>
                  <a:srgbClr val="808030"/>
                </a:solidFill>
                <a:latin typeface="Courier New"/>
              </a:rPr>
              <a:t>)</a:t>
            </a:r>
            <a:r>
              <a:rPr lang="en-US" b="0" i="0" u="none" strike="noStrike" baseline="0" dirty="0" smtClean="0">
                <a:solidFill>
                  <a:srgbClr val="800080"/>
                </a:solidFill>
                <a:latin typeface="Courier New"/>
              </a:rPr>
              <a:t>;</a:t>
            </a:r>
            <a:endParaRPr lang="ru-RU" sz="2000" b="0" i="0" u="none" strike="noStrike" baseline="0" dirty="0" smtClean="0">
              <a:solidFill>
                <a:srgbClr val="00000A"/>
              </a:solidFill>
              <a:latin typeface="Times New Roman"/>
            </a:endParaRPr>
          </a:p>
          <a:p>
            <a:r>
              <a:rPr lang="ru-RU" b="0" i="0" u="none" strike="noStrike" baseline="0" dirty="0" smtClean="0">
                <a:solidFill>
                  <a:srgbClr val="800080"/>
                </a:solidFill>
                <a:latin typeface="Courier New"/>
              </a:rPr>
              <a:t>}}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8760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182</TotalTime>
  <Words>577</Words>
  <Application>Microsoft Office PowerPoint</Application>
  <PresentationFormat>Произвольный</PresentationFormat>
  <Paragraphs>144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Arial</vt:lpstr>
      <vt:lpstr>Calibri Light</vt:lpstr>
      <vt:lpstr>Courier New</vt:lpstr>
      <vt:lpstr>Georgia</vt:lpstr>
      <vt:lpstr>Noto Sans CJK SC Regular</vt:lpstr>
      <vt:lpstr>Times New Roman</vt:lpstr>
      <vt:lpstr>Trebuchet MS</vt:lpstr>
      <vt:lpstr>Воздушный поток</vt:lpstr>
      <vt:lpstr>Презентация PowerPoint</vt:lpstr>
      <vt:lpstr>Презентация PowerPoint</vt:lpstr>
      <vt:lpstr>Презентация PowerPoint</vt:lpstr>
      <vt:lpstr>Событие ActionEvent </vt:lpstr>
      <vt:lpstr>Событие ActionEvent</vt:lpstr>
      <vt:lpstr>Полный листинг программы:</vt:lpstr>
      <vt:lpstr>Закрытие окна</vt:lpstr>
      <vt:lpstr>Обработка событий с помощью внутренних классов</vt:lpstr>
      <vt:lpstr>Создание графического окна средствами Swing</vt:lpstr>
      <vt:lpstr>Приложение с кнопкой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/>
  <dc:description/>
  <cp:lastModifiedBy>Виталий Бондаренко</cp:lastModifiedBy>
  <cp:revision>6</cp:revision>
  <dcterms:created xsi:type="dcterms:W3CDTF">2016-05-04T12:03:37Z</dcterms:created>
  <dcterms:modified xsi:type="dcterms:W3CDTF">2017-04-24T19:53:38Z</dcterms:modified>
  <dc:language>ru-RU</dc:language>
</cp:coreProperties>
</file>