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1" r:id="rId1"/>
  </p:sldMasterIdLst>
  <p:notesMasterIdLst>
    <p:notesMasterId r:id="rId55"/>
  </p:notesMasterIdLst>
  <p:sldIdLst>
    <p:sldId id="343" r:id="rId2"/>
    <p:sldId id="340" r:id="rId3"/>
    <p:sldId id="341" r:id="rId4"/>
    <p:sldId id="339" r:id="rId5"/>
    <p:sldId id="342" r:id="rId6"/>
    <p:sldId id="276" r:id="rId7"/>
    <p:sldId id="293" r:id="rId8"/>
    <p:sldId id="280" r:id="rId9"/>
    <p:sldId id="291" r:id="rId10"/>
    <p:sldId id="292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35" r:id="rId32"/>
    <p:sldId id="336" r:id="rId33"/>
    <p:sldId id="337" r:id="rId34"/>
    <p:sldId id="338" r:id="rId35"/>
    <p:sldId id="314" r:id="rId36"/>
    <p:sldId id="315" r:id="rId37"/>
    <p:sldId id="316" r:id="rId38"/>
    <p:sldId id="317" r:id="rId39"/>
    <p:sldId id="320" r:id="rId40"/>
    <p:sldId id="321" r:id="rId41"/>
    <p:sldId id="322" r:id="rId42"/>
    <p:sldId id="323" r:id="rId43"/>
    <p:sldId id="324" r:id="rId44"/>
    <p:sldId id="331" r:id="rId45"/>
    <p:sldId id="332" r:id="rId46"/>
    <p:sldId id="333" r:id="rId47"/>
    <p:sldId id="334" r:id="rId48"/>
    <p:sldId id="325" r:id="rId49"/>
    <p:sldId id="326" r:id="rId50"/>
    <p:sldId id="327" r:id="rId51"/>
    <p:sldId id="328" r:id="rId52"/>
    <p:sldId id="329" r:id="rId53"/>
    <p:sldId id="330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4711" autoAdjust="0"/>
  </p:normalViewPr>
  <p:slideViewPr>
    <p:cSldViewPr>
      <p:cViewPr varScale="1">
        <p:scale>
          <a:sx n="106" d="100"/>
          <a:sy n="106" d="100"/>
        </p:scale>
        <p:origin x="16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568CDA0-0FDA-4368-9E68-61645456392E}" type="datetimeFigureOut">
              <a:rPr lang="ru-RU"/>
              <a:pPr>
                <a:defRPr/>
              </a:pPr>
              <a:t>10.03.2018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0862AAE-4D86-4950-8BFB-6036BE785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8859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4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0DDB4F-65FB-45E8-A725-A9071346A663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74117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F95833-BB7E-492C-8A77-C3B644EB56FC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38231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9F7324A-FD77-468E-BF2A-ED9242032249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8125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82F35-78E5-4244-BDBC-625993FDDDD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BAF59-66EE-44BB-AED2-811242527D3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128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67236-80B7-42FD-9E99-EA8B034F5DF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4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5D5C4-F9D0-4918-9B3F-25A6475FEBF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194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EF14-27A1-4A3E-AD97-64A04718D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048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C9935-3A30-4452-B288-E7FE2CAA8B3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12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887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D62DA-441F-4355-BF9F-538C7D9165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4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74481-0482-4668-8D25-3409B15B239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41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2EA26-E5BD-4DC8-BC71-A5CB17B147D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712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71D95-4716-4D78-A57A-12D146A76F7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0071A-78F8-4B60-9061-F3D82BC4C6C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5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E977-7E99-4211-AFDD-7BE8F8DF4E2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487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864E8C09-DA3F-4AC3-8989-5E6E29A08E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901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2" r:id="rId1"/>
    <p:sldLayoutId id="2147484523" r:id="rId2"/>
    <p:sldLayoutId id="2147484524" r:id="rId3"/>
    <p:sldLayoutId id="2147484525" r:id="rId4"/>
    <p:sldLayoutId id="2147484526" r:id="rId5"/>
    <p:sldLayoutId id="2147484527" r:id="rId6"/>
    <p:sldLayoutId id="2147484528" r:id="rId7"/>
    <p:sldLayoutId id="2147484529" r:id="rId8"/>
    <p:sldLayoutId id="2147484530" r:id="rId9"/>
    <p:sldLayoutId id="2147484531" r:id="rId10"/>
    <p:sldLayoutId id="2147484532" r:id="rId11"/>
    <p:sldLayoutId id="2147484533" r:id="rId12"/>
    <p:sldLayoutId id="214748453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0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  <a:endParaRPr lang="ru-RU" altLang="ru-R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4" y="2292099"/>
            <a:ext cx="4407125" cy="2219691"/>
          </a:xfrm>
        </p:spPr>
        <p:txBody>
          <a:bodyPr/>
          <a:lstStyle/>
          <a:p>
            <a:r>
              <a:rPr lang="ru-RU" altLang="ru-RU" dirty="0"/>
              <a:t>Язык запросов </a:t>
            </a:r>
            <a:r>
              <a:rPr lang="en-US" altLang="ru-RU" dirty="0"/>
              <a:t>SQL</a:t>
            </a:r>
            <a:r>
              <a:rPr lang="ru-RU" altLang="ru-RU" dirty="0"/>
              <a:t>. </a:t>
            </a:r>
            <a:r>
              <a:rPr lang="en-US" altLang="ru-RU" dirty="0" smtClean="0"/>
              <a:t/>
            </a:r>
            <a:br>
              <a:rPr lang="en-US" altLang="ru-RU" dirty="0" smtClean="0"/>
            </a:br>
            <a:r>
              <a:rPr lang="ru-RU" altLang="ru-RU" dirty="0" smtClean="0"/>
              <a:t>Команда </a:t>
            </a:r>
            <a:r>
              <a:rPr lang="en-US" altLang="ru-RU" dirty="0"/>
              <a:t>SELECT</a:t>
            </a:r>
            <a:endParaRPr lang="ru-RU" altLang="ru-RU" dirty="0"/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 smtClean="0"/>
              <a:t>Тема </a:t>
            </a:r>
            <a:r>
              <a:rPr lang="en-US" altLang="ru-RU" dirty="0" smtClean="0"/>
              <a:t>4</a:t>
            </a:r>
            <a:endParaRPr lang="ru-RU" altLang="ru-RU" dirty="0" smtClean="0"/>
          </a:p>
        </p:txBody>
      </p:sp>
      <p:pic>
        <p:nvPicPr>
          <p:cNvPr id="11" name="Рисунок 10" descr="Slack Discloses Breach of its User Profile &lt;strong&gt;Database&lt;/strong&gt; | Threatpost | The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6877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544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Выбор данных из таблицы (селекция)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WHERE – </a:t>
            </a:r>
            <a:r>
              <a:rPr lang="ru-RU" altLang="ru-RU" dirty="0">
                <a:solidFill>
                  <a:srgbClr val="0D0D11"/>
                </a:solidFill>
              </a:rPr>
              <a:t>содержит условия выбора отдельных записей. Условие является логическим выражением и может принимать одно из 3-х значений: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TRUE – истина,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FALSE – ложь,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NULL – неизвестное, неопределённое значение (интерпретируется как ложь).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Условие формируется путём применения различных операторов и предикатов. </a:t>
            </a:r>
            <a:r>
              <a:rPr lang="ru-RU" altLang="ru-RU" b="1" dirty="0">
                <a:solidFill>
                  <a:srgbClr val="0D0D11"/>
                </a:solidFill>
              </a:rPr>
              <a:t>Операторы сравнения: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=    </a:t>
            </a:r>
            <a:r>
              <a:rPr lang="ru-RU" altLang="ru-RU" dirty="0">
                <a:solidFill>
                  <a:srgbClr val="0D0D11"/>
                </a:solidFill>
              </a:rPr>
              <a:t>равно, 	                          </a:t>
            </a:r>
            <a:r>
              <a:rPr lang="en-US" altLang="ru-RU" dirty="0">
                <a:solidFill>
                  <a:srgbClr val="0D0D11"/>
                </a:solidFill>
              </a:rPr>
              <a:t>&lt;&gt;, !=</a:t>
            </a:r>
            <a:r>
              <a:rPr lang="ru-RU" altLang="ru-RU" dirty="0">
                <a:solidFill>
                  <a:srgbClr val="0D0D11"/>
                </a:solidFill>
              </a:rPr>
              <a:t>   не равно,	          </a:t>
            </a:r>
            <a:r>
              <a:rPr lang="en-US" altLang="ru-RU" dirty="0">
                <a:solidFill>
                  <a:srgbClr val="0D0D11"/>
                </a:solidFill>
              </a:rPr>
              <a:t>&gt;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больше</a:t>
            </a:r>
            <a:r>
              <a:rPr lang="en-US" altLang="ru-RU" dirty="0">
                <a:solidFill>
                  <a:srgbClr val="0D0D11"/>
                </a:solidFill>
              </a:rPr>
              <a:t>, </a:t>
            </a:r>
            <a:r>
              <a:rPr lang="ru-RU" altLang="ru-RU" dirty="0">
                <a:solidFill>
                  <a:srgbClr val="0D0D11"/>
                </a:solidFill>
              </a:rPr>
              <a:t>	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&gt;= </a:t>
            </a:r>
            <a:r>
              <a:rPr lang="ru-RU" altLang="ru-RU" dirty="0">
                <a:solidFill>
                  <a:srgbClr val="0D0D11"/>
                </a:solidFill>
              </a:rPr>
              <a:t> больше или равно,	          </a:t>
            </a:r>
            <a:r>
              <a:rPr lang="en-US" altLang="ru-RU" dirty="0">
                <a:solidFill>
                  <a:srgbClr val="0D0D11"/>
                </a:solidFill>
              </a:rPr>
              <a:t>&lt;=  </a:t>
            </a:r>
            <a:r>
              <a:rPr lang="ru-RU" altLang="ru-RU" dirty="0">
                <a:solidFill>
                  <a:srgbClr val="0D0D11"/>
                </a:solidFill>
              </a:rPr>
              <a:t>меньше или равно,          </a:t>
            </a:r>
            <a:r>
              <a:rPr lang="en-US" altLang="ru-RU" dirty="0">
                <a:solidFill>
                  <a:srgbClr val="0D0D11"/>
                </a:solidFill>
              </a:rPr>
              <a:t>&lt;</a:t>
            </a:r>
            <a:r>
              <a:rPr lang="ru-RU" altLang="ru-RU" dirty="0"/>
              <a:t>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меньше.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отдела: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*  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2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текущих проектов: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project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</a:t>
            </a:r>
            <a:r>
              <a:rPr lang="en-US" altLang="ru-RU" b="1" dirty="0" err="1">
                <a:solidFill>
                  <a:srgbClr val="0D0D11"/>
                </a:solidFill>
              </a:rPr>
              <a:t>dend</a:t>
            </a:r>
            <a:r>
              <a:rPr lang="en-US" altLang="ru-RU" b="1" dirty="0">
                <a:solidFill>
                  <a:srgbClr val="0D0D11"/>
                </a:solidFill>
              </a:rPr>
              <a:t> &gt; </a:t>
            </a:r>
            <a:r>
              <a:rPr lang="en-US" altLang="ru-RU" b="1" dirty="0" smtClean="0">
                <a:solidFill>
                  <a:srgbClr val="0D0D11"/>
                </a:solidFill>
              </a:rPr>
              <a:t>date()</a:t>
            </a:r>
            <a:r>
              <a:rPr lang="ru-RU" altLang="ru-RU" b="1" dirty="0" smtClean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-- </a:t>
            </a:r>
            <a:r>
              <a:rPr lang="en-US" altLang="ru-RU" b="1" dirty="0" smtClean="0">
                <a:solidFill>
                  <a:srgbClr val="0D0D11"/>
                </a:solidFill>
              </a:rPr>
              <a:t>date() </a:t>
            </a:r>
            <a:r>
              <a:rPr lang="en-US" altLang="ru-RU" b="1" dirty="0">
                <a:solidFill>
                  <a:srgbClr val="0D0D11"/>
                </a:solidFill>
              </a:rPr>
              <a:t>– </a:t>
            </a:r>
            <a:r>
              <a:rPr lang="ru-RU" altLang="ru-RU" b="1" dirty="0">
                <a:solidFill>
                  <a:srgbClr val="0D0D11"/>
                </a:solidFill>
              </a:rPr>
              <a:t>функция, возвращающая текущую дату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 smtClean="0">
                <a:ln>
                  <a:noFill/>
                </a:ln>
                <a:latin typeface="Times New Roman" panose="02020603050405020304" pitchFamily="18" charset="0"/>
              </a:rPr>
              <a:t>Логические операторы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0D0D11"/>
                </a:solidFill>
              </a:rPr>
              <a:t>Для формирования условий используются следующие логические операторы: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en-US" altLang="ru-RU">
                <a:solidFill>
                  <a:srgbClr val="0D0D11"/>
                </a:solidFill>
              </a:rPr>
              <a:t>AND</a:t>
            </a:r>
            <a:r>
              <a:rPr lang="ru-RU" altLang="ru-RU">
                <a:solidFill>
                  <a:srgbClr val="0D0D11"/>
                </a:solidFill>
              </a:rPr>
              <a:t> – логическое произведение (И),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>
                <a:solidFill>
                  <a:srgbClr val="0D0D11"/>
                </a:solidFill>
              </a:rPr>
              <a:t>	OR   </a:t>
            </a:r>
            <a:r>
              <a:rPr lang="ru-RU" altLang="ru-RU">
                <a:solidFill>
                  <a:srgbClr val="0D0D11"/>
                </a:solidFill>
              </a:rPr>
              <a:t> – логическая сумма (ИЛИ),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>
                <a:solidFill>
                  <a:srgbClr val="0D0D11"/>
                </a:solidFill>
              </a:rPr>
              <a:t>	NOT </a:t>
            </a:r>
            <a:r>
              <a:rPr lang="ru-RU" altLang="ru-RU">
                <a:solidFill>
                  <a:srgbClr val="0D0D11"/>
                </a:solidFill>
              </a:rPr>
              <a:t>– отрицание (НЕ).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	    Операция И:				Операция ИЛИ:</a:t>
            </a:r>
            <a:endParaRPr lang="en-US" altLang="ru-RU">
              <a:solidFill>
                <a:srgbClr val="0D0D11"/>
              </a:solidFill>
            </a:endParaRPr>
          </a:p>
        </p:txBody>
      </p:sp>
      <p:graphicFrame>
        <p:nvGraphicFramePr>
          <p:cNvPr id="95567" name="Group 335"/>
          <p:cNvGraphicFramePr>
            <a:graphicFrameLocks noGrp="1"/>
          </p:cNvGraphicFramePr>
          <p:nvPr/>
        </p:nvGraphicFramePr>
        <p:xfrm>
          <a:off x="755650" y="2978150"/>
          <a:ext cx="2663825" cy="1676400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AND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5525" name="Group 293"/>
          <p:cNvGraphicFramePr>
            <a:graphicFrameLocks noGrp="1"/>
          </p:cNvGraphicFramePr>
          <p:nvPr/>
        </p:nvGraphicFramePr>
        <p:xfrm>
          <a:off x="5686425" y="2992438"/>
          <a:ext cx="2341563" cy="1676400"/>
        </p:xfrm>
        <a:graphic>
          <a:graphicData uri="http://schemas.openxmlformats.org/drawingml/2006/table">
            <a:tbl>
              <a:tblPr/>
              <a:tblGrid>
                <a:gridCol w="70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608" name="Text Box 294"/>
          <p:cNvSpPr txBox="1">
            <a:spLocks noChangeArrowheads="1"/>
          </p:cNvSpPr>
          <p:nvPr/>
        </p:nvSpPr>
        <p:spPr bwMode="auto">
          <a:xfrm>
            <a:off x="3349625" y="4652963"/>
            <a:ext cx="215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Операция НЕ:</a:t>
            </a:r>
          </a:p>
        </p:txBody>
      </p:sp>
      <p:graphicFrame>
        <p:nvGraphicFramePr>
          <p:cNvPr id="95564" name="Group 332"/>
          <p:cNvGraphicFramePr>
            <a:graphicFrameLocks noGrp="1"/>
          </p:cNvGraphicFramePr>
          <p:nvPr/>
        </p:nvGraphicFramePr>
        <p:xfrm>
          <a:off x="3635375" y="5013325"/>
          <a:ext cx="1584325" cy="1008082"/>
        </p:xfrm>
        <a:graphic>
          <a:graphicData uri="http://schemas.openxmlformats.org/drawingml/2006/table">
            <a:tbl>
              <a:tblPr/>
              <a:tblGrid>
                <a:gridCol w="76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4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 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 smtClean="0">
                <a:ln>
                  <a:noFill/>
                </a:ln>
                <a:latin typeface="Times New Roman" panose="02020603050405020304" pitchFamily="18" charset="0"/>
              </a:rPr>
              <a:t>Выбор данных из таблицы по условию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471613"/>
            <a:ext cx="8424862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отдела с зарплатой  больше 30000 рублей: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*  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2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  salary &gt; 30000 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</a:t>
            </a:r>
            <a:r>
              <a:rPr lang="en-US" altLang="ru-RU" dirty="0">
                <a:solidFill>
                  <a:srgbClr val="0D0D11"/>
                </a:solidFill>
              </a:rPr>
              <a:t>-</a:t>
            </a:r>
            <a:r>
              <a:rPr lang="ru-RU" altLang="ru-RU" dirty="0">
                <a:solidFill>
                  <a:srgbClr val="0D0D11"/>
                </a:solidFill>
              </a:rPr>
              <a:t>мужчин, родившихся после 1979 года: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born &gt; '31/12/1979'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  sex = '</a:t>
            </a:r>
            <a:r>
              <a:rPr lang="ru-RU" altLang="ru-RU" b="1" dirty="0">
                <a:solidFill>
                  <a:srgbClr val="0D0D11"/>
                </a:solidFill>
              </a:rPr>
              <a:t>м</a:t>
            </a:r>
            <a:r>
              <a:rPr lang="en-US" altLang="ru-RU" b="1" dirty="0">
                <a:solidFill>
                  <a:srgbClr val="0D0D11"/>
                </a:solidFill>
              </a:rPr>
              <a:t>'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 и  5-го отделов: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  <a:p>
            <a:pPr eaLnBrk="1" hangingPunct="1"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и 5-го отделов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в зарплатой не менее 30000: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ru-RU" altLang="ru-RU" b="1" dirty="0">
                <a:solidFill>
                  <a:srgbClr val="0D0D11"/>
                </a:solidFill>
              </a:rPr>
              <a:t>(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)  </a:t>
            </a:r>
            <a:r>
              <a:rPr lang="en-US" altLang="ru-RU" b="1" dirty="0">
                <a:solidFill>
                  <a:srgbClr val="0D0D11"/>
                </a:solidFill>
              </a:rPr>
              <a:t>AND  salary &gt;</a:t>
            </a:r>
            <a:r>
              <a:rPr lang="ru-RU" altLang="ru-RU" b="1" dirty="0">
                <a:solidFill>
                  <a:srgbClr val="0D0D11"/>
                </a:solidFill>
              </a:rPr>
              <a:t>=</a:t>
            </a:r>
            <a:r>
              <a:rPr lang="en-US" altLang="ru-RU" b="1" dirty="0">
                <a:solidFill>
                  <a:srgbClr val="0D0D11"/>
                </a:solidFill>
              </a:rPr>
              <a:t> 30000</a:t>
            </a:r>
            <a:r>
              <a:rPr lang="en-US" altLang="ru-RU" dirty="0"/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Tx/>
              <a:buAutoNum type="arabicPeriod" startAt="5"/>
            </a:pPr>
            <a:r>
              <a:rPr lang="ru-RU" altLang="ru-RU" dirty="0">
                <a:solidFill>
                  <a:srgbClr val="0D0D11"/>
                </a:solidFill>
              </a:rPr>
              <a:t>Вывести список всех сотрудников, кроме сотрудников 2-го и 5-го: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NOT </a:t>
            </a:r>
            <a:r>
              <a:rPr lang="ru-RU" altLang="ru-RU" b="1" dirty="0">
                <a:solidFill>
                  <a:srgbClr val="0D0D11"/>
                </a:solidFill>
              </a:rPr>
              <a:t>(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);</a:t>
            </a:r>
            <a:endParaRPr lang="en-US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 smtClean="0">
                <a:ln>
                  <a:noFill/>
                </a:ln>
                <a:latin typeface="Times New Roman" panose="02020603050405020304" pitchFamily="18" charset="0"/>
              </a:rPr>
              <a:t>Выбор данных из таблицы по условию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11188" y="1471613"/>
            <a:ext cx="8281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1: вывести список текущих проектов стоимостью более 2 млн. рублей. 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11188" y="1773238"/>
            <a:ext cx="799306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     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*  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project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en-US" altLang="ru-RU" b="1" dirty="0" err="1">
                <a:solidFill>
                  <a:srgbClr val="0D0D11"/>
                </a:solidFill>
              </a:rPr>
              <a:t>dend</a:t>
            </a:r>
            <a:r>
              <a:rPr lang="en-US" altLang="ru-RU" b="1" dirty="0">
                <a:solidFill>
                  <a:srgbClr val="0D0D11"/>
                </a:solidFill>
              </a:rPr>
              <a:t> &gt; </a:t>
            </a:r>
            <a:r>
              <a:rPr lang="en-US" altLang="ru-RU" b="1" dirty="0" smtClean="0">
                <a:solidFill>
                  <a:srgbClr val="0D0D11"/>
                </a:solidFill>
              </a:rPr>
              <a:t>date()  </a:t>
            </a:r>
            <a:r>
              <a:rPr lang="en-US" altLang="ru-RU" b="1" dirty="0">
                <a:solidFill>
                  <a:srgbClr val="0D0D11"/>
                </a:solidFill>
              </a:rPr>
              <a:t>AND  cost &gt; 2000000;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11188" y="2924175"/>
            <a:ext cx="77771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2: вывести список</a:t>
            </a:r>
            <a:r>
              <a:rPr lang="ru-RU" altLang="ru-RU"/>
              <a:t> </a:t>
            </a:r>
            <a:r>
              <a:rPr lang="ru-RU" altLang="ru-RU">
                <a:solidFill>
                  <a:srgbClr val="0D0D11"/>
                </a:solidFill>
              </a:rPr>
              <a:t>сотрудников, работающих в должностях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инженер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 и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ведущий инженер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611188" y="3521075"/>
            <a:ext cx="7993062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where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= '</a:t>
            </a:r>
            <a:r>
              <a:rPr lang="ru-RU" altLang="ru-RU" b="1">
                <a:solidFill>
                  <a:srgbClr val="0D0D11"/>
                </a:solidFill>
              </a:rPr>
              <a:t>инженер</a:t>
            </a:r>
            <a:r>
              <a:rPr lang="en-US" altLang="ru-RU" b="1">
                <a:solidFill>
                  <a:srgbClr val="0D0D11"/>
                </a:solidFill>
              </a:rPr>
              <a:t>'  OR  post = '</a:t>
            </a:r>
            <a:r>
              <a:rPr lang="ru-RU" altLang="ru-RU" b="1">
                <a:solidFill>
                  <a:srgbClr val="0D0D11"/>
                </a:solidFill>
              </a:rPr>
              <a:t>ведущий инженер</a:t>
            </a:r>
            <a:r>
              <a:rPr lang="en-US" altLang="ru-RU" b="1">
                <a:solidFill>
                  <a:srgbClr val="0D0D11"/>
                </a:solidFill>
              </a:rPr>
              <a:t>' ;</a:t>
            </a:r>
            <a:endParaRPr lang="ru-RU" altLang="ru-RU" b="1">
              <a:solidFill>
                <a:srgbClr val="0D0D11"/>
              </a:solidFill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11188" y="4587875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3: вывести список сотрудников, работающих в должности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охранник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, с зарплатой более 20000 рублей. 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39750" y="5176838"/>
            <a:ext cx="79200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where  post = '</a:t>
            </a:r>
            <a:r>
              <a:rPr lang="ru-RU" altLang="ru-RU" b="1">
                <a:solidFill>
                  <a:srgbClr val="0D0D11"/>
                </a:solidFill>
              </a:rPr>
              <a:t>охранник</a:t>
            </a:r>
            <a:r>
              <a:rPr lang="en-US" altLang="ru-RU" b="1">
                <a:solidFill>
                  <a:srgbClr val="0D0D11"/>
                </a:solidFill>
              </a:rPr>
              <a:t>'  AND  salary &gt; 20000;</a:t>
            </a:r>
            <a:r>
              <a:rPr lang="ru-RU" altLang="ru-RU">
                <a:solidFill>
                  <a:srgbClr val="0D0D11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6" grpId="0"/>
      <p:bldP spid="972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>
                <a:solidFill>
                  <a:srgbClr val="0D0D11"/>
                </a:solidFill>
              </a:rPr>
              <a:t>	Предикат вхождения в список значений: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имя_поля</a:t>
            </a:r>
            <a:r>
              <a:rPr lang="ru-RU" altLang="ru-RU" sz="2000" b="1">
                <a:solidFill>
                  <a:srgbClr val="0D0D11"/>
                </a:solidFill>
              </a:rPr>
              <a:t>  </a:t>
            </a:r>
            <a:r>
              <a:rPr lang="en-US" altLang="ru-RU" sz="2000" b="1">
                <a:solidFill>
                  <a:srgbClr val="0D0D11"/>
                </a:solidFill>
              </a:rPr>
              <a:t>IN</a:t>
            </a:r>
            <a:r>
              <a:rPr lang="ru-RU" altLang="ru-RU" sz="2000" b="1">
                <a:solidFill>
                  <a:srgbClr val="0D0D11"/>
                </a:solidFill>
              </a:rPr>
              <a:t>  (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значение1 </a:t>
            </a:r>
            <a:r>
              <a:rPr lang="en-US" altLang="ru-RU" sz="2000" b="1">
                <a:solidFill>
                  <a:srgbClr val="0D0D11"/>
                </a:solidFill>
              </a:rPr>
              <a:t>[,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</a:t>
            </a:r>
            <a:r>
              <a:rPr lang="en-US" altLang="ru-RU" sz="2000" b="1" i="1">
                <a:solidFill>
                  <a:srgbClr val="0D0D11"/>
                </a:solidFill>
              </a:rPr>
              <a:t>2,... </a:t>
            </a:r>
            <a:r>
              <a:rPr lang="en-US" altLang="ru-RU" sz="2000" b="1">
                <a:solidFill>
                  <a:srgbClr val="0D0D11"/>
                </a:solidFill>
              </a:rPr>
              <a:t>]</a:t>
            </a:r>
            <a:r>
              <a:rPr lang="ru-RU" altLang="ru-RU" sz="2000" b="1">
                <a:solidFill>
                  <a:srgbClr val="0D0D11"/>
                </a:solidFill>
              </a:rPr>
              <a:t> )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выражение</a:t>
            </a:r>
            <a:r>
              <a:rPr lang="ru-RU" altLang="ru-RU" sz="2000" b="1">
                <a:solidFill>
                  <a:srgbClr val="0D0D11"/>
                </a:solidFill>
              </a:rPr>
              <a:t>  </a:t>
            </a:r>
            <a:r>
              <a:rPr lang="en-US" altLang="ru-RU" sz="2000" b="1">
                <a:solidFill>
                  <a:srgbClr val="0D0D11"/>
                </a:solidFill>
              </a:rPr>
              <a:t>IN</a:t>
            </a:r>
            <a:r>
              <a:rPr lang="ru-RU" altLang="ru-RU" sz="2000" b="1">
                <a:solidFill>
                  <a:srgbClr val="0D0D11"/>
                </a:solidFill>
              </a:rPr>
              <a:t>  (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значение1 </a:t>
            </a:r>
            <a:r>
              <a:rPr lang="en-US" altLang="ru-RU" sz="2000" b="1">
                <a:solidFill>
                  <a:srgbClr val="0D0D11"/>
                </a:solidFill>
              </a:rPr>
              <a:t>[,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</a:t>
            </a:r>
            <a:r>
              <a:rPr lang="en-US" altLang="ru-RU" sz="2000" b="1" i="1">
                <a:solidFill>
                  <a:srgbClr val="0D0D11"/>
                </a:solidFill>
              </a:rPr>
              <a:t>2,... </a:t>
            </a:r>
            <a:r>
              <a:rPr lang="en-US" altLang="ru-RU" sz="2000" b="1">
                <a:solidFill>
                  <a:srgbClr val="0D0D11"/>
                </a:solidFill>
              </a:rPr>
              <a:t>]</a:t>
            </a:r>
            <a:r>
              <a:rPr lang="ru-RU" altLang="ru-RU" sz="2000" b="1">
                <a:solidFill>
                  <a:srgbClr val="0D0D11"/>
                </a:solidFill>
              </a:rPr>
              <a:t> )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  <a:endParaRPr lang="en-US" altLang="ru-RU" sz="2000" u="sng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сотрудников отделов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5</a:t>
            </a:r>
            <a:r>
              <a:rPr lang="en-US" altLang="ru-RU" sz="2000">
                <a:solidFill>
                  <a:srgbClr val="0D0D11"/>
                </a:solidFill>
              </a:rPr>
              <a:t>, </a:t>
            </a:r>
            <a:r>
              <a:rPr lang="ru-RU" altLang="ru-RU" sz="2000">
                <a:solidFill>
                  <a:srgbClr val="0D0D11"/>
                </a:solidFill>
              </a:rPr>
              <a:t>8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и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9: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select * 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>
                <a:solidFill>
                  <a:srgbClr val="0D0D11"/>
                </a:solidFill>
              </a:rPr>
              <a:t>from </a:t>
            </a:r>
            <a:r>
              <a:rPr lang="en-US" altLang="ru-RU" sz="2000" b="1">
                <a:solidFill>
                  <a:srgbClr val="0D0D11"/>
                </a:solidFill>
              </a:rPr>
              <a:t>emp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en-US" altLang="ru-RU" sz="2000" b="1">
                <a:solidFill>
                  <a:srgbClr val="0D0D11"/>
                </a:solidFill>
              </a:rPr>
              <a:t>where depno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IN ( </a:t>
            </a:r>
            <a:r>
              <a:rPr lang="ru-RU" altLang="ru-RU" sz="2000" b="1">
                <a:solidFill>
                  <a:srgbClr val="0D0D11"/>
                </a:solidFill>
              </a:rPr>
              <a:t>5, 8, 9</a:t>
            </a:r>
            <a:r>
              <a:rPr lang="en-US" altLang="ru-RU" sz="2000" b="1">
                <a:solidFill>
                  <a:srgbClr val="0D0D11"/>
                </a:solidFill>
              </a:rPr>
              <a:t> )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сотрудников, работающих в должностях</a:t>
            </a:r>
            <a:r>
              <a:rPr lang="ru-RU" altLang="ru-RU" sz="2000"/>
              <a:t>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инженер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 и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ведущий инженер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/>
              <a:t> </a:t>
            </a:r>
            <a:r>
              <a:rPr lang="ru-RU" altLang="ru-RU" sz="2000">
                <a:solidFill>
                  <a:srgbClr val="0D0D11"/>
                </a:solidFill>
              </a:rPr>
              <a:t>:</a:t>
            </a: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    </a:t>
            </a: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from  emp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where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post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IN ( '</a:t>
            </a:r>
            <a:r>
              <a:rPr lang="ru-RU" altLang="ru-RU" sz="2000" b="1">
                <a:solidFill>
                  <a:srgbClr val="0D0D11"/>
                </a:solidFill>
              </a:rPr>
              <a:t>инженер</a:t>
            </a:r>
            <a:r>
              <a:rPr lang="en-US" altLang="ru-RU" sz="2000" b="1">
                <a:solidFill>
                  <a:srgbClr val="0D0D11"/>
                </a:solidFill>
              </a:rPr>
              <a:t>', '</a:t>
            </a:r>
            <a:r>
              <a:rPr lang="ru-RU" altLang="ru-RU" sz="2000" b="1">
                <a:solidFill>
                  <a:srgbClr val="0D0D11"/>
                </a:solidFill>
              </a:rPr>
              <a:t>ведущий инженер</a:t>
            </a:r>
            <a:r>
              <a:rPr lang="en-US" altLang="ru-RU" sz="2000" b="1">
                <a:solidFill>
                  <a:srgbClr val="0D0D11"/>
                </a:solidFill>
              </a:rPr>
              <a:t>' );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 dirty="0">
                <a:solidFill>
                  <a:srgbClr val="0D0D11"/>
                </a:solidFill>
              </a:rPr>
              <a:t>	Предикат вхождения в диапазон:</a:t>
            </a:r>
          </a:p>
          <a:p>
            <a:pPr eaLnBrk="1" hangingPunct="1"/>
            <a:r>
              <a:rPr lang="ru-RU" altLang="ru-RU" b="1" i="1" dirty="0">
                <a:solidFill>
                  <a:srgbClr val="0D0D11"/>
                </a:solidFill>
              </a:rPr>
              <a:t>   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BETWEEN  </a:t>
            </a:r>
            <a:r>
              <a:rPr lang="ru-RU" altLang="ru-RU" b="1" i="1" dirty="0" err="1">
                <a:solidFill>
                  <a:srgbClr val="0D0D11"/>
                </a:solidFill>
              </a:rPr>
              <a:t>минимальное_значение</a:t>
            </a:r>
            <a:r>
              <a:rPr lang="ru-RU" altLang="ru-RU" b="1" i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</a:t>
            </a:r>
            <a:r>
              <a:rPr lang="en-US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 err="1">
                <a:solidFill>
                  <a:srgbClr val="0D0D11"/>
                </a:solidFill>
              </a:rPr>
              <a:t>максимальное_значение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i="1" dirty="0">
                <a:solidFill>
                  <a:srgbClr val="0D0D11"/>
                </a:solidFill>
              </a:rPr>
              <a:t> выражение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BETWEEN  </a:t>
            </a:r>
            <a:r>
              <a:rPr lang="ru-RU" altLang="ru-RU" b="1" i="1" dirty="0" err="1">
                <a:solidFill>
                  <a:srgbClr val="0D0D11"/>
                </a:solidFill>
              </a:rPr>
              <a:t>минимальное_значение</a:t>
            </a:r>
            <a:r>
              <a:rPr lang="ru-RU" altLang="ru-RU" b="1" i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</a:t>
            </a:r>
            <a:r>
              <a:rPr lang="en-US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 err="1">
                <a:solidFill>
                  <a:srgbClr val="0D0D11"/>
                </a:solidFill>
              </a:rPr>
              <a:t>максимальное_значение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       Минимальное значение должно быть меньше либо равно максимальному.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 dirty="0">
                <a:solidFill>
                  <a:srgbClr val="0D0D11"/>
                </a:solidFill>
              </a:rPr>
              <a:t>Примеры:</a:t>
            </a:r>
            <a:endParaRPr lang="en-US" altLang="ru-RU" sz="2000" u="sng" dirty="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сотрудников со 2-го по 5-й отделы: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	</a:t>
            </a:r>
            <a:r>
              <a:rPr lang="ru-RU" altLang="ru-RU" sz="20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2000" b="1" dirty="0">
                <a:solidFill>
                  <a:srgbClr val="0D0D11"/>
                </a:solidFill>
              </a:rPr>
              <a:t> *  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		</a:t>
            </a:r>
            <a:r>
              <a:rPr lang="ru-RU" altLang="ru-RU" sz="2000" b="1" dirty="0" err="1">
                <a:solidFill>
                  <a:srgbClr val="0D0D11"/>
                </a:solidFill>
              </a:rPr>
              <a:t>from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 dirty="0">
                <a:solidFill>
                  <a:srgbClr val="0D0D11"/>
                </a:solidFill>
              </a:rPr>
              <a:t>		</a:t>
            </a:r>
            <a:r>
              <a:rPr lang="en-US" altLang="ru-RU" sz="2000" b="1" dirty="0">
                <a:solidFill>
                  <a:srgbClr val="0D0D11"/>
                </a:solidFill>
              </a:rPr>
              <a:t>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depno</a:t>
            </a:r>
            <a:r>
              <a:rPr lang="en-US" altLang="ru-RU" sz="2000" b="1" dirty="0">
                <a:solidFill>
                  <a:srgbClr val="0D0D11"/>
                </a:solidFill>
              </a:rPr>
              <a:t>  BETWEEN  2  AND  5 </a:t>
            </a:r>
            <a:r>
              <a:rPr lang="ru-RU" altLang="ru-RU" sz="2000" b="1" dirty="0">
                <a:solidFill>
                  <a:srgbClr val="0D0D11"/>
                </a:solidFill>
              </a:rPr>
              <a:t>;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сотрудников с </a:t>
            </a:r>
            <a:r>
              <a:rPr lang="en-US" altLang="ru-RU" sz="2000" dirty="0" smtClean="0">
                <a:solidFill>
                  <a:srgbClr val="0D0D11"/>
                </a:solidFill>
              </a:rPr>
              <a:t>“</a:t>
            </a:r>
            <a:r>
              <a:rPr lang="ru-RU" altLang="ru-RU" sz="2000" dirty="0" smtClean="0">
                <a:solidFill>
                  <a:srgbClr val="0D0D11"/>
                </a:solidFill>
              </a:rPr>
              <a:t>чистой</a:t>
            </a:r>
            <a:r>
              <a:rPr lang="en-US" altLang="ru-RU" sz="2000" dirty="0" smtClean="0">
                <a:solidFill>
                  <a:srgbClr val="0D0D11"/>
                </a:solidFill>
              </a:rPr>
              <a:t>”</a:t>
            </a:r>
            <a:r>
              <a:rPr lang="ru-RU" altLang="ru-RU" sz="2000" dirty="0" smtClean="0">
                <a:solidFill>
                  <a:srgbClr val="0D0D11"/>
                </a:solidFill>
              </a:rPr>
              <a:t> </a:t>
            </a:r>
            <a:r>
              <a:rPr lang="ru-RU" altLang="ru-RU" sz="2000" dirty="0">
                <a:solidFill>
                  <a:srgbClr val="0D0D11"/>
                </a:solidFill>
              </a:rPr>
              <a:t>зарплатой от 20 до 30 тысяч рублей:</a:t>
            </a: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   </a:t>
            </a:r>
            <a:r>
              <a:rPr lang="en-US" altLang="ru-RU" sz="2000" b="1" dirty="0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salary</a:t>
            </a:r>
            <a:r>
              <a:rPr lang="ru-RU" altLang="ru-RU" sz="2000" b="1" dirty="0">
                <a:solidFill>
                  <a:srgbClr val="0D0D11"/>
                </a:solidFill>
              </a:rPr>
              <a:t>*0.87</a:t>
            </a:r>
            <a:r>
              <a:rPr lang="en-US" altLang="ru-RU" sz="2000" b="1" dirty="0">
                <a:solidFill>
                  <a:srgbClr val="0D0D11"/>
                </a:solidFill>
              </a:rPr>
              <a:t>  BETWEEN  </a:t>
            </a:r>
            <a:r>
              <a:rPr lang="ru-RU" altLang="ru-RU" sz="2000" b="1" dirty="0">
                <a:solidFill>
                  <a:srgbClr val="0D0D11"/>
                </a:solidFill>
              </a:rPr>
              <a:t>20000 </a:t>
            </a:r>
            <a:r>
              <a:rPr lang="en-US" altLang="ru-RU" sz="2000" b="1" dirty="0">
                <a:solidFill>
                  <a:srgbClr val="0D0D11"/>
                </a:solidFill>
              </a:rPr>
              <a:t>AND</a:t>
            </a:r>
            <a:r>
              <a:rPr lang="ru-RU" altLang="ru-RU" sz="2000" b="1" dirty="0">
                <a:solidFill>
                  <a:srgbClr val="0D0D11"/>
                </a:solidFill>
              </a:rPr>
              <a:t>  30000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67544" y="1362131"/>
            <a:ext cx="8424862" cy="546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 dirty="0">
                <a:solidFill>
                  <a:srgbClr val="0D0D11"/>
                </a:solidFill>
              </a:rPr>
              <a:t>	Предикат поиска подстроки:</a:t>
            </a:r>
            <a:r>
              <a:rPr lang="ru-RU" altLang="ru-RU" sz="2400" dirty="0">
                <a:solidFill>
                  <a:srgbClr val="0D0D11"/>
                </a:solidFill>
              </a:rPr>
              <a:t>	</a:t>
            </a:r>
            <a:r>
              <a:rPr lang="ru-RU" altLang="ru-RU" sz="2400" b="1" i="1" dirty="0" err="1">
                <a:solidFill>
                  <a:srgbClr val="0D0D11"/>
                </a:solidFill>
              </a:rPr>
              <a:t>имя_поля</a:t>
            </a:r>
            <a:r>
              <a:rPr lang="ru-RU" altLang="ru-RU" sz="2400" b="1" dirty="0">
                <a:solidFill>
                  <a:srgbClr val="0D0D11"/>
                </a:solidFill>
              </a:rPr>
              <a:t>  </a:t>
            </a:r>
            <a:r>
              <a:rPr lang="ru-RU" altLang="ru-RU" sz="2000" b="1" dirty="0">
                <a:solidFill>
                  <a:srgbClr val="0D0D11"/>
                </a:solidFill>
              </a:rPr>
              <a:t>LIKE  </a:t>
            </a:r>
            <a:r>
              <a:rPr lang="en-US" altLang="ru-RU" sz="2000" b="1" dirty="0">
                <a:solidFill>
                  <a:srgbClr val="0D0D11"/>
                </a:solidFill>
              </a:rPr>
              <a:t>'</a:t>
            </a:r>
            <a:r>
              <a:rPr lang="ru-RU" altLang="ru-RU" sz="2000" b="1" i="1" dirty="0">
                <a:solidFill>
                  <a:srgbClr val="0D0D11"/>
                </a:solidFill>
              </a:rPr>
              <a:t>шаблон</a:t>
            </a:r>
            <a:r>
              <a:rPr lang="en-US" altLang="ru-RU" sz="2000" b="1" dirty="0">
                <a:solidFill>
                  <a:srgbClr val="0D0D11"/>
                </a:solidFill>
              </a:rPr>
              <a:t>'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Этот предикат применяется только к полям типа CHAR и VARCHAR. Возможно использование шаблонов: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'_' – один любой символ,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 smtClean="0">
                <a:solidFill>
                  <a:srgbClr val="0D0D11"/>
                </a:solidFill>
              </a:rPr>
              <a:t>'%‘</a:t>
            </a:r>
            <a:r>
              <a:rPr lang="en-US" altLang="ru-RU" dirty="0" smtClean="0">
                <a:solidFill>
                  <a:srgbClr val="0D0D11"/>
                </a:solidFill>
              </a:rPr>
              <a:t> (‘*’ </a:t>
            </a:r>
            <a:r>
              <a:rPr lang="ru-RU" altLang="ru-RU" dirty="0" smtClean="0">
                <a:solidFill>
                  <a:srgbClr val="0D0D11"/>
                </a:solidFill>
              </a:rPr>
              <a:t>в </a:t>
            </a:r>
            <a:r>
              <a:rPr lang="en-US" altLang="ru-RU" dirty="0" smtClean="0">
                <a:solidFill>
                  <a:srgbClr val="0D0D11"/>
                </a:solidFill>
              </a:rPr>
              <a:t>Access)</a:t>
            </a:r>
            <a:r>
              <a:rPr lang="ru-RU" altLang="ru-RU" dirty="0" smtClean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– произвольное количество любых символов (в </a:t>
            </a:r>
            <a:r>
              <a:rPr lang="ru-RU" altLang="ru-RU" dirty="0" err="1">
                <a:solidFill>
                  <a:srgbClr val="0D0D11"/>
                </a:solidFill>
              </a:rPr>
              <a:t>т.ч</a:t>
            </a:r>
            <a:r>
              <a:rPr lang="ru-RU" altLang="ru-RU" dirty="0">
                <a:solidFill>
                  <a:srgbClr val="0D0D11"/>
                </a:solidFill>
              </a:rPr>
              <a:t>., ни одного).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ts val="200"/>
              </a:spcBef>
            </a:pPr>
            <a:r>
              <a:rPr lang="ru-RU" altLang="ru-RU" sz="2000" u="sng" dirty="0">
                <a:solidFill>
                  <a:srgbClr val="0D0D11"/>
                </a:solidFill>
              </a:rPr>
              <a:t>Примеры:</a:t>
            </a:r>
            <a:endParaRPr lang="en-US" altLang="ru-RU" sz="2000" u="sng" dirty="0">
              <a:solidFill>
                <a:srgbClr val="0D0D11"/>
              </a:solidFill>
            </a:endParaRPr>
          </a:p>
          <a:p>
            <a:pPr eaLnBrk="1" hangingPunct="1">
              <a:spcBef>
                <a:spcPts val="2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сотрудников-экономистов: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	</a:t>
            </a:r>
            <a:r>
              <a:rPr lang="ru-RU" altLang="ru-RU" sz="20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2000" b="1" dirty="0">
                <a:solidFill>
                  <a:srgbClr val="0D0D11"/>
                </a:solidFill>
              </a:rPr>
              <a:t> *  </a:t>
            </a:r>
            <a:r>
              <a:rPr lang="ru-RU" altLang="ru-RU" sz="2000" b="1" dirty="0" err="1">
                <a:solidFill>
                  <a:srgbClr val="0D0D11"/>
                </a:solidFill>
              </a:rPr>
              <a:t>from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 dirty="0">
                <a:solidFill>
                  <a:srgbClr val="0D0D11"/>
                </a:solidFill>
              </a:rPr>
              <a:t>		</a:t>
            </a:r>
            <a:r>
              <a:rPr lang="en-US" altLang="ru-RU" sz="2000" b="1" dirty="0">
                <a:solidFill>
                  <a:srgbClr val="0D0D11"/>
                </a:solidFill>
              </a:rPr>
              <a:t>where post  LIKE  </a:t>
            </a:r>
            <a:r>
              <a:rPr lang="en-US" altLang="ru-RU" sz="2000" b="1" dirty="0" smtClean="0">
                <a:solidFill>
                  <a:srgbClr val="0D0D11"/>
                </a:solidFill>
              </a:rPr>
              <a:t>'%</a:t>
            </a:r>
            <a:r>
              <a:rPr lang="ru-RU" altLang="ru-RU" sz="2000" b="1" dirty="0" smtClean="0">
                <a:solidFill>
                  <a:srgbClr val="0D0D11"/>
                </a:solidFill>
              </a:rPr>
              <a:t>экономист</a:t>
            </a:r>
            <a:r>
              <a:rPr lang="en-US" altLang="ru-RU" sz="2000" b="1" dirty="0" smtClean="0">
                <a:solidFill>
                  <a:srgbClr val="0D0D11"/>
                </a:solidFill>
              </a:rPr>
              <a:t>%' </a:t>
            </a:r>
            <a:r>
              <a:rPr lang="ru-RU" altLang="ru-RU" sz="2000" b="1" dirty="0">
                <a:solidFill>
                  <a:srgbClr val="0D0D11"/>
                </a:solidFill>
              </a:rPr>
              <a:t>;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ts val="25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инженеров-специалистов (кроме просто инженеров):</a:t>
            </a: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    </a:t>
            </a:r>
            <a:r>
              <a:rPr lang="en-US" altLang="ru-RU" sz="2000" b="1" dirty="0">
                <a:solidFill>
                  <a:srgbClr val="0D0D11"/>
                </a:solidFill>
              </a:rPr>
              <a:t>select  *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post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LIKE  '</a:t>
            </a:r>
            <a:r>
              <a:rPr lang="ru-RU" altLang="ru-RU" sz="2000" b="1" dirty="0">
                <a:solidFill>
                  <a:srgbClr val="0D0D11"/>
                </a:solidFill>
              </a:rPr>
              <a:t>инженер</a:t>
            </a:r>
            <a:r>
              <a:rPr lang="en-US" altLang="ru-RU" sz="2000" b="1" dirty="0" smtClean="0">
                <a:solidFill>
                  <a:srgbClr val="0D0D11"/>
                </a:solidFill>
              </a:rPr>
              <a:t>_%' 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ts val="6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Экранировать специальное значение символов</a:t>
            </a:r>
            <a:r>
              <a:rPr lang="en-US" altLang="ru-RU" sz="2000" dirty="0">
                <a:solidFill>
                  <a:srgbClr val="0D0D11"/>
                </a:solidFill>
              </a:rPr>
              <a:t> '</a:t>
            </a:r>
            <a:r>
              <a:rPr lang="ru-RU" altLang="ru-RU" sz="2000" dirty="0">
                <a:solidFill>
                  <a:srgbClr val="0D0D11"/>
                </a:solidFill>
              </a:rPr>
              <a:t>_</a:t>
            </a:r>
            <a:r>
              <a:rPr lang="en-US" altLang="ru-RU" sz="2000" dirty="0">
                <a:solidFill>
                  <a:srgbClr val="0D0D11"/>
                </a:solidFill>
              </a:rPr>
              <a:t>' </a:t>
            </a:r>
            <a:r>
              <a:rPr lang="ru-RU" altLang="ru-RU" sz="2000" dirty="0">
                <a:solidFill>
                  <a:srgbClr val="0D0D11"/>
                </a:solidFill>
              </a:rPr>
              <a:t>и </a:t>
            </a:r>
            <a:r>
              <a:rPr lang="en-US" altLang="ru-RU" sz="2000" dirty="0">
                <a:solidFill>
                  <a:srgbClr val="0D0D11"/>
                </a:solidFill>
              </a:rPr>
              <a:t>'</a:t>
            </a:r>
            <a:r>
              <a:rPr lang="ru-RU" altLang="ru-RU" sz="2000" dirty="0">
                <a:solidFill>
                  <a:srgbClr val="0D0D11"/>
                </a:solidFill>
              </a:rPr>
              <a:t>%</a:t>
            </a:r>
            <a:r>
              <a:rPr lang="en-US" altLang="ru-RU" sz="2000" dirty="0">
                <a:solidFill>
                  <a:srgbClr val="0D0D11"/>
                </a:solidFill>
              </a:rPr>
              <a:t>'</a:t>
            </a:r>
            <a:r>
              <a:rPr lang="ru-RU" altLang="ru-RU" sz="2000" dirty="0">
                <a:solidFill>
                  <a:srgbClr val="0D0D11"/>
                </a:solidFill>
              </a:rPr>
              <a:t> можно так:</a:t>
            </a:r>
          </a:p>
          <a:p>
            <a:r>
              <a:rPr lang="en-US" altLang="ru-RU" sz="2000" dirty="0">
                <a:solidFill>
                  <a:srgbClr val="0D0D11"/>
                </a:solidFill>
              </a:rPr>
              <a:t>	</a:t>
            </a:r>
            <a:r>
              <a:rPr lang="en-US" altLang="ru-RU" sz="2000" b="1" dirty="0">
                <a:solidFill>
                  <a:srgbClr val="0D0D11"/>
                </a:solidFill>
              </a:rPr>
              <a:t>where  &lt;</a:t>
            </a:r>
            <a:r>
              <a:rPr lang="ru-RU" altLang="ru-RU" sz="2000" b="1" dirty="0">
                <a:solidFill>
                  <a:srgbClr val="0D0D11"/>
                </a:solidFill>
              </a:rPr>
              <a:t>строка</a:t>
            </a:r>
            <a:r>
              <a:rPr lang="en-US" altLang="ru-RU" sz="2000" b="1" dirty="0">
                <a:solidFill>
                  <a:srgbClr val="0D0D11"/>
                </a:solidFill>
              </a:rPr>
              <a:t>&gt;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LIKE  </a:t>
            </a:r>
            <a:r>
              <a:rPr lang="en-US" altLang="ru-RU" sz="2000" b="1" dirty="0" smtClean="0">
                <a:solidFill>
                  <a:srgbClr val="0D0D11"/>
                </a:solidFill>
              </a:rPr>
              <a:t>'_\%%'  </a:t>
            </a:r>
            <a:r>
              <a:rPr lang="en-US" altLang="ru-RU" sz="2000" b="1" dirty="0">
                <a:solidFill>
                  <a:srgbClr val="0D0D11"/>
                </a:solidFill>
              </a:rPr>
              <a:t>ESCAPE  '\';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Символ экранирования (</a:t>
            </a:r>
            <a:r>
              <a:rPr lang="en-US" altLang="ru-RU" dirty="0">
                <a:solidFill>
                  <a:srgbClr val="0D0D11"/>
                </a:solidFill>
              </a:rPr>
              <a:t>escape)</a:t>
            </a:r>
            <a:r>
              <a:rPr lang="ru-RU" altLang="ru-RU" dirty="0">
                <a:solidFill>
                  <a:srgbClr val="0D0D11"/>
                </a:solidFill>
              </a:rPr>
              <a:t> может быть любым. В примере первый символ  %  будет искаться как символ, а второй имеет специальное значение.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>
                <a:solidFill>
                  <a:srgbClr val="0D0D11"/>
                </a:solidFill>
              </a:rPr>
              <a:t>	Предикат поиска неопределенного значения: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  </a:t>
            </a:r>
            <a:r>
              <a:rPr lang="en-US" altLang="ru-RU" sz="2000" b="1">
                <a:solidFill>
                  <a:srgbClr val="0D0D11"/>
                </a:solidFill>
              </a:rPr>
              <a:t>IS  [NOT]  NULL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Если значения является неопределенным (</a:t>
            </a:r>
            <a:r>
              <a:rPr lang="en-US" altLang="ru-RU">
                <a:solidFill>
                  <a:srgbClr val="0D0D11"/>
                </a:solidFill>
              </a:rPr>
              <a:t>NULL</a:t>
            </a:r>
            <a:r>
              <a:rPr lang="ru-RU" altLang="ru-RU">
                <a:solidFill>
                  <a:srgbClr val="0D0D11"/>
                </a:solidFill>
              </a:rPr>
              <a:t>), то  предикат  </a:t>
            </a:r>
            <a:r>
              <a:rPr lang="en-US" altLang="ru-RU">
                <a:solidFill>
                  <a:srgbClr val="0D0D11"/>
                </a:solidFill>
              </a:rPr>
              <a:t>IS NULL </a:t>
            </a:r>
            <a:r>
              <a:rPr lang="ru-RU" altLang="ru-RU">
                <a:solidFill>
                  <a:srgbClr val="0D0D11"/>
                </a:solidFill>
              </a:rPr>
              <a:t>выдаст истину, а предикат </a:t>
            </a:r>
            <a:r>
              <a:rPr lang="en-US" altLang="ru-RU">
                <a:solidFill>
                  <a:srgbClr val="0D0D11"/>
                </a:solidFill>
              </a:rPr>
              <a:t> IS NOT NULL</a:t>
            </a:r>
            <a:r>
              <a:rPr lang="ru-RU" altLang="ru-RU">
                <a:solidFill>
                  <a:srgbClr val="0D0D11"/>
                </a:solidFill>
              </a:rPr>
              <a:t> – ложь.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  <a:endParaRPr lang="en-US" altLang="ru-RU" sz="2000" u="sng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всех сотрудников, у которых нет телефона</a:t>
            </a:r>
            <a:r>
              <a:rPr lang="en-US" altLang="ru-RU" sz="2000">
                <a:solidFill>
                  <a:srgbClr val="0D0D11"/>
                </a:solidFill>
              </a:rPr>
              <a:t> (</a:t>
            </a:r>
            <a:r>
              <a:rPr lang="ru-RU" altLang="ru-RU" sz="2000">
                <a:solidFill>
                  <a:srgbClr val="0D0D11"/>
                </a:solidFill>
              </a:rPr>
              <a:t>номер телефона неопределен):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select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*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		</a:t>
            </a:r>
            <a:r>
              <a:rPr lang="ru-RU" altLang="ru-RU" sz="2000" b="1">
                <a:solidFill>
                  <a:srgbClr val="0D0D11"/>
                </a:solidFill>
              </a:rPr>
              <a:t>from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emp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en-US" altLang="ru-RU" sz="2000" b="1">
                <a:solidFill>
                  <a:srgbClr val="0D0D11"/>
                </a:solidFill>
              </a:rPr>
              <a:t>where  phone  IS  NULL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altLang="ru-RU" sz="2000">
                <a:solidFill>
                  <a:srgbClr val="0D0D11"/>
                </a:solidFill>
              </a:rPr>
              <a:t>      </a:t>
            </a:r>
            <a:r>
              <a:rPr lang="ru-RU" altLang="ru-RU" sz="2000">
                <a:solidFill>
                  <a:srgbClr val="0D0D11"/>
                </a:solidFill>
              </a:rPr>
              <a:t>Список все проекты, у которых определена стоимость:</a:t>
            </a:r>
          </a:p>
          <a:p>
            <a:pPr eaLnBrk="1" hangingPunct="1"/>
            <a:r>
              <a:rPr lang="en-US" altLang="ru-RU" sz="2000">
                <a:solidFill>
                  <a:srgbClr val="0D0D11"/>
                </a:solidFill>
              </a:rPr>
              <a:t>        </a:t>
            </a:r>
            <a:r>
              <a:rPr lang="ru-RU" altLang="ru-RU" sz="2000" b="1">
                <a:solidFill>
                  <a:srgbClr val="0D0D11"/>
                </a:solidFill>
              </a:rPr>
              <a:t>select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* 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>
                <a:solidFill>
                  <a:srgbClr val="0D0D11"/>
                </a:solidFill>
              </a:rPr>
              <a:t>from </a:t>
            </a:r>
            <a:r>
              <a:rPr lang="en-US" altLang="ru-RU" sz="2000" b="1">
                <a:solidFill>
                  <a:srgbClr val="0D0D11"/>
                </a:solidFill>
              </a:rPr>
              <a:t> project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	</a:t>
            </a:r>
            <a:r>
              <a:rPr lang="en-US" altLang="ru-RU" sz="2000" b="1">
                <a:solidFill>
                  <a:srgbClr val="0D0D11"/>
                </a:solidFill>
              </a:rPr>
              <a:t>where  cost  IS  NOT  NULL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19893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Использование предикатов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611188" y="1557338"/>
            <a:ext cx="7921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список сотрудников, которых зовут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ЮРИЙ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1844675"/>
            <a:ext cx="77771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emp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name  LIKE  '%</a:t>
            </a:r>
            <a:r>
              <a:rPr lang="ru-RU" altLang="ru-RU" sz="2000" b="1">
                <a:solidFill>
                  <a:srgbClr val="0D0D11"/>
                </a:solidFill>
              </a:rPr>
              <a:t>ЮРИЙ</a:t>
            </a:r>
            <a:r>
              <a:rPr lang="en-US" altLang="ru-RU" sz="2000" b="1">
                <a:solidFill>
                  <a:srgbClr val="0D0D11"/>
                </a:solidFill>
              </a:rPr>
              <a:t>%';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611188" y="4383088"/>
            <a:ext cx="7993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вывести список сотрудников, которые являются начальниками отделов.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827088" y="5084763"/>
            <a:ext cx="79914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emp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 post  LIKE  '</a:t>
            </a:r>
            <a:r>
              <a:rPr lang="ru-RU" altLang="ru-RU" sz="2000" b="1">
                <a:solidFill>
                  <a:srgbClr val="0D0D11"/>
                </a:solidFill>
              </a:rPr>
              <a:t>нач</a:t>
            </a:r>
            <a:r>
              <a:rPr lang="en-US" altLang="ru-RU" sz="2000" b="1">
                <a:solidFill>
                  <a:srgbClr val="0D0D11"/>
                </a:solidFill>
              </a:rPr>
              <a:t>%</a:t>
            </a:r>
            <a:r>
              <a:rPr lang="ru-RU" altLang="ru-RU" sz="2000" b="1">
                <a:solidFill>
                  <a:srgbClr val="0D0D11"/>
                </a:solidFill>
              </a:rPr>
              <a:t>отдел</a:t>
            </a:r>
            <a:r>
              <a:rPr lang="en-US" altLang="ru-RU" sz="2000" b="1">
                <a:solidFill>
                  <a:srgbClr val="0D0D11"/>
                </a:solidFill>
              </a:rPr>
              <a:t>%';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611188" y="2887663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стоимостью от 1 до 2 млн. рублей.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88" y="32131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project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 cost  BETWEEN  1000000  AND  2000000;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7" grpId="0"/>
      <p:bldP spid="1024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83064" y="404664"/>
            <a:ext cx="7577368" cy="788988"/>
          </a:xfrm>
        </p:spPr>
        <p:txBody>
          <a:bodyPr/>
          <a:lstStyle/>
          <a:p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Агрегирующие функции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684213" y="1484313"/>
            <a:ext cx="7991475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dirty="0">
                <a:solidFill>
                  <a:srgbClr val="0D0D11"/>
                </a:solidFill>
              </a:rPr>
              <a:t> – подсчёт количества строк (значений). Применяется к записям и полям любого типа.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Имеет 3 формата вызова: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(*)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строк результата;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значений указанного поля, не </a:t>
            </a: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являющихся </a:t>
            </a:r>
            <a:r>
              <a:rPr lang="ru-RU" altLang="ru-RU" i="1" dirty="0">
                <a:solidFill>
                  <a:srgbClr val="0D0D11"/>
                </a:solidFill>
              </a:rPr>
              <a:t>NULL</a:t>
            </a:r>
            <a:r>
              <a:rPr lang="ru-RU" altLang="ru-RU" dirty="0">
                <a:solidFill>
                  <a:srgbClr val="0D0D11"/>
                </a:solidFill>
              </a:rPr>
              <a:t>-значениями.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(distinct  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  <a:r>
              <a:rPr lang="ru-RU" altLang="ru-RU" dirty="0">
                <a:solidFill>
                  <a:srgbClr val="0D0D11"/>
                </a:solidFill>
              </a:rPr>
              <a:t> 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разных </a:t>
            </a:r>
            <a:r>
              <a:rPr lang="ru-RU" altLang="ru-RU" dirty="0" err="1">
                <a:solidFill>
                  <a:srgbClr val="0D0D11"/>
                </a:solidFill>
              </a:rPr>
              <a:t>не-</a:t>
            </a:r>
            <a:r>
              <a:rPr lang="en-US" altLang="ru-RU" dirty="0">
                <a:solidFill>
                  <a:srgbClr val="0D0D11"/>
                </a:solidFill>
              </a:rPr>
              <a:t>NULL </a:t>
            </a:r>
            <a:r>
              <a:rPr lang="ru-RU" altLang="ru-RU" dirty="0">
                <a:solidFill>
                  <a:srgbClr val="0D0D11"/>
                </a:solidFill>
              </a:rPr>
              <a:t>значений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указанного поля.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MAX, MIN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максимальное (минимальное) значение указанного поля в результирующем множестве. Применяется к полям любого типа.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SUM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арифметическую сумму значений указанного </a:t>
            </a:r>
            <a:r>
              <a:rPr lang="ru-RU" altLang="ru-RU" u="sng" dirty="0">
                <a:solidFill>
                  <a:srgbClr val="0D0D11"/>
                </a:solidFill>
              </a:rPr>
              <a:t>числового</a:t>
            </a:r>
            <a:r>
              <a:rPr lang="ru-RU" altLang="ru-RU" dirty="0">
                <a:solidFill>
                  <a:srgbClr val="0D0D11"/>
                </a:solidFill>
              </a:rPr>
              <a:t> поля в результирующем множестве записей.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AVG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среднее арифметическое значений указанного </a:t>
            </a:r>
            <a:r>
              <a:rPr lang="ru-RU" altLang="ru-RU" u="sng" dirty="0">
                <a:solidFill>
                  <a:srgbClr val="0D0D11"/>
                </a:solidFill>
              </a:rPr>
              <a:t>числового</a:t>
            </a:r>
            <a:r>
              <a:rPr lang="ru-RU" altLang="ru-RU" dirty="0">
                <a:solidFill>
                  <a:srgbClr val="0D0D11"/>
                </a:solidFill>
              </a:rPr>
              <a:t> поля в результирующем множестве записей. Не учитывает </a:t>
            </a:r>
            <a:r>
              <a:rPr lang="ru-RU" altLang="ru-RU" i="1" dirty="0">
                <a:solidFill>
                  <a:srgbClr val="0D0D11"/>
                </a:solidFill>
              </a:rPr>
              <a:t>NULL</a:t>
            </a:r>
            <a:r>
              <a:rPr lang="ru-RU" altLang="ru-RU" dirty="0">
                <a:solidFill>
                  <a:srgbClr val="0D0D11"/>
                </a:solidFill>
              </a:rPr>
              <a:t>-значения, и сумма значений поля делится на количество определённых значений.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80645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Emp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сотрудники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табельный номер сотрудника,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name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ФИО 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дата рождения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gender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пол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отдела, обязательное поле, внешний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post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должность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salary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оклад, больше МРОТ;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passport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серия и номер паспорта, уникальный обязательный атрибут;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pass_date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дата выдачи паспорта,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pass_get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кем выдан паспорт,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born_seat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место рождения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edu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образование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special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специальность по образованию;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diplom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номер диплома;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phone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телефоны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adr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адрес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edate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дата  вступления в должность, обязательное поле.</a:t>
            </a:r>
          </a:p>
        </p:txBody>
      </p:sp>
    </p:spTree>
    <p:extLst>
      <p:ext uri="{BB962C8B-B14F-4D97-AF65-F5344CB8AC3E}">
        <p14:creationId xmlns:p14="http://schemas.microsoft.com/office/powerpoint/2010/main" val="215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920037" cy="720725"/>
          </a:xfrm>
        </p:spPr>
        <p:txBody>
          <a:bodyPr/>
          <a:lstStyle/>
          <a:p>
            <a:r>
              <a:rPr lang="ru-RU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Примеры использования функции </a:t>
            </a:r>
            <a:r>
              <a:rPr lang="en-US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COUNT</a:t>
            </a:r>
            <a:endParaRPr lang="ru-RU" altLang="ru-RU" sz="28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684213" y="1484313"/>
            <a:ext cx="76327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сотрудников: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count(*) 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		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dirty="0">
                <a:solidFill>
                  <a:srgbClr val="0D0D11"/>
                </a:solidFill>
              </a:rPr>
              <a:t>;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сотрудников с телефонами: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count( phone )</a:t>
            </a:r>
            <a:r>
              <a:rPr lang="en-US" altLang="ru-RU" dirty="0"/>
              <a:t> 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разных должностей сотрудников: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 count (DISTINCT  post)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Задание: вывести количество сотрудников 6-го отдела.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1116013" y="5013325"/>
            <a:ext cx="727233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count(*)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    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    where  depno = 6;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404664"/>
            <a:ext cx="7772400" cy="788988"/>
          </a:xfrm>
        </p:spPr>
        <p:txBody>
          <a:bodyPr/>
          <a:lstStyle/>
          <a:p>
            <a:r>
              <a:rPr lang="ru-RU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Примеры использования агрегирующих функций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39750" y="1341438"/>
            <a:ext cx="8280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максимальную и минимальную стоимость проектов: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 </a:t>
            </a:r>
            <a:r>
              <a:rPr lang="en-US" altLang="ru-RU" b="1">
                <a:solidFill>
                  <a:srgbClr val="0D0D11"/>
                </a:solidFill>
              </a:rPr>
              <a:t>max(cost) "</a:t>
            </a:r>
            <a:r>
              <a:rPr lang="ru-RU" altLang="ru-RU" b="1">
                <a:solidFill>
                  <a:srgbClr val="0D0D11"/>
                </a:solidFill>
              </a:rPr>
              <a:t>Максимальная цена</a:t>
            </a:r>
            <a:r>
              <a:rPr lang="en-US" altLang="ru-RU" b="1">
                <a:solidFill>
                  <a:srgbClr val="0D0D11"/>
                </a:solidFill>
              </a:rPr>
              <a:t>",  min(cost)  "</a:t>
            </a:r>
            <a:r>
              <a:rPr lang="ru-RU" altLang="ru-RU" b="1">
                <a:solidFill>
                  <a:srgbClr val="0D0D11"/>
                </a:solidFill>
              </a:rPr>
              <a:t>Минимальная цена</a:t>
            </a:r>
            <a:r>
              <a:rPr lang="en-US" altLang="ru-RU" b="1">
                <a:solidFill>
                  <a:srgbClr val="0D0D11"/>
                </a:solidFill>
              </a:rPr>
              <a:t>"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from </a:t>
            </a:r>
            <a:r>
              <a:rPr lang="en-US" altLang="ru-RU" b="1">
                <a:solidFill>
                  <a:srgbClr val="0D0D11"/>
                </a:solidFill>
              </a:rPr>
              <a:t> project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сумму зарплаты сотрудников 8-го отдела: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sum(salary)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where  depno = 8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среднюю зарплату сотрудниц предприятия: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avg(salary)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where  sex = '</a:t>
            </a:r>
            <a:r>
              <a:rPr lang="ru-RU" altLang="ru-RU" b="1">
                <a:solidFill>
                  <a:srgbClr val="0D0D11"/>
                </a:solidFill>
              </a:rPr>
              <a:t>Ж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Вывести даты начала работы над первым проектом и завершения работы над последним проектом: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min(dbegin),  max(dend)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project;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12750"/>
            <a:ext cx="7772400" cy="788988"/>
          </a:xfrm>
        </p:spPr>
        <p:txBody>
          <a:bodyPr/>
          <a:lstStyle/>
          <a:p>
            <a:r>
              <a:rPr lang="ru-RU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Группировка данных: предложение </a:t>
            </a:r>
            <a:r>
              <a:rPr lang="en-US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GROUP BY</a:t>
            </a:r>
            <a:endParaRPr lang="ru-RU" altLang="ru-RU" sz="28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8313" y="1268413"/>
            <a:ext cx="813593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Агрегирующие функции обычно используются совместно с предложением </a:t>
            </a:r>
            <a:r>
              <a:rPr lang="ru-RU" altLang="ru-RU" b="1" i="1" dirty="0">
                <a:solidFill>
                  <a:srgbClr val="0D0D11"/>
                </a:solidFill>
              </a:rPr>
              <a:t>GROUP BY</a:t>
            </a:r>
            <a:r>
              <a:rPr lang="ru-RU" altLang="ru-RU" dirty="0">
                <a:solidFill>
                  <a:srgbClr val="0D0D11"/>
                </a:solidFill>
              </a:rPr>
              <a:t>.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Например, следующая команда считает количество сотрудников по отделам: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select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count(*)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from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group by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</p:txBody>
      </p:sp>
      <p:pic>
        <p:nvPicPr>
          <p:cNvPr id="34820" name="Picture 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141663"/>
            <a:ext cx="338455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5" y="3103563"/>
            <a:ext cx="23463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772400" cy="649288"/>
          </a:xfrm>
        </p:spPr>
        <p:txBody>
          <a:bodyPr/>
          <a:lstStyle/>
          <a:p>
            <a:r>
              <a:rPr lang="ru-RU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Примеры использования </a:t>
            </a:r>
            <a:r>
              <a:rPr lang="en-US" altLang="ru-RU" sz="2800" dirty="0" smtClean="0">
                <a:ln>
                  <a:noFill/>
                </a:ln>
                <a:latin typeface="Times New Roman" panose="02020603050405020304" pitchFamily="18" charset="0"/>
              </a:rPr>
              <a:t>GROUP BY</a:t>
            </a:r>
            <a:endParaRPr lang="ru-RU" altLang="ru-RU" sz="28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5843" name="Text Box 199"/>
          <p:cNvSpPr txBox="1">
            <a:spLocks noChangeArrowheads="1"/>
          </p:cNvSpPr>
          <p:nvPr/>
        </p:nvSpPr>
        <p:spPr bwMode="auto">
          <a:xfrm>
            <a:off x="611188" y="1268413"/>
            <a:ext cx="7921625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минимальную и максимальную зарплату в каждом отделе: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MIN(salary)  </a:t>
            </a:r>
            <a:r>
              <a:rPr lang="en-US" altLang="ru-RU" b="1" dirty="0" err="1">
                <a:solidFill>
                  <a:srgbClr val="0D0D11"/>
                </a:solidFill>
              </a:rPr>
              <a:t>minsal</a:t>
            </a:r>
            <a:r>
              <a:rPr lang="en-US" altLang="ru-RU" b="1" dirty="0">
                <a:solidFill>
                  <a:srgbClr val="0D0D11"/>
                </a:solidFill>
              </a:rPr>
              <a:t>,  MAX(salary)  </a:t>
            </a:r>
            <a:r>
              <a:rPr lang="en-US" altLang="ru-RU" b="1" dirty="0" err="1">
                <a:solidFill>
                  <a:srgbClr val="0D0D11"/>
                </a:solidFill>
              </a:rPr>
              <a:t>maxsal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разных должностей в каждом отделе: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COUNT(distinct  post) 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Посчитать сумму зарплат в каждом отделе: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SUM(salary)  </a:t>
            </a:r>
            <a:r>
              <a:rPr lang="en-US" altLang="ru-RU" b="1" dirty="0" err="1">
                <a:solidFill>
                  <a:srgbClr val="0D0D11"/>
                </a:solidFill>
              </a:rPr>
              <a:t>allsal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Посчитать среднюю зарплату по каждой должности: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post,  AVG(salary)  </a:t>
            </a:r>
            <a:r>
              <a:rPr lang="en-US" altLang="ru-RU" b="1" dirty="0" err="1">
                <a:solidFill>
                  <a:srgbClr val="0D0D11"/>
                </a:solidFill>
              </a:rPr>
              <a:t>avgsal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  post;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8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772400" cy="644525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Использование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GROUP BY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395288" y="1484313"/>
            <a:ext cx="8424862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0000"/>
                </a:solidFill>
              </a:rPr>
              <a:t>Правило использования </a:t>
            </a:r>
            <a:r>
              <a:rPr lang="ru-RU" altLang="ru-RU" i="1">
                <a:solidFill>
                  <a:srgbClr val="FF0000"/>
                </a:solidFill>
              </a:rPr>
              <a:t>GROUP BY</a:t>
            </a:r>
            <a:r>
              <a:rPr lang="ru-RU" altLang="ru-RU">
                <a:solidFill>
                  <a:srgbClr val="FF0000"/>
                </a:solidFill>
              </a:rPr>
              <a:t> :</a:t>
            </a:r>
          </a:p>
          <a:p>
            <a:pPr lvl="1" eaLnBrk="1" hangingPunct="1"/>
            <a:r>
              <a:rPr lang="ru-RU" altLang="ru-RU">
                <a:solidFill>
                  <a:srgbClr val="FF0000"/>
                </a:solidFill>
              </a:rPr>
              <a:t>В списке вывода при использовании </a:t>
            </a:r>
            <a:r>
              <a:rPr lang="ru-RU" altLang="ru-RU" i="1">
                <a:solidFill>
                  <a:srgbClr val="FF0000"/>
                </a:solidFill>
              </a:rPr>
              <a:t>GROUP BY </a:t>
            </a:r>
            <a:r>
              <a:rPr lang="ru-RU" altLang="ru-RU">
                <a:solidFill>
                  <a:srgbClr val="FF0000"/>
                </a:solidFill>
              </a:rPr>
              <a:t>могут быть указаны только </a:t>
            </a:r>
            <a:r>
              <a:rPr lang="ru-RU" altLang="ru-RU" b="1">
                <a:solidFill>
                  <a:srgbClr val="FF0000"/>
                </a:solidFill>
              </a:rPr>
              <a:t>функции агрегирования, константы и поля, перечисленные в </a:t>
            </a:r>
            <a:r>
              <a:rPr lang="ru-RU" altLang="ru-RU" b="1" i="1">
                <a:solidFill>
                  <a:srgbClr val="FF0000"/>
                </a:solidFill>
              </a:rPr>
              <a:t>GROUP BY</a:t>
            </a:r>
            <a:r>
              <a:rPr lang="ru-RU" altLang="ru-RU">
                <a:solidFill>
                  <a:srgbClr val="FF0000"/>
                </a:solidFill>
              </a:rPr>
              <a:t>.</a:t>
            </a:r>
            <a:endParaRPr lang="en-US" altLang="ru-RU">
              <a:solidFill>
                <a:srgbClr val="FF0000"/>
              </a:solidFill>
            </a:endParaRPr>
          </a:p>
          <a:p>
            <a:pPr eaLnBrk="1" hangingPunct="1">
              <a:spcBef>
                <a:spcPct val="40000"/>
              </a:spcBef>
            </a:pPr>
            <a:r>
              <a:rPr lang="ru-RU" altLang="ru-RU">
                <a:solidFill>
                  <a:srgbClr val="0D0D11"/>
                </a:solidFill>
              </a:rPr>
              <a:t>Если включить в список выбора поля, не указанные в </a:t>
            </a:r>
            <a:r>
              <a:rPr lang="ru-RU" altLang="ru-RU" i="1">
                <a:solidFill>
                  <a:srgbClr val="0D0D11"/>
                </a:solidFill>
              </a:rPr>
              <a:t>GROUP BY</a:t>
            </a:r>
            <a:r>
              <a:rPr lang="ru-RU" altLang="ru-RU">
                <a:solidFill>
                  <a:srgbClr val="0D0D11"/>
                </a:solidFill>
              </a:rPr>
              <a:t>, то СУБД не будет выполнять такой запрос и выдаст ошибку "нарушение условия группирования" (not a GROUP BY expression). 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spcAft>
                <a:spcPct val="40000"/>
              </a:spcAft>
            </a:pPr>
            <a:r>
              <a:rPr lang="ru-RU" altLang="ru-RU">
                <a:solidFill>
                  <a:srgbClr val="0D0D11"/>
                </a:solidFill>
              </a:rPr>
              <a:t>Например, </a:t>
            </a:r>
            <a:r>
              <a:rPr lang="ru-RU" altLang="ru-RU">
                <a:solidFill>
                  <a:srgbClr val="FF0000"/>
                </a:solidFill>
              </a:rPr>
              <a:t>нельзя </a:t>
            </a:r>
            <a:r>
              <a:rPr lang="ru-RU" altLang="ru-RU">
                <a:solidFill>
                  <a:srgbClr val="0D0D11"/>
                </a:solidFill>
              </a:rPr>
              <a:t>получить сведения о том, у каких сотрудников самая высокая зарплата в своём отделе с помощью такого запроса: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depno,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 u="sng">
                <a:solidFill>
                  <a:srgbClr val="0D0D11"/>
                </a:solidFill>
              </a:rPr>
              <a:t>name</a:t>
            </a:r>
            <a:r>
              <a:rPr lang="en-US" altLang="ru-RU" b="1">
                <a:solidFill>
                  <a:srgbClr val="0D0D11"/>
                </a:solidFill>
              </a:rPr>
              <a:t>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max(salary) as max_sal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endParaRPr lang="ru-RU" altLang="ru-RU" b="1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Этот запрос синтаксически неверен!</a:t>
            </a: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806825"/>
            <a:ext cx="309721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544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Группировка по нескольким полям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468313" y="1471613"/>
            <a:ext cx="8424862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Сумма зарплаты по отделам и по должностям: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depno,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post,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count(*),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sum(salary)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post;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Количество мужчин и женщин по отделам: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 depno,  sex,  count(</a:t>
            </a:r>
            <a:r>
              <a:rPr lang="ru-RU" altLang="ru-RU" b="1">
                <a:solidFill>
                  <a:srgbClr val="0D0D11"/>
                </a:solidFill>
              </a:rPr>
              <a:t>*</a:t>
            </a:r>
            <a:r>
              <a:rPr lang="en-US" altLang="ru-RU" b="1">
                <a:solidFill>
                  <a:srgbClr val="0D0D11"/>
                </a:solidFill>
              </a:rPr>
              <a:t>)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		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group by  depno,  sex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r>
              <a:rPr lang="en-US" altLang="ru-RU">
                <a:solidFill>
                  <a:srgbClr val="0D0D11"/>
                </a:solidFill>
              </a:rPr>
              <a:t> </a:t>
            </a:r>
            <a:endParaRPr lang="ru-RU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endParaRPr lang="ru-RU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r>
              <a:rPr lang="ru-RU" altLang="ru-RU" b="1">
                <a:solidFill>
                  <a:srgbClr val="0D0D11"/>
                </a:solidFill>
              </a:rPr>
              <a:t>Задание</a:t>
            </a:r>
            <a:r>
              <a:rPr lang="ru-RU" altLang="ru-RU">
                <a:solidFill>
                  <a:srgbClr val="0D0D11"/>
                </a:solidFill>
              </a:rPr>
              <a:t>: вывести информацию о зарплате и количестве сотрудников, которые получают такую зарплату.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900113" y="4979988"/>
            <a:ext cx="7272337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b="1">
                <a:solidFill>
                  <a:srgbClr val="0D0D11"/>
                </a:solidFill>
              </a:rPr>
              <a:t>select  salary,  count(*)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from  emp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group by  salary;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Использование фразы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HAVING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8915" name="Text Box 9"/>
          <p:cNvSpPr txBox="1">
            <a:spLocks noChangeArrowheads="1"/>
          </p:cNvSpPr>
          <p:nvPr/>
        </p:nvSpPr>
        <p:spPr bwMode="auto">
          <a:xfrm>
            <a:off x="684213" y="1268413"/>
            <a:ext cx="78486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необходимо вывести не все записи, полученные в результате группировки (</a:t>
            </a:r>
            <a:r>
              <a:rPr lang="en-US" altLang="ru-RU">
                <a:solidFill>
                  <a:srgbClr val="0D0D11"/>
                </a:solidFill>
              </a:rPr>
              <a:t>GROUP BY</a:t>
            </a:r>
            <a:r>
              <a:rPr lang="ru-RU" altLang="ru-RU">
                <a:solidFill>
                  <a:srgbClr val="0D0D11"/>
                </a:solidFill>
              </a:rPr>
              <a:t>), то условие на группы можно указать во фразе </a:t>
            </a:r>
            <a:r>
              <a:rPr lang="en-US" altLang="ru-RU">
                <a:solidFill>
                  <a:srgbClr val="0D0D11"/>
                </a:solidFill>
              </a:rPr>
              <a:t>HAVING (</a:t>
            </a:r>
            <a:r>
              <a:rPr lang="ru-RU" altLang="ru-RU">
                <a:solidFill>
                  <a:srgbClr val="0D0D11"/>
                </a:solidFill>
              </a:rPr>
              <a:t>но не во фразе </a:t>
            </a:r>
            <a:r>
              <a:rPr lang="en-US" altLang="ru-RU">
                <a:solidFill>
                  <a:srgbClr val="0D0D11"/>
                </a:solidFill>
              </a:rPr>
              <a:t>WHERE</a:t>
            </a:r>
            <a:r>
              <a:rPr lang="ru-RU" altLang="ru-RU">
                <a:solidFill>
                  <a:srgbClr val="0D0D11"/>
                </a:solidFill>
              </a:rPr>
              <a:t>).</a:t>
            </a:r>
          </a:p>
          <a:p>
            <a:pPr eaLnBrk="1" hangingPunct="1">
              <a:spcBef>
                <a:spcPct val="40000"/>
              </a:spcBef>
              <a:spcAft>
                <a:spcPct val="35000"/>
              </a:spcAft>
            </a:pPr>
            <a:r>
              <a:rPr lang="ru-RU" altLang="ru-RU">
                <a:solidFill>
                  <a:srgbClr val="0D0D11"/>
                </a:solidFill>
              </a:rPr>
              <a:t>Пример. Список отделов, в которых работает больше пяти человек: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count(*), '</a:t>
            </a:r>
            <a:r>
              <a:rPr lang="ru-RU" altLang="ru-RU" b="1">
                <a:solidFill>
                  <a:srgbClr val="0D0D11"/>
                </a:solidFill>
              </a:rPr>
              <a:t>человек</a:t>
            </a:r>
            <a:r>
              <a:rPr lang="en-US" altLang="ru-RU" b="1">
                <a:solidFill>
                  <a:srgbClr val="0D0D11"/>
                </a:solidFill>
              </a:rPr>
              <a:t>(</a:t>
            </a:r>
            <a:r>
              <a:rPr lang="ru-RU" altLang="ru-RU" b="1">
                <a:solidFill>
                  <a:srgbClr val="0D0D11"/>
                </a:solidFill>
              </a:rPr>
              <a:t>а</a:t>
            </a:r>
            <a:r>
              <a:rPr lang="en-US" altLang="ru-RU" b="1">
                <a:solidFill>
                  <a:srgbClr val="0D0D11"/>
                </a:solidFill>
              </a:rPr>
              <a:t>)'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having  count(*)&gt;5;</a:t>
            </a:r>
          </a:p>
          <a:p>
            <a:pPr eaLnBrk="1" hangingPunct="1">
              <a:spcBef>
                <a:spcPct val="40000"/>
              </a:spcBef>
            </a:pPr>
            <a:r>
              <a:rPr lang="ru-RU" altLang="ru-RU" b="1">
                <a:solidFill>
                  <a:srgbClr val="FF0000"/>
                </a:solidFill>
              </a:rPr>
              <a:t>Правило: нельзя указывать агрегирующие функции в части </a:t>
            </a:r>
            <a:r>
              <a:rPr lang="en-US" altLang="ru-RU" b="1">
                <a:solidFill>
                  <a:srgbClr val="FF0000"/>
                </a:solidFill>
              </a:rPr>
              <a:t>WHERE</a:t>
            </a:r>
            <a:r>
              <a:rPr lang="ru-RU" altLang="ru-RU" b="1">
                <a:solidFill>
                  <a:srgbClr val="FF0000"/>
                </a:solidFill>
              </a:rPr>
              <a:t> –</a:t>
            </a:r>
          </a:p>
          <a:p>
            <a:pPr eaLnBrk="1" hangingPunct="1">
              <a:spcAft>
                <a:spcPct val="30000"/>
              </a:spcAft>
            </a:pPr>
            <a:r>
              <a:rPr lang="ru-RU" altLang="ru-RU" b="1">
                <a:solidFill>
                  <a:srgbClr val="FF0000"/>
                </a:solidFill>
              </a:rPr>
              <a:t>	это синтаксическая ошибка!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Задание</a:t>
            </a:r>
            <a:r>
              <a:rPr lang="ru-RU" altLang="ru-RU">
                <a:solidFill>
                  <a:srgbClr val="0D0D11"/>
                </a:solidFill>
              </a:rPr>
              <a:t>: вывести список отделов, в которых средняя зарплата больше 30000 </a:t>
            </a:r>
          </a:p>
          <a:p>
            <a:pPr eaLnBrk="1" hangingPunct="1">
              <a:spcAft>
                <a:spcPct val="30000"/>
              </a:spcAft>
            </a:pPr>
            <a:r>
              <a:rPr lang="ru-RU" altLang="ru-RU">
                <a:solidFill>
                  <a:srgbClr val="0D0D11"/>
                </a:solidFill>
              </a:rPr>
              <a:t>	рублей.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684213" y="5013325"/>
            <a:ext cx="71294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select  depno,  avg(salary)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group by  depno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having  avg(salary)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&gt;</a:t>
            </a:r>
            <a:r>
              <a:rPr lang="ru-RU" altLang="ru-RU" b="1">
                <a:solidFill>
                  <a:srgbClr val="0D0D11"/>
                </a:solidFill>
              </a:rPr>
              <a:t> 30</a:t>
            </a:r>
            <a:r>
              <a:rPr lang="en-US" altLang="ru-RU" b="1">
                <a:solidFill>
                  <a:srgbClr val="0D0D11"/>
                </a:solidFill>
              </a:rPr>
              <a:t>000; 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04664"/>
            <a:ext cx="7772400" cy="788987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Операция  объединения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468313" y="1223963"/>
            <a:ext cx="813593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Объединение</a:t>
            </a:r>
            <a:r>
              <a:rPr lang="ru-RU" altLang="ru-RU" sz="2000">
                <a:solidFill>
                  <a:srgbClr val="0D0D11"/>
                </a:solidFill>
              </a:rPr>
              <a:t> реализуется с помощью специального ключевого слова </a:t>
            </a:r>
            <a:r>
              <a:rPr lang="en-US" altLang="ru-RU" sz="2000" b="1">
                <a:solidFill>
                  <a:srgbClr val="0D0D11"/>
                </a:solidFill>
              </a:rPr>
              <a:t>UNION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(или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UNION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ALL</a:t>
            </a:r>
            <a:r>
              <a:rPr lang="ru-RU" altLang="ru-RU" sz="2000">
                <a:solidFill>
                  <a:srgbClr val="0D0D11"/>
                </a:solidFill>
              </a:rPr>
              <a:t>, если не нужно удалять повторы).</a:t>
            </a:r>
            <a:endParaRPr lang="en-US" altLang="ru-RU" sz="200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Список сотрудников с телефонами или адресами (если нет телефона):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depno,  name,  PHONE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  where  phone  is  not  null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UNION  ALL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depno,  name,  ADR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  where  phone  is  null;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Список сотрудников со всеми переводами с одной должности на другую:</a:t>
            </a:r>
            <a:endParaRPr lang="en-US" altLang="ru-RU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tabno,  name,  edate,  post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UNION  ALL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tabno,  name,  dbegin,  post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archive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       order by  1, 3;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548680"/>
            <a:ext cx="7772400" cy="644525"/>
          </a:xfrm>
        </p:spPr>
        <p:txBody>
          <a:bodyPr/>
          <a:lstStyle/>
          <a:p>
            <a:r>
              <a:rPr lang="ru-RU" altLang="ru-RU" sz="3600" dirty="0" err="1" smtClean="0">
                <a:ln>
                  <a:noFill/>
                </a:ln>
                <a:latin typeface="Times New Roman" panose="02020603050405020304" pitchFamily="18" charset="0"/>
              </a:rPr>
              <a:t>Разносхемные</a:t>
            </a:r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 операции РА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539750" y="1268413"/>
            <a:ext cx="8064500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 декартова произведения реальных таблиц: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depart,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в части </a:t>
            </a:r>
            <a:r>
              <a:rPr lang="en-US" altLang="ru-RU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 указываются 2 и более таблицы, то СУБД по умолчанию строит их декартово произведение.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Другая разносхемная операция – соединение:  селекция  от  декартова  произведения. 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Примеры.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1. Список отделов и их сотрудников: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depart,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emp.depno = depart.did;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2. Список проектов и их участников: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project,  emp,  job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emp.tabno = job.tabno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    and  job.pro = project.pro;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58787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611188" y="135890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сотрудников с указанием ролей, которые они исполняют в проектах.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2062163"/>
            <a:ext cx="77771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e.name,  </a:t>
            </a:r>
            <a:r>
              <a:rPr lang="en-US" altLang="ru-RU" sz="2000" b="1" dirty="0" err="1">
                <a:solidFill>
                  <a:srgbClr val="0D0D11"/>
                </a:solidFill>
              </a:rPr>
              <a:t>j.rel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r>
              <a:rPr lang="en-US" altLang="ru-RU" sz="2000" b="1" dirty="0">
                <a:solidFill>
                  <a:srgbClr val="0D0D11"/>
                </a:solidFill>
              </a:rPr>
              <a:t>  e,  job  j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where  </a:t>
            </a:r>
            <a:r>
              <a:rPr lang="en-US" altLang="ru-RU" sz="2000" b="1" dirty="0" err="1">
                <a:solidFill>
                  <a:srgbClr val="0D0D11"/>
                </a:solidFill>
              </a:rPr>
              <a:t>e.tabNo</a:t>
            </a:r>
            <a:r>
              <a:rPr lang="en-US" altLang="ru-RU" sz="2000" b="1" dirty="0">
                <a:solidFill>
                  <a:srgbClr val="0D0D11"/>
                </a:solidFill>
              </a:rPr>
              <a:t> = </a:t>
            </a:r>
            <a:r>
              <a:rPr lang="en-US" altLang="ru-RU" sz="2000" b="1" dirty="0" err="1">
                <a:solidFill>
                  <a:srgbClr val="0D0D11"/>
                </a:solidFill>
              </a:rPr>
              <a:t>j.tabNo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611188" y="3103563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 указанием их руководителей.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88" y="3684588"/>
            <a:ext cx="66246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p.title,  e.name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  e,   job  j,   project  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e.tabno = j.tabno</a:t>
            </a:r>
            <a:endParaRPr lang="ru-RU" altLang="ru-RU" sz="2000" b="1">
              <a:solidFill>
                <a:srgbClr val="1D060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j.pro = p.pro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j.rel = '</a:t>
            </a:r>
            <a:r>
              <a:rPr lang="ru-RU" altLang="ru-RU" sz="2000" b="1">
                <a:solidFill>
                  <a:srgbClr val="1D0601"/>
                </a:solidFill>
              </a:rPr>
              <a:t>руководитель</a:t>
            </a:r>
            <a:r>
              <a:rPr lang="en-US" altLang="ru-RU" sz="2000" b="1">
                <a:solidFill>
                  <a:srgbClr val="1D0601"/>
                </a:solidFill>
              </a:rPr>
              <a:t>';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0262" y="476672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9750" y="1557338"/>
            <a:ext cx="83534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Departs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отделы: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did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номер отдела,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name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название отдела, обязательное поле.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Project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проекты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проекта, первичный ключ; 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title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название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обязательное уникальное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client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заказчик,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dbegin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начала выполнения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dend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завершения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cost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стоимость проекта, обязательное поле.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Job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участие в проектах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внешний ключ;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сотрудника, участвующего в проекте, внешний ключ;</a:t>
            </a:r>
            <a:endParaRPr lang="ru-RU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rel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роль сотрудника в проекте; может принимать одно из трех значений: 	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'исполнитель',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'руководитель',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'консультант'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Первичный ключ – комбинация полей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и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7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8675" y="98426"/>
            <a:ext cx="7485512" cy="1096962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683568" y="2204939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name,  count(*)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emp,  job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emp.tabno=job.tabno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      group by  </a:t>
            </a:r>
            <a:r>
              <a:rPr lang="en-US" altLang="ru-RU" b="1">
                <a:solidFill>
                  <a:srgbClr val="1D0601"/>
                </a:solidFill>
              </a:rPr>
              <a:t>emp.tabno,  </a:t>
            </a:r>
            <a:r>
              <a:rPr lang="en-US" altLang="ru-RU" b="1">
                <a:solidFill>
                  <a:srgbClr val="0D0D11"/>
                </a:solidFill>
              </a:rPr>
              <a:t>emp.name</a:t>
            </a:r>
            <a:r>
              <a:rPr lang="en-US" altLang="ru-RU" sz="2000" b="1">
                <a:solidFill>
                  <a:srgbClr val="1D0601"/>
                </a:solidFill>
              </a:rPr>
              <a:t>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  <p:sp>
        <p:nvSpPr>
          <p:cNvPr id="43012" name="Text Box 8"/>
          <p:cNvSpPr txBox="1">
            <a:spLocks noChangeArrowheads="1"/>
          </p:cNvSpPr>
          <p:nvPr/>
        </p:nvSpPr>
        <p:spPr bwMode="auto">
          <a:xfrm>
            <a:off x="683568" y="1412776"/>
            <a:ext cx="8064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 вывести список сотрудников с указанием количества проектов, в которых они участвуют</a:t>
            </a:r>
            <a:r>
              <a:rPr lang="en-US" altLang="ru-RU" sz="2000">
                <a:solidFill>
                  <a:srgbClr val="0D0D11"/>
                </a:solidFill>
              </a:rPr>
              <a:t>.</a:t>
            </a:r>
            <a:endParaRPr lang="ru-RU" altLang="ru-RU" sz="2000">
              <a:solidFill>
                <a:srgbClr val="0D0D11"/>
              </a:solidFill>
            </a:endParaRP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683568" y="3860701"/>
            <a:ext cx="741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4:  вывести список проектов, в которых участвует более 5 сотрудников.</a:t>
            </a:r>
            <a:endParaRPr lang="ru-RU" altLang="ru-RU" sz="2000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3568" y="4565551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</a:t>
            </a:r>
            <a:r>
              <a:rPr lang="en-US" altLang="ru-RU" sz="2000" b="1" dirty="0" err="1">
                <a:solidFill>
                  <a:srgbClr val="0D0D11"/>
                </a:solidFill>
              </a:rPr>
              <a:t>p.title</a:t>
            </a:r>
            <a:r>
              <a:rPr lang="en-US" altLang="ru-RU" sz="2000" b="1" dirty="0">
                <a:solidFill>
                  <a:srgbClr val="0D0D11"/>
                </a:solidFill>
              </a:rPr>
              <a:t>,  count(*)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</a:t>
            </a:r>
            <a:r>
              <a:rPr lang="en-US" altLang="ru-RU" sz="2000" b="1" dirty="0">
                <a:solidFill>
                  <a:srgbClr val="0D0D11"/>
                </a:solidFill>
              </a:rPr>
              <a:t>  from  job  j,  project  p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 </a:t>
            </a:r>
            <a:r>
              <a:rPr lang="en-US" altLang="ru-RU" sz="2000" b="1" dirty="0">
                <a:solidFill>
                  <a:srgbClr val="1D0601"/>
                </a:solidFill>
              </a:rPr>
              <a:t>where p.pro = j.pro</a:t>
            </a:r>
          </a:p>
          <a:p>
            <a:pPr eaLnBrk="1" hangingPunct="1"/>
            <a:r>
              <a:rPr lang="en-US" altLang="ru-RU" sz="2000" b="1" dirty="0">
                <a:solidFill>
                  <a:srgbClr val="1D0601"/>
                </a:solidFill>
              </a:rPr>
              <a:t>      group by  p.pro</a:t>
            </a:r>
            <a:r>
              <a:rPr lang="en-US" altLang="ru-RU" b="1" dirty="0">
                <a:solidFill>
                  <a:srgbClr val="1D0601"/>
                </a:solidFill>
              </a:rPr>
              <a:t>,  </a:t>
            </a:r>
            <a:r>
              <a:rPr lang="en-US" altLang="ru-RU" b="1" dirty="0" err="1">
                <a:solidFill>
                  <a:srgbClr val="1D0601"/>
                </a:solidFill>
              </a:rPr>
              <a:t>p</a:t>
            </a:r>
            <a:r>
              <a:rPr lang="en-US" altLang="ru-RU" b="1" dirty="0" err="1">
                <a:solidFill>
                  <a:srgbClr val="0D0D11"/>
                </a:solidFill>
              </a:rPr>
              <a:t>.title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having  count(*) &gt; 5</a:t>
            </a:r>
            <a:r>
              <a:rPr lang="en-US" altLang="ru-RU" sz="2000" b="1" dirty="0">
                <a:solidFill>
                  <a:srgbClr val="1D0601"/>
                </a:solidFill>
              </a:rPr>
              <a:t>;</a:t>
            </a:r>
            <a:endParaRPr lang="ru-RU" altLang="ru-RU" sz="2000" b="1" dirty="0">
              <a:solidFill>
                <a:srgbClr val="1D060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latin typeface="Times New Roman" panose="02020603050405020304" pitchFamily="18" charset="0"/>
              </a:rPr>
              <a:t>О</a:t>
            </a:r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пераци</a:t>
            </a:r>
            <a:r>
              <a:rPr lang="ru-RU" altLang="ru-RU" sz="3200" dirty="0">
                <a:latin typeface="Times New Roman" panose="02020603050405020304" pitchFamily="18" charset="0"/>
              </a:rPr>
              <a:t>я</a:t>
            </a:r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соединения с помощью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join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dirty="0"/>
              <a:t>Логическая взаимосвязь осуществляется с помощью</a:t>
            </a:r>
            <a:r>
              <a:rPr lang="en-US" dirty="0"/>
              <a:t> </a:t>
            </a:r>
            <a:r>
              <a:rPr lang="ru-RU" dirty="0"/>
              <a:t>подсекции </a:t>
            </a:r>
            <a:r>
              <a:rPr lang="ru-RU" b="1" dirty="0"/>
              <a:t>JOIN</a:t>
            </a:r>
            <a:r>
              <a:rPr lang="ru-RU" dirty="0"/>
              <a:t>. </a:t>
            </a:r>
            <a:endParaRPr lang="en-US" dirty="0"/>
          </a:p>
          <a:p>
            <a:pPr algn="just" eaLnBrk="1" hangingPunct="1">
              <a:defRPr/>
            </a:pPr>
            <a:r>
              <a:rPr lang="ru-RU" dirty="0"/>
              <a:t>На каждую логическую связь пишется отдельная подсекция.</a:t>
            </a:r>
          </a:p>
          <a:p>
            <a:pPr algn="just" eaLnBrk="1" hangingPunct="1">
              <a:defRPr/>
            </a:pPr>
            <a:r>
              <a:rPr lang="ru-RU" dirty="0"/>
              <a:t>Внутри подсекции указывается условие связи двух таблиц (обычно по условию</a:t>
            </a:r>
            <a:r>
              <a:rPr lang="en-US" dirty="0"/>
              <a:t> </a:t>
            </a:r>
            <a:r>
              <a:rPr lang="ru-RU" dirty="0"/>
              <a:t>равенства первичных и вторичных ключей).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299695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SELECT</a:t>
            </a:r>
            <a:r>
              <a:rPr lang="en-US" dirty="0">
                <a:solidFill>
                  <a:srgbClr val="002C78"/>
                </a:solidFill>
              </a:rPr>
              <a:t> Table1.Field1, Table2.Field2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FROM</a:t>
            </a:r>
            <a:r>
              <a:rPr lang="en-US" dirty="0">
                <a:solidFill>
                  <a:srgbClr val="002C78"/>
                </a:solidFill>
              </a:rPr>
              <a:t> Table1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JOIN</a:t>
            </a:r>
            <a:r>
              <a:rPr lang="en-US" dirty="0">
                <a:solidFill>
                  <a:srgbClr val="002C78"/>
                </a:solidFill>
              </a:rPr>
              <a:t> Table2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ON</a:t>
            </a:r>
            <a:r>
              <a:rPr lang="en-US" dirty="0">
                <a:solidFill>
                  <a:srgbClr val="002C78"/>
                </a:solidFill>
              </a:rPr>
              <a:t> Table2.ID1 =Table1.ID1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AND</a:t>
            </a:r>
            <a:r>
              <a:rPr lang="en-US" dirty="0">
                <a:solidFill>
                  <a:srgbClr val="002C78"/>
                </a:solidFill>
              </a:rPr>
              <a:t> Table2.ID2 =Table1.ID2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AND</a:t>
            </a:r>
            <a:r>
              <a:rPr lang="en-US" dirty="0">
                <a:solidFill>
                  <a:srgbClr val="002C78"/>
                </a:solidFill>
              </a:rPr>
              <a:t> …. </a:t>
            </a:r>
          </a:p>
        </p:txBody>
      </p:sp>
    </p:spTree>
    <p:extLst>
      <p:ext uri="{BB962C8B-B14F-4D97-AF65-F5344CB8AC3E}">
        <p14:creationId xmlns:p14="http://schemas.microsoft.com/office/powerpoint/2010/main" val="239077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080592"/>
              </p:ext>
            </p:extLst>
          </p:nvPr>
        </p:nvGraphicFramePr>
        <p:xfrm>
          <a:off x="467543" y="1412776"/>
          <a:ext cx="8357617" cy="513474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7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0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841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Тип</a:t>
                      </a:r>
                      <a:endParaRPr lang="ru-RU" sz="24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Результат</a:t>
                      </a:r>
                      <a:endParaRPr lang="ru-RU" sz="2400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863">
                <a:tc>
                  <a:txBody>
                    <a:bodyPr/>
                    <a:lstStyle/>
                    <a:p>
                      <a:r>
                        <a:rPr lang="ru-RU" sz="2000" kern="1200" dirty="0" smtClean="0"/>
                        <a:t>JOIN </a:t>
                      </a:r>
                      <a:endParaRPr lang="ru-RU" sz="2000" b="1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dirty="0" smtClean="0"/>
                        <a:t>В результирующем наборе присутствуют только записи, значения связанных полей в которых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совпадают</a:t>
                      </a:r>
                      <a:r>
                        <a:rPr lang="en-US" sz="1600" kern="1200" dirty="0" smtClean="0"/>
                        <a:t>.</a:t>
                      </a:r>
                      <a:endParaRPr lang="ru-RU" sz="1600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r>
                        <a:rPr lang="en-US" sz="2000" kern="1200" dirty="0" smtClean="0"/>
                        <a:t>LEFT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Table1 и соответствующие им записи из Table2. Если соответствия нет, поля из Table2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r>
                        <a:rPr lang="en-US" sz="2000" kern="1200" smtClean="0"/>
                        <a:t>RIGHT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Table2 и соответствующие им записи из Table1. Если соответствия нет, поля из Table1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2056">
                <a:tc>
                  <a:txBody>
                    <a:bodyPr/>
                    <a:lstStyle/>
                    <a:p>
                      <a:r>
                        <a:rPr lang="en-US" sz="2000" kern="1200" dirty="0" smtClean="0"/>
                        <a:t>FULL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Table1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и соответствующие им записи из Table2. Если соответствия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нет – поля из Table2 будут пустыми. Записи из Table2, которым не нашлось пары в Table1, тоже будут присутствовать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в результирующем наборе. В этом случае поля из Table1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пустыми.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pPr marL="0" algn="l" defTabSz="829361" rtl="0" eaLnBrk="1" latinLnBrk="0" hangingPunct="1"/>
                      <a:r>
                        <a:rPr lang="en-US" sz="2000" kern="1200" dirty="0" smtClean="0"/>
                        <a:t>CROSS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Результирующий набор содержит все варианты комбинации строк из Table1 и Table2. Условие соединения при этом не указывается.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60152" y="548680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Операция соединения с помощью </a:t>
            </a:r>
            <a:r>
              <a:rPr kumimoji="0" lang="en-US" altLang="ru-RU" sz="3200" kern="0" dirty="0" smtClean="0">
                <a:latin typeface="Times New Roman" panose="02020603050405020304" pitchFamily="18" charset="0"/>
              </a:rPr>
              <a:t>join</a:t>
            </a:r>
            <a:endParaRPr kumimoji="0" lang="ru-RU" altLang="ru-RU" sz="3200" kern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Операция соединения с помощью </a:t>
            </a:r>
            <a:r>
              <a:rPr kumimoji="0" lang="en-US" altLang="ru-RU" sz="3200" kern="0" dirty="0" smtClean="0">
                <a:latin typeface="Times New Roman" panose="02020603050405020304" pitchFamily="18" charset="0"/>
              </a:rPr>
              <a:t>join</a:t>
            </a:r>
            <a:endParaRPr kumimoji="0" lang="ru-RU" altLang="ru-RU" sz="3200" kern="0" dirty="0" smtClean="0">
              <a:latin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16251" r="26025" b="61250"/>
          <a:stretch>
            <a:fillRect/>
          </a:stretch>
        </p:blipFill>
        <p:spPr bwMode="auto">
          <a:xfrm>
            <a:off x="1259632" y="692697"/>
            <a:ext cx="413896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528" y="1772816"/>
            <a:ext cx="4464496" cy="84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</a:t>
            </a:r>
          </a:p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Table2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Table1.Key1 = Table2.Key2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27499" r="47998" b="60001"/>
          <a:stretch>
            <a:fillRect/>
          </a:stretch>
        </p:blipFill>
        <p:spPr bwMode="auto">
          <a:xfrm>
            <a:off x="5148064" y="1833906"/>
            <a:ext cx="280873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2901" y="2852937"/>
            <a:ext cx="5041187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LEFT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  <a:p>
            <a:pPr algn="just" eaLnBrk="1" hangingPunct="1">
              <a:defRPr/>
            </a:pPr>
            <a:endParaRPr kumimoji="0" lang="en-US" sz="1600" dirty="0">
              <a:solidFill>
                <a:srgbClr val="002C78"/>
              </a:solidFill>
              <a:latin typeface="Tahoma"/>
            </a:endParaRPr>
          </a:p>
          <a:p>
            <a:pPr algn="just" eaLnBrk="1" hangingPunct="1">
              <a:defRPr/>
            </a:pPr>
            <a:r>
              <a:rPr kumimoji="0" lang="en-US" sz="1600" b="1" dirty="0" smtClean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 smtClean="0">
                <a:solidFill>
                  <a:srgbClr val="002C78"/>
                </a:solidFill>
                <a:latin typeface="Tahoma"/>
              </a:rPr>
              <a:t>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RIGHT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37024" r="47998" b="47501"/>
          <a:stretch>
            <a:fillRect/>
          </a:stretch>
        </p:blipFill>
        <p:spPr bwMode="auto">
          <a:xfrm>
            <a:off x="5148064" y="2818657"/>
            <a:ext cx="2808733" cy="83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3" t="25000" r="47803" b="60001"/>
          <a:stretch>
            <a:fillRect/>
          </a:stretch>
        </p:blipFill>
        <p:spPr bwMode="auto">
          <a:xfrm>
            <a:off x="5148064" y="3811483"/>
            <a:ext cx="2808733" cy="86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57189" y="4818989"/>
            <a:ext cx="4790875" cy="178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FULL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  <a:p>
            <a:pPr algn="just" eaLnBrk="1" hangingPunct="1">
              <a:defRPr/>
            </a:pPr>
            <a:endParaRPr kumimoji="0" lang="en-US" sz="1600" dirty="0">
              <a:solidFill>
                <a:srgbClr val="002C78"/>
              </a:solidFill>
              <a:latin typeface="Tahoma"/>
            </a:endParaRPr>
          </a:p>
          <a:p>
            <a:pPr eaLnBrk="1" hangingPunct="1">
              <a:defRPr/>
            </a:pPr>
            <a:r>
              <a:rPr kumimoji="0" lang="en-US" sz="1600" b="1" dirty="0" smtClean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 smtClean="0">
                <a:solidFill>
                  <a:srgbClr val="002C78"/>
                </a:solidFill>
                <a:latin typeface="Tahoma"/>
              </a:rPr>
              <a:t>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Table1.Field1, Table2.Field2</a:t>
            </a:r>
          </a:p>
          <a:p>
            <a:pPr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CROSS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37212" r="47998" b="45000"/>
          <a:stretch>
            <a:fillRect/>
          </a:stretch>
        </p:blipFill>
        <p:spPr bwMode="auto">
          <a:xfrm>
            <a:off x="5141192" y="4821546"/>
            <a:ext cx="2808733" cy="896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3" t="36375" r="47803" b="23750"/>
          <a:stretch>
            <a:fillRect/>
          </a:stretch>
        </p:blipFill>
        <p:spPr bwMode="auto">
          <a:xfrm>
            <a:off x="5152519" y="5846008"/>
            <a:ext cx="1944216" cy="99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22901" y="2708920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900" y="3738437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899" y="4725144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899" y="5805264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2899" y="1772816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0" t="25000" r="18701" b="22499"/>
          <a:stretch>
            <a:fillRect/>
          </a:stretch>
        </p:blipFill>
        <p:spPr bwMode="auto">
          <a:xfrm>
            <a:off x="107504" y="1268760"/>
            <a:ext cx="4176843" cy="255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0" name="Скругленный прямоугольник 9"/>
          <p:cNvSpPr/>
          <p:nvPr/>
        </p:nvSpPr>
        <p:spPr>
          <a:xfrm>
            <a:off x="2051720" y="3786981"/>
            <a:ext cx="6984776" cy="2810371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4437715" y="690637"/>
            <a:ext cx="4598781" cy="2738363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332656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Пример выборки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4008" y="764705"/>
            <a:ext cx="4282281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Employees.TabNum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Departments.Name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 smtClean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Employees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Departments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Employees.DeptNum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=</a:t>
            </a:r>
            <a:r>
              <a:rPr lang="ru-RU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 smtClean="0">
                <a:solidFill>
                  <a:srgbClr val="002C78"/>
                </a:solidFill>
                <a:latin typeface="+mn-lt"/>
              </a:rPr>
              <a:t>Departments.DeptNum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45000" r="19434" b="43750"/>
          <a:stretch>
            <a:fillRect/>
          </a:stretch>
        </p:blipFill>
        <p:spPr bwMode="auto">
          <a:xfrm>
            <a:off x="4568031" y="2082042"/>
            <a:ext cx="4358258" cy="10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95925" y="4045417"/>
            <a:ext cx="6600048" cy="132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Employees.TabNum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</a:t>
            </a:r>
          </a:p>
          <a:p>
            <a:pPr eaLnBrk="1" hangingPunct="1">
              <a:defRPr/>
            </a:pPr>
            <a:r>
              <a:rPr lang="en-US" sz="1600" dirty="0" err="1">
                <a:solidFill>
                  <a:srgbClr val="002C78"/>
                </a:solidFill>
                <a:latin typeface="+mn-lt"/>
              </a:rPr>
              <a:t>Cities.Name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Employees</a:t>
            </a: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Departments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Employees.DeptNum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= </a:t>
            </a:r>
            <a:r>
              <a:rPr lang="en-US" sz="1600" dirty="0" err="1" smtClean="0">
                <a:solidFill>
                  <a:srgbClr val="002C78"/>
                </a:solidFill>
                <a:latin typeface="+mn-lt"/>
              </a:rPr>
              <a:t>Departments.DeptNum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Cities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Departments.City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=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Cities.City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77589" r="19434" b="11250"/>
          <a:stretch>
            <a:fillRect/>
          </a:stretch>
        </p:blipFill>
        <p:spPr bwMode="auto">
          <a:xfrm>
            <a:off x="4437715" y="5330704"/>
            <a:ext cx="4358258" cy="104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38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Общий алгоритм выполнения операции SELECT</a:t>
            </a:r>
            <a:endParaRPr lang="ru-RU" altLang="ru-RU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Выбор записей из указанной таблицы (</a:t>
            </a:r>
            <a:r>
              <a:rPr lang="ru-RU" altLang="ru-RU" dirty="0" err="1" smtClean="0"/>
              <a:t>from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Проверка для каждой записи условия отбора (</a:t>
            </a:r>
            <a:r>
              <a:rPr lang="ru-RU" altLang="ru-RU" dirty="0" err="1" smtClean="0"/>
              <a:t>where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Группировка полученных в результате отбора записей (</a:t>
            </a:r>
            <a:r>
              <a:rPr lang="ru-RU" altLang="ru-RU" dirty="0" err="1" smtClean="0"/>
              <a:t>group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by</a:t>
            </a:r>
            <a:r>
              <a:rPr lang="ru-RU" altLang="ru-RU" dirty="0" smtClean="0"/>
              <a:t>) и вычисление для этих групп значений агрегирующих функций.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Выбор тех групп, которые удовлетворяют условию отбора групп (</a:t>
            </a:r>
            <a:r>
              <a:rPr lang="ru-RU" altLang="ru-RU" dirty="0" err="1" smtClean="0"/>
              <a:t>having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Сортировка полученных записей в указанном порядке (</a:t>
            </a:r>
            <a:r>
              <a:rPr lang="ru-RU" altLang="ru-RU" dirty="0" err="1" smtClean="0"/>
              <a:t>order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by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Извлечение из полученных записей тех полей, которые заданы в списке вывода, и формирование результирующего отношения.</a:t>
            </a:r>
            <a:endParaRPr lang="en-US" altLang="ru-RU" dirty="0" smtClean="0"/>
          </a:p>
          <a:p>
            <a:pPr>
              <a:buFontTx/>
              <a:buChar char="!"/>
            </a:pPr>
            <a:r>
              <a:rPr lang="ru-RU" altLang="ru-RU" b="1" dirty="0" smtClean="0"/>
              <a:t>Если в части </a:t>
            </a:r>
            <a:r>
              <a:rPr lang="en-US" altLang="ru-RU" b="1" dirty="0" smtClean="0"/>
              <a:t>FROM</a:t>
            </a:r>
            <a:r>
              <a:rPr lang="ru-RU" altLang="ru-RU" b="1" dirty="0" smtClean="0"/>
              <a:t> указывается 2 и более таблицы, то приведенный алгоритм выполняется для декартова произведения этих таблиц.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200" dirty="0" err="1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</a:rPr>
              <a:t>Самосоединение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683568" y="1340768"/>
            <a:ext cx="784860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 можно обратиться к одной и той же таблице несколько раз.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При </a:t>
            </a:r>
            <a:r>
              <a:rPr lang="ru-RU" altLang="ru-RU" dirty="0">
                <a:solidFill>
                  <a:srgbClr val="0D0D11"/>
                </a:solidFill>
              </a:rPr>
              <a:t>этом для каждой таблицы необходимо задать свой </a:t>
            </a:r>
            <a:r>
              <a:rPr lang="ru-RU" altLang="ru-RU" dirty="0" err="1">
                <a:solidFill>
                  <a:srgbClr val="0D0D11"/>
                </a:solidFill>
              </a:rPr>
              <a:t>алиас</a:t>
            </a:r>
            <a:r>
              <a:rPr lang="ru-RU" altLang="ru-RU" dirty="0">
                <a:solidFill>
                  <a:srgbClr val="0D0D11"/>
                </a:solidFill>
              </a:rPr>
              <a:t>, чтобы можно было обращаться к полям этих таблиц.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Система </a:t>
            </a:r>
            <a:r>
              <a:rPr lang="ru-RU" altLang="ru-RU" dirty="0">
                <a:solidFill>
                  <a:srgbClr val="0D0D11"/>
                </a:solidFill>
              </a:rPr>
              <a:t>будет выполнять такой запрос на основе декартова произведения таблиц, поэтому необходимо указывать условие соединения.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А </a:t>
            </a:r>
            <a:r>
              <a:rPr lang="ru-RU" altLang="ru-RU" dirty="0">
                <a:solidFill>
                  <a:srgbClr val="0D0D11"/>
                </a:solidFill>
              </a:rPr>
              <a:t>для того чтобы исключить соединение записи таблицы с самой собой в запросе на </a:t>
            </a:r>
            <a:r>
              <a:rPr lang="ru-RU" altLang="ru-RU" dirty="0" err="1">
                <a:solidFill>
                  <a:srgbClr val="0D0D11"/>
                </a:solidFill>
              </a:rPr>
              <a:t>самосоединение</a:t>
            </a:r>
            <a:r>
              <a:rPr lang="ru-RU" altLang="ru-RU" dirty="0">
                <a:solidFill>
                  <a:srgbClr val="0D0D11"/>
                </a:solidFill>
              </a:rPr>
              <a:t> необходимо также указывать условие типа "не равно" (&lt;&gt;,  &gt;,  &lt;). 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Пример использования </a:t>
            </a:r>
            <a:r>
              <a:rPr lang="ru-RU" altLang="ru-RU" u="sng" dirty="0" err="1">
                <a:solidFill>
                  <a:srgbClr val="0D0D11"/>
                </a:solidFill>
              </a:rPr>
              <a:t>самосоединения</a:t>
            </a:r>
            <a:r>
              <a:rPr lang="ru-RU" altLang="ru-RU" u="sng" dirty="0">
                <a:solidFill>
                  <a:srgbClr val="0D0D11"/>
                </a:solidFill>
              </a:rPr>
              <a:t>:</a:t>
            </a:r>
            <a:endParaRPr lang="ru-RU" altLang="ru-RU" dirty="0">
              <a:solidFill>
                <a:srgbClr val="0D0D11"/>
              </a:solidFill>
            </a:endParaRPr>
          </a:p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Вывести список детей сотрудников, у которых есть младшие братья или </a:t>
            </a:r>
            <a:r>
              <a:rPr lang="ru-RU" altLang="ru-RU" dirty="0" smtClean="0">
                <a:solidFill>
                  <a:srgbClr val="0D0D11"/>
                </a:solidFill>
              </a:rPr>
              <a:t>сёстры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 e.name,  c1.name  AS  child1,  c1.born  AS  born1,</a:t>
            </a:r>
            <a:endParaRPr lang="ru-RU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c2.name  AS  child2,  c2.born  AS  born2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FROM  children  c1, children  c2,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 e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WHERE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>
                <a:solidFill>
                  <a:srgbClr val="002060"/>
                </a:solidFill>
              </a:rPr>
              <a:t>e</a:t>
            </a:r>
            <a:r>
              <a:rPr lang="ru-RU" altLang="ru-RU" dirty="0">
                <a:solidFill>
                  <a:srgbClr val="002060"/>
                </a:solidFill>
              </a:rPr>
              <a:t>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	-- первое условие соединения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AND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2.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 </a:t>
            </a:r>
            <a:r>
              <a:rPr lang="ru-RU" altLang="ru-RU" dirty="0">
                <a:solidFill>
                  <a:srgbClr val="002060"/>
                </a:solidFill>
              </a:rPr>
              <a:t>	-- второе условие соединения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AND  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>
                <a:solidFill>
                  <a:srgbClr val="002060"/>
                </a:solidFill>
              </a:rPr>
              <a:t>born</a:t>
            </a:r>
            <a:r>
              <a:rPr lang="ru-RU" altLang="ru-RU" dirty="0">
                <a:solidFill>
                  <a:srgbClr val="002060"/>
                </a:solidFill>
              </a:rPr>
              <a:t>&lt;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2.</a:t>
            </a:r>
            <a:r>
              <a:rPr lang="en-US" altLang="ru-RU" dirty="0">
                <a:solidFill>
                  <a:srgbClr val="002060"/>
                </a:solidFill>
              </a:rPr>
              <a:t>born</a:t>
            </a:r>
            <a:r>
              <a:rPr lang="ru-RU" altLang="ru-RU" dirty="0">
                <a:solidFill>
                  <a:srgbClr val="002060"/>
                </a:solidFill>
              </a:rPr>
              <a:t>	-- условие исключения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ORDER BY  1, </a:t>
            </a:r>
            <a:r>
              <a:rPr lang="ru-RU" altLang="ru-RU" dirty="0">
                <a:solidFill>
                  <a:srgbClr val="002060"/>
                </a:solidFill>
              </a:rPr>
              <a:t> 3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60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</a:rPr>
              <a:t>Результат самосоединения</a:t>
            </a:r>
            <a:endParaRPr lang="ru-RU" altLang="ru-RU" sz="360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graphicFrame>
        <p:nvGraphicFramePr>
          <p:cNvPr id="38054" name="Group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71026"/>
              </p:ext>
            </p:extLst>
          </p:nvPr>
        </p:nvGraphicFramePr>
        <p:xfrm>
          <a:off x="827089" y="4077171"/>
          <a:ext cx="7345362" cy="2160588"/>
        </p:xfrm>
        <a:graphic>
          <a:graphicData uri="http://schemas.openxmlformats.org/drawingml/2006/table">
            <a:tbl>
              <a:tblPr/>
              <a:tblGrid>
                <a:gridCol w="194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CHILD1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BORN1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CHILD2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BORN2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008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8264" name="Group 3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189886"/>
              </p:ext>
            </p:extLst>
          </p:nvPr>
        </p:nvGraphicFramePr>
        <p:xfrm>
          <a:off x="828676" y="1484784"/>
          <a:ext cx="5759450" cy="2438400"/>
        </p:xfrm>
        <a:graphic>
          <a:graphicData uri="http://schemas.openxmlformats.org/drawingml/2006/table">
            <a:tbl>
              <a:tblPr/>
              <a:tblGrid>
                <a:gridCol w="14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ru-RU" alt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Вадим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03.05.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18.07.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1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Подзапросы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755576" y="1340768"/>
            <a:ext cx="7848600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Подзапрос</a:t>
            </a:r>
            <a:r>
              <a:rPr lang="ru-RU" altLang="ru-RU" sz="2000" dirty="0">
                <a:solidFill>
                  <a:srgbClr val="0D0D11"/>
                </a:solidFill>
              </a:rPr>
              <a:t> – это запрос </a:t>
            </a:r>
            <a:r>
              <a:rPr lang="en-US" altLang="ru-RU" sz="2000" dirty="0">
                <a:solidFill>
                  <a:srgbClr val="0D0D11"/>
                </a:solidFill>
              </a:rPr>
              <a:t>SELECT</a:t>
            </a:r>
            <a:r>
              <a:rPr lang="ru-RU" altLang="ru-RU" sz="2000" dirty="0">
                <a:solidFill>
                  <a:srgbClr val="0D0D11"/>
                </a:solidFill>
              </a:rPr>
              <a:t>, расположенный внутри другой команды. </a:t>
            </a:r>
          </a:p>
          <a:p>
            <a:pPr eaLnBrk="1" hangingPunct="1"/>
            <a:r>
              <a:rPr lang="ru-RU" altLang="ru-RU" sz="2000" dirty="0">
                <a:solidFill>
                  <a:srgbClr val="0D0D11"/>
                </a:solidFill>
              </a:rPr>
              <a:t>Подзапросы можно разделить на следующие группы в зависимости от возвращаемых результатов: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скалярные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единственное значение </a:t>
            </a:r>
            <a:r>
              <a:rPr lang="ru-RU" altLang="ru-RU" dirty="0">
                <a:solidFill>
                  <a:srgbClr val="0D0D11"/>
                </a:solidFill>
              </a:rPr>
              <a:t>(начинаются с </a:t>
            </a:r>
            <a:r>
              <a:rPr lang="ru-RU" altLang="ru-RU" dirty="0" err="1">
                <a:solidFill>
                  <a:srgbClr val="0D0D11"/>
                </a:solidFill>
              </a:rPr>
              <a:t>немодифицированного</a:t>
            </a:r>
            <a:r>
              <a:rPr lang="ru-RU" altLang="ru-RU" dirty="0">
                <a:solidFill>
                  <a:srgbClr val="0D0D11"/>
                </a:solidFill>
              </a:rPr>
              <a:t> оператора сравнения);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векторные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от 0 до нескольких элементов </a:t>
            </a:r>
            <a:r>
              <a:rPr lang="ru-RU" altLang="ru-RU" dirty="0">
                <a:solidFill>
                  <a:srgbClr val="0D0D11"/>
                </a:solidFill>
              </a:rPr>
              <a:t>(начинаются с оператора </a:t>
            </a:r>
            <a:r>
              <a:rPr lang="en-US" altLang="ru-RU" i="1" dirty="0">
                <a:solidFill>
                  <a:srgbClr val="0D0D11"/>
                </a:solidFill>
              </a:rPr>
              <a:t>IN</a:t>
            </a:r>
            <a:r>
              <a:rPr lang="ru-RU" altLang="ru-RU" dirty="0">
                <a:solidFill>
                  <a:srgbClr val="0D0D11"/>
                </a:solidFill>
              </a:rPr>
              <a:t> или модифицированного оператора сравнения);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табличные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таблицу </a:t>
            </a:r>
            <a:r>
              <a:rPr lang="ru-RU" altLang="ru-RU" dirty="0">
                <a:solidFill>
                  <a:srgbClr val="0D0D11"/>
                </a:solidFill>
              </a:rPr>
              <a:t>(обычно, запросы на существование, начинаются с оператора </a:t>
            </a:r>
            <a:r>
              <a:rPr lang="en-US" altLang="ru-RU" i="1" dirty="0">
                <a:solidFill>
                  <a:srgbClr val="0D0D11"/>
                </a:solidFill>
              </a:rPr>
              <a:t>EXISTS</a:t>
            </a:r>
            <a:r>
              <a:rPr lang="ru-RU" altLang="ru-RU" dirty="0">
                <a:solidFill>
                  <a:srgbClr val="0D0D11"/>
                </a:solidFill>
              </a:rPr>
              <a:t>).</a:t>
            </a:r>
          </a:p>
          <a:p>
            <a:pPr eaLnBrk="1" hangingPunct="1"/>
            <a:r>
              <a:rPr lang="ru-RU" altLang="ru-RU" sz="2000" dirty="0">
                <a:solidFill>
                  <a:srgbClr val="0D0D11"/>
                </a:solidFill>
              </a:rPr>
              <a:t>Подзапросы бывают: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D0D11"/>
                </a:solidFill>
              </a:rPr>
              <a:t> </a:t>
            </a:r>
            <a:r>
              <a:rPr lang="ru-RU" altLang="ru-RU" sz="2000" b="1" dirty="0">
                <a:solidFill>
                  <a:srgbClr val="0D0D11"/>
                </a:solidFill>
              </a:rPr>
              <a:t>некоррелированные</a:t>
            </a:r>
            <a:r>
              <a:rPr lang="ru-RU" altLang="ru-RU" sz="2000" dirty="0">
                <a:solidFill>
                  <a:srgbClr val="0D0D11"/>
                </a:solidFill>
              </a:rPr>
              <a:t> – не содержат ссылки на запрос верхнего уровня; вычисляются один раз для запроса верхнего уровня;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коррелированные – </a:t>
            </a:r>
            <a:r>
              <a:rPr lang="ru-RU" altLang="ru-RU" sz="2000" dirty="0">
                <a:solidFill>
                  <a:srgbClr val="0D0D11"/>
                </a:solidFill>
              </a:rPr>
              <a:t>содержат условия, зависящие от значений полей в основном запросе; вычисляются для каждой строки запроса верхнего уровня.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7987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командах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DML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95536" y="1268760"/>
            <a:ext cx="8497887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INSERT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Вместо </a:t>
            </a:r>
            <a:r>
              <a:rPr lang="en-US" altLang="ru-RU" b="1" dirty="0">
                <a:solidFill>
                  <a:srgbClr val="0D0D11"/>
                </a:solidFill>
              </a:rPr>
              <a:t>VALUES</a:t>
            </a:r>
            <a:r>
              <a:rPr lang="ru-RU" altLang="ru-RU" dirty="0">
                <a:solidFill>
                  <a:srgbClr val="0D0D11"/>
                </a:solidFill>
              </a:rPr>
              <a:t>, например, добавление данных из одной таблицы в другую: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insert  into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select  *  from  </a:t>
            </a:r>
            <a:r>
              <a:rPr lang="en-US" altLang="ru-RU" dirty="0" err="1">
                <a:solidFill>
                  <a:srgbClr val="0D0D11"/>
                </a:solidFill>
              </a:rPr>
              <a:t>new_emp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повышение зарплаты на 10% всем участникам проектов: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set  salary = salary*1.1  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	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from  job);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SET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значений полей, например, повышение зарплаты на 10% за каждое участие сотрудника в проекте: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e  set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salary = salary*(1+(select  count(*)/10  from  job  j  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		</a:t>
            </a:r>
            <a:r>
              <a:rPr lang="ru-RU" altLang="ru-RU" dirty="0">
                <a:solidFill>
                  <a:srgbClr val="0D0D11"/>
                </a:solidFill>
              </a:rPr>
              <a:t>	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j.tabNo</a:t>
            </a:r>
            <a:r>
              <a:rPr lang="en-US" altLang="ru-RU" dirty="0">
                <a:solidFill>
                  <a:srgbClr val="0D0D11"/>
                </a:solidFill>
              </a:rPr>
              <a:t> = </a:t>
            </a:r>
            <a:r>
              <a:rPr lang="en-US" altLang="ru-RU" dirty="0" err="1">
                <a:solidFill>
                  <a:srgbClr val="0D0D11"/>
                </a:solidFill>
              </a:rPr>
              <a:t>e.tabNo</a:t>
            </a:r>
            <a:r>
              <a:rPr lang="en-US" altLang="ru-RU" dirty="0">
                <a:solidFill>
                  <a:srgbClr val="0D0D11"/>
                </a:solidFill>
              </a:rPr>
              <a:t>) );</a:t>
            </a:r>
          </a:p>
          <a:p>
            <a:pPr eaLnBrk="1" hangingPunct="1">
              <a:spcBef>
                <a:spcPct val="1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DELETE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удаление сведений об участии в закончившихся проектах: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delete  from  job</a:t>
            </a:r>
          </a:p>
          <a:p>
            <a:pPr lvl="1"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where 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pro  IN (select  pro  from project  where  </a:t>
            </a:r>
            <a:r>
              <a:rPr lang="en-US" altLang="ru-RU" dirty="0" err="1">
                <a:solidFill>
                  <a:srgbClr val="0D0D11"/>
                </a:solidFill>
              </a:rPr>
              <a:t>dend</a:t>
            </a:r>
            <a:r>
              <a:rPr lang="en-US" altLang="ru-RU" dirty="0">
                <a:solidFill>
                  <a:srgbClr val="0D0D11"/>
                </a:solidFill>
              </a:rPr>
              <a:t> &lt; </a:t>
            </a:r>
            <a:r>
              <a:rPr lang="en-US" altLang="ru-RU" dirty="0" smtClean="0">
                <a:solidFill>
                  <a:srgbClr val="0D0D11"/>
                </a:solidFill>
              </a:rPr>
              <a:t>date());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763713" y="5386388"/>
            <a:ext cx="5472112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Departs </a:t>
            </a:r>
            <a:r>
              <a:rPr lang="ru-RU" altLang="ru-RU" sz="1800">
                <a:latin typeface="Times New Roman" panose="02020603050405020304" pitchFamily="18" charset="0"/>
              </a:rPr>
              <a:t>– отделы,</a:t>
            </a:r>
            <a:r>
              <a:rPr lang="en-US" altLang="ru-RU" sz="1800">
                <a:latin typeface="Times New Roman" panose="02020603050405020304" pitchFamily="18" charset="0"/>
              </a:rPr>
              <a:t>		Project –</a:t>
            </a:r>
            <a:r>
              <a:rPr lang="ru-RU" altLang="ru-RU" sz="1800">
                <a:latin typeface="Times New Roman" panose="02020603050405020304" pitchFamily="18" charset="0"/>
              </a:rPr>
              <a:t> проекты,</a:t>
            </a:r>
            <a:endParaRPr lang="en-US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Emp</a:t>
            </a:r>
            <a:r>
              <a:rPr lang="ru-RU" altLang="ru-RU" sz="1800">
                <a:latin typeface="Times New Roman" panose="02020603050405020304" pitchFamily="18" charset="0"/>
              </a:rPr>
              <a:t> – сотрудники,	</a:t>
            </a:r>
            <a:r>
              <a:rPr lang="en-US" altLang="ru-RU" sz="1800">
                <a:latin typeface="Times New Roman" panose="02020603050405020304" pitchFamily="18" charset="0"/>
              </a:rPr>
              <a:t>Job – </a:t>
            </a:r>
            <a:r>
              <a:rPr lang="ru-RU" altLang="ru-RU" sz="1800">
                <a:latin typeface="Times New Roman" panose="02020603050405020304" pitchFamily="18" charset="0"/>
              </a:rPr>
              <a:t>участие в проектах.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41680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65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15804" y="382883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683568" y="1484784"/>
            <a:ext cx="79914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Чаще всего подзапрос располагается в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Пример </a:t>
            </a:r>
            <a:r>
              <a:rPr lang="en-US" altLang="ru-RU" dirty="0">
                <a:solidFill>
                  <a:srgbClr val="0D0D11"/>
                </a:solidFill>
              </a:rPr>
              <a:t>1</a:t>
            </a:r>
            <a:r>
              <a:rPr lang="ru-RU" altLang="ru-RU" dirty="0">
                <a:solidFill>
                  <a:srgbClr val="0D0D11"/>
                </a:solidFill>
              </a:rPr>
              <a:t>. Вывести список сотрудников, у которых зарплата выше, чем средняя по предприятию: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salary &gt;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610543" y="4542309"/>
            <a:ext cx="8064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Пример 2. Вывести список сотрудников, у которых зарплата выше, чем средняя по каждому отделу предприятия: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where  salary &gt; ALL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 group by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dirty="0"/>
          </a:p>
        </p:txBody>
      </p:sp>
      <p:graphicFrame>
        <p:nvGraphicFramePr>
          <p:cNvPr id="6255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594662"/>
              </p:ext>
            </p:extLst>
          </p:nvPr>
        </p:nvGraphicFramePr>
        <p:xfrm>
          <a:off x="839143" y="3050059"/>
          <a:ext cx="5676900" cy="1219200"/>
        </p:xfrm>
        <a:graphic>
          <a:graphicData uri="http://schemas.openxmlformats.org/drawingml/2006/table">
            <a:tbl>
              <a:tblPr/>
              <a:tblGrid>
                <a:gridCol w="92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3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 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200" smtClean="0">
                <a:ln>
                  <a:noFill/>
                </a:ln>
                <a:solidFill>
                  <a:schemeClr val="tx1"/>
                </a:solidFill>
              </a:rPr>
              <a:t>Примеры использования подзапросов в части </a:t>
            </a:r>
            <a:r>
              <a:rPr kumimoji="1" lang="en-US" altLang="ru-RU" sz="3200" smtClean="0">
                <a:ln>
                  <a:noFill/>
                </a:ln>
                <a:solidFill>
                  <a:schemeClr val="tx1"/>
                </a:solidFill>
              </a:rPr>
              <a:t>WHERE</a:t>
            </a:r>
            <a:endParaRPr kumimoji="1" lang="ru-RU" altLang="ru-RU" sz="320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611188" y="1916113"/>
            <a:ext cx="7993062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Выдать список сотрудников, имеющих детей: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а) с помощью операции соединения таблиц: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  e.</a:t>
            </a:r>
            <a:r>
              <a:rPr lang="ru-RU" altLang="ru-RU" dirty="0">
                <a:solidFill>
                  <a:srgbClr val="0D0D11"/>
                </a:solidFill>
              </a:rPr>
              <a:t>*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e, children c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e</a:t>
            </a:r>
            <a:r>
              <a:rPr lang="en-US" altLang="ru-RU" dirty="0" err="1">
                <a:solidFill>
                  <a:srgbClr val="0D0D11"/>
                </a:solidFill>
              </a:rPr>
              <a:t>.tabno</a:t>
            </a:r>
            <a:r>
              <a:rPr lang="en-US" altLang="ru-RU" dirty="0">
                <a:solidFill>
                  <a:srgbClr val="0D0D11"/>
                </a:solidFill>
              </a:rPr>
              <a:t>=</a:t>
            </a:r>
            <a:r>
              <a:rPr lang="en-US" altLang="ru-RU" dirty="0" err="1">
                <a:solidFill>
                  <a:srgbClr val="0D0D11"/>
                </a:solidFill>
              </a:rPr>
              <a:t>c.tabno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б) с помощью некоррелированного векторного подзапроса: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FROM children);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в) с помощью коррелированного табличного подзапроса: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  * 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 EXISTS (SELECT * FROM children c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		</a:t>
            </a:r>
            <a:r>
              <a:rPr lang="en-US" altLang="ru-RU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e</a:t>
            </a:r>
            <a:r>
              <a:rPr lang="en-US" altLang="ru-RU" dirty="0" err="1">
                <a:solidFill>
                  <a:srgbClr val="0D0D11"/>
                </a:solidFill>
              </a:rPr>
              <a:t>.tabno</a:t>
            </a:r>
            <a:r>
              <a:rPr lang="en-US" altLang="ru-RU" dirty="0">
                <a:solidFill>
                  <a:srgbClr val="0D0D11"/>
                </a:solidFill>
              </a:rPr>
              <a:t>=</a:t>
            </a:r>
            <a:r>
              <a:rPr lang="en-US" altLang="ru-RU" dirty="0" err="1">
                <a:solidFill>
                  <a:srgbClr val="0D0D11"/>
                </a:solidFill>
              </a:rPr>
              <a:t>c.tabno</a:t>
            </a:r>
            <a:r>
              <a:rPr lang="en-US" altLang="ru-RU" dirty="0">
                <a:solidFill>
                  <a:srgbClr val="0D0D11"/>
                </a:solidFill>
              </a:rPr>
              <a:t>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63600" y="407987"/>
            <a:ext cx="8100888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683568" y="1412776"/>
            <a:ext cx="7991475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Например,  выведем список сотрудников, у которых зарплата выше, чем средняя в отделе, в котором работает данный сотрудник, через коррелированный подзапрос: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salary &gt;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m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	where  </a:t>
            </a:r>
            <a:r>
              <a:rPr lang="en-US" altLang="ru-RU" b="1" dirty="0" err="1">
                <a:solidFill>
                  <a:srgbClr val="0D0D11"/>
                </a:solidFill>
              </a:rPr>
              <a:t>m.depno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e.depno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Это работает долго, т.к. коррелированный подзапрос вычисляется для каждой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строки основного запроса.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Можно ускорить  выполнение данного 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e,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(select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group 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)  m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  <a:latin typeface="Arial" panose="020B0604020202020204" pitchFamily="34" charset="0"/>
              </a:rPr>
              <a:t>--</a:t>
            </a:r>
            <a:r>
              <a:rPr lang="ru-RU" altLang="ru-RU" dirty="0">
                <a:solidFill>
                  <a:srgbClr val="0D0D11"/>
                </a:solidFill>
              </a:rPr>
              <a:t> подзапрос вычисляется 1 раз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</a:t>
            </a:r>
            <a:r>
              <a:rPr lang="en-US" altLang="ru-RU" b="1" dirty="0" err="1">
                <a:solidFill>
                  <a:srgbClr val="0D0D11"/>
                </a:solidFill>
              </a:rPr>
              <a:t>m.depno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e.depno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and  salary &gt;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2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2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966275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730376" y="1412776"/>
            <a:ext cx="7991475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HAVING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Например,  выведем список отделов,  в которых средняя  зарплата ниже, чем средняя  по предприятию: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group 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having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&lt; 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Например,  выведем список сотрудников с указанием количества проектов, в которых они участвуют: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name,  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(select  count(*)  from  job  j   where  </a:t>
            </a:r>
            <a:r>
              <a:rPr lang="en-US" altLang="ru-RU" b="1" dirty="0" err="1">
                <a:solidFill>
                  <a:srgbClr val="0D0D11"/>
                </a:solidFill>
              </a:rPr>
              <a:t>j.tabno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e.tabno</a:t>
            </a:r>
            <a:r>
              <a:rPr lang="en-US" altLang="ru-RU" b="1" dirty="0">
                <a:solidFill>
                  <a:srgbClr val="0D0D11"/>
                </a:solidFill>
              </a:rPr>
              <a:t>) 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e;</a:t>
            </a:r>
          </a:p>
          <a:p>
            <a:pPr eaLnBrk="1" hangingPunct="1"/>
            <a:endParaRPr lang="en-US" altLang="ru-RU" dirty="0"/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Этот запрос выведет даже тех сотрудников, которые не участвуют в проектах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(для них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r>
              <a:rPr lang="ru-RU" altLang="ru-RU" dirty="0">
                <a:solidFill>
                  <a:srgbClr val="0D0D11"/>
                </a:solidFill>
              </a:rPr>
              <a:t> будет равен 0).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772400" cy="644525"/>
          </a:xfrm>
        </p:spPr>
        <p:txBody>
          <a:bodyPr/>
          <a:lstStyle/>
          <a:p>
            <a:r>
              <a:rPr kumimoji="1" lang="ru-RU" altLang="ru-RU" sz="3200" dirty="0" smtClean="0">
                <a:ln>
                  <a:noFill/>
                </a:ln>
                <a:solidFill>
                  <a:schemeClr val="tx1"/>
                </a:solidFill>
              </a:rPr>
              <a:t>Оператор </a:t>
            </a:r>
            <a:r>
              <a:rPr kumimoji="1" lang="en-US" altLang="ru-RU" sz="3200" dirty="0" smtClean="0">
                <a:ln>
                  <a:noFill/>
                </a:ln>
                <a:solidFill>
                  <a:schemeClr val="tx1"/>
                </a:solidFill>
              </a:rPr>
              <a:t>CASE</a:t>
            </a:r>
            <a:endParaRPr kumimoji="1" lang="ru-RU" altLang="ru-RU" sz="3200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611188" y="1412875"/>
            <a:ext cx="8353425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Оператор </a:t>
            </a:r>
            <a:r>
              <a:rPr lang="ru-RU" altLang="ru-RU" b="1" dirty="0">
                <a:solidFill>
                  <a:srgbClr val="0D0D11"/>
                </a:solidFill>
              </a:rPr>
              <a:t>CASE</a:t>
            </a:r>
            <a:r>
              <a:rPr lang="ru-RU" altLang="ru-RU" dirty="0">
                <a:solidFill>
                  <a:srgbClr val="0D0D11"/>
                </a:solidFill>
              </a:rPr>
              <a:t> может быть использован в одной из двух синтаксических форм записи: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1-я форма: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CASE &lt;проверяемое выражение&gt;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WHEN &lt;сравниваемое выражение 1&gt; THEN &lt;возвращаемое значение 1&gt;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…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WHEN &lt;сравниваемое выражение N&gt; THEN &lt;возвращаемое значение N&gt;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[ELSE &lt;возвращаемое значение&gt;]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END 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2-я форма: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CASE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WHEN &lt;предикат 1&gt; THEN &lt;возвращаемое значение 1&gt;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…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WHEN &lt;предикат N&gt; THEN &lt;возвращаемое значение N&gt;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[ELSE &lt;возвращаемое значение&gt;]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END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66775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Особенности использования </a:t>
            </a:r>
            <a:r>
              <a:rPr lang="en-US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CASE</a:t>
            </a:r>
            <a:endParaRPr lang="ru-RU" altLang="ru-RU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2875"/>
            <a:ext cx="8134350" cy="43275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Все предложения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должны иметь одинаковую синтаксическую форму, то есть нельзя смешивать первую и вторую формы.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использовании первой синтаксической формы условие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удовлетворяется, как только значение проверяемого выражения станет равным значению выражения, указанного в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использовании второй синтаксической формы условие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удовлетворяется, как только предикат принимает значение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TRUE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удовлетворении условия оператор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CASE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возвращает значение, указанное в соответствующем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Если ни одно из условий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не выполнилось, то будет использовано значение, указанное в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ELSE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отсутствии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ELSE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, будет возвращено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NULL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-значение.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Если удовлетворены несколько условий, то будет возвращено значение предложения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первого из них, так как остальные просто не будут проверяться.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en-US" altLang="ru-RU" dirty="0" err="1" smtClean="0">
                <a:solidFill>
                  <a:schemeClr val="tx1"/>
                </a:solidFill>
              </a:rPr>
              <a:t>Пример</a:t>
            </a:r>
            <a:r>
              <a:rPr kumimoji="1" lang="ru-RU" altLang="ru-RU" dirty="0" smtClean="0">
                <a:solidFill>
                  <a:schemeClr val="tx1"/>
                </a:solidFill>
              </a:rPr>
              <a:t>ы</a:t>
            </a:r>
            <a:r>
              <a:rPr kumimoji="1" lang="en-US" altLang="ru-RU" dirty="0" smtClean="0">
                <a:solidFill>
                  <a:schemeClr val="tx1"/>
                </a:solidFill>
              </a:rPr>
              <a:t> </a:t>
            </a:r>
            <a:r>
              <a:rPr kumimoji="1" lang="en-US" altLang="ru-RU" dirty="0" err="1" smtClean="0">
                <a:solidFill>
                  <a:schemeClr val="tx1"/>
                </a:solidFill>
              </a:rPr>
              <a:t>использования</a:t>
            </a:r>
            <a:r>
              <a:rPr kumimoji="1" lang="en-US" altLang="ru-RU" dirty="0" smtClean="0">
                <a:solidFill>
                  <a:schemeClr val="tx1"/>
                </a:solidFill>
              </a:rPr>
              <a:t> </a:t>
            </a:r>
            <a:r>
              <a:rPr kumimoji="1" lang="ru-RU" altLang="ru-RU" dirty="0" smtClean="0">
                <a:solidFill>
                  <a:schemeClr val="tx1"/>
                </a:solidFill>
              </a:rPr>
              <a:t>оператора</a:t>
            </a:r>
            <a:r>
              <a:rPr kumimoji="1" lang="en-US" altLang="ru-RU" dirty="0" smtClean="0">
                <a:solidFill>
                  <a:schemeClr val="tx1"/>
                </a:solidFill>
              </a:rPr>
              <a:t> CASE</a:t>
            </a:r>
            <a:endParaRPr kumimoji="1" lang="ru-RU" altLang="ru-RU" dirty="0" smtClean="0">
              <a:solidFill>
                <a:schemeClr val="tx1"/>
              </a:solidFill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683568" y="1412776"/>
            <a:ext cx="792003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buAutoNum type="arabicParenR"/>
            </a:pPr>
            <a:r>
              <a:rPr lang="ru-RU" altLang="ru-RU" dirty="0" smtClean="0">
                <a:solidFill>
                  <a:srgbClr val="0D0D11"/>
                </a:solidFill>
              </a:rPr>
              <a:t>Посчитать </a:t>
            </a:r>
            <a:r>
              <a:rPr lang="ru-RU" altLang="ru-RU" dirty="0">
                <a:solidFill>
                  <a:srgbClr val="0D0D11"/>
                </a:solidFill>
              </a:rPr>
              <a:t>количество студентов дневной и вечерней формы обучения</a:t>
            </a:r>
            <a:r>
              <a:rPr lang="ru-RU" altLang="ru-RU" dirty="0" smtClean="0">
                <a:solidFill>
                  <a:srgbClr val="0D0D11"/>
                </a:solidFill>
              </a:rPr>
              <a:t>: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342900" indent="-342900" eaLnBrk="1" hangingPunct="1">
              <a:buAutoNum type="arabicParenR"/>
            </a:pP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dirty="0" smtClean="0">
                <a:solidFill>
                  <a:srgbClr val="002060"/>
                </a:solidFill>
              </a:rPr>
              <a:t>select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count(case when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r>
              <a:rPr lang="en-US" altLang="ru-RU" sz="2000" dirty="0">
                <a:solidFill>
                  <a:srgbClr val="002060"/>
                </a:solidFill>
              </a:rPr>
              <a:t>='ДНЕВНАЯ'   then 1 else null end)</a:t>
            </a:r>
            <a:r>
              <a:rPr lang="ru-RU" altLang="ru-RU" sz="2000" dirty="0">
                <a:solidFill>
                  <a:srgbClr val="002060"/>
                </a:solidFill>
              </a:rPr>
              <a:t>  </a:t>
            </a:r>
            <a:r>
              <a:rPr lang="en-US" altLang="ru-RU" sz="2000" dirty="0">
                <a:solidFill>
                  <a:srgbClr val="002060"/>
                </a:solidFill>
              </a:rPr>
              <a:t>form1,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count(case when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r>
              <a:rPr lang="en-US" altLang="ru-RU" sz="2000" dirty="0">
                <a:solidFill>
                  <a:srgbClr val="002060"/>
                </a:solidFill>
              </a:rPr>
              <a:t>='ВЕЧЕРНЯЯ' then 1 else null end)  form2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from groups gr,</a:t>
            </a:r>
            <a:r>
              <a:rPr lang="ru-RU" altLang="ru-RU" sz="2000" dirty="0">
                <a:solidFill>
                  <a:srgbClr val="002060"/>
                </a:solidFill>
              </a:rPr>
              <a:t>   </a:t>
            </a:r>
            <a:r>
              <a:rPr lang="en-US" altLang="ru-RU" sz="2000" dirty="0">
                <a:solidFill>
                  <a:srgbClr val="002060"/>
                </a:solidFill>
              </a:rPr>
              <a:t>students </a:t>
            </a:r>
            <a:r>
              <a:rPr lang="en-US" altLang="ru-RU" sz="2000" dirty="0" err="1">
                <a:solidFill>
                  <a:srgbClr val="002060"/>
                </a:solidFill>
              </a:rPr>
              <a:t>st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where </a:t>
            </a:r>
            <a:r>
              <a:rPr lang="en-US" altLang="ru-RU" sz="2000" dirty="0" err="1">
                <a:solidFill>
                  <a:srgbClr val="002060"/>
                </a:solidFill>
              </a:rPr>
              <a:t>gr.group_code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=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st.group_code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group by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order by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asc</a:t>
            </a:r>
            <a:r>
              <a:rPr lang="en-US" altLang="ru-RU" sz="2000" dirty="0">
                <a:solidFill>
                  <a:srgbClr val="002060"/>
                </a:solidFill>
              </a:rPr>
              <a:t>;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64516" name="Rectangle 6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4517" name="Rectangle 8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451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426346"/>
              </p:ext>
            </p:extLst>
          </p:nvPr>
        </p:nvGraphicFramePr>
        <p:xfrm>
          <a:off x="5148064" y="4725144"/>
          <a:ext cx="3895725" cy="178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2" name="Рисунок" r:id="rId3" imgW="3073400" imgH="1397000" progId="Word.Picture.8">
                  <p:embed/>
                </p:oleObj>
              </mc:Choice>
              <mc:Fallback>
                <p:oleObj name="Рисунок" r:id="rId3" imgW="3073400" imgH="1397000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725144"/>
                        <a:ext cx="3895725" cy="178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en-US" altLang="ru-RU" smtClean="0">
                <a:solidFill>
                  <a:schemeClr val="tx1"/>
                </a:solidFill>
              </a:rPr>
              <a:t>Пример</a:t>
            </a:r>
            <a:r>
              <a:rPr kumimoji="1" lang="ru-RU" altLang="ru-RU" smtClean="0">
                <a:solidFill>
                  <a:schemeClr val="tx1"/>
                </a:solidFill>
              </a:rPr>
              <a:t>ы</a:t>
            </a:r>
            <a:r>
              <a:rPr kumimoji="1" lang="en-US" altLang="ru-RU" smtClean="0">
                <a:solidFill>
                  <a:schemeClr val="tx1"/>
                </a:solidFill>
              </a:rPr>
              <a:t> использования </a:t>
            </a:r>
            <a:r>
              <a:rPr kumimoji="1" lang="ru-RU" altLang="ru-RU" smtClean="0">
                <a:solidFill>
                  <a:schemeClr val="tx1"/>
                </a:solidFill>
              </a:rPr>
              <a:t>оператора</a:t>
            </a:r>
            <a:r>
              <a:rPr kumimoji="1" lang="en-US" altLang="ru-RU" smtClean="0">
                <a:solidFill>
                  <a:schemeClr val="tx1"/>
                </a:solidFill>
              </a:rPr>
              <a:t> CASE</a:t>
            </a:r>
            <a:endParaRPr kumimoji="1" lang="ru-RU" altLang="ru-RU" smtClean="0">
              <a:solidFill>
                <a:schemeClr val="tx1"/>
              </a:solidFill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684213" y="1989138"/>
            <a:ext cx="7920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2) </a:t>
            </a:r>
            <a:r>
              <a:rPr lang="ru-RU" altLang="ru-RU" dirty="0">
                <a:solidFill>
                  <a:srgbClr val="0D0D11"/>
                </a:solidFill>
              </a:rPr>
              <a:t>Вывести все имеющиеся модели ПК с указанием цены. Отметить самые дорогие и самые дешевые модели. 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3983" name="Group 191"/>
          <p:cNvGraphicFramePr>
            <a:graphicFrameLocks noGrp="1"/>
          </p:cNvGraphicFramePr>
          <p:nvPr/>
        </p:nvGraphicFramePr>
        <p:xfrm>
          <a:off x="5867400" y="2636838"/>
          <a:ext cx="2881313" cy="3240090"/>
        </p:xfrm>
        <a:graphic>
          <a:graphicData uri="http://schemas.openxmlformats.org/drawingml/2006/table">
            <a:tbl>
              <a:tblPr/>
              <a:tblGrid>
                <a:gridCol w="731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comment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дешевый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дешевый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1121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дорогой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5584" name="Text Box 192"/>
          <p:cNvSpPr txBox="1">
            <a:spLocks noChangeArrowheads="1"/>
          </p:cNvSpPr>
          <p:nvPr/>
        </p:nvSpPr>
        <p:spPr bwMode="auto">
          <a:xfrm>
            <a:off x="755650" y="2708275"/>
            <a:ext cx="4824413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SELECT DISTINCT model, price,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CASE price 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WHEN (SELECT MAX(price) FROM PC)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   THEN '</a:t>
            </a:r>
            <a:r>
              <a:rPr lang="ru-RU" altLang="ru-RU" sz="2000" dirty="0">
                <a:solidFill>
                  <a:srgbClr val="002060"/>
                </a:solidFill>
              </a:rPr>
              <a:t>Самый</a:t>
            </a:r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дорогой</a:t>
            </a:r>
            <a:r>
              <a:rPr lang="en-US" altLang="ru-RU" sz="2000" dirty="0">
                <a:solidFill>
                  <a:srgbClr val="002060"/>
                </a:solidFill>
              </a:rPr>
              <a:t>'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WHEN (SELECT MIN(price) FROM PC)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   THEN </a:t>
            </a:r>
            <a:r>
              <a:rPr lang="ru-RU" altLang="ru-RU" sz="2000" dirty="0">
                <a:solidFill>
                  <a:srgbClr val="002060"/>
                </a:solidFill>
              </a:rPr>
              <a:t>'Самый дешевый'  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ELSE </a:t>
            </a:r>
            <a:r>
              <a:rPr lang="ru-RU" altLang="ru-RU" sz="2000" dirty="0">
                <a:solidFill>
                  <a:srgbClr val="002060"/>
                </a:solidFill>
              </a:rPr>
              <a:t>'Средняя цена' 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END comment 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FROM PC </a:t>
            </a:r>
            <a:endParaRPr lang="ru-RU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ORDER BY price;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65981" y="481013"/>
            <a:ext cx="7772400" cy="644525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Представления</a:t>
            </a:r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755576" y="2492896"/>
            <a:ext cx="7882805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Назначение представлений: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Хранение сложных запросов.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Представление данных в виде, удобном пользователю.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Сокрытие конфиденциальной информации.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Предоставление дифференцированного доступа к данным.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Создание представления выполняется командой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CREATE VIEW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CREATE  </a:t>
            </a:r>
            <a:r>
              <a:rPr lang="ru-RU" altLang="ru-RU" dirty="0">
                <a:solidFill>
                  <a:srgbClr val="0D0D11"/>
                </a:solidFill>
              </a:rPr>
              <a:t>[ </a:t>
            </a:r>
            <a:r>
              <a:rPr lang="en-US" altLang="ru-RU" dirty="0">
                <a:solidFill>
                  <a:srgbClr val="0D0D11"/>
                </a:solidFill>
              </a:rPr>
              <a:t>OR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REPLACE </a:t>
            </a:r>
            <a:r>
              <a:rPr lang="ru-RU" altLang="ru-RU" dirty="0">
                <a:solidFill>
                  <a:srgbClr val="0D0D11"/>
                </a:solidFill>
              </a:rPr>
              <a:t>]  </a:t>
            </a:r>
            <a:r>
              <a:rPr lang="en-US" altLang="ru-RU" dirty="0">
                <a:solidFill>
                  <a:srgbClr val="0D0D11"/>
                </a:solidFill>
              </a:rPr>
              <a:t>VIEW</a:t>
            </a:r>
            <a:r>
              <a:rPr lang="ru-RU" altLang="ru-RU" dirty="0">
                <a:solidFill>
                  <a:srgbClr val="0D0D11"/>
                </a:solidFill>
              </a:rPr>
              <a:t> &lt;имя представления&gt; </a:t>
            </a:r>
            <a:endParaRPr lang="en-US" altLang="ru-RU" dirty="0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				[ (&lt;</a:t>
            </a:r>
            <a:r>
              <a:rPr lang="ru-RU" altLang="ru-RU" dirty="0">
                <a:solidFill>
                  <a:srgbClr val="0D0D11"/>
                </a:solidFill>
              </a:rPr>
              <a:t>список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имён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столбцов</a:t>
            </a:r>
            <a:r>
              <a:rPr lang="en-US" altLang="ru-RU" dirty="0">
                <a:solidFill>
                  <a:srgbClr val="0D0D11"/>
                </a:solidFill>
              </a:rPr>
              <a:t>&gt;) ]</a:t>
            </a: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AS  &lt;</a:t>
            </a:r>
            <a:r>
              <a:rPr lang="ru-RU" altLang="ru-RU" dirty="0">
                <a:solidFill>
                  <a:srgbClr val="0D0D11"/>
                </a:solidFill>
              </a:rPr>
              <a:t>запрос</a:t>
            </a:r>
            <a:r>
              <a:rPr lang="en-US" altLang="ru-RU" dirty="0">
                <a:solidFill>
                  <a:srgbClr val="0D0D11"/>
                </a:solidFill>
              </a:rPr>
              <a:t>&gt;  [ WITH  CHECK  OPTION ];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Запрос (команда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), на основании которого создаётся представление, называется </a:t>
            </a:r>
            <a:r>
              <a:rPr lang="ru-RU" altLang="ru-RU" b="1" dirty="0">
                <a:solidFill>
                  <a:srgbClr val="0D0D11"/>
                </a:solidFill>
              </a:rPr>
              <a:t>определяющим запросом</a:t>
            </a:r>
            <a:r>
              <a:rPr lang="ru-RU" altLang="ru-RU" dirty="0">
                <a:solidFill>
                  <a:srgbClr val="0D0D11"/>
                </a:solidFill>
              </a:rPr>
              <a:t>, а таблицы, к которым происходит обращение в определяющем запросе – </a:t>
            </a:r>
            <a:r>
              <a:rPr lang="ru-RU" altLang="ru-RU" b="1" dirty="0">
                <a:solidFill>
                  <a:srgbClr val="0D0D11"/>
                </a:solidFill>
              </a:rPr>
              <a:t>базовыми таблицами</a:t>
            </a:r>
            <a:r>
              <a:rPr lang="ru-RU" altLang="ru-RU" dirty="0">
                <a:solidFill>
                  <a:srgbClr val="0D0D11"/>
                </a:solidFill>
              </a:rPr>
              <a:t>. Определяющий запрос по стандарту </a:t>
            </a:r>
            <a:r>
              <a:rPr lang="en-US" altLang="ru-RU" dirty="0">
                <a:solidFill>
                  <a:srgbClr val="0D0D11"/>
                </a:solidFill>
              </a:rPr>
              <a:t>SQL </a:t>
            </a:r>
            <a:r>
              <a:rPr lang="ru-RU" altLang="ru-RU" dirty="0">
                <a:solidFill>
                  <a:srgbClr val="0D0D11"/>
                </a:solidFill>
              </a:rPr>
              <a:t>не может включать предложение </a:t>
            </a:r>
            <a:r>
              <a:rPr lang="en-US" altLang="ru-RU" dirty="0">
                <a:solidFill>
                  <a:srgbClr val="0D0D11"/>
                </a:solidFill>
              </a:rPr>
              <a:t>ORDER BY</a:t>
            </a:r>
            <a:r>
              <a:rPr lang="ru-RU" altLang="ru-RU" dirty="0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755576" y="1318146"/>
            <a:ext cx="79914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Представление (</a:t>
            </a:r>
            <a:r>
              <a:rPr lang="en-US" altLang="ru-RU" dirty="0">
                <a:solidFill>
                  <a:srgbClr val="0D0D11"/>
                </a:solidFill>
              </a:rPr>
              <a:t>view</a:t>
            </a:r>
            <a:r>
              <a:rPr lang="ru-RU" altLang="ru-RU" dirty="0">
                <a:solidFill>
                  <a:srgbClr val="0D0D11"/>
                </a:solidFill>
              </a:rPr>
              <a:t>, обзор) – это хранимый запрос, создаваемый на основе команды </a:t>
            </a:r>
            <a:r>
              <a:rPr lang="en-US" altLang="ru-RU" i="1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. Представление реально не содержит данных. Запрос, определяющий представление, выполняется тогда, когда к представлению происходит обращение с другим запросом, например,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, </a:t>
            </a:r>
            <a:r>
              <a:rPr lang="en-US" altLang="ru-RU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 и т.д.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550862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</a:t>
            </a:r>
          </a:p>
        </p:txBody>
      </p:sp>
      <p:graphicFrame>
        <p:nvGraphicFramePr>
          <p:cNvPr id="24783" name="Group 207"/>
          <p:cNvGraphicFramePr>
            <a:graphicFrameLocks noGrp="1"/>
          </p:cNvGraphicFramePr>
          <p:nvPr>
            <p:ph type="tbl" idx="1"/>
          </p:nvPr>
        </p:nvGraphicFramePr>
        <p:xfrm>
          <a:off x="685800" y="3573463"/>
          <a:ext cx="7772400" cy="2592417"/>
        </p:xfrm>
        <a:graphic>
          <a:graphicData uri="http://schemas.openxmlformats.org/drawingml/2006/table">
            <a:tbl>
              <a:tblPr/>
              <a:tblGrid>
                <a:gridCol w="15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84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18.07.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39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391" name="Text Box 3"/>
          <p:cNvSpPr txBox="1">
            <a:spLocks noChangeArrowheads="1"/>
          </p:cNvSpPr>
          <p:nvPr/>
        </p:nvSpPr>
        <p:spPr bwMode="auto">
          <a:xfrm>
            <a:off x="611188" y="1341438"/>
            <a:ext cx="8135937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 с детьми" (для удобного представления данных о детях сотрудников):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VIEW  </a:t>
            </a:r>
            <a:r>
              <a:rPr lang="en-US" altLang="ru-RU" dirty="0" err="1">
                <a:solidFill>
                  <a:srgbClr val="002060"/>
                </a:solidFill>
              </a:rPr>
              <a:t>emp_child</a:t>
            </a:r>
            <a:r>
              <a:rPr lang="en-US" altLang="ru-RU" dirty="0">
                <a:solidFill>
                  <a:srgbClr val="002060"/>
                </a:solidFill>
              </a:rPr>
              <a:t>(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, name, child, sex, born)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</a:t>
            </a:r>
            <a:r>
              <a:rPr lang="en-US" altLang="ru-RU" dirty="0" err="1">
                <a:solidFill>
                  <a:srgbClr val="002060"/>
                </a:solidFill>
              </a:rPr>
              <a:t>e.depno</a:t>
            </a:r>
            <a:r>
              <a:rPr lang="en-US" altLang="ru-RU" dirty="0">
                <a:solidFill>
                  <a:srgbClr val="002060"/>
                </a:solidFill>
              </a:rPr>
              <a:t>,  e.name,  c.name,  </a:t>
            </a:r>
            <a:r>
              <a:rPr lang="en-US" altLang="ru-RU" dirty="0" err="1">
                <a:solidFill>
                  <a:srgbClr val="002060"/>
                </a:solidFill>
              </a:rPr>
              <a:t>c.sex</a:t>
            </a:r>
            <a:r>
              <a:rPr lang="en-US" altLang="ru-RU" dirty="0">
                <a:solidFill>
                  <a:srgbClr val="002060"/>
                </a:solidFill>
              </a:rPr>
              <a:t>,  </a:t>
            </a:r>
            <a:r>
              <a:rPr lang="en-US" altLang="ru-RU" dirty="0" err="1">
                <a:solidFill>
                  <a:srgbClr val="002060"/>
                </a:solidFill>
              </a:rPr>
              <a:t>c.born</a:t>
            </a:r>
            <a:endParaRPr lang="en-US" altLang="ru-RU" dirty="0">
              <a:solidFill>
                <a:srgbClr val="002060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 e,  children  c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e.tabno</a:t>
            </a:r>
            <a:r>
              <a:rPr lang="en-US" altLang="ru-RU" dirty="0">
                <a:solidFill>
                  <a:srgbClr val="002060"/>
                </a:solidFill>
              </a:rPr>
              <a:t> = </a:t>
            </a:r>
            <a:r>
              <a:rPr lang="en-US" altLang="ru-RU" dirty="0" err="1">
                <a:solidFill>
                  <a:srgbClr val="002060"/>
                </a:solidFill>
              </a:rPr>
              <a:t>c.tabno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* FROM </a:t>
            </a:r>
            <a:r>
              <a:rPr lang="en-US" altLang="ru-RU" dirty="0" err="1">
                <a:solidFill>
                  <a:srgbClr val="002060"/>
                </a:solidFill>
              </a:rPr>
              <a:t>emp_child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endParaRPr lang="ru-RU" alt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031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Данные таблицы </a:t>
            </a:r>
            <a:r>
              <a:rPr lang="en-US" altLang="ru-RU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Emp</a:t>
            </a: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(сотрудники)</a:t>
            </a:r>
          </a:p>
        </p:txBody>
      </p:sp>
      <p:graphicFrame>
        <p:nvGraphicFramePr>
          <p:cNvPr id="40596" name="Group 660"/>
          <p:cNvGraphicFramePr>
            <a:graphicFrameLocks noGrp="1"/>
          </p:cNvGraphicFramePr>
          <p:nvPr/>
        </p:nvGraphicFramePr>
        <p:xfrm>
          <a:off x="539750" y="1671638"/>
          <a:ext cx="8208963" cy="4267200"/>
        </p:xfrm>
        <a:graphic>
          <a:graphicData uri="http://schemas.openxmlformats.org/drawingml/2006/table">
            <a:tbl>
              <a:tblPr/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Рюмин В.П.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01.02.1970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115-26-12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вед. 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20.10.1981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Дурова А.В.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Тамм Л.В.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16.10.1982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22.05.1975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24.11.1954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.197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Перова К.В.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делопроизводитель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24.04.1988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Сухова К.А.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8.06.1948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115-12-69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087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Котова И.М.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33-65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33-01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8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956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</a:t>
            </a:r>
          </a:p>
        </p:txBody>
      </p:sp>
      <p:graphicFrame>
        <p:nvGraphicFramePr>
          <p:cNvPr id="26910" name="Group 28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150775093"/>
              </p:ext>
            </p:extLst>
          </p:nvPr>
        </p:nvGraphicFramePr>
        <p:xfrm>
          <a:off x="685800" y="3717032"/>
          <a:ext cx="7772400" cy="2667002"/>
        </p:xfrm>
        <a:graphic>
          <a:graphicData uri="http://schemas.openxmlformats.org/drawingml/2006/table">
            <a:tbl>
              <a:tblPr/>
              <a:tblGrid>
                <a:gridCol w="9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0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22.05.75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16.10.82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12.07.79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24.11.54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421" name="Text Box 3"/>
          <p:cNvSpPr txBox="1">
            <a:spLocks noChangeArrowheads="1"/>
          </p:cNvSpPr>
          <p:nvPr/>
        </p:nvSpPr>
        <p:spPr bwMode="auto">
          <a:xfrm>
            <a:off x="611188" y="1341438"/>
            <a:ext cx="81359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 2-го отдела" (для предоставления полного доступа к данным о сотрудниках 2-го отдела начальнику этого отдела):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emp2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*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endParaRPr lang="en-US" altLang="ru-RU" dirty="0">
              <a:solidFill>
                <a:srgbClr val="002060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 = 2;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 </a:t>
            </a:r>
            <a:r>
              <a:rPr lang="ru-RU" altLang="ru-RU" dirty="0">
                <a:solidFill>
                  <a:srgbClr val="002060"/>
                </a:solidFill>
              </a:rPr>
              <a:t>*  </a:t>
            </a:r>
            <a:r>
              <a:rPr lang="en-US" altLang="ru-RU" dirty="0">
                <a:solidFill>
                  <a:srgbClr val="002060"/>
                </a:solidFill>
              </a:rPr>
              <a:t>FROM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ru-RU" altLang="ru-RU" dirty="0">
                <a:solidFill>
                  <a:srgbClr val="002060"/>
                </a:solidFill>
              </a:rPr>
              <a:t>2;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примеры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11188" y="1508125"/>
            <a:ext cx="83534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"Сотрудники" (без данных о зарплате, для сокрытия конфиденциальной информации):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employees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, 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, name, post, born, phone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  <a:p>
            <a:pPr lvl="1"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"Статистика по проектам" (для хранения сложных запросов): название проекта, ФИО руководителя, количество исполнителей, количество консультантов.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pro</a:t>
            </a:r>
            <a:r>
              <a:rPr lang="ru-RU" altLang="ru-RU" dirty="0">
                <a:solidFill>
                  <a:srgbClr val="002060"/>
                </a:solidFill>
              </a:rPr>
              <a:t>_</a:t>
            </a:r>
            <a:r>
              <a:rPr lang="en-US" altLang="ru-RU" dirty="0">
                <a:solidFill>
                  <a:srgbClr val="002060"/>
                </a:solidFill>
              </a:rPr>
              <a:t>stat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title, e.name, 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(select count(*) from job j where j.pro=p.pro and </a:t>
            </a:r>
            <a:r>
              <a:rPr lang="en-US" altLang="ru-RU" dirty="0" err="1">
                <a:solidFill>
                  <a:srgbClr val="002060"/>
                </a:solidFill>
              </a:rPr>
              <a:t>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исполнитель</a:t>
            </a:r>
            <a:r>
              <a:rPr lang="en-US" altLang="ru-RU" dirty="0">
                <a:solidFill>
                  <a:srgbClr val="002060"/>
                </a:solidFill>
              </a:rPr>
              <a:t>') jobs,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(select count(*) from job j where j.pro=p.pro and </a:t>
            </a:r>
            <a:r>
              <a:rPr lang="en-US" altLang="ru-RU" dirty="0" err="1">
                <a:solidFill>
                  <a:srgbClr val="002060"/>
                </a:solidFill>
              </a:rPr>
              <a:t>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консультант</a:t>
            </a:r>
            <a:r>
              <a:rPr lang="en-US" altLang="ru-RU" dirty="0">
                <a:solidFill>
                  <a:srgbClr val="002060"/>
                </a:solidFill>
              </a:rPr>
              <a:t>') consult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e, project p, job j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where </a:t>
            </a:r>
            <a:r>
              <a:rPr lang="en-US" altLang="ru-RU" dirty="0" err="1">
                <a:solidFill>
                  <a:srgbClr val="002060"/>
                </a:solidFill>
              </a:rPr>
              <a:t>e.tabno</a:t>
            </a:r>
            <a:r>
              <a:rPr lang="en-US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 err="1">
                <a:solidFill>
                  <a:srgbClr val="002060"/>
                </a:solidFill>
              </a:rPr>
              <a:t>j.tabno</a:t>
            </a:r>
            <a:r>
              <a:rPr lang="en-US" altLang="ru-RU" dirty="0">
                <a:solidFill>
                  <a:srgbClr val="002060"/>
                </a:solidFill>
              </a:rPr>
              <a:t> and j.pro=p.pro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and </a:t>
            </a:r>
            <a:r>
              <a:rPr lang="en-US" altLang="ru-RU" dirty="0" err="1">
                <a:solidFill>
                  <a:srgbClr val="002060"/>
                </a:solidFill>
              </a:rPr>
              <a:t>j.rel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руководитель</a:t>
            </a:r>
            <a:r>
              <a:rPr lang="en-US" altLang="ru-RU" dirty="0">
                <a:solidFill>
                  <a:srgbClr val="002060"/>
                </a:solidFill>
              </a:rPr>
              <a:t>';</a:t>
            </a:r>
            <a:endParaRPr lang="ru-RU" alt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692696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Обновляемые представления</a:t>
            </a:r>
          </a:p>
        </p:txBody>
      </p:sp>
      <p:graphicFrame>
        <p:nvGraphicFramePr>
          <p:cNvPr id="28906" name="Group 234"/>
          <p:cNvGraphicFramePr>
            <a:graphicFrameLocks noGrp="1"/>
          </p:cNvGraphicFramePr>
          <p:nvPr>
            <p:ph type="tbl" idx="1"/>
          </p:nvPr>
        </p:nvGraphicFramePr>
        <p:xfrm>
          <a:off x="685800" y="4146550"/>
          <a:ext cx="7772400" cy="2019301"/>
        </p:xfrm>
        <a:graphic>
          <a:graphicData uri="http://schemas.openxmlformats.org/drawingml/2006/table">
            <a:tbl>
              <a:tblPr/>
              <a:tblGrid>
                <a:gridCol w="925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22.05.75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16.10.82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12.07.79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24.11.54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469" name="Text Box 3"/>
          <p:cNvSpPr txBox="1">
            <a:spLocks noChangeArrowheads="1"/>
          </p:cNvSpPr>
          <p:nvPr/>
        </p:nvSpPr>
        <p:spPr bwMode="auto">
          <a:xfrm>
            <a:off x="611188" y="1508125"/>
            <a:ext cx="8353425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Представление может быть обновляемым и не обновляемым. Обновляемым является представление, при обращении к которому можно обновить базовую таблицу.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Пример обновления базовой таблицы </a:t>
            </a:r>
            <a:r>
              <a:rPr lang="en-US" altLang="ru-RU" b="1" i="1" u="sng" dirty="0" err="1">
                <a:solidFill>
                  <a:srgbClr val="0D0D11"/>
                </a:solidFill>
              </a:rPr>
              <a:t>emp</a:t>
            </a:r>
            <a:r>
              <a:rPr lang="en-US" altLang="ru-RU" u="sng" dirty="0">
                <a:solidFill>
                  <a:srgbClr val="0D0D11"/>
                </a:solidFill>
              </a:rPr>
              <a:t> </a:t>
            </a:r>
            <a:r>
              <a:rPr lang="ru-RU" altLang="ru-RU" u="sng" dirty="0">
                <a:solidFill>
                  <a:srgbClr val="0D0D11"/>
                </a:solidFill>
              </a:rPr>
              <a:t>через представление </a:t>
            </a:r>
            <a:r>
              <a:rPr lang="en-US" altLang="ru-RU" b="1" i="1" u="sng" dirty="0" err="1">
                <a:solidFill>
                  <a:srgbClr val="0D0D11"/>
                </a:solidFill>
              </a:rPr>
              <a:t>emp</a:t>
            </a:r>
            <a:r>
              <a:rPr lang="ru-RU" altLang="ru-RU" b="1" i="1" u="sng" dirty="0">
                <a:solidFill>
                  <a:srgbClr val="0D0D11"/>
                </a:solidFill>
              </a:rPr>
              <a:t>2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UPDATE  emp2  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SET  salary = 48000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 = '100';</a:t>
            </a:r>
            <a:endParaRPr lang="ru-RU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Изменения будут произведены в базовой таблице и отразятся в представлении.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</a:t>
            </a:r>
            <a:r>
              <a:rPr lang="ru-RU" altLang="ru-RU" dirty="0">
                <a:solidFill>
                  <a:srgbClr val="002060"/>
                </a:solidFill>
              </a:rPr>
              <a:t>  *  </a:t>
            </a:r>
            <a:r>
              <a:rPr lang="en-US" altLang="ru-RU" dirty="0">
                <a:solidFill>
                  <a:srgbClr val="002060"/>
                </a:solidFill>
              </a:rPr>
              <a:t>FROM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ru-RU" altLang="ru-RU" dirty="0">
                <a:solidFill>
                  <a:srgbClr val="002060"/>
                </a:solidFill>
              </a:rPr>
              <a:t>2;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548680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Обновляемые представления</a:t>
            </a: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539750" y="1700213"/>
            <a:ext cx="8280400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Вносимые изменения могут выйти за рамки определяющего запроса и поэтому не будут видны через представление. Если необходимо защитить данные от такого вмешательства, то нужно в команде создания представления указать ключевые слова  </a:t>
            </a:r>
            <a:r>
              <a:rPr lang="en-US" altLang="ru-RU" b="1" dirty="0">
                <a:solidFill>
                  <a:srgbClr val="0D0D11"/>
                </a:solidFill>
              </a:rPr>
              <a:t>WITH CHECK OPTION</a:t>
            </a:r>
            <a:r>
              <a:rPr lang="ru-RU" altLang="ru-RU" dirty="0">
                <a:solidFill>
                  <a:srgbClr val="0D0D11"/>
                </a:solidFill>
              </a:rPr>
              <a:t>: тогда система отвергнет изменения, выходящие за рамки определяющего запроса.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По стандарту </a:t>
            </a:r>
            <a:r>
              <a:rPr lang="en-US" altLang="ru-RU" b="1" dirty="0">
                <a:solidFill>
                  <a:srgbClr val="0D0D11"/>
                </a:solidFill>
              </a:rPr>
              <a:t>SQL</a:t>
            </a:r>
            <a:r>
              <a:rPr lang="ru-RU" altLang="ru-RU" b="1" dirty="0">
                <a:solidFill>
                  <a:srgbClr val="0D0D11"/>
                </a:solidFill>
              </a:rPr>
              <a:t>-2</a:t>
            </a:r>
            <a:r>
              <a:rPr lang="ru-RU" altLang="ru-RU" dirty="0">
                <a:solidFill>
                  <a:srgbClr val="0D0D11"/>
                </a:solidFill>
              </a:rPr>
              <a:t> представление не является обновляемым, если определяющий запрос: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ключевое слово </a:t>
            </a:r>
            <a:r>
              <a:rPr lang="en-US" altLang="ru-RU" i="1" dirty="0">
                <a:solidFill>
                  <a:srgbClr val="0D0D11"/>
                </a:solidFill>
              </a:rPr>
              <a:t>DISTINCT</a:t>
            </a:r>
            <a:r>
              <a:rPr lang="ru-RU" altLang="ru-RU" dirty="0">
                <a:solidFill>
                  <a:srgbClr val="0D0D11"/>
                </a:solidFill>
              </a:rPr>
              <a:t>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множественные операции (</a:t>
            </a:r>
            <a:r>
              <a:rPr lang="en-US" altLang="ru-RU" i="1" dirty="0">
                <a:solidFill>
                  <a:srgbClr val="0D0D11"/>
                </a:solidFill>
              </a:rPr>
              <a:t>UNION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и др.);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предложение </a:t>
            </a:r>
            <a:r>
              <a:rPr lang="en-US" altLang="ru-RU" i="1" dirty="0">
                <a:solidFill>
                  <a:srgbClr val="0D0D11"/>
                </a:solidFill>
              </a:rPr>
              <a:t>GROUP BY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ссылается на другое </a:t>
            </a:r>
            <a:r>
              <a:rPr lang="ru-RU" altLang="ru-RU" dirty="0" err="1">
                <a:solidFill>
                  <a:srgbClr val="0D0D11"/>
                </a:solidFill>
              </a:rPr>
              <a:t>необновляемое</a:t>
            </a:r>
            <a:r>
              <a:rPr lang="ru-RU" altLang="ru-RU" dirty="0">
                <a:solidFill>
                  <a:srgbClr val="0D0D11"/>
                </a:solidFill>
              </a:rPr>
              <a:t> представление;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вычисляемые выражения в списке выбора;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выбирает данные более чем из одной таблицы.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772400" cy="715963"/>
          </a:xfrm>
        </p:spPr>
        <p:txBody>
          <a:bodyPr/>
          <a:lstStyle/>
          <a:p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Команда </a:t>
            </a:r>
            <a:r>
              <a:rPr lang="en-US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 – выборка данных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57338"/>
            <a:ext cx="7772400" cy="446405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ct val="30000"/>
              </a:spcAft>
              <a:buFontTx/>
              <a:buNone/>
              <a:defRPr/>
            </a:pPr>
            <a:r>
              <a:rPr lang="ru-RU" altLang="ru-RU" sz="2000" smtClean="0">
                <a:solidFill>
                  <a:srgbClr val="0D0D11"/>
                </a:solidFill>
              </a:rPr>
              <a:t>Общий синтаксис: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SELECT [</a:t>
            </a:r>
            <a:r>
              <a:rPr lang="en-US" altLang="ru-RU" sz="1800" smtClean="0">
                <a:solidFill>
                  <a:srgbClr val="0D0D11"/>
                </a:solidFill>
              </a:rPr>
              <a:t>{</a:t>
            </a:r>
            <a:r>
              <a:rPr lang="ru-RU" altLang="ru-RU" sz="1800" smtClean="0">
                <a:solidFill>
                  <a:srgbClr val="0D0D11"/>
                </a:solidFill>
              </a:rPr>
              <a:t> </a:t>
            </a:r>
            <a:r>
              <a:rPr lang="ru-RU" altLang="ru-RU" sz="1800" u="sng" smtClean="0">
                <a:solidFill>
                  <a:srgbClr val="0D0D11"/>
                </a:solidFill>
              </a:rPr>
              <a:t>ALL</a:t>
            </a:r>
            <a:r>
              <a:rPr lang="ru-RU" altLang="ru-RU" sz="1800" smtClean="0">
                <a:solidFill>
                  <a:srgbClr val="0D0D11"/>
                </a:solidFill>
              </a:rPr>
              <a:t> | DISTINCT </a:t>
            </a:r>
            <a:r>
              <a:rPr lang="en-US" altLang="ru-RU" sz="1800" smtClean="0">
                <a:solidFill>
                  <a:srgbClr val="0D0D11"/>
                </a:solidFill>
              </a:rPr>
              <a:t>}</a:t>
            </a:r>
            <a:r>
              <a:rPr lang="ru-RU" altLang="ru-RU" sz="1800" smtClean="0">
                <a:solidFill>
                  <a:srgbClr val="0D0D11"/>
                </a:solidFill>
              </a:rPr>
              <a:t>] </a:t>
            </a:r>
            <a:r>
              <a:rPr lang="en-US" altLang="ru-RU" sz="1800" smtClean="0">
                <a:solidFill>
                  <a:srgbClr val="0D0D11"/>
                </a:solidFill>
              </a:rPr>
              <a:t>{ </a:t>
            </a:r>
            <a:r>
              <a:rPr lang="ru-RU" altLang="ru-RU" sz="1800" i="1" smtClean="0">
                <a:solidFill>
                  <a:srgbClr val="0D0D11"/>
                </a:solidFill>
              </a:rPr>
              <a:t>список</a:t>
            </a:r>
            <a:r>
              <a:rPr lang="en-US" altLang="ru-RU" sz="1800" i="1" smtClean="0">
                <a:solidFill>
                  <a:srgbClr val="0D0D11"/>
                </a:solidFill>
              </a:rPr>
              <a:t>_</a:t>
            </a:r>
            <a:r>
              <a:rPr lang="ru-RU" altLang="ru-RU" sz="1800" i="1" smtClean="0">
                <a:solidFill>
                  <a:srgbClr val="0D0D11"/>
                </a:solidFill>
              </a:rPr>
              <a:t>вывода</a:t>
            </a:r>
            <a:r>
              <a:rPr lang="ru-RU" altLang="ru-RU" sz="1800" smtClean="0">
                <a:solidFill>
                  <a:srgbClr val="0D0D11"/>
                </a:solidFill>
              </a:rPr>
              <a:t> </a:t>
            </a:r>
            <a:r>
              <a:rPr lang="en-US" altLang="ru-RU" sz="1800" smtClean="0">
                <a:solidFill>
                  <a:srgbClr val="0D0D11"/>
                </a:solidFill>
              </a:rPr>
              <a:t>| </a:t>
            </a:r>
            <a:r>
              <a:rPr lang="ru-RU" altLang="ru-RU" sz="1800" smtClean="0">
                <a:solidFill>
                  <a:srgbClr val="0D0D11"/>
                </a:solidFill>
              </a:rPr>
              <a:t>* }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FROM </a:t>
            </a:r>
            <a:r>
              <a:rPr lang="en-US" altLang="ru-RU" sz="1800" smtClean="0">
                <a:solidFill>
                  <a:srgbClr val="0D0D11"/>
                </a:solidFill>
              </a:rPr>
              <a:t> </a:t>
            </a:r>
            <a:r>
              <a:rPr lang="ru-RU" altLang="ru-RU" sz="1800" i="1" smtClean="0">
                <a:solidFill>
                  <a:srgbClr val="0D0D11"/>
                </a:solidFill>
              </a:rPr>
              <a:t>имя</a:t>
            </a:r>
            <a:r>
              <a:rPr lang="en-US" altLang="ru-RU" sz="1800" i="1" smtClean="0">
                <a:solidFill>
                  <a:srgbClr val="0D0D11"/>
                </a:solidFill>
              </a:rPr>
              <a:t>_</a:t>
            </a:r>
            <a:r>
              <a:rPr lang="ru-RU" altLang="ru-RU" sz="1800" i="1" smtClean="0">
                <a:solidFill>
                  <a:srgbClr val="0D0D11"/>
                </a:solidFill>
              </a:rPr>
              <a:t>таблицы1</a:t>
            </a:r>
            <a:r>
              <a:rPr lang="ru-RU" altLang="ru-RU" sz="1800" smtClean="0">
                <a:solidFill>
                  <a:srgbClr val="0D0D11"/>
                </a:solidFill>
              </a:rPr>
              <a:t> [ </a:t>
            </a:r>
            <a:r>
              <a:rPr lang="ru-RU" altLang="ru-RU" sz="1800" i="1" smtClean="0">
                <a:solidFill>
                  <a:srgbClr val="0D0D11"/>
                </a:solidFill>
              </a:rPr>
              <a:t>алиас1 </a:t>
            </a:r>
            <a:r>
              <a:rPr lang="ru-RU" altLang="ru-RU" sz="1800" smtClean="0">
                <a:solidFill>
                  <a:srgbClr val="0D0D11"/>
                </a:solidFill>
              </a:rPr>
              <a:t>]   </a:t>
            </a:r>
            <a:r>
              <a:rPr lang="en-US" altLang="ru-RU" sz="1800" smtClean="0">
                <a:solidFill>
                  <a:srgbClr val="0D0D11"/>
                </a:solidFill>
              </a:rPr>
              <a:t>[</a:t>
            </a:r>
            <a:r>
              <a:rPr lang="ru-RU" altLang="ru-RU" sz="1800" smtClean="0">
                <a:solidFill>
                  <a:srgbClr val="0D0D11"/>
                </a:solidFill>
              </a:rPr>
              <a:t>, </a:t>
            </a:r>
            <a:r>
              <a:rPr lang="ru-RU" altLang="ru-RU" sz="1800" i="1" smtClean="0">
                <a:solidFill>
                  <a:srgbClr val="0D0D11"/>
                </a:solidFill>
              </a:rPr>
              <a:t>имя</a:t>
            </a:r>
            <a:r>
              <a:rPr lang="en-US" altLang="ru-RU" sz="1800" i="1" smtClean="0">
                <a:solidFill>
                  <a:srgbClr val="0D0D11"/>
                </a:solidFill>
              </a:rPr>
              <a:t>_</a:t>
            </a:r>
            <a:r>
              <a:rPr lang="ru-RU" altLang="ru-RU" sz="1800" i="1" smtClean="0">
                <a:solidFill>
                  <a:srgbClr val="0D0D11"/>
                </a:solidFill>
              </a:rPr>
              <a:t>таблицы2</a:t>
            </a:r>
            <a:r>
              <a:rPr lang="ru-RU" altLang="ru-RU" sz="1800" smtClean="0">
                <a:solidFill>
                  <a:srgbClr val="0D0D11"/>
                </a:solidFill>
              </a:rPr>
              <a:t> [ </a:t>
            </a:r>
            <a:r>
              <a:rPr lang="ru-RU" altLang="ru-RU" sz="1800" i="1" smtClean="0">
                <a:solidFill>
                  <a:srgbClr val="0D0D11"/>
                </a:solidFill>
              </a:rPr>
              <a:t>алиас2 </a:t>
            </a:r>
            <a:r>
              <a:rPr lang="ru-RU" altLang="ru-RU" sz="1800" smtClean="0">
                <a:solidFill>
                  <a:srgbClr val="0D0D11"/>
                </a:solidFill>
              </a:rPr>
              <a:t>].,..</a:t>
            </a:r>
            <a:r>
              <a:rPr lang="en-US" altLang="ru-RU" sz="1800" smtClean="0">
                <a:solidFill>
                  <a:srgbClr val="0D0D11"/>
                </a:solidFill>
              </a:rPr>
              <a:t>]</a:t>
            </a:r>
            <a:endParaRPr lang="ru-RU" altLang="ru-RU" sz="1800" smtClean="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[ WHERE	</a:t>
            </a:r>
            <a:r>
              <a:rPr lang="ru-RU" altLang="ru-RU" sz="1800" i="1" smtClean="0">
                <a:solidFill>
                  <a:srgbClr val="0D0D11"/>
                </a:solidFill>
              </a:rPr>
              <a:t>условие_отбора_записей </a:t>
            </a:r>
            <a:r>
              <a:rPr lang="ru-RU" altLang="ru-RU" sz="1800" smtClean="0">
                <a:solidFill>
                  <a:srgbClr val="0D0D11"/>
                </a:solidFill>
              </a:rPr>
              <a:t>]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[ GROUP BY </a:t>
            </a:r>
            <a:r>
              <a:rPr lang="en-US" altLang="ru-RU" sz="1800" smtClean="0">
                <a:solidFill>
                  <a:srgbClr val="0D0D11"/>
                </a:solidFill>
              </a:rPr>
              <a:t> </a:t>
            </a:r>
            <a:r>
              <a:rPr lang="ru-RU" altLang="ru-RU" sz="1800" smtClean="0">
                <a:solidFill>
                  <a:srgbClr val="0D0D11"/>
                </a:solidFill>
              </a:rPr>
              <a:t>{ </a:t>
            </a:r>
            <a:r>
              <a:rPr lang="ru-RU" altLang="ru-RU" sz="1800" i="1" smtClean="0">
                <a:solidFill>
                  <a:srgbClr val="0D0D11"/>
                </a:solidFill>
              </a:rPr>
              <a:t>имя_поля</a:t>
            </a:r>
            <a:r>
              <a:rPr lang="ru-RU" altLang="ru-RU" sz="1800" smtClean="0">
                <a:solidFill>
                  <a:srgbClr val="0D0D11"/>
                </a:solidFill>
              </a:rPr>
              <a:t> | </a:t>
            </a:r>
            <a:r>
              <a:rPr lang="ru-RU" altLang="ru-RU" sz="1800" i="1" smtClean="0">
                <a:solidFill>
                  <a:srgbClr val="0D0D11"/>
                </a:solidFill>
              </a:rPr>
              <a:t>выражение</a:t>
            </a:r>
            <a:r>
              <a:rPr lang="ru-RU" altLang="ru-RU" sz="1800" smtClean="0">
                <a:solidFill>
                  <a:srgbClr val="0D0D11"/>
                </a:solidFill>
              </a:rPr>
              <a:t> }.,.. </a:t>
            </a:r>
            <a:r>
              <a:rPr lang="en-US" altLang="ru-RU" sz="1800" smtClean="0">
                <a:solidFill>
                  <a:srgbClr val="0D0D11"/>
                </a:solidFill>
              </a:rPr>
              <a:t>]</a:t>
            </a:r>
            <a:endParaRPr lang="ru-RU" altLang="ru-RU" sz="1800" smtClean="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[ HAVING	 </a:t>
            </a:r>
            <a:r>
              <a:rPr lang="ru-RU" altLang="ru-RU" sz="1800" i="1" smtClean="0">
                <a:solidFill>
                  <a:srgbClr val="0D0D11"/>
                </a:solidFill>
              </a:rPr>
              <a:t>условие_отбора_групп</a:t>
            </a:r>
            <a:r>
              <a:rPr lang="ru-RU" altLang="ru-RU" sz="1800" smtClean="0">
                <a:solidFill>
                  <a:srgbClr val="0D0D11"/>
                </a:solidFill>
              </a:rPr>
              <a:t> ]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[ UNION  [ALL]  SELECT …]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[ ORDER BY  </a:t>
            </a:r>
            <a:r>
              <a:rPr lang="ru-RU" altLang="ru-RU" sz="1800" i="1" smtClean="0">
                <a:solidFill>
                  <a:srgbClr val="0D0D11"/>
                </a:solidFill>
              </a:rPr>
              <a:t>имя_поля1</a:t>
            </a:r>
            <a:r>
              <a:rPr lang="ru-RU" altLang="ru-RU" sz="1800" smtClean="0">
                <a:solidFill>
                  <a:srgbClr val="0D0D11"/>
                </a:solidFill>
              </a:rPr>
              <a:t> | </a:t>
            </a:r>
            <a:r>
              <a:rPr lang="ru-RU" altLang="ru-RU" sz="1800" i="1" smtClean="0">
                <a:solidFill>
                  <a:srgbClr val="0D0D11"/>
                </a:solidFill>
              </a:rPr>
              <a:t>целое</a:t>
            </a:r>
            <a:r>
              <a:rPr lang="ru-RU" altLang="ru-RU" sz="1800" smtClean="0">
                <a:solidFill>
                  <a:srgbClr val="0D0D11"/>
                </a:solidFill>
              </a:rPr>
              <a:t> [ </a:t>
            </a:r>
            <a:r>
              <a:rPr lang="ru-RU" altLang="ru-RU" sz="1800" u="sng" smtClean="0">
                <a:solidFill>
                  <a:srgbClr val="0D0D11"/>
                </a:solidFill>
              </a:rPr>
              <a:t>ASC </a:t>
            </a:r>
            <a:r>
              <a:rPr lang="ru-RU" altLang="ru-RU" sz="1800" smtClean="0">
                <a:solidFill>
                  <a:srgbClr val="0D0D11"/>
                </a:solidFill>
              </a:rPr>
              <a:t>| DESC ] 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	</a:t>
            </a:r>
            <a:r>
              <a:rPr lang="en-US" altLang="ru-RU" sz="1800" smtClean="0">
                <a:solidFill>
                  <a:srgbClr val="0D0D11"/>
                </a:solidFill>
              </a:rPr>
              <a:t>[</a:t>
            </a:r>
            <a:r>
              <a:rPr lang="ru-RU" altLang="ru-RU" sz="1800" smtClean="0">
                <a:solidFill>
                  <a:srgbClr val="0D0D11"/>
                </a:solidFill>
              </a:rPr>
              <a:t>, </a:t>
            </a:r>
            <a:r>
              <a:rPr lang="ru-RU" altLang="ru-RU" sz="1800" i="1" smtClean="0">
                <a:solidFill>
                  <a:srgbClr val="0D0D11"/>
                </a:solidFill>
              </a:rPr>
              <a:t>имя_поля2</a:t>
            </a:r>
            <a:r>
              <a:rPr lang="ru-RU" altLang="ru-RU" sz="1800" smtClean="0">
                <a:solidFill>
                  <a:srgbClr val="0D0D11"/>
                </a:solidFill>
              </a:rPr>
              <a:t> | </a:t>
            </a:r>
            <a:r>
              <a:rPr lang="ru-RU" altLang="ru-RU" sz="1800" i="1" smtClean="0">
                <a:solidFill>
                  <a:srgbClr val="0D0D11"/>
                </a:solidFill>
              </a:rPr>
              <a:t>целое</a:t>
            </a:r>
            <a:r>
              <a:rPr lang="ru-RU" altLang="ru-RU" sz="1800" smtClean="0">
                <a:solidFill>
                  <a:srgbClr val="0D0D11"/>
                </a:solidFill>
              </a:rPr>
              <a:t> [ </a:t>
            </a:r>
            <a:r>
              <a:rPr lang="ru-RU" altLang="ru-RU" sz="1800" u="sng" smtClean="0">
                <a:solidFill>
                  <a:srgbClr val="0D0D11"/>
                </a:solidFill>
              </a:rPr>
              <a:t>ASC </a:t>
            </a:r>
            <a:r>
              <a:rPr lang="ru-RU" altLang="ru-RU" sz="1800" smtClean="0">
                <a:solidFill>
                  <a:srgbClr val="0D0D11"/>
                </a:solidFill>
              </a:rPr>
              <a:t>| DESC ].,..</a:t>
            </a:r>
            <a:r>
              <a:rPr lang="en-US" altLang="ru-RU" sz="1800" smtClean="0">
                <a:solidFill>
                  <a:srgbClr val="0D0D11"/>
                </a:solidFill>
              </a:rPr>
              <a:t>]</a:t>
            </a:r>
            <a:r>
              <a:rPr lang="ru-RU" altLang="ru-RU" sz="1800" smtClean="0">
                <a:solidFill>
                  <a:srgbClr val="0D0D11"/>
                </a:solidFill>
              </a:rPr>
              <a:t>];</a:t>
            </a:r>
          </a:p>
          <a:p>
            <a:pPr fontAlgn="auto">
              <a:buFontTx/>
              <a:buNone/>
              <a:defRPr/>
            </a:pPr>
            <a:endParaRPr lang="ru-RU" altLang="ru-RU" sz="1800" smtClean="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Примеры:</a:t>
            </a:r>
          </a:p>
          <a:p>
            <a:pPr fontAlgn="auto">
              <a:buFontTx/>
              <a:buNone/>
              <a:defRPr/>
            </a:pPr>
            <a:r>
              <a:rPr lang="ru-RU" altLang="ru-RU" sz="1800" smtClean="0">
                <a:solidFill>
                  <a:srgbClr val="0D0D11"/>
                </a:solidFill>
              </a:rPr>
              <a:t>	</a:t>
            </a:r>
            <a:r>
              <a:rPr lang="en-US" altLang="ru-RU" sz="1800" smtClean="0">
                <a:solidFill>
                  <a:srgbClr val="0D0D11"/>
                </a:solidFill>
              </a:rPr>
              <a:t>select * from departs;</a:t>
            </a:r>
          </a:p>
          <a:p>
            <a:pPr fontAlgn="auto">
              <a:buFontTx/>
              <a:buNone/>
              <a:defRPr/>
            </a:pPr>
            <a:r>
              <a:rPr lang="en-US" altLang="ru-RU" sz="1800" smtClean="0">
                <a:solidFill>
                  <a:srgbClr val="0D0D11"/>
                </a:solidFill>
              </a:rPr>
              <a:t>	select</a:t>
            </a:r>
            <a:r>
              <a:rPr lang="ru-RU" altLang="ru-RU" sz="1800" smtClean="0">
                <a:solidFill>
                  <a:srgbClr val="0D0D11"/>
                </a:solidFill>
              </a:rPr>
              <a:t>  </a:t>
            </a:r>
            <a:r>
              <a:rPr lang="en-US" altLang="ru-RU" sz="1800" smtClean="0">
                <a:solidFill>
                  <a:srgbClr val="0D0D11"/>
                </a:solidFill>
              </a:rPr>
              <a:t> name, post </a:t>
            </a:r>
            <a:r>
              <a:rPr lang="ru-RU" altLang="ru-RU" sz="1800" smtClean="0">
                <a:solidFill>
                  <a:srgbClr val="0D0D11"/>
                </a:solidFill>
              </a:rPr>
              <a:t>  </a:t>
            </a:r>
            <a:r>
              <a:rPr lang="en-US" altLang="ru-RU" sz="1800" smtClean="0">
                <a:solidFill>
                  <a:srgbClr val="0D0D11"/>
                </a:solidFill>
              </a:rPr>
              <a:t>from emp;</a:t>
            </a:r>
            <a:endParaRPr lang="ru-RU" altLang="ru-RU" sz="1800" smtClean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8280400" cy="788987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Формирование списка вывода (проекция)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84213" y="1484313"/>
            <a:ext cx="7991475" cy="45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Общий синтаксис списка вывода: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en-US" altLang="ru-RU">
                <a:solidFill>
                  <a:srgbClr val="0D0D11"/>
                </a:solidFill>
              </a:rPr>
              <a:t>[{</a:t>
            </a:r>
            <a:r>
              <a:rPr lang="en-US" altLang="ru-RU" u="sng">
                <a:solidFill>
                  <a:srgbClr val="0D0D11"/>
                </a:solidFill>
              </a:rPr>
              <a:t>all</a:t>
            </a:r>
            <a:r>
              <a:rPr lang="en-US" altLang="ru-RU">
                <a:solidFill>
                  <a:srgbClr val="0D0D11"/>
                </a:solidFill>
              </a:rPr>
              <a:t> | distinct}] { * | </a:t>
            </a:r>
            <a:r>
              <a:rPr lang="ru-RU" altLang="ru-RU" i="1">
                <a:solidFill>
                  <a:srgbClr val="0D0D11"/>
                </a:solidFill>
              </a:rPr>
              <a:t>выражение1</a:t>
            </a:r>
            <a:r>
              <a:rPr lang="ru-RU" altLang="ru-RU">
                <a:solidFill>
                  <a:srgbClr val="0D0D11"/>
                </a:solidFill>
              </a:rPr>
              <a:t> </a:t>
            </a:r>
            <a:r>
              <a:rPr lang="en-US" altLang="ru-RU">
                <a:solidFill>
                  <a:srgbClr val="0D0D11"/>
                </a:solidFill>
              </a:rPr>
              <a:t>[</a:t>
            </a:r>
            <a:r>
              <a:rPr lang="ru-RU" altLang="ru-RU" i="1">
                <a:solidFill>
                  <a:srgbClr val="0D0D11"/>
                </a:solidFill>
              </a:rPr>
              <a:t>алиас1</a:t>
            </a:r>
            <a:r>
              <a:rPr lang="en-US" altLang="ru-RU">
                <a:solidFill>
                  <a:srgbClr val="0D0D11"/>
                </a:solidFill>
              </a:rPr>
              <a:t>]</a:t>
            </a:r>
            <a:r>
              <a:rPr lang="ru-RU" altLang="ru-RU">
                <a:solidFill>
                  <a:srgbClr val="0D0D11"/>
                </a:solidFill>
              </a:rPr>
              <a:t> </a:t>
            </a:r>
            <a:r>
              <a:rPr lang="en-US" altLang="ru-RU">
                <a:solidFill>
                  <a:srgbClr val="0D0D11"/>
                </a:solidFill>
              </a:rPr>
              <a:t>[, </a:t>
            </a:r>
            <a:r>
              <a:rPr lang="ru-RU" altLang="ru-RU" i="1">
                <a:solidFill>
                  <a:srgbClr val="0D0D11"/>
                </a:solidFill>
              </a:rPr>
              <a:t>выражение</a:t>
            </a:r>
            <a:r>
              <a:rPr lang="en-US" altLang="ru-RU" i="1">
                <a:solidFill>
                  <a:srgbClr val="0D0D11"/>
                </a:solidFill>
              </a:rPr>
              <a:t>2</a:t>
            </a:r>
            <a:r>
              <a:rPr lang="ru-RU" altLang="ru-RU">
                <a:solidFill>
                  <a:srgbClr val="0D0D11"/>
                </a:solidFill>
              </a:rPr>
              <a:t> </a:t>
            </a:r>
            <a:r>
              <a:rPr lang="en-US" altLang="ru-RU">
                <a:solidFill>
                  <a:srgbClr val="0D0D11"/>
                </a:solidFill>
              </a:rPr>
              <a:t>[</a:t>
            </a:r>
            <a:r>
              <a:rPr lang="ru-RU" altLang="ru-RU" i="1">
                <a:solidFill>
                  <a:srgbClr val="0D0D11"/>
                </a:solidFill>
              </a:rPr>
              <a:t>алиас</a:t>
            </a:r>
            <a:r>
              <a:rPr lang="en-US" altLang="ru-RU" i="1">
                <a:solidFill>
                  <a:srgbClr val="0D0D11"/>
                </a:solidFill>
              </a:rPr>
              <a:t>2</a:t>
            </a:r>
            <a:r>
              <a:rPr lang="en-US" altLang="ru-RU">
                <a:solidFill>
                  <a:srgbClr val="0D0D11"/>
                </a:solidFill>
              </a:rPr>
              <a:t>] .,..]}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Список ввода находится между ключевыми словами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en-US" altLang="ru-RU">
                <a:solidFill>
                  <a:srgbClr val="0D0D11"/>
                </a:solidFill>
              </a:rPr>
              <a:t> </a:t>
            </a:r>
            <a:r>
              <a:rPr lang="ru-RU" altLang="ru-RU">
                <a:solidFill>
                  <a:srgbClr val="0D0D11"/>
                </a:solidFill>
              </a:rPr>
              <a:t>и</a:t>
            </a:r>
            <a:r>
              <a:rPr lang="en-US" altLang="ru-RU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Вывести все поля всех записей из таблицы Проекты (</a:t>
            </a:r>
            <a:r>
              <a:rPr lang="en-US" altLang="ru-RU">
                <a:solidFill>
                  <a:srgbClr val="0D0D11"/>
                </a:solidFill>
              </a:rPr>
              <a:t>Project)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*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 from </a:t>
            </a:r>
            <a:r>
              <a:rPr lang="en-US" altLang="ru-RU" b="1">
                <a:solidFill>
                  <a:srgbClr val="0D0D11"/>
                </a:solidFill>
              </a:rPr>
              <a:t> project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список сотрудников с указанием их должности и № отдела: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 depno,  name,  post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список сотрудников с указанием их должности и зарплаты: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 name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salary*0.87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r>
              <a:rPr lang="ru-RU" altLang="ru-RU">
                <a:solidFill>
                  <a:srgbClr val="0D0D11"/>
                </a:solidFill>
              </a:rPr>
              <a:t>Установить другой формат вывода даты:</a:t>
            </a:r>
          </a:p>
          <a:p>
            <a:pPr eaLnBrk="1" hangingPunct="1"/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alter  </a:t>
            </a:r>
            <a:r>
              <a:rPr lang="ru-RU" altLang="ru-RU" b="1">
                <a:solidFill>
                  <a:srgbClr val="0D0D11"/>
                </a:solidFill>
              </a:rPr>
              <a:t>session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 set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 nls_date_format = 'dd/mm/yyyy';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5040" y="404664"/>
            <a:ext cx="8280400" cy="788987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Формирование списка вывода (проекция)</a:t>
            </a: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684213" y="1484313"/>
            <a:ext cx="76327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должности и оклады сотрудников: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 </a:t>
            </a:r>
            <a:r>
              <a:rPr lang="en-US" altLang="ru-RU" b="1">
                <a:solidFill>
                  <a:srgbClr val="0D0D11"/>
                </a:solidFill>
              </a:rPr>
              <a:t>post,  salary 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>
                <a:solidFill>
                  <a:srgbClr val="0D0D11"/>
                </a:solidFill>
              </a:rPr>
              <a:t>		</a:t>
            </a:r>
            <a:r>
              <a:rPr lang="ru-RU" altLang="ru-RU" b="1">
                <a:solidFill>
                  <a:srgbClr val="0D0D11"/>
                </a:solidFill>
              </a:rPr>
              <a:t>from </a:t>
            </a:r>
            <a:r>
              <a:rPr lang="en-US" altLang="ru-RU" b="1">
                <a:solidFill>
                  <a:srgbClr val="0D0D11"/>
                </a:solidFill>
              </a:rPr>
              <a:t> emp</a:t>
            </a:r>
            <a:r>
              <a:rPr lang="ru-RU" altLang="ru-RU">
                <a:solidFill>
                  <a:srgbClr val="0D0D11"/>
                </a:solidFill>
              </a:rPr>
              <a:t>;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должности и оклады сотрудников</a:t>
            </a:r>
            <a:r>
              <a:rPr lang="ru-RU" altLang="ru-RU"/>
              <a:t> </a:t>
            </a:r>
            <a:r>
              <a:rPr lang="ru-RU" altLang="ru-RU" b="1">
                <a:solidFill>
                  <a:srgbClr val="0D0D11"/>
                </a:solidFill>
              </a:rPr>
              <a:t>без повторов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DISTINCT  post,  salary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отделы и должности сотрудников </a:t>
            </a:r>
            <a:r>
              <a:rPr lang="ru-RU" altLang="ru-RU" b="1">
                <a:solidFill>
                  <a:srgbClr val="0D0D11"/>
                </a:solidFill>
              </a:rPr>
              <a:t>без повторов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DISTINCT  depno,  post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Задание: вывести список сотрудников с указанием ФИО, даты рождения и адреса.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1116013" y="5157788"/>
            <a:ext cx="72723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select name  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 born  '</a:t>
            </a:r>
            <a:r>
              <a:rPr lang="ru-RU" altLang="ru-RU" b="1">
                <a:solidFill>
                  <a:srgbClr val="0D0D11"/>
                </a:solidFill>
              </a:rPr>
              <a:t>Дата рождения</a:t>
            </a:r>
            <a:r>
              <a:rPr lang="en-US" altLang="ru-RU" b="1">
                <a:solidFill>
                  <a:srgbClr val="0D0D11"/>
                </a:solidFill>
              </a:rPr>
              <a:t>',  adr  '</a:t>
            </a:r>
            <a:r>
              <a:rPr lang="ru-RU" altLang="ru-RU" b="1">
                <a:solidFill>
                  <a:srgbClr val="0D0D11"/>
                </a:solidFill>
              </a:rPr>
              <a:t>Адрес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emp;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04664"/>
            <a:ext cx="7772400" cy="788988"/>
          </a:xfrm>
        </p:spPr>
        <p:txBody>
          <a:bodyPr/>
          <a:lstStyle/>
          <a:p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Упорядочение результата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4213" y="1341438"/>
            <a:ext cx="7920037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данные из таблицы Проекты в порядке даты начала проекта: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* 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from </a:t>
            </a:r>
            <a:r>
              <a:rPr lang="en-US" altLang="ru-RU" b="1">
                <a:solidFill>
                  <a:srgbClr val="0D0D11"/>
                </a:solidFill>
              </a:rPr>
              <a:t>Project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dbegin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Упорядочить</a:t>
            </a:r>
            <a:r>
              <a:rPr lang="ru-RU" altLang="ru-RU"/>
              <a:t> </a:t>
            </a:r>
            <a:r>
              <a:rPr lang="ru-RU" altLang="ru-RU">
                <a:solidFill>
                  <a:srgbClr val="0D0D11"/>
                </a:solidFill>
              </a:rPr>
              <a:t>список сотрудников по отделам и по ФИО: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depno, name, post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depno,  name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r>
              <a:rPr lang="en-US" altLang="ru-RU">
                <a:solidFill>
                  <a:srgbClr val="0D0D11"/>
                </a:solidFill>
              </a:rPr>
              <a:t> 	-- order by 1,2;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Упорядочить сотрудников по зарплате (от большей к меньшей):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name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3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DESC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Упорядочить данные об отделах, должностях и зарплатах: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depno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Номер отдела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order by  </a:t>
            </a:r>
            <a:r>
              <a:rPr lang="ru-RU" altLang="ru-RU" b="1">
                <a:solidFill>
                  <a:srgbClr val="0D0D11"/>
                </a:solidFill>
              </a:rPr>
              <a:t>1,  </a:t>
            </a:r>
            <a:r>
              <a:rPr lang="en-US" altLang="ru-RU" b="1">
                <a:solidFill>
                  <a:srgbClr val="0D0D11"/>
                </a:solidFill>
              </a:rPr>
              <a:t>3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DESC,  2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991</TotalTime>
  <Words>3007</Words>
  <Application>Microsoft Office PowerPoint</Application>
  <PresentationFormat>Экран (4:3)</PresentationFormat>
  <Paragraphs>969</Paragraphs>
  <Slides>53</Slides>
  <Notes>4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3" baseType="lpstr">
      <vt:lpstr>Arial</vt:lpstr>
      <vt:lpstr>Calibri</vt:lpstr>
      <vt:lpstr>Euphemia</vt:lpstr>
      <vt:lpstr>Plantagenet Cherokee</vt:lpstr>
      <vt:lpstr>Tahoma</vt:lpstr>
      <vt:lpstr>Times New Roman</vt:lpstr>
      <vt:lpstr>Trebuchet MS</vt:lpstr>
      <vt:lpstr>Wingdings</vt:lpstr>
      <vt:lpstr>Тема1</vt:lpstr>
      <vt:lpstr>Рисунок</vt:lpstr>
      <vt:lpstr>Язык запросов SQL.  Команда SELECT</vt:lpstr>
      <vt:lpstr>Пример БД: проектная организация</vt:lpstr>
      <vt:lpstr>Пример БД: проектная организация</vt:lpstr>
      <vt:lpstr>Пример БД: проектная организация</vt:lpstr>
      <vt:lpstr>Данные таблицы Emp (сотрудники)</vt:lpstr>
      <vt:lpstr>Команда SELECT – выборка данных</vt:lpstr>
      <vt:lpstr>Формирование списка вывода (проекция)</vt:lpstr>
      <vt:lpstr>Формирование списка вывода (проекция)</vt:lpstr>
      <vt:lpstr>Упорядочение результата</vt:lpstr>
      <vt:lpstr>Выбор данных из таблицы (селекция)</vt:lpstr>
      <vt:lpstr>Логические операторы</vt:lpstr>
      <vt:lpstr>Выбор данных из таблицы по условию</vt:lpstr>
      <vt:lpstr>Выбор данных из таблицы по условию</vt:lpstr>
      <vt:lpstr>Предикаты  формирования  условия</vt:lpstr>
      <vt:lpstr>Предикаты  формирования  условия</vt:lpstr>
      <vt:lpstr>Предикаты  формирования  условия</vt:lpstr>
      <vt:lpstr>Предикаты  формирования  условия</vt:lpstr>
      <vt:lpstr>Использование предикатов</vt:lpstr>
      <vt:lpstr>Агрегирующие функции</vt:lpstr>
      <vt:lpstr>Примеры использования функции COUNT</vt:lpstr>
      <vt:lpstr>Примеры использования агрегирующих функций</vt:lpstr>
      <vt:lpstr>Группировка данных: предложение GROUP BY</vt:lpstr>
      <vt:lpstr>Примеры использования GROUP BY</vt:lpstr>
      <vt:lpstr>Использование GROUP BY</vt:lpstr>
      <vt:lpstr>Группировка по нескольким полям</vt:lpstr>
      <vt:lpstr>Использование фразы HAVING</vt:lpstr>
      <vt:lpstr>Операция  объединения</vt:lpstr>
      <vt:lpstr>Разносхемные операции РА</vt:lpstr>
      <vt:lpstr>Применение операции соединения</vt:lpstr>
      <vt:lpstr>Применение операции соединения</vt:lpstr>
      <vt:lpstr>Операция соединения с помощью join</vt:lpstr>
      <vt:lpstr>Презентация PowerPoint</vt:lpstr>
      <vt:lpstr>Презентация PowerPoint</vt:lpstr>
      <vt:lpstr>Презентация PowerPoint</vt:lpstr>
      <vt:lpstr>Общий алгоритм выполнения операции SELECT</vt:lpstr>
      <vt:lpstr>Самосоединение</vt:lpstr>
      <vt:lpstr>Результат самосоединения</vt:lpstr>
      <vt:lpstr>Подзапросы</vt:lpstr>
      <vt:lpstr>Расположение подзапросов в командах DML</vt:lpstr>
      <vt:lpstr>Расположение подзапросов в команде select</vt:lpstr>
      <vt:lpstr>Примеры использования подзапросов в части WHERE</vt:lpstr>
      <vt:lpstr>Расположение подзапросов в команде select</vt:lpstr>
      <vt:lpstr>Расположение подзапросов в команде select</vt:lpstr>
      <vt:lpstr>Оператор CASE</vt:lpstr>
      <vt:lpstr>Особенности использования CASE</vt:lpstr>
      <vt:lpstr>Примеры использования оператора CASE</vt:lpstr>
      <vt:lpstr>Примеры использования оператора CASE</vt:lpstr>
      <vt:lpstr>Представления</vt:lpstr>
      <vt:lpstr>Представления: пример</vt:lpstr>
      <vt:lpstr>Представления: пример</vt:lpstr>
      <vt:lpstr>Представления: примеры</vt:lpstr>
      <vt:lpstr>Обновляемые представления</vt:lpstr>
      <vt:lpstr>Обновляемые представления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Базы данных</dc:title>
  <dc:creator/>
  <cp:lastModifiedBy>Виталий Бондаренко</cp:lastModifiedBy>
  <cp:revision>206</cp:revision>
  <dcterms:created xsi:type="dcterms:W3CDTF">2008-03-16T13:54:14Z</dcterms:created>
  <dcterms:modified xsi:type="dcterms:W3CDTF">2018-03-10T08:46:42Z</dcterms:modified>
</cp:coreProperties>
</file>