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3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4"/>
  </p:notesMasterIdLst>
  <p:handoutMasterIdLst>
    <p:handoutMasterId r:id="rId45"/>
  </p:handoutMasterIdLst>
  <p:sldIdLst>
    <p:sldId id="259" r:id="rId3"/>
    <p:sldId id="261" r:id="rId4"/>
    <p:sldId id="281"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282" r:id="rId24"/>
    <p:sldId id="284" r:id="rId25"/>
    <p:sldId id="285" r:id="rId26"/>
    <p:sldId id="286" r:id="rId27"/>
    <p:sldId id="287" r:id="rId28"/>
    <p:sldId id="288" r:id="rId29"/>
    <p:sldId id="289" r:id="rId30"/>
    <p:sldId id="290" r:id="rId31"/>
    <p:sldId id="291" r:id="rId32"/>
    <p:sldId id="292" r:id="rId33"/>
    <p:sldId id="294" r:id="rId34"/>
    <p:sldId id="295" r:id="rId35"/>
    <p:sldId id="296" r:id="rId36"/>
    <p:sldId id="293" r:id="rId37"/>
    <p:sldId id="297" r:id="rId38"/>
    <p:sldId id="298" r:id="rId39"/>
    <p:sldId id="299" r:id="rId40"/>
    <p:sldId id="276" r:id="rId41"/>
    <p:sldId id="277" r:id="rId42"/>
    <p:sldId id="278" r:id="rId43"/>
  </p:sldIdLst>
  <p:sldSz cx="9144000" cy="6858000" type="screen4x3"/>
  <p:notesSz cx="6858000" cy="9144000"/>
  <p:defaultText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79CC93D-E52E-4D84-901B-11D7331DD495}">
          <p14:sldIdLst>
            <p14:sldId id="259"/>
          </p14:sldIdLst>
        </p14:section>
        <p14:section name="Обзор и цели" id="{ABA716BF-3A5C-4ADB-94C9-CFEF84EBA240}">
          <p14:sldIdLst>
            <p14:sldId id="261"/>
            <p14:sldId id="281"/>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282"/>
            <p14:sldId id="284"/>
            <p14:sldId id="285"/>
            <p14:sldId id="286"/>
            <p14:sldId id="287"/>
            <p14:sldId id="288"/>
            <p14:sldId id="289"/>
            <p14:sldId id="290"/>
            <p14:sldId id="291"/>
            <p14:sldId id="292"/>
            <p14:sldId id="294"/>
            <p14:sldId id="295"/>
            <p14:sldId id="296"/>
            <p14:sldId id="293"/>
            <p14:sldId id="297"/>
            <p14:sldId id="298"/>
            <p14:sldId id="299"/>
          </p14:sldIdLst>
        </p14:section>
        <p14:section name="Заключение и итог" id="{790CEF5B-569A-4C2F-BED5-750B08C0E5AD}">
          <p14:sldIdLst>
            <p14:sldId id="276"/>
            <p14:sldId id="277"/>
          </p14:sldIdLst>
        </p14:section>
        <p14:section name="Приложение" id="{3F78B471-41DA-46F2-A8E4-97E471896AB3}">
          <p14:sldIdLst>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977" autoAdjust="0"/>
  </p:normalViewPr>
  <p:slideViewPr>
    <p:cSldViewPr>
      <p:cViewPr varScale="1">
        <p:scale>
          <a:sx n="76" d="100"/>
          <a:sy n="76" d="100"/>
        </p:scale>
        <p:origin x="2400" y="-48"/>
      </p:cViewPr>
      <p:guideLst>
        <p:guide orient="horz" pos="2160"/>
        <p:guide pos="2880"/>
      </p:guideLst>
    </p:cSldViewPr>
  </p:slideViewPr>
  <p:notesTextViewPr>
    <p:cViewPr>
      <p:scale>
        <a:sx n="3" d="2"/>
        <a:sy n="3" d="2"/>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diagrams/_rels/data7.xml.rels><?xml version="1.0" encoding="UTF-8" standalone="yes"?>
<Relationships xmlns="http://schemas.openxmlformats.org/package/2006/relationships"><Relationship Id="rId1" Type="http://schemas.openxmlformats.org/officeDocument/2006/relationships/image" Target="../media/image11.WMF"/></Relationships>
</file>

<file path=ppt/diagrams/_rels/drawing7.xml.rels><?xml version="1.0" encoding="UTF-8" standalone="yes"?>
<Relationships xmlns="http://schemas.openxmlformats.org/package/2006/relationships"><Relationship Id="rId1" Type="http://schemas.openxmlformats.org/officeDocument/2006/relationships/image" Target="../media/image11.W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BB959-478F-4630-8616-81B5269AFAF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9F7CFDB1-8768-4792-BAAC-C7AA80CA4E0F}">
      <dgm:prSet custT="1"/>
      <dgm:spPr/>
      <dgm:t>
        <a:bodyPr/>
        <a:lstStyle/>
        <a:p>
          <a:pPr rtl="0"/>
          <a:r>
            <a:rPr lang="ru-RU" sz="1400" b="1" dirty="0" smtClean="0"/>
            <a:t>Системой управления базами данных</a:t>
          </a:r>
          <a:r>
            <a:rPr lang="ru-RU" sz="1400" dirty="0" smtClean="0"/>
            <a:t> называют программную систему, предназначенную для создания на ЭВМ общей базы данных для множества приложений, поддержания её в актуальном состоянии и обеспечения эффективного доступа пользователей к содержащимся в ней данным в рамках предоставленных им полномочий.</a:t>
          </a:r>
          <a:endParaRPr lang="ru-RU" sz="1400" dirty="0"/>
        </a:p>
      </dgm:t>
    </dgm:pt>
    <dgm:pt modelId="{6947DD40-D15D-4987-9B54-9045C8892831}" type="parTrans" cxnId="{2BACAF2A-22DC-4725-9B0C-6E8DD20FA6B2}">
      <dgm:prSet/>
      <dgm:spPr/>
      <dgm:t>
        <a:bodyPr/>
        <a:lstStyle/>
        <a:p>
          <a:endParaRPr lang="ru-RU" sz="2000"/>
        </a:p>
      </dgm:t>
    </dgm:pt>
    <dgm:pt modelId="{B3F2AB82-9C40-43D1-AD70-B316EAA6BC4B}" type="sibTrans" cxnId="{2BACAF2A-22DC-4725-9B0C-6E8DD20FA6B2}">
      <dgm:prSet/>
      <dgm:spPr/>
      <dgm:t>
        <a:bodyPr/>
        <a:lstStyle/>
        <a:p>
          <a:endParaRPr lang="ru-RU" sz="2000"/>
        </a:p>
      </dgm:t>
    </dgm:pt>
    <dgm:pt modelId="{2D39B404-3D8B-47A6-AD80-818F4D420814}">
      <dgm:prSet custT="1"/>
      <dgm:spPr/>
      <dgm:t>
        <a:bodyPr/>
        <a:lstStyle/>
        <a:p>
          <a:pPr rtl="0"/>
          <a:r>
            <a:rPr lang="ru-RU" sz="1200" b="1" dirty="0" smtClean="0"/>
            <a:t>Ядро СУБД </a:t>
          </a:r>
          <a:r>
            <a:rPr lang="ru-RU" sz="1200" dirty="0" smtClean="0"/>
            <a:t>– это набор программных модулей, необходимый и достаточный для создания и поддержания БД, то есть универсальная часть, решающая стандартные задачи по информационному обслуживанию пользователей. </a:t>
          </a:r>
          <a:r>
            <a:rPr lang="ru-RU" sz="1200" b="1" dirty="0" smtClean="0"/>
            <a:t>Сервисные программы</a:t>
          </a:r>
          <a:r>
            <a:rPr lang="ru-RU" sz="1200" dirty="0" smtClean="0"/>
            <a:t> предоставляют пользователям ряд дополнительных возможностей и услуг, зависящих от описываемой предметной области и потребностей конкретного пользователя.</a:t>
          </a:r>
          <a:endParaRPr lang="ru-RU" sz="1200" dirty="0"/>
        </a:p>
      </dgm:t>
    </dgm:pt>
    <dgm:pt modelId="{5538CD16-64E4-47A4-AEAB-BF9B4543F1A6}" type="parTrans" cxnId="{FD5495F1-75CE-40C7-B8DE-9DD8385CF769}">
      <dgm:prSet/>
      <dgm:spPr/>
      <dgm:t>
        <a:bodyPr/>
        <a:lstStyle/>
        <a:p>
          <a:endParaRPr lang="ru-RU" sz="2000"/>
        </a:p>
      </dgm:t>
    </dgm:pt>
    <dgm:pt modelId="{7353DDC0-9BAD-4206-B63F-8E6011CE0082}" type="sibTrans" cxnId="{FD5495F1-75CE-40C7-B8DE-9DD8385CF769}">
      <dgm:prSet/>
      <dgm:spPr/>
      <dgm:t>
        <a:bodyPr/>
        <a:lstStyle/>
        <a:p>
          <a:endParaRPr lang="ru-RU" sz="2000"/>
        </a:p>
      </dgm:t>
    </dgm:pt>
    <dgm:pt modelId="{DE4FFF33-FA2C-4F45-99EA-9A5E805EED06}">
      <dgm:prSet custT="1"/>
      <dgm:spPr/>
      <dgm:t>
        <a:bodyPr/>
        <a:lstStyle/>
        <a:p>
          <a:pPr rtl="0"/>
          <a:r>
            <a:rPr lang="ru-RU" sz="1400" dirty="0" smtClean="0"/>
            <a:t>Принципиально важное свойство СУБД заключается в том, что она позволяет различать и поддерживать два независимых взгляда на БД: "взгляд" пользователя, воплощаемый в "логическом" представлении данных, и "взгляд" системы – "физическое" представление (организация хранимых данных).</a:t>
          </a:r>
          <a:endParaRPr lang="ru-RU" sz="1400" dirty="0"/>
        </a:p>
      </dgm:t>
    </dgm:pt>
    <dgm:pt modelId="{A00577DF-0222-4DDE-B6F6-7B06E1F6DE44}" type="parTrans" cxnId="{33DF0416-9D38-445C-8A06-E1D8E1580B49}">
      <dgm:prSet/>
      <dgm:spPr/>
      <dgm:t>
        <a:bodyPr/>
        <a:lstStyle/>
        <a:p>
          <a:endParaRPr lang="ru-RU" sz="2000"/>
        </a:p>
      </dgm:t>
    </dgm:pt>
    <dgm:pt modelId="{C7B67D66-46FD-4592-BE71-6D0283B32F8A}" type="sibTrans" cxnId="{33DF0416-9D38-445C-8A06-E1D8E1580B49}">
      <dgm:prSet/>
      <dgm:spPr/>
      <dgm:t>
        <a:bodyPr/>
        <a:lstStyle/>
        <a:p>
          <a:endParaRPr lang="ru-RU" sz="2000"/>
        </a:p>
      </dgm:t>
    </dgm:pt>
    <dgm:pt modelId="{AC006037-D6E4-4B50-9544-CC8ECC4F255C}" type="pres">
      <dgm:prSet presAssocID="{0CABB959-478F-4630-8616-81B5269AFAFD}" presName="linear" presStyleCnt="0">
        <dgm:presLayoutVars>
          <dgm:animLvl val="lvl"/>
          <dgm:resizeHandles val="exact"/>
        </dgm:presLayoutVars>
      </dgm:prSet>
      <dgm:spPr/>
      <dgm:t>
        <a:bodyPr/>
        <a:lstStyle/>
        <a:p>
          <a:endParaRPr lang="ru-RU"/>
        </a:p>
      </dgm:t>
    </dgm:pt>
    <dgm:pt modelId="{5643B6B1-C3A6-4DDD-BAF0-63FAB6224A30}" type="pres">
      <dgm:prSet presAssocID="{9F7CFDB1-8768-4792-BAAC-C7AA80CA4E0F}" presName="parentText" presStyleLbl="node1" presStyleIdx="0" presStyleCnt="3">
        <dgm:presLayoutVars>
          <dgm:chMax val="0"/>
          <dgm:bulletEnabled val="1"/>
        </dgm:presLayoutVars>
      </dgm:prSet>
      <dgm:spPr/>
      <dgm:t>
        <a:bodyPr/>
        <a:lstStyle/>
        <a:p>
          <a:endParaRPr lang="ru-RU"/>
        </a:p>
      </dgm:t>
    </dgm:pt>
    <dgm:pt modelId="{03768FB7-D965-4770-B668-3C934D3F4EBB}" type="pres">
      <dgm:prSet presAssocID="{B3F2AB82-9C40-43D1-AD70-B316EAA6BC4B}" presName="spacer" presStyleCnt="0"/>
      <dgm:spPr/>
    </dgm:pt>
    <dgm:pt modelId="{4844F02D-2689-4B6F-ADD2-613AACBC5930}" type="pres">
      <dgm:prSet presAssocID="{2D39B404-3D8B-47A6-AD80-818F4D420814}" presName="parentText" presStyleLbl="node1" presStyleIdx="1" presStyleCnt="3">
        <dgm:presLayoutVars>
          <dgm:chMax val="0"/>
          <dgm:bulletEnabled val="1"/>
        </dgm:presLayoutVars>
      </dgm:prSet>
      <dgm:spPr/>
      <dgm:t>
        <a:bodyPr/>
        <a:lstStyle/>
        <a:p>
          <a:endParaRPr lang="ru-RU"/>
        </a:p>
      </dgm:t>
    </dgm:pt>
    <dgm:pt modelId="{59F798DF-506B-4E4A-AE2B-9DAF1C239A2C}" type="pres">
      <dgm:prSet presAssocID="{7353DDC0-9BAD-4206-B63F-8E6011CE0082}" presName="spacer" presStyleCnt="0"/>
      <dgm:spPr/>
    </dgm:pt>
    <dgm:pt modelId="{2ABF3E71-3C48-4F2D-A534-BC446FB338C2}" type="pres">
      <dgm:prSet presAssocID="{DE4FFF33-FA2C-4F45-99EA-9A5E805EED06}" presName="parentText" presStyleLbl="node1" presStyleIdx="2" presStyleCnt="3" custScaleY="91881">
        <dgm:presLayoutVars>
          <dgm:chMax val="0"/>
          <dgm:bulletEnabled val="1"/>
        </dgm:presLayoutVars>
      </dgm:prSet>
      <dgm:spPr/>
      <dgm:t>
        <a:bodyPr/>
        <a:lstStyle/>
        <a:p>
          <a:endParaRPr lang="ru-RU"/>
        </a:p>
      </dgm:t>
    </dgm:pt>
  </dgm:ptLst>
  <dgm:cxnLst>
    <dgm:cxn modelId="{CE3E6C07-E8CD-4A7C-B32F-B316FF99E171}" type="presOf" srcId="{9F7CFDB1-8768-4792-BAAC-C7AA80CA4E0F}" destId="{5643B6B1-C3A6-4DDD-BAF0-63FAB6224A30}" srcOrd="0" destOrd="0" presId="urn:microsoft.com/office/officeart/2005/8/layout/vList2"/>
    <dgm:cxn modelId="{2BACAF2A-22DC-4725-9B0C-6E8DD20FA6B2}" srcId="{0CABB959-478F-4630-8616-81B5269AFAFD}" destId="{9F7CFDB1-8768-4792-BAAC-C7AA80CA4E0F}" srcOrd="0" destOrd="0" parTransId="{6947DD40-D15D-4987-9B54-9045C8892831}" sibTransId="{B3F2AB82-9C40-43D1-AD70-B316EAA6BC4B}"/>
    <dgm:cxn modelId="{33DF0416-9D38-445C-8A06-E1D8E1580B49}" srcId="{0CABB959-478F-4630-8616-81B5269AFAFD}" destId="{DE4FFF33-FA2C-4F45-99EA-9A5E805EED06}" srcOrd="2" destOrd="0" parTransId="{A00577DF-0222-4DDE-B6F6-7B06E1F6DE44}" sibTransId="{C7B67D66-46FD-4592-BE71-6D0283B32F8A}"/>
    <dgm:cxn modelId="{FD5495F1-75CE-40C7-B8DE-9DD8385CF769}" srcId="{0CABB959-478F-4630-8616-81B5269AFAFD}" destId="{2D39B404-3D8B-47A6-AD80-818F4D420814}" srcOrd="1" destOrd="0" parTransId="{5538CD16-64E4-47A4-AEAB-BF9B4543F1A6}" sibTransId="{7353DDC0-9BAD-4206-B63F-8E6011CE0082}"/>
    <dgm:cxn modelId="{FB294AE4-8954-4288-9655-D78A568F8A70}" type="presOf" srcId="{DE4FFF33-FA2C-4F45-99EA-9A5E805EED06}" destId="{2ABF3E71-3C48-4F2D-A534-BC446FB338C2}" srcOrd="0" destOrd="0" presId="urn:microsoft.com/office/officeart/2005/8/layout/vList2"/>
    <dgm:cxn modelId="{4F975BDC-9BE7-4E1F-9A59-DA93BBC84988}" type="presOf" srcId="{2D39B404-3D8B-47A6-AD80-818F4D420814}" destId="{4844F02D-2689-4B6F-ADD2-613AACBC5930}" srcOrd="0" destOrd="0" presId="urn:microsoft.com/office/officeart/2005/8/layout/vList2"/>
    <dgm:cxn modelId="{6468F55F-49E3-4563-B94A-A3FCB2EEF07F}" type="presOf" srcId="{0CABB959-478F-4630-8616-81B5269AFAFD}" destId="{AC006037-D6E4-4B50-9544-CC8ECC4F255C}" srcOrd="0" destOrd="0" presId="urn:microsoft.com/office/officeart/2005/8/layout/vList2"/>
    <dgm:cxn modelId="{31D8D253-2988-4948-8160-41F86A200DCD}" type="presParOf" srcId="{AC006037-D6E4-4B50-9544-CC8ECC4F255C}" destId="{5643B6B1-C3A6-4DDD-BAF0-63FAB6224A30}" srcOrd="0" destOrd="0" presId="urn:microsoft.com/office/officeart/2005/8/layout/vList2"/>
    <dgm:cxn modelId="{6A3F1C1A-9789-4DFF-A73D-42119721BD8D}" type="presParOf" srcId="{AC006037-D6E4-4B50-9544-CC8ECC4F255C}" destId="{03768FB7-D965-4770-B668-3C934D3F4EBB}" srcOrd="1" destOrd="0" presId="urn:microsoft.com/office/officeart/2005/8/layout/vList2"/>
    <dgm:cxn modelId="{17BA869D-FFAA-4A6D-A1E9-FB6661108DD2}" type="presParOf" srcId="{AC006037-D6E4-4B50-9544-CC8ECC4F255C}" destId="{4844F02D-2689-4B6F-ADD2-613AACBC5930}" srcOrd="2" destOrd="0" presId="urn:microsoft.com/office/officeart/2005/8/layout/vList2"/>
    <dgm:cxn modelId="{3ADF8FBE-DE8A-41A7-BBC6-9F619D1A2F23}" type="presParOf" srcId="{AC006037-D6E4-4B50-9544-CC8ECC4F255C}" destId="{59F798DF-506B-4E4A-AE2B-9DAF1C239A2C}" srcOrd="3" destOrd="0" presId="urn:microsoft.com/office/officeart/2005/8/layout/vList2"/>
    <dgm:cxn modelId="{36869C4E-6C07-4EA5-992B-73152F97C6CA}" type="presParOf" srcId="{AC006037-D6E4-4B50-9544-CC8ECC4F255C}" destId="{2ABF3E71-3C48-4F2D-A534-BC446FB338C2}"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4C9F7E-F82E-40A6-86A2-07076A46A29D}" type="doc">
      <dgm:prSet loTypeId="urn:microsoft.com/office/officeart/2005/8/layout/process2" loCatId="process" qsTypeId="urn:microsoft.com/office/officeart/2005/8/quickstyle/simple3" qsCatId="simple" csTypeId="urn:microsoft.com/office/officeart/2005/8/colors/accent1_2" csCatId="accent1" phldr="1"/>
      <dgm:spPr/>
      <dgm:t>
        <a:bodyPr/>
        <a:lstStyle/>
        <a:p>
          <a:endParaRPr lang="ru-RU"/>
        </a:p>
      </dgm:t>
    </dgm:pt>
    <dgm:pt modelId="{740754D4-1992-4113-9B2A-DAC25C1ED19B}">
      <dgm:prSet/>
      <dgm:spPr/>
      <dgm:t>
        <a:bodyPr/>
        <a:lstStyle/>
        <a:p>
          <a:pPr rtl="0"/>
          <a:r>
            <a:rPr lang="ru-RU" smtClean="0"/>
            <a:t>В задачи администратора входит выполнение нескольких групп функций:</a:t>
          </a:r>
          <a:endParaRPr lang="ru-RU"/>
        </a:p>
      </dgm:t>
    </dgm:pt>
    <dgm:pt modelId="{6B291C8D-D0E9-4110-9F11-744CF9CEBF19}" type="parTrans" cxnId="{B3823F2A-0A24-4FDB-9510-93ADADB1CBAD}">
      <dgm:prSet/>
      <dgm:spPr/>
      <dgm:t>
        <a:bodyPr/>
        <a:lstStyle/>
        <a:p>
          <a:endParaRPr lang="ru-RU"/>
        </a:p>
      </dgm:t>
    </dgm:pt>
    <dgm:pt modelId="{20C1CF96-72F8-4D8E-8AFF-F68ADC83EC22}" type="sibTrans" cxnId="{B3823F2A-0A24-4FDB-9510-93ADADB1CBAD}">
      <dgm:prSet/>
      <dgm:spPr/>
      <dgm:t>
        <a:bodyPr/>
        <a:lstStyle/>
        <a:p>
          <a:endParaRPr lang="ru-RU"/>
        </a:p>
      </dgm:t>
    </dgm:pt>
    <dgm:pt modelId="{C4EFF3C7-BCD1-4D38-BFC4-4B10311FAAA1}">
      <dgm:prSet/>
      <dgm:spPr/>
      <dgm:t>
        <a:bodyPr/>
        <a:lstStyle/>
        <a:p>
          <a:pPr algn="l" rtl="0"/>
          <a:r>
            <a:rPr lang="ru-RU" dirty="0" smtClean="0"/>
            <a:t>1. </a:t>
          </a:r>
        </a:p>
        <a:p>
          <a:pPr algn="l" rtl="0"/>
          <a:r>
            <a:rPr lang="ru-RU" dirty="0" smtClean="0"/>
            <a:t>Администрирование предметной области: поддержка представления БД на концептуальном уровне архитектуры СУБД (общем для всех приложений); адекватное отображение в БД изменений, происходящих в ПО. Последнее требование может подразумевать реструктуризацию (изменение схемы) БД и последующее приведение содержимого БД в соответствие с новой схемой.</a:t>
          </a:r>
          <a:endParaRPr lang="ru-RU" dirty="0"/>
        </a:p>
      </dgm:t>
    </dgm:pt>
    <dgm:pt modelId="{4B5E0AA4-FDB5-4EA2-8677-BA86FCDCAED3}" type="parTrans" cxnId="{CE2A7E28-6CA8-457F-946A-338CF9648CA5}">
      <dgm:prSet/>
      <dgm:spPr/>
      <dgm:t>
        <a:bodyPr/>
        <a:lstStyle/>
        <a:p>
          <a:endParaRPr lang="ru-RU"/>
        </a:p>
      </dgm:t>
    </dgm:pt>
    <dgm:pt modelId="{B6ACB66A-31C9-409D-BAD1-9AF11EC6B973}" type="sibTrans" cxnId="{CE2A7E28-6CA8-457F-946A-338CF9648CA5}">
      <dgm:prSet/>
      <dgm:spPr/>
      <dgm:t>
        <a:bodyPr/>
        <a:lstStyle/>
        <a:p>
          <a:endParaRPr lang="ru-RU"/>
        </a:p>
      </dgm:t>
    </dgm:pt>
    <dgm:pt modelId="{C8810505-AA83-4349-BA15-0FAB1AE819E2}" type="pres">
      <dgm:prSet presAssocID="{B24C9F7E-F82E-40A6-86A2-07076A46A29D}" presName="linearFlow" presStyleCnt="0">
        <dgm:presLayoutVars>
          <dgm:resizeHandles val="exact"/>
        </dgm:presLayoutVars>
      </dgm:prSet>
      <dgm:spPr/>
      <dgm:t>
        <a:bodyPr/>
        <a:lstStyle/>
        <a:p>
          <a:endParaRPr lang="ru-RU"/>
        </a:p>
      </dgm:t>
    </dgm:pt>
    <dgm:pt modelId="{CEF21F58-E313-4CB3-B69A-EAB6480F1A60}" type="pres">
      <dgm:prSet presAssocID="{740754D4-1992-4113-9B2A-DAC25C1ED19B}" presName="node" presStyleLbl="node1" presStyleIdx="0" presStyleCnt="2" custScaleY="43900">
        <dgm:presLayoutVars>
          <dgm:bulletEnabled val="1"/>
        </dgm:presLayoutVars>
      </dgm:prSet>
      <dgm:spPr/>
      <dgm:t>
        <a:bodyPr/>
        <a:lstStyle/>
        <a:p>
          <a:endParaRPr lang="ru-RU"/>
        </a:p>
      </dgm:t>
    </dgm:pt>
    <dgm:pt modelId="{DDD619AA-080C-4940-8005-26F385535226}" type="pres">
      <dgm:prSet presAssocID="{20C1CF96-72F8-4D8E-8AFF-F68ADC83EC22}" presName="sibTrans" presStyleLbl="sibTrans2D1" presStyleIdx="0" presStyleCnt="1"/>
      <dgm:spPr/>
      <dgm:t>
        <a:bodyPr/>
        <a:lstStyle/>
        <a:p>
          <a:endParaRPr lang="ru-RU"/>
        </a:p>
      </dgm:t>
    </dgm:pt>
    <dgm:pt modelId="{B4CA6BB3-8BD6-40EC-BE6E-C2C555F1188F}" type="pres">
      <dgm:prSet presAssocID="{20C1CF96-72F8-4D8E-8AFF-F68ADC83EC22}" presName="connectorText" presStyleLbl="sibTrans2D1" presStyleIdx="0" presStyleCnt="1"/>
      <dgm:spPr/>
      <dgm:t>
        <a:bodyPr/>
        <a:lstStyle/>
        <a:p>
          <a:endParaRPr lang="ru-RU"/>
        </a:p>
      </dgm:t>
    </dgm:pt>
    <dgm:pt modelId="{BAF3C90F-FD56-4EE6-BC92-33AD70A78BA7}" type="pres">
      <dgm:prSet presAssocID="{C4EFF3C7-BCD1-4D38-BFC4-4B10311FAAA1}" presName="node" presStyleLbl="node1" presStyleIdx="1" presStyleCnt="2">
        <dgm:presLayoutVars>
          <dgm:bulletEnabled val="1"/>
        </dgm:presLayoutVars>
      </dgm:prSet>
      <dgm:spPr/>
      <dgm:t>
        <a:bodyPr/>
        <a:lstStyle/>
        <a:p>
          <a:endParaRPr lang="ru-RU"/>
        </a:p>
      </dgm:t>
    </dgm:pt>
  </dgm:ptLst>
  <dgm:cxnLst>
    <dgm:cxn modelId="{CE2A7E28-6CA8-457F-946A-338CF9648CA5}" srcId="{B24C9F7E-F82E-40A6-86A2-07076A46A29D}" destId="{C4EFF3C7-BCD1-4D38-BFC4-4B10311FAAA1}" srcOrd="1" destOrd="0" parTransId="{4B5E0AA4-FDB5-4EA2-8677-BA86FCDCAED3}" sibTransId="{B6ACB66A-31C9-409D-BAD1-9AF11EC6B973}"/>
    <dgm:cxn modelId="{1AC14592-6AD1-416E-A013-B3DED19B10FD}" type="presOf" srcId="{C4EFF3C7-BCD1-4D38-BFC4-4B10311FAAA1}" destId="{BAF3C90F-FD56-4EE6-BC92-33AD70A78BA7}" srcOrd="0" destOrd="0" presId="urn:microsoft.com/office/officeart/2005/8/layout/process2"/>
    <dgm:cxn modelId="{AC099071-1696-4F9B-8DA4-E92632653704}" type="presOf" srcId="{B24C9F7E-F82E-40A6-86A2-07076A46A29D}" destId="{C8810505-AA83-4349-BA15-0FAB1AE819E2}" srcOrd="0" destOrd="0" presId="urn:microsoft.com/office/officeart/2005/8/layout/process2"/>
    <dgm:cxn modelId="{E48E336B-3A48-4A13-A1FC-73A34158AB80}" type="presOf" srcId="{20C1CF96-72F8-4D8E-8AFF-F68ADC83EC22}" destId="{B4CA6BB3-8BD6-40EC-BE6E-C2C555F1188F}" srcOrd="1" destOrd="0" presId="urn:microsoft.com/office/officeart/2005/8/layout/process2"/>
    <dgm:cxn modelId="{2244DC9E-2CCA-4474-88E4-596DB69679AC}" type="presOf" srcId="{740754D4-1992-4113-9B2A-DAC25C1ED19B}" destId="{CEF21F58-E313-4CB3-B69A-EAB6480F1A60}" srcOrd="0" destOrd="0" presId="urn:microsoft.com/office/officeart/2005/8/layout/process2"/>
    <dgm:cxn modelId="{B3823F2A-0A24-4FDB-9510-93ADADB1CBAD}" srcId="{B24C9F7E-F82E-40A6-86A2-07076A46A29D}" destId="{740754D4-1992-4113-9B2A-DAC25C1ED19B}" srcOrd="0" destOrd="0" parTransId="{6B291C8D-D0E9-4110-9F11-744CF9CEBF19}" sibTransId="{20C1CF96-72F8-4D8E-8AFF-F68ADC83EC22}"/>
    <dgm:cxn modelId="{240F890F-22A4-422F-911E-3525422C0389}" type="presOf" srcId="{20C1CF96-72F8-4D8E-8AFF-F68ADC83EC22}" destId="{DDD619AA-080C-4940-8005-26F385535226}" srcOrd="0" destOrd="0" presId="urn:microsoft.com/office/officeart/2005/8/layout/process2"/>
    <dgm:cxn modelId="{CF0066DE-664A-4379-A678-5AA90DD4F2CF}" type="presParOf" srcId="{C8810505-AA83-4349-BA15-0FAB1AE819E2}" destId="{CEF21F58-E313-4CB3-B69A-EAB6480F1A60}" srcOrd="0" destOrd="0" presId="urn:microsoft.com/office/officeart/2005/8/layout/process2"/>
    <dgm:cxn modelId="{E3206178-C1CB-40B2-A936-7D02F05D350D}" type="presParOf" srcId="{C8810505-AA83-4349-BA15-0FAB1AE819E2}" destId="{DDD619AA-080C-4940-8005-26F385535226}" srcOrd="1" destOrd="0" presId="urn:microsoft.com/office/officeart/2005/8/layout/process2"/>
    <dgm:cxn modelId="{8F15ED7F-A58C-41C6-A0E2-3D65AD3C4D9E}" type="presParOf" srcId="{DDD619AA-080C-4940-8005-26F385535226}" destId="{B4CA6BB3-8BD6-40EC-BE6E-C2C555F1188F}" srcOrd="0" destOrd="0" presId="urn:microsoft.com/office/officeart/2005/8/layout/process2"/>
    <dgm:cxn modelId="{CAE229C8-BE1C-4984-A0A3-46B50D0C32B7}" type="presParOf" srcId="{C8810505-AA83-4349-BA15-0FAB1AE819E2}" destId="{BAF3C90F-FD56-4EE6-BC92-33AD70A78BA7}"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71C0BF-1EE4-4807-ADD0-ADB956A4B0A0}" type="doc">
      <dgm:prSet loTypeId="urn:microsoft.com/office/officeart/2005/8/layout/lProcess2" loCatId="list" qsTypeId="urn:microsoft.com/office/officeart/2005/8/quickstyle/simple3" qsCatId="simple" csTypeId="urn:microsoft.com/office/officeart/2005/8/colors/accent1_2" csCatId="accent1" phldr="1"/>
      <dgm:spPr/>
      <dgm:t>
        <a:bodyPr/>
        <a:lstStyle/>
        <a:p>
          <a:endParaRPr lang="ru-RU"/>
        </a:p>
      </dgm:t>
    </dgm:pt>
    <dgm:pt modelId="{7A11A9A0-007A-4EA7-9315-867C030C6A27}">
      <dgm:prSet custT="1"/>
      <dgm:spPr/>
      <dgm:t>
        <a:bodyPr/>
        <a:lstStyle/>
        <a:p>
          <a:pPr algn="l" rtl="0"/>
          <a:r>
            <a:rPr lang="ru-RU" sz="2000" dirty="0" smtClean="0"/>
            <a:t>      2.</a:t>
          </a:r>
        </a:p>
        <a:p>
          <a:pPr algn="l" rtl="0"/>
          <a:r>
            <a:rPr lang="ru-RU" sz="2000" dirty="0" smtClean="0"/>
            <a:t>Администрирование БД: поддержка представления БД в среде хранения, эффективная и надежная эксплуатация системы БД. </a:t>
          </a:r>
        </a:p>
        <a:p>
          <a:pPr algn="l" rtl="0"/>
          <a:r>
            <a:rPr lang="ru-RU" sz="2000" dirty="0" smtClean="0"/>
            <a:t>Если на этом уровне проводится реорганизация БД (с целью повышения эффективности работы), то она заключается в следующем:</a:t>
          </a:r>
          <a:endParaRPr lang="ru-RU" sz="2000" dirty="0"/>
        </a:p>
      </dgm:t>
    </dgm:pt>
    <dgm:pt modelId="{6439D0AD-6CDF-4A89-966C-6C3167C696E2}" type="parTrans" cxnId="{320ABE25-1A09-499D-8762-19E5726C24CB}">
      <dgm:prSet/>
      <dgm:spPr/>
      <dgm:t>
        <a:bodyPr/>
        <a:lstStyle/>
        <a:p>
          <a:endParaRPr lang="ru-RU" sz="2000"/>
        </a:p>
      </dgm:t>
    </dgm:pt>
    <dgm:pt modelId="{4158F164-CABD-48FE-B7B2-C07833B95195}" type="sibTrans" cxnId="{320ABE25-1A09-499D-8762-19E5726C24CB}">
      <dgm:prSet/>
      <dgm:spPr/>
      <dgm:t>
        <a:bodyPr/>
        <a:lstStyle/>
        <a:p>
          <a:endParaRPr lang="ru-RU" sz="2000"/>
        </a:p>
      </dgm:t>
    </dgm:pt>
    <dgm:pt modelId="{7D8AB96E-B8C9-45E3-ABE1-ECBFA28A67AA}">
      <dgm:prSet custT="1"/>
      <dgm:spPr/>
      <dgm:t>
        <a:bodyPr/>
        <a:lstStyle/>
        <a:p>
          <a:pPr algn="l" rtl="0"/>
          <a:r>
            <a:rPr lang="ru-RU" sz="1400" dirty="0" smtClean="0"/>
            <a:t>изменения в структуре хранимых данных, например, выведение в отдельную таблицу редко используемых данных;</a:t>
          </a:r>
          <a:endParaRPr lang="ru-RU" sz="1400" dirty="0"/>
        </a:p>
      </dgm:t>
    </dgm:pt>
    <dgm:pt modelId="{50B0D67C-3C56-475A-AFE3-039D3D5C3EAA}" type="sibTrans" cxnId="{948747A5-8553-49F4-B1D9-9625FF69B526}">
      <dgm:prSet/>
      <dgm:spPr/>
      <dgm:t>
        <a:bodyPr/>
        <a:lstStyle/>
        <a:p>
          <a:endParaRPr lang="ru-RU" sz="2000"/>
        </a:p>
      </dgm:t>
    </dgm:pt>
    <dgm:pt modelId="{4A9A9B48-6D35-45B6-94E7-78E3DA1DDD7E}" type="parTrans" cxnId="{948747A5-8553-49F4-B1D9-9625FF69B526}">
      <dgm:prSet/>
      <dgm:spPr/>
      <dgm:t>
        <a:bodyPr/>
        <a:lstStyle/>
        <a:p>
          <a:endParaRPr lang="ru-RU" sz="2000"/>
        </a:p>
      </dgm:t>
    </dgm:pt>
    <dgm:pt modelId="{DDE79030-424B-46C2-9AA6-17456A0338C8}">
      <dgm:prSet custT="1"/>
      <dgm:spPr/>
      <dgm:t>
        <a:bodyPr/>
        <a:lstStyle/>
        <a:p>
          <a:pPr algn="l" rtl="0"/>
          <a:r>
            <a:rPr lang="ru-RU" sz="1400" dirty="0" smtClean="0"/>
            <a:t>изменения способов размещения данных в памяти, например:</a:t>
          </a:r>
        </a:p>
      </dgm:t>
    </dgm:pt>
    <dgm:pt modelId="{F5E91536-E875-4542-9E6E-DD26F8F9F893}" type="parTrans" cxnId="{D4FCD79E-4271-470C-BA69-EF28DAF1D440}">
      <dgm:prSet/>
      <dgm:spPr/>
      <dgm:t>
        <a:bodyPr/>
        <a:lstStyle/>
        <a:p>
          <a:endParaRPr lang="ru-RU" sz="2000"/>
        </a:p>
      </dgm:t>
    </dgm:pt>
    <dgm:pt modelId="{43B4C57F-0B03-4F00-98C4-058BD45E758D}" type="sibTrans" cxnId="{D4FCD79E-4271-470C-BA69-EF28DAF1D440}">
      <dgm:prSet/>
      <dgm:spPr/>
      <dgm:t>
        <a:bodyPr/>
        <a:lstStyle/>
        <a:p>
          <a:endParaRPr lang="ru-RU" sz="2000"/>
        </a:p>
      </dgm:t>
    </dgm:pt>
    <dgm:pt modelId="{657C341B-2521-449A-87F2-45D2ED3797DE}">
      <dgm:prSet custT="1"/>
      <dgm:spPr/>
      <dgm:t>
        <a:bodyPr/>
        <a:lstStyle/>
        <a:p>
          <a:pPr algn="l" rtl="0"/>
          <a:r>
            <a:rPr lang="ru-RU" sz="1400" dirty="0" smtClean="0"/>
            <a:t>- разбиение таблицы на части для распределения её по различным физическим носителям с целью распараллеливания доступа к ней;</a:t>
          </a:r>
        </a:p>
      </dgm:t>
    </dgm:pt>
    <dgm:pt modelId="{7A309B0C-8569-454A-85C1-9DA9D0B2869B}" type="parTrans" cxnId="{C552817C-BDBF-4322-9F50-45CAD1AE8110}">
      <dgm:prSet/>
      <dgm:spPr/>
      <dgm:t>
        <a:bodyPr/>
        <a:lstStyle/>
        <a:p>
          <a:endParaRPr lang="ru-RU" sz="2000"/>
        </a:p>
      </dgm:t>
    </dgm:pt>
    <dgm:pt modelId="{9C04BE57-E9A8-44B0-A0DC-550A4FD14C5F}" type="sibTrans" cxnId="{C552817C-BDBF-4322-9F50-45CAD1AE8110}">
      <dgm:prSet/>
      <dgm:spPr/>
      <dgm:t>
        <a:bodyPr/>
        <a:lstStyle/>
        <a:p>
          <a:endParaRPr lang="ru-RU" sz="2000"/>
        </a:p>
      </dgm:t>
    </dgm:pt>
    <dgm:pt modelId="{37207FFF-4ADC-4704-B0EF-5E1F7514E77A}">
      <dgm:prSet custT="1"/>
      <dgm:spPr/>
      <dgm:t>
        <a:bodyPr/>
        <a:lstStyle/>
        <a:p>
          <a:pPr algn="l" rtl="0"/>
          <a:r>
            <a:rPr lang="ru-RU" sz="1400" smtClean="0"/>
            <a:t>- построение кластеров ;</a:t>
          </a:r>
          <a:endParaRPr lang="ru-RU" sz="1400" dirty="0" smtClean="0"/>
        </a:p>
      </dgm:t>
    </dgm:pt>
    <dgm:pt modelId="{B61D0D9A-1259-42C7-B320-2C06CEC21B13}" type="parTrans" cxnId="{66F31DB9-BD59-45A0-B8EF-F1316471EAA8}">
      <dgm:prSet/>
      <dgm:spPr/>
      <dgm:t>
        <a:bodyPr/>
        <a:lstStyle/>
        <a:p>
          <a:endParaRPr lang="ru-RU" sz="2000"/>
        </a:p>
      </dgm:t>
    </dgm:pt>
    <dgm:pt modelId="{7FE31772-406E-4C2D-8A65-9ECC28E5E03C}" type="sibTrans" cxnId="{66F31DB9-BD59-45A0-B8EF-F1316471EAA8}">
      <dgm:prSet/>
      <dgm:spPr/>
      <dgm:t>
        <a:bodyPr/>
        <a:lstStyle/>
        <a:p>
          <a:endParaRPr lang="ru-RU" sz="2000"/>
        </a:p>
      </dgm:t>
    </dgm:pt>
    <dgm:pt modelId="{B5D799A8-12ED-4EB8-96C4-C3D6156C902D}">
      <dgm:prSet custT="1"/>
      <dgm:spPr/>
      <dgm:t>
        <a:bodyPr/>
        <a:lstStyle/>
        <a:p>
          <a:pPr algn="l" rtl="0"/>
          <a:r>
            <a:rPr lang="ru-RU" sz="1400" dirty="0" smtClean="0"/>
            <a:t>- изменение физических параметров среды хранения, например, размера блока данных в пространстве памяти.</a:t>
          </a:r>
          <a:endParaRPr lang="ru-RU" sz="1400" dirty="0"/>
        </a:p>
      </dgm:t>
    </dgm:pt>
    <dgm:pt modelId="{E1B21211-D95C-4D40-90E3-5D0F342375FA}" type="parTrans" cxnId="{3F209762-3C29-4B4D-9882-DD12582FBF3F}">
      <dgm:prSet/>
      <dgm:spPr/>
      <dgm:t>
        <a:bodyPr/>
        <a:lstStyle/>
        <a:p>
          <a:endParaRPr lang="ru-RU" sz="2000"/>
        </a:p>
      </dgm:t>
    </dgm:pt>
    <dgm:pt modelId="{211139AC-454A-4E3F-A741-513ACF96D98D}" type="sibTrans" cxnId="{3F209762-3C29-4B4D-9882-DD12582FBF3F}">
      <dgm:prSet/>
      <dgm:spPr/>
      <dgm:t>
        <a:bodyPr/>
        <a:lstStyle/>
        <a:p>
          <a:endParaRPr lang="ru-RU" sz="2000"/>
        </a:p>
      </dgm:t>
    </dgm:pt>
    <dgm:pt modelId="{927B09CE-E70A-4C2C-9B62-EF1F28A6559B}">
      <dgm:prSet custT="1"/>
      <dgm:spPr/>
      <dgm:t>
        <a:bodyPr/>
        <a:lstStyle/>
        <a:p>
          <a:pPr algn="l" rtl="0"/>
          <a:r>
            <a:rPr lang="ru-RU" sz="1400" dirty="0" smtClean="0"/>
            <a:t>изменения используемых методов доступа к данным, например, построение индексов или введение хеширования.</a:t>
          </a:r>
          <a:endParaRPr lang="ru-RU" sz="1400" dirty="0"/>
        </a:p>
      </dgm:t>
    </dgm:pt>
    <dgm:pt modelId="{FAB4ECE7-F0D3-4FC6-B704-60CDCDA41B01}" type="parTrans" cxnId="{0A053FE8-8F74-4C73-8F08-B8C0978E5E09}">
      <dgm:prSet/>
      <dgm:spPr/>
      <dgm:t>
        <a:bodyPr/>
        <a:lstStyle/>
        <a:p>
          <a:endParaRPr lang="ru-RU" sz="2000"/>
        </a:p>
      </dgm:t>
    </dgm:pt>
    <dgm:pt modelId="{20FCAC7C-4151-41D4-9ED2-02DA3E56303C}" type="sibTrans" cxnId="{0A053FE8-8F74-4C73-8F08-B8C0978E5E09}">
      <dgm:prSet/>
      <dgm:spPr/>
      <dgm:t>
        <a:bodyPr/>
        <a:lstStyle/>
        <a:p>
          <a:endParaRPr lang="ru-RU" sz="2000"/>
        </a:p>
      </dgm:t>
    </dgm:pt>
    <dgm:pt modelId="{A86EB489-26A0-4BA0-9CEA-0BBB060F2DCC}" type="pres">
      <dgm:prSet presAssocID="{1571C0BF-1EE4-4807-ADD0-ADB956A4B0A0}" presName="theList" presStyleCnt="0">
        <dgm:presLayoutVars>
          <dgm:dir/>
          <dgm:animLvl val="lvl"/>
          <dgm:resizeHandles val="exact"/>
        </dgm:presLayoutVars>
      </dgm:prSet>
      <dgm:spPr/>
      <dgm:t>
        <a:bodyPr/>
        <a:lstStyle/>
        <a:p>
          <a:endParaRPr lang="ru-RU"/>
        </a:p>
      </dgm:t>
    </dgm:pt>
    <dgm:pt modelId="{29FA0699-3272-4DFC-9FB3-18905AA61DEE}" type="pres">
      <dgm:prSet presAssocID="{7A11A9A0-007A-4EA7-9315-867C030C6A27}" presName="compNode" presStyleCnt="0"/>
      <dgm:spPr/>
    </dgm:pt>
    <dgm:pt modelId="{68D92CE8-6E9B-4E7B-AAAD-4D10A61F5D12}" type="pres">
      <dgm:prSet presAssocID="{7A11A9A0-007A-4EA7-9315-867C030C6A27}" presName="aNode" presStyleLbl="bgShp" presStyleIdx="0" presStyleCnt="1" custLinFactNeighborY="1493"/>
      <dgm:spPr/>
      <dgm:t>
        <a:bodyPr/>
        <a:lstStyle/>
        <a:p>
          <a:endParaRPr lang="ru-RU"/>
        </a:p>
      </dgm:t>
    </dgm:pt>
    <dgm:pt modelId="{B64353BB-9488-4FA4-9354-A0137E8A351A}" type="pres">
      <dgm:prSet presAssocID="{7A11A9A0-007A-4EA7-9315-867C030C6A27}" presName="textNode" presStyleLbl="bgShp" presStyleIdx="0" presStyleCnt="1"/>
      <dgm:spPr/>
      <dgm:t>
        <a:bodyPr/>
        <a:lstStyle/>
        <a:p>
          <a:endParaRPr lang="ru-RU"/>
        </a:p>
      </dgm:t>
    </dgm:pt>
    <dgm:pt modelId="{BB7607F1-8C4F-4AF3-ACA5-6E0D1E182AC4}" type="pres">
      <dgm:prSet presAssocID="{7A11A9A0-007A-4EA7-9315-867C030C6A27}" presName="compChildNode" presStyleCnt="0"/>
      <dgm:spPr/>
    </dgm:pt>
    <dgm:pt modelId="{B96A2E54-CD1E-4C30-B29D-78812122CD60}" type="pres">
      <dgm:prSet presAssocID="{7A11A9A0-007A-4EA7-9315-867C030C6A27}" presName="theInnerList" presStyleCnt="0"/>
      <dgm:spPr/>
    </dgm:pt>
    <dgm:pt modelId="{A8C3E8E5-F89D-4C2D-ABCB-88524E085A21}" type="pres">
      <dgm:prSet presAssocID="{7D8AB96E-B8C9-45E3-ABE1-ECBFA28A67AA}" presName="childNode" presStyleLbl="node1" presStyleIdx="0" presStyleCnt="6" custScaleX="102011" custLinFactNeighborX="-7273" custLinFactNeighborY="25380">
        <dgm:presLayoutVars>
          <dgm:bulletEnabled val="1"/>
        </dgm:presLayoutVars>
      </dgm:prSet>
      <dgm:spPr/>
      <dgm:t>
        <a:bodyPr/>
        <a:lstStyle/>
        <a:p>
          <a:endParaRPr lang="ru-RU"/>
        </a:p>
      </dgm:t>
    </dgm:pt>
    <dgm:pt modelId="{C6E77FA7-41A7-41F6-9C3A-28EE9676D019}" type="pres">
      <dgm:prSet presAssocID="{7D8AB96E-B8C9-45E3-ABE1-ECBFA28A67AA}" presName="aSpace2" presStyleCnt="0"/>
      <dgm:spPr/>
    </dgm:pt>
    <dgm:pt modelId="{3C50487E-56C8-43A6-86F0-0CE21F83845C}" type="pres">
      <dgm:prSet presAssocID="{DDE79030-424B-46C2-9AA6-17456A0338C8}" presName="childNode" presStyleLbl="node1" presStyleIdx="1" presStyleCnt="6" custScaleX="102679" custLinFactNeighborX="-6939" custLinFactNeighborY="46674">
        <dgm:presLayoutVars>
          <dgm:bulletEnabled val="1"/>
        </dgm:presLayoutVars>
      </dgm:prSet>
      <dgm:spPr/>
      <dgm:t>
        <a:bodyPr/>
        <a:lstStyle/>
        <a:p>
          <a:endParaRPr lang="ru-RU"/>
        </a:p>
      </dgm:t>
    </dgm:pt>
    <dgm:pt modelId="{7D406A1B-F83C-4025-9374-82492DC98742}" type="pres">
      <dgm:prSet presAssocID="{DDE79030-424B-46C2-9AA6-17456A0338C8}" presName="aSpace2" presStyleCnt="0"/>
      <dgm:spPr/>
    </dgm:pt>
    <dgm:pt modelId="{E75F1F04-24CC-4CBA-8197-310D813ABF25}" type="pres">
      <dgm:prSet presAssocID="{657C341B-2521-449A-87F2-45D2ED3797DE}" presName="childNode" presStyleLbl="node1" presStyleIdx="2" presStyleCnt="6" custScaleX="83800" custScaleY="97432" custLinFactNeighborX="-14587" custLinFactNeighborY="42810">
        <dgm:presLayoutVars>
          <dgm:bulletEnabled val="1"/>
        </dgm:presLayoutVars>
      </dgm:prSet>
      <dgm:spPr/>
      <dgm:t>
        <a:bodyPr/>
        <a:lstStyle/>
        <a:p>
          <a:endParaRPr lang="ru-RU"/>
        </a:p>
      </dgm:t>
    </dgm:pt>
    <dgm:pt modelId="{43A5334B-8572-4CAA-BA3D-BCB478D3BAF5}" type="pres">
      <dgm:prSet presAssocID="{657C341B-2521-449A-87F2-45D2ED3797DE}" presName="aSpace2" presStyleCnt="0"/>
      <dgm:spPr/>
    </dgm:pt>
    <dgm:pt modelId="{C8F5003E-DF16-413F-A677-B348DD21BDB9}" type="pres">
      <dgm:prSet presAssocID="{37207FFF-4ADC-4704-B0EF-5E1F7514E77A}" presName="childNode" presStyleLbl="node1" presStyleIdx="3" presStyleCnt="6" custScaleX="65022" custScaleY="54352" custLinFactNeighborX="-23976" custLinFactNeighborY="95984">
        <dgm:presLayoutVars>
          <dgm:bulletEnabled val="1"/>
        </dgm:presLayoutVars>
      </dgm:prSet>
      <dgm:spPr/>
      <dgm:t>
        <a:bodyPr/>
        <a:lstStyle/>
        <a:p>
          <a:endParaRPr lang="ru-RU"/>
        </a:p>
      </dgm:t>
    </dgm:pt>
    <dgm:pt modelId="{4DED433D-E0A0-4913-93B3-5E6B9E1F829C}" type="pres">
      <dgm:prSet presAssocID="{37207FFF-4ADC-4704-B0EF-5E1F7514E77A}" presName="aSpace2" presStyleCnt="0"/>
      <dgm:spPr/>
    </dgm:pt>
    <dgm:pt modelId="{BBECB7FB-0AB7-4093-9462-3957EE8A1558}" type="pres">
      <dgm:prSet presAssocID="{B5D799A8-12ED-4EB8-96C4-C3D6156C902D}" presName="childNode" presStyleLbl="node1" presStyleIdx="4" presStyleCnt="6" custScaleX="83180" custLinFactY="6644" custLinFactNeighborX="-14897" custLinFactNeighborY="100000">
        <dgm:presLayoutVars>
          <dgm:bulletEnabled val="1"/>
        </dgm:presLayoutVars>
      </dgm:prSet>
      <dgm:spPr/>
      <dgm:t>
        <a:bodyPr/>
        <a:lstStyle/>
        <a:p>
          <a:endParaRPr lang="ru-RU"/>
        </a:p>
      </dgm:t>
    </dgm:pt>
    <dgm:pt modelId="{67B40528-A265-4699-AD2A-9DB49C1D3F9C}" type="pres">
      <dgm:prSet presAssocID="{B5D799A8-12ED-4EB8-96C4-C3D6156C902D}" presName="aSpace2" presStyleCnt="0"/>
      <dgm:spPr/>
    </dgm:pt>
    <dgm:pt modelId="{EC2F2E8D-712F-4D79-A926-47A06264B854}" type="pres">
      <dgm:prSet presAssocID="{927B09CE-E70A-4C2C-9B62-EF1F28A6559B}" presName="childNode" presStyleLbl="node1" presStyleIdx="5" presStyleCnt="6" custLinFactY="1042" custLinFactNeighborX="-7702" custLinFactNeighborY="100000">
        <dgm:presLayoutVars>
          <dgm:bulletEnabled val="1"/>
        </dgm:presLayoutVars>
      </dgm:prSet>
      <dgm:spPr/>
      <dgm:t>
        <a:bodyPr/>
        <a:lstStyle/>
        <a:p>
          <a:endParaRPr lang="ru-RU"/>
        </a:p>
      </dgm:t>
    </dgm:pt>
  </dgm:ptLst>
  <dgm:cxnLst>
    <dgm:cxn modelId="{522ED8D9-EC16-4B8A-ACEA-A13D335E6519}" type="presOf" srcId="{7A11A9A0-007A-4EA7-9315-867C030C6A27}" destId="{68D92CE8-6E9B-4E7B-AAAD-4D10A61F5D12}" srcOrd="0" destOrd="0" presId="urn:microsoft.com/office/officeart/2005/8/layout/lProcess2"/>
    <dgm:cxn modelId="{0A053FE8-8F74-4C73-8F08-B8C0978E5E09}" srcId="{7A11A9A0-007A-4EA7-9315-867C030C6A27}" destId="{927B09CE-E70A-4C2C-9B62-EF1F28A6559B}" srcOrd="5" destOrd="0" parTransId="{FAB4ECE7-F0D3-4FC6-B704-60CDCDA41B01}" sibTransId="{20FCAC7C-4151-41D4-9ED2-02DA3E56303C}"/>
    <dgm:cxn modelId="{04B96BF6-D284-48BE-BE3F-CD82058ECFB1}" type="presOf" srcId="{B5D799A8-12ED-4EB8-96C4-C3D6156C902D}" destId="{BBECB7FB-0AB7-4093-9462-3957EE8A1558}" srcOrd="0" destOrd="0" presId="urn:microsoft.com/office/officeart/2005/8/layout/lProcess2"/>
    <dgm:cxn modelId="{FC631049-6F93-42C2-9855-DF00AA2C489F}" type="presOf" srcId="{657C341B-2521-449A-87F2-45D2ED3797DE}" destId="{E75F1F04-24CC-4CBA-8197-310D813ABF25}" srcOrd="0" destOrd="0" presId="urn:microsoft.com/office/officeart/2005/8/layout/lProcess2"/>
    <dgm:cxn modelId="{8E320D9E-8146-449E-9132-C9725CC367D3}" type="presOf" srcId="{37207FFF-4ADC-4704-B0EF-5E1F7514E77A}" destId="{C8F5003E-DF16-413F-A677-B348DD21BDB9}" srcOrd="0" destOrd="0" presId="urn:microsoft.com/office/officeart/2005/8/layout/lProcess2"/>
    <dgm:cxn modelId="{3DED8B05-6F7C-4F16-9287-9B27069423CB}" type="presOf" srcId="{7A11A9A0-007A-4EA7-9315-867C030C6A27}" destId="{B64353BB-9488-4FA4-9354-A0137E8A351A}" srcOrd="1" destOrd="0" presId="urn:microsoft.com/office/officeart/2005/8/layout/lProcess2"/>
    <dgm:cxn modelId="{76861C31-05EB-4237-9072-521FEAF259D1}" type="presOf" srcId="{7D8AB96E-B8C9-45E3-ABE1-ECBFA28A67AA}" destId="{A8C3E8E5-F89D-4C2D-ABCB-88524E085A21}" srcOrd="0" destOrd="0" presId="urn:microsoft.com/office/officeart/2005/8/layout/lProcess2"/>
    <dgm:cxn modelId="{3F209762-3C29-4B4D-9882-DD12582FBF3F}" srcId="{7A11A9A0-007A-4EA7-9315-867C030C6A27}" destId="{B5D799A8-12ED-4EB8-96C4-C3D6156C902D}" srcOrd="4" destOrd="0" parTransId="{E1B21211-D95C-4D40-90E3-5D0F342375FA}" sibTransId="{211139AC-454A-4E3F-A741-513ACF96D98D}"/>
    <dgm:cxn modelId="{948747A5-8553-49F4-B1D9-9625FF69B526}" srcId="{7A11A9A0-007A-4EA7-9315-867C030C6A27}" destId="{7D8AB96E-B8C9-45E3-ABE1-ECBFA28A67AA}" srcOrd="0" destOrd="0" parTransId="{4A9A9B48-6D35-45B6-94E7-78E3DA1DDD7E}" sibTransId="{50B0D67C-3C56-475A-AFE3-039D3D5C3EAA}"/>
    <dgm:cxn modelId="{66F31DB9-BD59-45A0-B8EF-F1316471EAA8}" srcId="{7A11A9A0-007A-4EA7-9315-867C030C6A27}" destId="{37207FFF-4ADC-4704-B0EF-5E1F7514E77A}" srcOrd="3" destOrd="0" parTransId="{B61D0D9A-1259-42C7-B320-2C06CEC21B13}" sibTransId="{7FE31772-406E-4C2D-8A65-9ECC28E5E03C}"/>
    <dgm:cxn modelId="{70994412-4F32-43AA-80EF-8DFD5C2A9C7B}" type="presOf" srcId="{927B09CE-E70A-4C2C-9B62-EF1F28A6559B}" destId="{EC2F2E8D-712F-4D79-A926-47A06264B854}" srcOrd="0" destOrd="0" presId="urn:microsoft.com/office/officeart/2005/8/layout/lProcess2"/>
    <dgm:cxn modelId="{320ABE25-1A09-499D-8762-19E5726C24CB}" srcId="{1571C0BF-1EE4-4807-ADD0-ADB956A4B0A0}" destId="{7A11A9A0-007A-4EA7-9315-867C030C6A27}" srcOrd="0" destOrd="0" parTransId="{6439D0AD-6CDF-4A89-966C-6C3167C696E2}" sibTransId="{4158F164-CABD-48FE-B7B2-C07833B95195}"/>
    <dgm:cxn modelId="{337C27E9-EB33-45B1-943C-9D3A77C9FB18}" type="presOf" srcId="{1571C0BF-1EE4-4807-ADD0-ADB956A4B0A0}" destId="{A86EB489-26A0-4BA0-9CEA-0BBB060F2DCC}" srcOrd="0" destOrd="0" presId="urn:microsoft.com/office/officeart/2005/8/layout/lProcess2"/>
    <dgm:cxn modelId="{D4FCD79E-4271-470C-BA69-EF28DAF1D440}" srcId="{7A11A9A0-007A-4EA7-9315-867C030C6A27}" destId="{DDE79030-424B-46C2-9AA6-17456A0338C8}" srcOrd="1" destOrd="0" parTransId="{F5E91536-E875-4542-9E6E-DD26F8F9F893}" sibTransId="{43B4C57F-0B03-4F00-98C4-058BD45E758D}"/>
    <dgm:cxn modelId="{C552817C-BDBF-4322-9F50-45CAD1AE8110}" srcId="{7A11A9A0-007A-4EA7-9315-867C030C6A27}" destId="{657C341B-2521-449A-87F2-45D2ED3797DE}" srcOrd="2" destOrd="0" parTransId="{7A309B0C-8569-454A-85C1-9DA9D0B2869B}" sibTransId="{9C04BE57-E9A8-44B0-A0DC-550A4FD14C5F}"/>
    <dgm:cxn modelId="{5F63E889-1D02-4B70-93A3-2E2EE7E99927}" type="presOf" srcId="{DDE79030-424B-46C2-9AA6-17456A0338C8}" destId="{3C50487E-56C8-43A6-86F0-0CE21F83845C}" srcOrd="0" destOrd="0" presId="urn:microsoft.com/office/officeart/2005/8/layout/lProcess2"/>
    <dgm:cxn modelId="{369F13FD-DE77-41DB-BB96-5A93DED1E71E}" type="presParOf" srcId="{A86EB489-26A0-4BA0-9CEA-0BBB060F2DCC}" destId="{29FA0699-3272-4DFC-9FB3-18905AA61DEE}" srcOrd="0" destOrd="0" presId="urn:microsoft.com/office/officeart/2005/8/layout/lProcess2"/>
    <dgm:cxn modelId="{5BE6D78D-AC15-40F6-AAF7-9AD394EDC7AC}" type="presParOf" srcId="{29FA0699-3272-4DFC-9FB3-18905AA61DEE}" destId="{68D92CE8-6E9B-4E7B-AAAD-4D10A61F5D12}" srcOrd="0" destOrd="0" presId="urn:microsoft.com/office/officeart/2005/8/layout/lProcess2"/>
    <dgm:cxn modelId="{D76C360D-FA57-43A4-B14B-2DF9E069C805}" type="presParOf" srcId="{29FA0699-3272-4DFC-9FB3-18905AA61DEE}" destId="{B64353BB-9488-4FA4-9354-A0137E8A351A}" srcOrd="1" destOrd="0" presId="urn:microsoft.com/office/officeart/2005/8/layout/lProcess2"/>
    <dgm:cxn modelId="{414CD5F2-7D4F-4F8A-B71C-5C9405C65AFE}" type="presParOf" srcId="{29FA0699-3272-4DFC-9FB3-18905AA61DEE}" destId="{BB7607F1-8C4F-4AF3-ACA5-6E0D1E182AC4}" srcOrd="2" destOrd="0" presId="urn:microsoft.com/office/officeart/2005/8/layout/lProcess2"/>
    <dgm:cxn modelId="{7674D90E-D98C-4908-8EDE-C1DFFDC72412}" type="presParOf" srcId="{BB7607F1-8C4F-4AF3-ACA5-6E0D1E182AC4}" destId="{B96A2E54-CD1E-4C30-B29D-78812122CD60}" srcOrd="0" destOrd="0" presId="urn:microsoft.com/office/officeart/2005/8/layout/lProcess2"/>
    <dgm:cxn modelId="{7E096209-40EB-4317-9D42-1669619B7D9F}" type="presParOf" srcId="{B96A2E54-CD1E-4C30-B29D-78812122CD60}" destId="{A8C3E8E5-F89D-4C2D-ABCB-88524E085A21}" srcOrd="0" destOrd="0" presId="urn:microsoft.com/office/officeart/2005/8/layout/lProcess2"/>
    <dgm:cxn modelId="{444952FE-454A-4561-A079-52CE54E179F7}" type="presParOf" srcId="{B96A2E54-CD1E-4C30-B29D-78812122CD60}" destId="{C6E77FA7-41A7-41F6-9C3A-28EE9676D019}" srcOrd="1" destOrd="0" presId="urn:microsoft.com/office/officeart/2005/8/layout/lProcess2"/>
    <dgm:cxn modelId="{959841A6-303A-4E7A-89C1-9914EB6CF72F}" type="presParOf" srcId="{B96A2E54-CD1E-4C30-B29D-78812122CD60}" destId="{3C50487E-56C8-43A6-86F0-0CE21F83845C}" srcOrd="2" destOrd="0" presId="urn:microsoft.com/office/officeart/2005/8/layout/lProcess2"/>
    <dgm:cxn modelId="{41A4C892-F7EC-41F4-B5B3-989E8DF2118E}" type="presParOf" srcId="{B96A2E54-CD1E-4C30-B29D-78812122CD60}" destId="{7D406A1B-F83C-4025-9374-82492DC98742}" srcOrd="3" destOrd="0" presId="urn:microsoft.com/office/officeart/2005/8/layout/lProcess2"/>
    <dgm:cxn modelId="{AD18B431-70CF-4F31-8683-0D6402AB0B17}" type="presParOf" srcId="{B96A2E54-CD1E-4C30-B29D-78812122CD60}" destId="{E75F1F04-24CC-4CBA-8197-310D813ABF25}" srcOrd="4" destOrd="0" presId="urn:microsoft.com/office/officeart/2005/8/layout/lProcess2"/>
    <dgm:cxn modelId="{40055751-A82A-444F-BA4E-EB75F009C7AF}" type="presParOf" srcId="{B96A2E54-CD1E-4C30-B29D-78812122CD60}" destId="{43A5334B-8572-4CAA-BA3D-BCB478D3BAF5}" srcOrd="5" destOrd="0" presId="urn:microsoft.com/office/officeart/2005/8/layout/lProcess2"/>
    <dgm:cxn modelId="{62042306-C971-4C0C-AE8B-2332D86DC8C1}" type="presParOf" srcId="{B96A2E54-CD1E-4C30-B29D-78812122CD60}" destId="{C8F5003E-DF16-413F-A677-B348DD21BDB9}" srcOrd="6" destOrd="0" presId="urn:microsoft.com/office/officeart/2005/8/layout/lProcess2"/>
    <dgm:cxn modelId="{AF737E2D-4152-4DAD-AE63-127ADCB4B2A7}" type="presParOf" srcId="{B96A2E54-CD1E-4C30-B29D-78812122CD60}" destId="{4DED433D-E0A0-4913-93B3-5E6B9E1F829C}" srcOrd="7" destOrd="0" presId="urn:microsoft.com/office/officeart/2005/8/layout/lProcess2"/>
    <dgm:cxn modelId="{9F365706-52C1-413A-B9F7-1992F16749BC}" type="presParOf" srcId="{B96A2E54-CD1E-4C30-B29D-78812122CD60}" destId="{BBECB7FB-0AB7-4093-9462-3957EE8A1558}" srcOrd="8" destOrd="0" presId="urn:microsoft.com/office/officeart/2005/8/layout/lProcess2"/>
    <dgm:cxn modelId="{FD869D3D-1841-4F2C-B209-130A89833F89}" type="presParOf" srcId="{B96A2E54-CD1E-4C30-B29D-78812122CD60}" destId="{67B40528-A265-4699-AD2A-9DB49C1D3F9C}" srcOrd="9" destOrd="0" presId="urn:microsoft.com/office/officeart/2005/8/layout/lProcess2"/>
    <dgm:cxn modelId="{2480380D-3C1B-4DA0-AC22-B272C711D861}" type="presParOf" srcId="{B96A2E54-CD1E-4C30-B29D-78812122CD60}" destId="{EC2F2E8D-712F-4D79-A926-47A06264B854}" srcOrd="10"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FBEB24-EFC4-44D0-BD57-0C904038E174}"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DB097E17-0B06-4B01-A9F5-2D17E82EA415}">
      <dgm:prSet/>
      <dgm:spPr/>
      <dgm:t>
        <a:bodyPr/>
        <a:lstStyle/>
        <a:p>
          <a:pPr rtl="0"/>
          <a:r>
            <a:rPr lang="ru-RU" dirty="0" smtClean="0"/>
            <a:t>3.</a:t>
          </a:r>
        </a:p>
        <a:p>
          <a:pPr rtl="0"/>
          <a:r>
            <a:rPr lang="ru-RU" dirty="0" smtClean="0"/>
            <a:t>Администрирование приложений: поддержка представлений БД для различных групп пользователей механизмами внешнего уровня СУБД. При изменении концептуальной схемы БД или схемы хранения может потребоваться внесение соответствующих изменений в приложения.</a:t>
          </a:r>
          <a:endParaRPr lang="ru-RU" dirty="0"/>
        </a:p>
      </dgm:t>
    </dgm:pt>
    <dgm:pt modelId="{35DCDEE9-E6E5-462D-822E-0814C36344B2}" type="parTrans" cxnId="{0B99F64F-7870-47B2-BD83-6660C0D76644}">
      <dgm:prSet/>
      <dgm:spPr/>
      <dgm:t>
        <a:bodyPr/>
        <a:lstStyle/>
        <a:p>
          <a:endParaRPr lang="ru-RU"/>
        </a:p>
      </dgm:t>
    </dgm:pt>
    <dgm:pt modelId="{0A9C2DD1-BF4B-4551-AEB2-2FD0DA644CFE}" type="sibTrans" cxnId="{0B99F64F-7870-47B2-BD83-6660C0D76644}">
      <dgm:prSet/>
      <dgm:spPr/>
      <dgm:t>
        <a:bodyPr/>
        <a:lstStyle/>
        <a:p>
          <a:endParaRPr lang="ru-RU"/>
        </a:p>
      </dgm:t>
    </dgm:pt>
    <dgm:pt modelId="{B505D493-D9AB-4C0F-B444-418BEB8348C1}">
      <dgm:prSet/>
      <dgm:spPr/>
      <dgm:t>
        <a:bodyPr/>
        <a:lstStyle/>
        <a:p>
          <a:pPr rtl="0"/>
          <a:r>
            <a:rPr lang="ru-RU" dirty="0" smtClean="0"/>
            <a:t>4.</a:t>
          </a:r>
        </a:p>
        <a:p>
          <a:pPr rtl="0"/>
          <a:r>
            <a:rPr lang="ru-RU" dirty="0" smtClean="0"/>
            <a:t>Администрирование безопасности данных: предоставление пользователям прав на доступ к БД и настройка системных средств защиты от несанкционированного доступа.</a:t>
          </a:r>
          <a:endParaRPr lang="ru-RU" dirty="0"/>
        </a:p>
      </dgm:t>
    </dgm:pt>
    <dgm:pt modelId="{20EAD786-1AAE-4E14-A3CA-562C481FE6DB}" type="parTrans" cxnId="{FC3C7458-B241-4A6B-AEE3-9D8465F2D5E9}">
      <dgm:prSet/>
      <dgm:spPr/>
      <dgm:t>
        <a:bodyPr/>
        <a:lstStyle/>
        <a:p>
          <a:endParaRPr lang="ru-RU"/>
        </a:p>
      </dgm:t>
    </dgm:pt>
    <dgm:pt modelId="{C3A72F04-ACFF-4467-B01C-C61D12428C79}" type="sibTrans" cxnId="{FC3C7458-B241-4A6B-AEE3-9D8465F2D5E9}">
      <dgm:prSet/>
      <dgm:spPr/>
      <dgm:t>
        <a:bodyPr/>
        <a:lstStyle/>
        <a:p>
          <a:endParaRPr lang="ru-RU"/>
        </a:p>
      </dgm:t>
    </dgm:pt>
    <dgm:pt modelId="{FAE71561-9057-454C-BFB1-BB7BC0F2EBD7}" type="pres">
      <dgm:prSet presAssocID="{6FFBEB24-EFC4-44D0-BD57-0C904038E174}" presName="linear" presStyleCnt="0">
        <dgm:presLayoutVars>
          <dgm:animLvl val="lvl"/>
          <dgm:resizeHandles val="exact"/>
        </dgm:presLayoutVars>
      </dgm:prSet>
      <dgm:spPr/>
      <dgm:t>
        <a:bodyPr/>
        <a:lstStyle/>
        <a:p>
          <a:endParaRPr lang="ru-RU"/>
        </a:p>
      </dgm:t>
    </dgm:pt>
    <dgm:pt modelId="{D7DE11CA-85B6-4FD9-847A-ADE90AE23992}" type="pres">
      <dgm:prSet presAssocID="{DB097E17-0B06-4B01-A9F5-2D17E82EA415}" presName="parentText" presStyleLbl="node1" presStyleIdx="0" presStyleCnt="2">
        <dgm:presLayoutVars>
          <dgm:chMax val="0"/>
          <dgm:bulletEnabled val="1"/>
        </dgm:presLayoutVars>
      </dgm:prSet>
      <dgm:spPr/>
      <dgm:t>
        <a:bodyPr/>
        <a:lstStyle/>
        <a:p>
          <a:endParaRPr lang="ru-RU"/>
        </a:p>
      </dgm:t>
    </dgm:pt>
    <dgm:pt modelId="{DE277E18-5587-41AD-82D3-A134088A2F78}" type="pres">
      <dgm:prSet presAssocID="{0A9C2DD1-BF4B-4551-AEB2-2FD0DA644CFE}" presName="spacer" presStyleCnt="0"/>
      <dgm:spPr/>
    </dgm:pt>
    <dgm:pt modelId="{1EC70246-B0EB-4CEA-8986-4FDEA88C3BF9}" type="pres">
      <dgm:prSet presAssocID="{B505D493-D9AB-4C0F-B444-418BEB8348C1}" presName="parentText" presStyleLbl="node1" presStyleIdx="1" presStyleCnt="2">
        <dgm:presLayoutVars>
          <dgm:chMax val="0"/>
          <dgm:bulletEnabled val="1"/>
        </dgm:presLayoutVars>
      </dgm:prSet>
      <dgm:spPr/>
      <dgm:t>
        <a:bodyPr/>
        <a:lstStyle/>
        <a:p>
          <a:endParaRPr lang="ru-RU"/>
        </a:p>
      </dgm:t>
    </dgm:pt>
  </dgm:ptLst>
  <dgm:cxnLst>
    <dgm:cxn modelId="{BA32A17F-9F7A-493E-9A2C-904D721D6756}" type="presOf" srcId="{DB097E17-0B06-4B01-A9F5-2D17E82EA415}" destId="{D7DE11CA-85B6-4FD9-847A-ADE90AE23992}" srcOrd="0" destOrd="0" presId="urn:microsoft.com/office/officeart/2005/8/layout/vList2"/>
    <dgm:cxn modelId="{FC3C7458-B241-4A6B-AEE3-9D8465F2D5E9}" srcId="{6FFBEB24-EFC4-44D0-BD57-0C904038E174}" destId="{B505D493-D9AB-4C0F-B444-418BEB8348C1}" srcOrd="1" destOrd="0" parTransId="{20EAD786-1AAE-4E14-A3CA-562C481FE6DB}" sibTransId="{C3A72F04-ACFF-4467-B01C-C61D12428C79}"/>
    <dgm:cxn modelId="{0B99F64F-7870-47B2-BD83-6660C0D76644}" srcId="{6FFBEB24-EFC4-44D0-BD57-0C904038E174}" destId="{DB097E17-0B06-4B01-A9F5-2D17E82EA415}" srcOrd="0" destOrd="0" parTransId="{35DCDEE9-E6E5-462D-822E-0814C36344B2}" sibTransId="{0A9C2DD1-BF4B-4551-AEB2-2FD0DA644CFE}"/>
    <dgm:cxn modelId="{C3437C48-33B4-42B5-8C3B-CEF77304E0A7}" type="presOf" srcId="{6FFBEB24-EFC4-44D0-BD57-0C904038E174}" destId="{FAE71561-9057-454C-BFB1-BB7BC0F2EBD7}" srcOrd="0" destOrd="0" presId="urn:microsoft.com/office/officeart/2005/8/layout/vList2"/>
    <dgm:cxn modelId="{DFD22211-66F1-4FB9-A908-586DFE98E61A}" type="presOf" srcId="{B505D493-D9AB-4C0F-B444-418BEB8348C1}" destId="{1EC70246-B0EB-4CEA-8986-4FDEA88C3BF9}" srcOrd="0" destOrd="0" presId="urn:microsoft.com/office/officeart/2005/8/layout/vList2"/>
    <dgm:cxn modelId="{642FD709-5570-40D1-A91F-22F790FD7778}" type="presParOf" srcId="{FAE71561-9057-454C-BFB1-BB7BC0F2EBD7}" destId="{D7DE11CA-85B6-4FD9-847A-ADE90AE23992}" srcOrd="0" destOrd="0" presId="urn:microsoft.com/office/officeart/2005/8/layout/vList2"/>
    <dgm:cxn modelId="{F8B48AE9-79AB-4A4F-9E8F-DBE094356402}" type="presParOf" srcId="{FAE71561-9057-454C-BFB1-BB7BC0F2EBD7}" destId="{DE277E18-5587-41AD-82D3-A134088A2F78}" srcOrd="1" destOrd="0" presId="urn:microsoft.com/office/officeart/2005/8/layout/vList2"/>
    <dgm:cxn modelId="{A5B13A19-B075-4D0F-B78B-FD98F64CF414}" type="presParOf" srcId="{FAE71561-9057-454C-BFB1-BB7BC0F2EBD7}" destId="{1EC70246-B0EB-4CEA-8986-4FDEA88C3BF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883E4E-E893-4EF2-A6E8-708E7D68C707}"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ru-RU"/>
        </a:p>
      </dgm:t>
    </dgm:pt>
    <dgm:pt modelId="{4D18F827-F7ED-4254-A228-EC3C4C9C863C}">
      <dgm:prSet/>
      <dgm:spPr/>
      <dgm:t>
        <a:bodyPr/>
        <a:lstStyle/>
        <a:p>
          <a:pPr rtl="0"/>
          <a:r>
            <a:rPr lang="ru-RU" dirty="0" smtClean="0"/>
            <a:t>В состав СУБД включаются вспомогательные средства (различные утилиты), упрощающие администрирование БД.</a:t>
          </a:r>
          <a:endParaRPr lang="ru-RU" dirty="0"/>
        </a:p>
      </dgm:t>
    </dgm:pt>
    <dgm:pt modelId="{E2C15CD4-41B7-48E9-9488-BAEB1B7EAA09}" type="parTrans" cxnId="{A82D385E-B6A8-4A08-82E0-CE2F0F92DC69}">
      <dgm:prSet/>
      <dgm:spPr/>
      <dgm:t>
        <a:bodyPr/>
        <a:lstStyle/>
        <a:p>
          <a:endParaRPr lang="ru-RU"/>
        </a:p>
      </dgm:t>
    </dgm:pt>
    <dgm:pt modelId="{DEEB6C49-6BE5-4E3E-B2E1-B80DAF59DC43}" type="sibTrans" cxnId="{A82D385E-B6A8-4A08-82E0-CE2F0F92DC69}">
      <dgm:prSet/>
      <dgm:spPr/>
      <dgm:t>
        <a:bodyPr/>
        <a:lstStyle/>
        <a:p>
          <a:endParaRPr lang="ru-RU"/>
        </a:p>
      </dgm:t>
    </dgm:pt>
    <dgm:pt modelId="{5125B11D-85E3-490C-98AF-8C6F9FABD01A}" type="pres">
      <dgm:prSet presAssocID="{DC883E4E-E893-4EF2-A6E8-708E7D68C707}" presName="compositeShape" presStyleCnt="0">
        <dgm:presLayoutVars>
          <dgm:chMax val="2"/>
          <dgm:dir/>
          <dgm:resizeHandles val="exact"/>
        </dgm:presLayoutVars>
      </dgm:prSet>
      <dgm:spPr/>
      <dgm:t>
        <a:bodyPr/>
        <a:lstStyle/>
        <a:p>
          <a:endParaRPr lang="ru-RU"/>
        </a:p>
      </dgm:t>
    </dgm:pt>
    <dgm:pt modelId="{177898E7-BB9F-4F31-A447-24042F12F5C4}" type="pres">
      <dgm:prSet presAssocID="{4D18F827-F7ED-4254-A228-EC3C4C9C863C}" presName="upArrow" presStyleLbl="node1" presStyleIdx="0" presStyleCnt="1"/>
      <dgm:spPr/>
    </dgm:pt>
    <dgm:pt modelId="{14EB07D0-E78D-4C0D-B503-1465AAAD1D87}" type="pres">
      <dgm:prSet presAssocID="{4D18F827-F7ED-4254-A228-EC3C4C9C863C}" presName="upArrowText" presStyleLbl="revTx" presStyleIdx="0" presStyleCnt="1">
        <dgm:presLayoutVars>
          <dgm:chMax val="0"/>
          <dgm:bulletEnabled val="1"/>
        </dgm:presLayoutVars>
      </dgm:prSet>
      <dgm:spPr/>
      <dgm:t>
        <a:bodyPr/>
        <a:lstStyle/>
        <a:p>
          <a:endParaRPr lang="ru-RU"/>
        </a:p>
      </dgm:t>
    </dgm:pt>
  </dgm:ptLst>
  <dgm:cxnLst>
    <dgm:cxn modelId="{A82D385E-B6A8-4A08-82E0-CE2F0F92DC69}" srcId="{DC883E4E-E893-4EF2-A6E8-708E7D68C707}" destId="{4D18F827-F7ED-4254-A228-EC3C4C9C863C}" srcOrd="0" destOrd="0" parTransId="{E2C15CD4-41B7-48E9-9488-BAEB1B7EAA09}" sibTransId="{DEEB6C49-6BE5-4E3E-B2E1-B80DAF59DC43}"/>
    <dgm:cxn modelId="{6C45275B-82A0-48A1-A477-4ABFD7FAE424}" type="presOf" srcId="{DC883E4E-E893-4EF2-A6E8-708E7D68C707}" destId="{5125B11D-85E3-490C-98AF-8C6F9FABD01A}" srcOrd="0" destOrd="0" presId="urn:microsoft.com/office/officeart/2005/8/layout/arrow4"/>
    <dgm:cxn modelId="{0DFAD3FB-B547-4062-90B7-566E4798C51A}" type="presOf" srcId="{4D18F827-F7ED-4254-A228-EC3C4C9C863C}" destId="{14EB07D0-E78D-4C0D-B503-1465AAAD1D87}" srcOrd="0" destOrd="0" presId="urn:microsoft.com/office/officeart/2005/8/layout/arrow4"/>
    <dgm:cxn modelId="{7247AF0A-B17B-4669-9C0F-42141365D77B}" type="presParOf" srcId="{5125B11D-85E3-490C-98AF-8C6F9FABD01A}" destId="{177898E7-BB9F-4F31-A447-24042F12F5C4}" srcOrd="0" destOrd="0" presId="urn:microsoft.com/office/officeart/2005/8/layout/arrow4"/>
    <dgm:cxn modelId="{6AE63090-763F-42B4-B4BB-7FB735C62D53}" type="presParOf" srcId="{5125B11D-85E3-490C-98AF-8C6F9FABD01A}" destId="{14EB07D0-E78D-4C0D-B503-1465AAAD1D87}" srcOrd="1" destOrd="0" presId="urn:microsoft.com/office/officeart/2005/8/layout/arrow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0D89E5A-5847-4F76-A677-83FADBCC3C7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smtClean="0"/>
            <a:t>Словарь-справочник данных</a:t>
          </a:r>
        </a:p>
        <a:p>
          <a:pPr rtl="0"/>
          <a:r>
            <a:rPr lang="ru-RU" dirty="0" smtClean="0"/>
            <a:t>(каталог данных)</a:t>
          </a:r>
          <a:endParaRPr lang="ru-RU" dirty="0"/>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AC5034EA-95E8-442F-95B5-C404469D7B25}">
      <dgm:prSet/>
      <dgm:spPr/>
      <dgm:t>
        <a:bodyPr/>
        <a:lstStyle/>
        <a:p>
          <a:r>
            <a:rPr lang="ru-RU" dirty="0" smtClean="0"/>
            <a:t>программная система, предназначенная для централизованного хранения и использования описания объектов БД (метаданных)</a:t>
          </a:r>
          <a:endParaRPr lang="ru-RU" dirty="0"/>
        </a:p>
      </dgm:t>
    </dgm:pt>
    <dgm:pt modelId="{F4C4C380-6D70-4117-8C61-9D38ED149A94}" type="parTrans" cxnId="{640D559A-A5CE-4C12-AD09-FCFD92E49605}">
      <dgm:prSet/>
      <dgm:spPr/>
      <dgm:t>
        <a:bodyPr/>
        <a:lstStyle/>
        <a:p>
          <a:endParaRPr lang="ru-RU"/>
        </a:p>
      </dgm:t>
    </dgm:pt>
    <dgm:pt modelId="{1E397C1E-4965-4EA9-8DE5-4C755339B5FD}" type="sibTrans" cxnId="{640D559A-A5CE-4C12-AD09-FCFD92E49605}">
      <dgm:prSet/>
      <dgm:spPr/>
      <dgm:t>
        <a:bodyPr/>
        <a:lstStyle/>
        <a:p>
          <a:endParaRPr lang="ru-RU"/>
        </a:p>
      </dgm:t>
    </dgm:pt>
    <dgm:pt modelId="{621A0884-30CF-4C9F-BF77-15C9640F2250}" type="pres">
      <dgm:prSet presAssocID="{D0D89E5A-5847-4F76-A677-83FADBCC3C75}" presName="linearFlow" presStyleCnt="0">
        <dgm:presLayoutVars>
          <dgm:dir/>
          <dgm:animLvl val="lvl"/>
          <dgm:resizeHandles val="exact"/>
        </dgm:presLayoutVars>
      </dgm:prSet>
      <dgm:spPr/>
      <dgm:t>
        <a:bodyPr/>
        <a:lstStyle/>
        <a:p>
          <a:endParaRPr lang="ru-RU"/>
        </a:p>
      </dgm:t>
    </dgm:pt>
    <dgm:pt modelId="{8D3CFA25-29CF-4947-B97F-C057D8B94410}" type="pres">
      <dgm:prSet presAssocID="{CD864F99-3411-4BEC-B3C8-0AE6F4527AC4}" presName="composite" presStyleCnt="0"/>
      <dgm:spPr/>
    </dgm:pt>
    <dgm:pt modelId="{801BBE43-3C12-4357-A8C7-B0D0C337A036}" type="pres">
      <dgm:prSet presAssocID="{CD864F99-3411-4BEC-B3C8-0AE6F4527AC4}" presName="parentText" presStyleLbl="alignNode1" presStyleIdx="0" presStyleCnt="1">
        <dgm:presLayoutVars>
          <dgm:chMax val="1"/>
          <dgm:bulletEnabled val="1"/>
        </dgm:presLayoutVars>
      </dgm:prSet>
      <dgm:spPr/>
      <dgm:t>
        <a:bodyPr/>
        <a:lstStyle/>
        <a:p>
          <a:endParaRPr lang="ru-RU"/>
        </a:p>
      </dgm:t>
    </dgm:pt>
    <dgm:pt modelId="{A9CEDC79-8D14-486B-9DA5-1B49469EBE84}" type="pres">
      <dgm:prSet presAssocID="{CD864F99-3411-4BEC-B3C8-0AE6F4527AC4}" presName="descendantText" presStyleLbl="alignAcc1" presStyleIdx="0" presStyleCnt="1">
        <dgm:presLayoutVars>
          <dgm:bulletEnabled val="1"/>
        </dgm:presLayoutVars>
      </dgm:prSet>
      <dgm:spPr/>
      <dgm:t>
        <a:bodyPr/>
        <a:lstStyle/>
        <a:p>
          <a:endParaRPr lang="ru-RU"/>
        </a:p>
      </dgm:t>
    </dgm:pt>
  </dgm:ptLst>
  <dgm:cxnLst>
    <dgm:cxn modelId="{AA22C239-FC3C-4211-8EEC-18C206E487CF}" type="presOf" srcId="{AC5034EA-95E8-442F-95B5-C404469D7B25}" destId="{A9CEDC79-8D14-486B-9DA5-1B49469EBE84}" srcOrd="0" destOrd="0" presId="urn:microsoft.com/office/officeart/2005/8/layout/chevron2"/>
    <dgm:cxn modelId="{2A2B61B4-C704-4297-ABA3-6DFCBA92CA73}" type="presOf" srcId="{CD864F99-3411-4BEC-B3C8-0AE6F4527AC4}" destId="{801BBE43-3C12-4357-A8C7-B0D0C337A036}" srcOrd="0" destOrd="0" presId="urn:microsoft.com/office/officeart/2005/8/layout/chevron2"/>
    <dgm:cxn modelId="{640D559A-A5CE-4C12-AD09-FCFD92E49605}" srcId="{CD864F99-3411-4BEC-B3C8-0AE6F4527AC4}" destId="{AC5034EA-95E8-442F-95B5-C404469D7B25}" srcOrd="0" destOrd="0" parTransId="{F4C4C380-6D70-4117-8C61-9D38ED149A94}" sibTransId="{1E397C1E-4965-4EA9-8DE5-4C755339B5FD}"/>
    <dgm:cxn modelId="{1E690DF4-7C3D-42BB-87AE-465DD9DC22EC}" type="presOf" srcId="{D0D89E5A-5847-4F76-A677-83FADBCC3C75}" destId="{621A0884-30CF-4C9F-BF77-15C9640F2250}" srcOrd="0" destOrd="0" presId="urn:microsoft.com/office/officeart/2005/8/layout/chevron2"/>
    <dgm:cxn modelId="{7131B04E-0AA6-4198-9A8C-D03CEC592F75}" srcId="{D0D89E5A-5847-4F76-A677-83FADBCC3C75}" destId="{CD864F99-3411-4BEC-B3C8-0AE6F4527AC4}" srcOrd="0" destOrd="0" parTransId="{C209C7EC-9BA4-42AC-A85B-B109A34C8E5B}" sibTransId="{ED6BCB7F-0290-445C-932B-2F4A673135D0}"/>
    <dgm:cxn modelId="{E30C7403-6F08-4107-B3D9-544C221B58BF}" type="presParOf" srcId="{621A0884-30CF-4C9F-BF77-15C9640F2250}" destId="{8D3CFA25-29CF-4947-B97F-C057D8B94410}" srcOrd="0" destOrd="0" presId="urn:microsoft.com/office/officeart/2005/8/layout/chevron2"/>
    <dgm:cxn modelId="{FDBB1870-B4D1-4D6F-BCE0-5DCC98B6D5ED}" type="presParOf" srcId="{8D3CFA25-29CF-4947-B97F-C057D8B94410}" destId="{801BBE43-3C12-4357-A8C7-B0D0C337A036}" srcOrd="0" destOrd="0" presId="urn:microsoft.com/office/officeart/2005/8/layout/chevron2"/>
    <dgm:cxn modelId="{062D2DEF-992C-4670-ABF2-550202405A12}" type="presParOf" srcId="{8D3CFA25-29CF-4947-B97F-C057D8B94410}" destId="{A9CEDC79-8D14-486B-9DA5-1B49469EBE8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24C9F7E-F82E-40A6-86A2-07076A46A29D}"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740754D4-1992-4113-9B2A-DAC25C1ED19B}">
      <dgm:prSet/>
      <dgm:spPr/>
      <dgm:t>
        <a:bodyPr/>
        <a:lstStyle/>
        <a:p>
          <a:pPr algn="ctr" rtl="0"/>
          <a:r>
            <a:rPr lang="ru-RU" dirty="0" smtClean="0"/>
            <a:t>ССД содержит сведения</a:t>
          </a:r>
          <a:endParaRPr lang="ru-RU" dirty="0"/>
        </a:p>
      </dgm:t>
    </dgm:pt>
    <dgm:pt modelId="{6B291C8D-D0E9-4110-9F11-744CF9CEBF19}" type="parTrans" cxnId="{B3823F2A-0A24-4FDB-9510-93ADADB1CBAD}">
      <dgm:prSet/>
      <dgm:spPr/>
      <dgm:t>
        <a:bodyPr/>
        <a:lstStyle/>
        <a:p>
          <a:endParaRPr lang="ru-RU"/>
        </a:p>
      </dgm:t>
    </dgm:pt>
    <dgm:pt modelId="{20C1CF96-72F8-4D8E-8AFF-F68ADC83EC22}" type="sibTrans" cxnId="{B3823F2A-0A24-4FDB-9510-93ADADB1CBAD}">
      <dgm:prSet/>
      <dgm:spPr/>
      <dgm:t>
        <a:bodyPr/>
        <a:lstStyle/>
        <a:p>
          <a:endParaRPr lang="ru-RU"/>
        </a:p>
      </dgm:t>
    </dgm:pt>
    <dgm:pt modelId="{1D323E8A-583D-404A-97B8-E49635C4A631}">
      <dgm:prSet/>
      <dgm:spPr/>
      <dgm:t>
        <a:bodyPr/>
        <a:lstStyle/>
        <a:p>
          <a:pPr algn="ctr" rtl="0"/>
          <a:r>
            <a:rPr lang="ru-RU" dirty="0" smtClean="0"/>
            <a:t>о владельцах объектов данных, пользователях ресурсов данных и полномочиях их доступа</a:t>
          </a:r>
          <a:endParaRPr lang="ru-RU" dirty="0"/>
        </a:p>
      </dgm:t>
    </dgm:pt>
    <dgm:pt modelId="{F5C99043-7C8A-4FD8-B7E2-7175EF1FED26}" type="parTrans" cxnId="{DEC523E1-2C16-4F19-9802-6AABF5327746}">
      <dgm:prSet/>
      <dgm:spPr/>
      <dgm:t>
        <a:bodyPr/>
        <a:lstStyle/>
        <a:p>
          <a:endParaRPr lang="ru-RU"/>
        </a:p>
      </dgm:t>
    </dgm:pt>
    <dgm:pt modelId="{9B3134D2-A6E8-4803-A269-1782015C0A49}" type="sibTrans" cxnId="{DEC523E1-2C16-4F19-9802-6AABF5327746}">
      <dgm:prSet/>
      <dgm:spPr/>
      <dgm:t>
        <a:bodyPr/>
        <a:lstStyle/>
        <a:p>
          <a:endParaRPr lang="ru-RU"/>
        </a:p>
      </dgm:t>
    </dgm:pt>
    <dgm:pt modelId="{576A08D8-B6F6-49EF-96AA-A6E8F6E3BFB3}">
      <dgm:prSet/>
      <dgm:spPr/>
      <dgm:t>
        <a:bodyPr/>
        <a:lstStyle/>
        <a:p>
          <a:pPr algn="ctr"/>
          <a:r>
            <a:rPr lang="ru-RU" dirty="0" smtClean="0"/>
            <a:t>о составе и структуре базы данных</a:t>
          </a:r>
          <a:endParaRPr lang="ru-RU" dirty="0"/>
        </a:p>
      </dgm:t>
    </dgm:pt>
    <dgm:pt modelId="{AAF7EC79-27ED-434C-9D03-9BC173814025}" type="parTrans" cxnId="{16B4C103-9045-4180-9E40-90B8DC565DC6}">
      <dgm:prSet/>
      <dgm:spPr/>
      <dgm:t>
        <a:bodyPr/>
        <a:lstStyle/>
        <a:p>
          <a:endParaRPr lang="ru-RU"/>
        </a:p>
      </dgm:t>
    </dgm:pt>
    <dgm:pt modelId="{1EAC3BDA-620F-4C71-8F79-1D735C00003C}" type="sibTrans" cxnId="{16B4C103-9045-4180-9E40-90B8DC565DC6}">
      <dgm:prSet/>
      <dgm:spPr/>
      <dgm:t>
        <a:bodyPr/>
        <a:lstStyle/>
        <a:p>
          <a:endParaRPr lang="ru-RU"/>
        </a:p>
      </dgm:t>
    </dgm:pt>
    <dgm:pt modelId="{AD0D2112-75F7-4AB9-9E2B-88A2008EA7A2}">
      <dgm:prSet/>
      <dgm:spPr/>
      <dgm:t>
        <a:bodyPr/>
        <a:lstStyle/>
        <a:p>
          <a:pPr algn="ctr"/>
          <a:r>
            <a:rPr lang="ru-RU" dirty="0" smtClean="0"/>
            <a:t>об ограничениях целостности</a:t>
          </a:r>
          <a:endParaRPr lang="ru-RU" dirty="0"/>
        </a:p>
      </dgm:t>
    </dgm:pt>
    <dgm:pt modelId="{14877F17-4238-46F4-BAE4-6F3CE96C5A50}" type="parTrans" cxnId="{125304B3-4F7B-4737-B24C-0BE67A1D04FF}">
      <dgm:prSet/>
      <dgm:spPr/>
      <dgm:t>
        <a:bodyPr/>
        <a:lstStyle/>
        <a:p>
          <a:endParaRPr lang="ru-RU"/>
        </a:p>
      </dgm:t>
    </dgm:pt>
    <dgm:pt modelId="{877D9364-4405-4C97-A726-7277B538172B}" type="sibTrans" cxnId="{125304B3-4F7B-4737-B24C-0BE67A1D04FF}">
      <dgm:prSet/>
      <dgm:spPr/>
      <dgm:t>
        <a:bodyPr/>
        <a:lstStyle/>
        <a:p>
          <a:endParaRPr lang="ru-RU"/>
        </a:p>
      </dgm:t>
    </dgm:pt>
    <dgm:pt modelId="{9BC1274B-4333-45CE-A9CD-52228F9FC3A4}">
      <dgm:prSet/>
      <dgm:spPr/>
      <dgm:t>
        <a:bodyPr/>
        <a:lstStyle/>
        <a:p>
          <a:pPr algn="ctr"/>
          <a:r>
            <a:rPr lang="ru-RU" dirty="0" smtClean="0"/>
            <a:t>о вспомогательных объектах и компонентах информационной системы</a:t>
          </a:r>
          <a:endParaRPr lang="ru-RU" dirty="0"/>
        </a:p>
      </dgm:t>
    </dgm:pt>
    <dgm:pt modelId="{D1C5875A-C0B2-4441-BA39-E4DBC2E7BD01}" type="parTrans" cxnId="{8B09EF3D-70DC-4977-9D1B-B236C3A130C2}">
      <dgm:prSet/>
      <dgm:spPr/>
      <dgm:t>
        <a:bodyPr/>
        <a:lstStyle/>
        <a:p>
          <a:endParaRPr lang="ru-RU"/>
        </a:p>
      </dgm:t>
    </dgm:pt>
    <dgm:pt modelId="{BCC34CB3-303A-44D0-93BA-52713582C4C0}" type="sibTrans" cxnId="{8B09EF3D-70DC-4977-9D1B-B236C3A130C2}">
      <dgm:prSet/>
      <dgm:spPr/>
      <dgm:t>
        <a:bodyPr/>
        <a:lstStyle/>
        <a:p>
          <a:endParaRPr lang="ru-RU"/>
        </a:p>
      </dgm:t>
    </dgm:pt>
    <dgm:pt modelId="{BE2B0A64-3908-4FD6-9552-A896024DA501}" type="pres">
      <dgm:prSet presAssocID="{B24C9F7E-F82E-40A6-86A2-07076A46A29D}" presName="composite" presStyleCnt="0">
        <dgm:presLayoutVars>
          <dgm:chMax val="1"/>
          <dgm:dir/>
          <dgm:resizeHandles val="exact"/>
        </dgm:presLayoutVars>
      </dgm:prSet>
      <dgm:spPr/>
      <dgm:t>
        <a:bodyPr/>
        <a:lstStyle/>
        <a:p>
          <a:endParaRPr lang="ru-RU"/>
        </a:p>
      </dgm:t>
    </dgm:pt>
    <dgm:pt modelId="{D8C82272-84A3-462E-9C20-D274AD21685B}" type="pres">
      <dgm:prSet presAssocID="{740754D4-1992-4113-9B2A-DAC25C1ED19B}" presName="roof" presStyleLbl="dkBgShp" presStyleIdx="0" presStyleCnt="2"/>
      <dgm:spPr/>
      <dgm:t>
        <a:bodyPr/>
        <a:lstStyle/>
        <a:p>
          <a:endParaRPr lang="ru-RU"/>
        </a:p>
      </dgm:t>
    </dgm:pt>
    <dgm:pt modelId="{6720F6F5-66F8-43C4-81D7-D0DD4DCE9FF7}" type="pres">
      <dgm:prSet presAssocID="{740754D4-1992-4113-9B2A-DAC25C1ED19B}" presName="pillars" presStyleCnt="0"/>
      <dgm:spPr/>
    </dgm:pt>
    <dgm:pt modelId="{04C1B3C6-986C-4ACB-B799-A40BD2F85C91}" type="pres">
      <dgm:prSet presAssocID="{740754D4-1992-4113-9B2A-DAC25C1ED19B}" presName="pillar1" presStyleLbl="node1" presStyleIdx="0" presStyleCnt="4">
        <dgm:presLayoutVars>
          <dgm:bulletEnabled val="1"/>
        </dgm:presLayoutVars>
      </dgm:prSet>
      <dgm:spPr/>
      <dgm:t>
        <a:bodyPr/>
        <a:lstStyle/>
        <a:p>
          <a:endParaRPr lang="ru-RU"/>
        </a:p>
      </dgm:t>
    </dgm:pt>
    <dgm:pt modelId="{694AE2B6-7DF6-4871-9B46-9810EF1E2439}" type="pres">
      <dgm:prSet presAssocID="{576A08D8-B6F6-49EF-96AA-A6E8F6E3BFB3}" presName="pillarX" presStyleLbl="node1" presStyleIdx="1" presStyleCnt="4">
        <dgm:presLayoutVars>
          <dgm:bulletEnabled val="1"/>
        </dgm:presLayoutVars>
      </dgm:prSet>
      <dgm:spPr/>
      <dgm:t>
        <a:bodyPr/>
        <a:lstStyle/>
        <a:p>
          <a:endParaRPr lang="ru-RU"/>
        </a:p>
      </dgm:t>
    </dgm:pt>
    <dgm:pt modelId="{165B366F-FB98-4940-A92F-07DBCB758183}" type="pres">
      <dgm:prSet presAssocID="{AD0D2112-75F7-4AB9-9E2B-88A2008EA7A2}" presName="pillarX" presStyleLbl="node1" presStyleIdx="2" presStyleCnt="4">
        <dgm:presLayoutVars>
          <dgm:bulletEnabled val="1"/>
        </dgm:presLayoutVars>
      </dgm:prSet>
      <dgm:spPr/>
      <dgm:t>
        <a:bodyPr/>
        <a:lstStyle/>
        <a:p>
          <a:endParaRPr lang="ru-RU"/>
        </a:p>
      </dgm:t>
    </dgm:pt>
    <dgm:pt modelId="{303F1356-286B-427B-BF27-3751608C6CD7}" type="pres">
      <dgm:prSet presAssocID="{9BC1274B-4333-45CE-A9CD-52228F9FC3A4}" presName="pillarX" presStyleLbl="node1" presStyleIdx="3" presStyleCnt="4">
        <dgm:presLayoutVars>
          <dgm:bulletEnabled val="1"/>
        </dgm:presLayoutVars>
      </dgm:prSet>
      <dgm:spPr/>
      <dgm:t>
        <a:bodyPr/>
        <a:lstStyle/>
        <a:p>
          <a:endParaRPr lang="ru-RU"/>
        </a:p>
      </dgm:t>
    </dgm:pt>
    <dgm:pt modelId="{4D1E8003-38A5-4C03-A5D0-1EBA821D4C31}" type="pres">
      <dgm:prSet presAssocID="{740754D4-1992-4113-9B2A-DAC25C1ED19B}" presName="base" presStyleLbl="dkBgShp" presStyleIdx="1" presStyleCnt="2"/>
      <dgm:spPr/>
    </dgm:pt>
  </dgm:ptLst>
  <dgm:cxnLst>
    <dgm:cxn modelId="{B3823F2A-0A24-4FDB-9510-93ADADB1CBAD}" srcId="{B24C9F7E-F82E-40A6-86A2-07076A46A29D}" destId="{740754D4-1992-4113-9B2A-DAC25C1ED19B}" srcOrd="0" destOrd="0" parTransId="{6B291C8D-D0E9-4110-9F11-744CF9CEBF19}" sibTransId="{20C1CF96-72F8-4D8E-8AFF-F68ADC83EC22}"/>
    <dgm:cxn modelId="{16B4C103-9045-4180-9E40-90B8DC565DC6}" srcId="{740754D4-1992-4113-9B2A-DAC25C1ED19B}" destId="{576A08D8-B6F6-49EF-96AA-A6E8F6E3BFB3}" srcOrd="1" destOrd="0" parTransId="{AAF7EC79-27ED-434C-9D03-9BC173814025}" sibTransId="{1EAC3BDA-620F-4C71-8F79-1D735C00003C}"/>
    <dgm:cxn modelId="{89332A1E-685E-42DC-9CDD-0BA543144330}" type="presOf" srcId="{576A08D8-B6F6-49EF-96AA-A6E8F6E3BFB3}" destId="{694AE2B6-7DF6-4871-9B46-9810EF1E2439}" srcOrd="0" destOrd="0" presId="urn:microsoft.com/office/officeart/2005/8/layout/hList3"/>
    <dgm:cxn modelId="{0E2E5B50-E47B-451B-B3A8-BD14D0E0F7A1}" type="presOf" srcId="{9BC1274B-4333-45CE-A9CD-52228F9FC3A4}" destId="{303F1356-286B-427B-BF27-3751608C6CD7}" srcOrd="0" destOrd="0" presId="urn:microsoft.com/office/officeart/2005/8/layout/hList3"/>
    <dgm:cxn modelId="{DA3D555B-98FC-4A5F-9CDA-8FEE9E56F2F3}" type="presOf" srcId="{740754D4-1992-4113-9B2A-DAC25C1ED19B}" destId="{D8C82272-84A3-462E-9C20-D274AD21685B}" srcOrd="0" destOrd="0" presId="urn:microsoft.com/office/officeart/2005/8/layout/hList3"/>
    <dgm:cxn modelId="{125304B3-4F7B-4737-B24C-0BE67A1D04FF}" srcId="{740754D4-1992-4113-9B2A-DAC25C1ED19B}" destId="{AD0D2112-75F7-4AB9-9E2B-88A2008EA7A2}" srcOrd="2" destOrd="0" parTransId="{14877F17-4238-46F4-BAE4-6F3CE96C5A50}" sibTransId="{877D9364-4405-4C97-A726-7277B538172B}"/>
    <dgm:cxn modelId="{BCAC5C0C-7D38-413C-BB78-A89F92058D02}" type="presOf" srcId="{B24C9F7E-F82E-40A6-86A2-07076A46A29D}" destId="{BE2B0A64-3908-4FD6-9552-A896024DA501}" srcOrd="0" destOrd="0" presId="urn:microsoft.com/office/officeart/2005/8/layout/hList3"/>
    <dgm:cxn modelId="{8B09EF3D-70DC-4977-9D1B-B236C3A130C2}" srcId="{740754D4-1992-4113-9B2A-DAC25C1ED19B}" destId="{9BC1274B-4333-45CE-A9CD-52228F9FC3A4}" srcOrd="3" destOrd="0" parTransId="{D1C5875A-C0B2-4441-BA39-E4DBC2E7BD01}" sibTransId="{BCC34CB3-303A-44D0-93BA-52713582C4C0}"/>
    <dgm:cxn modelId="{AB08FBCC-1ADD-40D1-AAED-4151B3F85388}" type="presOf" srcId="{1D323E8A-583D-404A-97B8-E49635C4A631}" destId="{04C1B3C6-986C-4ACB-B799-A40BD2F85C91}" srcOrd="0" destOrd="0" presId="urn:microsoft.com/office/officeart/2005/8/layout/hList3"/>
    <dgm:cxn modelId="{DEC523E1-2C16-4F19-9802-6AABF5327746}" srcId="{740754D4-1992-4113-9B2A-DAC25C1ED19B}" destId="{1D323E8A-583D-404A-97B8-E49635C4A631}" srcOrd="0" destOrd="0" parTransId="{F5C99043-7C8A-4FD8-B7E2-7175EF1FED26}" sibTransId="{9B3134D2-A6E8-4803-A269-1782015C0A49}"/>
    <dgm:cxn modelId="{41995159-B10A-44F2-AC6A-BC90A40206C5}" type="presOf" srcId="{AD0D2112-75F7-4AB9-9E2B-88A2008EA7A2}" destId="{165B366F-FB98-4940-A92F-07DBCB758183}" srcOrd="0" destOrd="0" presId="urn:microsoft.com/office/officeart/2005/8/layout/hList3"/>
    <dgm:cxn modelId="{EB3DBD5E-F603-4667-B827-28B8FB56B702}" type="presParOf" srcId="{BE2B0A64-3908-4FD6-9552-A896024DA501}" destId="{D8C82272-84A3-462E-9C20-D274AD21685B}" srcOrd="0" destOrd="0" presId="urn:microsoft.com/office/officeart/2005/8/layout/hList3"/>
    <dgm:cxn modelId="{4555C041-C320-4BA4-963A-7EF50BAEDAD8}" type="presParOf" srcId="{BE2B0A64-3908-4FD6-9552-A896024DA501}" destId="{6720F6F5-66F8-43C4-81D7-D0DD4DCE9FF7}" srcOrd="1" destOrd="0" presId="urn:microsoft.com/office/officeart/2005/8/layout/hList3"/>
    <dgm:cxn modelId="{EF5983DE-50F6-4D18-A503-838DC314D227}" type="presParOf" srcId="{6720F6F5-66F8-43C4-81D7-D0DD4DCE9FF7}" destId="{04C1B3C6-986C-4ACB-B799-A40BD2F85C91}" srcOrd="0" destOrd="0" presId="urn:microsoft.com/office/officeart/2005/8/layout/hList3"/>
    <dgm:cxn modelId="{7F48003E-09DE-4587-A99B-8E4144493947}" type="presParOf" srcId="{6720F6F5-66F8-43C4-81D7-D0DD4DCE9FF7}" destId="{694AE2B6-7DF6-4871-9B46-9810EF1E2439}" srcOrd="1" destOrd="0" presId="urn:microsoft.com/office/officeart/2005/8/layout/hList3"/>
    <dgm:cxn modelId="{CF7B8365-DD17-4E4D-B820-DC3B0ABA423C}" type="presParOf" srcId="{6720F6F5-66F8-43C4-81D7-D0DD4DCE9FF7}" destId="{165B366F-FB98-4940-A92F-07DBCB758183}" srcOrd="2" destOrd="0" presId="urn:microsoft.com/office/officeart/2005/8/layout/hList3"/>
    <dgm:cxn modelId="{6CF8E439-82CA-4966-935E-DC9FA0664808}" type="presParOf" srcId="{6720F6F5-66F8-43C4-81D7-D0DD4DCE9FF7}" destId="{303F1356-286B-427B-BF27-3751608C6CD7}" srcOrd="3" destOrd="0" presId="urn:microsoft.com/office/officeart/2005/8/layout/hList3"/>
    <dgm:cxn modelId="{ECDC2B29-E5F2-4F63-BB46-F1BCE3DCECC8}" type="presParOf" srcId="{BE2B0A64-3908-4FD6-9552-A896024DA501}" destId="{4D1E8003-38A5-4C03-A5D0-1EBA821D4C31}"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3E820A9-50FD-4077-B1EB-AA8596F76C84}"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59D7E861-A004-4EA8-B130-A0DA41C718CB}">
      <dgm:prSet/>
      <dgm:spPr/>
      <dgm:t>
        <a:bodyPr/>
        <a:lstStyle/>
        <a:p>
          <a:pPr algn="l" rtl="0"/>
          <a:r>
            <a:rPr lang="ru-RU" smtClean="0"/>
            <a:t>Множества метаданных словаря и справочника в значительной мере пересекаются. Более того, они могут реализовываться совместно: во многих РСУБД словарь состоит из таблиц (</a:t>
          </a:r>
          <a:r>
            <a:rPr lang="en-US" smtClean="0"/>
            <a:t>table</a:t>
          </a:r>
          <a:r>
            <a:rPr lang="ru-RU" smtClean="0"/>
            <a:t>), содержащих описание объектов БД, а справочник реализуется с помощью представлений (</a:t>
          </a:r>
          <a:r>
            <a:rPr lang="en-US" smtClean="0"/>
            <a:t>view</a:t>
          </a:r>
          <a:r>
            <a:rPr lang="ru-RU" smtClean="0"/>
            <a:t>) над таблицами словаря.</a:t>
          </a:r>
          <a:endParaRPr lang="ru-RU"/>
        </a:p>
      </dgm:t>
    </dgm:pt>
    <dgm:pt modelId="{E1C2D8B6-9FC0-4A20-9F42-3D5B903D829A}" type="parTrans" cxnId="{8C372F8A-88F6-4CB0-8E47-C7A07D4C262C}">
      <dgm:prSet/>
      <dgm:spPr/>
      <dgm:t>
        <a:bodyPr/>
        <a:lstStyle/>
        <a:p>
          <a:endParaRPr lang="ru-RU"/>
        </a:p>
      </dgm:t>
    </dgm:pt>
    <dgm:pt modelId="{016827A2-C0FA-48BD-82D7-94E3EFC1A450}" type="sibTrans" cxnId="{8C372F8A-88F6-4CB0-8E47-C7A07D4C262C}">
      <dgm:prSet/>
      <dgm:spPr/>
      <dgm:t>
        <a:bodyPr/>
        <a:lstStyle/>
        <a:p>
          <a:endParaRPr lang="ru-RU"/>
        </a:p>
      </dgm:t>
    </dgm:pt>
    <dgm:pt modelId="{C4C94444-1DB8-4F89-AD16-755A6B70D5A2}" type="pres">
      <dgm:prSet presAssocID="{C3E820A9-50FD-4077-B1EB-AA8596F76C84}" presName="Name0" presStyleCnt="0">
        <dgm:presLayoutVars>
          <dgm:chMax val="7"/>
          <dgm:dir/>
          <dgm:animLvl val="lvl"/>
          <dgm:resizeHandles val="exact"/>
        </dgm:presLayoutVars>
      </dgm:prSet>
      <dgm:spPr/>
      <dgm:t>
        <a:bodyPr/>
        <a:lstStyle/>
        <a:p>
          <a:endParaRPr lang="ru-RU"/>
        </a:p>
      </dgm:t>
    </dgm:pt>
    <dgm:pt modelId="{2B066D9B-ADD9-45CB-9DB1-0F0D4DDAAE45}" type="pres">
      <dgm:prSet presAssocID="{59D7E861-A004-4EA8-B130-A0DA41C718CB}" presName="circle1" presStyleLbl="node1" presStyleIdx="0" presStyleCnt="1"/>
      <dgm:spPr/>
    </dgm:pt>
    <dgm:pt modelId="{BB2A8751-A564-4B74-81EF-24F0328C2BCF}" type="pres">
      <dgm:prSet presAssocID="{59D7E861-A004-4EA8-B130-A0DA41C718CB}" presName="space" presStyleCnt="0"/>
      <dgm:spPr/>
    </dgm:pt>
    <dgm:pt modelId="{4CCC7A13-FB04-47D3-A887-BF8F088E4379}" type="pres">
      <dgm:prSet presAssocID="{59D7E861-A004-4EA8-B130-A0DA41C718CB}" presName="rect1" presStyleLbl="alignAcc1" presStyleIdx="0" presStyleCnt="1" custLinFactNeighborX="-2130" custLinFactNeighborY="-21727"/>
      <dgm:spPr/>
      <dgm:t>
        <a:bodyPr/>
        <a:lstStyle/>
        <a:p>
          <a:endParaRPr lang="ru-RU"/>
        </a:p>
      </dgm:t>
    </dgm:pt>
    <dgm:pt modelId="{E0929B8B-68BD-48B0-940B-E93212F40E44}" type="pres">
      <dgm:prSet presAssocID="{59D7E861-A004-4EA8-B130-A0DA41C718CB}" presName="rect1ParTxNoCh" presStyleLbl="alignAcc1" presStyleIdx="0" presStyleCnt="1">
        <dgm:presLayoutVars>
          <dgm:chMax val="1"/>
          <dgm:bulletEnabled val="1"/>
        </dgm:presLayoutVars>
      </dgm:prSet>
      <dgm:spPr/>
      <dgm:t>
        <a:bodyPr/>
        <a:lstStyle/>
        <a:p>
          <a:endParaRPr lang="ru-RU"/>
        </a:p>
      </dgm:t>
    </dgm:pt>
  </dgm:ptLst>
  <dgm:cxnLst>
    <dgm:cxn modelId="{8C372F8A-88F6-4CB0-8E47-C7A07D4C262C}" srcId="{C3E820A9-50FD-4077-B1EB-AA8596F76C84}" destId="{59D7E861-A004-4EA8-B130-A0DA41C718CB}" srcOrd="0" destOrd="0" parTransId="{E1C2D8B6-9FC0-4A20-9F42-3D5B903D829A}" sibTransId="{016827A2-C0FA-48BD-82D7-94E3EFC1A450}"/>
    <dgm:cxn modelId="{AE065A80-488C-470A-BFED-4AF1C4805AE3}" type="presOf" srcId="{C3E820A9-50FD-4077-B1EB-AA8596F76C84}" destId="{C4C94444-1DB8-4F89-AD16-755A6B70D5A2}" srcOrd="0" destOrd="0" presId="urn:microsoft.com/office/officeart/2005/8/layout/target3"/>
    <dgm:cxn modelId="{08EDECEC-804C-4DC0-9817-A19A14EF5C69}" type="presOf" srcId="{59D7E861-A004-4EA8-B130-A0DA41C718CB}" destId="{4CCC7A13-FB04-47D3-A887-BF8F088E4379}" srcOrd="0" destOrd="0" presId="urn:microsoft.com/office/officeart/2005/8/layout/target3"/>
    <dgm:cxn modelId="{F64DD680-16A8-4F36-8E53-788A35C68DAE}" type="presOf" srcId="{59D7E861-A004-4EA8-B130-A0DA41C718CB}" destId="{E0929B8B-68BD-48B0-940B-E93212F40E44}" srcOrd="1" destOrd="0" presId="urn:microsoft.com/office/officeart/2005/8/layout/target3"/>
    <dgm:cxn modelId="{6A6AA5A7-220D-4BE9-B723-97C9AE167CD4}" type="presParOf" srcId="{C4C94444-1DB8-4F89-AD16-755A6B70D5A2}" destId="{2B066D9B-ADD9-45CB-9DB1-0F0D4DDAAE45}" srcOrd="0" destOrd="0" presId="urn:microsoft.com/office/officeart/2005/8/layout/target3"/>
    <dgm:cxn modelId="{DAE5E212-6DB3-450E-BF53-110BF62DAB58}" type="presParOf" srcId="{C4C94444-1DB8-4F89-AD16-755A6B70D5A2}" destId="{BB2A8751-A564-4B74-81EF-24F0328C2BCF}" srcOrd="1" destOrd="0" presId="urn:microsoft.com/office/officeart/2005/8/layout/target3"/>
    <dgm:cxn modelId="{E41AFF81-F0AA-42ED-B3BC-D4934F3A508A}" type="presParOf" srcId="{C4C94444-1DB8-4F89-AD16-755A6B70D5A2}" destId="{4CCC7A13-FB04-47D3-A887-BF8F088E4379}" srcOrd="2" destOrd="0" presId="urn:microsoft.com/office/officeart/2005/8/layout/target3"/>
    <dgm:cxn modelId="{31BBDE84-BB3C-45E8-BCFC-B8BC9A574887}" type="presParOf" srcId="{C4C94444-1DB8-4F89-AD16-755A6B70D5A2}" destId="{E0929B8B-68BD-48B0-940B-E93212F40E44}" srcOrd="3" destOrd="0" presId="urn:microsoft.com/office/officeart/2005/8/layout/targe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custT="1"/>
      <dgm:spPr/>
      <dgm:t>
        <a:bodyPr/>
        <a:lstStyle/>
        <a:p>
          <a:r>
            <a:rPr lang="ru-RU" sz="2000" b="1" dirty="0" err="1" smtClean="0"/>
            <a:t>Специализи-рованные</a:t>
          </a:r>
          <a:r>
            <a:rPr lang="ru-RU" sz="2000" b="1" dirty="0" smtClean="0"/>
            <a:t> </a:t>
          </a:r>
          <a:r>
            <a:rPr lang="ru-RU" sz="2000" dirty="0" smtClean="0"/>
            <a:t>СУБД </a:t>
          </a:r>
        </a:p>
        <a:p>
          <a:r>
            <a:rPr lang="ru-RU" sz="2000" dirty="0" smtClean="0"/>
            <a:t>(</a:t>
          </a:r>
          <a:r>
            <a:rPr lang="ru-RU" sz="2000" dirty="0" err="1" smtClean="0"/>
            <a:t>СпСУБД</a:t>
          </a:r>
          <a:r>
            <a:rPr lang="ru-RU" sz="2000" dirty="0" smtClean="0"/>
            <a:t>)</a:t>
          </a:r>
          <a:endParaRPr lang="ru-RU" sz="2000" dirty="0"/>
        </a:p>
      </dgm:t>
    </dgm:pt>
    <dgm:pt modelId="{3487F44E-94BB-4048-A5C7-3F109C0A49FD}" type="parTrans" cxnId="{E26EF3C2-BEAC-4035-A5A2-56C182A617EC}">
      <dgm:prSet/>
      <dgm:spPr/>
      <dgm:t>
        <a:bodyPr/>
        <a:lstStyle/>
        <a:p>
          <a:endParaRPr lang="ru-RU" sz="2000"/>
        </a:p>
      </dgm:t>
    </dgm:pt>
    <dgm:pt modelId="{DA100316-AB23-46DE-97CA-E22AC8B8BF35}" type="sibTrans" cxnId="{E26EF3C2-BEAC-4035-A5A2-56C182A617EC}">
      <dgm:prSet/>
      <dgm:spPr/>
      <dgm:t>
        <a:bodyPr/>
        <a:lstStyle/>
        <a:p>
          <a:endParaRPr lang="ru-RU" sz="2000"/>
        </a:p>
      </dgm:t>
    </dgm:pt>
    <dgm:pt modelId="{5369360E-8C32-4A36-BD77-1906AF68692E}">
      <dgm:prSet custT="1"/>
      <dgm:spPr/>
      <dgm:t>
        <a:bodyPr/>
        <a:lstStyle/>
        <a:p>
          <a:pPr rtl="0"/>
          <a:r>
            <a:rPr lang="ru-RU" sz="1400" dirty="0" smtClean="0"/>
            <a:t>Создаются, когда </a:t>
          </a:r>
          <a:r>
            <a:rPr lang="ru-RU" sz="1400" dirty="0" smtClean="0"/>
            <a:t>ни одна из существующих СУБД </a:t>
          </a:r>
          <a:r>
            <a:rPr lang="ru-RU" sz="1400" dirty="0" smtClean="0"/>
            <a:t>ОН </a:t>
          </a:r>
          <a:r>
            <a:rPr lang="ru-RU" sz="1400" dirty="0" smtClean="0"/>
            <a:t>не может удовлетворительно решить задачи, стоящие перед </a:t>
          </a:r>
          <a:r>
            <a:rPr lang="ru-RU" sz="1400" dirty="0" smtClean="0"/>
            <a:t>разработчиками:</a:t>
          </a:r>
          <a:endParaRPr lang="ru-RU" sz="1400" dirty="0" smtClean="0"/>
        </a:p>
        <a:p>
          <a:r>
            <a:rPr lang="ru-RU" sz="1400" dirty="0" smtClean="0"/>
            <a:t>- не достигается требуемого быстродействия обработки данных;</a:t>
          </a:r>
        </a:p>
        <a:p>
          <a:r>
            <a:rPr lang="ru-RU" sz="1400" dirty="0" smtClean="0"/>
            <a:t>- необходима работа СУБД в условиях жёстких аппаратных ограничений;</a:t>
          </a:r>
        </a:p>
        <a:p>
          <a:r>
            <a:rPr lang="ru-RU" sz="1400" dirty="0" smtClean="0"/>
            <a:t>- требуется поддержка специфических функций обработки данных.</a:t>
          </a:r>
        </a:p>
        <a:p>
          <a:r>
            <a:rPr lang="ru-RU" sz="1400" dirty="0" err="1" smtClean="0"/>
            <a:t>СпСУБД</a:t>
          </a:r>
          <a:r>
            <a:rPr lang="ru-RU" sz="1400" dirty="0" smtClean="0"/>
            <a:t> предназначены для решения конкретной задачи, а приемлемые параметры этого решения достигаются следующим образом:</a:t>
          </a:r>
        </a:p>
        <a:p>
          <a:r>
            <a:rPr lang="ru-RU" sz="1400" dirty="0" smtClean="0"/>
            <a:t>- за счёт знания особенностей конкретной предметной области,</a:t>
          </a:r>
        </a:p>
        <a:p>
          <a:r>
            <a:rPr lang="ru-RU" sz="1400" dirty="0" smtClean="0"/>
            <a:t>- путём сокращения функциональной полноты системы.</a:t>
          </a:r>
          <a:endParaRPr lang="ru-RU" sz="1400" dirty="0"/>
        </a:p>
      </dgm:t>
    </dgm:pt>
    <dgm:pt modelId="{84CB699F-4EF5-42C4-97B2-6A292872471C}" type="parTrans" cxnId="{A6CF051A-E166-4F92-8F81-6C46FD0BEABF}">
      <dgm:prSet/>
      <dgm:spPr/>
      <dgm:t>
        <a:bodyPr/>
        <a:lstStyle/>
        <a:p>
          <a:endParaRPr lang="ru-RU" sz="2000"/>
        </a:p>
      </dgm:t>
    </dgm:pt>
    <dgm:pt modelId="{370827C3-064C-428C-B641-02CA5096325D}" type="sibTrans" cxnId="{A6CF051A-E166-4F92-8F81-6C46FD0BEABF}">
      <dgm:prSet/>
      <dgm:spPr/>
      <dgm:t>
        <a:bodyPr/>
        <a:lstStyle/>
        <a:p>
          <a:endParaRPr lang="ru-RU" sz="2000"/>
        </a:p>
      </dgm:t>
    </dgm:pt>
    <dgm:pt modelId="{C358642F-D8F3-4124-BCEC-CCF5BC3B77EA}" type="pres">
      <dgm:prSet presAssocID="{115B8A22-E414-4806-B70B-694EE28E7FD2}" presName="list" presStyleCnt="0">
        <dgm:presLayoutVars>
          <dgm:dir/>
          <dgm:animLvl val="lvl"/>
        </dgm:presLayoutVars>
      </dgm:prSet>
      <dgm:spPr/>
      <dgm:t>
        <a:bodyPr/>
        <a:lstStyle/>
        <a:p>
          <a:endParaRPr lang="ru-RU"/>
        </a:p>
      </dgm:t>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53450" custScaleY="128191" custLinFactNeighborX="-3779" custLinFactNeighborY="-11007"/>
      <dgm:spPr/>
      <dgm:t>
        <a:bodyPr/>
        <a:lstStyle/>
        <a:p>
          <a:endParaRPr lang="ru-RU"/>
        </a:p>
      </dgm:t>
    </dgm:pt>
    <dgm:pt modelId="{ACCE5854-86CB-4157-9DF9-DE81142704B7}" type="pres">
      <dgm:prSet presAssocID="{307873DF-2D0A-4F37-9A04-9AD5A62F08DC}" presName="firstChildTx" presStyleLbl="bgAccFollowNode1" presStyleIdx="0" presStyleCnt="1">
        <dgm:presLayoutVars>
          <dgm:bulletEnabled val="1"/>
        </dgm:presLayoutVars>
      </dgm:prSet>
      <dgm:spPr/>
      <dgm:t>
        <a:bodyPr/>
        <a:lstStyle/>
        <a:p>
          <a:endParaRPr lang="ru-RU"/>
        </a:p>
      </dgm:t>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104381" custScaleY="100405" custLinFactNeighborX="-79659" custLinFactNeighborY="32122"/>
      <dgm:spPr/>
      <dgm:t>
        <a:bodyPr/>
        <a:lstStyle/>
        <a:p>
          <a:endParaRPr lang="ru-RU"/>
        </a:p>
      </dgm:t>
    </dgm:pt>
  </dgm:ptLst>
  <dgm:cxnLst>
    <dgm:cxn modelId="{870FAB67-C7A7-427C-9392-6E23848AA70A}" type="presOf" srcId="{115B8A22-E414-4806-B70B-694EE28E7FD2}" destId="{C358642F-D8F3-4124-BCEC-CCF5BC3B77EA}" srcOrd="0" destOrd="0" presId="urn:microsoft.com/office/officeart/2005/8/layout/hList9"/>
    <dgm:cxn modelId="{CDD66071-ED75-45AE-AF68-83A66ABB4782}" type="presOf" srcId="{5369360E-8C32-4A36-BD77-1906AF68692E}" destId="{676402D9-4039-49DE-B761-29B20BCA8B85}"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04C493B6-E3EB-4B09-9A61-1AFF7CC736D9}" type="presOf" srcId="{5369360E-8C32-4A36-BD77-1906AF68692E}" destId="{ACCE5854-86CB-4157-9DF9-DE81142704B7}" srcOrd="1" destOrd="0" presId="urn:microsoft.com/office/officeart/2005/8/layout/hList9"/>
    <dgm:cxn modelId="{F934034D-0A66-4B11-8A4A-49C12BA91A03}" type="presOf" srcId="{307873DF-2D0A-4F37-9A04-9AD5A62F08DC}" destId="{C7A0D820-8575-488B-91AF-7B09311B8C59}" srcOrd="0" destOrd="0" presId="urn:microsoft.com/office/officeart/2005/8/layout/hList9"/>
    <dgm:cxn modelId="{A6CF051A-E166-4F92-8F81-6C46FD0BEABF}" srcId="{307873DF-2D0A-4F37-9A04-9AD5A62F08DC}" destId="{5369360E-8C32-4A36-BD77-1906AF68692E}" srcOrd="0" destOrd="0" parTransId="{84CB699F-4EF5-42C4-97B2-6A292872471C}" sibTransId="{370827C3-064C-428C-B641-02CA5096325D}"/>
    <dgm:cxn modelId="{1E695E4A-B25F-4758-9779-23EBCCF511BA}" type="presParOf" srcId="{C358642F-D8F3-4124-BCEC-CCF5BC3B77EA}" destId="{A447A510-30BB-41ED-9B16-6B216B13D773}" srcOrd="0" destOrd="0" presId="urn:microsoft.com/office/officeart/2005/8/layout/hList9"/>
    <dgm:cxn modelId="{AAC32962-909A-4EE2-83E7-C8FD38B833B6}" type="presParOf" srcId="{C358642F-D8F3-4124-BCEC-CCF5BC3B77EA}" destId="{BCC6B5A6-F48E-49FE-93C6-56EA2B7109D0}" srcOrd="1" destOrd="0" presId="urn:microsoft.com/office/officeart/2005/8/layout/hList9"/>
    <dgm:cxn modelId="{61F2AD04-4F4D-4389-A69E-FC0BD4EF9912}" type="presParOf" srcId="{BCC6B5A6-F48E-49FE-93C6-56EA2B7109D0}" destId="{23C51CDB-E607-4D4D-A418-8DD29CA6D33E}" srcOrd="0" destOrd="0" presId="urn:microsoft.com/office/officeart/2005/8/layout/hList9"/>
    <dgm:cxn modelId="{07CAC75A-DB69-4C5B-AFE8-0D9B3A9340C3}" type="presParOf" srcId="{BCC6B5A6-F48E-49FE-93C6-56EA2B7109D0}" destId="{D75E2432-2630-4ED1-9F10-1DE1FF6B56CF}" srcOrd="1" destOrd="0" presId="urn:microsoft.com/office/officeart/2005/8/layout/hList9"/>
    <dgm:cxn modelId="{B66BFC48-C61E-4D58-B636-10BC06E4EA0A}" type="presParOf" srcId="{D75E2432-2630-4ED1-9F10-1DE1FF6B56CF}" destId="{676402D9-4039-49DE-B761-29B20BCA8B85}" srcOrd="0" destOrd="0" presId="urn:microsoft.com/office/officeart/2005/8/layout/hList9"/>
    <dgm:cxn modelId="{5DBA6D69-C7CE-40EF-8D2B-A925F7742C76}" type="presParOf" srcId="{D75E2432-2630-4ED1-9F10-1DE1FF6B56CF}" destId="{ACCE5854-86CB-4157-9DF9-DE81142704B7}" srcOrd="1" destOrd="0" presId="urn:microsoft.com/office/officeart/2005/8/layout/hList9"/>
    <dgm:cxn modelId="{C3BFB4E8-EC55-47F1-A89C-299868852EAC}" type="presParOf" srcId="{C358642F-D8F3-4124-BCEC-CCF5BC3B77EA}" destId="{1FF01040-BC68-463A-ADCF-5A615E59A321}" srcOrd="2" destOrd="0" presId="urn:microsoft.com/office/officeart/2005/8/layout/hList9"/>
    <dgm:cxn modelId="{F2F3B951-DEBF-4AC9-BFC5-577C55DC1831}"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dirty="0" smtClean="0"/>
            <a:t>СУБД </a:t>
          </a:r>
          <a:r>
            <a:rPr lang="ru-RU" b="1" dirty="0" smtClean="0"/>
            <a:t>общего назначения</a:t>
          </a:r>
          <a:r>
            <a:rPr lang="ru-RU" dirty="0" smtClean="0"/>
            <a:t> (СУБД ОН)</a:t>
          </a:r>
          <a:endParaRPr lang="ru-RU" dirty="0"/>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5369360E-8C32-4A36-BD77-1906AF68692E}">
      <dgm:prSet custT="1"/>
      <dgm:spPr/>
      <dgm:t>
        <a:bodyPr/>
        <a:lstStyle/>
        <a:p>
          <a:pPr rtl="0"/>
          <a:r>
            <a:rPr lang="ru-RU" sz="1600" dirty="0" smtClean="0"/>
            <a:t>Не ориентированы на какую-либо предметную область или на конкретные информационные потребности пользователей. </a:t>
          </a:r>
        </a:p>
        <a:p>
          <a:pPr rtl="0"/>
          <a:r>
            <a:rPr lang="ru-RU" sz="1600" dirty="0" smtClean="0"/>
            <a:t>Каждая система такого рода является универсальной и реализует функционально избыточное множество операций над данными. СУБД ОН имеют в своём составе средства настройки на конкретную предметную область, условия эксплуатации и требования пользователей. Производство этих систем поставлено на широкую коммерческую основу.</a:t>
          </a:r>
          <a:endParaRPr lang="ru-RU" sz="1600" dirty="0"/>
        </a:p>
      </dgm:t>
    </dgm:pt>
    <dgm:pt modelId="{84CB699F-4EF5-42C4-97B2-6A292872471C}" type="parTrans" cxnId="{A6CF051A-E166-4F92-8F81-6C46FD0BEABF}">
      <dgm:prSet/>
      <dgm:spPr/>
      <dgm:t>
        <a:bodyPr/>
        <a:lstStyle/>
        <a:p>
          <a:endParaRPr lang="ru-RU"/>
        </a:p>
      </dgm:t>
    </dgm:pt>
    <dgm:pt modelId="{370827C3-064C-428C-B641-02CA5096325D}" type="sibTrans" cxnId="{A6CF051A-E166-4F92-8F81-6C46FD0BEABF}">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t>
        <a:bodyPr/>
        <a:lstStyle/>
        <a:p>
          <a:endParaRPr lang="ru-RU"/>
        </a:p>
      </dgm:t>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21161" custLinFactNeighborX="12495" custLinFactNeighborY="-9012"/>
      <dgm:spPr/>
      <dgm:t>
        <a:bodyPr/>
        <a:lstStyle/>
        <a:p>
          <a:endParaRPr lang="ru-RU"/>
        </a:p>
      </dgm:t>
    </dgm:pt>
    <dgm:pt modelId="{ACCE5854-86CB-4157-9DF9-DE81142704B7}" type="pres">
      <dgm:prSet presAssocID="{307873DF-2D0A-4F37-9A04-9AD5A62F08DC}" presName="firstChildTx" presStyleLbl="bgAccFollowNode1" presStyleIdx="0" presStyleCnt="1">
        <dgm:presLayoutVars>
          <dgm:bulletEnabled val="1"/>
        </dgm:presLayoutVars>
      </dgm:prSet>
      <dgm:spPr/>
      <dgm:t>
        <a:bodyPr/>
        <a:lstStyle/>
        <a:p>
          <a:endParaRPr lang="ru-RU"/>
        </a:p>
      </dgm:t>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88216" custScaleY="80995" custLinFactNeighborX="-22237" custLinFactNeighborY="42570"/>
      <dgm:spPr/>
      <dgm:t>
        <a:bodyPr/>
        <a:lstStyle/>
        <a:p>
          <a:endParaRPr lang="ru-RU"/>
        </a:p>
      </dgm:t>
    </dgm:pt>
  </dgm:ptLst>
  <dgm:cxnLst>
    <dgm:cxn modelId="{ABA27C5C-A258-481F-AB48-3F6189A5A3EE}" type="presOf" srcId="{5369360E-8C32-4A36-BD77-1906AF68692E}" destId="{676402D9-4039-49DE-B761-29B20BCA8B85}" srcOrd="0" destOrd="0" presId="urn:microsoft.com/office/officeart/2005/8/layout/hList9"/>
    <dgm:cxn modelId="{8B388710-1018-4156-8D76-1C7EE3CCB46A}" type="presOf" srcId="{307873DF-2D0A-4F37-9A04-9AD5A62F08DC}" destId="{C7A0D820-8575-488B-91AF-7B09311B8C59}" srcOrd="0" destOrd="0" presId="urn:microsoft.com/office/officeart/2005/8/layout/hList9"/>
    <dgm:cxn modelId="{A6818ADA-DBCD-4CDC-BEE2-2084CB73EEF2}" type="presOf" srcId="{115B8A22-E414-4806-B70B-694EE28E7FD2}" destId="{C358642F-D8F3-4124-BCEC-CCF5BC3B77EA}"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653EA707-7C32-4581-8BB9-8F74D3F53AC6}" type="presOf" srcId="{5369360E-8C32-4A36-BD77-1906AF68692E}" destId="{ACCE5854-86CB-4157-9DF9-DE81142704B7}" srcOrd="1" destOrd="0" presId="urn:microsoft.com/office/officeart/2005/8/layout/hList9"/>
    <dgm:cxn modelId="{A6CF051A-E166-4F92-8F81-6C46FD0BEABF}" srcId="{307873DF-2D0A-4F37-9A04-9AD5A62F08DC}" destId="{5369360E-8C32-4A36-BD77-1906AF68692E}" srcOrd="0" destOrd="0" parTransId="{84CB699F-4EF5-42C4-97B2-6A292872471C}" sibTransId="{370827C3-064C-428C-B641-02CA5096325D}"/>
    <dgm:cxn modelId="{1FB67D8B-4378-4942-AD1D-98D0E571A3B2}" type="presParOf" srcId="{C358642F-D8F3-4124-BCEC-CCF5BC3B77EA}" destId="{A447A510-30BB-41ED-9B16-6B216B13D773}" srcOrd="0" destOrd="0" presId="urn:microsoft.com/office/officeart/2005/8/layout/hList9"/>
    <dgm:cxn modelId="{0A870322-7DA6-4841-BFB0-04CD5B4B58E8}" type="presParOf" srcId="{C358642F-D8F3-4124-BCEC-CCF5BC3B77EA}" destId="{BCC6B5A6-F48E-49FE-93C6-56EA2B7109D0}" srcOrd="1" destOrd="0" presId="urn:microsoft.com/office/officeart/2005/8/layout/hList9"/>
    <dgm:cxn modelId="{E4BFAB66-D9B7-4E0A-BF56-EDC1B58265AC}" type="presParOf" srcId="{BCC6B5A6-F48E-49FE-93C6-56EA2B7109D0}" destId="{23C51CDB-E607-4D4D-A418-8DD29CA6D33E}" srcOrd="0" destOrd="0" presId="urn:microsoft.com/office/officeart/2005/8/layout/hList9"/>
    <dgm:cxn modelId="{595B2CFB-2DC1-4A22-B0E9-DE416DEA840A}" type="presParOf" srcId="{BCC6B5A6-F48E-49FE-93C6-56EA2B7109D0}" destId="{D75E2432-2630-4ED1-9F10-1DE1FF6B56CF}" srcOrd="1" destOrd="0" presId="urn:microsoft.com/office/officeart/2005/8/layout/hList9"/>
    <dgm:cxn modelId="{A41C51AE-BB45-4EBA-AF87-18E4DB7817E4}" type="presParOf" srcId="{D75E2432-2630-4ED1-9F10-1DE1FF6B56CF}" destId="{676402D9-4039-49DE-B761-29B20BCA8B85}" srcOrd="0" destOrd="0" presId="urn:microsoft.com/office/officeart/2005/8/layout/hList9"/>
    <dgm:cxn modelId="{875606E3-F1B0-454C-9DFC-63EE0E93B73E}" type="presParOf" srcId="{D75E2432-2630-4ED1-9F10-1DE1FF6B56CF}" destId="{ACCE5854-86CB-4157-9DF9-DE81142704B7}" srcOrd="1" destOrd="0" presId="urn:microsoft.com/office/officeart/2005/8/layout/hList9"/>
    <dgm:cxn modelId="{DFAD4339-AE66-403C-9862-E795EFDB9500}" type="presParOf" srcId="{C358642F-D8F3-4124-BCEC-CCF5BC3B77EA}" destId="{1FF01040-BC68-463A-ADCF-5A615E59A321}" srcOrd="2" destOrd="0" presId="urn:microsoft.com/office/officeart/2005/8/layout/hList9"/>
    <dgm:cxn modelId="{F44632E4-60F8-4A9E-8EFD-636F9C5D32B2}"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b="1" dirty="0" smtClean="0"/>
            <a:t>Централизованные</a:t>
          </a:r>
          <a:endParaRPr lang="ru-RU" dirty="0"/>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5369360E-8C32-4A36-BD77-1906AF68692E}">
      <dgm:prSet/>
      <dgm:spPr/>
      <dgm:t>
        <a:bodyPr/>
        <a:lstStyle/>
        <a:p>
          <a:pPr rtl="0"/>
          <a:r>
            <a:rPr lang="ru-RU" dirty="0" smtClean="0"/>
            <a:t>работают с БД, которая физически хранится в одном месте. Доступ может быть удалённым (в режиме клиент–сервер). Большинство централизованных СУБД перекладывает задачу организации удалённого доступа к данным на сетевое обеспечение, выполняя только свои стандартные функции, которые усложняются за счёт одновременности доступа многих пользователей к данным.</a:t>
          </a:r>
          <a:endParaRPr lang="ru-RU" dirty="0"/>
        </a:p>
      </dgm:t>
    </dgm:pt>
    <dgm:pt modelId="{84CB699F-4EF5-42C4-97B2-6A292872471C}" type="parTrans" cxnId="{A6CF051A-E166-4F92-8F81-6C46FD0BEABF}">
      <dgm:prSet/>
      <dgm:spPr/>
      <dgm:t>
        <a:bodyPr/>
        <a:lstStyle/>
        <a:p>
          <a:endParaRPr lang="ru-RU"/>
        </a:p>
      </dgm:t>
    </dgm:pt>
    <dgm:pt modelId="{370827C3-064C-428C-B641-02CA5096325D}" type="sibTrans" cxnId="{A6CF051A-E166-4F92-8F81-6C46FD0BEABF}">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t>
        <a:bodyPr/>
        <a:lstStyle/>
        <a:p>
          <a:endParaRPr lang="ru-RU"/>
        </a:p>
      </dgm:t>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61640" custScaleY="168397" custLinFactNeighborX="12495" custLinFactNeighborY="-9012"/>
      <dgm:spPr/>
      <dgm:t>
        <a:bodyPr/>
        <a:lstStyle/>
        <a:p>
          <a:endParaRPr lang="ru-RU"/>
        </a:p>
      </dgm:t>
    </dgm:pt>
    <dgm:pt modelId="{ACCE5854-86CB-4157-9DF9-DE81142704B7}" type="pres">
      <dgm:prSet presAssocID="{307873DF-2D0A-4F37-9A04-9AD5A62F08DC}" presName="firstChildTx" presStyleLbl="bgAccFollowNode1" presStyleIdx="0" presStyleCnt="1">
        <dgm:presLayoutVars>
          <dgm:bulletEnabled val="1"/>
        </dgm:presLayoutVars>
      </dgm:prSet>
      <dgm:spPr/>
      <dgm:t>
        <a:bodyPr/>
        <a:lstStyle/>
        <a:p>
          <a:endParaRPr lang="ru-RU"/>
        </a:p>
      </dgm:t>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140893" custScaleY="140350" custLinFactNeighborX="-98853" custLinFactNeighborY="11535"/>
      <dgm:spPr/>
      <dgm:t>
        <a:bodyPr/>
        <a:lstStyle/>
        <a:p>
          <a:endParaRPr lang="ru-RU"/>
        </a:p>
      </dgm:t>
    </dgm:pt>
  </dgm:ptLst>
  <dgm:cxnLst>
    <dgm:cxn modelId="{90456382-0A65-42AC-A5E8-EA91EAF30ED8}" type="presOf" srcId="{5369360E-8C32-4A36-BD77-1906AF68692E}" destId="{ACCE5854-86CB-4157-9DF9-DE81142704B7}" srcOrd="1" destOrd="0" presId="urn:microsoft.com/office/officeart/2005/8/layout/hList9"/>
    <dgm:cxn modelId="{9F48028F-C50E-4699-A819-37A906D89FB9}" type="presOf" srcId="{307873DF-2D0A-4F37-9A04-9AD5A62F08DC}" destId="{C7A0D820-8575-488B-91AF-7B09311B8C59}" srcOrd="0" destOrd="0" presId="urn:microsoft.com/office/officeart/2005/8/layout/hList9"/>
    <dgm:cxn modelId="{1C13A336-ED8B-43C1-A39A-054DD8B412A0}" type="presOf" srcId="{5369360E-8C32-4A36-BD77-1906AF68692E}" destId="{676402D9-4039-49DE-B761-29B20BCA8B85}" srcOrd="0" destOrd="0" presId="urn:microsoft.com/office/officeart/2005/8/layout/hList9"/>
    <dgm:cxn modelId="{17C12259-ACE8-43C4-A667-86D8097A1F08}" type="presOf" srcId="{115B8A22-E414-4806-B70B-694EE28E7FD2}" destId="{C358642F-D8F3-4124-BCEC-CCF5BC3B77EA}"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A6CF051A-E166-4F92-8F81-6C46FD0BEABF}" srcId="{307873DF-2D0A-4F37-9A04-9AD5A62F08DC}" destId="{5369360E-8C32-4A36-BD77-1906AF68692E}" srcOrd="0" destOrd="0" parTransId="{84CB699F-4EF5-42C4-97B2-6A292872471C}" sibTransId="{370827C3-064C-428C-B641-02CA5096325D}"/>
    <dgm:cxn modelId="{67DA033E-2066-4FD5-981D-57C9730C079F}" type="presParOf" srcId="{C358642F-D8F3-4124-BCEC-CCF5BC3B77EA}" destId="{A447A510-30BB-41ED-9B16-6B216B13D773}" srcOrd="0" destOrd="0" presId="urn:microsoft.com/office/officeart/2005/8/layout/hList9"/>
    <dgm:cxn modelId="{3BD35592-2DB0-48F7-BB8A-0F8B1CCB9187}" type="presParOf" srcId="{C358642F-D8F3-4124-BCEC-CCF5BC3B77EA}" destId="{BCC6B5A6-F48E-49FE-93C6-56EA2B7109D0}" srcOrd="1" destOrd="0" presId="urn:microsoft.com/office/officeart/2005/8/layout/hList9"/>
    <dgm:cxn modelId="{FE54107E-0FEB-4EA4-A8EF-034BE055C53C}" type="presParOf" srcId="{BCC6B5A6-F48E-49FE-93C6-56EA2B7109D0}" destId="{23C51CDB-E607-4D4D-A418-8DD29CA6D33E}" srcOrd="0" destOrd="0" presId="urn:microsoft.com/office/officeart/2005/8/layout/hList9"/>
    <dgm:cxn modelId="{F29389DC-D8C9-4898-AC6B-38CB6D25E99E}" type="presParOf" srcId="{BCC6B5A6-F48E-49FE-93C6-56EA2B7109D0}" destId="{D75E2432-2630-4ED1-9F10-1DE1FF6B56CF}" srcOrd="1" destOrd="0" presId="urn:microsoft.com/office/officeart/2005/8/layout/hList9"/>
    <dgm:cxn modelId="{1087C221-30C3-4B65-9610-6608AF76FAFB}" type="presParOf" srcId="{D75E2432-2630-4ED1-9F10-1DE1FF6B56CF}" destId="{676402D9-4039-49DE-B761-29B20BCA8B85}" srcOrd="0" destOrd="0" presId="urn:microsoft.com/office/officeart/2005/8/layout/hList9"/>
    <dgm:cxn modelId="{D82C8A70-7B7A-498A-ADD8-780450878239}" type="presParOf" srcId="{D75E2432-2630-4ED1-9F10-1DE1FF6B56CF}" destId="{ACCE5854-86CB-4157-9DF9-DE81142704B7}" srcOrd="1" destOrd="0" presId="urn:microsoft.com/office/officeart/2005/8/layout/hList9"/>
    <dgm:cxn modelId="{5E9F6F3B-115D-41F5-9FFA-9A1EA9C0514D}" type="presParOf" srcId="{C358642F-D8F3-4124-BCEC-CCF5BC3B77EA}" destId="{1FF01040-BC68-463A-ADCF-5A615E59A321}" srcOrd="2" destOrd="0" presId="urn:microsoft.com/office/officeart/2005/8/layout/hList9"/>
    <dgm:cxn modelId="{AC28994C-F98D-48BB-9F7A-0B6575FA63D0}"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b="1" dirty="0" smtClean="0"/>
            <a:t>Распределенные</a:t>
          </a:r>
          <a:endParaRPr lang="ru-RU" dirty="0"/>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F1033070-AA4E-400C-8CBB-546ECD0F9DDD}">
      <dgm:prSet custT="1"/>
      <dgm:spPr/>
      <dgm:t>
        <a:bodyPr/>
        <a:lstStyle/>
        <a:p>
          <a:r>
            <a:rPr lang="ru-RU" sz="1800" b="1" dirty="0" smtClean="0"/>
            <a:t>Распределенные БД</a:t>
          </a:r>
          <a:r>
            <a:rPr lang="ru-RU" sz="1800" dirty="0" smtClean="0"/>
            <a:t> – это базы данных, в которых хранящие устройства не все прикреплены к общему процессору. Распределенные БД могут храниться в многопроцессорных ПК, которые физически расположены в одном месте или могут быть распределены по сети на взаимосвязанных ПК.</a:t>
          </a:r>
          <a:endParaRPr lang="ru-RU" sz="1800" dirty="0"/>
        </a:p>
      </dgm:t>
    </dgm:pt>
    <dgm:pt modelId="{C76A75B1-04EE-4C42-8F4B-7A875D378DEB}" type="parTrans" cxnId="{DAC254EB-F26F-4299-8564-7CBA25884157}">
      <dgm:prSet/>
      <dgm:spPr/>
      <dgm:t>
        <a:bodyPr/>
        <a:lstStyle/>
        <a:p>
          <a:endParaRPr lang="ru-RU"/>
        </a:p>
      </dgm:t>
    </dgm:pt>
    <dgm:pt modelId="{77D596D5-CC8E-41C4-8BEA-1D883831A305}" type="sibTrans" cxnId="{DAC254EB-F26F-4299-8564-7CBA25884157}">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t>
        <a:bodyPr/>
        <a:lstStyle/>
        <a:p>
          <a:endParaRPr lang="ru-RU"/>
        </a:p>
      </dgm:t>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35157" custScaleY="100855" custLinFactNeighborX="-6052" custLinFactNeighborY="-30203"/>
      <dgm:spPr/>
      <dgm:t>
        <a:bodyPr/>
        <a:lstStyle/>
        <a:p>
          <a:endParaRPr lang="ru-RU"/>
        </a:p>
      </dgm:t>
    </dgm:pt>
    <dgm:pt modelId="{ACCE5854-86CB-4157-9DF9-DE81142704B7}" type="pres">
      <dgm:prSet presAssocID="{307873DF-2D0A-4F37-9A04-9AD5A62F08DC}" presName="firstChildTx" presStyleLbl="bgAccFollowNode1" presStyleIdx="0" presStyleCnt="1">
        <dgm:presLayoutVars>
          <dgm:bulletEnabled val="1"/>
        </dgm:presLayoutVars>
      </dgm:prSet>
      <dgm:spPr/>
      <dgm:t>
        <a:bodyPr/>
        <a:lstStyle/>
        <a:p>
          <a:endParaRPr lang="ru-RU"/>
        </a:p>
      </dgm:t>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86171" custScaleY="81141" custLinFactX="-30748" custLinFactNeighborX="-100000" custLinFactNeighborY="-5093"/>
      <dgm:spPr/>
      <dgm:t>
        <a:bodyPr/>
        <a:lstStyle/>
        <a:p>
          <a:endParaRPr lang="ru-RU"/>
        </a:p>
      </dgm:t>
    </dgm:pt>
  </dgm:ptLst>
  <dgm:cxnLst>
    <dgm:cxn modelId="{DAC254EB-F26F-4299-8564-7CBA25884157}" srcId="{307873DF-2D0A-4F37-9A04-9AD5A62F08DC}" destId="{F1033070-AA4E-400C-8CBB-546ECD0F9DDD}" srcOrd="0" destOrd="0" parTransId="{C76A75B1-04EE-4C42-8F4B-7A875D378DEB}" sibTransId="{77D596D5-CC8E-41C4-8BEA-1D883831A305}"/>
    <dgm:cxn modelId="{A9D2D892-0EA0-4151-B303-EE225C580DF6}" type="presOf" srcId="{307873DF-2D0A-4F37-9A04-9AD5A62F08DC}" destId="{C7A0D820-8575-488B-91AF-7B09311B8C59}" srcOrd="0" destOrd="0" presId="urn:microsoft.com/office/officeart/2005/8/layout/hList9"/>
    <dgm:cxn modelId="{4289AFD5-CB43-44B6-BEC3-D5E37E7271AC}" type="presOf" srcId="{115B8A22-E414-4806-B70B-694EE28E7FD2}" destId="{C358642F-D8F3-4124-BCEC-CCF5BC3B77EA}" srcOrd="0" destOrd="0" presId="urn:microsoft.com/office/officeart/2005/8/layout/hList9"/>
    <dgm:cxn modelId="{4B3AFC81-2830-47A9-A0A3-1F55191FBAA1}" type="presOf" srcId="{F1033070-AA4E-400C-8CBB-546ECD0F9DDD}" destId="{ACCE5854-86CB-4157-9DF9-DE81142704B7}" srcOrd="1"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9BA0997B-BB52-405B-9EF2-FDC9D3982D40}" type="presOf" srcId="{F1033070-AA4E-400C-8CBB-546ECD0F9DDD}" destId="{676402D9-4039-49DE-B761-29B20BCA8B85}" srcOrd="0" destOrd="0" presId="urn:microsoft.com/office/officeart/2005/8/layout/hList9"/>
    <dgm:cxn modelId="{2443A699-A58F-4468-B422-A01DE4B9AB9E}" type="presParOf" srcId="{C358642F-D8F3-4124-BCEC-CCF5BC3B77EA}" destId="{A447A510-30BB-41ED-9B16-6B216B13D773}" srcOrd="0" destOrd="0" presId="urn:microsoft.com/office/officeart/2005/8/layout/hList9"/>
    <dgm:cxn modelId="{AFCDBEE7-3961-4B67-B088-3EF26325E44D}" type="presParOf" srcId="{C358642F-D8F3-4124-BCEC-CCF5BC3B77EA}" destId="{BCC6B5A6-F48E-49FE-93C6-56EA2B7109D0}" srcOrd="1" destOrd="0" presId="urn:microsoft.com/office/officeart/2005/8/layout/hList9"/>
    <dgm:cxn modelId="{185F80D6-91E6-4A03-A567-81EE3805D951}" type="presParOf" srcId="{BCC6B5A6-F48E-49FE-93C6-56EA2B7109D0}" destId="{23C51CDB-E607-4D4D-A418-8DD29CA6D33E}" srcOrd="0" destOrd="0" presId="urn:microsoft.com/office/officeart/2005/8/layout/hList9"/>
    <dgm:cxn modelId="{AC662E94-1C80-4136-A4E9-56D3C9D8A8EB}" type="presParOf" srcId="{BCC6B5A6-F48E-49FE-93C6-56EA2B7109D0}" destId="{D75E2432-2630-4ED1-9F10-1DE1FF6B56CF}" srcOrd="1" destOrd="0" presId="urn:microsoft.com/office/officeart/2005/8/layout/hList9"/>
    <dgm:cxn modelId="{9A9DBB48-7479-4937-AA31-AE4BD62D47BE}" type="presParOf" srcId="{D75E2432-2630-4ED1-9F10-1DE1FF6B56CF}" destId="{676402D9-4039-49DE-B761-29B20BCA8B85}" srcOrd="0" destOrd="0" presId="urn:microsoft.com/office/officeart/2005/8/layout/hList9"/>
    <dgm:cxn modelId="{B716BC4D-E705-4F8F-9066-EDB112279144}" type="presParOf" srcId="{D75E2432-2630-4ED1-9F10-1DE1FF6B56CF}" destId="{ACCE5854-86CB-4157-9DF9-DE81142704B7}" srcOrd="1" destOrd="0" presId="urn:microsoft.com/office/officeart/2005/8/layout/hList9"/>
    <dgm:cxn modelId="{9EB47982-A9CF-4D4B-8809-BCF433E76895}" type="presParOf" srcId="{C358642F-D8F3-4124-BCEC-CCF5BC3B77EA}" destId="{1FF01040-BC68-463A-ADCF-5A615E59A321}" srcOrd="2" destOrd="0" presId="urn:microsoft.com/office/officeart/2005/8/layout/hList9"/>
    <dgm:cxn modelId="{35C693C2-BEAB-45F0-9064-EE670A96FFF7}"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AA099D-D4EB-4FFB-B2D6-94ED1BDFB5BE}"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EFE13D22-F000-4F9A-9D20-718B6385467F}">
      <dgm:prSet/>
      <dgm:spPr/>
      <dgm:t>
        <a:bodyPr/>
        <a:lstStyle/>
        <a:p>
          <a:pPr rtl="0"/>
          <a:r>
            <a:rPr lang="ru-RU" b="1" smtClean="0"/>
            <a:t>Иерархические</a:t>
          </a:r>
          <a:endParaRPr lang="ru-RU"/>
        </a:p>
      </dgm:t>
    </dgm:pt>
    <dgm:pt modelId="{A662F2F2-1D64-430C-AF4D-DAB194C7A54F}" type="parTrans" cxnId="{6A797D2C-AFCF-4CBB-BF7C-1D9649E83F4D}">
      <dgm:prSet/>
      <dgm:spPr/>
      <dgm:t>
        <a:bodyPr/>
        <a:lstStyle/>
        <a:p>
          <a:endParaRPr lang="ru-RU"/>
        </a:p>
      </dgm:t>
    </dgm:pt>
    <dgm:pt modelId="{31F6D96B-51FE-43E4-A733-2167FC907828}" type="sibTrans" cxnId="{6A797D2C-AFCF-4CBB-BF7C-1D9649E83F4D}">
      <dgm:prSet/>
      <dgm:spPr/>
      <dgm:t>
        <a:bodyPr/>
        <a:lstStyle/>
        <a:p>
          <a:endParaRPr lang="ru-RU"/>
        </a:p>
      </dgm:t>
    </dgm:pt>
    <dgm:pt modelId="{74910882-146A-402E-8A9A-C48EBE113EAB}">
      <dgm:prSet/>
      <dgm:spPr/>
      <dgm:t>
        <a:bodyPr/>
        <a:lstStyle/>
        <a:p>
          <a:pPr rtl="0"/>
          <a:r>
            <a:rPr lang="ru-RU" b="1" smtClean="0"/>
            <a:t>Сетевые</a:t>
          </a:r>
          <a:endParaRPr lang="ru-RU"/>
        </a:p>
      </dgm:t>
    </dgm:pt>
    <dgm:pt modelId="{0C526004-0D9D-4010-8EF8-5AB790715DB6}" type="parTrans" cxnId="{BF4242E9-5729-494B-B47E-84F1ACD69C6E}">
      <dgm:prSet/>
      <dgm:spPr/>
      <dgm:t>
        <a:bodyPr/>
        <a:lstStyle/>
        <a:p>
          <a:endParaRPr lang="ru-RU"/>
        </a:p>
      </dgm:t>
    </dgm:pt>
    <dgm:pt modelId="{F3D3B627-7E07-4CA4-BA4B-5ED0BB0847A0}" type="sibTrans" cxnId="{BF4242E9-5729-494B-B47E-84F1ACD69C6E}">
      <dgm:prSet/>
      <dgm:spPr/>
      <dgm:t>
        <a:bodyPr/>
        <a:lstStyle/>
        <a:p>
          <a:endParaRPr lang="ru-RU"/>
        </a:p>
      </dgm:t>
    </dgm:pt>
    <dgm:pt modelId="{F4A85497-A561-4909-B295-988520A05367}">
      <dgm:prSet/>
      <dgm:spPr/>
      <dgm:t>
        <a:bodyPr/>
        <a:lstStyle/>
        <a:p>
          <a:pPr rtl="0"/>
          <a:r>
            <a:rPr lang="ru-RU" b="1" smtClean="0"/>
            <a:t>Реляционные</a:t>
          </a:r>
          <a:endParaRPr lang="ru-RU"/>
        </a:p>
      </dgm:t>
    </dgm:pt>
    <dgm:pt modelId="{28A57754-366F-4A25-BE1F-1F45D67D04C8}" type="parTrans" cxnId="{2C4F49BC-0FE0-42B6-9A87-04B74841D9CD}">
      <dgm:prSet/>
      <dgm:spPr/>
      <dgm:t>
        <a:bodyPr/>
        <a:lstStyle/>
        <a:p>
          <a:endParaRPr lang="ru-RU"/>
        </a:p>
      </dgm:t>
    </dgm:pt>
    <dgm:pt modelId="{7F03C969-C0BE-4682-8619-98481E906FEE}" type="sibTrans" cxnId="{2C4F49BC-0FE0-42B6-9A87-04B74841D9CD}">
      <dgm:prSet/>
      <dgm:spPr/>
      <dgm:t>
        <a:bodyPr/>
        <a:lstStyle/>
        <a:p>
          <a:endParaRPr lang="ru-RU"/>
        </a:p>
      </dgm:t>
    </dgm:pt>
    <dgm:pt modelId="{95F45232-F54C-4334-B96A-734F9290605A}">
      <dgm:prSet/>
      <dgm:spPr/>
      <dgm:t>
        <a:bodyPr/>
        <a:lstStyle/>
        <a:p>
          <a:pPr rtl="0"/>
          <a:r>
            <a:rPr lang="ru-RU" b="1" dirty="0" smtClean="0"/>
            <a:t>Объектно-реляционные</a:t>
          </a:r>
          <a:endParaRPr lang="ru-RU" dirty="0"/>
        </a:p>
      </dgm:t>
    </dgm:pt>
    <dgm:pt modelId="{90438638-57D6-41AF-9BCA-733D3548DFB6}" type="parTrans" cxnId="{7A45370C-BAF1-456C-907A-796EE719BE01}">
      <dgm:prSet/>
      <dgm:spPr/>
      <dgm:t>
        <a:bodyPr/>
        <a:lstStyle/>
        <a:p>
          <a:endParaRPr lang="ru-RU"/>
        </a:p>
      </dgm:t>
    </dgm:pt>
    <dgm:pt modelId="{FD1F29E9-84CA-453E-A3FC-DE0AC798F0FE}" type="sibTrans" cxnId="{7A45370C-BAF1-456C-907A-796EE719BE01}">
      <dgm:prSet/>
      <dgm:spPr/>
      <dgm:t>
        <a:bodyPr/>
        <a:lstStyle/>
        <a:p>
          <a:endParaRPr lang="ru-RU"/>
        </a:p>
      </dgm:t>
    </dgm:pt>
    <dgm:pt modelId="{E3ED579C-6FEC-423F-A9EF-311922DBEA12}">
      <dgm:prSet/>
      <dgm:spPr/>
      <dgm:t>
        <a:bodyPr/>
        <a:lstStyle/>
        <a:p>
          <a:pPr rtl="0"/>
          <a:r>
            <a:rPr lang="ru-RU" b="1" dirty="0" smtClean="0"/>
            <a:t>Объектно-ориентированные</a:t>
          </a:r>
          <a:r>
            <a:rPr lang="ru-RU" dirty="0" smtClean="0"/>
            <a:t> </a:t>
          </a:r>
          <a:endParaRPr lang="ru-RU" dirty="0"/>
        </a:p>
      </dgm:t>
    </dgm:pt>
    <dgm:pt modelId="{869BAFF9-2142-4828-82AF-A1E00865A5EF}" type="parTrans" cxnId="{2B9FE0BA-09F5-4D45-8928-7A5AA1E1C05D}">
      <dgm:prSet/>
      <dgm:spPr/>
      <dgm:t>
        <a:bodyPr/>
        <a:lstStyle/>
        <a:p>
          <a:endParaRPr lang="ru-RU"/>
        </a:p>
      </dgm:t>
    </dgm:pt>
    <dgm:pt modelId="{9E971DAA-2617-4CCC-940A-DB0199F547BE}" type="sibTrans" cxnId="{2B9FE0BA-09F5-4D45-8928-7A5AA1E1C05D}">
      <dgm:prSet/>
      <dgm:spPr/>
      <dgm:t>
        <a:bodyPr/>
        <a:lstStyle/>
        <a:p>
          <a:endParaRPr lang="ru-RU"/>
        </a:p>
      </dgm:t>
    </dgm:pt>
    <dgm:pt modelId="{8188BC9C-55DD-44B5-B361-BAC405D1F806}" type="pres">
      <dgm:prSet presAssocID="{5FAA099D-D4EB-4FFB-B2D6-94ED1BDFB5BE}" presName="compositeShape" presStyleCnt="0">
        <dgm:presLayoutVars>
          <dgm:dir/>
          <dgm:resizeHandles/>
        </dgm:presLayoutVars>
      </dgm:prSet>
      <dgm:spPr/>
      <dgm:t>
        <a:bodyPr/>
        <a:lstStyle/>
        <a:p>
          <a:endParaRPr lang="ru-RU"/>
        </a:p>
      </dgm:t>
    </dgm:pt>
    <dgm:pt modelId="{1C93A476-0C11-41FF-A6CC-CA728E232946}" type="pres">
      <dgm:prSet presAssocID="{5FAA099D-D4EB-4FFB-B2D6-94ED1BDFB5BE}" presName="pyramid" presStyleLbl="node1" presStyleIdx="0" presStyleCnt="1" custLinFactNeighborX="-2336" custLinFactNeighborY="1639"/>
      <dgm:spPr/>
    </dgm:pt>
    <dgm:pt modelId="{7A0071CC-B0BD-4A1B-B805-56785AF702BD}" type="pres">
      <dgm:prSet presAssocID="{5FAA099D-D4EB-4FFB-B2D6-94ED1BDFB5BE}" presName="theList" presStyleCnt="0"/>
      <dgm:spPr/>
    </dgm:pt>
    <dgm:pt modelId="{CB5B3886-4239-4380-99C5-8D42DFB7B374}" type="pres">
      <dgm:prSet presAssocID="{EFE13D22-F000-4F9A-9D20-718B6385467F}" presName="aNode" presStyleLbl="fgAcc1" presStyleIdx="0" presStyleCnt="5">
        <dgm:presLayoutVars>
          <dgm:bulletEnabled val="1"/>
        </dgm:presLayoutVars>
      </dgm:prSet>
      <dgm:spPr/>
      <dgm:t>
        <a:bodyPr/>
        <a:lstStyle/>
        <a:p>
          <a:endParaRPr lang="ru-RU"/>
        </a:p>
      </dgm:t>
    </dgm:pt>
    <dgm:pt modelId="{D570BAE0-7CCB-4F51-882C-60F5EE82579B}" type="pres">
      <dgm:prSet presAssocID="{EFE13D22-F000-4F9A-9D20-718B6385467F}" presName="aSpace" presStyleCnt="0"/>
      <dgm:spPr/>
    </dgm:pt>
    <dgm:pt modelId="{6DDA3D17-8521-4D55-9693-1F78B086DEF6}" type="pres">
      <dgm:prSet presAssocID="{74910882-146A-402E-8A9A-C48EBE113EAB}" presName="aNode" presStyleLbl="fgAcc1" presStyleIdx="1" presStyleCnt="5">
        <dgm:presLayoutVars>
          <dgm:bulletEnabled val="1"/>
        </dgm:presLayoutVars>
      </dgm:prSet>
      <dgm:spPr/>
      <dgm:t>
        <a:bodyPr/>
        <a:lstStyle/>
        <a:p>
          <a:endParaRPr lang="ru-RU"/>
        </a:p>
      </dgm:t>
    </dgm:pt>
    <dgm:pt modelId="{52F587A3-AF35-423E-A70B-25D5A36A3ED6}" type="pres">
      <dgm:prSet presAssocID="{74910882-146A-402E-8A9A-C48EBE113EAB}" presName="aSpace" presStyleCnt="0"/>
      <dgm:spPr/>
    </dgm:pt>
    <dgm:pt modelId="{8D12300B-F81C-4524-9D0F-BDFF3F91DB66}" type="pres">
      <dgm:prSet presAssocID="{F4A85497-A561-4909-B295-988520A05367}" presName="aNode" presStyleLbl="fgAcc1" presStyleIdx="2" presStyleCnt="5">
        <dgm:presLayoutVars>
          <dgm:bulletEnabled val="1"/>
        </dgm:presLayoutVars>
      </dgm:prSet>
      <dgm:spPr/>
      <dgm:t>
        <a:bodyPr/>
        <a:lstStyle/>
        <a:p>
          <a:endParaRPr lang="ru-RU"/>
        </a:p>
      </dgm:t>
    </dgm:pt>
    <dgm:pt modelId="{49A3BDF9-EEDB-42F5-B6CC-44EC1E389BAE}" type="pres">
      <dgm:prSet presAssocID="{F4A85497-A561-4909-B295-988520A05367}" presName="aSpace" presStyleCnt="0"/>
      <dgm:spPr/>
    </dgm:pt>
    <dgm:pt modelId="{7F6C207F-1C1F-4F14-A824-AABF2AC4C23C}" type="pres">
      <dgm:prSet presAssocID="{95F45232-F54C-4334-B96A-734F9290605A}" presName="aNode" presStyleLbl="fgAcc1" presStyleIdx="3" presStyleCnt="5">
        <dgm:presLayoutVars>
          <dgm:bulletEnabled val="1"/>
        </dgm:presLayoutVars>
      </dgm:prSet>
      <dgm:spPr/>
      <dgm:t>
        <a:bodyPr/>
        <a:lstStyle/>
        <a:p>
          <a:endParaRPr lang="ru-RU"/>
        </a:p>
      </dgm:t>
    </dgm:pt>
    <dgm:pt modelId="{D8A7A930-487E-4AFB-AC60-53E9DF462B7E}" type="pres">
      <dgm:prSet presAssocID="{95F45232-F54C-4334-B96A-734F9290605A}" presName="aSpace" presStyleCnt="0"/>
      <dgm:spPr/>
    </dgm:pt>
    <dgm:pt modelId="{16ADF100-8958-4153-8424-887AB21874DC}" type="pres">
      <dgm:prSet presAssocID="{E3ED579C-6FEC-423F-A9EF-311922DBEA12}" presName="aNode" presStyleLbl="fgAcc1" presStyleIdx="4" presStyleCnt="5">
        <dgm:presLayoutVars>
          <dgm:bulletEnabled val="1"/>
        </dgm:presLayoutVars>
      </dgm:prSet>
      <dgm:spPr/>
      <dgm:t>
        <a:bodyPr/>
        <a:lstStyle/>
        <a:p>
          <a:endParaRPr lang="ru-RU"/>
        </a:p>
      </dgm:t>
    </dgm:pt>
    <dgm:pt modelId="{A292D095-1614-4E33-A05C-4E5C490CBECE}" type="pres">
      <dgm:prSet presAssocID="{E3ED579C-6FEC-423F-A9EF-311922DBEA12}" presName="aSpace" presStyleCnt="0"/>
      <dgm:spPr/>
    </dgm:pt>
  </dgm:ptLst>
  <dgm:cxnLst>
    <dgm:cxn modelId="{677BA23C-21C7-452B-BC0D-20CDFB858AFF}" type="presOf" srcId="{95F45232-F54C-4334-B96A-734F9290605A}" destId="{7F6C207F-1C1F-4F14-A824-AABF2AC4C23C}" srcOrd="0" destOrd="0" presId="urn:microsoft.com/office/officeart/2005/8/layout/pyramid2"/>
    <dgm:cxn modelId="{2C4F49BC-0FE0-42B6-9A87-04B74841D9CD}" srcId="{5FAA099D-D4EB-4FFB-B2D6-94ED1BDFB5BE}" destId="{F4A85497-A561-4909-B295-988520A05367}" srcOrd="2" destOrd="0" parTransId="{28A57754-366F-4A25-BE1F-1F45D67D04C8}" sibTransId="{7F03C969-C0BE-4682-8619-98481E906FEE}"/>
    <dgm:cxn modelId="{D3DAC63C-879B-4AD7-9A54-573F00008F12}" type="presOf" srcId="{F4A85497-A561-4909-B295-988520A05367}" destId="{8D12300B-F81C-4524-9D0F-BDFF3F91DB66}" srcOrd="0" destOrd="0" presId="urn:microsoft.com/office/officeart/2005/8/layout/pyramid2"/>
    <dgm:cxn modelId="{1DE18121-CD15-4C3E-8F90-B67E08432145}" type="presOf" srcId="{E3ED579C-6FEC-423F-A9EF-311922DBEA12}" destId="{16ADF100-8958-4153-8424-887AB21874DC}" srcOrd="0" destOrd="0" presId="urn:microsoft.com/office/officeart/2005/8/layout/pyramid2"/>
    <dgm:cxn modelId="{53A4F6AF-8FA1-4115-A4AF-0616878817CA}" type="presOf" srcId="{74910882-146A-402E-8A9A-C48EBE113EAB}" destId="{6DDA3D17-8521-4D55-9693-1F78B086DEF6}" srcOrd="0" destOrd="0" presId="urn:microsoft.com/office/officeart/2005/8/layout/pyramid2"/>
    <dgm:cxn modelId="{DE2CBB90-8FEB-4990-B3BF-4183F078B8C7}" type="presOf" srcId="{EFE13D22-F000-4F9A-9D20-718B6385467F}" destId="{CB5B3886-4239-4380-99C5-8D42DFB7B374}" srcOrd="0" destOrd="0" presId="urn:microsoft.com/office/officeart/2005/8/layout/pyramid2"/>
    <dgm:cxn modelId="{7A45370C-BAF1-456C-907A-796EE719BE01}" srcId="{5FAA099D-D4EB-4FFB-B2D6-94ED1BDFB5BE}" destId="{95F45232-F54C-4334-B96A-734F9290605A}" srcOrd="3" destOrd="0" parTransId="{90438638-57D6-41AF-9BCA-733D3548DFB6}" sibTransId="{FD1F29E9-84CA-453E-A3FC-DE0AC798F0FE}"/>
    <dgm:cxn modelId="{2B9FE0BA-09F5-4D45-8928-7A5AA1E1C05D}" srcId="{5FAA099D-D4EB-4FFB-B2D6-94ED1BDFB5BE}" destId="{E3ED579C-6FEC-423F-A9EF-311922DBEA12}" srcOrd="4" destOrd="0" parTransId="{869BAFF9-2142-4828-82AF-A1E00865A5EF}" sibTransId="{9E971DAA-2617-4CCC-940A-DB0199F547BE}"/>
    <dgm:cxn modelId="{6A797D2C-AFCF-4CBB-BF7C-1D9649E83F4D}" srcId="{5FAA099D-D4EB-4FFB-B2D6-94ED1BDFB5BE}" destId="{EFE13D22-F000-4F9A-9D20-718B6385467F}" srcOrd="0" destOrd="0" parTransId="{A662F2F2-1D64-430C-AF4D-DAB194C7A54F}" sibTransId="{31F6D96B-51FE-43E4-A733-2167FC907828}"/>
    <dgm:cxn modelId="{B1420CB7-710C-43A1-9A28-E5F20F7D071B}" type="presOf" srcId="{5FAA099D-D4EB-4FFB-B2D6-94ED1BDFB5BE}" destId="{8188BC9C-55DD-44B5-B361-BAC405D1F806}" srcOrd="0" destOrd="0" presId="urn:microsoft.com/office/officeart/2005/8/layout/pyramid2"/>
    <dgm:cxn modelId="{BF4242E9-5729-494B-B47E-84F1ACD69C6E}" srcId="{5FAA099D-D4EB-4FFB-B2D6-94ED1BDFB5BE}" destId="{74910882-146A-402E-8A9A-C48EBE113EAB}" srcOrd="1" destOrd="0" parTransId="{0C526004-0D9D-4010-8EF8-5AB790715DB6}" sibTransId="{F3D3B627-7E07-4CA4-BA4B-5ED0BB0847A0}"/>
    <dgm:cxn modelId="{720C4A6F-969E-46A4-9DCA-99BD5BD3C48C}" type="presParOf" srcId="{8188BC9C-55DD-44B5-B361-BAC405D1F806}" destId="{1C93A476-0C11-41FF-A6CC-CA728E232946}" srcOrd="0" destOrd="0" presId="urn:microsoft.com/office/officeart/2005/8/layout/pyramid2"/>
    <dgm:cxn modelId="{3404CC65-690B-4FA5-AAF5-8F2028D6396A}" type="presParOf" srcId="{8188BC9C-55DD-44B5-B361-BAC405D1F806}" destId="{7A0071CC-B0BD-4A1B-B805-56785AF702BD}" srcOrd="1" destOrd="0" presId="urn:microsoft.com/office/officeart/2005/8/layout/pyramid2"/>
    <dgm:cxn modelId="{D041D1C8-E246-451E-B693-4B6289103EE2}" type="presParOf" srcId="{7A0071CC-B0BD-4A1B-B805-56785AF702BD}" destId="{CB5B3886-4239-4380-99C5-8D42DFB7B374}" srcOrd="0" destOrd="0" presId="urn:microsoft.com/office/officeart/2005/8/layout/pyramid2"/>
    <dgm:cxn modelId="{005C94CC-EA55-4B1E-9629-D17A0DFEF983}" type="presParOf" srcId="{7A0071CC-B0BD-4A1B-B805-56785AF702BD}" destId="{D570BAE0-7CCB-4F51-882C-60F5EE82579B}" srcOrd="1" destOrd="0" presId="urn:microsoft.com/office/officeart/2005/8/layout/pyramid2"/>
    <dgm:cxn modelId="{DC864650-718E-4787-ABAD-7D8B0D408B97}" type="presParOf" srcId="{7A0071CC-B0BD-4A1B-B805-56785AF702BD}" destId="{6DDA3D17-8521-4D55-9693-1F78B086DEF6}" srcOrd="2" destOrd="0" presId="urn:microsoft.com/office/officeart/2005/8/layout/pyramid2"/>
    <dgm:cxn modelId="{1A15B5C7-414C-4467-BA9E-AB7BB5742BD2}" type="presParOf" srcId="{7A0071CC-B0BD-4A1B-B805-56785AF702BD}" destId="{52F587A3-AF35-423E-A70B-25D5A36A3ED6}" srcOrd="3" destOrd="0" presId="urn:microsoft.com/office/officeart/2005/8/layout/pyramid2"/>
    <dgm:cxn modelId="{F6739D37-1D1D-4ADC-82DA-2761175DF7F5}" type="presParOf" srcId="{7A0071CC-B0BD-4A1B-B805-56785AF702BD}" destId="{8D12300B-F81C-4524-9D0F-BDFF3F91DB66}" srcOrd="4" destOrd="0" presId="urn:microsoft.com/office/officeart/2005/8/layout/pyramid2"/>
    <dgm:cxn modelId="{8B3D6107-9891-4F4D-86FB-0460FC40A1CA}" type="presParOf" srcId="{7A0071CC-B0BD-4A1B-B805-56785AF702BD}" destId="{49A3BDF9-EEDB-42F5-B6CC-44EC1E389BAE}" srcOrd="5" destOrd="0" presId="urn:microsoft.com/office/officeart/2005/8/layout/pyramid2"/>
    <dgm:cxn modelId="{2C8E181C-C0F6-487C-9B41-AC464C4AAC90}" type="presParOf" srcId="{7A0071CC-B0BD-4A1B-B805-56785AF702BD}" destId="{7F6C207F-1C1F-4F14-A824-AABF2AC4C23C}" srcOrd="6" destOrd="0" presId="urn:microsoft.com/office/officeart/2005/8/layout/pyramid2"/>
    <dgm:cxn modelId="{FF7DE64C-F14F-4B56-9859-7B7A5E70BE9D}" type="presParOf" srcId="{7A0071CC-B0BD-4A1B-B805-56785AF702BD}" destId="{D8A7A930-487E-4AFB-AC60-53E9DF462B7E}" srcOrd="7" destOrd="0" presId="urn:microsoft.com/office/officeart/2005/8/layout/pyramid2"/>
    <dgm:cxn modelId="{C1C167A5-449C-4A31-B718-B3849CBE051D}" type="presParOf" srcId="{7A0071CC-B0BD-4A1B-B805-56785AF702BD}" destId="{16ADF100-8958-4153-8424-887AB21874DC}" srcOrd="8" destOrd="0" presId="urn:microsoft.com/office/officeart/2005/8/layout/pyramid2"/>
    <dgm:cxn modelId="{1B0D432B-396C-4F82-9B58-158059F47FF0}" type="presParOf" srcId="{7A0071CC-B0BD-4A1B-B805-56785AF702BD}" destId="{A292D095-1614-4E33-A05C-4E5C490CBECE}" srcOrd="9"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D89E5A-5847-4F76-A677-83FADBCC3C75}" type="doc">
      <dgm:prSet loTypeId="urn:microsoft.com/office/officeart/2005/8/layout/vList3" loCatId="list" qsTypeId="urn:microsoft.com/office/officeart/2005/8/quickstyle/simple3"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smtClean="0"/>
            <a:t>Правила Кодда для реляционной СУБД</a:t>
          </a:r>
          <a:endParaRPr lang="ru-RU"/>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018A05FC-59A6-4E2B-B2C5-20822EF556EF}" type="pres">
      <dgm:prSet presAssocID="{D0D89E5A-5847-4F76-A677-83FADBCC3C75}" presName="linearFlow" presStyleCnt="0">
        <dgm:presLayoutVars>
          <dgm:dir/>
          <dgm:resizeHandles val="exact"/>
        </dgm:presLayoutVars>
      </dgm:prSet>
      <dgm:spPr/>
      <dgm:t>
        <a:bodyPr/>
        <a:lstStyle/>
        <a:p>
          <a:endParaRPr lang="ru-RU"/>
        </a:p>
      </dgm:t>
    </dgm:pt>
    <dgm:pt modelId="{E1D3C11A-7F38-4F68-9AE4-44451258AE36}" type="pres">
      <dgm:prSet presAssocID="{CD864F99-3411-4BEC-B3C8-0AE6F4527AC4}" presName="composite" presStyleCnt="0"/>
      <dgm:spPr/>
    </dgm:pt>
    <dgm:pt modelId="{1D31316C-CBBD-4041-A29E-C166F59E6CAA}" type="pres">
      <dgm:prSet presAssocID="{CD864F99-3411-4BEC-B3C8-0AE6F4527AC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t>
        <a:bodyPr/>
        <a:lstStyle/>
        <a:p>
          <a:endParaRPr lang="ru-RU"/>
        </a:p>
      </dgm:t>
    </dgm:pt>
    <dgm:pt modelId="{7DC9E52B-2DCB-4087-A8FA-0A45B979F951}" type="pres">
      <dgm:prSet presAssocID="{CD864F99-3411-4BEC-B3C8-0AE6F4527AC4}" presName="txShp" presStyleLbl="node1" presStyleIdx="0" presStyleCnt="1">
        <dgm:presLayoutVars>
          <dgm:bulletEnabled val="1"/>
        </dgm:presLayoutVars>
      </dgm:prSet>
      <dgm:spPr/>
      <dgm:t>
        <a:bodyPr/>
        <a:lstStyle/>
        <a:p>
          <a:endParaRPr lang="ru-RU"/>
        </a:p>
      </dgm:t>
    </dgm:pt>
  </dgm:ptLst>
  <dgm:cxnLst>
    <dgm:cxn modelId="{3D7FC32E-3C7B-41B0-A883-F907BE82A871}" type="presOf" srcId="{D0D89E5A-5847-4F76-A677-83FADBCC3C75}" destId="{018A05FC-59A6-4E2B-B2C5-20822EF556EF}" srcOrd="0" destOrd="0" presId="urn:microsoft.com/office/officeart/2005/8/layout/vList3"/>
    <dgm:cxn modelId="{B8FCDDD9-057C-4B37-9DDE-411075D37592}" type="presOf" srcId="{CD864F99-3411-4BEC-B3C8-0AE6F4527AC4}" destId="{7DC9E52B-2DCB-4087-A8FA-0A45B979F951}" srcOrd="0" destOrd="0" presId="urn:microsoft.com/office/officeart/2005/8/layout/vList3"/>
    <dgm:cxn modelId="{7131B04E-0AA6-4198-9A8C-D03CEC592F75}" srcId="{D0D89E5A-5847-4F76-A677-83FADBCC3C75}" destId="{CD864F99-3411-4BEC-B3C8-0AE6F4527AC4}" srcOrd="0" destOrd="0" parTransId="{C209C7EC-9BA4-42AC-A85B-B109A34C8E5B}" sibTransId="{ED6BCB7F-0290-445C-932B-2F4A673135D0}"/>
    <dgm:cxn modelId="{D8929CDF-980F-451C-8572-6D35586F32A9}" type="presParOf" srcId="{018A05FC-59A6-4E2B-B2C5-20822EF556EF}" destId="{E1D3C11A-7F38-4F68-9AE4-44451258AE36}" srcOrd="0" destOrd="0" presId="urn:microsoft.com/office/officeart/2005/8/layout/vList3"/>
    <dgm:cxn modelId="{220F74E4-2BD9-4357-ABDE-A785B7A3D716}" type="presParOf" srcId="{E1D3C11A-7F38-4F68-9AE4-44451258AE36}" destId="{1D31316C-CBBD-4041-A29E-C166F59E6CAA}" srcOrd="0" destOrd="0" presId="urn:microsoft.com/office/officeart/2005/8/layout/vList3"/>
    <dgm:cxn modelId="{10A84142-AAC9-44AB-920A-34281DADBF55}" type="presParOf" srcId="{E1D3C11A-7F38-4F68-9AE4-44451258AE36}" destId="{7DC9E52B-2DCB-4087-A8FA-0A45B979F95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D89E5A-5847-4F76-A677-83FADBCC3C7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smtClean="0"/>
            <a:t>Основные функции реляционной СУБД</a:t>
          </a:r>
          <a:endParaRPr lang="ru-RU" dirty="0"/>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928C472D-A3E2-4BC9-8F57-9DEC8DBF7B08}" type="pres">
      <dgm:prSet presAssocID="{D0D89E5A-5847-4F76-A677-83FADBCC3C75}" presName="vert0" presStyleCnt="0">
        <dgm:presLayoutVars>
          <dgm:dir/>
          <dgm:animOne val="branch"/>
          <dgm:animLvl val="lvl"/>
        </dgm:presLayoutVars>
      </dgm:prSet>
      <dgm:spPr/>
      <dgm:t>
        <a:bodyPr/>
        <a:lstStyle/>
        <a:p>
          <a:endParaRPr lang="ru-RU"/>
        </a:p>
      </dgm:t>
    </dgm:pt>
    <dgm:pt modelId="{95A0BECA-7E5D-4D41-9FBE-219D53E83E18}" type="pres">
      <dgm:prSet presAssocID="{CD864F99-3411-4BEC-B3C8-0AE6F4527AC4}" presName="thickLine" presStyleLbl="alignNode1" presStyleIdx="0" presStyleCnt="1"/>
      <dgm:spPr/>
    </dgm:pt>
    <dgm:pt modelId="{792822D0-0A2C-4C40-B66B-00BBACF26F75}" type="pres">
      <dgm:prSet presAssocID="{CD864F99-3411-4BEC-B3C8-0AE6F4527AC4}" presName="horz1" presStyleCnt="0"/>
      <dgm:spPr/>
    </dgm:pt>
    <dgm:pt modelId="{B8C8BA2E-8E2E-4C3C-9DA0-D89DDF43C172}" type="pres">
      <dgm:prSet presAssocID="{CD864F99-3411-4BEC-B3C8-0AE6F4527AC4}" presName="tx1" presStyleLbl="revTx" presStyleIdx="0" presStyleCnt="1"/>
      <dgm:spPr/>
      <dgm:t>
        <a:bodyPr/>
        <a:lstStyle/>
        <a:p>
          <a:endParaRPr lang="ru-RU"/>
        </a:p>
      </dgm:t>
    </dgm:pt>
    <dgm:pt modelId="{E511386B-90F0-42B5-9AA3-A0671A0FE74D}" type="pres">
      <dgm:prSet presAssocID="{CD864F99-3411-4BEC-B3C8-0AE6F4527AC4}" presName="vert1" presStyleCnt="0"/>
      <dgm:spPr/>
    </dgm:pt>
  </dgm:ptLst>
  <dgm:cxnLst>
    <dgm:cxn modelId="{D75135A9-9153-41CD-B09F-5FDA8C0F7185}" type="presOf" srcId="{CD864F99-3411-4BEC-B3C8-0AE6F4527AC4}" destId="{B8C8BA2E-8E2E-4C3C-9DA0-D89DDF43C172}" srcOrd="0" destOrd="0" presId="urn:microsoft.com/office/officeart/2008/layout/LinedList"/>
    <dgm:cxn modelId="{54ADFE8D-564B-431C-8408-F1FAF2992DFE}" type="presOf" srcId="{D0D89E5A-5847-4F76-A677-83FADBCC3C75}" destId="{928C472D-A3E2-4BC9-8F57-9DEC8DBF7B08}" srcOrd="0" destOrd="0" presId="urn:microsoft.com/office/officeart/2008/layout/LinedList"/>
    <dgm:cxn modelId="{7131B04E-0AA6-4198-9A8C-D03CEC592F75}" srcId="{D0D89E5A-5847-4F76-A677-83FADBCC3C75}" destId="{CD864F99-3411-4BEC-B3C8-0AE6F4527AC4}" srcOrd="0" destOrd="0" parTransId="{C209C7EC-9BA4-42AC-A85B-B109A34C8E5B}" sibTransId="{ED6BCB7F-0290-445C-932B-2F4A673135D0}"/>
    <dgm:cxn modelId="{3A157664-4B42-434B-836E-8E1A310AF3B9}" type="presParOf" srcId="{928C472D-A3E2-4BC9-8F57-9DEC8DBF7B08}" destId="{95A0BECA-7E5D-4D41-9FBE-219D53E83E18}" srcOrd="0" destOrd="0" presId="urn:microsoft.com/office/officeart/2008/layout/LinedList"/>
    <dgm:cxn modelId="{0974B145-402A-4945-B85E-8BCC24B8FD4E}" type="presParOf" srcId="{928C472D-A3E2-4BC9-8F57-9DEC8DBF7B08}" destId="{792822D0-0A2C-4C40-B66B-00BBACF26F75}" srcOrd="1" destOrd="0" presId="urn:microsoft.com/office/officeart/2008/layout/LinedList"/>
    <dgm:cxn modelId="{757C2721-FB33-4CB9-BE00-250303DA0BBE}" type="presParOf" srcId="{792822D0-0A2C-4C40-B66B-00BBACF26F75}" destId="{B8C8BA2E-8E2E-4C3C-9DA0-D89DDF43C172}" srcOrd="0" destOrd="0" presId="urn:microsoft.com/office/officeart/2008/layout/LinedList"/>
    <dgm:cxn modelId="{71BA9359-45C3-4F58-893F-20D1EDAA73D1}" type="presParOf" srcId="{792822D0-0A2C-4C40-B66B-00BBACF26F75}" destId="{E511386B-90F0-42B5-9AA3-A0671A0FE74D}"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D89E5A-5847-4F76-A677-83FADBCC3C7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smtClean="0"/>
            <a:t>Администрирование базы данных</a:t>
          </a:r>
          <a:endParaRPr lang="ru-RU" dirty="0"/>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AC5034EA-95E8-442F-95B5-C404469D7B25}">
      <dgm:prSet/>
      <dgm:spPr/>
      <dgm:t>
        <a:bodyPr/>
        <a:lstStyle/>
        <a:p>
          <a:r>
            <a:rPr lang="ru-RU" dirty="0" smtClean="0"/>
            <a:t>Основные задачи администрирования базы данных – обеспечение надежного и эффективного функционирования системы БД, адекватности содержания БД информационным потребностям пользователей, отображения в БД актуального состояния ПО.</a:t>
          </a:r>
          <a:endParaRPr lang="ru-RU" dirty="0"/>
        </a:p>
      </dgm:t>
    </dgm:pt>
    <dgm:pt modelId="{F4C4C380-6D70-4117-8C61-9D38ED149A94}" type="parTrans" cxnId="{640D559A-A5CE-4C12-AD09-FCFD92E49605}">
      <dgm:prSet/>
      <dgm:spPr/>
      <dgm:t>
        <a:bodyPr/>
        <a:lstStyle/>
        <a:p>
          <a:endParaRPr lang="ru-RU"/>
        </a:p>
      </dgm:t>
    </dgm:pt>
    <dgm:pt modelId="{1E397C1E-4965-4EA9-8DE5-4C755339B5FD}" type="sibTrans" cxnId="{640D559A-A5CE-4C12-AD09-FCFD92E49605}">
      <dgm:prSet/>
      <dgm:spPr/>
      <dgm:t>
        <a:bodyPr/>
        <a:lstStyle/>
        <a:p>
          <a:endParaRPr lang="ru-RU"/>
        </a:p>
      </dgm:t>
    </dgm:pt>
    <dgm:pt modelId="{621A0884-30CF-4C9F-BF77-15C9640F2250}" type="pres">
      <dgm:prSet presAssocID="{D0D89E5A-5847-4F76-A677-83FADBCC3C75}" presName="linearFlow" presStyleCnt="0">
        <dgm:presLayoutVars>
          <dgm:dir/>
          <dgm:animLvl val="lvl"/>
          <dgm:resizeHandles val="exact"/>
        </dgm:presLayoutVars>
      </dgm:prSet>
      <dgm:spPr/>
      <dgm:t>
        <a:bodyPr/>
        <a:lstStyle/>
        <a:p>
          <a:endParaRPr lang="ru-RU"/>
        </a:p>
      </dgm:t>
    </dgm:pt>
    <dgm:pt modelId="{8D3CFA25-29CF-4947-B97F-C057D8B94410}" type="pres">
      <dgm:prSet presAssocID="{CD864F99-3411-4BEC-B3C8-0AE6F4527AC4}" presName="composite" presStyleCnt="0"/>
      <dgm:spPr/>
    </dgm:pt>
    <dgm:pt modelId="{801BBE43-3C12-4357-A8C7-B0D0C337A036}" type="pres">
      <dgm:prSet presAssocID="{CD864F99-3411-4BEC-B3C8-0AE6F4527AC4}" presName="parentText" presStyleLbl="alignNode1" presStyleIdx="0" presStyleCnt="1">
        <dgm:presLayoutVars>
          <dgm:chMax val="1"/>
          <dgm:bulletEnabled val="1"/>
        </dgm:presLayoutVars>
      </dgm:prSet>
      <dgm:spPr/>
      <dgm:t>
        <a:bodyPr/>
        <a:lstStyle/>
        <a:p>
          <a:endParaRPr lang="ru-RU"/>
        </a:p>
      </dgm:t>
    </dgm:pt>
    <dgm:pt modelId="{A9CEDC79-8D14-486B-9DA5-1B49469EBE84}" type="pres">
      <dgm:prSet presAssocID="{CD864F99-3411-4BEC-B3C8-0AE6F4527AC4}" presName="descendantText" presStyleLbl="alignAcc1" presStyleIdx="0" presStyleCnt="1">
        <dgm:presLayoutVars>
          <dgm:bulletEnabled val="1"/>
        </dgm:presLayoutVars>
      </dgm:prSet>
      <dgm:spPr/>
      <dgm:t>
        <a:bodyPr/>
        <a:lstStyle/>
        <a:p>
          <a:endParaRPr lang="ru-RU"/>
        </a:p>
      </dgm:t>
    </dgm:pt>
  </dgm:ptLst>
  <dgm:cxnLst>
    <dgm:cxn modelId="{59913BDA-E8FD-4D71-A4FD-9C4657244205}" type="presOf" srcId="{AC5034EA-95E8-442F-95B5-C404469D7B25}" destId="{A9CEDC79-8D14-486B-9DA5-1B49469EBE84}" srcOrd="0" destOrd="0" presId="urn:microsoft.com/office/officeart/2005/8/layout/chevron2"/>
    <dgm:cxn modelId="{640D559A-A5CE-4C12-AD09-FCFD92E49605}" srcId="{CD864F99-3411-4BEC-B3C8-0AE6F4527AC4}" destId="{AC5034EA-95E8-442F-95B5-C404469D7B25}" srcOrd="0" destOrd="0" parTransId="{F4C4C380-6D70-4117-8C61-9D38ED149A94}" sibTransId="{1E397C1E-4965-4EA9-8DE5-4C755339B5FD}"/>
    <dgm:cxn modelId="{90AAE80E-EB91-48CB-8C63-FB642C70A04F}" type="presOf" srcId="{CD864F99-3411-4BEC-B3C8-0AE6F4527AC4}" destId="{801BBE43-3C12-4357-A8C7-B0D0C337A036}" srcOrd="0" destOrd="0" presId="urn:microsoft.com/office/officeart/2005/8/layout/chevron2"/>
    <dgm:cxn modelId="{7131B04E-0AA6-4198-9A8C-D03CEC592F75}" srcId="{D0D89E5A-5847-4F76-A677-83FADBCC3C75}" destId="{CD864F99-3411-4BEC-B3C8-0AE6F4527AC4}" srcOrd="0" destOrd="0" parTransId="{C209C7EC-9BA4-42AC-A85B-B109A34C8E5B}" sibTransId="{ED6BCB7F-0290-445C-932B-2F4A673135D0}"/>
    <dgm:cxn modelId="{93401DEE-EE69-4C3B-93C0-1A591E228578}" type="presOf" srcId="{D0D89E5A-5847-4F76-A677-83FADBCC3C75}" destId="{621A0884-30CF-4C9F-BF77-15C9640F2250}" srcOrd="0" destOrd="0" presId="urn:microsoft.com/office/officeart/2005/8/layout/chevron2"/>
    <dgm:cxn modelId="{4B5A80F4-061E-4317-8092-FFBF2437049A}" type="presParOf" srcId="{621A0884-30CF-4C9F-BF77-15C9640F2250}" destId="{8D3CFA25-29CF-4947-B97F-C057D8B94410}" srcOrd="0" destOrd="0" presId="urn:microsoft.com/office/officeart/2005/8/layout/chevron2"/>
    <dgm:cxn modelId="{EDD806CB-4667-47F6-892D-D8DB5D0F1BD8}" type="presParOf" srcId="{8D3CFA25-29CF-4947-B97F-C057D8B94410}" destId="{801BBE43-3C12-4357-A8C7-B0D0C337A036}" srcOrd="0" destOrd="0" presId="urn:microsoft.com/office/officeart/2005/8/layout/chevron2"/>
    <dgm:cxn modelId="{60CADD6C-85EB-4874-A00B-03CA72AB6672}" type="presParOf" srcId="{8D3CFA25-29CF-4947-B97F-C057D8B94410}" destId="{A9CEDC79-8D14-486B-9DA5-1B49469EBE8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3B6B1-C3A6-4DDD-BAF0-63FAB6224A30}">
      <dsp:nvSpPr>
        <dsp:cNvPr id="0" name=""/>
        <dsp:cNvSpPr/>
      </dsp:nvSpPr>
      <dsp:spPr>
        <a:xfrm>
          <a:off x="0" y="225948"/>
          <a:ext cx="3995936" cy="18632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b="1" kern="1200" dirty="0" smtClean="0"/>
            <a:t>Системой управления базами данных</a:t>
          </a:r>
          <a:r>
            <a:rPr lang="ru-RU" sz="1400" kern="1200" dirty="0" smtClean="0"/>
            <a:t> называют программную систему, предназначенную для создания на ЭВМ общей базы данных для множества приложений, поддержания её в актуальном состоянии и обеспечения эффективного доступа пользователей к содержащимся в ней данным в рамках предоставленных им полномочий.</a:t>
          </a:r>
          <a:endParaRPr lang="ru-RU" sz="1400" kern="1200" dirty="0"/>
        </a:p>
      </dsp:txBody>
      <dsp:txXfrm>
        <a:off x="90955" y="316903"/>
        <a:ext cx="3814026" cy="1681315"/>
      </dsp:txXfrm>
    </dsp:sp>
    <dsp:sp modelId="{4844F02D-2689-4B6F-ADD2-613AACBC5930}">
      <dsp:nvSpPr>
        <dsp:cNvPr id="0" name=""/>
        <dsp:cNvSpPr/>
      </dsp:nvSpPr>
      <dsp:spPr>
        <a:xfrm>
          <a:off x="0" y="2276373"/>
          <a:ext cx="3995936" cy="18632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u-RU" sz="1200" b="1" kern="1200" dirty="0" smtClean="0"/>
            <a:t>Ядро СУБД </a:t>
          </a:r>
          <a:r>
            <a:rPr lang="ru-RU" sz="1200" kern="1200" dirty="0" smtClean="0"/>
            <a:t>– это набор программных модулей, необходимый и достаточный для создания и поддержания БД, то есть универсальная часть, решающая стандартные задачи по информационному обслуживанию пользователей. </a:t>
          </a:r>
          <a:r>
            <a:rPr lang="ru-RU" sz="1200" b="1" kern="1200" dirty="0" smtClean="0"/>
            <a:t>Сервисные программы</a:t>
          </a:r>
          <a:r>
            <a:rPr lang="ru-RU" sz="1200" kern="1200" dirty="0" smtClean="0"/>
            <a:t> предоставляют пользователям ряд дополнительных возможностей и услуг, зависящих от описываемой предметной области и потребностей конкретного пользователя.</a:t>
          </a:r>
          <a:endParaRPr lang="ru-RU" sz="1200" kern="1200" dirty="0"/>
        </a:p>
      </dsp:txBody>
      <dsp:txXfrm>
        <a:off x="90955" y="2367328"/>
        <a:ext cx="3814026" cy="1681315"/>
      </dsp:txXfrm>
    </dsp:sp>
    <dsp:sp modelId="{2ABF3E71-3C48-4F2D-A534-BC446FB338C2}">
      <dsp:nvSpPr>
        <dsp:cNvPr id="0" name=""/>
        <dsp:cNvSpPr/>
      </dsp:nvSpPr>
      <dsp:spPr>
        <a:xfrm>
          <a:off x="0" y="4326798"/>
          <a:ext cx="3995936" cy="171194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kern="1200" dirty="0" smtClean="0"/>
            <a:t>Принципиально важное свойство СУБД заключается в том, что она позволяет различать и поддерживать два независимых взгляда на БД: "взгляд" пользователя, воплощаемый в "логическом" представлении данных, и "взгляд" системы – "физическое" представление (организация хранимых данных).</a:t>
          </a:r>
          <a:endParaRPr lang="ru-RU" sz="1400" kern="1200" dirty="0"/>
        </a:p>
      </dsp:txBody>
      <dsp:txXfrm>
        <a:off x="83570" y="4410368"/>
        <a:ext cx="3828796" cy="15448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21F58-E313-4CB3-B69A-EAB6480F1A60}">
      <dsp:nvSpPr>
        <dsp:cNvPr id="0" name=""/>
        <dsp:cNvSpPr/>
      </dsp:nvSpPr>
      <dsp:spPr>
        <a:xfrm>
          <a:off x="790850" y="607"/>
          <a:ext cx="5547091" cy="13528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ru-RU" sz="1900" kern="1200" smtClean="0"/>
            <a:t>В задачи администратора входит выполнение нескольких групп функций:</a:t>
          </a:r>
          <a:endParaRPr lang="ru-RU" sz="1900" kern="1200"/>
        </a:p>
      </dsp:txBody>
      <dsp:txXfrm>
        <a:off x="830474" y="40231"/>
        <a:ext cx="5467843" cy="1273625"/>
      </dsp:txXfrm>
    </dsp:sp>
    <dsp:sp modelId="{DDD619AA-080C-4940-8005-26F385535226}">
      <dsp:nvSpPr>
        <dsp:cNvPr id="0" name=""/>
        <dsp:cNvSpPr/>
      </dsp:nvSpPr>
      <dsp:spPr>
        <a:xfrm rot="5400000">
          <a:off x="2986573" y="1430523"/>
          <a:ext cx="1155644" cy="1386772"/>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rot="-5400000">
        <a:off x="3148364" y="1546087"/>
        <a:ext cx="832064" cy="808951"/>
      </dsp:txXfrm>
    </dsp:sp>
    <dsp:sp modelId="{BAF3C90F-FD56-4EE6-BC92-33AD70A78BA7}">
      <dsp:nvSpPr>
        <dsp:cNvPr id="0" name=""/>
        <dsp:cNvSpPr/>
      </dsp:nvSpPr>
      <dsp:spPr>
        <a:xfrm>
          <a:off x="790850" y="2894339"/>
          <a:ext cx="5547091" cy="308171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kern="1200" dirty="0" smtClean="0"/>
            <a:t>1. </a:t>
          </a:r>
        </a:p>
        <a:p>
          <a:pPr lvl="0" algn="l" defTabSz="844550" rtl="0">
            <a:lnSpc>
              <a:spcPct val="90000"/>
            </a:lnSpc>
            <a:spcBef>
              <a:spcPct val="0"/>
            </a:spcBef>
            <a:spcAft>
              <a:spcPct val="35000"/>
            </a:spcAft>
          </a:pPr>
          <a:r>
            <a:rPr lang="ru-RU" sz="1900" kern="1200" dirty="0" smtClean="0"/>
            <a:t>Администрирование предметной области: поддержка представления БД на концептуальном уровне архитектуры СУБД (общем для всех приложений); адекватное отображение в БД изменений, происходящих в ПО. Последнее требование может подразумевать реструктуризацию (изменение схемы) БД и последующее приведение содержимого БД в соответствие с новой схемой.</a:t>
          </a:r>
          <a:endParaRPr lang="ru-RU" sz="1900" kern="1200" dirty="0"/>
        </a:p>
      </dsp:txBody>
      <dsp:txXfrm>
        <a:off x="881110" y="2984599"/>
        <a:ext cx="5366571" cy="290119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92CE8-6E9B-4E7B-AAAD-4D10A61F5D12}">
      <dsp:nvSpPr>
        <dsp:cNvPr id="0" name=""/>
        <dsp:cNvSpPr/>
      </dsp:nvSpPr>
      <dsp:spPr>
        <a:xfrm>
          <a:off x="3621" y="0"/>
          <a:ext cx="7409581" cy="6336703"/>
        </a:xfrm>
        <a:prstGeom prst="roundRect">
          <a:avLst>
            <a:gd name="adj" fmla="val 10000"/>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kern="1200" dirty="0" smtClean="0"/>
            <a:t>      2.</a:t>
          </a:r>
        </a:p>
        <a:p>
          <a:pPr lvl="0" algn="l" defTabSz="889000" rtl="0">
            <a:lnSpc>
              <a:spcPct val="90000"/>
            </a:lnSpc>
            <a:spcBef>
              <a:spcPct val="0"/>
            </a:spcBef>
            <a:spcAft>
              <a:spcPct val="35000"/>
            </a:spcAft>
          </a:pPr>
          <a:r>
            <a:rPr lang="ru-RU" sz="2000" kern="1200" dirty="0" smtClean="0"/>
            <a:t>Администрирование БД: поддержка представления БД в среде хранения, эффективная и надежная эксплуатация системы БД. </a:t>
          </a:r>
        </a:p>
        <a:p>
          <a:pPr lvl="0" algn="l" defTabSz="889000" rtl="0">
            <a:lnSpc>
              <a:spcPct val="90000"/>
            </a:lnSpc>
            <a:spcBef>
              <a:spcPct val="0"/>
            </a:spcBef>
            <a:spcAft>
              <a:spcPct val="35000"/>
            </a:spcAft>
          </a:pPr>
          <a:r>
            <a:rPr lang="ru-RU" sz="2000" kern="1200" dirty="0" smtClean="0"/>
            <a:t>Если на этом уровне проводится реорганизация БД (с целью повышения эффективности работы), то она заключается в следующем:</a:t>
          </a:r>
          <a:endParaRPr lang="ru-RU" sz="2000" kern="1200" dirty="0"/>
        </a:p>
      </dsp:txBody>
      <dsp:txXfrm>
        <a:off x="3621" y="0"/>
        <a:ext cx="7409581" cy="1901011"/>
      </dsp:txXfrm>
    </dsp:sp>
    <dsp:sp modelId="{A8C3E8E5-F89D-4C2D-ABCB-88524E085A21}">
      <dsp:nvSpPr>
        <dsp:cNvPr id="0" name=""/>
        <dsp:cNvSpPr/>
      </dsp:nvSpPr>
      <dsp:spPr>
        <a:xfrm>
          <a:off x="253857" y="1928139"/>
          <a:ext cx="6046870"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dirty="0" smtClean="0"/>
            <a:t>изменения в структуре хранимых данных, например, выведение в отдельную таблицу редко используемых данных;</a:t>
          </a:r>
          <a:endParaRPr lang="ru-RU" sz="1400" kern="1200" dirty="0"/>
        </a:p>
      </dsp:txBody>
      <dsp:txXfrm>
        <a:off x="273031" y="1947313"/>
        <a:ext cx="6008522" cy="616284"/>
      </dsp:txXfrm>
    </dsp:sp>
    <dsp:sp modelId="{3C50487E-56C8-43A6-86F0-0CE21F83845C}">
      <dsp:nvSpPr>
        <dsp:cNvPr id="0" name=""/>
        <dsp:cNvSpPr/>
      </dsp:nvSpPr>
      <dsp:spPr>
        <a:xfrm>
          <a:off x="253857" y="2704930"/>
          <a:ext cx="6086466"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dirty="0" smtClean="0"/>
            <a:t>изменения способов размещения данных в памяти, например:</a:t>
          </a:r>
        </a:p>
      </dsp:txBody>
      <dsp:txXfrm>
        <a:off x="273031" y="2724104"/>
        <a:ext cx="6048118" cy="616284"/>
      </dsp:txXfrm>
    </dsp:sp>
    <dsp:sp modelId="{E75F1F04-24CC-4CBA-8197-310D813ABF25}">
      <dsp:nvSpPr>
        <dsp:cNvPr id="0" name=""/>
        <dsp:cNvSpPr/>
      </dsp:nvSpPr>
      <dsp:spPr>
        <a:xfrm>
          <a:off x="360051" y="3456384"/>
          <a:ext cx="4967383" cy="637821"/>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dirty="0" smtClean="0"/>
            <a:t>- разбиение таблицы на части для распределения её по различным физическим носителям с целью распараллеливания доступа к ней;</a:t>
          </a:r>
        </a:p>
      </dsp:txBody>
      <dsp:txXfrm>
        <a:off x="378732" y="3475065"/>
        <a:ext cx="4930021" cy="600459"/>
      </dsp:txXfrm>
    </dsp:sp>
    <dsp:sp modelId="{C8F5003E-DF16-413F-A677-B348DD21BDB9}">
      <dsp:nvSpPr>
        <dsp:cNvPr id="0" name=""/>
        <dsp:cNvSpPr/>
      </dsp:nvSpPr>
      <dsp:spPr>
        <a:xfrm>
          <a:off x="360051" y="4248472"/>
          <a:ext cx="3854286" cy="35580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smtClean="0"/>
            <a:t>- построение кластеров ;</a:t>
          </a:r>
          <a:endParaRPr lang="ru-RU" sz="1400" kern="1200" dirty="0" smtClean="0"/>
        </a:p>
      </dsp:txBody>
      <dsp:txXfrm>
        <a:off x="370472" y="4258893"/>
        <a:ext cx="3833444" cy="334964"/>
      </dsp:txXfrm>
    </dsp:sp>
    <dsp:sp modelId="{BBECB7FB-0AB7-4093-9462-3957EE8A1558}">
      <dsp:nvSpPr>
        <dsp:cNvPr id="0" name=""/>
        <dsp:cNvSpPr/>
      </dsp:nvSpPr>
      <dsp:spPr>
        <a:xfrm>
          <a:off x="360051" y="4752529"/>
          <a:ext cx="4930631"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dirty="0" smtClean="0"/>
            <a:t>- изменение физических параметров среды хранения, например, размера блока данных в пространстве памяти.</a:t>
          </a:r>
          <a:endParaRPr lang="ru-RU" sz="1400" kern="1200" dirty="0"/>
        </a:p>
      </dsp:txBody>
      <dsp:txXfrm>
        <a:off x="379225" y="4771703"/>
        <a:ext cx="4892283" cy="616284"/>
      </dsp:txXfrm>
    </dsp:sp>
    <dsp:sp modelId="{EC2F2E8D-712F-4D79-A926-47A06264B854}">
      <dsp:nvSpPr>
        <dsp:cNvPr id="0" name=""/>
        <dsp:cNvSpPr/>
      </dsp:nvSpPr>
      <dsp:spPr>
        <a:xfrm>
          <a:off x="288030" y="5471202"/>
          <a:ext cx="5927664"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l" defTabSz="622300" rtl="0">
            <a:lnSpc>
              <a:spcPct val="90000"/>
            </a:lnSpc>
            <a:spcBef>
              <a:spcPct val="0"/>
            </a:spcBef>
            <a:spcAft>
              <a:spcPct val="35000"/>
            </a:spcAft>
          </a:pPr>
          <a:r>
            <a:rPr lang="ru-RU" sz="1400" kern="1200" dirty="0" smtClean="0"/>
            <a:t>изменения используемых методов доступа к данным, например, построение индексов или введение хеширования.</a:t>
          </a:r>
          <a:endParaRPr lang="ru-RU" sz="1400" kern="1200" dirty="0"/>
        </a:p>
      </dsp:txBody>
      <dsp:txXfrm>
        <a:off x="307204" y="5490376"/>
        <a:ext cx="5889316" cy="6162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E11CA-85B6-4FD9-847A-ADE90AE23992}">
      <dsp:nvSpPr>
        <dsp:cNvPr id="0" name=""/>
        <dsp:cNvSpPr/>
      </dsp:nvSpPr>
      <dsp:spPr>
        <a:xfrm>
          <a:off x="0" y="39168"/>
          <a:ext cx="5256583" cy="2527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smtClean="0"/>
            <a:t>3.</a:t>
          </a:r>
        </a:p>
        <a:p>
          <a:pPr lvl="0" algn="l" defTabSz="800100" rtl="0">
            <a:lnSpc>
              <a:spcPct val="90000"/>
            </a:lnSpc>
            <a:spcBef>
              <a:spcPct val="0"/>
            </a:spcBef>
            <a:spcAft>
              <a:spcPct val="35000"/>
            </a:spcAft>
          </a:pPr>
          <a:r>
            <a:rPr lang="ru-RU" sz="1800" kern="1200" dirty="0" smtClean="0"/>
            <a:t>Администрирование приложений: поддержка представлений БД для различных групп пользователей механизмами внешнего уровня СУБД. При изменении концептуальной схемы БД или схемы хранения может потребоваться внесение соответствующих изменений в приложения.</a:t>
          </a:r>
          <a:endParaRPr lang="ru-RU" sz="1800" kern="1200" dirty="0"/>
        </a:p>
      </dsp:txBody>
      <dsp:txXfrm>
        <a:off x="123368" y="162536"/>
        <a:ext cx="5009847" cy="2280463"/>
      </dsp:txXfrm>
    </dsp:sp>
    <dsp:sp modelId="{1EC70246-B0EB-4CEA-8986-4FDEA88C3BF9}">
      <dsp:nvSpPr>
        <dsp:cNvPr id="0" name=""/>
        <dsp:cNvSpPr/>
      </dsp:nvSpPr>
      <dsp:spPr>
        <a:xfrm>
          <a:off x="0" y="2618207"/>
          <a:ext cx="5256583" cy="2527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smtClean="0"/>
            <a:t>4.</a:t>
          </a:r>
        </a:p>
        <a:p>
          <a:pPr lvl="0" algn="l" defTabSz="800100" rtl="0">
            <a:lnSpc>
              <a:spcPct val="90000"/>
            </a:lnSpc>
            <a:spcBef>
              <a:spcPct val="0"/>
            </a:spcBef>
            <a:spcAft>
              <a:spcPct val="35000"/>
            </a:spcAft>
          </a:pPr>
          <a:r>
            <a:rPr lang="ru-RU" sz="1800" kern="1200" dirty="0" smtClean="0"/>
            <a:t>Администрирование безопасности данных: предоставление пользователям прав на доступ к БД и настройка системных средств защиты от несанкционированного доступа.</a:t>
          </a:r>
          <a:endParaRPr lang="ru-RU" sz="1800" kern="1200" dirty="0"/>
        </a:p>
      </dsp:txBody>
      <dsp:txXfrm>
        <a:off x="123368" y="2741575"/>
        <a:ext cx="5009847" cy="228046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898E7-BB9F-4F31-A447-24042F12F5C4}">
      <dsp:nvSpPr>
        <dsp:cNvPr id="0" name=""/>
        <dsp:cNvSpPr/>
      </dsp:nvSpPr>
      <dsp:spPr>
        <a:xfrm>
          <a:off x="559767" y="0"/>
          <a:ext cx="1312406" cy="984305"/>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B07D0-E78D-4C0D-B503-1465AAAD1D87}">
      <dsp:nvSpPr>
        <dsp:cNvPr id="0" name=""/>
        <dsp:cNvSpPr/>
      </dsp:nvSpPr>
      <dsp:spPr>
        <a:xfrm>
          <a:off x="1911546" y="0"/>
          <a:ext cx="3145309" cy="984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106680" numCol="1" spcCol="1270" anchor="ctr" anchorCtr="0">
          <a:noAutofit/>
        </a:bodyPr>
        <a:lstStyle/>
        <a:p>
          <a:pPr lvl="0" algn="l" defTabSz="666750" rtl="0">
            <a:lnSpc>
              <a:spcPct val="90000"/>
            </a:lnSpc>
            <a:spcBef>
              <a:spcPct val="0"/>
            </a:spcBef>
            <a:spcAft>
              <a:spcPct val="35000"/>
            </a:spcAft>
          </a:pPr>
          <a:r>
            <a:rPr lang="ru-RU" sz="1500" kern="1200" dirty="0" smtClean="0"/>
            <a:t>В состав СУБД включаются вспомогательные средства (различные утилиты), упрощающие администрирование БД.</a:t>
          </a:r>
          <a:endParaRPr lang="ru-RU" sz="1500" kern="1200" dirty="0"/>
        </a:p>
      </dsp:txBody>
      <dsp:txXfrm>
        <a:off x="1911546" y="0"/>
        <a:ext cx="3145309" cy="9843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BE43-3C12-4357-A8C7-B0D0C337A036}">
      <dsp:nvSpPr>
        <dsp:cNvPr id="0" name=""/>
        <dsp:cNvSpPr/>
      </dsp:nvSpPr>
      <dsp:spPr>
        <a:xfrm rot="5400000">
          <a:off x="-410445" y="410445"/>
          <a:ext cx="2736304" cy="191541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ru-RU" sz="1600" kern="1200" dirty="0" smtClean="0"/>
            <a:t>Словарь-справочник данных</a:t>
          </a:r>
        </a:p>
        <a:p>
          <a:pPr lvl="0" algn="ctr" defTabSz="711200" rtl="0">
            <a:lnSpc>
              <a:spcPct val="90000"/>
            </a:lnSpc>
            <a:spcBef>
              <a:spcPct val="0"/>
            </a:spcBef>
            <a:spcAft>
              <a:spcPct val="35000"/>
            </a:spcAft>
          </a:pPr>
          <a:r>
            <a:rPr lang="ru-RU" sz="1600" kern="1200" dirty="0" smtClean="0"/>
            <a:t>(каталог данных)</a:t>
          </a:r>
          <a:endParaRPr lang="ru-RU" sz="1600" kern="1200" dirty="0"/>
        </a:p>
      </dsp:txBody>
      <dsp:txXfrm rot="-5400000">
        <a:off x="1" y="957705"/>
        <a:ext cx="1915412" cy="820892"/>
      </dsp:txXfrm>
    </dsp:sp>
    <dsp:sp modelId="{A9CEDC79-8D14-486B-9DA5-1B49469EBE84}">
      <dsp:nvSpPr>
        <dsp:cNvPr id="0" name=""/>
        <dsp:cNvSpPr/>
      </dsp:nvSpPr>
      <dsp:spPr>
        <a:xfrm rot="5400000">
          <a:off x="3416779" y="-1501366"/>
          <a:ext cx="1778597" cy="47813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ru-RU" sz="2200" kern="1200" dirty="0" smtClean="0"/>
            <a:t>программная система, предназначенная для централизованного хранения и использования описания объектов БД (метаданных)</a:t>
          </a:r>
          <a:endParaRPr lang="ru-RU" sz="2200" kern="1200" dirty="0"/>
        </a:p>
      </dsp:txBody>
      <dsp:txXfrm rot="-5400000">
        <a:off x="1915412" y="86825"/>
        <a:ext cx="4694507" cy="16049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82272-84A3-462E-9C20-D274AD21685B}">
      <dsp:nvSpPr>
        <dsp:cNvPr id="0" name=""/>
        <dsp:cNvSpPr/>
      </dsp:nvSpPr>
      <dsp:spPr>
        <a:xfrm>
          <a:off x="0" y="0"/>
          <a:ext cx="6768752" cy="1274541"/>
        </a:xfrm>
        <a:prstGeom prst="rect">
          <a:avLst/>
        </a:prstGeom>
        <a:solidFill>
          <a:schemeClr val="accent1">
            <a:shade val="8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ru-RU" sz="4900" kern="1200" dirty="0" smtClean="0"/>
            <a:t>ССД содержит сведения</a:t>
          </a:r>
          <a:endParaRPr lang="ru-RU" sz="4900" kern="1200" dirty="0"/>
        </a:p>
      </dsp:txBody>
      <dsp:txXfrm>
        <a:off x="0" y="0"/>
        <a:ext cx="6768752" cy="1274541"/>
      </dsp:txXfrm>
    </dsp:sp>
    <dsp:sp modelId="{04C1B3C6-986C-4ACB-B799-A40BD2F85C91}">
      <dsp:nvSpPr>
        <dsp:cNvPr id="0" name=""/>
        <dsp:cNvSpPr/>
      </dsp:nvSpPr>
      <dsp:spPr>
        <a:xfrm>
          <a:off x="0"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smtClean="0"/>
            <a:t>о владельцах объектов данных, пользователях ресурсов данных и полномочиях их доступа</a:t>
          </a:r>
          <a:endParaRPr lang="ru-RU" sz="1600" kern="1200" dirty="0"/>
        </a:p>
      </dsp:txBody>
      <dsp:txXfrm>
        <a:off x="0" y="1274541"/>
        <a:ext cx="1692188" cy="2676537"/>
      </dsp:txXfrm>
    </dsp:sp>
    <dsp:sp modelId="{694AE2B6-7DF6-4871-9B46-9810EF1E2439}">
      <dsp:nvSpPr>
        <dsp:cNvPr id="0" name=""/>
        <dsp:cNvSpPr/>
      </dsp:nvSpPr>
      <dsp:spPr>
        <a:xfrm>
          <a:off x="1692188"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о составе и структуре базы данных</a:t>
          </a:r>
          <a:endParaRPr lang="ru-RU" sz="1600" kern="1200" dirty="0"/>
        </a:p>
      </dsp:txBody>
      <dsp:txXfrm>
        <a:off x="1692188" y="1274541"/>
        <a:ext cx="1692188" cy="2676537"/>
      </dsp:txXfrm>
    </dsp:sp>
    <dsp:sp modelId="{165B366F-FB98-4940-A92F-07DBCB758183}">
      <dsp:nvSpPr>
        <dsp:cNvPr id="0" name=""/>
        <dsp:cNvSpPr/>
      </dsp:nvSpPr>
      <dsp:spPr>
        <a:xfrm>
          <a:off x="3384376"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об ограничениях целостности</a:t>
          </a:r>
          <a:endParaRPr lang="ru-RU" sz="1600" kern="1200" dirty="0"/>
        </a:p>
      </dsp:txBody>
      <dsp:txXfrm>
        <a:off x="3384376" y="1274541"/>
        <a:ext cx="1692188" cy="2676537"/>
      </dsp:txXfrm>
    </dsp:sp>
    <dsp:sp modelId="{303F1356-286B-427B-BF27-3751608C6CD7}">
      <dsp:nvSpPr>
        <dsp:cNvPr id="0" name=""/>
        <dsp:cNvSpPr/>
      </dsp:nvSpPr>
      <dsp:spPr>
        <a:xfrm>
          <a:off x="5076564"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о вспомогательных объектах и компонентах информационной системы</a:t>
          </a:r>
          <a:endParaRPr lang="ru-RU" sz="1600" kern="1200" dirty="0"/>
        </a:p>
      </dsp:txBody>
      <dsp:txXfrm>
        <a:off x="5076564" y="1274541"/>
        <a:ext cx="1692188" cy="2676537"/>
      </dsp:txXfrm>
    </dsp:sp>
    <dsp:sp modelId="{4D1E8003-38A5-4C03-A5D0-1EBA821D4C31}">
      <dsp:nvSpPr>
        <dsp:cNvPr id="0" name=""/>
        <dsp:cNvSpPr/>
      </dsp:nvSpPr>
      <dsp:spPr>
        <a:xfrm>
          <a:off x="0" y="3951078"/>
          <a:ext cx="6768752" cy="297393"/>
        </a:xfrm>
        <a:prstGeom prst="rect">
          <a:avLst/>
        </a:prstGeom>
        <a:solidFill>
          <a:schemeClr val="accent1">
            <a:shade val="8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66D9B-ADD9-45CB-9DB1-0F0D4DDAAE45}">
      <dsp:nvSpPr>
        <dsp:cNvPr id="0" name=""/>
        <dsp:cNvSpPr/>
      </dsp:nvSpPr>
      <dsp:spPr>
        <a:xfrm>
          <a:off x="0" y="0"/>
          <a:ext cx="756076" cy="75607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CC7A13-FB04-47D3-A887-BF8F088E4379}">
      <dsp:nvSpPr>
        <dsp:cNvPr id="0" name=""/>
        <dsp:cNvSpPr/>
      </dsp:nvSpPr>
      <dsp:spPr>
        <a:xfrm>
          <a:off x="263036" y="0"/>
          <a:ext cx="5399110" cy="75607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kern="1200" smtClean="0"/>
            <a:t>Множества метаданных словаря и справочника в значительной мере пересекаются. Более того, они могут реализовываться совместно: во многих РСУБД словарь состоит из таблиц (</a:t>
          </a:r>
          <a:r>
            <a:rPr lang="en-US" sz="1100" kern="1200" smtClean="0"/>
            <a:t>table</a:t>
          </a:r>
          <a:r>
            <a:rPr lang="ru-RU" sz="1100" kern="1200" smtClean="0"/>
            <a:t>), содержащих описание объектов БД, а справочник реализуется с помощью представлений (</a:t>
          </a:r>
          <a:r>
            <a:rPr lang="en-US" sz="1100" kern="1200" smtClean="0"/>
            <a:t>view</a:t>
          </a:r>
          <a:r>
            <a:rPr lang="ru-RU" sz="1100" kern="1200" smtClean="0"/>
            <a:t>) над таблицами словаря.</a:t>
          </a:r>
          <a:endParaRPr lang="ru-RU" sz="1100" kern="1200"/>
        </a:p>
      </dsp:txBody>
      <dsp:txXfrm>
        <a:off x="263036" y="0"/>
        <a:ext cx="5399110" cy="7560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1267587" y="558496"/>
          <a:ext cx="6800690" cy="24694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rtl="0">
            <a:lnSpc>
              <a:spcPct val="90000"/>
            </a:lnSpc>
            <a:spcBef>
              <a:spcPct val="0"/>
            </a:spcBef>
            <a:spcAft>
              <a:spcPct val="35000"/>
            </a:spcAft>
          </a:pPr>
          <a:r>
            <a:rPr lang="ru-RU" sz="1400" kern="1200" dirty="0" smtClean="0"/>
            <a:t>Создаются, когда </a:t>
          </a:r>
          <a:r>
            <a:rPr lang="ru-RU" sz="1400" kern="1200" dirty="0" smtClean="0"/>
            <a:t>ни одна из существующих СУБД </a:t>
          </a:r>
          <a:r>
            <a:rPr lang="ru-RU" sz="1400" kern="1200" dirty="0" smtClean="0"/>
            <a:t>ОН </a:t>
          </a:r>
          <a:r>
            <a:rPr lang="ru-RU" sz="1400" kern="1200" dirty="0" smtClean="0"/>
            <a:t>не может удовлетворительно решить задачи, стоящие перед </a:t>
          </a:r>
          <a:r>
            <a:rPr lang="ru-RU" sz="1400" kern="1200" dirty="0" smtClean="0"/>
            <a:t>разработчиками:</a:t>
          </a:r>
          <a:endParaRPr lang="ru-RU" sz="1400" kern="1200" dirty="0" smtClean="0"/>
        </a:p>
        <a:p>
          <a:pPr lvl="0" algn="l" defTabSz="622300">
            <a:lnSpc>
              <a:spcPct val="90000"/>
            </a:lnSpc>
            <a:spcBef>
              <a:spcPct val="0"/>
            </a:spcBef>
            <a:spcAft>
              <a:spcPct val="35000"/>
            </a:spcAft>
          </a:pPr>
          <a:r>
            <a:rPr lang="ru-RU" sz="1400" kern="1200" dirty="0" smtClean="0"/>
            <a:t>- не достигается требуемого быстродействия обработки данных;</a:t>
          </a:r>
        </a:p>
        <a:p>
          <a:pPr lvl="0" algn="l" defTabSz="622300">
            <a:lnSpc>
              <a:spcPct val="90000"/>
            </a:lnSpc>
            <a:spcBef>
              <a:spcPct val="0"/>
            </a:spcBef>
            <a:spcAft>
              <a:spcPct val="35000"/>
            </a:spcAft>
          </a:pPr>
          <a:r>
            <a:rPr lang="ru-RU" sz="1400" kern="1200" dirty="0" smtClean="0"/>
            <a:t>- необходима работа СУБД в условиях жёстких аппаратных ограничений;</a:t>
          </a:r>
        </a:p>
        <a:p>
          <a:pPr lvl="0" algn="l" defTabSz="622300">
            <a:lnSpc>
              <a:spcPct val="90000"/>
            </a:lnSpc>
            <a:spcBef>
              <a:spcPct val="0"/>
            </a:spcBef>
            <a:spcAft>
              <a:spcPct val="35000"/>
            </a:spcAft>
          </a:pPr>
          <a:r>
            <a:rPr lang="ru-RU" sz="1400" kern="1200" dirty="0" smtClean="0"/>
            <a:t>- требуется поддержка специфических функций обработки данных.</a:t>
          </a:r>
        </a:p>
        <a:p>
          <a:pPr lvl="0" algn="l" defTabSz="622300">
            <a:lnSpc>
              <a:spcPct val="90000"/>
            </a:lnSpc>
            <a:spcBef>
              <a:spcPct val="0"/>
            </a:spcBef>
            <a:spcAft>
              <a:spcPct val="35000"/>
            </a:spcAft>
          </a:pPr>
          <a:r>
            <a:rPr lang="ru-RU" sz="1400" kern="1200" dirty="0" err="1" smtClean="0"/>
            <a:t>СпСУБД</a:t>
          </a:r>
          <a:r>
            <a:rPr lang="ru-RU" sz="1400" kern="1200" dirty="0" smtClean="0"/>
            <a:t> предназначены для решения конкретной задачи, а приемлемые параметры этого решения достигаются следующим образом:</a:t>
          </a:r>
        </a:p>
        <a:p>
          <a:pPr lvl="0" algn="l" defTabSz="622300">
            <a:lnSpc>
              <a:spcPct val="90000"/>
            </a:lnSpc>
            <a:spcBef>
              <a:spcPct val="0"/>
            </a:spcBef>
            <a:spcAft>
              <a:spcPct val="35000"/>
            </a:spcAft>
          </a:pPr>
          <a:r>
            <a:rPr lang="ru-RU" sz="1400" kern="1200" dirty="0" smtClean="0"/>
            <a:t>- за счёт знания особенностей конкретной предметной области,</a:t>
          </a:r>
        </a:p>
        <a:p>
          <a:pPr lvl="0" algn="l" defTabSz="622300">
            <a:lnSpc>
              <a:spcPct val="90000"/>
            </a:lnSpc>
            <a:spcBef>
              <a:spcPct val="0"/>
            </a:spcBef>
            <a:spcAft>
              <a:spcPct val="35000"/>
            </a:spcAft>
          </a:pPr>
          <a:r>
            <a:rPr lang="ru-RU" sz="1400" kern="1200" dirty="0" smtClean="0"/>
            <a:t>- путём сокращения функциональной полноты системы.</a:t>
          </a:r>
          <a:endParaRPr lang="ru-RU" sz="1400" kern="1200" dirty="0"/>
        </a:p>
      </dsp:txBody>
      <dsp:txXfrm>
        <a:off x="2355697" y="558496"/>
        <a:ext cx="5712580" cy="2469463"/>
      </dsp:txXfrm>
    </dsp:sp>
    <dsp:sp modelId="{C7A0D820-8575-488B-91AF-7B09311B8C59}">
      <dsp:nvSpPr>
        <dsp:cNvPr id="0" name=""/>
        <dsp:cNvSpPr/>
      </dsp:nvSpPr>
      <dsp:spPr>
        <a:xfrm>
          <a:off x="279574" y="618849"/>
          <a:ext cx="2009784" cy="19332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ru-RU" sz="2000" b="1" kern="1200" dirty="0" err="1" smtClean="0"/>
            <a:t>Специализи-рованные</a:t>
          </a:r>
          <a:r>
            <a:rPr lang="ru-RU" sz="2000" b="1" kern="1200" dirty="0" smtClean="0"/>
            <a:t> </a:t>
          </a:r>
          <a:r>
            <a:rPr lang="ru-RU" sz="2000" kern="1200" dirty="0" smtClean="0"/>
            <a:t>СУБД </a:t>
          </a:r>
        </a:p>
        <a:p>
          <a:pPr lvl="0" algn="ctr" defTabSz="889000">
            <a:lnSpc>
              <a:spcPct val="90000"/>
            </a:lnSpc>
            <a:spcBef>
              <a:spcPct val="0"/>
            </a:spcBef>
            <a:spcAft>
              <a:spcPct val="35000"/>
            </a:spcAft>
          </a:pPr>
          <a:r>
            <a:rPr lang="ru-RU" sz="2000" kern="1200" dirty="0" smtClean="0"/>
            <a:t>(</a:t>
          </a:r>
          <a:r>
            <a:rPr lang="ru-RU" sz="2000" kern="1200" dirty="0" err="1" smtClean="0"/>
            <a:t>СпСУБД</a:t>
          </a:r>
          <a:r>
            <a:rPr lang="ru-RU" sz="2000" kern="1200" dirty="0" smtClean="0"/>
            <a:t>)</a:t>
          </a:r>
          <a:endParaRPr lang="ru-RU" sz="2000" kern="1200" dirty="0"/>
        </a:p>
      </dsp:txBody>
      <dsp:txXfrm>
        <a:off x="573900" y="901964"/>
        <a:ext cx="1421132" cy="13669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2103240" y="839196"/>
          <a:ext cx="5946984" cy="270207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rtl="0">
            <a:lnSpc>
              <a:spcPct val="90000"/>
            </a:lnSpc>
            <a:spcBef>
              <a:spcPct val="0"/>
            </a:spcBef>
            <a:spcAft>
              <a:spcPct val="35000"/>
            </a:spcAft>
          </a:pPr>
          <a:r>
            <a:rPr lang="ru-RU" sz="1600" kern="1200" dirty="0" smtClean="0"/>
            <a:t>Не ориентированы на какую-либо предметную область или на конкретные информационные потребности пользователей. </a:t>
          </a:r>
        </a:p>
        <a:p>
          <a:pPr lvl="0" algn="l" defTabSz="711200" rtl="0">
            <a:lnSpc>
              <a:spcPct val="90000"/>
            </a:lnSpc>
            <a:spcBef>
              <a:spcPct val="0"/>
            </a:spcBef>
            <a:spcAft>
              <a:spcPct val="35000"/>
            </a:spcAft>
          </a:pPr>
          <a:r>
            <a:rPr lang="ru-RU" sz="1600" kern="1200" dirty="0" smtClean="0"/>
            <a:t>Каждая система такого рода является универсальной и реализует функционально избыточное множество операций над данными. СУБД ОН имеют в своём составе средства настройки на конкретную предметную область, условия эксплуатации и требования пользователей. Производство этих систем поставлено на широкую коммерческую основу.</a:t>
          </a:r>
          <a:endParaRPr lang="ru-RU" sz="1600" kern="1200" dirty="0"/>
        </a:p>
      </dsp:txBody>
      <dsp:txXfrm>
        <a:off x="3054757" y="839196"/>
        <a:ext cx="4995467" cy="2702072"/>
      </dsp:txXfrm>
    </dsp:sp>
    <dsp:sp modelId="{C7A0D820-8575-488B-91AF-7B09311B8C59}">
      <dsp:nvSpPr>
        <dsp:cNvPr id="0" name=""/>
        <dsp:cNvSpPr/>
      </dsp:nvSpPr>
      <dsp:spPr>
        <a:xfrm>
          <a:off x="457277" y="1152115"/>
          <a:ext cx="2382468" cy="21874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ru-RU" sz="2600" kern="1200" dirty="0" smtClean="0"/>
            <a:t>СУБД </a:t>
          </a:r>
          <a:r>
            <a:rPr lang="ru-RU" sz="2600" b="1" kern="1200" dirty="0" smtClean="0"/>
            <a:t>общего назначения</a:t>
          </a:r>
          <a:r>
            <a:rPr lang="ru-RU" sz="2600" kern="1200" dirty="0" smtClean="0"/>
            <a:t> (СУБД ОН)</a:t>
          </a:r>
          <a:endParaRPr lang="ru-RU" sz="2600" kern="1200" dirty="0"/>
        </a:p>
      </dsp:txBody>
      <dsp:txXfrm>
        <a:off x="806181" y="1472459"/>
        <a:ext cx="1684660" cy="15467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2162210" y="443885"/>
          <a:ext cx="5608337" cy="241099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0904" rIns="120904" bIns="120904" numCol="1" spcCol="1270" anchor="ctr" anchorCtr="0">
          <a:noAutofit/>
        </a:bodyPr>
        <a:lstStyle/>
        <a:p>
          <a:pPr lvl="0" algn="l" defTabSz="755650" rtl="0">
            <a:lnSpc>
              <a:spcPct val="90000"/>
            </a:lnSpc>
            <a:spcBef>
              <a:spcPct val="0"/>
            </a:spcBef>
            <a:spcAft>
              <a:spcPct val="35000"/>
            </a:spcAft>
          </a:pPr>
          <a:r>
            <a:rPr lang="ru-RU" sz="1700" kern="1200" dirty="0" smtClean="0"/>
            <a:t>работают с БД, которая физически хранится в одном месте. Доступ может быть удалённым (в режиме клиент–сервер). Большинство централизованных СУБД перекладывает задачу организации удалённого доступа к данным на сетевое обеспечение, выполняя только свои стандартные функции, которые усложняются за счёт одновременности доступа многих пользователей к данным.</a:t>
          </a:r>
          <a:endParaRPr lang="ru-RU" sz="1700" kern="1200" dirty="0"/>
        </a:p>
      </dsp:txBody>
      <dsp:txXfrm>
        <a:off x="3059544" y="443885"/>
        <a:ext cx="4711003" cy="2410996"/>
      </dsp:txXfrm>
    </dsp:sp>
    <dsp:sp modelId="{C7A0D820-8575-488B-91AF-7B09311B8C59}">
      <dsp:nvSpPr>
        <dsp:cNvPr id="0" name=""/>
        <dsp:cNvSpPr/>
      </dsp:nvSpPr>
      <dsp:spPr>
        <a:xfrm>
          <a:off x="792083" y="165573"/>
          <a:ext cx="2016204" cy="2008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ru-RU" sz="1300" b="1" kern="1200" dirty="0" smtClean="0"/>
            <a:t>Централизованные</a:t>
          </a:r>
          <a:endParaRPr lang="ru-RU" sz="1300" kern="1200" dirty="0"/>
        </a:p>
      </dsp:txBody>
      <dsp:txXfrm>
        <a:off x="1087349" y="459701"/>
        <a:ext cx="1425672" cy="14201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1251740" y="208195"/>
          <a:ext cx="5799064" cy="213552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ru-RU" sz="1800" b="1" kern="1200" dirty="0" smtClean="0"/>
            <a:t>Распределенные БД</a:t>
          </a:r>
          <a:r>
            <a:rPr lang="ru-RU" sz="1800" kern="1200" dirty="0" smtClean="0"/>
            <a:t> – это базы данных, в которых хранящие устройства не все прикреплены к общему процессору. Распределенные БД могут храниться в многопроцессорных ПК, которые физически расположены в одном месте или могут быть распределены по сети на взаимосвязанных ПК.</a:t>
          </a:r>
          <a:endParaRPr lang="ru-RU" sz="1800" kern="1200" dirty="0"/>
        </a:p>
      </dsp:txBody>
      <dsp:txXfrm>
        <a:off x="2179590" y="208195"/>
        <a:ext cx="4871213" cy="2135522"/>
      </dsp:txXfrm>
    </dsp:sp>
    <dsp:sp modelId="{C7A0D820-8575-488B-91AF-7B09311B8C59}">
      <dsp:nvSpPr>
        <dsp:cNvPr id="0" name=""/>
        <dsp:cNvSpPr/>
      </dsp:nvSpPr>
      <dsp:spPr>
        <a:xfrm>
          <a:off x="0" y="0"/>
          <a:ext cx="1823688" cy="1717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ru-RU" sz="1300" b="1" kern="1200" dirty="0" smtClean="0"/>
            <a:t>Распределенные</a:t>
          </a:r>
          <a:endParaRPr lang="ru-RU" sz="1300" kern="1200" dirty="0"/>
        </a:p>
      </dsp:txBody>
      <dsp:txXfrm>
        <a:off x="267073" y="251483"/>
        <a:ext cx="1289542" cy="12142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3A476-0C11-41FF-A6CC-CA728E232946}">
      <dsp:nvSpPr>
        <dsp:cNvPr id="0" name=""/>
        <dsp:cNvSpPr/>
      </dsp:nvSpPr>
      <dsp:spPr>
        <a:xfrm>
          <a:off x="72601" y="0"/>
          <a:ext cx="4752528" cy="475252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5B3886-4239-4380-99C5-8D42DFB7B374}">
      <dsp:nvSpPr>
        <dsp:cNvPr id="0" name=""/>
        <dsp:cNvSpPr/>
      </dsp:nvSpPr>
      <dsp:spPr>
        <a:xfrm>
          <a:off x="2559884" y="475716"/>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kern="1200" smtClean="0"/>
            <a:t>Иерархические</a:t>
          </a:r>
          <a:endParaRPr lang="ru-RU" sz="1800" kern="1200"/>
        </a:p>
      </dsp:txBody>
      <dsp:txXfrm>
        <a:off x="2592871" y="508703"/>
        <a:ext cx="3023169" cy="609776"/>
      </dsp:txXfrm>
    </dsp:sp>
    <dsp:sp modelId="{6DDA3D17-8521-4D55-9693-1F78B086DEF6}">
      <dsp:nvSpPr>
        <dsp:cNvPr id="0" name=""/>
        <dsp:cNvSpPr/>
      </dsp:nvSpPr>
      <dsp:spPr>
        <a:xfrm>
          <a:off x="2559884" y="1235935"/>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kern="1200" smtClean="0"/>
            <a:t>Сетевые</a:t>
          </a:r>
          <a:endParaRPr lang="ru-RU" sz="1800" kern="1200"/>
        </a:p>
      </dsp:txBody>
      <dsp:txXfrm>
        <a:off x="2592871" y="1268922"/>
        <a:ext cx="3023169" cy="609776"/>
      </dsp:txXfrm>
    </dsp:sp>
    <dsp:sp modelId="{8D12300B-F81C-4524-9D0F-BDFF3F91DB66}">
      <dsp:nvSpPr>
        <dsp:cNvPr id="0" name=""/>
        <dsp:cNvSpPr/>
      </dsp:nvSpPr>
      <dsp:spPr>
        <a:xfrm>
          <a:off x="2559884" y="1996154"/>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kern="1200" smtClean="0"/>
            <a:t>Реляционные</a:t>
          </a:r>
          <a:endParaRPr lang="ru-RU" sz="1800" kern="1200"/>
        </a:p>
      </dsp:txBody>
      <dsp:txXfrm>
        <a:off x="2592871" y="2029141"/>
        <a:ext cx="3023169" cy="609776"/>
      </dsp:txXfrm>
    </dsp:sp>
    <dsp:sp modelId="{7F6C207F-1C1F-4F14-A824-AABF2AC4C23C}">
      <dsp:nvSpPr>
        <dsp:cNvPr id="0" name=""/>
        <dsp:cNvSpPr/>
      </dsp:nvSpPr>
      <dsp:spPr>
        <a:xfrm>
          <a:off x="2559884" y="2756373"/>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kern="1200" dirty="0" smtClean="0"/>
            <a:t>Объектно-реляционные</a:t>
          </a:r>
          <a:endParaRPr lang="ru-RU" sz="1800" kern="1200" dirty="0"/>
        </a:p>
      </dsp:txBody>
      <dsp:txXfrm>
        <a:off x="2592871" y="2789360"/>
        <a:ext cx="3023169" cy="609776"/>
      </dsp:txXfrm>
    </dsp:sp>
    <dsp:sp modelId="{16ADF100-8958-4153-8424-887AB21874DC}">
      <dsp:nvSpPr>
        <dsp:cNvPr id="0" name=""/>
        <dsp:cNvSpPr/>
      </dsp:nvSpPr>
      <dsp:spPr>
        <a:xfrm>
          <a:off x="2559884" y="3516592"/>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kern="1200" dirty="0" smtClean="0"/>
            <a:t>Объектно-ориентированные</a:t>
          </a:r>
          <a:r>
            <a:rPr lang="ru-RU" sz="1800" kern="1200" dirty="0" smtClean="0"/>
            <a:t> </a:t>
          </a:r>
          <a:endParaRPr lang="ru-RU" sz="1800" kern="1200" dirty="0"/>
        </a:p>
      </dsp:txBody>
      <dsp:txXfrm>
        <a:off x="2592871" y="3549579"/>
        <a:ext cx="3023169" cy="609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9E52B-2DCB-4087-A8FA-0A45B979F951}">
      <dsp:nvSpPr>
        <dsp:cNvPr id="0" name=""/>
        <dsp:cNvSpPr/>
      </dsp:nvSpPr>
      <dsp:spPr>
        <a:xfrm rot="10800000">
          <a:off x="1682556" y="246447"/>
          <a:ext cx="4453334" cy="2243409"/>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89281" tIns="133350" rIns="248920" bIns="133350" numCol="1" spcCol="1270" anchor="ctr" anchorCtr="0">
          <a:noAutofit/>
        </a:bodyPr>
        <a:lstStyle/>
        <a:p>
          <a:pPr lvl="0" algn="ctr" defTabSz="1555750" rtl="0">
            <a:lnSpc>
              <a:spcPct val="90000"/>
            </a:lnSpc>
            <a:spcBef>
              <a:spcPct val="0"/>
            </a:spcBef>
            <a:spcAft>
              <a:spcPct val="35000"/>
            </a:spcAft>
          </a:pPr>
          <a:r>
            <a:rPr lang="ru-RU" sz="3500" kern="1200" smtClean="0"/>
            <a:t>Правила Кодда для реляционной СУБД</a:t>
          </a:r>
          <a:endParaRPr lang="ru-RU" sz="3500" kern="1200"/>
        </a:p>
      </dsp:txBody>
      <dsp:txXfrm rot="10800000">
        <a:off x="2243408" y="246447"/>
        <a:ext cx="3892482" cy="2243409"/>
      </dsp:txXfrm>
    </dsp:sp>
    <dsp:sp modelId="{1D31316C-CBBD-4041-A29E-C166F59E6CAA}">
      <dsp:nvSpPr>
        <dsp:cNvPr id="0" name=""/>
        <dsp:cNvSpPr/>
      </dsp:nvSpPr>
      <dsp:spPr>
        <a:xfrm>
          <a:off x="560852" y="246447"/>
          <a:ext cx="2243409" cy="224340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0BECA-7E5D-4D41-9FBE-219D53E83E18}">
      <dsp:nvSpPr>
        <dsp:cNvPr id="0" name=""/>
        <dsp:cNvSpPr/>
      </dsp:nvSpPr>
      <dsp:spPr>
        <a:xfrm>
          <a:off x="0" y="0"/>
          <a:ext cx="669674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C8BA2E-8E2E-4C3C-9DA0-D89DDF43C172}">
      <dsp:nvSpPr>
        <dsp:cNvPr id="0" name=""/>
        <dsp:cNvSpPr/>
      </dsp:nvSpPr>
      <dsp:spPr>
        <a:xfrm>
          <a:off x="0" y="0"/>
          <a:ext cx="6696744" cy="2736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lvl="0" algn="l" defTabSz="2622550" rtl="0">
            <a:lnSpc>
              <a:spcPct val="90000"/>
            </a:lnSpc>
            <a:spcBef>
              <a:spcPct val="0"/>
            </a:spcBef>
            <a:spcAft>
              <a:spcPct val="35000"/>
            </a:spcAft>
          </a:pPr>
          <a:r>
            <a:rPr lang="ru-RU" sz="5900" kern="1200" dirty="0" smtClean="0"/>
            <a:t>Основные функции реляционной СУБД</a:t>
          </a:r>
          <a:endParaRPr lang="ru-RU" sz="5900" kern="1200" dirty="0"/>
        </a:p>
      </dsp:txBody>
      <dsp:txXfrm>
        <a:off x="0" y="0"/>
        <a:ext cx="6696744" cy="27363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BE43-3C12-4357-A8C7-B0D0C337A036}">
      <dsp:nvSpPr>
        <dsp:cNvPr id="0" name=""/>
        <dsp:cNvSpPr/>
      </dsp:nvSpPr>
      <dsp:spPr>
        <a:xfrm rot="5400000">
          <a:off x="-410445" y="410445"/>
          <a:ext cx="2736304" cy="191541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ru-RU" sz="1600" kern="1200" dirty="0" smtClean="0"/>
            <a:t>Администрирование базы данных</a:t>
          </a:r>
          <a:endParaRPr lang="ru-RU" sz="1600" kern="1200" dirty="0"/>
        </a:p>
      </dsp:txBody>
      <dsp:txXfrm rot="-5400000">
        <a:off x="1" y="957705"/>
        <a:ext cx="1915412" cy="820892"/>
      </dsp:txXfrm>
    </dsp:sp>
    <dsp:sp modelId="{A9CEDC79-8D14-486B-9DA5-1B49469EBE84}">
      <dsp:nvSpPr>
        <dsp:cNvPr id="0" name=""/>
        <dsp:cNvSpPr/>
      </dsp:nvSpPr>
      <dsp:spPr>
        <a:xfrm rot="5400000">
          <a:off x="3416779" y="-1501366"/>
          <a:ext cx="1778597" cy="47813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smtClean="0"/>
            <a:t>Основные задачи администрирования базы данных – обеспечение надежного и эффективного функционирования системы БД, адекватности содержания БД информационным потребностям пользователей, отображения в БД актуального состояния ПО.</a:t>
          </a:r>
          <a:endParaRPr lang="ru-RU" sz="1600" kern="1200" dirty="0"/>
        </a:p>
      </dsp:txBody>
      <dsp:txXfrm rot="-5400000">
        <a:off x="1915412" y="86825"/>
        <a:ext cx="4694507" cy="16049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D83FDC75-7F73-4A4A-A77C-09AADF00E0EA}" type="datetimeFigureOut">
              <a:rPr lang="ru-RU" smtClean="0"/>
              <a:pPr/>
              <a:t>25.04.2017</a:t>
            </a:fld>
            <a:endParaRPr lang="ru-RU"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459226BF-1F13-42D3-80DC-373E7ADD1EBC}" type="slidenum">
              <a:rPr lang="ru-RU" smtClean="0"/>
              <a:pPr/>
              <a:t>‹#›</a:t>
            </a:fld>
            <a:endParaRPr lang="ru-RU" dirty="0"/>
          </a:p>
        </p:txBody>
      </p:sp>
    </p:spTree>
    <p:extLst>
      <p:ext uri="{BB962C8B-B14F-4D97-AF65-F5344CB8AC3E}">
        <p14:creationId xmlns:p14="http://schemas.microsoft.com/office/powerpoint/2010/main" val="3146764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48AEF76B-3757-4A0B-AF93-28494465C1DD}" type="datetimeFigureOut">
              <a:pPr/>
              <a:t>25.04.2017</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75693FD4-8F83-4EF7-AC3F-0DC0388986B0}" type="slidenum">
              <a:pPr/>
              <a:t>‹#›</a:t>
            </a:fld>
            <a:endParaRPr lang="ru-RU"/>
          </a:p>
        </p:txBody>
      </p:sp>
    </p:spTree>
    <p:extLst>
      <p:ext uri="{BB962C8B-B14F-4D97-AF65-F5344CB8AC3E}">
        <p14:creationId xmlns:p14="http://schemas.microsoft.com/office/powerpoint/2010/main" val="3843870784"/>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EC6EAC7D-5A89-47C2-8ABA-56C9C2DEF7A4}" type="slidenum">
              <a:rPr lang="ru-RU" smtClean="0"/>
              <a:pPr/>
              <a:t>1</a:t>
            </a:fld>
            <a:endParaRPr lang="ru-RU"/>
          </a:p>
        </p:txBody>
      </p:sp>
    </p:spTree>
    <p:extLst>
      <p:ext uri="{BB962C8B-B14F-4D97-AF65-F5344CB8AC3E}">
        <p14:creationId xmlns:p14="http://schemas.microsoft.com/office/powerpoint/2010/main" val="304382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Именно на внутреннем уровне данные реально </a:t>
            </a:r>
            <a:r>
              <a:rPr lang="en-US" altLang="ru-RU" smtClean="0"/>
              <a:t>c</a:t>
            </a:r>
            <a:r>
              <a:rPr lang="ru-RU" altLang="ru-RU" smtClean="0"/>
              <a:t>охраняются с использованием конкретных структур хранения данных и файловой организации. </a:t>
            </a:r>
          </a:p>
          <a:p>
            <a:pPr eaLnBrk="1" hangingPunct="1"/>
            <a:r>
              <a:rPr lang="ru-RU" altLang="ru-RU" smtClean="0"/>
              <a:t>Внутреннее представление, так же как вшешнее и концептуальное, отделено от физического уровня, поскольку в нем не рассматриваются физические записи, обычно называемые </a:t>
            </a:r>
            <a:r>
              <a:rPr lang="ru-RU" altLang="ru-RU" i="1" smtClean="0"/>
              <a:t>блоками</a:t>
            </a:r>
            <a:r>
              <a:rPr lang="ru-RU" altLang="ru-RU" smtClean="0"/>
              <a:t> или </a:t>
            </a:r>
            <a:r>
              <a:rPr lang="ru-RU" altLang="ru-RU" i="1" smtClean="0"/>
              <a:t>страницами</a:t>
            </a:r>
            <a:r>
              <a:rPr lang="ru-RU" altLang="ru-RU" smtClean="0"/>
              <a:t>, и физические области устройства хранения, такие как цилиндры и дорожки. Другими словами, внутреннее представление предполагает наличие бесконечного </a:t>
            </a:r>
            <a:r>
              <a:rPr lang="ru-RU" altLang="ru-RU" i="1" smtClean="0"/>
              <a:t>линейного адресного</a:t>
            </a:r>
            <a:r>
              <a:rPr lang="ru-RU" altLang="ru-RU" smtClean="0"/>
              <a:t> </a:t>
            </a:r>
            <a:r>
              <a:rPr lang="ru-RU" altLang="ru-RU" i="1" smtClean="0"/>
              <a:t>пространства</a:t>
            </a:r>
            <a:r>
              <a:rPr lang="ru-RU" altLang="ru-RU" smtClean="0"/>
              <a:t>. </a:t>
            </a:r>
          </a:p>
          <a:p>
            <a:pPr eaLnBrk="1" hangingPunct="1"/>
            <a:r>
              <a:rPr lang="ru-RU" altLang="ru-RU" smtClean="0"/>
              <a:t>Внутреннее представление описывается с помощью </a:t>
            </a:r>
            <a:r>
              <a:rPr lang="ru-RU" altLang="ru-RU" i="1" smtClean="0"/>
              <a:t>внутренней схемы</a:t>
            </a:r>
            <a:r>
              <a:rPr lang="ru-RU" altLang="ru-RU" smtClean="0"/>
              <a:t>. </a:t>
            </a:r>
            <a:r>
              <a:rPr lang="ru-RU" altLang="ru-RU" b="1" smtClean="0"/>
              <a:t>Внутренняя схема</a:t>
            </a:r>
            <a:r>
              <a:rPr lang="ru-RU" altLang="ru-RU" smtClean="0"/>
              <a:t>  определяет </a:t>
            </a:r>
            <a:r>
              <a:rPr lang="ru-RU" altLang="ru-RU" i="1" smtClean="0"/>
              <a:t>не только различные типы хранимых записей</a:t>
            </a:r>
            <a:r>
              <a:rPr lang="ru-RU" altLang="ru-RU" smtClean="0"/>
              <a:t>, но также </a:t>
            </a:r>
            <a:r>
              <a:rPr lang="ru-RU" altLang="ru-RU" i="1" smtClean="0"/>
              <a:t>существующие индексы</a:t>
            </a:r>
            <a:r>
              <a:rPr lang="ru-RU" altLang="ru-RU" smtClean="0"/>
              <a:t>, </a:t>
            </a:r>
            <a:r>
              <a:rPr lang="ru-RU" altLang="ru-RU" i="1" smtClean="0"/>
              <a:t>способы представления хранимых полей</a:t>
            </a:r>
            <a:r>
              <a:rPr lang="ru-RU" altLang="ru-RU" smtClean="0"/>
              <a:t>, </a:t>
            </a:r>
            <a:r>
              <a:rPr lang="ru-RU" altLang="ru-RU" i="1" smtClean="0"/>
              <a:t>физическую упорядоченность хранимых записей</a:t>
            </a:r>
            <a:r>
              <a:rPr lang="ru-RU" altLang="ru-RU" smtClean="0"/>
              <a:t> и т.д., </a:t>
            </a:r>
            <a:r>
              <a:rPr lang="ru-RU" altLang="ru-RU" b="1" smtClean="0"/>
              <a:t>внутренняя схема</a:t>
            </a:r>
            <a:r>
              <a:rPr lang="ru-RU" altLang="ru-RU" smtClean="0"/>
              <a:t> формируется с использованием </a:t>
            </a:r>
            <a:r>
              <a:rPr lang="ru-RU" altLang="ru-RU" i="1" smtClean="0"/>
              <a:t>еще одного языка определения данных – внутреннего.</a:t>
            </a:r>
            <a:r>
              <a:rPr lang="ru-RU" altLang="ru-RU" smtClean="0"/>
              <a:t> </a:t>
            </a:r>
          </a:p>
        </p:txBody>
      </p:sp>
    </p:spTree>
    <p:extLst>
      <p:ext uri="{BB962C8B-B14F-4D97-AF65-F5344CB8AC3E}">
        <p14:creationId xmlns:p14="http://schemas.microsoft.com/office/powerpoint/2010/main" val="975717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Именно на внутреннем уровне данные реально </a:t>
            </a:r>
            <a:r>
              <a:rPr lang="en-US" altLang="ru-RU" smtClean="0"/>
              <a:t>c</a:t>
            </a:r>
            <a:r>
              <a:rPr lang="ru-RU" altLang="ru-RU" smtClean="0"/>
              <a:t>охраняются с использованием конкретных структур хранения данных и файловой организации. </a:t>
            </a:r>
          </a:p>
          <a:p>
            <a:pPr eaLnBrk="1" hangingPunct="1"/>
            <a:r>
              <a:rPr lang="ru-RU" altLang="ru-RU" smtClean="0"/>
              <a:t>Внутреннее представление, так же как вшешнее и концептуальное, отделено от физического уровня, поскольку в нем не рассматриваются физические записи, обычно называемые </a:t>
            </a:r>
            <a:r>
              <a:rPr lang="ru-RU" altLang="ru-RU" i="1" smtClean="0"/>
              <a:t>блоками</a:t>
            </a:r>
            <a:r>
              <a:rPr lang="ru-RU" altLang="ru-RU" smtClean="0"/>
              <a:t> или </a:t>
            </a:r>
            <a:r>
              <a:rPr lang="ru-RU" altLang="ru-RU" i="1" smtClean="0"/>
              <a:t>страницами</a:t>
            </a:r>
            <a:r>
              <a:rPr lang="ru-RU" altLang="ru-RU" smtClean="0"/>
              <a:t>, и физические области устройства хранения, такие как цилиндры и дорожки. Другими словами, внутреннее представление предполагает наличие бесконечного </a:t>
            </a:r>
            <a:r>
              <a:rPr lang="ru-RU" altLang="ru-RU" i="1" smtClean="0"/>
              <a:t>линейного адресного</a:t>
            </a:r>
            <a:r>
              <a:rPr lang="ru-RU" altLang="ru-RU" smtClean="0"/>
              <a:t> </a:t>
            </a:r>
            <a:r>
              <a:rPr lang="ru-RU" altLang="ru-RU" i="1" smtClean="0"/>
              <a:t>пространства</a:t>
            </a:r>
            <a:r>
              <a:rPr lang="ru-RU" altLang="ru-RU" smtClean="0"/>
              <a:t>. </a:t>
            </a:r>
          </a:p>
          <a:p>
            <a:pPr eaLnBrk="1" hangingPunct="1"/>
            <a:r>
              <a:rPr lang="ru-RU" altLang="ru-RU" smtClean="0"/>
              <a:t>Внутреннее представление описывается с помощью </a:t>
            </a:r>
            <a:r>
              <a:rPr lang="ru-RU" altLang="ru-RU" i="1" smtClean="0"/>
              <a:t>внутренней схемы</a:t>
            </a:r>
            <a:r>
              <a:rPr lang="ru-RU" altLang="ru-RU" smtClean="0"/>
              <a:t>. </a:t>
            </a:r>
            <a:r>
              <a:rPr lang="ru-RU" altLang="ru-RU" b="1" smtClean="0"/>
              <a:t>Внутренняя схема</a:t>
            </a:r>
            <a:r>
              <a:rPr lang="ru-RU" altLang="ru-RU" smtClean="0"/>
              <a:t>  определяет </a:t>
            </a:r>
            <a:r>
              <a:rPr lang="ru-RU" altLang="ru-RU" i="1" smtClean="0"/>
              <a:t>не только различные типы хранимых записей</a:t>
            </a:r>
            <a:r>
              <a:rPr lang="ru-RU" altLang="ru-RU" smtClean="0"/>
              <a:t>, но также </a:t>
            </a:r>
            <a:r>
              <a:rPr lang="ru-RU" altLang="ru-RU" i="1" smtClean="0"/>
              <a:t>существующие индексы</a:t>
            </a:r>
            <a:r>
              <a:rPr lang="ru-RU" altLang="ru-RU" smtClean="0"/>
              <a:t>, </a:t>
            </a:r>
            <a:r>
              <a:rPr lang="ru-RU" altLang="ru-RU" i="1" smtClean="0"/>
              <a:t>способы представления хранимых полей</a:t>
            </a:r>
            <a:r>
              <a:rPr lang="ru-RU" altLang="ru-RU" smtClean="0"/>
              <a:t>, </a:t>
            </a:r>
            <a:r>
              <a:rPr lang="ru-RU" altLang="ru-RU" i="1" smtClean="0"/>
              <a:t>физическую упорядоченность хранимых записей</a:t>
            </a:r>
            <a:r>
              <a:rPr lang="ru-RU" altLang="ru-RU" smtClean="0"/>
              <a:t> и т.д., </a:t>
            </a:r>
            <a:r>
              <a:rPr lang="ru-RU" altLang="ru-RU" b="1" smtClean="0"/>
              <a:t>внутренняя схема</a:t>
            </a:r>
            <a:r>
              <a:rPr lang="ru-RU" altLang="ru-RU" smtClean="0"/>
              <a:t> формируется с использованием </a:t>
            </a:r>
            <a:r>
              <a:rPr lang="ru-RU" altLang="ru-RU" i="1" smtClean="0"/>
              <a:t>еще одного языка определения данных – внутреннего.</a:t>
            </a:r>
            <a:r>
              <a:rPr lang="ru-RU" altLang="ru-RU" smtClean="0"/>
              <a:t> </a:t>
            </a:r>
          </a:p>
        </p:txBody>
      </p:sp>
    </p:spTree>
    <p:extLst>
      <p:ext uri="{BB962C8B-B14F-4D97-AF65-F5344CB8AC3E}">
        <p14:creationId xmlns:p14="http://schemas.microsoft.com/office/powerpoint/2010/main" val="447025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smtClean="0"/>
              <a:t>Такие </a:t>
            </a:r>
            <a:r>
              <a:rPr lang="ru-RU" altLang="ru-RU" smtClean="0"/>
              <a:t>изменения концептуальной схемы</a:t>
            </a:r>
            <a:r>
              <a:rPr lang="uk-UA" altLang="ru-RU" smtClean="0"/>
              <a:t>, как </a:t>
            </a:r>
            <a:r>
              <a:rPr lang="ru-RU" altLang="ru-RU" smtClean="0"/>
              <a:t>добавление или удаление новых</a:t>
            </a:r>
            <a:r>
              <a:rPr lang="ru-RU" altLang="ru-RU" i="1" smtClean="0"/>
              <a:t> </a:t>
            </a:r>
            <a:r>
              <a:rPr lang="ru-RU" altLang="ru-RU" smtClean="0"/>
              <a:t>сущностей, атрибутов или связей</a:t>
            </a:r>
            <a:r>
              <a:rPr lang="ru-RU" altLang="ru-RU" i="1" smtClean="0"/>
              <a:t>,</a:t>
            </a:r>
            <a:r>
              <a:rPr lang="uk-UA" altLang="ru-RU" smtClean="0"/>
              <a:t> должны осуществляться без необходимости внесения изменений в уже </a:t>
            </a:r>
            <a:r>
              <a:rPr lang="ru-RU" altLang="ru-RU" smtClean="0"/>
              <a:t>существующие внешние схемы или переписывания прикладных программ</a:t>
            </a:r>
            <a:r>
              <a:rPr lang="uk-UA" altLang="ru-RU" i="1" smtClean="0"/>
              <a:t>.</a:t>
            </a:r>
            <a:r>
              <a:rPr lang="ru-RU" altLang="ru-RU" smtClean="0"/>
              <a:t> </a:t>
            </a:r>
          </a:p>
          <a:p>
            <a:pPr eaLnBrk="1" hangingPunct="1"/>
            <a:r>
              <a:rPr lang="uk-UA" altLang="ru-RU" smtClean="0"/>
              <a:t>Такие </a:t>
            </a:r>
            <a:r>
              <a:rPr lang="ru-RU" altLang="ru-RU" smtClean="0"/>
              <a:t>изменения внутренней схемы</a:t>
            </a:r>
            <a:r>
              <a:rPr lang="uk-UA" altLang="ru-RU" smtClean="0"/>
              <a:t>, как </a:t>
            </a:r>
            <a:r>
              <a:rPr lang="ru-RU" altLang="ru-RU" smtClean="0"/>
              <a:t>использование различных файловых систем или структур хранения, разных устройств хранения, модификация</a:t>
            </a:r>
            <a:r>
              <a:rPr lang="ru-RU" altLang="ru-RU" i="1" smtClean="0"/>
              <a:t> индексов </a:t>
            </a:r>
            <a:r>
              <a:rPr lang="ru-RU" altLang="ru-RU" smtClean="0"/>
              <a:t>или хеширование</a:t>
            </a:r>
            <a:r>
              <a:rPr lang="ru-RU" altLang="ru-RU" i="1" smtClean="0"/>
              <a:t>,</a:t>
            </a:r>
            <a:r>
              <a:rPr lang="uk-UA" altLang="ru-RU" smtClean="0"/>
              <a:t> должны осуществляться без необходимости внесения изменений в концептуальную или внешнюю схемы. </a:t>
            </a:r>
            <a:endParaRPr lang="ru-RU" altLang="ru-RU" smtClean="0"/>
          </a:p>
          <a:p>
            <a:pPr eaLnBrk="1" hangingPunct="1"/>
            <a:r>
              <a:rPr lang="ru-RU" altLang="ru-RU" smtClean="0"/>
              <a:t>Пользователем</a:t>
            </a:r>
            <a:r>
              <a:rPr lang="uk-UA" altLang="ru-RU" i="1" smtClean="0"/>
              <a:t> </a:t>
            </a:r>
            <a:r>
              <a:rPr lang="uk-UA" altLang="ru-RU" smtClean="0"/>
              <a:t>могут быть замечены </a:t>
            </a:r>
            <a:r>
              <a:rPr lang="ru-RU" altLang="ru-RU" smtClean="0"/>
              <a:t>изменения только в общей производительности системы</a:t>
            </a:r>
            <a:r>
              <a:rPr lang="uk-UA" altLang="ru-RU" i="1" smtClean="0"/>
              <a:t>. </a:t>
            </a:r>
            <a:endParaRPr lang="uk-UA" altLang="ru-RU" smtClean="0"/>
          </a:p>
          <a:p>
            <a:pPr eaLnBrk="1" hangingPunct="1"/>
            <a:r>
              <a:rPr lang="uk-UA" altLang="ru-RU" smtClean="0"/>
              <a:t>На самом деле наиболее распространенной причиной внесения изменений во внутреннюю схему является именно недостаточная производительность выполнения операций. На</a:t>
            </a:r>
            <a:r>
              <a:rPr lang="ru-RU" altLang="ru-RU" smtClean="0"/>
              <a:t>  </a:t>
            </a:r>
            <a:r>
              <a:rPr lang="uk-UA" altLang="ru-RU" smtClean="0"/>
              <a:t>рис. 2.</a:t>
            </a:r>
            <a:r>
              <a:rPr lang="ru-RU" altLang="ru-RU" smtClean="0"/>
              <a:t>2</a:t>
            </a:r>
            <a:r>
              <a:rPr lang="uk-UA" altLang="ru-RU" smtClean="0"/>
              <a:t> показано место перечисленных выше типов независимости от данных в трехуровневой архитектуре СУБД.</a:t>
            </a:r>
            <a:endParaRPr lang="ru-RU" altLang="ru-RU" smtClean="0"/>
          </a:p>
        </p:txBody>
      </p:sp>
    </p:spTree>
    <p:extLst>
      <p:ext uri="{BB962C8B-B14F-4D97-AF65-F5344CB8AC3E}">
        <p14:creationId xmlns:p14="http://schemas.microsoft.com/office/powerpoint/2010/main" val="3308189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smtClean="0"/>
              <a:t>Принятое в архитектуре </a:t>
            </a:r>
            <a:r>
              <a:rPr lang="en-US" altLang="ru-RU" smtClean="0"/>
              <a:t>ANSI</a:t>
            </a:r>
            <a:r>
              <a:rPr lang="uk-UA" altLang="ru-RU" smtClean="0"/>
              <a:t>-</a:t>
            </a:r>
            <a:r>
              <a:rPr lang="en-US" altLang="ru-RU" smtClean="0"/>
              <a:t>SPARC</a:t>
            </a:r>
            <a:r>
              <a:rPr lang="uk-UA" altLang="ru-RU" smtClean="0"/>
              <a:t> двухэтапное отображение может сказываться на эффективности работы, но при этом оно обеспечивает более высокую независимость от данных. Для повышения эффективности в модели </a:t>
            </a:r>
            <a:r>
              <a:rPr lang="en-US" altLang="ru-RU" smtClean="0"/>
              <a:t>ANSI</a:t>
            </a:r>
            <a:r>
              <a:rPr lang="uk-UA" altLang="ru-RU" smtClean="0"/>
              <a:t>-</a:t>
            </a:r>
            <a:r>
              <a:rPr lang="en-US" altLang="ru-RU" smtClean="0"/>
              <a:t>SPARC</a:t>
            </a:r>
            <a:r>
              <a:rPr lang="uk-UA" altLang="ru-RU" smtClean="0"/>
              <a:t> допускается использование прямого отображения внешних схем на внутренние, без обращения к концептуальной схеме. Однако это снижает уровень независимости от данных, поскольку при каждом изменении внутренней схемы потребуется внесение определенных изменений во внешнюю схему и все зависящие от нее прикладные программы.</a:t>
            </a:r>
            <a:r>
              <a:rPr lang="ru-RU" altLang="ru-RU" smtClean="0"/>
              <a:t> </a:t>
            </a:r>
          </a:p>
        </p:txBody>
      </p:sp>
    </p:spTree>
    <p:extLst>
      <p:ext uri="{BB962C8B-B14F-4D97-AF65-F5344CB8AC3E}">
        <p14:creationId xmlns:p14="http://schemas.microsoft.com/office/powerpoint/2010/main" val="2700880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Следует отметить, что большинство систем позволяет выражать одно определение внешнего представления через другое, не требуя обязательного явного определения отображения каждого внешнего представления на концептуальный уровень. Эта возможность очень полезна, если несколько представлений подобны друг другу. В частности, аналогичная возможность предусмотрена во многих реляционных СУБД. </a:t>
            </a:r>
          </a:p>
        </p:txBody>
      </p:sp>
    </p:spTree>
    <p:extLst>
      <p:ext uri="{BB962C8B-B14F-4D97-AF65-F5344CB8AC3E}">
        <p14:creationId xmlns:p14="http://schemas.microsoft.com/office/powerpoint/2010/main" val="579616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smtClean="0"/>
              <a:t>Для каждой базы данных существует только </a:t>
            </a:r>
            <a:r>
              <a:rPr lang="ru-RU" altLang="ru-RU" smtClean="0"/>
              <a:t>одна внутренняя схема</a:t>
            </a:r>
            <a:r>
              <a:rPr lang="uk-UA" altLang="ru-RU" smtClean="0"/>
              <a:t>.</a:t>
            </a:r>
          </a:p>
          <a:p>
            <a:pPr eaLnBrk="1" hangingPunct="1"/>
            <a:r>
              <a:rPr lang="uk-UA" altLang="ru-RU" smtClean="0"/>
              <a:t>СУБД отвечает </a:t>
            </a:r>
            <a:r>
              <a:rPr lang="ru-RU" altLang="ru-RU" smtClean="0"/>
              <a:t>за установление соответствия между этими тремя типами схем, а также за проверку их непротиворечивости</a:t>
            </a:r>
            <a:r>
              <a:rPr lang="uk-UA" altLang="ru-RU" i="1" smtClean="0"/>
              <a:t>. </a:t>
            </a:r>
            <a:endParaRPr lang="ru-RU" altLang="ru-RU" smtClean="0"/>
          </a:p>
          <a:p>
            <a:pPr eaLnBrk="1" hangingPunct="1"/>
            <a:r>
              <a:rPr lang="ru-RU" altLang="ru-RU" smtClean="0"/>
              <a:t>СУБД должна убедиться в том, что каждую внешнюю схему можно вывести</a:t>
            </a:r>
            <a:r>
              <a:rPr lang="ru-RU" altLang="ru-RU" i="1" smtClean="0"/>
              <a:t> </a:t>
            </a:r>
            <a:r>
              <a:rPr lang="ru-RU" altLang="ru-RU" smtClean="0"/>
              <a:t>на основе концептуальной схемы</a:t>
            </a:r>
            <a:r>
              <a:rPr lang="ru-RU" altLang="ru-RU" i="1" smtClean="0"/>
              <a:t>. </a:t>
            </a:r>
            <a:endParaRPr lang="ru-RU" altLang="ru-RU" smtClean="0"/>
          </a:p>
          <a:p>
            <a:pPr eaLnBrk="1" hangingPunct="1"/>
            <a:r>
              <a:rPr lang="ru-RU" altLang="ru-RU" smtClean="0"/>
              <a:t>Для установления соответствия между любыми внешней и внутренней схемами СУБД должна использовать информацию из концептуальной</a:t>
            </a:r>
            <a:r>
              <a:rPr lang="ru-RU" altLang="ru-RU" i="1" smtClean="0"/>
              <a:t> схемы.</a:t>
            </a:r>
            <a:r>
              <a:rPr lang="ru-RU" altLang="ru-RU" smtClean="0"/>
              <a:t> </a:t>
            </a:r>
          </a:p>
        </p:txBody>
      </p:sp>
      <p:sp>
        <p:nvSpPr>
          <p:cNvPr id="27652"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0FF357D-55EE-4EF1-80B1-613D5353B185}" type="slidenum">
              <a:rPr lang="ru-RU" altLang="ru-RU">
                <a:latin typeface="Calibri" panose="020F0502020204030204" pitchFamily="34" charset="0"/>
              </a:rPr>
              <a:pPr eaLnBrk="1" hangingPunct="1"/>
              <a:t>19</a:t>
            </a:fld>
            <a:endParaRPr lang="ru-RU" altLang="ru-RU">
              <a:latin typeface="Calibri" panose="020F0502020204030204" pitchFamily="34" charset="0"/>
            </a:endParaRPr>
          </a:p>
        </p:txBody>
      </p:sp>
    </p:spTree>
    <p:extLst>
      <p:ext uri="{BB962C8B-B14F-4D97-AF65-F5344CB8AC3E}">
        <p14:creationId xmlns:p14="http://schemas.microsoft.com/office/powerpoint/2010/main" val="910671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uk-UA" altLang="ru-RU" smtClean="0"/>
              <a:t>Примеры различных уровней приведены на рис. 2.</a:t>
            </a:r>
            <a:r>
              <a:rPr lang="ru-RU" altLang="ru-RU" smtClean="0"/>
              <a:t>3</a:t>
            </a:r>
            <a:r>
              <a:rPr lang="uk-UA" altLang="ru-RU" smtClean="0"/>
              <a:t>. На нем показаны два различных внешних представления информации о </a:t>
            </a:r>
            <a:r>
              <a:rPr lang="ru-RU" altLang="ru-RU" smtClean="0"/>
              <a:t>студенте</a:t>
            </a:r>
            <a:r>
              <a:rPr lang="uk-UA" altLang="ru-RU" smtClean="0"/>
              <a:t>: одно состоит из </a:t>
            </a:r>
            <a:r>
              <a:rPr lang="ru-RU" altLang="ru-RU" smtClean="0"/>
              <a:t>ФИО студента (</a:t>
            </a:r>
            <a:r>
              <a:rPr lang="en-US" altLang="ru-RU" smtClean="0"/>
              <a:t>FIO</a:t>
            </a:r>
            <a:r>
              <a:rPr lang="ru-RU" altLang="ru-RU" smtClean="0"/>
              <a:t>), возраста (</a:t>
            </a:r>
            <a:r>
              <a:rPr lang="en-US" altLang="ru-RU" smtClean="0"/>
              <a:t>Age</a:t>
            </a:r>
            <a:r>
              <a:rPr lang="ru-RU" altLang="ru-RU" smtClean="0"/>
              <a:t>), адреса студента(</a:t>
            </a:r>
            <a:r>
              <a:rPr lang="en-US" altLang="ru-RU" smtClean="0"/>
              <a:t>Address</a:t>
            </a:r>
            <a:r>
              <a:rPr lang="ru-RU" altLang="ru-RU" smtClean="0"/>
              <a:t>), среднего бала (</a:t>
            </a:r>
            <a:r>
              <a:rPr lang="en-US" altLang="ru-RU" smtClean="0"/>
              <a:t>Sr</a:t>
            </a:r>
            <a:r>
              <a:rPr lang="ru-RU" altLang="ru-RU" smtClean="0"/>
              <a:t>.</a:t>
            </a:r>
            <a:r>
              <a:rPr lang="en-US" altLang="ru-RU" smtClean="0"/>
              <a:t>Ball</a:t>
            </a:r>
            <a:r>
              <a:rPr lang="ru-RU" altLang="ru-RU" smtClean="0"/>
              <a:t>)</a:t>
            </a:r>
            <a:r>
              <a:rPr lang="uk-UA" altLang="ru-RU" smtClean="0"/>
              <a:t>. Другое представление включает </a:t>
            </a:r>
            <a:r>
              <a:rPr lang="ru-RU" altLang="ru-RU" smtClean="0"/>
              <a:t>номер группы (</a:t>
            </a:r>
            <a:r>
              <a:rPr lang="en-US" altLang="ru-RU" smtClean="0"/>
              <a:t>Group</a:t>
            </a:r>
            <a:r>
              <a:rPr lang="ru-RU" altLang="ru-RU" smtClean="0"/>
              <a:t>_</a:t>
            </a:r>
            <a:r>
              <a:rPr lang="en-US" altLang="ru-RU" smtClean="0"/>
              <a:t>No</a:t>
            </a:r>
            <a:r>
              <a:rPr lang="ru-RU" altLang="ru-RU" smtClean="0"/>
              <a:t>), номер стедента в группе (</a:t>
            </a:r>
            <a:r>
              <a:rPr lang="en-US" altLang="ru-RU" smtClean="0"/>
              <a:t>Student</a:t>
            </a:r>
            <a:r>
              <a:rPr lang="ru-RU" altLang="ru-RU" smtClean="0"/>
              <a:t>_</a:t>
            </a:r>
            <a:r>
              <a:rPr lang="en-US" altLang="ru-RU" smtClean="0"/>
              <a:t>No</a:t>
            </a:r>
            <a:r>
              <a:rPr lang="ru-RU" altLang="ru-RU" smtClean="0"/>
              <a:t>), ФИО (</a:t>
            </a:r>
            <a:r>
              <a:rPr lang="en-US" altLang="ru-RU" smtClean="0"/>
              <a:t>FIO</a:t>
            </a:r>
            <a:r>
              <a:rPr lang="ru-RU" altLang="ru-RU" smtClean="0"/>
              <a:t>) студента.</a:t>
            </a:r>
            <a:r>
              <a:rPr lang="uk-UA" altLang="ru-RU" smtClean="0"/>
              <a:t> Эти внешние представления сливаются воедино в одном концептуальном представлении. Особенностью данного процесса слияния является то, что поле возраста с</a:t>
            </a:r>
            <a:r>
              <a:rPr lang="ru-RU" altLang="ru-RU" smtClean="0"/>
              <a:t>тудента</a:t>
            </a:r>
            <a:r>
              <a:rPr lang="uk-UA" altLang="ru-RU" smtClean="0"/>
              <a:t> (А</a:t>
            </a:r>
            <a:r>
              <a:rPr lang="en-US" altLang="ru-RU" smtClean="0"/>
              <a:t>g</a:t>
            </a:r>
            <a:r>
              <a:rPr lang="uk-UA" altLang="ru-RU" smtClean="0"/>
              <a:t>е) преобразуется, в поле даты его рождения (</a:t>
            </a:r>
            <a:r>
              <a:rPr lang="en-US" altLang="ru-RU" smtClean="0"/>
              <a:t>DO</a:t>
            </a:r>
            <a:r>
              <a:rPr lang="uk-UA" altLang="ru-RU" smtClean="0"/>
              <a:t>В). Затем концептуальный уровень отображается на внутренний уровень, который содержит физическое описание структуры записи концептуального представления. На этом уровне определение структуры формулируется на языке высокого уровня. Эта структура содержит указатель (</a:t>
            </a:r>
            <a:r>
              <a:rPr lang="en-US" altLang="ru-RU" smtClean="0"/>
              <a:t>Next</a:t>
            </a:r>
            <a:r>
              <a:rPr lang="uk-UA" altLang="ru-RU" smtClean="0"/>
              <a:t>), который позволяет физически связать все записи о с</a:t>
            </a:r>
            <a:r>
              <a:rPr lang="ru-RU" altLang="ru-RU" smtClean="0"/>
              <a:t>тудентах</a:t>
            </a:r>
            <a:r>
              <a:rPr lang="uk-UA" altLang="ru-RU" smtClean="0"/>
              <a:t> в единую цепочку. Обратите внимание, что порядок полей на внутреннем уровне отличается от порядка атрибутов, принятого на концептуальном уровне. Таков механизм, с помощью которого СУБД осуществляет концептуально внутреннее отображение.</a:t>
            </a:r>
            <a:endParaRPr lang="ru-RU" altLang="ru-RU" smtClean="0"/>
          </a:p>
        </p:txBody>
      </p:sp>
      <p:sp>
        <p:nvSpPr>
          <p:cNvPr id="29700"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AC94F4-DC7E-476E-BA27-BAE94CCB8F70}" type="slidenum">
              <a:rPr lang="ru-RU" altLang="ru-RU">
                <a:latin typeface="Calibri" panose="020F0502020204030204" pitchFamily="34" charset="0"/>
              </a:rPr>
              <a:pPr eaLnBrk="1" hangingPunct="1"/>
              <a:t>20</a:t>
            </a:fld>
            <a:endParaRPr lang="ru-RU" altLang="ru-RU">
              <a:latin typeface="Calibri" panose="020F0502020204030204" pitchFamily="34" charset="0"/>
            </a:endParaRPr>
          </a:p>
        </p:txBody>
      </p:sp>
    </p:spTree>
    <p:extLst>
      <p:ext uri="{BB962C8B-B14F-4D97-AF65-F5344CB8AC3E}">
        <p14:creationId xmlns:p14="http://schemas.microsoft.com/office/powerpoint/2010/main" val="1389074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С</a:t>
            </a:r>
            <a:r>
              <a:rPr lang="uk-UA" altLang="ru-RU" smtClean="0"/>
              <a:t>одержащаяся в базе данных информация меня</a:t>
            </a:r>
            <a:r>
              <a:rPr lang="ru-RU" altLang="ru-RU" smtClean="0"/>
              <a:t>е</a:t>
            </a:r>
            <a:r>
              <a:rPr lang="uk-UA" altLang="ru-RU" smtClean="0"/>
              <a:t>ться часто</a:t>
            </a:r>
            <a:r>
              <a:rPr lang="ru-RU" altLang="ru-RU" smtClean="0"/>
              <a:t>.</a:t>
            </a:r>
          </a:p>
          <a:p>
            <a:pPr eaLnBrk="1" hangingPunct="1"/>
            <a:r>
              <a:rPr lang="ru-RU" altLang="ru-RU" smtClean="0"/>
              <a:t>Н</a:t>
            </a:r>
            <a:r>
              <a:rPr lang="uk-UA" altLang="ru-RU" smtClean="0"/>
              <a:t>апример, всякий раз при вставке сведений о новом сотруднике или новом объекте сдаваемой в аренду недвижимости.</a:t>
            </a:r>
            <a:r>
              <a:rPr lang="ru-RU" altLang="ru-RU" smtClean="0"/>
              <a:t> </a:t>
            </a:r>
          </a:p>
          <a:p>
            <a:pPr eaLnBrk="1" hangingPunct="1"/>
            <a:r>
              <a:rPr lang="uk-UA" altLang="ru-RU" smtClean="0"/>
              <a:t>Одной и той же схеме базы данных может соответствовать </a:t>
            </a:r>
            <a:r>
              <a:rPr lang="ru-RU" altLang="ru-RU" smtClean="0"/>
              <a:t>множество ее различных состояний. </a:t>
            </a:r>
          </a:p>
        </p:txBody>
      </p:sp>
    </p:spTree>
    <p:extLst>
      <p:ext uri="{BB962C8B-B14F-4D97-AF65-F5344CB8AC3E}">
        <p14:creationId xmlns:p14="http://schemas.microsoft.com/office/powerpoint/2010/main" val="390299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Создание </a:t>
            </a:r>
            <a:r>
              <a:rPr lang="ru-RU" sz="1200" kern="1200" dirty="0" err="1" smtClean="0">
                <a:solidFill>
                  <a:schemeClr val="tx1"/>
                </a:solidFill>
                <a:effectLst/>
                <a:latin typeface="+mn-lt"/>
                <a:ea typeface="+mn-ea"/>
                <a:cs typeface="+mn-cs"/>
              </a:rPr>
              <a:t>СпСУБД</a:t>
            </a:r>
            <a:r>
              <a:rPr lang="ru-RU" sz="1200" kern="1200" dirty="0" smtClean="0">
                <a:solidFill>
                  <a:schemeClr val="tx1"/>
                </a:solidFill>
                <a:effectLst/>
                <a:latin typeface="+mn-lt"/>
                <a:ea typeface="+mn-ea"/>
                <a:cs typeface="+mn-cs"/>
              </a:rPr>
              <a:t> – дело весьма трудоёмкое, поэтому для того, чтобы выбрать этот путь, надо иметь действительно веские основания. В дальнейшем будут рассматриваться только СУБД общего назначения.</a:t>
            </a:r>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22</a:t>
            </a:fld>
            <a:endParaRPr lang="ru-RU"/>
          </a:p>
        </p:txBody>
      </p:sp>
    </p:spTree>
    <p:extLst>
      <p:ext uri="{BB962C8B-B14F-4D97-AF65-F5344CB8AC3E}">
        <p14:creationId xmlns:p14="http://schemas.microsoft.com/office/powerpoint/2010/main" val="2773138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t>Централизованные распределенные СУБД управляют базами данных, как если бы они хранились на одном ПК. Распределенные СУБД синхронизируют периодически все данные и, в случае когда множество пользователей должны получать доступ к одной и той же информации, гарантируют, что обновление и удаление выполненные с данными в одной локации будут автоматически отображены во всех местах хранения.</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23</a:t>
            </a:fld>
            <a:endParaRPr lang="ru-RU"/>
          </a:p>
        </p:txBody>
      </p:sp>
    </p:spTree>
    <p:extLst>
      <p:ext uri="{BB962C8B-B14F-4D97-AF65-F5344CB8AC3E}">
        <p14:creationId xmlns:p14="http://schemas.microsoft.com/office/powerpoint/2010/main" val="1708524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endParaRPr lang="ru-RU" dirty="0" smtClean="0"/>
          </a:p>
        </p:txBody>
      </p:sp>
      <p:sp>
        <p:nvSpPr>
          <p:cNvPr id="4" name="Slide Number Placeholder 3"/>
          <p:cNvSpPr>
            <a:spLocks noGrp="1"/>
          </p:cNvSpPr>
          <p:nvPr>
            <p:ph type="sldNum" sz="quarter" idx="10"/>
          </p:nvPr>
        </p:nvSpPr>
        <p:spPr/>
        <p:txBody>
          <a:bodyPr/>
          <a:lstStyle/>
          <a:p>
            <a:fld id="{EC6EAC7D-5A89-47C2-8ABA-56C9C2DEF7A4}" type="slidenum">
              <a:rPr lang="ru-RU" smtClean="0"/>
              <a:pPr/>
              <a:t>2</a:t>
            </a:fld>
            <a:endParaRPr lang="ru-RU"/>
          </a:p>
        </p:txBody>
      </p:sp>
    </p:spTree>
    <p:extLst>
      <p:ext uri="{BB962C8B-B14F-4D97-AF65-F5344CB8AC3E}">
        <p14:creationId xmlns:p14="http://schemas.microsoft.com/office/powerpoint/2010/main" val="1969397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24</a:t>
            </a:fld>
            <a:endParaRPr lang="ru-RU"/>
          </a:p>
        </p:txBody>
      </p:sp>
    </p:spTree>
    <p:extLst>
      <p:ext uri="{BB962C8B-B14F-4D97-AF65-F5344CB8AC3E}">
        <p14:creationId xmlns:p14="http://schemas.microsoft.com/office/powerpoint/2010/main" val="1564277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25</a:t>
            </a:fld>
            <a:endParaRPr lang="ru-RU"/>
          </a:p>
        </p:txBody>
      </p:sp>
    </p:spTree>
    <p:extLst>
      <p:ext uri="{BB962C8B-B14F-4D97-AF65-F5344CB8AC3E}">
        <p14:creationId xmlns:p14="http://schemas.microsoft.com/office/powerpoint/2010/main" val="257501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26</a:t>
            </a:fld>
            <a:endParaRPr lang="ru-RU"/>
          </a:p>
        </p:txBody>
      </p:sp>
    </p:spTree>
    <p:extLst>
      <p:ext uri="{BB962C8B-B14F-4D97-AF65-F5344CB8AC3E}">
        <p14:creationId xmlns:p14="http://schemas.microsoft.com/office/powerpoint/2010/main" val="1342498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27</a:t>
            </a:fld>
            <a:endParaRPr lang="ru-RU"/>
          </a:p>
        </p:txBody>
      </p:sp>
    </p:spTree>
    <p:extLst>
      <p:ext uri="{BB962C8B-B14F-4D97-AF65-F5344CB8AC3E}">
        <p14:creationId xmlns:p14="http://schemas.microsoft.com/office/powerpoint/2010/main" val="287906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28</a:t>
            </a:fld>
            <a:endParaRPr lang="ru-RU"/>
          </a:p>
        </p:txBody>
      </p:sp>
    </p:spTree>
    <p:extLst>
      <p:ext uri="{BB962C8B-B14F-4D97-AF65-F5344CB8AC3E}">
        <p14:creationId xmlns:p14="http://schemas.microsoft.com/office/powerpoint/2010/main" val="1751939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29</a:t>
            </a:fld>
            <a:endParaRPr lang="ru-RU"/>
          </a:p>
        </p:txBody>
      </p:sp>
    </p:spTree>
    <p:extLst>
      <p:ext uri="{BB962C8B-B14F-4D97-AF65-F5344CB8AC3E}">
        <p14:creationId xmlns:p14="http://schemas.microsoft.com/office/powerpoint/2010/main" val="3192556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30</a:t>
            </a:fld>
            <a:endParaRPr lang="ru-RU"/>
          </a:p>
        </p:txBody>
      </p:sp>
    </p:spTree>
    <p:extLst>
      <p:ext uri="{BB962C8B-B14F-4D97-AF65-F5344CB8AC3E}">
        <p14:creationId xmlns:p14="http://schemas.microsoft.com/office/powerpoint/2010/main" val="399739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31</a:t>
            </a:fld>
            <a:endParaRPr lang="ru-RU"/>
          </a:p>
        </p:txBody>
      </p:sp>
    </p:spTree>
    <p:extLst>
      <p:ext uri="{BB962C8B-B14F-4D97-AF65-F5344CB8AC3E}">
        <p14:creationId xmlns:p14="http://schemas.microsoft.com/office/powerpoint/2010/main" val="2117014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32</a:t>
            </a:fld>
            <a:endParaRPr lang="ru-RU"/>
          </a:p>
        </p:txBody>
      </p:sp>
    </p:spTree>
    <p:extLst>
      <p:ext uri="{BB962C8B-B14F-4D97-AF65-F5344CB8AC3E}">
        <p14:creationId xmlns:p14="http://schemas.microsoft.com/office/powerpoint/2010/main" val="3544142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33</a:t>
            </a:fld>
            <a:endParaRPr lang="ru-RU"/>
          </a:p>
        </p:txBody>
      </p:sp>
    </p:spTree>
    <p:extLst>
      <p:ext uri="{BB962C8B-B14F-4D97-AF65-F5344CB8AC3E}">
        <p14:creationId xmlns:p14="http://schemas.microsoft.com/office/powerpoint/2010/main" val="291572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Для инициализации базы данных разработчик средствами конкретной СУБД описывает логическую структуру БД, её организацию в среде хранения и пользовательские представления данных (соответственно концептуальную схему БД, схему хранения и внешние схемы). Обрабатывая эти схемы, СУБД создаёт пустую БД требуемой структуры и предоставляет средства для наполнения её данными предметной области и дальнейшей эксплуатации.</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a:t>
            </a:fld>
            <a:endParaRPr lang="ru-RU"/>
          </a:p>
        </p:txBody>
      </p:sp>
    </p:spTree>
    <p:extLst>
      <p:ext uri="{BB962C8B-B14F-4D97-AF65-F5344CB8AC3E}">
        <p14:creationId xmlns:p14="http://schemas.microsoft.com/office/powerpoint/2010/main" val="25218398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34</a:t>
            </a:fld>
            <a:endParaRPr lang="ru-RU"/>
          </a:p>
        </p:txBody>
      </p:sp>
    </p:spTree>
    <p:extLst>
      <p:ext uri="{BB962C8B-B14F-4D97-AF65-F5344CB8AC3E}">
        <p14:creationId xmlns:p14="http://schemas.microsoft.com/office/powerpoint/2010/main" val="2530970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35</a:t>
            </a:fld>
            <a:endParaRPr lang="ru-RU"/>
          </a:p>
        </p:txBody>
      </p:sp>
    </p:spTree>
    <p:extLst>
      <p:ext uri="{BB962C8B-B14F-4D97-AF65-F5344CB8AC3E}">
        <p14:creationId xmlns:p14="http://schemas.microsoft.com/office/powerpoint/2010/main" val="18637971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36</a:t>
            </a:fld>
            <a:endParaRPr lang="ru-RU"/>
          </a:p>
        </p:txBody>
      </p:sp>
    </p:spTree>
    <p:extLst>
      <p:ext uri="{BB962C8B-B14F-4D97-AF65-F5344CB8AC3E}">
        <p14:creationId xmlns:p14="http://schemas.microsoft.com/office/powerpoint/2010/main" val="3646127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37</a:t>
            </a:fld>
            <a:endParaRPr lang="ru-RU"/>
          </a:p>
        </p:txBody>
      </p:sp>
    </p:spTree>
    <p:extLst>
      <p:ext uri="{BB962C8B-B14F-4D97-AF65-F5344CB8AC3E}">
        <p14:creationId xmlns:p14="http://schemas.microsoft.com/office/powerpoint/2010/main" val="454779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38</a:t>
            </a:fld>
            <a:endParaRPr lang="ru-RU"/>
          </a:p>
        </p:txBody>
      </p:sp>
    </p:spTree>
    <p:extLst>
      <p:ext uri="{BB962C8B-B14F-4D97-AF65-F5344CB8AC3E}">
        <p14:creationId xmlns:p14="http://schemas.microsoft.com/office/powerpoint/2010/main" val="1456849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3"/>
          <p:cNvSpPr>
            <a:spLocks noGrp="1" noChangeArrowheads="1"/>
          </p:cNvSpPr>
          <p:nvPr>
            <p:ph type="hdr" sz="quarter"/>
          </p:nvPr>
        </p:nvSpPr>
        <p:spPr>
          <a:noFill/>
        </p:spPr>
        <p:txBody>
          <a:bodyPr/>
          <a:lstStyle/>
          <a:p>
            <a:r>
              <a:rPr lang="ru-RU" dirty="0" smtClean="0"/>
              <a:t>Microsoft </a:t>
            </a:r>
            <a:r>
              <a:rPr lang="ru-RU" b="1" dirty="0" smtClean="0"/>
              <a:t>Инженерное мастерство</a:t>
            </a:r>
            <a:endParaRPr lang="ru-RU" dirty="0" smtClean="0"/>
          </a:p>
        </p:txBody>
      </p:sp>
      <p:sp>
        <p:nvSpPr>
          <p:cNvPr id="40963" name="Rectangle 25"/>
          <p:cNvSpPr>
            <a:spLocks noGrp="1" noChangeArrowheads="1"/>
          </p:cNvSpPr>
          <p:nvPr>
            <p:ph type="ftr" sz="quarter" idx="4"/>
          </p:nvPr>
        </p:nvSpPr>
        <p:spPr>
          <a:noFill/>
        </p:spPr>
        <p:txBody>
          <a:bodyPr/>
          <a:lstStyle/>
          <a:p>
            <a:r>
              <a:rPr lang="ru-RU" dirty="0" smtClean="0"/>
              <a:t>Конфиденциальная информация Майкрософт</a:t>
            </a:r>
          </a:p>
        </p:txBody>
      </p:sp>
      <p:sp>
        <p:nvSpPr>
          <p:cNvPr id="40964" name="Rectangle 26"/>
          <p:cNvSpPr>
            <a:spLocks noGrp="1" noChangeArrowheads="1"/>
          </p:cNvSpPr>
          <p:nvPr>
            <p:ph type="sldNum" sz="quarter" idx="5"/>
          </p:nvPr>
        </p:nvSpPr>
        <p:spPr>
          <a:noFill/>
        </p:spPr>
        <p:txBody>
          <a:bodyPr/>
          <a:lstStyle/>
          <a:p>
            <a:fld id="{85CEDE57-F8FE-4B43-B511-2E9F76624F74}" type="slidenum">
              <a:rPr lang="ru-RU" smtClean="0"/>
              <a:pPr/>
              <a:t>39</a:t>
            </a:fld>
            <a:endParaRPr lang="ru-RU" dirty="0" smtClean="0"/>
          </a:p>
        </p:txBody>
      </p:sp>
      <p:sp>
        <p:nvSpPr>
          <p:cNvPr id="40965" name="Rectangle 2"/>
          <p:cNvSpPr>
            <a:spLocks noGrp="1" noRot="1" noChangeAspect="1" noChangeArrowheads="1" noTextEdit="1"/>
          </p:cNvSpPr>
          <p:nvPr>
            <p:ph type="sldImg"/>
          </p:nvPr>
        </p:nvSpPr>
        <p:spPr>
          <a:xfrm>
            <a:off x="1157288" y="449263"/>
            <a:ext cx="4541837" cy="3408362"/>
          </a:xfrm>
          <a:ln/>
        </p:spPr>
      </p:sp>
      <p:sp>
        <p:nvSpPr>
          <p:cNvPr id="40966" name="Rectangle 3"/>
          <p:cNvSpPr>
            <a:spLocks noGrp="1" noChangeArrowheads="1"/>
          </p:cNvSpPr>
          <p:nvPr>
            <p:ph type="body" idx="1"/>
          </p:nvPr>
        </p:nvSpPr>
        <p:spPr>
          <a:xfrm>
            <a:off x="307492" y="4139472"/>
            <a:ext cx="6261652" cy="4593861"/>
          </a:xfrm>
          <a:noFill/>
          <a:ln/>
        </p:spPr>
        <p:txBody>
          <a:bodyPr/>
          <a:lstStyle/>
          <a:p>
            <a:pPr>
              <a:buFontTx/>
              <a:buNone/>
            </a:pPr>
            <a:endParaRPr lang="ru-RU" dirty="0" smtClean="0"/>
          </a:p>
        </p:txBody>
      </p:sp>
    </p:spTree>
    <p:extLst>
      <p:ext uri="{BB962C8B-B14F-4D97-AF65-F5344CB8AC3E}">
        <p14:creationId xmlns:p14="http://schemas.microsoft.com/office/powerpoint/2010/main" val="3000494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3"/>
          <p:cNvSpPr>
            <a:spLocks noGrp="1" noChangeArrowheads="1"/>
          </p:cNvSpPr>
          <p:nvPr>
            <p:ph type="hdr" sz="quarter"/>
          </p:nvPr>
        </p:nvSpPr>
        <p:spPr>
          <a:noFill/>
        </p:spPr>
        <p:txBody>
          <a:bodyPr/>
          <a:lstStyle/>
          <a:p>
            <a:r>
              <a:rPr lang="ru-RU" dirty="0" smtClean="0"/>
              <a:t>Microsoft </a:t>
            </a:r>
            <a:r>
              <a:rPr lang="ru-RU" b="1" dirty="0" smtClean="0"/>
              <a:t>Инженерное мастерство</a:t>
            </a:r>
            <a:endParaRPr lang="ru-RU" dirty="0" smtClean="0"/>
          </a:p>
        </p:txBody>
      </p:sp>
      <p:sp>
        <p:nvSpPr>
          <p:cNvPr id="41987" name="Rectangle 25"/>
          <p:cNvSpPr>
            <a:spLocks noGrp="1" noChangeArrowheads="1"/>
          </p:cNvSpPr>
          <p:nvPr>
            <p:ph type="ftr" sz="quarter" idx="4"/>
          </p:nvPr>
        </p:nvSpPr>
        <p:spPr>
          <a:noFill/>
        </p:spPr>
        <p:txBody>
          <a:bodyPr/>
          <a:lstStyle/>
          <a:p>
            <a:r>
              <a:rPr lang="ru-RU" dirty="0" smtClean="0"/>
              <a:t>Конфиденциальная информация Майкрософт</a:t>
            </a:r>
          </a:p>
        </p:txBody>
      </p:sp>
      <p:sp>
        <p:nvSpPr>
          <p:cNvPr id="41988" name="Rectangle 26"/>
          <p:cNvSpPr>
            <a:spLocks noGrp="1" noChangeArrowheads="1"/>
          </p:cNvSpPr>
          <p:nvPr>
            <p:ph type="sldNum" sz="quarter" idx="5"/>
          </p:nvPr>
        </p:nvSpPr>
        <p:spPr>
          <a:noFill/>
        </p:spPr>
        <p:txBody>
          <a:bodyPr/>
          <a:lstStyle/>
          <a:p>
            <a:fld id="{B2B44A5F-6CE4-493C-A0D7-6834FF76660C}" type="slidenum">
              <a:rPr lang="ru-RU" smtClean="0"/>
              <a:pPr/>
              <a:t>40</a:t>
            </a:fld>
            <a:endParaRPr lang="ru-RU" dirty="0" smtClean="0"/>
          </a:p>
        </p:txBody>
      </p:sp>
      <p:sp>
        <p:nvSpPr>
          <p:cNvPr id="41989" name="Rectangle 2"/>
          <p:cNvSpPr>
            <a:spLocks noGrp="1" noRot="1" noChangeAspect="1" noChangeArrowheads="1" noTextEdit="1"/>
          </p:cNvSpPr>
          <p:nvPr>
            <p:ph type="sldImg"/>
          </p:nvPr>
        </p:nvSpPr>
        <p:spPr>
          <a:xfrm>
            <a:off x="1143000" y="450850"/>
            <a:ext cx="4572000" cy="3429000"/>
          </a:xfrm>
          <a:ln/>
        </p:spPr>
      </p:sp>
      <p:sp>
        <p:nvSpPr>
          <p:cNvPr id="41990" name="Rectangle 3"/>
          <p:cNvSpPr>
            <a:spLocks noGrp="1" noChangeArrowheads="1"/>
          </p:cNvSpPr>
          <p:nvPr>
            <p:ph type="body" idx="1"/>
          </p:nvPr>
        </p:nvSpPr>
        <p:spPr>
          <a:xfrm>
            <a:off x="307492" y="4130104"/>
            <a:ext cx="6261652" cy="4554823"/>
          </a:xfrm>
          <a:noFill/>
          <a:ln/>
        </p:spPr>
        <p:txBody>
          <a:bodyPr/>
          <a:lstStyle/>
          <a:p>
            <a:pPr>
              <a:buFontTx/>
              <a:buNone/>
            </a:pPr>
            <a:endParaRPr lang="ru-RU" dirty="0" smtClean="0"/>
          </a:p>
        </p:txBody>
      </p:sp>
    </p:spTree>
    <p:extLst>
      <p:ext uri="{BB962C8B-B14F-4D97-AF65-F5344CB8AC3E}">
        <p14:creationId xmlns:p14="http://schemas.microsoft.com/office/powerpoint/2010/main" val="16362572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3"/>
          <p:cNvSpPr>
            <a:spLocks noGrp="1" noChangeArrowheads="1"/>
          </p:cNvSpPr>
          <p:nvPr>
            <p:ph type="hdr" sz="quarter"/>
          </p:nvPr>
        </p:nvSpPr>
        <p:spPr>
          <a:noFill/>
        </p:spPr>
        <p:txBody>
          <a:bodyPr/>
          <a:lstStyle/>
          <a:p>
            <a:r>
              <a:rPr lang="ru-RU" dirty="0" smtClean="0"/>
              <a:t>Microsoft </a:t>
            </a:r>
            <a:r>
              <a:rPr lang="ru-RU" b="1" dirty="0" smtClean="0"/>
              <a:t>Инженерное мастерство</a:t>
            </a:r>
            <a:endParaRPr lang="ru-RU" dirty="0" smtClean="0"/>
          </a:p>
        </p:txBody>
      </p:sp>
      <p:sp>
        <p:nvSpPr>
          <p:cNvPr id="43011" name="Rectangle 25"/>
          <p:cNvSpPr>
            <a:spLocks noGrp="1" noChangeArrowheads="1"/>
          </p:cNvSpPr>
          <p:nvPr>
            <p:ph type="ftr" sz="quarter" idx="4"/>
          </p:nvPr>
        </p:nvSpPr>
        <p:spPr>
          <a:noFill/>
        </p:spPr>
        <p:txBody>
          <a:bodyPr/>
          <a:lstStyle/>
          <a:p>
            <a:r>
              <a:rPr lang="ru-RU" dirty="0" smtClean="0"/>
              <a:t>Конфиденциальная информация Майкрософт</a:t>
            </a:r>
          </a:p>
        </p:txBody>
      </p:sp>
      <p:sp>
        <p:nvSpPr>
          <p:cNvPr id="43012" name="Rectangle 26"/>
          <p:cNvSpPr>
            <a:spLocks noGrp="1" noChangeArrowheads="1"/>
          </p:cNvSpPr>
          <p:nvPr>
            <p:ph type="sldNum" sz="quarter" idx="5"/>
          </p:nvPr>
        </p:nvSpPr>
        <p:spPr>
          <a:noFill/>
        </p:spPr>
        <p:txBody>
          <a:bodyPr/>
          <a:lstStyle/>
          <a:p>
            <a:fld id="{B5FF76F4-FC11-42FE-9D94-04E3E6D16C06}" type="slidenum">
              <a:rPr lang="ru-RU" smtClean="0"/>
              <a:pPr/>
              <a:t>41</a:t>
            </a:fld>
            <a:endParaRPr lang="ru-RU" dirty="0" smtClean="0"/>
          </a:p>
        </p:txBody>
      </p:sp>
      <p:sp>
        <p:nvSpPr>
          <p:cNvPr id="43013" name="Rectangle 2"/>
          <p:cNvSpPr>
            <a:spLocks noGrp="1" noRot="1" noChangeAspect="1" noChangeArrowheads="1" noTextEdit="1"/>
          </p:cNvSpPr>
          <p:nvPr>
            <p:ph type="sldImg"/>
          </p:nvPr>
        </p:nvSpPr>
        <p:spPr>
          <a:xfrm>
            <a:off x="1143000" y="450850"/>
            <a:ext cx="4572000" cy="3429000"/>
          </a:xfrm>
          <a:ln/>
        </p:spPr>
      </p:sp>
      <p:sp>
        <p:nvSpPr>
          <p:cNvPr id="43014" name="Rectangle 3"/>
          <p:cNvSpPr>
            <a:spLocks noGrp="1" noChangeArrowheads="1"/>
          </p:cNvSpPr>
          <p:nvPr>
            <p:ph type="body" idx="1"/>
          </p:nvPr>
        </p:nvSpPr>
        <p:spPr>
          <a:xfrm>
            <a:off x="307492" y="4130103"/>
            <a:ext cx="6261652" cy="4603230"/>
          </a:xfrm>
          <a:noFill/>
          <a:ln/>
        </p:spPr>
        <p:txBody>
          <a:bodyPr/>
          <a:lstStyle/>
          <a:p>
            <a:pPr>
              <a:buFontTx/>
              <a:buNone/>
            </a:pPr>
            <a:endParaRPr lang="ru-RU" dirty="0" smtClean="0"/>
          </a:p>
          <a:p>
            <a:endParaRPr lang="ru-RU" dirty="0" smtClean="0"/>
          </a:p>
          <a:p>
            <a:endParaRPr lang="ru-RU" dirty="0" smtClean="0"/>
          </a:p>
          <a:p>
            <a:endParaRPr lang="ru-RU" dirty="0" smtClean="0"/>
          </a:p>
        </p:txBody>
      </p:sp>
    </p:spTree>
    <p:extLst>
      <p:ext uri="{BB962C8B-B14F-4D97-AF65-F5344CB8AC3E}">
        <p14:creationId xmlns:p14="http://schemas.microsoft.com/office/powerpoint/2010/main" val="134417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smtClean="0"/>
              <a:t>Например, </a:t>
            </a:r>
            <a:r>
              <a:rPr lang="ru-RU" altLang="ru-RU" smtClean="0"/>
              <a:t>для учебного процесса </a:t>
            </a:r>
            <a:r>
              <a:rPr lang="uk-UA" altLang="ru-RU" smtClean="0"/>
              <a:t>представляет интерес моделирование следующих понятий:</a:t>
            </a:r>
          </a:p>
          <a:p>
            <a:pPr eaLnBrk="1" hangingPunct="1"/>
            <a:r>
              <a:rPr lang="uk-UA" altLang="ru-RU" smtClean="0"/>
              <a:t>сущностей "реального мира", таких как  </a:t>
            </a:r>
            <a:r>
              <a:rPr lang="ru-RU" altLang="ru-RU" smtClean="0"/>
              <a:t>Студент</a:t>
            </a:r>
            <a:r>
              <a:rPr lang="uk-UA" altLang="ru-RU" smtClean="0"/>
              <a:t>, </a:t>
            </a:r>
            <a:r>
              <a:rPr lang="ru-RU" altLang="ru-RU" smtClean="0"/>
              <a:t>Группа</a:t>
            </a:r>
            <a:r>
              <a:rPr lang="uk-UA" altLang="ru-RU" smtClean="0"/>
              <a:t>, </a:t>
            </a:r>
            <a:r>
              <a:rPr lang="ru-RU" altLang="ru-RU" smtClean="0"/>
              <a:t>Преподаватель, Кафедра и Предмет;</a:t>
            </a:r>
          </a:p>
          <a:p>
            <a:pPr eaLnBrk="1" hangingPunct="1"/>
            <a:r>
              <a:rPr lang="ru-RU" altLang="ru-RU" smtClean="0"/>
              <a:t>атрибутов</a:t>
            </a:r>
            <a:r>
              <a:rPr lang="uk-UA" altLang="ru-RU" smtClean="0"/>
              <a:t>,</a:t>
            </a:r>
            <a:r>
              <a:rPr lang="ru-RU" altLang="ru-RU" smtClean="0"/>
              <a:t> описывающих свойства или качества</a:t>
            </a:r>
            <a:r>
              <a:rPr lang="uk-UA" altLang="ru-RU" smtClean="0"/>
              <a:t> каждой сущности</a:t>
            </a:r>
            <a:r>
              <a:rPr lang="ru-RU" altLang="ru-RU" smtClean="0"/>
              <a:t>, </a:t>
            </a:r>
            <a:r>
              <a:rPr lang="uk-UA" altLang="ru-RU" smtClean="0"/>
              <a:t>например, сущность </a:t>
            </a:r>
            <a:r>
              <a:rPr lang="ru-RU" altLang="ru-RU" smtClean="0"/>
              <a:t>Студент (</a:t>
            </a:r>
            <a:r>
              <a:rPr lang="en-US" altLang="ru-RU" smtClean="0"/>
              <a:t>Student</a:t>
            </a:r>
            <a:r>
              <a:rPr lang="ru-RU" altLang="ru-RU" smtClean="0"/>
              <a:t>)</a:t>
            </a:r>
            <a:r>
              <a:rPr lang="uk-UA" altLang="ru-RU" smtClean="0"/>
              <a:t> обладает атрибутами</a:t>
            </a:r>
            <a:r>
              <a:rPr lang="ru-RU" altLang="ru-RU" smtClean="0"/>
              <a:t>: ФИО студента (</a:t>
            </a:r>
            <a:r>
              <a:rPr lang="en-US" altLang="ru-RU" smtClean="0"/>
              <a:t>FIO</a:t>
            </a:r>
            <a:r>
              <a:rPr lang="ru-RU" altLang="ru-RU" smtClean="0"/>
              <a:t>), возраст (</a:t>
            </a:r>
            <a:r>
              <a:rPr lang="en-US" altLang="ru-RU" smtClean="0"/>
              <a:t>Age</a:t>
            </a:r>
            <a:r>
              <a:rPr lang="ru-RU" altLang="ru-RU" smtClean="0"/>
              <a:t>), адрес студента(</a:t>
            </a:r>
            <a:r>
              <a:rPr lang="en-US" altLang="ru-RU" smtClean="0"/>
              <a:t>Address</a:t>
            </a:r>
            <a:r>
              <a:rPr lang="ru-RU" altLang="ru-RU" smtClean="0"/>
              <a:t>), средний бал (</a:t>
            </a:r>
            <a:r>
              <a:rPr lang="en-US" altLang="ru-RU" smtClean="0"/>
              <a:t>Sr</a:t>
            </a:r>
            <a:r>
              <a:rPr lang="ru-RU" altLang="ru-RU" smtClean="0"/>
              <a:t>.</a:t>
            </a:r>
            <a:r>
              <a:rPr lang="en-US" altLang="ru-RU" smtClean="0"/>
              <a:t>Ball</a:t>
            </a:r>
            <a:r>
              <a:rPr lang="ru-RU" altLang="ru-RU" smtClean="0"/>
              <a:t>), номер группы (</a:t>
            </a:r>
            <a:r>
              <a:rPr lang="en-US" altLang="ru-RU" smtClean="0"/>
              <a:t>Group</a:t>
            </a:r>
            <a:r>
              <a:rPr lang="ru-RU" altLang="ru-RU" smtClean="0"/>
              <a:t>_</a:t>
            </a:r>
            <a:r>
              <a:rPr lang="en-US" altLang="ru-RU" smtClean="0"/>
              <a:t>No</a:t>
            </a:r>
            <a:r>
              <a:rPr lang="ru-RU" altLang="ru-RU" smtClean="0"/>
              <a:t>), номер стедента в группе (</a:t>
            </a:r>
            <a:r>
              <a:rPr lang="en-US" altLang="ru-RU" smtClean="0"/>
              <a:t>Student</a:t>
            </a:r>
            <a:r>
              <a:rPr lang="ru-RU" altLang="ru-RU" smtClean="0"/>
              <a:t>_</a:t>
            </a:r>
            <a:r>
              <a:rPr lang="en-US" altLang="ru-RU" smtClean="0"/>
              <a:t>No</a:t>
            </a:r>
            <a:r>
              <a:rPr lang="ru-RU" altLang="ru-RU" smtClean="0"/>
              <a:t>)</a:t>
            </a:r>
            <a:r>
              <a:rPr lang="uk-UA" altLang="ru-RU" smtClean="0"/>
              <a:t>;                     </a:t>
            </a:r>
          </a:p>
          <a:p>
            <a:pPr eaLnBrk="1" hangingPunct="1"/>
            <a:r>
              <a:rPr lang="uk-UA" altLang="ru-RU" smtClean="0"/>
              <a:t>связей между этими сущностями</a:t>
            </a:r>
            <a:r>
              <a:rPr lang="ru-RU" altLang="ru-RU" smtClean="0"/>
              <a:t>, </a:t>
            </a:r>
            <a:r>
              <a:rPr lang="uk-UA" altLang="ru-RU" smtClean="0"/>
              <a:t>например, </a:t>
            </a:r>
            <a:r>
              <a:rPr lang="ru-RU" altLang="ru-RU" smtClean="0"/>
              <a:t>каждый студент находится в определенной группе и каждая группа содержит определенного студента</a:t>
            </a:r>
            <a:r>
              <a:rPr lang="uk-UA" altLang="ru-RU" smtClean="0"/>
              <a:t>.</a:t>
            </a:r>
          </a:p>
          <a:p>
            <a:pPr eaLnBrk="1" hangingPunct="1"/>
            <a:r>
              <a:rPr lang="uk-UA" altLang="ru-RU" smtClean="0"/>
              <a:t> </a:t>
            </a:r>
            <a:endParaRPr lang="ru-RU" altLang="ru-RU" smtClean="0"/>
          </a:p>
        </p:txBody>
      </p:sp>
    </p:spTree>
    <p:extLst>
      <p:ext uri="{BB962C8B-B14F-4D97-AF65-F5344CB8AC3E}">
        <p14:creationId xmlns:p14="http://schemas.microsoft.com/office/powerpoint/2010/main" val="3720195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 Первая попытка создания стандартной терминологии и общей архитектуры СУБД была предпринята в 1971 году группой, называемой DBTG(data base technology group).</a:t>
            </a:r>
            <a:endParaRPr lang="uk-UA" altLang="ru-RU" i="1" smtClean="0"/>
          </a:p>
          <a:p>
            <a:pPr eaLnBrk="1" hangingPunct="1"/>
            <a:r>
              <a:rPr lang="uk-UA" altLang="ru-RU" i="1" smtClean="0"/>
              <a:t> </a:t>
            </a:r>
            <a:r>
              <a:rPr lang="ru-RU" altLang="ru-RU" smtClean="0"/>
              <a:t>Она была создана после конференции СОDASYL (Conference on Data System and Languages — Конференция по языкам и системам, данных), прошедшей в этом же году</a:t>
            </a:r>
            <a:r>
              <a:rPr lang="uk-UA" altLang="ru-RU" i="1" smtClean="0"/>
              <a:t>. </a:t>
            </a:r>
            <a:endParaRPr lang="uk-UA" altLang="ru-RU" smtClean="0"/>
          </a:p>
          <a:p>
            <a:pPr eaLnBrk="1" hangingPunct="1"/>
            <a:r>
              <a:rPr lang="uk-UA" altLang="ru-RU" smtClean="0"/>
              <a:t>Группа DBTG признала необходимость использования двухуровневого подхода, построенного на основе использования системного представления, т.е. схемы (</a:t>
            </a:r>
            <a:r>
              <a:rPr lang="en-US" altLang="ru-RU" smtClean="0"/>
              <a:t>schema</a:t>
            </a:r>
            <a:r>
              <a:rPr lang="uk-UA" altLang="ru-RU" smtClean="0"/>
              <a:t>), и пользовательских представлений, т.е. подсхем (</a:t>
            </a:r>
            <a:r>
              <a:rPr lang="en-US" altLang="ru-RU" smtClean="0"/>
              <a:t>subschema</a:t>
            </a:r>
            <a:r>
              <a:rPr lang="uk-UA" altLang="ru-RU" smtClean="0"/>
              <a:t>). </a:t>
            </a:r>
          </a:p>
          <a:p>
            <a:pPr eaLnBrk="1" hangingPunct="1"/>
            <a:r>
              <a:rPr lang="uk-UA" altLang="ru-RU" smtClean="0"/>
              <a:t>Сходные терминология и архитектура были предложены в 1975 году Комитетом планирования стандартов и норм SPARC (Standards Planning and Requirements Committee ) Национального Института Стандартизации США , </a:t>
            </a:r>
            <a:r>
              <a:rPr lang="ru-RU" altLang="ru-RU" b="1" smtClean="0"/>
              <a:t>АNSI/ХЗ/SPARC (ANSI, 1975).</a:t>
            </a:r>
            <a:r>
              <a:rPr lang="uk-UA" altLang="ru-RU" smtClean="0"/>
              <a:t> </a:t>
            </a:r>
          </a:p>
          <a:p>
            <a:pPr eaLnBrk="1" hangingPunct="1"/>
            <a:r>
              <a:rPr lang="uk-UA" altLang="ru-RU" smtClean="0"/>
              <a:t>Комитет </a:t>
            </a:r>
            <a:r>
              <a:rPr lang="ru-RU" altLang="ru-RU" i="1" smtClean="0"/>
              <a:t>ANSI/SPARC признал необходимость использования трехуровневого подхода</a:t>
            </a:r>
            <a:r>
              <a:rPr lang="uk-UA" altLang="ru-RU" smtClean="0"/>
              <a:t>. </a:t>
            </a:r>
          </a:p>
          <a:p>
            <a:pPr eaLnBrk="1" hangingPunct="1"/>
            <a:r>
              <a:rPr lang="uk-UA" altLang="ru-RU" smtClean="0"/>
              <a:t>Рассмотрим предложения, которые были сделаны организациями </a:t>
            </a:r>
            <a:r>
              <a:rPr lang="en-US" altLang="ru-RU" i="1" smtClean="0"/>
              <a:t>GUIDE</a:t>
            </a:r>
            <a:r>
              <a:rPr lang="uk-UA" altLang="ru-RU" i="1" smtClean="0"/>
              <a:t>/</a:t>
            </a:r>
            <a:r>
              <a:rPr lang="en-US" altLang="ru-RU" i="1" smtClean="0"/>
              <a:t>SHARE</a:t>
            </a:r>
            <a:r>
              <a:rPr lang="uk-UA" altLang="ru-RU" i="1" smtClean="0"/>
              <a:t>,</a:t>
            </a:r>
            <a:r>
              <a:rPr lang="uk-UA" altLang="ru-RU" smtClean="0"/>
              <a:t>состоящими из пользователей продуктов корпорации </a:t>
            </a:r>
            <a:r>
              <a:rPr lang="en-US" altLang="ru-RU" smtClean="0"/>
              <a:t>IBM</a:t>
            </a:r>
            <a:r>
              <a:rPr lang="uk-UA" altLang="ru-RU" smtClean="0"/>
              <a:t>, и опубликованы за несколько лет до этого. Основное внимание в них было сконцентрировано на необходимости воплощения независимого уровня для изоляции программ от особенностей представления данных на более низком уровне (</a:t>
            </a:r>
            <a:r>
              <a:rPr lang="en-US" altLang="ru-RU" smtClean="0"/>
              <a:t>Guide</a:t>
            </a:r>
            <a:r>
              <a:rPr lang="uk-UA" altLang="ru-RU" smtClean="0"/>
              <a:t>/</a:t>
            </a:r>
            <a:r>
              <a:rPr lang="en-US" altLang="ru-RU" smtClean="0"/>
              <a:t>Share</a:t>
            </a:r>
            <a:r>
              <a:rPr lang="uk-UA" altLang="ru-RU" smtClean="0"/>
              <a:t>, 1970). Хотя модель </a:t>
            </a:r>
            <a:r>
              <a:rPr lang="en-US" altLang="ru-RU" smtClean="0"/>
              <a:t>ANSI</a:t>
            </a:r>
            <a:r>
              <a:rPr lang="uk-UA" altLang="ru-RU" smtClean="0"/>
              <a:t>/</a:t>
            </a:r>
            <a:r>
              <a:rPr lang="en-US" altLang="ru-RU" smtClean="0"/>
              <a:t>SPARC</a:t>
            </a:r>
            <a:r>
              <a:rPr lang="uk-UA" altLang="ru-RU" smtClean="0"/>
              <a:t> не стала стандартом, тем не менее</a:t>
            </a:r>
            <a:r>
              <a:rPr lang="ru-RU" altLang="ru-RU" smtClean="0"/>
              <a:t>,</a:t>
            </a:r>
            <a:r>
              <a:rPr lang="uk-UA" altLang="ru-RU" smtClean="0"/>
              <a:t> она все еще представляет собой основу для понимания некоторых функциональных особенностей СУБД.</a:t>
            </a:r>
          </a:p>
          <a:p>
            <a:pPr eaLnBrk="1" hangingPunct="1"/>
            <a:r>
              <a:rPr lang="uk-UA" altLang="ru-RU" smtClean="0"/>
              <a:t>  	Наиболее </a:t>
            </a:r>
            <a:r>
              <a:rPr lang="uk-UA" altLang="ru-RU" i="1" smtClean="0"/>
              <a:t>фундаментальным моментом </a:t>
            </a:r>
            <a:r>
              <a:rPr lang="uk-UA" altLang="ru-RU" smtClean="0"/>
              <a:t>в этих и последующих отчетах исследовательских групп является </a:t>
            </a:r>
            <a:r>
              <a:rPr lang="uk-UA" altLang="ru-RU" i="1" smtClean="0"/>
              <a:t>идентификация трех уровней абстракции,</a:t>
            </a:r>
            <a:r>
              <a:rPr lang="uk-UA" altLang="ru-RU" smtClean="0"/>
              <a:t> т е трех различных уровней описания элементов данных</a:t>
            </a:r>
            <a:r>
              <a:rPr lang="ru-RU" altLang="ru-RU" smtClean="0"/>
              <a:t> </a:t>
            </a:r>
          </a:p>
        </p:txBody>
      </p:sp>
      <p:sp>
        <p:nvSpPr>
          <p:cNvPr id="23556"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8A96AB9-B0C0-4AFC-B590-61D3A4F9C0A5}" type="slidenum">
              <a:rPr lang="ru-RU" altLang="ru-RU">
                <a:latin typeface="Calibri" panose="020F0502020204030204" pitchFamily="34" charset="0"/>
              </a:rPr>
              <a:pPr eaLnBrk="1" hangingPunct="1"/>
              <a:t>5</a:t>
            </a:fld>
            <a:endParaRPr lang="ru-RU" altLang="ru-RU">
              <a:latin typeface="Calibri" panose="020F0502020204030204" pitchFamily="34" charset="0"/>
            </a:endParaRPr>
          </a:p>
        </p:txBody>
      </p:sp>
    </p:spTree>
    <p:extLst>
      <p:ext uri="{BB962C8B-B14F-4D97-AF65-F5344CB8AC3E}">
        <p14:creationId xmlns:p14="http://schemas.microsoft.com/office/powerpoint/2010/main" val="1603621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DD6CD82-0990-4B68-B70C-F35D40A9F935}" type="slidenum">
              <a:rPr lang="ru-RU" altLang="ru-RU">
                <a:latin typeface="Calibri" panose="020F0502020204030204" pitchFamily="34" charset="0"/>
              </a:rPr>
              <a:pPr eaLnBrk="1" hangingPunct="1"/>
              <a:t>6</a:t>
            </a:fld>
            <a:endParaRPr lang="ru-RU" altLang="ru-RU">
              <a:latin typeface="Calibri" panose="020F0502020204030204" pitchFamily="34" charset="0"/>
            </a:endParaRPr>
          </a:p>
        </p:txBody>
      </p:sp>
    </p:spTree>
    <p:extLst>
      <p:ext uri="{BB962C8B-B14F-4D97-AF65-F5344CB8AC3E}">
        <p14:creationId xmlns:p14="http://schemas.microsoft.com/office/powerpoint/2010/main" val="3087014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i="1" smtClean="0"/>
              <a:t>Три уровня абстракции,</a:t>
            </a:r>
            <a:r>
              <a:rPr lang="ru-RU" altLang="ru-RU" smtClean="0"/>
              <a:t> т е три различных уровня описания элементов данных, которые формируют </a:t>
            </a:r>
            <a:r>
              <a:rPr lang="ru-RU" altLang="ru-RU" i="1" smtClean="0"/>
              <a:t>трехуровневую архитектуру</a:t>
            </a:r>
            <a:r>
              <a:rPr lang="ru-RU" altLang="ru-RU" smtClean="0"/>
              <a:t>, которая охватывает </a:t>
            </a:r>
            <a:r>
              <a:rPr lang="ru-RU" altLang="ru-RU" i="1" smtClean="0"/>
              <a:t>внешний, концептуальный и внутренний уровни</a:t>
            </a:r>
            <a:r>
              <a:rPr lang="ru-RU" altLang="ru-RU" smtClean="0"/>
              <a:t>, как показано на рисунку .(рисунок № 2.1. в лекциях )</a:t>
            </a:r>
          </a:p>
        </p:txBody>
      </p:sp>
    </p:spTree>
    <p:extLst>
      <p:ext uri="{BB962C8B-B14F-4D97-AF65-F5344CB8AC3E}">
        <p14:creationId xmlns:p14="http://schemas.microsoft.com/office/powerpoint/2010/main" val="3855061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uk-UA" altLang="ru-RU" smtClean="0"/>
          </a:p>
          <a:p>
            <a:pPr eaLnBrk="1" hangingPunct="1"/>
            <a:r>
              <a:rPr lang="uk-UA" altLang="ru-RU" smtClean="0"/>
              <a:t>Например, один пользователь может просматривать даты в формате (день, месяц, год) а другой - в формате (год, месяц, день). </a:t>
            </a:r>
          </a:p>
          <a:p>
            <a:pPr eaLnBrk="1" hangingPunct="1"/>
            <a:endParaRPr lang="ru-RU" altLang="ru-RU" smtClean="0"/>
          </a:p>
        </p:txBody>
      </p:sp>
      <p:sp>
        <p:nvSpPr>
          <p:cNvPr id="24580"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A4EC6BF-AFD3-48B1-915B-6FE7DEF5EC34}" type="slidenum">
              <a:rPr lang="ru-RU" altLang="ru-RU">
                <a:latin typeface="Calibri" panose="020F0502020204030204" pitchFamily="34" charset="0"/>
              </a:rPr>
              <a:pPr eaLnBrk="1" hangingPunct="1"/>
              <a:t>9</a:t>
            </a:fld>
            <a:endParaRPr lang="ru-RU" altLang="ru-RU">
              <a:latin typeface="Calibri" panose="020F0502020204030204" pitchFamily="34" charset="0"/>
            </a:endParaRPr>
          </a:p>
        </p:txBody>
      </p:sp>
    </p:spTree>
    <p:extLst>
      <p:ext uri="{BB962C8B-B14F-4D97-AF65-F5344CB8AC3E}">
        <p14:creationId xmlns:p14="http://schemas.microsoft.com/office/powerpoint/2010/main" val="88418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smtClean="0"/>
              <a:t>Этот уровень содержит </a:t>
            </a:r>
            <a:r>
              <a:rPr lang="ru-RU" altLang="ru-RU" i="1" smtClean="0"/>
              <a:t>логическую структуру</a:t>
            </a:r>
            <a:r>
              <a:rPr lang="uk-UA" altLang="ru-RU" smtClean="0"/>
              <a:t> всей базы данных (с точки зрения АБД), это </a:t>
            </a:r>
            <a:r>
              <a:rPr lang="ru-RU" altLang="ru-RU" smtClean="0"/>
              <a:t>полное представление требований к данным со стороны</a:t>
            </a:r>
            <a:r>
              <a:rPr lang="ru-RU" altLang="ru-RU" i="1" smtClean="0"/>
              <a:t> </a:t>
            </a:r>
            <a:r>
              <a:rPr lang="ru-RU" altLang="ru-RU" smtClean="0"/>
              <a:t>организации,</a:t>
            </a:r>
            <a:r>
              <a:rPr lang="uk-UA" altLang="ru-RU" smtClean="0"/>
              <a:t> которое </a:t>
            </a:r>
            <a:r>
              <a:rPr lang="ru-RU" altLang="ru-RU" smtClean="0"/>
              <a:t>не зависит от любых соображений относительно способа их хранения</a:t>
            </a:r>
            <a:r>
              <a:rPr lang="uk-UA" altLang="ru-RU" i="1" smtClean="0"/>
              <a:t>.</a:t>
            </a:r>
            <a:r>
              <a:rPr lang="uk-UA" altLang="ru-RU" smtClean="0"/>
              <a:t> Концептуальный уровень</a:t>
            </a:r>
            <a:r>
              <a:rPr lang="uk-UA" altLang="ru-RU" i="1" smtClean="0"/>
              <a:t> </a:t>
            </a:r>
            <a:r>
              <a:rPr lang="ru-RU" altLang="ru-RU" smtClean="0"/>
              <a:t>поддерживает каждое внешнее представление</a:t>
            </a:r>
            <a:r>
              <a:rPr lang="ru-RU" altLang="ru-RU" i="1" smtClean="0"/>
              <a:t>,</a:t>
            </a:r>
            <a:r>
              <a:rPr lang="ru-RU" altLang="ru-RU" smtClean="0"/>
              <a:t> в</a:t>
            </a:r>
            <a:r>
              <a:rPr lang="ru-RU" altLang="ru-RU" i="1" smtClean="0"/>
              <a:t> </a:t>
            </a:r>
            <a:r>
              <a:rPr lang="ru-RU" altLang="ru-RU" smtClean="0"/>
              <a:t>том смысле, что</a:t>
            </a:r>
            <a:r>
              <a:rPr lang="ru-RU" altLang="ru-RU" i="1" smtClean="0"/>
              <a:t> </a:t>
            </a:r>
            <a:r>
              <a:rPr lang="ru-RU" altLang="ru-RU" smtClean="0"/>
              <a:t>любые доступные пользователю данные должны содержаться (или могут быть вычислены) на этом уровне</a:t>
            </a:r>
            <a:r>
              <a:rPr lang="uk-UA" altLang="ru-RU" i="1" smtClean="0"/>
              <a:t>. </a:t>
            </a:r>
            <a:endParaRPr lang="ru-RU" altLang="ru-RU" i="1" smtClean="0"/>
          </a:p>
          <a:p>
            <a:pPr eaLnBrk="1" hangingPunct="1"/>
            <a:r>
              <a:rPr lang="ru-RU" altLang="ru-RU" i="1" smtClean="0"/>
              <a:t>Э</a:t>
            </a:r>
            <a:r>
              <a:rPr lang="uk-UA" altLang="ru-RU" i="1" smtClean="0"/>
              <a:t>тот уровень не содержит никаких сведений о методах хранения  данных</a:t>
            </a:r>
            <a:r>
              <a:rPr lang="uk-UA" altLang="ru-RU" smtClean="0"/>
              <a:t>. </a:t>
            </a:r>
          </a:p>
          <a:p>
            <a:pPr eaLnBrk="1" hangingPunct="1"/>
            <a:r>
              <a:rPr lang="uk-UA" altLang="ru-RU" smtClean="0"/>
              <a:t>Например, описание сущности должно содержать сведения о типах данных атрибутов (целочисленный, действительный или символьный) и их длине (количестве значащих цифр или максимальном количестве символов), но не должно включать сведений об организации хранения данных, например об объеме занятого пространства в байтах.</a:t>
            </a:r>
            <a:endParaRPr lang="ru-RU" altLang="ru-RU" smtClean="0"/>
          </a:p>
        </p:txBody>
      </p:sp>
      <p:sp>
        <p:nvSpPr>
          <p:cNvPr id="26628"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0E185B-6B66-4C81-A336-DFF000A5F1E7}" type="slidenum">
              <a:rPr lang="ru-RU" altLang="ru-RU">
                <a:latin typeface="Calibri" panose="020F0502020204030204" pitchFamily="34" charset="0"/>
              </a:rPr>
              <a:pPr eaLnBrk="1" hangingPunct="1"/>
              <a:t>10</a:t>
            </a:fld>
            <a:endParaRPr lang="ru-RU" altLang="ru-RU">
              <a:latin typeface="Calibri" panose="020F0502020204030204" pitchFamily="34" charset="0"/>
            </a:endParaRPr>
          </a:p>
        </p:txBody>
      </p:sp>
    </p:spTree>
    <p:extLst>
      <p:ext uri="{BB962C8B-B14F-4D97-AF65-F5344CB8AC3E}">
        <p14:creationId xmlns:p14="http://schemas.microsoft.com/office/powerpoint/2010/main" val="3328721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latinLnBrk="0">
              <a:defRPr lang="ru-RU" b="1" cap="small" baseline="0">
                <a:solidFill>
                  <a:srgbClr val="003300"/>
                </a:solidFill>
              </a:defRPr>
            </a:lvl1pPr>
          </a:lstStyle>
          <a:p>
            <a:r>
              <a:rPr lang="ru-RU"/>
              <a:t>Образец заголовка</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latinLnBrk="0">
              <a:buNone/>
              <a:defRPr lang="ru-RU" sz="2000" b="0">
                <a:solidFill>
                  <a:schemeClr val="tx1"/>
                </a:solidFill>
                <a:latin typeface="Georgia" pitchFamily="18" charset="0"/>
              </a:defRPr>
            </a:lvl1pPr>
            <a:lvl2pPr marL="457200" indent="0" algn="ctr" latinLnBrk="0">
              <a:buNone/>
              <a:defRPr lang="ru-RU">
                <a:solidFill>
                  <a:schemeClr val="tx1">
                    <a:tint val="75000"/>
                  </a:schemeClr>
                </a:solidFill>
              </a:defRPr>
            </a:lvl2pPr>
            <a:lvl3pPr marL="914400" indent="0" algn="ctr" latinLnBrk="0">
              <a:buNone/>
              <a:defRPr lang="ru-RU">
                <a:solidFill>
                  <a:schemeClr val="tx1">
                    <a:tint val="75000"/>
                  </a:schemeClr>
                </a:solidFill>
              </a:defRPr>
            </a:lvl3pPr>
            <a:lvl4pPr marL="1371600" indent="0" algn="ctr" latinLnBrk="0">
              <a:buNone/>
              <a:defRPr lang="ru-RU">
                <a:solidFill>
                  <a:schemeClr val="tx1">
                    <a:tint val="75000"/>
                  </a:schemeClr>
                </a:solidFill>
              </a:defRPr>
            </a:lvl4pPr>
            <a:lvl5pPr marL="1828800" indent="0" algn="ctr" latinLnBrk="0">
              <a:buNone/>
              <a:defRPr lang="ru-RU">
                <a:solidFill>
                  <a:schemeClr val="tx1">
                    <a:tint val="75000"/>
                  </a:schemeClr>
                </a:solidFill>
              </a:defRPr>
            </a:lvl5pPr>
            <a:lvl6pPr marL="2286000" indent="0" algn="ctr" latinLnBrk="0">
              <a:buNone/>
              <a:defRPr lang="ru-RU">
                <a:solidFill>
                  <a:schemeClr val="tx1">
                    <a:tint val="75000"/>
                  </a:schemeClr>
                </a:solidFill>
              </a:defRPr>
            </a:lvl6pPr>
            <a:lvl7pPr marL="2743200" indent="0" algn="ctr" latinLnBrk="0">
              <a:buNone/>
              <a:defRPr lang="ru-RU">
                <a:solidFill>
                  <a:schemeClr val="tx1">
                    <a:tint val="75000"/>
                  </a:schemeClr>
                </a:solidFill>
              </a:defRPr>
            </a:lvl7pPr>
            <a:lvl8pPr marL="3200400" indent="0" algn="ctr" latinLnBrk="0">
              <a:buNone/>
              <a:defRPr lang="ru-RU">
                <a:solidFill>
                  <a:schemeClr val="tx1">
                    <a:tint val="75000"/>
                  </a:schemeClr>
                </a:solidFill>
              </a:defRPr>
            </a:lvl8pPr>
            <a:lvl9pPr marL="3657600" indent="0" algn="ctr" latinLnBrk="0">
              <a:buNone/>
              <a:defRPr lang="ru-RU">
                <a:solidFill>
                  <a:schemeClr val="tx1">
                    <a:tint val="75000"/>
                  </a:schemeClr>
                </a:solidFill>
              </a:defRPr>
            </a:lvl9pPr>
          </a:lstStyle>
          <a:p>
            <a:r>
              <a:rPr lang="ru-RU" smtClean="0"/>
              <a:t>Образец подзаголовка</a:t>
            </a:r>
            <a:endParaRPr lang="ru-RU"/>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latinLnBrk="0">
              <a:buNone/>
              <a:defRPr lang="ru-RU" sz="2000" baseline="0"/>
            </a:lvl1pPr>
          </a:lstStyle>
          <a:p>
            <a:r>
              <a:rPr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Date Placeholder 2"/>
          <p:cNvSpPr>
            <a:spLocks noGrp="1"/>
          </p:cNvSpPr>
          <p:nvPr>
            <p:ph type="dt" sz="half" idx="10"/>
          </p:nvPr>
        </p:nvSpPr>
        <p:spPr/>
        <p:txBody>
          <a:bodyPr/>
          <a:lstStyle/>
          <a:p>
            <a:fld id="{757B281C-5159-4971-8228-52B9A72E9ED2}" type="datetimeFigureOut">
              <a:pPr/>
              <a:t>25.04.2017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pPr/>
              <a:t>25.04.2017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Только фон">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pPr/>
              <a:t>25.04.2017</a:t>
            </a:fld>
            <a:endParaRPr lang="ru-RU"/>
          </a:p>
        </p:txBody>
      </p:sp>
      <p:sp>
        <p:nvSpPr>
          <p:cNvPr id="4" name="Footer Placeholder 4"/>
          <p:cNvSpPr>
            <a:spLocks noGrp="1"/>
          </p:cNvSpPr>
          <p:nvPr>
            <p:ph type="ftr" sz="quarter" idx="11"/>
          </p:nvPr>
        </p:nvSpPr>
        <p:spPr>
          <a:xfrm>
            <a:off x="3352800" y="6356350"/>
            <a:ext cx="2895600" cy="365125"/>
          </a:xfrm>
        </p:spPr>
        <p:txBody>
          <a:bodyPr/>
          <a:lstStyle/>
          <a:p>
            <a:endParaRPr lang="ru-RU"/>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079B834-E4C9-47E6-B9E0-ECFF0B301EEE}" type="datetimeFigureOut">
              <a:rPr lang="en-US"/>
              <a:pPr>
                <a:defRPr/>
              </a:pPr>
              <a:t>4/25/2017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C0A7EB-50AE-4621-A7BC-20AD4C7BB4DC}" type="slidenum">
              <a:rPr lang="en-US" altLang="ru-RU"/>
              <a:pPr/>
              <a:t>‹#›</a:t>
            </a:fld>
            <a:endParaRPr lang="en-US" altLang="ru-RU"/>
          </a:p>
        </p:txBody>
      </p:sp>
    </p:spTree>
    <p:extLst>
      <p:ext uri="{BB962C8B-B14F-4D97-AF65-F5344CB8AC3E}">
        <p14:creationId xmlns:p14="http://schemas.microsoft.com/office/powerpoint/2010/main" val="278124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раздела">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latinLnBrk="0">
              <a:defRPr lang="ru-RU" sz="4000" b="1" cap="small" baseline="0">
                <a:solidFill>
                  <a:srgbClr val="003300"/>
                </a:solidFill>
              </a:defRPr>
            </a:lvl1pPr>
          </a:lstStyle>
          <a:p>
            <a:r>
              <a:rPr lang="ru-RU"/>
              <a:t>Образец заголовка</a:t>
            </a:r>
          </a:p>
        </p:txBody>
      </p:sp>
      <p:sp>
        <p:nvSpPr>
          <p:cNvPr id="4" name="Date Placeholder 3"/>
          <p:cNvSpPr>
            <a:spLocks noGrp="1"/>
          </p:cNvSpPr>
          <p:nvPr>
            <p:ph type="dt" sz="half" idx="10"/>
          </p:nvPr>
        </p:nvSpPr>
        <p:spPr/>
        <p:txBody>
          <a:bodyPr/>
          <a:lstStyle/>
          <a:p>
            <a:fld id="{757B281C-5159-4971-8228-52B9A72E9ED2}" type="datetimeFigureOut">
              <a:pPr/>
              <a:t>25.04.2017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latinLnBrk="0">
              <a:buNone/>
              <a:defRPr lang="ru-RU" sz="1800"/>
            </a:lvl1pPr>
          </a:lstStyle>
          <a:p>
            <a:r>
              <a:rPr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latinLnBrk="0">
              <a:defRPr lang="ru-RU"/>
            </a:lvl1pPr>
          </a:lstStyle>
          <a:p>
            <a:r>
              <a:rPr lang="ru-RU"/>
              <a:t>Образец заголовка</a:t>
            </a:r>
          </a:p>
        </p:txBody>
      </p:sp>
      <p:sp>
        <p:nvSpPr>
          <p:cNvPr id="3" name="Content Placeholder 2"/>
          <p:cNvSpPr>
            <a:spLocks noGrp="1"/>
          </p:cNvSpPr>
          <p:nvPr>
            <p:ph idx="1"/>
          </p:nvPr>
        </p:nvSpPr>
        <p:spPr>
          <a:xfrm>
            <a:off x="762000" y="1596413"/>
            <a:ext cx="8077200" cy="4297363"/>
          </a:xfrm>
        </p:spPr>
        <p:txBody>
          <a:bodyPr>
            <a:normAutofit/>
          </a:bodyPr>
          <a:lstStyle>
            <a:lvl1pPr latinLnBrk="0">
              <a:defRPr lang="ru-RU" sz="3200">
                <a:latin typeface="+mn-lt"/>
              </a:defRPr>
            </a:lvl1pPr>
            <a:lvl2pPr latinLnBrk="0">
              <a:defRPr lang="ru-RU" sz="2800">
                <a:latin typeface="+mn-lt"/>
              </a:defRPr>
            </a:lvl2pPr>
            <a:lvl3pPr latinLnBrk="0">
              <a:defRPr lang="ru-RU" sz="2400">
                <a:latin typeface="+mn-lt"/>
              </a:defRPr>
            </a:lvl3pPr>
            <a:lvl4pPr latinLnBrk="0">
              <a:defRPr lang="ru-RU" sz="2400">
                <a:latin typeface="+mn-lt"/>
              </a:defRPr>
            </a:lvl4pPr>
            <a:lvl5pPr latinLnBrk="0">
              <a:defRPr lang="ru-RU" sz="2400">
                <a:latin typeface="+mn-lt"/>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p>
            <a:fld id="{757B281C-5159-4971-8228-52B9A72E9ED2}" type="datetimeFigureOut">
              <a:pPr/>
              <a:t>25.04.2017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Content Placeholder 2"/>
          <p:cNvSpPr>
            <a:spLocks noGrp="1"/>
          </p:cNvSpPr>
          <p:nvPr>
            <p:ph sz="half" idx="1"/>
          </p:nvPr>
        </p:nvSpPr>
        <p:spPr>
          <a:xfrm>
            <a:off x="685800" y="1600200"/>
            <a:ext cx="4038600" cy="4525963"/>
          </a:xfrm>
        </p:spPr>
        <p:txBody>
          <a:bodyPr/>
          <a:lstStyle>
            <a:lvl1pPr latinLnBrk="0">
              <a:defRPr lang="ru-RU" sz="2800"/>
            </a:lvl1pPr>
            <a:lvl2pPr latinLnBrk="0">
              <a:defRPr lang="ru-RU" sz="2400"/>
            </a:lvl2pPr>
            <a:lvl3pPr latinLnBrk="0">
              <a:defRPr lang="ru-RU" sz="2000"/>
            </a:lvl3pPr>
            <a:lvl4pPr latinLnBrk="0">
              <a:defRPr lang="ru-RU" sz="1800"/>
            </a:lvl4pPr>
            <a:lvl5pPr latinLnBrk="0">
              <a:defRPr lang="ru-RU" sz="1800"/>
            </a:lvl5pPr>
            <a:lvl6pPr latinLnBrk="0">
              <a:defRPr lang="ru-RU" sz="1800"/>
            </a:lvl6pPr>
            <a:lvl7pPr latinLnBrk="0">
              <a:defRPr lang="ru-RU" sz="1800"/>
            </a:lvl7pPr>
            <a:lvl8pPr latinLnBrk="0">
              <a:defRPr lang="ru-RU" sz="1800"/>
            </a:lvl8pPr>
            <a:lvl9pPr latinLnBrk="0">
              <a:defRPr lang="ru-RU"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Content Placeholder 3"/>
          <p:cNvSpPr>
            <a:spLocks noGrp="1"/>
          </p:cNvSpPr>
          <p:nvPr>
            <p:ph sz="half" idx="2"/>
          </p:nvPr>
        </p:nvSpPr>
        <p:spPr>
          <a:xfrm>
            <a:off x="4876800" y="1600200"/>
            <a:ext cx="4038600" cy="4525963"/>
          </a:xfrm>
        </p:spPr>
        <p:txBody>
          <a:bodyPr/>
          <a:lstStyle>
            <a:lvl1pPr latinLnBrk="0">
              <a:defRPr lang="ru-RU" sz="2800"/>
            </a:lvl1pPr>
            <a:lvl2pPr latinLnBrk="0">
              <a:defRPr lang="ru-RU" sz="2400"/>
            </a:lvl2pPr>
            <a:lvl3pPr latinLnBrk="0">
              <a:defRPr lang="ru-RU" sz="2000"/>
            </a:lvl3pPr>
            <a:lvl4pPr latinLnBrk="0">
              <a:defRPr lang="ru-RU" sz="1800"/>
            </a:lvl4pPr>
            <a:lvl5pPr latinLnBrk="0">
              <a:defRPr lang="ru-RU" sz="1800"/>
            </a:lvl5pPr>
            <a:lvl6pPr latinLnBrk="0">
              <a:defRPr lang="ru-RU" sz="1800"/>
            </a:lvl6pPr>
            <a:lvl7pPr latinLnBrk="0">
              <a:defRPr lang="ru-RU" sz="1800"/>
            </a:lvl7pPr>
            <a:lvl8pPr latinLnBrk="0">
              <a:defRPr lang="ru-RU" sz="1800"/>
            </a:lvl8pPr>
            <a:lvl9pPr latinLnBrk="0">
              <a:defRPr lang="ru-RU"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Date Placeholder 4"/>
          <p:cNvSpPr>
            <a:spLocks noGrp="1"/>
          </p:cNvSpPr>
          <p:nvPr>
            <p:ph type="dt" sz="half" idx="10"/>
          </p:nvPr>
        </p:nvSpPr>
        <p:spPr/>
        <p:txBody>
          <a:bodyPr/>
          <a:lstStyle/>
          <a:p>
            <a:fld id="{757B281C-5159-4971-8228-52B9A72E9ED2}" type="datetimeFigureOut">
              <a:pPr/>
              <a:t>25.04.2017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latinLnBrk="0">
              <a:defRPr lang="ru-RU"/>
            </a:lvl1pPr>
          </a:lstStyle>
          <a:p>
            <a:r>
              <a:rPr lang="ru-RU" smtClean="0"/>
              <a:t>Образец заголовка</a:t>
            </a:r>
            <a:endParaRPr lang="ru-RU"/>
          </a:p>
        </p:txBody>
      </p:sp>
      <p:sp>
        <p:nvSpPr>
          <p:cNvPr id="3" name="Text Placeholder 2"/>
          <p:cNvSpPr>
            <a:spLocks noGrp="1"/>
          </p:cNvSpPr>
          <p:nvPr>
            <p:ph type="body" idx="1"/>
          </p:nvPr>
        </p:nvSpPr>
        <p:spPr>
          <a:xfrm>
            <a:off x="685800" y="1535113"/>
            <a:ext cx="4040188" cy="639762"/>
          </a:xfrm>
        </p:spPr>
        <p:txBody>
          <a:bodyPr anchor="b"/>
          <a:lstStyle>
            <a:lvl1pPr marL="0" indent="0" latinLnBrk="0">
              <a:buNone/>
              <a:defRPr lang="ru-RU" sz="2400" b="1"/>
            </a:lvl1pPr>
            <a:lvl2pPr marL="457200" indent="0" latinLnBrk="0">
              <a:buNone/>
              <a:defRPr lang="ru-RU" sz="2000" b="1"/>
            </a:lvl2pPr>
            <a:lvl3pPr marL="914400" indent="0" latinLnBrk="0">
              <a:buNone/>
              <a:defRPr lang="ru-RU" sz="1800" b="1"/>
            </a:lvl3pPr>
            <a:lvl4pPr marL="1371600" indent="0" latinLnBrk="0">
              <a:buNone/>
              <a:defRPr lang="ru-RU" sz="1600" b="1"/>
            </a:lvl4pPr>
            <a:lvl5pPr marL="1828800" indent="0" latinLnBrk="0">
              <a:buNone/>
              <a:defRPr lang="ru-RU" sz="1600" b="1"/>
            </a:lvl5pPr>
            <a:lvl6pPr marL="2286000" indent="0" latinLnBrk="0">
              <a:buNone/>
              <a:defRPr lang="ru-RU" sz="1600" b="1"/>
            </a:lvl6pPr>
            <a:lvl7pPr marL="2743200" indent="0" latinLnBrk="0">
              <a:buNone/>
              <a:defRPr lang="ru-RU" sz="1600" b="1"/>
            </a:lvl7pPr>
            <a:lvl8pPr marL="3200400" indent="0" latinLnBrk="0">
              <a:buNone/>
              <a:defRPr lang="ru-RU" sz="1600" b="1"/>
            </a:lvl8pPr>
            <a:lvl9pPr marL="3657600" indent="0" latinLnBrk="0">
              <a:buNone/>
              <a:defRPr lang="ru-RU" sz="1600" b="1"/>
            </a:lvl9pPr>
          </a:lstStyle>
          <a:p>
            <a:pPr lvl="0"/>
            <a:r>
              <a:rPr lang="ru-RU" smtClean="0"/>
              <a:t>Образец текста</a:t>
            </a:r>
          </a:p>
        </p:txBody>
      </p:sp>
      <p:sp>
        <p:nvSpPr>
          <p:cNvPr id="4" name="Content Placeholder 3"/>
          <p:cNvSpPr>
            <a:spLocks noGrp="1"/>
          </p:cNvSpPr>
          <p:nvPr>
            <p:ph sz="half" idx="2"/>
          </p:nvPr>
        </p:nvSpPr>
        <p:spPr>
          <a:xfrm>
            <a:off x="685800" y="2174875"/>
            <a:ext cx="4040188" cy="3951288"/>
          </a:xfrm>
        </p:spPr>
        <p:txBody>
          <a:bodyPr/>
          <a:lstStyle>
            <a:lvl1pPr latinLnBrk="0">
              <a:defRPr lang="ru-RU" sz="2400"/>
            </a:lvl1pPr>
            <a:lvl2pPr latinLnBrk="0">
              <a:defRPr lang="ru-RU" sz="2000"/>
            </a:lvl2pPr>
            <a:lvl3pPr latinLnBrk="0">
              <a:defRPr lang="ru-RU" sz="1800"/>
            </a:lvl3pPr>
            <a:lvl4pPr latinLnBrk="0">
              <a:defRPr lang="ru-RU" sz="1600"/>
            </a:lvl4pPr>
            <a:lvl5pPr latinLnBrk="0">
              <a:defRPr lang="ru-RU" sz="1600"/>
            </a:lvl5pPr>
            <a:lvl6pPr latinLnBrk="0">
              <a:defRPr lang="ru-RU" sz="1600"/>
            </a:lvl6pPr>
            <a:lvl7pPr latinLnBrk="0">
              <a:defRPr lang="ru-RU" sz="1600"/>
            </a:lvl7pPr>
            <a:lvl8pPr latinLnBrk="0">
              <a:defRPr lang="ru-RU" sz="1600"/>
            </a:lvl8pPr>
            <a:lvl9pPr latinLnBrk="0">
              <a:defRPr lang="ru-RU"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Text Placeholder 4"/>
          <p:cNvSpPr>
            <a:spLocks noGrp="1"/>
          </p:cNvSpPr>
          <p:nvPr>
            <p:ph type="body" sz="quarter" idx="3"/>
          </p:nvPr>
        </p:nvSpPr>
        <p:spPr>
          <a:xfrm>
            <a:off x="4873625" y="1535113"/>
            <a:ext cx="4041775" cy="639762"/>
          </a:xfrm>
        </p:spPr>
        <p:txBody>
          <a:bodyPr anchor="b"/>
          <a:lstStyle>
            <a:lvl1pPr marL="0" indent="0" latinLnBrk="0">
              <a:buNone/>
              <a:defRPr lang="ru-RU" sz="2400" b="1"/>
            </a:lvl1pPr>
            <a:lvl2pPr marL="457200" indent="0" latinLnBrk="0">
              <a:buNone/>
              <a:defRPr lang="ru-RU" sz="2000" b="1"/>
            </a:lvl2pPr>
            <a:lvl3pPr marL="914400" indent="0" latinLnBrk="0">
              <a:buNone/>
              <a:defRPr lang="ru-RU" sz="1800" b="1"/>
            </a:lvl3pPr>
            <a:lvl4pPr marL="1371600" indent="0" latinLnBrk="0">
              <a:buNone/>
              <a:defRPr lang="ru-RU" sz="1600" b="1"/>
            </a:lvl4pPr>
            <a:lvl5pPr marL="1828800" indent="0" latinLnBrk="0">
              <a:buNone/>
              <a:defRPr lang="ru-RU" sz="1600" b="1"/>
            </a:lvl5pPr>
            <a:lvl6pPr marL="2286000" indent="0" latinLnBrk="0">
              <a:buNone/>
              <a:defRPr lang="ru-RU" sz="1600" b="1"/>
            </a:lvl6pPr>
            <a:lvl7pPr marL="2743200" indent="0" latinLnBrk="0">
              <a:buNone/>
              <a:defRPr lang="ru-RU" sz="1600" b="1"/>
            </a:lvl7pPr>
            <a:lvl8pPr marL="3200400" indent="0" latinLnBrk="0">
              <a:buNone/>
              <a:defRPr lang="ru-RU" sz="1600" b="1"/>
            </a:lvl8pPr>
            <a:lvl9pPr marL="3657600" indent="0" latinLnBrk="0">
              <a:buNone/>
              <a:defRPr lang="ru-RU" sz="1600" b="1"/>
            </a:lvl9pPr>
          </a:lstStyle>
          <a:p>
            <a:pPr lvl="0"/>
            <a:r>
              <a:rPr lang="ru-RU" smtClean="0"/>
              <a:t>Образец текста</a:t>
            </a:r>
          </a:p>
        </p:txBody>
      </p:sp>
      <p:sp>
        <p:nvSpPr>
          <p:cNvPr id="6" name="Content Placeholder 5"/>
          <p:cNvSpPr>
            <a:spLocks noGrp="1"/>
          </p:cNvSpPr>
          <p:nvPr>
            <p:ph sz="quarter" idx="4"/>
          </p:nvPr>
        </p:nvSpPr>
        <p:spPr>
          <a:xfrm>
            <a:off x="4873625" y="2174875"/>
            <a:ext cx="4041775" cy="3951288"/>
          </a:xfrm>
        </p:spPr>
        <p:txBody>
          <a:bodyPr/>
          <a:lstStyle>
            <a:lvl1pPr latinLnBrk="0">
              <a:defRPr lang="ru-RU" sz="2400"/>
            </a:lvl1pPr>
            <a:lvl2pPr latinLnBrk="0">
              <a:defRPr lang="ru-RU" sz="2000"/>
            </a:lvl2pPr>
            <a:lvl3pPr latinLnBrk="0">
              <a:defRPr lang="ru-RU" sz="1800"/>
            </a:lvl3pPr>
            <a:lvl4pPr latinLnBrk="0">
              <a:defRPr lang="ru-RU" sz="1600"/>
            </a:lvl4pPr>
            <a:lvl5pPr latinLnBrk="0">
              <a:defRPr lang="ru-RU" sz="1600"/>
            </a:lvl5pPr>
            <a:lvl6pPr latinLnBrk="0">
              <a:defRPr lang="ru-RU" sz="1600"/>
            </a:lvl6pPr>
            <a:lvl7pPr latinLnBrk="0">
              <a:defRPr lang="ru-RU" sz="1600"/>
            </a:lvl7pPr>
            <a:lvl8pPr latinLnBrk="0">
              <a:defRPr lang="ru-RU" sz="1600"/>
            </a:lvl8pPr>
            <a:lvl9pPr latinLnBrk="0">
              <a:defRPr lang="ru-RU"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Date Placeholder 6"/>
          <p:cNvSpPr>
            <a:spLocks noGrp="1"/>
          </p:cNvSpPr>
          <p:nvPr>
            <p:ph type="dt" sz="half" idx="10"/>
          </p:nvPr>
        </p:nvSpPr>
        <p:spPr/>
        <p:txBody>
          <a:bodyPr/>
          <a:lstStyle/>
          <a:p>
            <a:fld id="{757B281C-5159-4971-8228-52B9A72E9ED2}" type="datetimeFigureOut">
              <a:pPr/>
              <a:t>25.04.2017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latinLnBrk="0">
              <a:defRPr lang="ru-RU" sz="2000" b="1"/>
            </a:lvl1pPr>
          </a:lstStyle>
          <a:p>
            <a:r>
              <a:rPr lang="ru-RU" smtClean="0"/>
              <a:t>Образец заголовка</a:t>
            </a:r>
            <a:endParaRPr lang="ru-RU"/>
          </a:p>
        </p:txBody>
      </p:sp>
      <p:sp>
        <p:nvSpPr>
          <p:cNvPr id="3" name="Content Placeholder 2"/>
          <p:cNvSpPr>
            <a:spLocks noGrp="1"/>
          </p:cNvSpPr>
          <p:nvPr>
            <p:ph idx="1"/>
          </p:nvPr>
        </p:nvSpPr>
        <p:spPr>
          <a:xfrm>
            <a:off x="3803650" y="273050"/>
            <a:ext cx="5111750" cy="5853113"/>
          </a:xfrm>
        </p:spPr>
        <p:txBody>
          <a:bodyPr/>
          <a:lstStyle>
            <a:lvl1pPr latinLnBrk="0">
              <a:defRPr lang="ru-RU" sz="3200"/>
            </a:lvl1pPr>
            <a:lvl2pPr latinLnBrk="0">
              <a:defRPr lang="ru-RU" sz="2800"/>
            </a:lvl2pPr>
            <a:lvl3pPr latinLnBrk="0">
              <a:defRPr lang="ru-RU" sz="2400"/>
            </a:lvl3pPr>
            <a:lvl4pPr latinLnBrk="0">
              <a:defRPr lang="ru-RU" sz="2000"/>
            </a:lvl4pPr>
            <a:lvl5pPr latinLnBrk="0">
              <a:defRPr lang="ru-RU" sz="2000"/>
            </a:lvl5pPr>
            <a:lvl6pPr latinLnBrk="0">
              <a:defRPr lang="ru-RU" sz="2000"/>
            </a:lvl6pPr>
            <a:lvl7pPr latinLnBrk="0">
              <a:defRPr lang="ru-RU" sz="2000"/>
            </a:lvl7pPr>
            <a:lvl8pPr latinLnBrk="0">
              <a:defRPr lang="ru-RU" sz="2000"/>
            </a:lvl8pPr>
            <a:lvl9pPr latinLnBrk="0">
              <a:defRPr lang="ru-RU"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Text Placeholder 3"/>
          <p:cNvSpPr>
            <a:spLocks noGrp="1"/>
          </p:cNvSpPr>
          <p:nvPr>
            <p:ph type="body" sz="half" idx="2"/>
          </p:nvPr>
        </p:nvSpPr>
        <p:spPr>
          <a:xfrm>
            <a:off x="685800" y="1435100"/>
            <a:ext cx="3008313" cy="4691063"/>
          </a:xfrm>
        </p:spPr>
        <p:txBody>
          <a:bodyPr/>
          <a:lstStyle>
            <a:lvl1pPr marL="0" indent="0" latinLnBrk="0">
              <a:buNone/>
              <a:defRPr lang="ru-RU" sz="1400"/>
            </a:lvl1pPr>
            <a:lvl2pPr marL="457200" indent="0" latinLnBrk="0">
              <a:buNone/>
              <a:defRPr lang="ru-RU" sz="1200"/>
            </a:lvl2pPr>
            <a:lvl3pPr marL="914400" indent="0" latinLnBrk="0">
              <a:buNone/>
              <a:defRPr lang="ru-RU" sz="1000"/>
            </a:lvl3pPr>
            <a:lvl4pPr marL="1371600" indent="0" latinLnBrk="0">
              <a:buNone/>
              <a:defRPr lang="ru-RU" sz="900"/>
            </a:lvl4pPr>
            <a:lvl5pPr marL="1828800" indent="0" latinLnBrk="0">
              <a:buNone/>
              <a:defRPr lang="ru-RU" sz="900"/>
            </a:lvl5pPr>
            <a:lvl6pPr marL="2286000" indent="0" latinLnBrk="0">
              <a:buNone/>
              <a:defRPr lang="ru-RU" sz="900"/>
            </a:lvl6pPr>
            <a:lvl7pPr marL="2743200" indent="0" latinLnBrk="0">
              <a:buNone/>
              <a:defRPr lang="ru-RU" sz="900"/>
            </a:lvl7pPr>
            <a:lvl8pPr marL="3200400" indent="0" latinLnBrk="0">
              <a:buNone/>
              <a:defRPr lang="ru-RU" sz="900"/>
            </a:lvl8pPr>
            <a:lvl9pPr marL="3657600" indent="0" latinLnBrk="0">
              <a:buNone/>
              <a:defRPr lang="ru-RU"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7B281C-5159-4971-8228-52B9A72E9ED2}" type="datetimeFigureOut">
              <a:pPr/>
              <a:t>25.04.2017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latinLnBrk="0">
              <a:defRPr lang="ru-RU" sz="2000" b="1"/>
            </a:lvl1pPr>
          </a:lstStyle>
          <a:p>
            <a:r>
              <a:rPr lang="ru-RU" smtClean="0"/>
              <a:t>Образец заголовка</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latinLnBrk="0">
              <a:buNone/>
              <a:defRPr lang="ru-RU" sz="3200"/>
            </a:lvl1pPr>
            <a:lvl2pPr marL="457200" indent="0" latinLnBrk="0">
              <a:buNone/>
              <a:defRPr lang="ru-RU" sz="2800"/>
            </a:lvl2pPr>
            <a:lvl3pPr marL="914400" indent="0" latinLnBrk="0">
              <a:buNone/>
              <a:defRPr lang="ru-RU" sz="2400"/>
            </a:lvl3pPr>
            <a:lvl4pPr marL="1371600" indent="0" latinLnBrk="0">
              <a:buNone/>
              <a:defRPr lang="ru-RU" sz="2000"/>
            </a:lvl4pPr>
            <a:lvl5pPr marL="1828800" indent="0" latinLnBrk="0">
              <a:buNone/>
              <a:defRPr lang="ru-RU" sz="2000"/>
            </a:lvl5pPr>
            <a:lvl6pPr marL="2286000" indent="0" latinLnBrk="0">
              <a:buNone/>
              <a:defRPr lang="ru-RU" sz="2000"/>
            </a:lvl6pPr>
            <a:lvl7pPr marL="2743200" indent="0" latinLnBrk="0">
              <a:buNone/>
              <a:defRPr lang="ru-RU" sz="2000"/>
            </a:lvl7pPr>
            <a:lvl8pPr marL="3200400" indent="0" latinLnBrk="0">
              <a:buNone/>
              <a:defRPr lang="ru-RU" sz="2000"/>
            </a:lvl8pPr>
            <a:lvl9pPr marL="3657600" indent="0" latinLnBrk="0">
              <a:buNone/>
              <a:defRPr lang="ru-RU" sz="2000"/>
            </a:lvl9pPr>
          </a:lstStyle>
          <a:p>
            <a:r>
              <a:rPr lang="ru-RU" smtClean="0"/>
              <a:t>Вставка рисунка</a:t>
            </a:r>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latinLnBrk="0">
              <a:buNone/>
              <a:defRPr lang="ru-RU" sz="1400"/>
            </a:lvl1pPr>
            <a:lvl2pPr marL="457200" indent="0" latinLnBrk="0">
              <a:buNone/>
              <a:defRPr lang="ru-RU" sz="1200"/>
            </a:lvl2pPr>
            <a:lvl3pPr marL="914400" indent="0" latinLnBrk="0">
              <a:buNone/>
              <a:defRPr lang="ru-RU" sz="1000"/>
            </a:lvl3pPr>
            <a:lvl4pPr marL="1371600" indent="0" latinLnBrk="0">
              <a:buNone/>
              <a:defRPr lang="ru-RU" sz="900"/>
            </a:lvl4pPr>
            <a:lvl5pPr marL="1828800" indent="0" latinLnBrk="0">
              <a:buNone/>
              <a:defRPr lang="ru-RU" sz="900"/>
            </a:lvl5pPr>
            <a:lvl6pPr marL="2286000" indent="0" latinLnBrk="0">
              <a:buNone/>
              <a:defRPr lang="ru-RU" sz="900"/>
            </a:lvl6pPr>
            <a:lvl7pPr marL="2743200" indent="0" latinLnBrk="0">
              <a:buNone/>
              <a:defRPr lang="ru-RU" sz="900"/>
            </a:lvl7pPr>
            <a:lvl8pPr marL="3200400" indent="0" latinLnBrk="0">
              <a:buNone/>
              <a:defRPr lang="ru-RU" sz="900"/>
            </a:lvl8pPr>
            <a:lvl9pPr marL="3657600" indent="0" latinLnBrk="0">
              <a:buNone/>
              <a:defRPr lang="ru-RU"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7B281C-5159-4971-8228-52B9A72E9ED2}" type="datetimeFigureOut">
              <a:pPr/>
              <a:t>25.04.2017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p>
            <a:fld id="{757B281C-5159-4971-8228-52B9A72E9ED2}" type="datetimeFigureOut">
              <a:pPr/>
              <a:t>25.04.2017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ru-RU" smtClean="0"/>
              <a:t>Образец заголовка</a:t>
            </a:r>
            <a:endParaRPr lang="ru-RU"/>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p>
            <a:fld id="{757B281C-5159-4971-8228-52B9A72E9ED2}" type="datetimeFigureOut">
              <a:pPr/>
              <a:t>25.04.2017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ru-RU"/>
              <a:t>Образец заголовка</a:t>
            </a:r>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latinLnBrk="0">
              <a:defRPr lang="ru-RU" sz="1200">
                <a:solidFill>
                  <a:schemeClr val="tx1">
                    <a:tint val="75000"/>
                  </a:schemeClr>
                </a:solidFill>
              </a:defRPr>
            </a:lvl1pPr>
          </a:lstStyle>
          <a:p>
            <a:fld id="{757B281C-5159-4971-8228-52B9A72E9ED2}" type="datetimeFigureOut">
              <a:pPr/>
              <a:t>25.04.2017</a:t>
            </a:fld>
            <a:endParaRPr lang="ru-RU"/>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latinLnBrk="0">
              <a:defRPr lang="ru-RU"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latinLnBrk="0">
              <a:defRPr lang="ru-RU" sz="1200">
                <a:solidFill>
                  <a:schemeClr val="tx1">
                    <a:tint val="75000"/>
                  </a:schemeClr>
                </a:solidFill>
              </a:defRPr>
            </a:lvl1pPr>
          </a:lstStyle>
          <a:p>
            <a:fld id="{33D6E5A2-EC83-451F-A719-9AC1370DD5CF}" type="slidenum">
              <a:pPr/>
              <a:t>‹#›</a:t>
            </a:fld>
            <a:endParaRPr lang="ru-RU"/>
          </a:p>
        </p:txBody>
      </p:sp>
      <p:pic>
        <p:nvPicPr>
          <p:cNvPr id="8" name="Picture 7"/>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lang="ru-RU"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ru-RU"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ru-RU"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ru-RU"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QuickStyle" Target="../diagrams/quickStyle3.xml"/><Relationship Id="rId5" Type="http://schemas.openxmlformats.org/officeDocument/2006/relationships/diagramQuickStyle" Target="../diagrams/quickStyle2.xml"/><Relationship Id="rId10" Type="http://schemas.openxmlformats.org/officeDocument/2006/relationships/diagramLayout" Target="../diagrams/layout3.xml"/><Relationship Id="rId4" Type="http://schemas.openxmlformats.org/officeDocument/2006/relationships/diagramLayout" Target="../diagrams/layout2.xml"/><Relationship Id="rId9"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9.png"/><Relationship Id="rId9" Type="http://schemas.microsoft.com/office/2007/relationships/diagramDrawing" Target="../diagrams/drawing4.xml"/><Relationship Id="rId14" Type="http://schemas.microsoft.com/office/2007/relationships/diagramDrawing" Target="../diagrams/drawing5.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0.png"/><Relationship Id="rId7" Type="http://schemas.openxmlformats.org/officeDocument/2006/relationships/diagramColors" Target="../diagrams/colors6.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7.png"/><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7.png"/><Relationship Id="rId7" Type="http://schemas.openxmlformats.org/officeDocument/2006/relationships/diagramColors" Target="../diagrams/colors10.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7.png"/><Relationship Id="rId7" Type="http://schemas.openxmlformats.org/officeDocument/2006/relationships/diagramQuickStyle" Target="../diagrams/quickStyle11.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9.png"/><Relationship Id="rId9" Type="http://schemas.microsoft.com/office/2007/relationships/diagramDrawing" Target="../diagrams/drawing11.xml"/></Relationships>
</file>

<file path=ppt/slides/_rels/slide35.xml.rels><?xml version="1.0" encoding="UTF-8" standalone="yes"?>
<Relationships xmlns="http://schemas.openxmlformats.org/package/2006/relationships"><Relationship Id="rId8" Type="http://schemas.microsoft.com/office/2007/relationships/diagramDrawing" Target="../diagrams/drawing12.xml"/><Relationship Id="rId13" Type="http://schemas.microsoft.com/office/2007/relationships/diagramDrawing" Target="../diagrams/drawing13.xml"/><Relationship Id="rId3" Type="http://schemas.openxmlformats.org/officeDocument/2006/relationships/image" Target="../media/image10.png"/><Relationship Id="rId7" Type="http://schemas.openxmlformats.org/officeDocument/2006/relationships/diagramColors" Target="../diagrams/colors12.xml"/><Relationship Id="rId12" Type="http://schemas.openxmlformats.org/officeDocument/2006/relationships/diagramColors" Target="../diagrams/colors13.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diagramQuickStyle" Target="../diagrams/quickStyle12.xml"/><Relationship Id="rId11" Type="http://schemas.openxmlformats.org/officeDocument/2006/relationships/diagramQuickStyle" Target="../diagrams/quickStyle13.xml"/><Relationship Id="rId5" Type="http://schemas.openxmlformats.org/officeDocument/2006/relationships/diagramLayout" Target="../diagrams/layout12.xml"/><Relationship Id="rId10" Type="http://schemas.openxmlformats.org/officeDocument/2006/relationships/diagramLayout" Target="../diagrams/layout13.xml"/><Relationship Id="rId4" Type="http://schemas.openxmlformats.org/officeDocument/2006/relationships/diagramData" Target="../diagrams/data12.xml"/><Relationship Id="rId9" Type="http://schemas.openxmlformats.org/officeDocument/2006/relationships/diagramData" Target="../diagrams/data13.xml"/></Relationships>
</file>

<file path=ppt/slides/_rels/slide3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7.png"/><Relationship Id="rId7" Type="http://schemas.openxmlformats.org/officeDocument/2006/relationships/diagramColors" Target="../diagrams/colors14.xml"/><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png"/><Relationship Id="rId7" Type="http://schemas.openxmlformats.org/officeDocument/2006/relationships/diagramColors" Target="../diagrams/colors15.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7.png"/><Relationship Id="rId7" Type="http://schemas.openxmlformats.org/officeDocument/2006/relationships/diagramQuickStyle" Target="../diagrams/quickStyle16.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9.png"/><Relationship Id="rId9" Type="http://schemas.microsoft.com/office/2007/relationships/diagramDrawing" Target="../diagrams/drawing16.xml"/></Relationships>
</file>

<file path=ppt/slides/_rels/slide39.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5.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36.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r>
              <a:rPr lang="ru-RU" dirty="0"/>
              <a:t>СИСТЕМЫ УПРАВЛЕНИЯ БАЗАМИ ДАННЫХ</a:t>
            </a:r>
          </a:p>
        </p:txBody>
      </p:sp>
      <p:sp>
        <p:nvSpPr>
          <p:cNvPr id="3" name="Subtitle 2"/>
          <p:cNvSpPr>
            <a:spLocks noGrp="1"/>
          </p:cNvSpPr>
          <p:nvPr>
            <p:ph type="subTitle" idx="1"/>
            <p:custDataLst>
              <p:tags r:id="rId3"/>
            </p:custDataLst>
          </p:nvPr>
        </p:nvSpPr>
        <p:spPr/>
        <p:txBody>
          <a:bodyPr>
            <a:normAutofit/>
          </a:bodyPr>
          <a:lstStyle/>
          <a:p>
            <a:r>
              <a:rPr lang="ru-RU" sz="2400" dirty="0" smtClean="0">
                <a:latin typeface="+mn-lt"/>
              </a:rPr>
              <a:t>Лекция 7</a:t>
            </a:r>
            <a:endParaRPr lang="ru-RU" sz="2400" dirty="0">
              <a:latin typeface="+mn-lt"/>
            </a:endParaRPr>
          </a:p>
        </p:txBody>
      </p:sp>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Концептуальный уровень</a:t>
            </a:r>
          </a:p>
        </p:txBody>
      </p:sp>
      <p:sp>
        <p:nvSpPr>
          <p:cNvPr id="4" name="TextBox 3"/>
          <p:cNvSpPr txBox="1"/>
          <p:nvPr/>
        </p:nvSpPr>
        <p:spPr>
          <a:xfrm>
            <a:off x="261938" y="2057400"/>
            <a:ext cx="8382000" cy="193833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712788" indent="-712788" algn="l">
              <a:lnSpc>
                <a:spcPct val="120000"/>
              </a:lnSpc>
              <a:defRPr/>
            </a:pPr>
            <a:r>
              <a:rPr lang="ru-RU" sz="2000" b="1" dirty="0">
                <a:solidFill>
                  <a:schemeClr val="tx1"/>
                </a:solidFill>
                <a:latin typeface="Arial" charset="0"/>
                <a:cs typeface="Arial" charset="0"/>
              </a:rPr>
              <a:t>Концептуальный уровень – </a:t>
            </a:r>
            <a:r>
              <a:rPr lang="ru-RU" sz="2000" dirty="0">
                <a:solidFill>
                  <a:schemeClr val="tx1"/>
                </a:solidFill>
                <a:latin typeface="Arial" charset="0"/>
                <a:cs typeface="Arial" charset="0"/>
              </a:rPr>
              <a:t>это </a:t>
            </a:r>
            <a:r>
              <a:rPr lang="ru-RU" sz="2000" i="1" dirty="0">
                <a:solidFill>
                  <a:schemeClr val="tx1"/>
                </a:solidFill>
                <a:latin typeface="Arial" charset="0"/>
                <a:cs typeface="Arial" charset="0"/>
              </a:rPr>
              <a:t>обобщающее представление базы данных,  описывает то, какие данные хранятся в базе данных, а также связи, существующие между ними, содержит логическую модель всей базы данных</a:t>
            </a:r>
            <a:r>
              <a:rPr lang="ru-RU" sz="2000" dirty="0">
                <a:solidFill>
                  <a:schemeClr val="tx1"/>
                </a:solidFill>
                <a:latin typeface="Arial" charset="0"/>
                <a:cs typeface="Arial" charset="0"/>
              </a:rPr>
              <a:t> </a:t>
            </a:r>
            <a:r>
              <a:rPr lang="ru-RU" sz="2000" b="1" i="1" dirty="0">
                <a:solidFill>
                  <a:schemeClr val="tx1"/>
                </a:solidFill>
                <a:latin typeface="Arial" charset="0"/>
                <a:cs typeface="Arial" charset="0"/>
              </a:rPr>
              <a:t>и не </a:t>
            </a:r>
            <a:r>
              <a:rPr lang="ru-RU" sz="2000" b="1" i="1" dirty="0">
                <a:solidFill>
                  <a:schemeClr val="tx1"/>
                </a:solidFill>
                <a:latin typeface="Arial" pitchFamily="34" charset="0"/>
                <a:cs typeface="Arial" pitchFamily="34" charset="0"/>
              </a:rPr>
              <a:t>содержит </a:t>
            </a:r>
            <a:r>
              <a:rPr lang="uk-UA" sz="2000" b="1" i="1" dirty="0" err="1">
                <a:latin typeface="Arial" pitchFamily="34" charset="0"/>
                <a:cs typeface="Arial" pitchFamily="34" charset="0"/>
              </a:rPr>
              <a:t>никаких</a:t>
            </a:r>
            <a:r>
              <a:rPr lang="uk-UA" sz="2000" b="1" i="1" dirty="0">
                <a:latin typeface="Arial" pitchFamily="34" charset="0"/>
                <a:cs typeface="Arial" pitchFamily="34" charset="0"/>
              </a:rPr>
              <a:t> </a:t>
            </a:r>
            <a:r>
              <a:rPr lang="uk-UA" sz="2000" b="1" i="1" dirty="0" err="1">
                <a:latin typeface="Arial" pitchFamily="34" charset="0"/>
                <a:cs typeface="Arial" pitchFamily="34" charset="0"/>
              </a:rPr>
              <a:t>сведений</a:t>
            </a:r>
            <a:r>
              <a:rPr lang="uk-UA" sz="2000" b="1" i="1" dirty="0">
                <a:latin typeface="Arial" pitchFamily="34" charset="0"/>
                <a:cs typeface="Arial" pitchFamily="34" charset="0"/>
              </a:rPr>
              <a:t> о методах </a:t>
            </a:r>
            <a:r>
              <a:rPr lang="uk-UA" sz="2000" b="1" i="1" dirty="0" err="1">
                <a:latin typeface="Arial" pitchFamily="34" charset="0"/>
                <a:cs typeface="Arial" pitchFamily="34" charset="0"/>
              </a:rPr>
              <a:t>хранения</a:t>
            </a:r>
            <a:r>
              <a:rPr lang="uk-UA" sz="2000" b="1" i="1" dirty="0">
                <a:latin typeface="Arial" pitchFamily="34" charset="0"/>
                <a:cs typeface="Arial" pitchFamily="34" charset="0"/>
              </a:rPr>
              <a:t>  </a:t>
            </a:r>
            <a:r>
              <a:rPr lang="uk-UA" sz="2000" b="1" i="1" dirty="0" err="1">
                <a:latin typeface="Arial" pitchFamily="34" charset="0"/>
                <a:cs typeface="Arial" pitchFamily="34" charset="0"/>
              </a:rPr>
              <a:t>данных</a:t>
            </a:r>
            <a:endParaRPr lang="ru-RU" sz="2000" b="1" i="1" dirty="0">
              <a:solidFill>
                <a:schemeClr val="tx1"/>
              </a:solidFill>
              <a:latin typeface="Arial" pitchFamily="34" charset="0"/>
              <a:cs typeface="Arial" pitchFamily="34" charset="0"/>
            </a:endParaRPr>
          </a:p>
        </p:txBody>
      </p:sp>
      <p:sp>
        <p:nvSpPr>
          <p:cNvPr id="10246" name="TextBox 4"/>
          <p:cNvSpPr txBox="1">
            <a:spLocks noChangeArrowheads="1"/>
          </p:cNvSpPr>
          <p:nvPr/>
        </p:nvSpPr>
        <p:spPr bwMode="auto">
          <a:xfrm>
            <a:off x="300038" y="4324350"/>
            <a:ext cx="8305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10000"/>
              </a:lnSpc>
            </a:pPr>
            <a:r>
              <a:rPr lang="ru-RU" altLang="ru-RU" sz="2000"/>
              <a:t>На концептуальном уровне представлены следующие компоненты:</a:t>
            </a:r>
          </a:p>
          <a:p>
            <a:pPr algn="l" eaLnBrk="1" hangingPunct="1">
              <a:lnSpc>
                <a:spcPct val="110000"/>
              </a:lnSpc>
            </a:pPr>
            <a:endParaRPr lang="ru-RU" altLang="ru-RU" sz="2000"/>
          </a:p>
          <a:p>
            <a:pPr lvl="1" algn="l" eaLnBrk="1" hangingPunct="1">
              <a:lnSpc>
                <a:spcPct val="110000"/>
              </a:lnSpc>
              <a:buFontTx/>
              <a:buChar char="•"/>
            </a:pPr>
            <a:r>
              <a:rPr lang="ru-RU" altLang="ru-RU" sz="2000"/>
              <a:t> все сущности, их атрибуты и связи;</a:t>
            </a:r>
          </a:p>
          <a:p>
            <a:pPr lvl="1" algn="l" eaLnBrk="1" hangingPunct="1">
              <a:lnSpc>
                <a:spcPct val="110000"/>
              </a:lnSpc>
              <a:buFontTx/>
              <a:buChar char="•"/>
            </a:pPr>
            <a:r>
              <a:rPr lang="ru-RU" altLang="ru-RU" sz="2000"/>
              <a:t> накладываемые на данные ограничения;</a:t>
            </a:r>
          </a:p>
          <a:p>
            <a:pPr lvl="1" algn="l" eaLnBrk="1" hangingPunct="1">
              <a:lnSpc>
                <a:spcPct val="110000"/>
              </a:lnSpc>
              <a:buFontTx/>
              <a:buChar char="•"/>
            </a:pPr>
            <a:r>
              <a:rPr lang="ru-RU" altLang="ru-RU" sz="2000"/>
              <a:t> семантическая информация о данных;</a:t>
            </a:r>
          </a:p>
          <a:p>
            <a:pPr lvl="1" algn="l" eaLnBrk="1" hangingPunct="1">
              <a:lnSpc>
                <a:spcPct val="110000"/>
              </a:lnSpc>
              <a:buFontTx/>
              <a:buChar char="•"/>
            </a:pPr>
            <a:r>
              <a:rPr lang="ru-RU" altLang="ru-RU" sz="2000"/>
              <a:t> информация о мерах обеспечения безопасности и  </a:t>
            </a:r>
          </a:p>
          <a:p>
            <a:pPr algn="l" eaLnBrk="1" hangingPunct="1">
              <a:lnSpc>
                <a:spcPct val="110000"/>
              </a:lnSpc>
            </a:pPr>
            <a:r>
              <a:rPr lang="ru-RU" altLang="ru-RU" sz="2000"/>
              <a:t>        поддержки целостности данных.</a:t>
            </a:r>
          </a:p>
        </p:txBody>
      </p:sp>
      <p:sp>
        <p:nvSpPr>
          <p:cNvPr id="10247" name="Rectangle 10"/>
          <p:cNvSpPr>
            <a:spLocks noGrp="1"/>
          </p:cNvSpPr>
          <p:nvPr>
            <p:ph type="body" idx="4294967295"/>
          </p:nvPr>
        </p:nvSpPr>
        <p:spPr>
          <a:xfrm>
            <a:off x="0" y="1143000"/>
            <a:ext cx="8229600" cy="762000"/>
          </a:xfrm>
        </p:spPr>
        <p:txBody>
          <a:bodyPr/>
          <a:lstStyle/>
          <a:p>
            <a:pPr marL="620713" indent="-620713" eaLnBrk="1" hangingPunct="1">
              <a:lnSpc>
                <a:spcPct val="90000"/>
              </a:lnSpc>
              <a:spcBef>
                <a:spcPct val="0"/>
              </a:spcBef>
              <a:buFontTx/>
              <a:buNone/>
            </a:pPr>
            <a:r>
              <a:rPr lang="ru-RU" altLang="ru-RU" sz="2400" smtClean="0">
                <a:latin typeface="Arial" panose="020B0604020202020204" pitchFamily="34" charset="0"/>
              </a:rPr>
              <a:t>Промежуточным уровнем</a:t>
            </a:r>
            <a:r>
              <a:rPr lang="uk-UA" altLang="ru-RU" sz="2400" i="1" smtClean="0">
                <a:latin typeface="Arial" panose="020B0604020202020204" pitchFamily="34" charset="0"/>
              </a:rPr>
              <a:t> </a:t>
            </a:r>
            <a:r>
              <a:rPr lang="uk-UA" altLang="ru-RU" sz="2400" smtClean="0">
                <a:latin typeface="Arial" panose="020B0604020202020204" pitchFamily="34" charset="0"/>
              </a:rPr>
              <a:t>в трехуровневой архитектуре</a:t>
            </a:r>
          </a:p>
          <a:p>
            <a:pPr marL="620713" indent="-620713" eaLnBrk="1" hangingPunct="1">
              <a:lnSpc>
                <a:spcPct val="90000"/>
              </a:lnSpc>
              <a:spcBef>
                <a:spcPct val="0"/>
              </a:spcBef>
              <a:buFontTx/>
              <a:buNone/>
            </a:pPr>
            <a:r>
              <a:rPr lang="uk-UA" altLang="ru-RU" sz="2400" smtClean="0">
                <a:latin typeface="Arial" panose="020B0604020202020204" pitchFamily="34" charset="0"/>
              </a:rPr>
              <a:t>является </a:t>
            </a:r>
            <a:r>
              <a:rPr lang="ru-RU" altLang="ru-RU" sz="2400" b="1" smtClean="0">
                <a:latin typeface="Arial" panose="020B0604020202020204" pitchFamily="34" charset="0"/>
              </a:rPr>
              <a:t>концептуальный уровень </a:t>
            </a:r>
          </a:p>
          <a:p>
            <a:pPr marL="620713" indent="-620713">
              <a:lnSpc>
                <a:spcPct val="90000"/>
              </a:lnSpc>
              <a:buFont typeface="Arial" panose="020B0604020202020204" pitchFamily="34" charset="0"/>
              <a:buNone/>
            </a:pPr>
            <a:endParaRPr lang="ru-RU" altLang="ru-RU" sz="2400" smtClean="0">
              <a:latin typeface="Arial" panose="020B0604020202020204" pitchFamily="34" charset="0"/>
            </a:endParaRPr>
          </a:p>
        </p:txBody>
      </p:sp>
    </p:spTree>
    <p:extLst>
      <p:ext uri="{BB962C8B-B14F-4D97-AF65-F5344CB8AC3E}">
        <p14:creationId xmlns:p14="http://schemas.microsoft.com/office/powerpoint/2010/main" val="3197442061"/>
      </p:ext>
    </p:extLst>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Внутренний уровень</a:t>
            </a:r>
          </a:p>
        </p:txBody>
      </p:sp>
      <p:sp>
        <p:nvSpPr>
          <p:cNvPr id="11269" name="TextBox 3"/>
          <p:cNvSpPr>
            <a:spLocks noGrp="1" noChangeArrowheads="1"/>
          </p:cNvSpPr>
          <p:nvPr>
            <p:ph type="body" idx="4294967295"/>
          </p:nvPr>
        </p:nvSpPr>
        <p:spPr>
          <a:xfrm>
            <a:off x="0" y="1295400"/>
            <a:ext cx="8229600" cy="5334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a:buFont typeface="Arial" charset="0"/>
              <a:buNone/>
              <a:defRPr/>
            </a:pPr>
            <a:r>
              <a:rPr lang="ru-RU" sz="2000" b="1" dirty="0" smtClean="0">
                <a:latin typeface="Arial" charset="0"/>
              </a:rPr>
              <a:t>Внутренний уровень </a:t>
            </a:r>
            <a:r>
              <a:rPr lang="ru-RU" sz="2000" dirty="0" smtClean="0">
                <a:latin typeface="Arial" charset="0"/>
              </a:rPr>
              <a:t>– это низкоуровневое представление всей базы данных как базы, состоящей из некоторого множества экземпляров каждого из существующих типов внутренних записей</a:t>
            </a:r>
            <a:r>
              <a:rPr lang="ru-RU" sz="2800" dirty="0" smtClean="0">
                <a:latin typeface="Arial" charset="0"/>
              </a:rPr>
              <a:t>.</a:t>
            </a:r>
          </a:p>
          <a:p>
            <a:pPr marL="0" indent="0" algn="just" eaLnBrk="1" hangingPunct="1">
              <a:buFont typeface="Arial" charset="0"/>
              <a:buNone/>
              <a:defRPr/>
            </a:pPr>
            <a:r>
              <a:rPr lang="ru-RU" sz="2800" dirty="0" smtClean="0"/>
              <a:t>	</a:t>
            </a:r>
            <a:r>
              <a:rPr lang="ru-RU" sz="2000" b="1" dirty="0" smtClean="0"/>
              <a:t>Внутреннее представление</a:t>
            </a:r>
            <a:r>
              <a:rPr lang="ru-RU" sz="2000" dirty="0" smtClean="0"/>
              <a:t>, так же как внешнее и концептуальное, отделено </a:t>
            </a:r>
            <a:r>
              <a:rPr lang="ru-RU" sz="2000" b="1" dirty="0" smtClean="0"/>
              <a:t>от физического уровня</a:t>
            </a:r>
            <a:r>
              <a:rPr lang="ru-RU" sz="2000" dirty="0" smtClean="0"/>
              <a:t>, поскольку в нем не рассматриваются физические записи, обычно называемые </a:t>
            </a:r>
            <a:r>
              <a:rPr lang="ru-RU" sz="2000" i="1" dirty="0" smtClean="0"/>
              <a:t>блоками</a:t>
            </a:r>
            <a:r>
              <a:rPr lang="ru-RU" sz="2000" dirty="0" smtClean="0"/>
              <a:t> или </a:t>
            </a:r>
            <a:r>
              <a:rPr lang="ru-RU" sz="2000" i="1" dirty="0" smtClean="0"/>
              <a:t>страницами</a:t>
            </a:r>
            <a:r>
              <a:rPr lang="ru-RU" sz="2000" dirty="0" smtClean="0"/>
              <a:t>, и физические области устройства хранения, такие как цилиндры и дорожки. </a:t>
            </a:r>
          </a:p>
          <a:p>
            <a:pPr marL="0" indent="0" algn="just" eaLnBrk="1" hangingPunct="1">
              <a:buFont typeface="Arial" charset="0"/>
              <a:buNone/>
              <a:defRPr/>
            </a:pPr>
            <a:r>
              <a:rPr lang="ru-RU" sz="2000" dirty="0"/>
              <a:t>	</a:t>
            </a:r>
            <a:r>
              <a:rPr lang="ru-RU" sz="2000" b="1" dirty="0" smtClean="0">
                <a:latin typeface="Arial" charset="0"/>
              </a:rPr>
              <a:t>Блоки (или страницы) устройства ввода-вывода – </a:t>
            </a:r>
            <a:r>
              <a:rPr lang="ru-RU" sz="2000" dirty="0" smtClean="0">
                <a:latin typeface="Arial" charset="0"/>
              </a:rPr>
              <a:t>это количество данных, передаваемых из вторичной памяти (памяти накопителя) в основную (оперативную) память за одну операцию ввода-вывода</a:t>
            </a:r>
            <a:r>
              <a:rPr lang="ru-RU" sz="2800" dirty="0" smtClean="0"/>
              <a:t>.</a:t>
            </a:r>
          </a:p>
          <a:p>
            <a:pPr marL="0" indent="0" algn="just" eaLnBrk="1" hangingPunct="1">
              <a:buFont typeface="Arial" charset="0"/>
              <a:buNone/>
              <a:defRPr/>
            </a:pPr>
            <a:r>
              <a:rPr lang="ru-RU" sz="2000" dirty="0" smtClean="0"/>
              <a:t>Внутреннее представление предполагает наличие </a:t>
            </a:r>
            <a:r>
              <a:rPr lang="ru-RU" sz="2000" b="1" i="1" dirty="0" smtClean="0"/>
              <a:t>бесконечного линейного адресного пространства. </a:t>
            </a:r>
          </a:p>
          <a:p>
            <a:pPr>
              <a:buFont typeface="Arial" charset="0"/>
              <a:buNone/>
              <a:defRPr/>
            </a:pPr>
            <a:endParaRPr lang="ru-RU" sz="2800" dirty="0" smtClean="0">
              <a:latin typeface="Arial" charset="0"/>
            </a:endParaRPr>
          </a:p>
        </p:txBody>
      </p:sp>
    </p:spTree>
    <p:extLst>
      <p:ext uri="{BB962C8B-B14F-4D97-AF65-F5344CB8AC3E}">
        <p14:creationId xmlns:p14="http://schemas.microsoft.com/office/powerpoint/2010/main" val="32482021"/>
      </p:ext>
    </p:extLst>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Внутренний уровень</a:t>
            </a:r>
          </a:p>
        </p:txBody>
      </p:sp>
      <p:sp>
        <p:nvSpPr>
          <p:cNvPr id="11269" name="TextBox 3"/>
          <p:cNvSpPr>
            <a:spLocks noGrp="1" noChangeArrowheads="1"/>
          </p:cNvSpPr>
          <p:nvPr>
            <p:ph type="body" idx="4294967295"/>
          </p:nvPr>
        </p:nvSpPr>
        <p:spPr>
          <a:xfrm>
            <a:off x="0" y="1295400"/>
            <a:ext cx="8229600" cy="5334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marL="0" indent="0" eaLnBrk="1" hangingPunct="1">
              <a:buFont typeface="Arial" charset="0"/>
              <a:buNone/>
              <a:defRPr/>
            </a:pPr>
            <a:r>
              <a:rPr lang="ru-RU" sz="2800" dirty="0" smtClean="0"/>
              <a:t>	</a:t>
            </a:r>
            <a:r>
              <a:rPr lang="ru-RU" sz="2400" dirty="0" smtClean="0"/>
              <a:t>Внутреннее представление описывается с помощью </a:t>
            </a:r>
            <a:r>
              <a:rPr lang="ru-RU" sz="2400" b="1" i="1" dirty="0" smtClean="0"/>
              <a:t>внутренней схемы</a:t>
            </a:r>
            <a:r>
              <a:rPr lang="ru-RU" sz="2400" b="1" dirty="0" smtClean="0"/>
              <a:t>. </a:t>
            </a:r>
          </a:p>
          <a:p>
            <a:pPr marL="0" indent="0" eaLnBrk="1" hangingPunct="1">
              <a:buFont typeface="Arial" charset="0"/>
              <a:buNone/>
              <a:defRPr/>
            </a:pPr>
            <a:endParaRPr lang="ru-RU" sz="2400" b="1" dirty="0" smtClean="0"/>
          </a:p>
          <a:p>
            <a:pPr marL="0" indent="0" eaLnBrk="1" hangingPunct="1">
              <a:buFont typeface="Arial" charset="0"/>
              <a:buNone/>
              <a:defRPr/>
            </a:pPr>
            <a:r>
              <a:rPr lang="ru-RU" sz="2400" b="1" dirty="0"/>
              <a:t>	</a:t>
            </a:r>
            <a:r>
              <a:rPr lang="ru-RU" sz="2400" b="1" dirty="0" smtClean="0"/>
              <a:t>Внутренняя схема</a:t>
            </a:r>
            <a:r>
              <a:rPr lang="ru-RU" sz="2400" dirty="0" smtClean="0"/>
              <a:t>  определяет </a:t>
            </a:r>
            <a:r>
              <a:rPr lang="ru-RU" sz="2400" i="1" dirty="0" smtClean="0"/>
              <a:t>не только различные типы хранимых записей</a:t>
            </a:r>
            <a:r>
              <a:rPr lang="ru-RU" sz="2400" dirty="0" smtClean="0"/>
              <a:t>, но также </a:t>
            </a:r>
            <a:r>
              <a:rPr lang="ru-RU" sz="2400" i="1" dirty="0" smtClean="0"/>
              <a:t>существующие индексы</a:t>
            </a:r>
            <a:r>
              <a:rPr lang="ru-RU" sz="2400" dirty="0" smtClean="0"/>
              <a:t>, </a:t>
            </a:r>
            <a:r>
              <a:rPr lang="ru-RU" sz="2400" i="1" dirty="0" smtClean="0"/>
              <a:t>способы представления хранимых полей</a:t>
            </a:r>
            <a:r>
              <a:rPr lang="ru-RU" sz="2400" dirty="0" smtClean="0"/>
              <a:t>, </a:t>
            </a:r>
            <a:r>
              <a:rPr lang="ru-RU" sz="2400" i="1" dirty="0" smtClean="0"/>
              <a:t>физическую упорядоченность хранимых записей</a:t>
            </a:r>
            <a:r>
              <a:rPr lang="ru-RU" sz="2400" dirty="0" smtClean="0"/>
              <a:t> и т.д.</a:t>
            </a:r>
          </a:p>
          <a:p>
            <a:pPr marL="0" indent="0" eaLnBrk="1" hangingPunct="1">
              <a:buFont typeface="Arial" charset="0"/>
              <a:buNone/>
              <a:defRPr/>
            </a:pPr>
            <a:r>
              <a:rPr lang="ru-RU" sz="2400" dirty="0"/>
              <a:t>	</a:t>
            </a:r>
            <a:r>
              <a:rPr lang="ru-RU" sz="2400" b="1" dirty="0" smtClean="0"/>
              <a:t>Внутренняя схема</a:t>
            </a:r>
            <a:r>
              <a:rPr lang="ru-RU" sz="2400" dirty="0" smtClean="0"/>
              <a:t> формируется с использованием </a:t>
            </a:r>
            <a:r>
              <a:rPr lang="ru-RU" sz="2400" i="1" dirty="0" smtClean="0"/>
              <a:t>еще одного языка определения данных – внутреннего.</a:t>
            </a:r>
            <a:r>
              <a:rPr lang="ru-RU" sz="2400" dirty="0" smtClean="0"/>
              <a:t> </a:t>
            </a:r>
          </a:p>
          <a:p>
            <a:pPr>
              <a:buFont typeface="Arial" charset="0"/>
              <a:buNone/>
              <a:defRPr/>
            </a:pPr>
            <a:endParaRPr lang="ru-RU" sz="2800" dirty="0" smtClean="0">
              <a:latin typeface="Arial" charset="0"/>
            </a:endParaRPr>
          </a:p>
        </p:txBody>
      </p:sp>
    </p:spTree>
    <p:extLst>
      <p:ext uri="{BB962C8B-B14F-4D97-AF65-F5344CB8AC3E}">
        <p14:creationId xmlns:p14="http://schemas.microsoft.com/office/powerpoint/2010/main" val="3871937357"/>
      </p:ext>
    </p:extLst>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Физический уровень</a:t>
            </a:r>
          </a:p>
        </p:txBody>
      </p:sp>
      <p:sp>
        <p:nvSpPr>
          <p:cNvPr id="13317" name="Rectangle 7"/>
          <p:cNvSpPr>
            <a:spLocks/>
          </p:cNvSpPr>
          <p:nvPr/>
        </p:nvSpPr>
        <p:spPr bwMode="auto">
          <a:xfrm>
            <a:off x="381000" y="33528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20713" indent="-6207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20000"/>
              </a:spcBef>
              <a:buFont typeface="Arial" panose="020B0604020202020204" pitchFamily="34" charset="0"/>
              <a:buNone/>
            </a:pPr>
            <a:r>
              <a:rPr lang="en-US" altLang="ru-RU" sz="3000">
                <a:latin typeface="Times New Roman" panose="02020603050405020304" pitchFamily="18" charset="0"/>
                <a:cs typeface="Times New Roman" panose="02020603050405020304" pitchFamily="18" charset="0"/>
              </a:rPr>
              <a:t>C</a:t>
            </a:r>
            <a:r>
              <a:rPr lang="ru-RU" altLang="ru-RU" sz="3000">
                <a:latin typeface="Times New Roman" panose="02020603050405020304" pitchFamily="18" charset="0"/>
                <a:cs typeface="Times New Roman" panose="02020603050405020304" pitchFamily="18" charset="0"/>
              </a:rPr>
              <a:t>остоит только из известных операционной системе элементов.</a:t>
            </a:r>
          </a:p>
        </p:txBody>
      </p:sp>
      <p:sp>
        <p:nvSpPr>
          <p:cNvPr id="4" name="TextBox 3"/>
          <p:cNvSpPr txBox="1"/>
          <p:nvPr/>
        </p:nvSpPr>
        <p:spPr>
          <a:xfrm>
            <a:off x="381000" y="1295400"/>
            <a:ext cx="8382000" cy="180975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620713" indent="-620713" algn="l">
              <a:defRPr/>
            </a:pPr>
            <a:r>
              <a:rPr lang="uk-UA" sz="2800" dirty="0" err="1">
                <a:solidFill>
                  <a:schemeClr val="tx1"/>
                </a:solidFill>
                <a:latin typeface="Arial" charset="0"/>
                <a:cs typeface="Arial" charset="0"/>
              </a:rPr>
              <a:t>Ниже</a:t>
            </a:r>
            <a:r>
              <a:rPr lang="uk-UA" sz="2800" dirty="0">
                <a:solidFill>
                  <a:schemeClr val="tx1"/>
                </a:solidFill>
                <a:latin typeface="Arial" charset="0"/>
                <a:cs typeface="Arial" charset="0"/>
              </a:rPr>
              <a:t> </a:t>
            </a:r>
            <a:r>
              <a:rPr lang="uk-UA" sz="2800" dirty="0" err="1">
                <a:solidFill>
                  <a:schemeClr val="tx1"/>
                </a:solidFill>
                <a:latin typeface="Arial" charset="0"/>
                <a:cs typeface="Arial" charset="0"/>
              </a:rPr>
              <a:t>внутреннего</a:t>
            </a:r>
            <a:r>
              <a:rPr lang="uk-UA" sz="2800" dirty="0">
                <a:solidFill>
                  <a:schemeClr val="tx1"/>
                </a:solidFill>
                <a:latin typeface="Arial" charset="0"/>
                <a:cs typeface="Arial" charset="0"/>
              </a:rPr>
              <a:t> </a:t>
            </a:r>
            <a:r>
              <a:rPr lang="uk-UA" sz="2800" dirty="0" err="1">
                <a:solidFill>
                  <a:schemeClr val="tx1"/>
                </a:solidFill>
                <a:latin typeface="Arial" charset="0"/>
                <a:cs typeface="Arial" charset="0"/>
              </a:rPr>
              <a:t>уровня</a:t>
            </a:r>
            <a:r>
              <a:rPr lang="uk-UA" sz="2800" dirty="0">
                <a:solidFill>
                  <a:schemeClr val="tx1"/>
                </a:solidFill>
                <a:latin typeface="Arial" charset="0"/>
                <a:cs typeface="Arial" charset="0"/>
              </a:rPr>
              <a:t> </a:t>
            </a:r>
            <a:r>
              <a:rPr lang="ru-RU" sz="2800" dirty="0">
                <a:solidFill>
                  <a:schemeClr val="tx1"/>
                </a:solidFill>
                <a:latin typeface="Arial" charset="0"/>
                <a:cs typeface="Arial" charset="0"/>
              </a:rPr>
              <a:t>находится </a:t>
            </a:r>
            <a:r>
              <a:rPr lang="ru-RU" sz="2800" b="1" dirty="0">
                <a:solidFill>
                  <a:schemeClr val="tx1"/>
                </a:solidFill>
                <a:latin typeface="Arial" charset="0"/>
                <a:cs typeface="Arial" charset="0"/>
              </a:rPr>
              <a:t>физический уровень</a:t>
            </a:r>
            <a:r>
              <a:rPr lang="ru-RU" sz="2800" b="1" i="1" dirty="0">
                <a:solidFill>
                  <a:schemeClr val="tx1"/>
                </a:solidFill>
                <a:latin typeface="Arial" charset="0"/>
                <a:cs typeface="Arial" charset="0"/>
              </a:rPr>
              <a:t>,</a:t>
            </a:r>
            <a:r>
              <a:rPr lang="uk-UA" sz="2800" dirty="0">
                <a:solidFill>
                  <a:schemeClr val="tx1"/>
                </a:solidFill>
                <a:latin typeface="Arial" charset="0"/>
                <a:cs typeface="Arial" charset="0"/>
              </a:rPr>
              <a:t> </a:t>
            </a:r>
            <a:r>
              <a:rPr lang="uk-UA" sz="2800" i="1" dirty="0" err="1">
                <a:solidFill>
                  <a:schemeClr val="tx1"/>
                </a:solidFill>
                <a:latin typeface="Arial" charset="0"/>
                <a:cs typeface="Arial" charset="0"/>
              </a:rPr>
              <a:t>который</a:t>
            </a:r>
            <a:r>
              <a:rPr lang="uk-UA" sz="2800" i="1" dirty="0">
                <a:solidFill>
                  <a:schemeClr val="tx1"/>
                </a:solidFill>
                <a:latin typeface="Arial" charset="0"/>
                <a:cs typeface="Arial" charset="0"/>
              </a:rPr>
              <a:t> </a:t>
            </a:r>
            <a:r>
              <a:rPr lang="ru-RU" sz="2800" i="1" dirty="0">
                <a:solidFill>
                  <a:schemeClr val="tx1"/>
                </a:solidFill>
                <a:latin typeface="Arial" charset="0"/>
                <a:cs typeface="Arial" charset="0"/>
              </a:rPr>
              <a:t>контролируется операционной системой под руководством СУБД.</a:t>
            </a:r>
            <a:r>
              <a:rPr lang="uk-UA" sz="2800" dirty="0">
                <a:solidFill>
                  <a:schemeClr val="tx1"/>
                </a:solidFill>
                <a:latin typeface="Arial" charset="0"/>
                <a:cs typeface="Arial" charset="0"/>
              </a:rPr>
              <a:t> </a:t>
            </a:r>
            <a:endParaRPr lang="ru-RU" sz="2800" dirty="0">
              <a:solidFill>
                <a:schemeClr val="tx1"/>
              </a:solidFill>
              <a:latin typeface="Arial" charset="0"/>
              <a:cs typeface="Arial" charset="0"/>
            </a:endParaRPr>
          </a:p>
        </p:txBody>
      </p:sp>
    </p:spTree>
    <p:extLst>
      <p:ext uri="{BB962C8B-B14F-4D97-AF65-F5344CB8AC3E}">
        <p14:creationId xmlns:p14="http://schemas.microsoft.com/office/powerpoint/2010/main" val="898299133"/>
      </p:ext>
    </p:extLst>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p:cNvSpPr>
          <p:nvPr>
            <p:ph type="body" idx="4294967295"/>
          </p:nvPr>
        </p:nvSpPr>
        <p:spPr>
          <a:xfrm>
            <a:off x="0" y="1752600"/>
            <a:ext cx="8229600" cy="4525963"/>
          </a:xfrm>
        </p:spPr>
        <p:txBody>
          <a:bodyPr/>
          <a:lstStyle/>
          <a:p>
            <a:pPr>
              <a:lnSpc>
                <a:spcPct val="130000"/>
              </a:lnSpc>
              <a:buFont typeface="Arial" panose="020B0604020202020204" pitchFamily="34" charset="0"/>
              <a:buNone/>
            </a:pPr>
            <a:r>
              <a:rPr lang="ru-RU" altLang="ru-RU" sz="2800" i="1" smtClean="0">
                <a:latin typeface="Arial" panose="020B0604020202020204" pitchFamily="34" charset="0"/>
              </a:rPr>
              <a:t>Основным назначением трехуровневой архитектуры</a:t>
            </a:r>
            <a:r>
              <a:rPr lang="uk-UA" altLang="ru-RU" sz="2800" smtClean="0">
                <a:latin typeface="Arial" panose="020B0604020202020204" pitchFamily="34" charset="0"/>
              </a:rPr>
              <a:t> является </a:t>
            </a:r>
            <a:r>
              <a:rPr lang="ru-RU" altLang="ru-RU" sz="2800" i="1" smtClean="0">
                <a:latin typeface="Arial" panose="020B0604020202020204" pitchFamily="34" charset="0"/>
              </a:rPr>
              <a:t>обеспечение </a:t>
            </a:r>
            <a:r>
              <a:rPr lang="ru-RU" altLang="ru-RU" sz="2800" b="1" i="1" smtClean="0">
                <a:latin typeface="Arial" panose="020B0604020202020204" pitchFamily="34" charset="0"/>
              </a:rPr>
              <a:t>независимости от данных</a:t>
            </a:r>
            <a:r>
              <a:rPr lang="uk-UA" altLang="ru-RU" sz="2800" smtClean="0">
                <a:latin typeface="Arial" panose="020B0604020202020204" pitchFamily="34" charset="0"/>
              </a:rPr>
              <a:t>, которая означает, что </a:t>
            </a:r>
            <a:r>
              <a:rPr lang="ru-RU" altLang="ru-RU" sz="2800" smtClean="0">
                <a:latin typeface="Arial" panose="020B0604020202020204" pitchFamily="34" charset="0"/>
              </a:rPr>
              <a:t>изменения на нижних уровнях никак не влияют на верхние уровни</a:t>
            </a:r>
            <a:r>
              <a:rPr lang="uk-UA" altLang="ru-RU" sz="2800" i="1" smtClean="0">
                <a:latin typeface="Arial" panose="020B0604020202020204" pitchFamily="34" charset="0"/>
              </a:rPr>
              <a:t>. </a:t>
            </a:r>
            <a:endParaRPr lang="uk-UA" altLang="ru-RU" sz="2800" smtClean="0">
              <a:latin typeface="Arial" panose="020B0604020202020204" pitchFamily="34" charset="0"/>
            </a:endParaRPr>
          </a:p>
          <a:p>
            <a:pPr>
              <a:lnSpc>
                <a:spcPct val="130000"/>
              </a:lnSpc>
              <a:buFont typeface="Arial" panose="020B0604020202020204" pitchFamily="34" charset="0"/>
              <a:buNone/>
            </a:pPr>
            <a:r>
              <a:rPr lang="uk-UA" altLang="ru-RU" sz="2800" smtClean="0">
                <a:latin typeface="Arial" panose="020B0604020202020204" pitchFamily="34" charset="0"/>
              </a:rPr>
              <a:t>Различают </a:t>
            </a:r>
            <a:r>
              <a:rPr lang="ru-RU" altLang="ru-RU" sz="2800" smtClean="0">
                <a:latin typeface="Arial" panose="020B0604020202020204" pitchFamily="34" charset="0"/>
              </a:rPr>
              <a:t>два типа независимости</a:t>
            </a:r>
            <a:r>
              <a:rPr lang="uk-UA" altLang="ru-RU" sz="2800" smtClean="0">
                <a:latin typeface="Arial" panose="020B0604020202020204" pitchFamily="34" charset="0"/>
              </a:rPr>
              <a:t> от данных: </a:t>
            </a:r>
            <a:r>
              <a:rPr lang="uk-UA" altLang="ru-RU" sz="2800" b="1" i="1" smtClean="0">
                <a:latin typeface="Arial" panose="020B0604020202020204" pitchFamily="34" charset="0"/>
              </a:rPr>
              <a:t>логическую </a:t>
            </a:r>
            <a:r>
              <a:rPr lang="uk-UA" altLang="ru-RU" sz="2800" smtClean="0">
                <a:latin typeface="Arial" panose="020B0604020202020204" pitchFamily="34" charset="0"/>
              </a:rPr>
              <a:t>и </a:t>
            </a:r>
            <a:r>
              <a:rPr lang="uk-UA" altLang="ru-RU" sz="2800" b="1" i="1" smtClean="0">
                <a:latin typeface="Arial" panose="020B0604020202020204" pitchFamily="34" charset="0"/>
              </a:rPr>
              <a:t>физическую</a:t>
            </a:r>
            <a:r>
              <a:rPr lang="uk-UA" altLang="ru-RU" sz="2800" smtClean="0">
                <a:latin typeface="Arial" panose="020B0604020202020204" pitchFamily="34" charset="0"/>
              </a:rPr>
              <a:t>.</a:t>
            </a:r>
            <a:endParaRPr lang="ru-RU" altLang="ru-RU" sz="2800" smtClean="0">
              <a:latin typeface="Arial" panose="020B0604020202020204" pitchFamily="34" charset="0"/>
            </a:endParaRPr>
          </a:p>
        </p:txBody>
      </p:sp>
      <p:sp>
        <p:nvSpPr>
          <p:cNvPr id="2" name="TextBox 1"/>
          <p:cNvSpPr txBox="1"/>
          <p:nvPr/>
        </p:nvSpPr>
        <p:spPr>
          <a:xfrm>
            <a:off x="362206" y="220094"/>
            <a:ext cx="8419588" cy="134333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nSpc>
                <a:spcPct val="70000"/>
              </a:lnSpc>
              <a:defRPr/>
            </a:pPr>
            <a:endParaRPr lang="ru-RU" sz="4000" b="1">
              <a:solidFill>
                <a:schemeClr val="bg1"/>
              </a:solidFill>
              <a:latin typeface="Arial" charset="0"/>
              <a:cs typeface="Arial" charset="0"/>
            </a:endParaRPr>
          </a:p>
          <a:p>
            <a:pPr>
              <a:lnSpc>
                <a:spcPct val="70000"/>
              </a:lnSpc>
              <a:defRPr/>
            </a:pPr>
            <a:r>
              <a:rPr lang="ru-RU" sz="4000" b="1">
                <a:solidFill>
                  <a:schemeClr val="bg1"/>
                </a:solidFill>
                <a:latin typeface="Arial" charset="0"/>
                <a:cs typeface="Arial" charset="0"/>
              </a:rPr>
              <a:t>Независимость от данных</a:t>
            </a:r>
          </a:p>
        </p:txBody>
      </p:sp>
    </p:spTree>
    <p:extLst>
      <p:ext uri="{BB962C8B-B14F-4D97-AF65-F5344CB8AC3E}">
        <p14:creationId xmlns:p14="http://schemas.microsoft.com/office/powerpoint/2010/main" val="3502000947"/>
      </p:ext>
    </p:extLst>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324293"/>
            <a:ext cx="8419588" cy="58406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Независимость от данных</a:t>
            </a:r>
          </a:p>
        </p:txBody>
      </p:sp>
      <p:sp>
        <p:nvSpPr>
          <p:cNvPr id="15365" name="TextBox 3"/>
          <p:cNvSpPr>
            <a:spLocks noGrp="1" noChangeArrowheads="1"/>
          </p:cNvSpPr>
          <p:nvPr>
            <p:ph type="body" idx="4294967295"/>
          </p:nvPr>
        </p:nvSpPr>
        <p:spPr>
          <a:xfrm>
            <a:off x="1066800" y="1600200"/>
            <a:ext cx="8077200" cy="4525963"/>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marL="712788" indent="-712788" eaLnBrk="1" hangingPunct="1">
              <a:spcBef>
                <a:spcPct val="0"/>
              </a:spcBef>
              <a:buFontTx/>
              <a:buNone/>
            </a:pPr>
            <a:r>
              <a:rPr lang="ru-RU" altLang="ru-RU" b="1" smtClean="0">
                <a:latin typeface="Arial" panose="020B0604020202020204" pitchFamily="34" charset="0"/>
              </a:rPr>
              <a:t>Логическая независимость от данных </a:t>
            </a:r>
            <a:r>
              <a:rPr lang="ru-RU" altLang="ru-RU" smtClean="0">
                <a:latin typeface="Arial" panose="020B0604020202020204" pitchFamily="34" charset="0"/>
              </a:rPr>
              <a:t>означает полную защищенность внешних схем от изменений, вносимых в концептуальную схему.</a:t>
            </a:r>
          </a:p>
          <a:p>
            <a:pPr marL="712788" indent="-712788">
              <a:buFont typeface="Arial" panose="020B0604020202020204" pitchFamily="34" charset="0"/>
              <a:buNone/>
            </a:pPr>
            <a:r>
              <a:rPr lang="ru-RU" altLang="ru-RU" smtClean="0">
                <a:latin typeface="Arial" panose="020B0604020202020204" pitchFamily="34" charset="0"/>
              </a:rPr>
              <a:t> </a:t>
            </a:r>
            <a:r>
              <a:rPr lang="ru-RU" altLang="ru-RU" b="1" smtClean="0">
                <a:latin typeface="Arial" panose="020B0604020202020204" pitchFamily="34" charset="0"/>
              </a:rPr>
              <a:t>Физическая независимость от данных</a:t>
            </a:r>
          </a:p>
          <a:p>
            <a:pPr marL="712788" indent="-712788">
              <a:buFont typeface="Arial" panose="020B0604020202020204" pitchFamily="34" charset="0"/>
              <a:buNone/>
            </a:pPr>
            <a:r>
              <a:rPr lang="ru-RU" altLang="ru-RU" smtClean="0">
                <a:latin typeface="Arial" panose="020B0604020202020204" pitchFamily="34" charset="0"/>
              </a:rPr>
              <a:t>      означает защищенность концептуальной схемы от изменений, вносимых во внутреннюю схему.</a:t>
            </a:r>
          </a:p>
          <a:p>
            <a:pPr marL="712788" indent="-712788">
              <a:buFont typeface="Arial" panose="020B0604020202020204" pitchFamily="34" charset="0"/>
              <a:buNone/>
            </a:pPr>
            <a:endParaRPr lang="ru-RU" altLang="ru-RU" smtClean="0">
              <a:latin typeface="Arial" panose="020B0604020202020204" pitchFamily="34" charset="0"/>
            </a:endParaRPr>
          </a:p>
        </p:txBody>
      </p:sp>
    </p:spTree>
    <p:extLst>
      <p:ext uri="{BB962C8B-B14F-4D97-AF65-F5344CB8AC3E}">
        <p14:creationId xmlns:p14="http://schemas.microsoft.com/office/powerpoint/2010/main" val="1666533913"/>
      </p:ext>
    </p:extLst>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324293"/>
            <a:ext cx="8419588" cy="58406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Независимость данных</a:t>
            </a:r>
          </a:p>
        </p:txBody>
      </p:sp>
      <p:pic>
        <p:nvPicPr>
          <p:cNvPr id="16389" name="Picture 22"/>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0" y="990600"/>
            <a:ext cx="6553200" cy="5562600"/>
          </a:xfrm>
          <a:noFill/>
        </p:spPr>
      </p:pic>
    </p:spTree>
    <p:extLst>
      <p:ext uri="{BB962C8B-B14F-4D97-AF65-F5344CB8AC3E}">
        <p14:creationId xmlns:p14="http://schemas.microsoft.com/office/powerpoint/2010/main" val="2229012442"/>
      </p:ext>
    </p:extLst>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p:cNvSpPr>
          <p:nvPr>
            <p:ph type="body" idx="4294967295"/>
          </p:nvPr>
        </p:nvSpPr>
        <p:spPr>
          <a:xfrm>
            <a:off x="0" y="1752600"/>
            <a:ext cx="8229600" cy="4525963"/>
          </a:xfrm>
        </p:spPr>
        <p:txBody>
          <a:bodyPr/>
          <a:lstStyle/>
          <a:p>
            <a:pPr>
              <a:buFont typeface="Arial" panose="020B0604020202020204" pitchFamily="34" charset="0"/>
              <a:buNone/>
            </a:pPr>
            <a:r>
              <a:rPr lang="ru-RU" altLang="ru-RU" smtClean="0">
                <a:latin typeface="Arial" panose="020B0604020202020204" pitchFamily="34" charset="0"/>
              </a:rPr>
              <a:t>Архитектура системы баз данных, кроме элементов самих трех уровней, включает определенные </a:t>
            </a:r>
            <a:r>
              <a:rPr lang="ru-RU" altLang="ru-RU" i="1" smtClean="0">
                <a:latin typeface="Arial" panose="020B0604020202020204" pitchFamily="34" charset="0"/>
              </a:rPr>
              <a:t>отображения</a:t>
            </a:r>
            <a:r>
              <a:rPr lang="ru-RU" altLang="ru-RU" smtClean="0">
                <a:latin typeface="Arial" panose="020B0604020202020204" pitchFamily="34" charset="0"/>
              </a:rPr>
              <a:t>: - отображения </a:t>
            </a:r>
            <a:r>
              <a:rPr lang="ru-RU" altLang="ru-RU" i="1" smtClean="0">
                <a:latin typeface="Arial" panose="020B0604020202020204" pitchFamily="34" charset="0"/>
              </a:rPr>
              <a:t>концептуального уровня на внутренний</a:t>
            </a:r>
            <a:r>
              <a:rPr lang="ru-RU" altLang="ru-RU" smtClean="0">
                <a:latin typeface="Arial" panose="020B0604020202020204" pitchFamily="34" charset="0"/>
              </a:rPr>
              <a:t> </a:t>
            </a:r>
          </a:p>
          <a:p>
            <a:pPr>
              <a:buFont typeface="Arial" panose="020B0604020202020204" pitchFamily="34" charset="0"/>
              <a:buNone/>
            </a:pPr>
            <a:r>
              <a:rPr lang="ru-RU" altLang="ru-RU" smtClean="0">
                <a:latin typeface="Arial" panose="020B0604020202020204" pitchFamily="34" charset="0"/>
              </a:rPr>
              <a:t> - </a:t>
            </a:r>
            <a:r>
              <a:rPr lang="ru-RU" altLang="ru-RU" i="1" smtClean="0">
                <a:latin typeface="Arial" panose="020B0604020202020204" pitchFamily="34" charset="0"/>
              </a:rPr>
              <a:t>несколько отображений внешних уровней на концептуальный.</a:t>
            </a:r>
          </a:p>
        </p:txBody>
      </p:sp>
      <p:sp>
        <p:nvSpPr>
          <p:cNvPr id="2" name="TextBox 1"/>
          <p:cNvSpPr txBox="1"/>
          <p:nvPr/>
        </p:nvSpPr>
        <p:spPr>
          <a:xfrm>
            <a:off x="362206" y="421780"/>
            <a:ext cx="8419588" cy="11790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eaLnBrk="0" hangingPunct="0">
              <a:lnSpc>
                <a:spcPct val="60000"/>
              </a:lnSpc>
              <a:spcBef>
                <a:spcPct val="20000"/>
              </a:spcBef>
              <a:buFont typeface="Arial" charset="0"/>
              <a:buNone/>
              <a:defRPr/>
            </a:pPr>
            <a:endParaRPr lang="ru-RU" sz="3600" b="1">
              <a:solidFill>
                <a:schemeClr val="bg1"/>
              </a:solidFill>
              <a:latin typeface="Arial" charset="0"/>
              <a:cs typeface="Arial" charset="0"/>
            </a:endParaRPr>
          </a:p>
          <a:p>
            <a:pPr eaLnBrk="0" hangingPunct="0">
              <a:lnSpc>
                <a:spcPct val="60000"/>
              </a:lnSpc>
              <a:spcBef>
                <a:spcPct val="20000"/>
              </a:spcBef>
              <a:buFont typeface="Arial" charset="0"/>
              <a:buNone/>
              <a:defRPr/>
            </a:pPr>
            <a:r>
              <a:rPr lang="ru-RU" sz="3600" b="1">
                <a:solidFill>
                  <a:schemeClr val="bg1"/>
                </a:solidFill>
                <a:latin typeface="Arial" charset="0"/>
                <a:cs typeface="Arial" charset="0"/>
              </a:rPr>
              <a:t>Отображения</a:t>
            </a:r>
          </a:p>
          <a:p>
            <a:pPr algn="l" eaLnBrk="0" hangingPunct="0">
              <a:lnSpc>
                <a:spcPct val="60000"/>
              </a:lnSpc>
              <a:spcBef>
                <a:spcPct val="20000"/>
              </a:spcBef>
              <a:buFont typeface="Arial" charset="0"/>
              <a:buNone/>
              <a:defRPr/>
            </a:pPr>
            <a:endParaRPr lang="ru-RU" sz="3600" b="1">
              <a:solidFill>
                <a:schemeClr val="bg1"/>
              </a:solidFill>
              <a:latin typeface="Arial" charset="0"/>
              <a:cs typeface="Arial" charset="0"/>
            </a:endParaRPr>
          </a:p>
        </p:txBody>
      </p:sp>
    </p:spTree>
    <p:extLst>
      <p:ext uri="{BB962C8B-B14F-4D97-AF65-F5344CB8AC3E}">
        <p14:creationId xmlns:p14="http://schemas.microsoft.com/office/powerpoint/2010/main" val="3067506899"/>
      </p:ext>
    </p:extLst>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403838"/>
            <a:ext cx="8419588" cy="106955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20000"/>
              </a:spcBef>
              <a:buFont typeface="Arial" charset="0"/>
              <a:buNone/>
              <a:defRPr/>
            </a:pPr>
            <a:r>
              <a:rPr lang="ru-RU" sz="3600" b="1">
                <a:solidFill>
                  <a:schemeClr val="bg1"/>
                </a:solidFill>
                <a:latin typeface="Arial" charset="0"/>
                <a:cs typeface="Arial" charset="0"/>
              </a:rPr>
              <a:t>Отображения</a:t>
            </a:r>
          </a:p>
          <a:p>
            <a:pPr algn="l" eaLnBrk="0" hangingPunct="0">
              <a:spcBef>
                <a:spcPct val="20000"/>
              </a:spcBef>
              <a:buFont typeface="Arial" charset="0"/>
              <a:buNone/>
              <a:defRPr/>
            </a:pPr>
            <a:endParaRPr lang="ru-RU" sz="3600" b="1">
              <a:solidFill>
                <a:schemeClr val="bg1"/>
              </a:solidFill>
              <a:latin typeface="Arial" charset="0"/>
              <a:cs typeface="Arial" charset="0"/>
            </a:endParaRPr>
          </a:p>
        </p:txBody>
      </p:sp>
      <p:sp>
        <p:nvSpPr>
          <p:cNvPr id="18437" name="TextBox 3"/>
          <p:cNvSpPr>
            <a:spLocks noGrp="1" noChangeArrowheads="1"/>
          </p:cNvSpPr>
          <p:nvPr>
            <p:ph type="body" idx="4294967295"/>
          </p:nvPr>
        </p:nvSpPr>
        <p:spPr>
          <a:xfrm>
            <a:off x="0" y="1066800"/>
            <a:ext cx="8305800" cy="3810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normAutofit lnSpcReduction="10000"/>
          </a:bodyPr>
          <a:lstStyle/>
          <a:p>
            <a:pPr eaLnBrk="1" hangingPunct="1">
              <a:lnSpc>
                <a:spcPct val="130000"/>
              </a:lnSpc>
              <a:buFont typeface="Arial" panose="020B0604020202020204" pitchFamily="34" charset="0"/>
              <a:buNone/>
            </a:pPr>
            <a:r>
              <a:rPr lang="ru-RU" altLang="ru-RU" sz="2400" b="1" smtClean="0">
                <a:latin typeface="Arial" panose="020B0604020202020204" pitchFamily="34" charset="0"/>
              </a:rPr>
              <a:t>Отображение</a:t>
            </a:r>
            <a:r>
              <a:rPr lang="ru-RU" altLang="ru-RU" sz="2400" smtClean="0">
                <a:latin typeface="Arial" panose="020B0604020202020204" pitchFamily="34" charset="0"/>
              </a:rPr>
              <a:t> </a:t>
            </a:r>
            <a:r>
              <a:rPr lang="ru-RU" altLang="ru-RU" sz="2400" b="1" i="1" smtClean="0">
                <a:latin typeface="Arial" panose="020B0604020202020204" pitchFamily="34" charset="0"/>
              </a:rPr>
              <a:t>«концептуальный-внутренний»</a:t>
            </a:r>
            <a:r>
              <a:rPr lang="ru-RU" altLang="ru-RU" sz="2400" i="1" smtClean="0">
                <a:latin typeface="Arial" panose="020B0604020202020204" pitchFamily="34" charset="0"/>
              </a:rPr>
              <a:t> </a:t>
            </a:r>
            <a:r>
              <a:rPr lang="ru-RU" altLang="ru-RU" sz="2400" smtClean="0">
                <a:latin typeface="Arial" panose="020B0604020202020204" pitchFamily="34" charset="0"/>
              </a:rPr>
              <a:t>устанавливает соответствие между концептуальным представлением и хранимой базой данных, т.е. описывает, </a:t>
            </a:r>
            <a:r>
              <a:rPr lang="ru-RU" altLang="ru-RU" sz="2400" i="1" smtClean="0">
                <a:latin typeface="Arial" panose="020B0604020202020204" pitchFamily="34" charset="0"/>
              </a:rPr>
              <a:t>как концептуальные записи и поля представлены на внутреннем уровне</a:t>
            </a:r>
            <a:r>
              <a:rPr lang="ru-RU" altLang="ru-RU" sz="2400" smtClean="0">
                <a:latin typeface="Arial" panose="020B0604020202020204" pitchFamily="34" charset="0"/>
              </a:rPr>
              <a:t>. </a:t>
            </a:r>
          </a:p>
          <a:p>
            <a:pPr eaLnBrk="1" hangingPunct="1">
              <a:lnSpc>
                <a:spcPct val="130000"/>
              </a:lnSpc>
              <a:spcBef>
                <a:spcPct val="0"/>
              </a:spcBef>
              <a:buFontTx/>
              <a:buNone/>
            </a:pPr>
            <a:r>
              <a:rPr lang="ru-RU" altLang="ru-RU" sz="2400" b="1" smtClean="0">
                <a:latin typeface="Arial" panose="020B0604020202020204" pitchFamily="34" charset="0"/>
              </a:rPr>
              <a:t>Отображение </a:t>
            </a:r>
            <a:r>
              <a:rPr lang="ru-RU" altLang="ru-RU" sz="2400" b="1" i="1" smtClean="0">
                <a:latin typeface="Arial" panose="020B0604020202020204" pitchFamily="34" charset="0"/>
              </a:rPr>
              <a:t>«внешний-концептуальный»</a:t>
            </a:r>
            <a:r>
              <a:rPr lang="ru-RU" altLang="ru-RU" sz="2400" smtClean="0">
                <a:latin typeface="Arial" panose="020B0604020202020204" pitchFamily="34" charset="0"/>
              </a:rPr>
              <a:t> определяет соответствие между некоторым внешним представлением и концептуальным представлением.</a:t>
            </a:r>
          </a:p>
        </p:txBody>
      </p:sp>
      <p:sp>
        <p:nvSpPr>
          <p:cNvPr id="18438" name="Rectangle 3"/>
          <p:cNvSpPr>
            <a:spLocks noChangeArrowheads="1"/>
          </p:cNvSpPr>
          <p:nvPr/>
        </p:nvSpPr>
        <p:spPr bwMode="auto">
          <a:xfrm>
            <a:off x="304800" y="5029200"/>
            <a:ext cx="8458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20000"/>
              </a:lnSpc>
              <a:spcBef>
                <a:spcPct val="20000"/>
              </a:spcBef>
              <a:buFont typeface="Arial" panose="020B0604020202020204" pitchFamily="34" charset="0"/>
              <a:buNone/>
            </a:pPr>
            <a:r>
              <a:rPr lang="en-US" altLang="ru-RU" sz="2000" b="1"/>
              <a:t>           </a:t>
            </a:r>
            <a:r>
              <a:rPr lang="ru-RU" altLang="ru-RU" sz="2000"/>
              <a:t>Отображение </a:t>
            </a:r>
            <a:r>
              <a:rPr lang="ru-RU" altLang="ru-RU" sz="2000" i="1"/>
              <a:t>«концептуальный-внутренний»</a:t>
            </a:r>
            <a:r>
              <a:rPr lang="ru-RU" altLang="ru-RU" sz="2000"/>
              <a:t> служит основой</a:t>
            </a:r>
            <a:r>
              <a:rPr lang="ru-RU" altLang="ru-RU" sz="2000" b="1"/>
              <a:t> </a:t>
            </a:r>
            <a:r>
              <a:rPr lang="ru-RU" altLang="ru-RU" sz="2000" b="1" i="1"/>
              <a:t>физической независимости от данных</a:t>
            </a:r>
            <a:r>
              <a:rPr lang="ru-RU" altLang="ru-RU" sz="2000" b="1"/>
              <a:t>, </a:t>
            </a:r>
          </a:p>
          <a:p>
            <a:pPr algn="l" eaLnBrk="1" hangingPunct="1">
              <a:lnSpc>
                <a:spcPct val="120000"/>
              </a:lnSpc>
              <a:spcBef>
                <a:spcPct val="20000"/>
              </a:spcBef>
              <a:buFont typeface="Arial" panose="020B0604020202020204" pitchFamily="34" charset="0"/>
              <a:buNone/>
            </a:pPr>
            <a:r>
              <a:rPr lang="ru-RU" altLang="ru-RU" sz="2000" b="1"/>
              <a:t>           </a:t>
            </a:r>
            <a:r>
              <a:rPr lang="ru-RU" altLang="ru-RU" sz="2000"/>
              <a:t>а отображения </a:t>
            </a:r>
            <a:r>
              <a:rPr lang="ru-RU" altLang="ru-RU" sz="2000" i="1"/>
              <a:t>«внешний-концептуальный»</a:t>
            </a:r>
            <a:r>
              <a:rPr lang="ru-RU" altLang="ru-RU" sz="2000"/>
              <a:t> являются ключом</a:t>
            </a:r>
            <a:r>
              <a:rPr lang="ru-RU" altLang="ru-RU" sz="2000" b="1"/>
              <a:t> к </a:t>
            </a:r>
            <a:r>
              <a:rPr lang="ru-RU" altLang="ru-RU" sz="2000" b="1" i="1"/>
              <a:t>логической независимости от данных.</a:t>
            </a:r>
            <a:r>
              <a:rPr lang="ru-RU" altLang="ru-RU" sz="2000" b="1"/>
              <a:t> </a:t>
            </a:r>
          </a:p>
        </p:txBody>
      </p:sp>
    </p:spTree>
    <p:extLst>
      <p:ext uri="{BB962C8B-B14F-4D97-AF65-F5344CB8AC3E}">
        <p14:creationId xmlns:p14="http://schemas.microsoft.com/office/powerpoint/2010/main" val="3929273117"/>
      </p:ext>
    </p:extLst>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93899"/>
            <a:ext cx="8419588" cy="57310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uk-UA" sz="3600" b="1">
                <a:solidFill>
                  <a:schemeClr val="bg1"/>
                </a:solidFill>
                <a:latin typeface="Arial" charset="0"/>
                <a:cs typeface="Arial" charset="0"/>
              </a:rPr>
              <a:t>Схемы БД</a:t>
            </a:r>
            <a:endParaRPr lang="ru-RU" sz="3600" b="1">
              <a:solidFill>
                <a:schemeClr val="bg1"/>
              </a:solidFill>
              <a:latin typeface="Arial" charset="0"/>
              <a:cs typeface="Arial" charset="0"/>
            </a:endParaRPr>
          </a:p>
        </p:txBody>
      </p:sp>
      <p:sp>
        <p:nvSpPr>
          <p:cNvPr id="3" name="TextBox 2"/>
          <p:cNvSpPr txBox="1"/>
          <p:nvPr/>
        </p:nvSpPr>
        <p:spPr>
          <a:xfrm>
            <a:off x="381000" y="762000"/>
            <a:ext cx="8382000" cy="95567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l">
              <a:spcBef>
                <a:spcPct val="20000"/>
              </a:spcBef>
              <a:buClr>
                <a:schemeClr val="accent1"/>
              </a:buClr>
              <a:buSzPct val="65000"/>
              <a:buFont typeface="Wingdings" pitchFamily="2" charset="2"/>
              <a:buNone/>
              <a:defRPr/>
            </a:pPr>
            <a:r>
              <a:rPr lang="uk-UA" sz="2800" i="1">
                <a:solidFill>
                  <a:schemeClr val="tx1"/>
                </a:solidFill>
                <a:latin typeface="Arial" charset="0"/>
                <a:cs typeface="Arial" charset="0"/>
              </a:rPr>
              <a:t>     Общее описание базы данных называется</a:t>
            </a:r>
            <a:r>
              <a:rPr lang="ru-RU" sz="2800" b="1">
                <a:solidFill>
                  <a:schemeClr val="tx1"/>
                </a:solidFill>
                <a:latin typeface="Arial" charset="0"/>
                <a:cs typeface="Arial" charset="0"/>
              </a:rPr>
              <a:t> схемой базы данных</a:t>
            </a:r>
            <a:r>
              <a:rPr lang="uk-UA" sz="2800">
                <a:solidFill>
                  <a:schemeClr val="tx1"/>
                </a:solidFill>
                <a:latin typeface="Arial" charset="0"/>
                <a:cs typeface="Arial" charset="0"/>
              </a:rPr>
              <a:t>. </a:t>
            </a:r>
          </a:p>
        </p:txBody>
      </p:sp>
      <p:sp>
        <p:nvSpPr>
          <p:cNvPr id="7181" name="Rectangle 3"/>
          <p:cNvSpPr>
            <a:spLocks noChangeArrowheads="1"/>
          </p:cNvSpPr>
          <p:nvPr/>
        </p:nvSpPr>
        <p:spPr bwMode="auto">
          <a:xfrm>
            <a:off x="457200" y="1752600"/>
            <a:ext cx="8435975" cy="4876800"/>
          </a:xfrm>
          <a:prstGeom prst="rect">
            <a:avLst/>
          </a:prstGeom>
          <a:noFill/>
          <a:ln w="9525">
            <a:noFill/>
            <a:miter lim="800000"/>
            <a:headEnd/>
            <a:tailEnd/>
          </a:ln>
        </p:spPr>
        <p:txBody>
          <a:bodyPr/>
          <a:lstStyle/>
          <a:p>
            <a:pPr marL="342900" indent="-342900" algn="l">
              <a:lnSpc>
                <a:spcPct val="110000"/>
              </a:lnSpc>
              <a:spcBef>
                <a:spcPct val="20000"/>
              </a:spcBef>
              <a:buFont typeface="Arial" charset="0"/>
              <a:buNone/>
              <a:defRPr/>
            </a:pPr>
            <a:r>
              <a:rPr lang="ru-RU" sz="2400" b="1">
                <a:latin typeface="Arial" charset="0"/>
                <a:cs typeface="Arial" charset="0"/>
              </a:rPr>
              <a:t>Существуют </a:t>
            </a:r>
            <a:r>
              <a:rPr lang="ru-RU" sz="2400" b="1">
                <a:effectLst>
                  <a:outerShdw blurRad="38100" dist="38100" dir="2700000" algn="tl">
                    <a:srgbClr val="FFFFFF"/>
                  </a:outerShdw>
                </a:effectLst>
                <a:latin typeface="Arial" charset="0"/>
                <a:cs typeface="Arial" charset="0"/>
              </a:rPr>
              <a:t>три</a:t>
            </a:r>
            <a:r>
              <a:rPr lang="ru-RU" sz="2400" b="1">
                <a:latin typeface="Arial" charset="0"/>
                <a:cs typeface="Arial" charset="0"/>
              </a:rPr>
              <a:t> различных типа схем базы данных:</a:t>
            </a:r>
          </a:p>
          <a:p>
            <a:pPr marL="342900" indent="-342900" algn="l">
              <a:lnSpc>
                <a:spcPct val="110000"/>
              </a:lnSpc>
              <a:spcBef>
                <a:spcPct val="20000"/>
              </a:spcBef>
              <a:buFont typeface="Arial" charset="0"/>
              <a:buNone/>
              <a:defRPr/>
            </a:pPr>
            <a:r>
              <a:rPr lang="ru-RU" sz="2400">
                <a:latin typeface="Arial" charset="0"/>
                <a:cs typeface="Arial" charset="0"/>
              </a:rPr>
              <a:t>1. </a:t>
            </a:r>
            <a:r>
              <a:rPr lang="uk-UA" sz="2400">
                <a:latin typeface="Arial" charset="0"/>
                <a:cs typeface="Arial" charset="0"/>
              </a:rPr>
              <a:t>На самом </a:t>
            </a:r>
            <a:r>
              <a:rPr lang="ru-RU" sz="2400" i="1">
                <a:latin typeface="Arial" charset="0"/>
                <a:cs typeface="Arial" charset="0"/>
              </a:rPr>
              <a:t>высоком уровне</a:t>
            </a:r>
            <a:r>
              <a:rPr lang="uk-UA" sz="2400">
                <a:latin typeface="Arial" charset="0"/>
                <a:cs typeface="Arial" charset="0"/>
              </a:rPr>
              <a:t> имеется </a:t>
            </a:r>
            <a:r>
              <a:rPr lang="ru-RU" sz="2400">
                <a:latin typeface="Arial" charset="0"/>
                <a:cs typeface="Arial" charset="0"/>
              </a:rPr>
              <a:t>несколько </a:t>
            </a:r>
            <a:r>
              <a:rPr lang="ru-RU" sz="2400" b="1">
                <a:latin typeface="Arial" charset="0"/>
                <a:cs typeface="Arial" charset="0"/>
              </a:rPr>
              <a:t>внешних схем</a:t>
            </a:r>
            <a:r>
              <a:rPr lang="ru-RU" sz="2400">
                <a:latin typeface="Arial" charset="0"/>
                <a:cs typeface="Arial" charset="0"/>
              </a:rPr>
              <a:t> или </a:t>
            </a:r>
            <a:r>
              <a:rPr lang="ru-RU" sz="2400" i="1">
                <a:latin typeface="Arial" charset="0"/>
                <a:cs typeface="Arial" charset="0"/>
              </a:rPr>
              <a:t>подсхем,</a:t>
            </a:r>
            <a:r>
              <a:rPr lang="uk-UA" sz="2400">
                <a:latin typeface="Arial" charset="0"/>
                <a:cs typeface="Arial" charset="0"/>
              </a:rPr>
              <a:t> которые соответствуют </a:t>
            </a:r>
            <a:r>
              <a:rPr lang="ru-RU" sz="2400">
                <a:latin typeface="Arial" charset="0"/>
                <a:cs typeface="Arial" charset="0"/>
              </a:rPr>
              <a:t>разным представлениям данных</a:t>
            </a:r>
            <a:r>
              <a:rPr lang="uk-UA" sz="2400">
                <a:latin typeface="Arial" charset="0"/>
                <a:cs typeface="Arial" charset="0"/>
              </a:rPr>
              <a:t>. </a:t>
            </a:r>
            <a:r>
              <a:rPr lang="ru-RU" sz="2400" u="sng">
                <a:latin typeface="Arial" charset="0"/>
                <a:cs typeface="Arial" charset="0"/>
              </a:rPr>
              <a:t> </a:t>
            </a:r>
          </a:p>
          <a:p>
            <a:pPr marL="342900" indent="-342900" algn="l">
              <a:lnSpc>
                <a:spcPct val="110000"/>
              </a:lnSpc>
              <a:spcBef>
                <a:spcPct val="20000"/>
              </a:spcBef>
              <a:buFont typeface="Arial" charset="0"/>
              <a:buNone/>
              <a:defRPr/>
            </a:pPr>
            <a:r>
              <a:rPr lang="ru-RU" sz="2400">
                <a:latin typeface="Arial" charset="0"/>
                <a:cs typeface="Arial" charset="0"/>
              </a:rPr>
              <a:t>2. </a:t>
            </a:r>
            <a:r>
              <a:rPr lang="ru-RU" sz="2400" b="1">
                <a:latin typeface="Arial" charset="0"/>
                <a:cs typeface="Arial" charset="0"/>
              </a:rPr>
              <a:t>Концептуальная схема </a:t>
            </a:r>
            <a:r>
              <a:rPr lang="ru-RU" sz="2400">
                <a:latin typeface="Arial" charset="0"/>
                <a:cs typeface="Arial" charset="0"/>
              </a:rPr>
              <a:t>о</a:t>
            </a:r>
            <a:r>
              <a:rPr lang="uk-UA" sz="2400" i="1">
                <a:latin typeface="Arial" charset="0"/>
                <a:cs typeface="Arial" charset="0"/>
              </a:rPr>
              <a:t>писывает</a:t>
            </a:r>
            <a:r>
              <a:rPr lang="uk-UA" sz="2400">
                <a:latin typeface="Arial" charset="0"/>
                <a:cs typeface="Arial" charset="0"/>
              </a:rPr>
              <a:t> </a:t>
            </a:r>
            <a:r>
              <a:rPr lang="ru-RU" sz="2400" i="1">
                <a:latin typeface="Arial" charset="0"/>
                <a:cs typeface="Arial" charset="0"/>
              </a:rPr>
              <a:t>все элементы данных и связи между ними</a:t>
            </a:r>
            <a:r>
              <a:rPr lang="uk-UA" sz="2400">
                <a:latin typeface="Arial" charset="0"/>
                <a:cs typeface="Arial" charset="0"/>
              </a:rPr>
              <a:t>, </a:t>
            </a:r>
            <a:r>
              <a:rPr lang="uk-UA" sz="2400" i="1">
                <a:latin typeface="Arial" charset="0"/>
                <a:cs typeface="Arial" charset="0"/>
              </a:rPr>
              <a:t>с указанием необходимых ограничений поддержки целостности данных.</a:t>
            </a:r>
            <a:r>
              <a:rPr lang="uk-UA" sz="2400">
                <a:latin typeface="Arial" charset="0"/>
                <a:cs typeface="Arial" charset="0"/>
              </a:rPr>
              <a:t> </a:t>
            </a:r>
          </a:p>
          <a:p>
            <a:pPr marL="342900" indent="-342900" algn="l">
              <a:lnSpc>
                <a:spcPct val="110000"/>
              </a:lnSpc>
              <a:spcBef>
                <a:spcPct val="20000"/>
              </a:spcBef>
              <a:buFont typeface="Arial" charset="0"/>
              <a:buNone/>
              <a:defRPr/>
            </a:pPr>
            <a:r>
              <a:rPr lang="uk-UA" sz="2400">
                <a:latin typeface="Arial" charset="0"/>
                <a:cs typeface="Arial" charset="0"/>
              </a:rPr>
              <a:t>3. </a:t>
            </a:r>
            <a:r>
              <a:rPr lang="uk-UA" sz="2400" b="1">
                <a:latin typeface="Arial" charset="0"/>
                <a:cs typeface="Arial" charset="0"/>
              </a:rPr>
              <a:t>В</a:t>
            </a:r>
            <a:r>
              <a:rPr lang="ru-RU" sz="2400" b="1">
                <a:latin typeface="Arial" charset="0"/>
                <a:cs typeface="Arial" charset="0"/>
              </a:rPr>
              <a:t>нутренняя схема</a:t>
            </a:r>
            <a:r>
              <a:rPr lang="uk-UA" sz="2400">
                <a:latin typeface="Arial" charset="0"/>
                <a:cs typeface="Arial" charset="0"/>
              </a:rPr>
              <a:t> - </a:t>
            </a:r>
            <a:r>
              <a:rPr lang="ru-RU" sz="2400" i="1">
                <a:latin typeface="Arial" charset="0"/>
                <a:cs typeface="Arial" charset="0"/>
              </a:rPr>
              <a:t>полное описание внутренней модели данных</a:t>
            </a:r>
            <a:r>
              <a:rPr lang="uk-UA" sz="2400">
                <a:latin typeface="Arial" charset="0"/>
                <a:cs typeface="Arial" charset="0"/>
              </a:rPr>
              <a:t>, </a:t>
            </a:r>
            <a:r>
              <a:rPr lang="uk-UA" sz="2400" i="1">
                <a:latin typeface="Arial" charset="0"/>
                <a:cs typeface="Arial" charset="0"/>
              </a:rPr>
              <a:t>содержит </a:t>
            </a:r>
            <a:r>
              <a:rPr lang="ru-RU" sz="2400" i="1">
                <a:latin typeface="Arial" charset="0"/>
                <a:cs typeface="Arial" charset="0"/>
              </a:rPr>
              <a:t>определения хранимых записей, методы представления, описания полей данных, сведения об индексах и выбранных схемах кеширования.</a:t>
            </a:r>
            <a:r>
              <a:rPr lang="uk-UA" sz="2400">
                <a:latin typeface="Arial" charset="0"/>
                <a:cs typeface="Arial" charset="0"/>
              </a:rPr>
              <a:t> </a:t>
            </a:r>
            <a:endParaRPr lang="ru-RU" sz="2400">
              <a:latin typeface="Arial" charset="0"/>
              <a:cs typeface="Arial" charset="0"/>
            </a:endParaRPr>
          </a:p>
        </p:txBody>
      </p:sp>
    </p:spTree>
    <p:extLst>
      <p:ext uri="{BB962C8B-B14F-4D97-AF65-F5344CB8AC3E}">
        <p14:creationId xmlns:p14="http://schemas.microsoft.com/office/powerpoint/2010/main" val="2136102006"/>
      </p:ext>
    </p:extLst>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custDataLst>
              <p:tags r:id="rId2"/>
            </p:custDataLst>
          </p:nvPr>
        </p:nvSpPr>
        <p:spPr>
          <a:xfrm>
            <a:off x="762000" y="1628800"/>
            <a:ext cx="8077200" cy="4297363"/>
          </a:xfrm>
        </p:spPr>
        <p:txBody>
          <a:bodyPr>
            <a:normAutofit/>
          </a:bodyPr>
          <a:lstStyle/>
          <a:p>
            <a:r>
              <a:rPr lang="ru-RU" dirty="0" smtClean="0"/>
              <a:t>Архитектура СУБД</a:t>
            </a:r>
            <a:endParaRPr lang="en-US" dirty="0" smtClean="0"/>
          </a:p>
          <a:p>
            <a:r>
              <a:rPr lang="ru-RU" dirty="0" smtClean="0"/>
              <a:t>Классификация </a:t>
            </a:r>
            <a:r>
              <a:rPr lang="ru-RU" dirty="0" smtClean="0"/>
              <a:t>СУБД</a:t>
            </a:r>
          </a:p>
          <a:p>
            <a:r>
              <a:rPr lang="ru-RU" dirty="0" smtClean="0"/>
              <a:t>Правила </a:t>
            </a:r>
            <a:r>
              <a:rPr lang="ru-RU" dirty="0"/>
              <a:t>Кодда для реляционной </a:t>
            </a:r>
            <a:r>
              <a:rPr lang="ru-RU" dirty="0" smtClean="0"/>
              <a:t>СУБД</a:t>
            </a:r>
          </a:p>
          <a:p>
            <a:r>
              <a:rPr lang="ru-RU" dirty="0"/>
              <a:t>Основные функции реляционной </a:t>
            </a:r>
            <a:r>
              <a:rPr lang="ru-RU" dirty="0" smtClean="0"/>
              <a:t>СУБД</a:t>
            </a:r>
          </a:p>
          <a:p>
            <a:r>
              <a:rPr lang="ru-RU" dirty="0"/>
              <a:t>Администрирование базы </a:t>
            </a:r>
            <a:r>
              <a:rPr lang="ru-RU" dirty="0" smtClean="0"/>
              <a:t>данных</a:t>
            </a:r>
          </a:p>
          <a:p>
            <a:r>
              <a:rPr lang="ru-RU" dirty="0"/>
              <a:t>Словарь-справочник данных</a:t>
            </a:r>
          </a:p>
        </p:txBody>
      </p:sp>
      <p:sp>
        <p:nvSpPr>
          <p:cNvPr id="6" name="Заголовок 5"/>
          <p:cNvSpPr>
            <a:spLocks noGrp="1"/>
          </p:cNvSpPr>
          <p:nvPr>
            <p:ph type="title"/>
          </p:nvPr>
        </p:nvSpPr>
        <p:spPr/>
        <p:txBody>
          <a:bodyPr/>
          <a:lstStyle/>
          <a:p>
            <a:r>
              <a:rPr lang="ru-RU" dirty="0" smtClean="0"/>
              <a:t>Содержание</a:t>
            </a:r>
            <a:endParaRPr lang="ru-RU" dirty="0"/>
          </a:p>
        </p:txBody>
      </p:sp>
    </p:spTree>
    <p:custDataLst>
      <p:tags r:id="rId1"/>
    </p:custDataLst>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164672"/>
            <a:ext cx="8419588" cy="100506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Различия между тремя уровнями представления данных</a:t>
            </a:r>
          </a:p>
        </p:txBody>
      </p:sp>
      <p:sp>
        <p:nvSpPr>
          <p:cNvPr id="20485" name="TextBox 3"/>
          <p:cNvSpPr txBox="1">
            <a:spLocks noChangeArrowheads="1"/>
          </p:cNvSpPr>
          <p:nvPr/>
        </p:nvSpPr>
        <p:spPr bwMode="auto">
          <a:xfrm>
            <a:off x="685800" y="2819400"/>
            <a:ext cx="800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ru-RU" altLang="ru-RU">
              <a:latin typeface="Calibri" panose="020F0502020204030204" pitchFamily="34" charset="0"/>
            </a:endParaRPr>
          </a:p>
        </p:txBody>
      </p:sp>
      <p:grpSp>
        <p:nvGrpSpPr>
          <p:cNvPr id="20486" name="Group 4"/>
          <p:cNvGrpSpPr>
            <a:grpSpLocks noChangeAspect="1"/>
          </p:cNvGrpSpPr>
          <p:nvPr/>
        </p:nvGrpSpPr>
        <p:grpSpPr bwMode="auto">
          <a:xfrm>
            <a:off x="609600" y="1295400"/>
            <a:ext cx="7848600" cy="5410200"/>
            <a:chOff x="1290" y="5965"/>
            <a:chExt cx="7679" cy="5574"/>
          </a:xfrm>
        </p:grpSpPr>
        <p:sp>
          <p:nvSpPr>
            <p:cNvPr id="20487" name="AutoShape 5"/>
            <p:cNvSpPr>
              <a:spLocks noChangeAspect="1" noChangeArrowheads="1"/>
            </p:cNvSpPr>
            <p:nvPr/>
          </p:nvSpPr>
          <p:spPr bwMode="auto">
            <a:xfrm>
              <a:off x="1290" y="5965"/>
              <a:ext cx="7679" cy="557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3600">
                <a:latin typeface="Times New Roman" panose="02020603050405020304" pitchFamily="18" charset="0"/>
              </a:endParaRPr>
            </a:p>
          </p:txBody>
        </p:sp>
        <p:sp>
          <p:nvSpPr>
            <p:cNvPr id="20488" name="Rectangle 6"/>
            <p:cNvSpPr>
              <a:spLocks noChangeArrowheads="1"/>
            </p:cNvSpPr>
            <p:nvPr/>
          </p:nvSpPr>
          <p:spPr bwMode="auto">
            <a:xfrm>
              <a:off x="1572" y="6522"/>
              <a:ext cx="56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FIO</a:t>
              </a:r>
              <a:endParaRPr lang="ru-RU" altLang="ru-RU" sz="3600">
                <a:latin typeface="Times New Roman" panose="02020603050405020304" pitchFamily="18" charset="0"/>
              </a:endParaRPr>
            </a:p>
          </p:txBody>
        </p:sp>
        <p:sp>
          <p:nvSpPr>
            <p:cNvPr id="20489" name="Rectangle 7"/>
            <p:cNvSpPr>
              <a:spLocks noChangeArrowheads="1"/>
            </p:cNvSpPr>
            <p:nvPr/>
          </p:nvSpPr>
          <p:spPr bwMode="auto">
            <a:xfrm>
              <a:off x="3972" y="6522"/>
              <a:ext cx="84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Sr.Ball</a:t>
              </a:r>
            </a:p>
            <a:p>
              <a:pPr eaLnBrk="1" hangingPunct="1"/>
              <a:endParaRPr lang="ru-RU" altLang="ru-RU" sz="2800">
                <a:latin typeface="Times New Roman" panose="02020603050405020304" pitchFamily="18" charset="0"/>
              </a:endParaRPr>
            </a:p>
          </p:txBody>
        </p:sp>
        <p:sp>
          <p:nvSpPr>
            <p:cNvPr id="20490" name="Rectangle 9"/>
            <p:cNvSpPr>
              <a:spLocks noChangeArrowheads="1"/>
            </p:cNvSpPr>
            <p:nvPr/>
          </p:nvSpPr>
          <p:spPr bwMode="auto">
            <a:xfrm>
              <a:off x="2984" y="6522"/>
              <a:ext cx="990"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600">
                  <a:latin typeface="Times New Roman" panose="02020603050405020304" pitchFamily="18" charset="0"/>
                </a:rPr>
                <a:t>Address</a:t>
              </a:r>
              <a:endParaRPr lang="ru-RU" altLang="ru-RU" sz="3600">
                <a:latin typeface="Times New Roman" panose="02020603050405020304" pitchFamily="18" charset="0"/>
              </a:endParaRPr>
            </a:p>
          </p:txBody>
        </p:sp>
        <p:sp>
          <p:nvSpPr>
            <p:cNvPr id="20491" name="Rectangle 10"/>
            <p:cNvSpPr>
              <a:spLocks noChangeArrowheads="1"/>
            </p:cNvSpPr>
            <p:nvPr/>
          </p:nvSpPr>
          <p:spPr bwMode="auto">
            <a:xfrm>
              <a:off x="5525" y="6522"/>
              <a:ext cx="1074"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Group_No</a:t>
              </a:r>
              <a:endParaRPr lang="ru-RU" altLang="ru-RU" sz="3600">
                <a:latin typeface="Times New Roman" panose="02020603050405020304" pitchFamily="18" charset="0"/>
              </a:endParaRPr>
            </a:p>
          </p:txBody>
        </p:sp>
        <p:sp>
          <p:nvSpPr>
            <p:cNvPr id="20492" name="Rectangle 11"/>
            <p:cNvSpPr>
              <a:spLocks noChangeArrowheads="1"/>
            </p:cNvSpPr>
            <p:nvPr/>
          </p:nvSpPr>
          <p:spPr bwMode="auto">
            <a:xfrm>
              <a:off x="6513" y="6522"/>
              <a:ext cx="1269"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Student_No</a:t>
              </a:r>
              <a:endParaRPr lang="ru-RU" altLang="ru-RU" sz="3600">
                <a:latin typeface="Times New Roman" panose="02020603050405020304" pitchFamily="18" charset="0"/>
              </a:endParaRPr>
            </a:p>
          </p:txBody>
        </p:sp>
        <p:sp>
          <p:nvSpPr>
            <p:cNvPr id="20493" name="Rectangle 12"/>
            <p:cNvSpPr>
              <a:spLocks noChangeArrowheads="1"/>
            </p:cNvSpPr>
            <p:nvPr/>
          </p:nvSpPr>
          <p:spPr bwMode="auto">
            <a:xfrm>
              <a:off x="7783" y="6522"/>
              <a:ext cx="56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FIO</a:t>
              </a:r>
              <a:endParaRPr lang="ru-RU" altLang="ru-RU" sz="3600">
                <a:latin typeface="Times New Roman" panose="02020603050405020304" pitchFamily="18" charset="0"/>
              </a:endParaRPr>
            </a:p>
          </p:txBody>
        </p:sp>
        <p:sp>
          <p:nvSpPr>
            <p:cNvPr id="20494" name="Text Box 13"/>
            <p:cNvSpPr txBox="1">
              <a:spLocks noChangeArrowheads="1"/>
            </p:cNvSpPr>
            <p:nvPr/>
          </p:nvSpPr>
          <p:spPr bwMode="auto">
            <a:xfrm>
              <a:off x="1431" y="5965"/>
              <a:ext cx="3529" cy="4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Times New Roman" panose="02020603050405020304" pitchFamily="18" charset="0"/>
                </a:rPr>
                <a:t>Внешнее представление</a:t>
              </a:r>
              <a:r>
                <a:rPr lang="ru-RU" altLang="ru-RU" sz="1600">
                  <a:latin typeface="Times New Roman" panose="02020603050405020304" pitchFamily="18" charset="0"/>
                </a:rPr>
                <a:t> 1</a:t>
              </a:r>
              <a:endParaRPr lang="ru-RU" altLang="ru-RU" sz="3600">
                <a:latin typeface="Times New Roman" panose="02020603050405020304" pitchFamily="18" charset="0"/>
              </a:endParaRPr>
            </a:p>
          </p:txBody>
        </p:sp>
        <p:sp>
          <p:nvSpPr>
            <p:cNvPr id="20495" name="Text Box 14"/>
            <p:cNvSpPr txBox="1">
              <a:spLocks noChangeArrowheads="1"/>
            </p:cNvSpPr>
            <p:nvPr/>
          </p:nvSpPr>
          <p:spPr bwMode="auto">
            <a:xfrm>
              <a:off x="4819" y="5965"/>
              <a:ext cx="3529" cy="4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Times New Roman" panose="02020603050405020304" pitchFamily="18" charset="0"/>
                </a:rPr>
                <a:t>       Внешнее представление 2</a:t>
              </a:r>
              <a:endParaRPr lang="ru-RU" altLang="ru-RU" sz="4000">
                <a:latin typeface="Times New Roman" panose="02020603050405020304" pitchFamily="18" charset="0"/>
              </a:endParaRPr>
            </a:p>
          </p:txBody>
        </p:sp>
        <p:sp>
          <p:nvSpPr>
            <p:cNvPr id="20496" name="Rectangle 15"/>
            <p:cNvSpPr>
              <a:spLocks noChangeArrowheads="1"/>
            </p:cNvSpPr>
            <p:nvPr/>
          </p:nvSpPr>
          <p:spPr bwMode="auto">
            <a:xfrm>
              <a:off x="5242" y="7637"/>
              <a:ext cx="847" cy="416"/>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solidFill>
                    <a:srgbClr val="FF0000"/>
                  </a:solidFill>
                  <a:latin typeface="Times New Roman" panose="02020603050405020304" pitchFamily="18" charset="0"/>
                </a:rPr>
                <a:t> </a:t>
              </a:r>
              <a:r>
                <a:rPr lang="ru-RU" altLang="ru-RU" sz="1600">
                  <a:latin typeface="Times New Roman" panose="02020603050405020304" pitchFamily="18" charset="0"/>
                </a:rPr>
                <a:t>Sr.Ball</a:t>
              </a:r>
              <a:endParaRPr lang="ru-RU" altLang="ru-RU" sz="3600">
                <a:latin typeface="Times New Roman" panose="02020603050405020304" pitchFamily="18" charset="0"/>
              </a:endParaRPr>
            </a:p>
          </p:txBody>
        </p:sp>
        <p:sp>
          <p:nvSpPr>
            <p:cNvPr id="20497" name="Rectangle 16"/>
            <p:cNvSpPr>
              <a:spLocks noChangeArrowheads="1"/>
            </p:cNvSpPr>
            <p:nvPr/>
          </p:nvSpPr>
          <p:spPr bwMode="auto">
            <a:xfrm>
              <a:off x="3125" y="7637"/>
              <a:ext cx="621"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FIO</a:t>
              </a:r>
            </a:p>
            <a:p>
              <a:pPr eaLnBrk="1" hangingPunct="1"/>
              <a:endParaRPr lang="ru-RU" altLang="ru-RU" sz="2800">
                <a:latin typeface="Times New Roman" panose="02020603050405020304" pitchFamily="18" charset="0"/>
              </a:endParaRPr>
            </a:p>
          </p:txBody>
        </p:sp>
        <p:sp>
          <p:nvSpPr>
            <p:cNvPr id="20498" name="Rectangle 17"/>
            <p:cNvSpPr>
              <a:spLocks noChangeArrowheads="1"/>
            </p:cNvSpPr>
            <p:nvPr/>
          </p:nvSpPr>
          <p:spPr bwMode="auto">
            <a:xfrm>
              <a:off x="3690" y="7637"/>
              <a:ext cx="70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DOB</a:t>
              </a:r>
            </a:p>
            <a:p>
              <a:pPr eaLnBrk="1" hangingPunct="1"/>
              <a:endParaRPr lang="ru-RU" altLang="ru-RU" sz="3600">
                <a:latin typeface="Times New Roman" panose="02020603050405020304" pitchFamily="18" charset="0"/>
              </a:endParaRPr>
            </a:p>
          </p:txBody>
        </p:sp>
        <p:sp>
          <p:nvSpPr>
            <p:cNvPr id="20499" name="Rectangle 18"/>
            <p:cNvSpPr>
              <a:spLocks noChangeArrowheads="1"/>
            </p:cNvSpPr>
            <p:nvPr/>
          </p:nvSpPr>
          <p:spPr bwMode="auto">
            <a:xfrm>
              <a:off x="4395" y="7637"/>
              <a:ext cx="84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Address</a:t>
              </a:r>
            </a:p>
            <a:p>
              <a:pPr eaLnBrk="1" hangingPunct="1"/>
              <a:endParaRPr lang="ru-RU" altLang="ru-RU" sz="3600">
                <a:latin typeface="Times New Roman" panose="02020603050405020304" pitchFamily="18" charset="0"/>
              </a:endParaRPr>
            </a:p>
          </p:txBody>
        </p:sp>
        <p:sp>
          <p:nvSpPr>
            <p:cNvPr id="20500" name="Rectangle 19"/>
            <p:cNvSpPr>
              <a:spLocks noChangeArrowheads="1"/>
            </p:cNvSpPr>
            <p:nvPr/>
          </p:nvSpPr>
          <p:spPr bwMode="auto">
            <a:xfrm>
              <a:off x="7219" y="7637"/>
              <a:ext cx="1270"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Student_No</a:t>
              </a:r>
              <a:endParaRPr lang="ru-RU" altLang="ru-RU" sz="3600">
                <a:latin typeface="Times New Roman" panose="02020603050405020304" pitchFamily="18" charset="0"/>
              </a:endParaRPr>
            </a:p>
          </p:txBody>
        </p:sp>
        <p:sp>
          <p:nvSpPr>
            <p:cNvPr id="20501" name="Rectangle 20"/>
            <p:cNvSpPr>
              <a:spLocks noChangeArrowheads="1"/>
            </p:cNvSpPr>
            <p:nvPr/>
          </p:nvSpPr>
          <p:spPr bwMode="auto">
            <a:xfrm>
              <a:off x="6089" y="7637"/>
              <a:ext cx="1129"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Group_No</a:t>
              </a:r>
            </a:p>
            <a:p>
              <a:pPr eaLnBrk="1" hangingPunct="1"/>
              <a:endParaRPr lang="ru-RU" altLang="ru-RU" sz="3600">
                <a:latin typeface="Times New Roman" panose="02020603050405020304" pitchFamily="18" charset="0"/>
              </a:endParaRPr>
            </a:p>
          </p:txBody>
        </p:sp>
        <p:sp>
          <p:nvSpPr>
            <p:cNvPr id="20502" name="Text Box 21"/>
            <p:cNvSpPr txBox="1">
              <a:spLocks noChangeArrowheads="1"/>
            </p:cNvSpPr>
            <p:nvPr/>
          </p:nvSpPr>
          <p:spPr bwMode="auto">
            <a:xfrm>
              <a:off x="1385" y="7498"/>
              <a:ext cx="1694" cy="8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600">
                  <a:latin typeface="Times New Roman" panose="02020603050405020304" pitchFamily="18" charset="0"/>
                </a:rPr>
                <a:t>Концептуальный</a:t>
              </a:r>
            </a:p>
            <a:p>
              <a:pPr eaLnBrk="1" hangingPunct="1"/>
              <a:r>
                <a:rPr lang="ru-RU" altLang="ru-RU" sz="1600">
                  <a:latin typeface="Times New Roman" panose="02020603050405020304" pitchFamily="18" charset="0"/>
                </a:rPr>
                <a:t>уровень</a:t>
              </a:r>
              <a:endParaRPr lang="ru-RU" altLang="ru-RU" sz="3600">
                <a:latin typeface="Times New Roman" panose="02020603050405020304" pitchFamily="18" charset="0"/>
              </a:endParaRPr>
            </a:p>
          </p:txBody>
        </p:sp>
        <p:sp>
          <p:nvSpPr>
            <p:cNvPr id="20503" name="Line 22"/>
            <p:cNvSpPr>
              <a:spLocks noChangeShapeType="1"/>
            </p:cNvSpPr>
            <p:nvPr/>
          </p:nvSpPr>
          <p:spPr bwMode="auto">
            <a:xfrm>
              <a:off x="3407" y="6940"/>
              <a:ext cx="706" cy="6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4" name="Line 23"/>
            <p:cNvSpPr>
              <a:spLocks noChangeShapeType="1"/>
            </p:cNvSpPr>
            <p:nvPr/>
          </p:nvSpPr>
          <p:spPr bwMode="auto">
            <a:xfrm flipH="1">
              <a:off x="6372" y="6940"/>
              <a:ext cx="423" cy="6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5" name="Line 24"/>
            <p:cNvSpPr>
              <a:spLocks noChangeShapeType="1"/>
            </p:cNvSpPr>
            <p:nvPr/>
          </p:nvSpPr>
          <p:spPr bwMode="auto">
            <a:xfrm>
              <a:off x="4819" y="8055"/>
              <a:ext cx="0" cy="55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6" name="Text Box 25"/>
            <p:cNvSpPr txBox="1">
              <a:spLocks noChangeArrowheads="1"/>
            </p:cNvSpPr>
            <p:nvPr/>
          </p:nvSpPr>
          <p:spPr bwMode="auto">
            <a:xfrm>
              <a:off x="3549" y="8613"/>
              <a:ext cx="4799" cy="2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400">
                  <a:latin typeface="Times New Roman" panose="02020603050405020304" pitchFamily="18" charset="0"/>
                </a:rPr>
                <a:t>struct Student{</a:t>
              </a:r>
            </a:p>
            <a:p>
              <a:pPr algn="l" eaLnBrk="1" hangingPunct="1"/>
              <a:r>
                <a:rPr lang="ru-RU" altLang="ru-RU" sz="1400">
                  <a:latin typeface="Times New Roman" panose="02020603050405020304" pitchFamily="18" charset="0"/>
                </a:rPr>
                <a:t>           int Group_No;</a:t>
              </a:r>
            </a:p>
            <a:p>
              <a:pPr algn="l" eaLnBrk="1" hangingPunct="1"/>
              <a:r>
                <a:rPr lang="ru-RU" altLang="ru-RU" sz="1400">
                  <a:latin typeface="Times New Roman" panose="02020603050405020304" pitchFamily="18" charset="0"/>
                </a:rPr>
                <a:t>           int Student_No;</a:t>
              </a:r>
            </a:p>
            <a:p>
              <a:pPr algn="l" eaLnBrk="1" hangingPunct="1"/>
              <a:r>
                <a:rPr lang="ru-RU" altLang="ru-RU" sz="1400">
                  <a:latin typeface="Times New Roman" panose="02020603050405020304" pitchFamily="18" charset="0"/>
                </a:rPr>
                <a:t>           </a:t>
              </a:r>
              <a:r>
                <a:rPr lang="en-US" altLang="ru-RU" sz="1400">
                  <a:latin typeface="Times New Roman" panose="02020603050405020304" pitchFamily="18" charset="0"/>
                </a:rPr>
                <a:t>real</a:t>
              </a:r>
              <a:r>
                <a:rPr lang="ru-RU" altLang="ru-RU" sz="1400">
                  <a:latin typeface="Times New Roman" panose="02020603050405020304" pitchFamily="18" charset="0"/>
                </a:rPr>
                <a:t> Sr.Ball;</a:t>
              </a:r>
            </a:p>
            <a:p>
              <a:pPr algn="l" eaLnBrk="1" hangingPunct="1"/>
              <a:r>
                <a:rPr lang="ru-RU" altLang="ru-RU" sz="1400">
                  <a:latin typeface="Times New Roman" panose="02020603050405020304" pitchFamily="18" charset="0"/>
                </a:rPr>
                <a:t>           char FIO [15];</a:t>
              </a:r>
            </a:p>
            <a:p>
              <a:pPr algn="l" eaLnBrk="1" hangingPunct="1"/>
              <a:r>
                <a:rPr lang="ru-RU" altLang="ru-RU" sz="1400">
                  <a:latin typeface="Times New Roman" panose="02020603050405020304" pitchFamily="18" charset="0"/>
                </a:rPr>
                <a:t>           char  Address [15];</a:t>
              </a:r>
            </a:p>
            <a:p>
              <a:pPr algn="l" eaLnBrk="1" hangingPunct="1"/>
              <a:r>
                <a:rPr lang="ru-RU" altLang="ru-RU" sz="1400">
                  <a:latin typeface="Times New Roman" panose="02020603050405020304" pitchFamily="18" charset="0"/>
                </a:rPr>
                <a:t>           struct date Date_of_Birth;</a:t>
              </a:r>
            </a:p>
            <a:p>
              <a:pPr algn="l" eaLnBrk="1" hangingPunct="1"/>
              <a:r>
                <a:rPr lang="ru-RU" altLang="ru-RU" sz="1400">
                  <a:latin typeface="Times New Roman" panose="02020603050405020304" pitchFamily="18" charset="0"/>
                </a:rPr>
                <a:t>           struct Student *next;     /*Указатель на следующую</a:t>
              </a:r>
            </a:p>
            <a:p>
              <a:pPr algn="l" eaLnBrk="1" hangingPunct="1"/>
              <a:r>
                <a:rPr lang="ru-RU" altLang="ru-RU" sz="1400">
                  <a:latin typeface="Times New Roman" panose="02020603050405020304" pitchFamily="18" charset="0"/>
                </a:rPr>
                <a:t>                                                   запись Student*/      </a:t>
              </a:r>
            </a:p>
            <a:p>
              <a:pPr algn="l" eaLnBrk="1" hangingPunct="1"/>
              <a:r>
                <a:rPr lang="ru-RU" altLang="ru-RU" sz="1400">
                  <a:latin typeface="Times New Roman" panose="02020603050405020304" pitchFamily="18" charset="0"/>
                </a:rPr>
                <a:t>};</a:t>
              </a:r>
            </a:p>
            <a:p>
              <a:pPr algn="l" eaLnBrk="1" hangingPunct="1"/>
              <a:r>
                <a:rPr lang="ru-RU" altLang="ru-RU" sz="1400">
                  <a:latin typeface="Times New Roman" panose="02020603050405020304" pitchFamily="18" charset="0"/>
                </a:rPr>
                <a:t>Index Zachet_No; index Group_No;   /*Определение </a:t>
              </a:r>
            </a:p>
            <a:p>
              <a:pPr algn="l" eaLnBrk="1" hangingPunct="1"/>
              <a:r>
                <a:rPr lang="ru-RU" altLang="ru-RU" sz="1400">
                  <a:latin typeface="Times New Roman" panose="02020603050405020304" pitchFamily="18" charset="0"/>
                </a:rPr>
                <a:t>                                                            Индексов*/    </a:t>
              </a:r>
            </a:p>
            <a:p>
              <a:pPr algn="l" eaLnBrk="1" hangingPunct="1"/>
              <a:r>
                <a:rPr lang="ru-RU" altLang="ru-RU" sz="1400">
                  <a:latin typeface="Times New Roman" panose="02020603050405020304" pitchFamily="18" charset="0"/>
                </a:rPr>
                <a:t>                            </a:t>
              </a:r>
            </a:p>
            <a:p>
              <a:pPr eaLnBrk="1" hangingPunct="1"/>
              <a:endParaRPr lang="ru-RU" altLang="ru-RU" sz="3200">
                <a:latin typeface="Times New Roman" panose="02020603050405020304" pitchFamily="18" charset="0"/>
              </a:endParaRPr>
            </a:p>
          </p:txBody>
        </p:sp>
        <p:sp>
          <p:nvSpPr>
            <p:cNvPr id="20507" name="Text Box 26"/>
            <p:cNvSpPr txBox="1">
              <a:spLocks noChangeArrowheads="1"/>
            </p:cNvSpPr>
            <p:nvPr/>
          </p:nvSpPr>
          <p:spPr bwMode="auto">
            <a:xfrm>
              <a:off x="1460" y="9031"/>
              <a:ext cx="1694" cy="1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a:p>
              <a:pPr eaLnBrk="1" hangingPunct="1"/>
              <a:r>
                <a:rPr lang="ru-RU" altLang="ru-RU">
                  <a:latin typeface="Times New Roman" panose="02020603050405020304" pitchFamily="18" charset="0"/>
                </a:rPr>
                <a:t>Внутренний</a:t>
              </a:r>
            </a:p>
            <a:p>
              <a:pPr eaLnBrk="1" hangingPunct="1"/>
              <a:r>
                <a:rPr lang="ru-RU" altLang="ru-RU">
                  <a:latin typeface="Times New Roman" panose="02020603050405020304" pitchFamily="18" charset="0"/>
                </a:rPr>
                <a:t>Уровень</a:t>
              </a:r>
            </a:p>
            <a:p>
              <a:pPr eaLnBrk="1" hangingPunct="1"/>
              <a:endParaRPr lang="ru-RU" altLang="ru-RU" sz="4000">
                <a:latin typeface="Times New Roman" panose="02020603050405020304" pitchFamily="18" charset="0"/>
              </a:endParaRPr>
            </a:p>
          </p:txBody>
        </p:sp>
        <p:sp>
          <p:nvSpPr>
            <p:cNvPr id="20508" name="Rectangle 6"/>
            <p:cNvSpPr>
              <a:spLocks noChangeArrowheads="1"/>
            </p:cNvSpPr>
            <p:nvPr/>
          </p:nvSpPr>
          <p:spPr bwMode="auto">
            <a:xfrm>
              <a:off x="2139" y="6522"/>
              <a:ext cx="84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a:latin typeface="Times New Roman" panose="02020603050405020304" pitchFamily="18" charset="0"/>
                </a:rPr>
                <a:t>Age</a:t>
              </a:r>
              <a:endParaRPr lang="ru-RU" altLang="ru-RU">
                <a:latin typeface="Times New Roman" panose="02020603050405020304" pitchFamily="18" charset="0"/>
              </a:endParaRPr>
            </a:p>
            <a:p>
              <a:pPr algn="l" eaLnBrk="1" hangingPunct="1"/>
              <a:endParaRPr lang="ru-RU" altLang="ru-RU" sz="3600">
                <a:latin typeface="Times New Roman" panose="02020603050405020304" pitchFamily="18" charset="0"/>
              </a:endParaRPr>
            </a:p>
          </p:txBody>
        </p:sp>
      </p:grpSp>
    </p:spTree>
    <p:extLst>
      <p:ext uri="{BB962C8B-B14F-4D97-AF65-F5344CB8AC3E}">
        <p14:creationId xmlns:p14="http://schemas.microsoft.com/office/powerpoint/2010/main" val="2525689999"/>
      </p:ext>
    </p:extLst>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p:cNvSpPr>
          <p:nvPr>
            <p:ph type="body" idx="4294967295"/>
          </p:nvPr>
        </p:nvSpPr>
        <p:spPr>
          <a:xfrm>
            <a:off x="1066800" y="1600200"/>
            <a:ext cx="8077200" cy="4525963"/>
          </a:xfrm>
        </p:spPr>
        <p:txBody>
          <a:bodyPr/>
          <a:lstStyle/>
          <a:p>
            <a:pPr>
              <a:lnSpc>
                <a:spcPct val="90000"/>
              </a:lnSpc>
              <a:buFont typeface="Arial" panose="020B0604020202020204" pitchFamily="34" charset="0"/>
              <a:buNone/>
            </a:pPr>
            <a:r>
              <a:rPr lang="ru-RU" altLang="ru-RU" sz="2800" b="1" smtClean="0"/>
              <a:t>Описанием базы данных</a:t>
            </a:r>
            <a:r>
              <a:rPr lang="uk-UA" altLang="ru-RU" sz="2800" i="1" smtClean="0"/>
              <a:t> является схема базы данн</a:t>
            </a:r>
            <a:r>
              <a:rPr lang="ru-RU" altLang="ru-RU" sz="2800" i="1" smtClean="0"/>
              <a:t>ы</a:t>
            </a:r>
            <a:r>
              <a:rPr lang="uk-UA" altLang="ru-RU" sz="2800" i="1" smtClean="0"/>
              <a:t>х</a:t>
            </a:r>
            <a:r>
              <a:rPr lang="ru-RU" altLang="ru-RU" sz="2800" i="1" smtClean="0"/>
              <a:t>, которая создается в процессе ее проектирования, </a:t>
            </a:r>
            <a:r>
              <a:rPr lang="ru-RU" altLang="ru-RU" sz="2800" smtClean="0"/>
              <a:t>причем предполагается</a:t>
            </a:r>
            <a:r>
              <a:rPr lang="ru-RU" altLang="ru-RU" sz="2800" i="1" smtClean="0"/>
              <a:t>, </a:t>
            </a:r>
            <a:r>
              <a:rPr lang="ru-RU" altLang="ru-RU" sz="2800" smtClean="0"/>
              <a:t>что она изменяется</a:t>
            </a:r>
            <a:r>
              <a:rPr lang="ru-RU" altLang="ru-RU" sz="2800" i="1" smtClean="0"/>
              <a:t> достаточно редко</a:t>
            </a:r>
            <a:r>
              <a:rPr lang="uk-UA" altLang="ru-RU" sz="2800" smtClean="0"/>
              <a:t>. </a:t>
            </a:r>
          </a:p>
          <a:p>
            <a:pPr>
              <a:lnSpc>
                <a:spcPct val="90000"/>
              </a:lnSpc>
              <a:buFont typeface="Arial" panose="020B0604020202020204" pitchFamily="34" charset="0"/>
              <a:buNone/>
            </a:pPr>
            <a:r>
              <a:rPr lang="ru-RU" altLang="ru-RU" sz="2800" i="1" smtClean="0"/>
              <a:t>Совокупность информации</a:t>
            </a:r>
            <a:r>
              <a:rPr lang="uk-UA" altLang="ru-RU" sz="2800" i="1" smtClean="0"/>
              <a:t>,</a:t>
            </a:r>
            <a:r>
              <a:rPr lang="ru-RU" altLang="ru-RU" sz="2800" i="1" smtClean="0"/>
              <a:t> хранящейся</a:t>
            </a:r>
            <a:r>
              <a:rPr lang="uk-UA" altLang="ru-RU" sz="2800" i="1" smtClean="0"/>
              <a:t> в базе данных в любой определенный момент времени, </a:t>
            </a:r>
            <a:r>
              <a:rPr lang="ru-RU" altLang="ru-RU" sz="2800" i="1" smtClean="0"/>
              <a:t>называется</a:t>
            </a:r>
            <a:r>
              <a:rPr lang="uk-UA" altLang="ru-RU" sz="2800" smtClean="0"/>
              <a:t> </a:t>
            </a:r>
            <a:r>
              <a:rPr lang="ru-RU" altLang="ru-RU" sz="2800" b="1" smtClean="0"/>
              <a:t>состоянием базы данных</a:t>
            </a:r>
            <a:r>
              <a:rPr lang="ru-RU" altLang="ru-RU" sz="2800" i="1" smtClean="0"/>
              <a:t>.</a:t>
            </a:r>
            <a:r>
              <a:rPr lang="uk-UA" altLang="ru-RU" sz="2800" smtClean="0"/>
              <a:t> </a:t>
            </a:r>
          </a:p>
          <a:p>
            <a:pPr>
              <a:lnSpc>
                <a:spcPct val="90000"/>
              </a:lnSpc>
              <a:buFont typeface="Arial" panose="020B0604020202020204" pitchFamily="34" charset="0"/>
              <a:buNone/>
            </a:pPr>
            <a:r>
              <a:rPr lang="ru-RU" altLang="ru-RU" sz="2800" b="1" smtClean="0"/>
              <a:t>Схема базы данных</a:t>
            </a:r>
            <a:r>
              <a:rPr lang="uk-UA" altLang="ru-RU" sz="2800" b="1" smtClean="0"/>
              <a:t> </a:t>
            </a:r>
            <a:r>
              <a:rPr lang="uk-UA" altLang="ru-RU" sz="2800" smtClean="0"/>
              <a:t>иногда называется  </a:t>
            </a:r>
            <a:r>
              <a:rPr lang="ru-RU" altLang="ru-RU" sz="2800" i="1" smtClean="0"/>
              <a:t>содержанием базы данных</a:t>
            </a:r>
            <a:r>
              <a:rPr lang="uk-UA" altLang="ru-RU" sz="2800" smtClean="0"/>
              <a:t>, а ее </a:t>
            </a:r>
            <a:r>
              <a:rPr lang="ru-RU" altLang="ru-RU" sz="2800" smtClean="0"/>
              <a:t>состояние </a:t>
            </a:r>
            <a:r>
              <a:rPr lang="ru-RU" altLang="ru-RU" sz="2800" i="1" smtClean="0"/>
              <a:t>— детализацией</a:t>
            </a:r>
            <a:r>
              <a:rPr lang="uk-UA" altLang="ru-RU" sz="2800" smtClean="0"/>
              <a:t>.</a:t>
            </a:r>
            <a:r>
              <a:rPr lang="ru-RU" altLang="ru-RU" sz="2800" smtClean="0"/>
              <a:t> </a:t>
            </a:r>
          </a:p>
        </p:txBody>
      </p:sp>
      <p:sp>
        <p:nvSpPr>
          <p:cNvPr id="2" name="TextBox 1"/>
          <p:cNvSpPr txBox="1"/>
          <p:nvPr/>
        </p:nvSpPr>
        <p:spPr>
          <a:xfrm>
            <a:off x="362206" y="181817"/>
            <a:ext cx="8419588"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Различия между тремя уровнями представления данных</a:t>
            </a:r>
          </a:p>
        </p:txBody>
      </p:sp>
    </p:spTree>
    <p:extLst>
      <p:ext uri="{BB962C8B-B14F-4D97-AF65-F5344CB8AC3E}">
        <p14:creationId xmlns:p14="http://schemas.microsoft.com/office/powerpoint/2010/main" val="2348753160"/>
      </p:ext>
    </p:extLst>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8815" y="260648"/>
            <a:ext cx="8077200" cy="1143000"/>
          </a:xfrm>
        </p:spPr>
        <p:txBody>
          <a:bodyPr>
            <a:normAutofit fontScale="90000"/>
          </a:bodyPr>
          <a:lstStyle/>
          <a:p>
            <a:r>
              <a:rPr lang="ru-RU" dirty="0"/>
              <a:t>Классификация </a:t>
            </a:r>
            <a:r>
              <a:rPr lang="ru-RU" dirty="0" smtClean="0"/>
              <a:t>СУБД</a:t>
            </a:r>
            <a:br>
              <a:rPr lang="ru-RU" dirty="0" smtClean="0"/>
            </a:br>
            <a:r>
              <a:rPr lang="ru-RU" dirty="0" smtClean="0"/>
              <a:t>по </a:t>
            </a:r>
            <a:r>
              <a:rPr lang="ru-RU" dirty="0"/>
              <a:t>степени универсальности</a:t>
            </a:r>
          </a:p>
        </p:txBody>
      </p:sp>
      <p:graphicFrame>
        <p:nvGraphicFramePr>
          <p:cNvPr id="10" name="Схема 9"/>
          <p:cNvGraphicFramePr/>
          <p:nvPr>
            <p:extLst>
              <p:ext uri="{D42A27DB-BD31-4B8C-83A1-F6EECF244321}">
                <p14:modId xmlns:p14="http://schemas.microsoft.com/office/powerpoint/2010/main" val="752484364"/>
              </p:ext>
            </p:extLst>
          </p:nvPr>
        </p:nvGraphicFramePr>
        <p:xfrm>
          <a:off x="762000" y="3789040"/>
          <a:ext cx="8130480"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2980830548"/>
              </p:ext>
            </p:extLst>
          </p:nvPr>
        </p:nvGraphicFramePr>
        <p:xfrm>
          <a:off x="611560" y="620688"/>
          <a:ext cx="7992888" cy="37871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5" name="Заголовок 1"/>
          <p:cNvSpPr txBox="1">
            <a:spLocks/>
          </p:cNvSpPr>
          <p:nvPr/>
        </p:nvSpPr>
        <p:spPr>
          <a:xfrm>
            <a:off x="2411759" y="260648"/>
            <a:ext cx="6624737" cy="1143000"/>
          </a:xfrm>
          <a:prstGeom prst="rect">
            <a:avLst/>
          </a:prstGeom>
        </p:spPr>
        <p:txBody>
          <a:bodyPr>
            <a:normAutofit fontScale="60000" lnSpcReduction="20000"/>
          </a:bodyPr>
          <a:lstStyle>
            <a:lvl1pPr algn="l" defTabSz="914400" rtl="0" eaLnBrk="1" latinLnBrk="0" hangingPunct="1">
              <a:spcBef>
                <a:spcPct val="0"/>
              </a:spcBef>
              <a:buNone/>
              <a:defRPr lang="ru-RU" sz="4400" kern="1200">
                <a:solidFill>
                  <a:schemeClr val="tx1"/>
                </a:solidFill>
                <a:latin typeface="+mj-lt"/>
                <a:ea typeface="+mj-ea"/>
                <a:cs typeface="+mj-cs"/>
              </a:defRPr>
            </a:lvl1pPr>
          </a:lstStyle>
          <a:p>
            <a:r>
              <a:rPr lang="ru-RU" dirty="0" smtClean="0"/>
              <a:t>Классификация СУБД</a:t>
            </a:r>
            <a:br>
              <a:rPr lang="ru-RU" dirty="0" smtClean="0"/>
            </a:br>
            <a:r>
              <a:rPr lang="ru-RU" dirty="0" smtClean="0"/>
              <a:t>по </a:t>
            </a:r>
            <a:r>
              <a:rPr lang="ru-RU" dirty="0"/>
              <a:t>методам организации хранения и обработки данных </a:t>
            </a:r>
          </a:p>
        </p:txBody>
      </p:sp>
      <p:graphicFrame>
        <p:nvGraphicFramePr>
          <p:cNvPr id="8" name="Схема 7"/>
          <p:cNvGraphicFramePr/>
          <p:nvPr>
            <p:extLst>
              <p:ext uri="{D42A27DB-BD31-4B8C-83A1-F6EECF244321}">
                <p14:modId xmlns:p14="http://schemas.microsoft.com/office/powerpoint/2010/main" val="1644556886"/>
              </p:ext>
            </p:extLst>
          </p:nvPr>
        </p:nvGraphicFramePr>
        <p:xfrm>
          <a:off x="611560" y="1268760"/>
          <a:ext cx="7920880" cy="298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Схема 8"/>
          <p:cNvGraphicFramePr/>
          <p:nvPr>
            <p:extLst>
              <p:ext uri="{D42A27DB-BD31-4B8C-83A1-F6EECF244321}">
                <p14:modId xmlns:p14="http://schemas.microsoft.com/office/powerpoint/2010/main" val="3338702021"/>
              </p:ext>
            </p:extLst>
          </p:nvPr>
        </p:nvGraphicFramePr>
        <p:xfrm>
          <a:off x="1907704" y="4077072"/>
          <a:ext cx="7128792" cy="298441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802754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5" name="Заголовок 1"/>
          <p:cNvSpPr txBox="1">
            <a:spLocks/>
          </p:cNvSpPr>
          <p:nvPr/>
        </p:nvSpPr>
        <p:spPr>
          <a:xfrm>
            <a:off x="2411759" y="260648"/>
            <a:ext cx="6624737" cy="1143000"/>
          </a:xfrm>
          <a:prstGeom prst="rect">
            <a:avLst/>
          </a:prstGeom>
        </p:spPr>
        <p:txBody>
          <a:bodyPr>
            <a:normAutofit fontScale="90000" lnSpcReduction="20000"/>
          </a:bodyPr>
          <a:lstStyle>
            <a:lvl1pPr algn="l" defTabSz="914400" rtl="0" eaLnBrk="1" latinLnBrk="0" hangingPunct="1">
              <a:spcBef>
                <a:spcPct val="0"/>
              </a:spcBef>
              <a:buNone/>
              <a:defRPr lang="ru-RU" sz="4400" kern="1200">
                <a:solidFill>
                  <a:schemeClr val="tx1"/>
                </a:solidFill>
                <a:latin typeface="+mj-lt"/>
                <a:ea typeface="+mj-ea"/>
                <a:cs typeface="+mj-cs"/>
              </a:defRPr>
            </a:lvl1pPr>
          </a:lstStyle>
          <a:p>
            <a:r>
              <a:rPr lang="ru-RU" dirty="0" smtClean="0"/>
              <a:t>Классификация СУБД</a:t>
            </a:r>
            <a:br>
              <a:rPr lang="ru-RU" dirty="0" smtClean="0"/>
            </a:br>
            <a:r>
              <a:rPr lang="ru-RU" dirty="0" smtClean="0"/>
              <a:t>по </a:t>
            </a:r>
            <a:r>
              <a:rPr lang="ru-RU" dirty="0"/>
              <a:t>модели данных </a:t>
            </a:r>
          </a:p>
        </p:txBody>
      </p:sp>
      <p:graphicFrame>
        <p:nvGraphicFramePr>
          <p:cNvPr id="4" name="Схема 3"/>
          <p:cNvGraphicFramePr/>
          <p:nvPr>
            <p:extLst>
              <p:ext uri="{D42A27DB-BD31-4B8C-83A1-F6EECF244321}">
                <p14:modId xmlns:p14="http://schemas.microsoft.com/office/powerpoint/2010/main" val="386951700"/>
              </p:ext>
            </p:extLst>
          </p:nvPr>
        </p:nvGraphicFramePr>
        <p:xfrm>
          <a:off x="2483768" y="1628800"/>
          <a:ext cx="5832648" cy="47525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5852026"/>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999789849"/>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Прямоугольник 5"/>
          <p:cNvSpPr/>
          <p:nvPr/>
        </p:nvSpPr>
        <p:spPr>
          <a:xfrm>
            <a:off x="3275856" y="5517232"/>
            <a:ext cx="4572000" cy="674031"/>
          </a:xfrm>
          <a:prstGeom prst="rect">
            <a:avLst/>
          </a:prstGeom>
        </p:spPr>
        <p:txBody>
          <a:bodyPr>
            <a:spAutoFit/>
          </a:bodyPr>
          <a:lstStyle/>
          <a:p>
            <a:pPr>
              <a:lnSpc>
                <a:spcPct val="70000"/>
              </a:lnSpc>
            </a:pPr>
            <a:r>
              <a:rPr lang="ru-RU" altLang="ru-RU" dirty="0"/>
              <a:t>Реляционная СУБД должна быть способна полностью управлять базой данных через ее реляционные возможности. </a:t>
            </a:r>
          </a:p>
        </p:txBody>
      </p:sp>
    </p:spTree>
    <p:extLst>
      <p:ext uri="{BB962C8B-B14F-4D97-AF65-F5344CB8AC3E}">
        <p14:creationId xmlns:p14="http://schemas.microsoft.com/office/powerpoint/2010/main" val="2518307800"/>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
        <p:nvSpPr>
          <p:cNvPr id="7" name="Rectangle 3"/>
          <p:cNvSpPr txBox="1">
            <a:spLocks noChangeArrowheads="1"/>
          </p:cNvSpPr>
          <p:nvPr/>
        </p:nvSpPr>
        <p:spPr>
          <a:xfrm>
            <a:off x="1691680" y="260648"/>
            <a:ext cx="7272808" cy="64807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lang="ru-RU"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ru-RU"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9pPr>
          </a:lstStyle>
          <a:p>
            <a:pPr>
              <a:lnSpc>
                <a:spcPct val="70000"/>
              </a:lnSpc>
              <a:spcBef>
                <a:spcPts val="0"/>
              </a:spcBef>
              <a:spcAft>
                <a:spcPts val="1200"/>
              </a:spcAft>
              <a:buFont typeface="+mj-lt"/>
              <a:buAutoNum type="arabicPeriod"/>
            </a:pPr>
            <a:r>
              <a:rPr lang="ru-RU" sz="2200" b="1" dirty="0"/>
              <a:t>Явное представление данных (</a:t>
            </a:r>
            <a:r>
              <a:rPr lang="ru-RU" sz="2200" b="1" dirty="0" err="1"/>
              <a:t>The</a:t>
            </a:r>
            <a:r>
              <a:rPr lang="ru-RU" sz="2200" b="1" dirty="0"/>
              <a:t> </a:t>
            </a:r>
            <a:r>
              <a:rPr lang="en-GB" sz="2200" b="1" dirty="0"/>
              <a:t>Information</a:t>
            </a:r>
            <a:r>
              <a:rPr lang="ru-RU" sz="2200" b="1" dirty="0"/>
              <a:t> </a:t>
            </a:r>
            <a:r>
              <a:rPr lang="ru-RU" sz="2200" b="1" dirty="0" err="1"/>
              <a:t>Rule</a:t>
            </a:r>
            <a:r>
              <a:rPr lang="ru-RU" sz="2200" b="1" dirty="0"/>
              <a:t>)</a:t>
            </a:r>
            <a:r>
              <a:rPr lang="ru-RU" altLang="ru-RU" sz="2200" dirty="0" smtClean="0"/>
              <a:t>- вся информация в реляционной БД (включая имена таблиц и столбцов) должна определяться строго как значения в таблицах. </a:t>
            </a:r>
          </a:p>
          <a:p>
            <a:pPr>
              <a:lnSpc>
                <a:spcPct val="70000"/>
              </a:lnSpc>
              <a:spcBef>
                <a:spcPts val="0"/>
              </a:spcBef>
              <a:spcAft>
                <a:spcPts val="1200"/>
              </a:spcAft>
              <a:buFont typeface="+mj-lt"/>
              <a:buAutoNum type="arabicPeriod"/>
            </a:pPr>
            <a:r>
              <a:rPr lang="ru-RU" sz="2200" b="1" dirty="0"/>
              <a:t>Гарантированный доступ к данным (</a:t>
            </a:r>
            <a:r>
              <a:rPr lang="en-US" sz="2200" b="1" dirty="0"/>
              <a:t>Guaranteed Access Rule</a:t>
            </a:r>
            <a:r>
              <a:rPr lang="ru-RU" sz="2200" b="1" dirty="0"/>
              <a:t>) </a:t>
            </a:r>
            <a:r>
              <a:rPr lang="ru-RU" altLang="ru-RU" sz="2200" dirty="0" smtClean="0"/>
              <a:t>- любое значение в реляционной БД должно быть гарантированно доступно для использования через комбинацию имени таблицы, значения первичного ключа и имени столбца </a:t>
            </a:r>
          </a:p>
          <a:p>
            <a:pPr marL="457200" lvl="0" indent="-457200">
              <a:lnSpc>
                <a:spcPct val="70000"/>
              </a:lnSpc>
              <a:spcBef>
                <a:spcPts val="0"/>
              </a:spcBef>
              <a:spcAft>
                <a:spcPts val="1200"/>
              </a:spcAft>
              <a:buFont typeface="+mj-lt"/>
              <a:buAutoNum type="arabicPeriod"/>
            </a:pPr>
            <a:r>
              <a:rPr lang="ru-RU" sz="2200" b="1" dirty="0"/>
              <a:t>Обработка неизвестных значений</a:t>
            </a:r>
            <a:r>
              <a:rPr lang="en-US" sz="2200" b="1" dirty="0"/>
              <a:t> (Systematic Treatment of Null Values</a:t>
            </a:r>
            <a:r>
              <a:rPr lang="en-US" sz="2200" b="1" dirty="0" smtClean="0"/>
              <a:t>)</a:t>
            </a:r>
            <a:r>
              <a:rPr lang="ru-RU" sz="2200" b="1" dirty="0" smtClean="0"/>
              <a:t> </a:t>
            </a:r>
            <a:r>
              <a:rPr lang="ru-RU" altLang="ru-RU" sz="2200" dirty="0" smtClean="0"/>
              <a:t>- </a:t>
            </a:r>
            <a:r>
              <a:rPr lang="ru-RU" sz="2200" dirty="0"/>
              <a:t>Неизвестные значения NULL, отличные от любого известного значения, должны поддерживаться для всех типов данных при выполнении любых </a:t>
            </a:r>
            <a:r>
              <a:rPr lang="ru-RU" sz="2200" dirty="0" smtClean="0"/>
              <a:t>операций.</a:t>
            </a:r>
            <a:endParaRPr lang="ru-RU" sz="2200" dirty="0"/>
          </a:p>
          <a:p>
            <a:pPr>
              <a:lnSpc>
                <a:spcPct val="70000"/>
              </a:lnSpc>
              <a:spcBef>
                <a:spcPts val="0"/>
              </a:spcBef>
              <a:spcAft>
                <a:spcPts val="1200"/>
              </a:spcAft>
              <a:buFont typeface="+mj-lt"/>
              <a:buAutoNum type="arabicPeriod"/>
            </a:pPr>
            <a:r>
              <a:rPr lang="ru-RU" sz="2200" b="1" dirty="0" smtClean="0"/>
              <a:t>Динамический </a:t>
            </a:r>
            <a:r>
              <a:rPr lang="ru-RU" sz="2200" b="1" dirty="0"/>
              <a:t>каталог данных, основанный на реляционной модели (</a:t>
            </a:r>
            <a:r>
              <a:rPr lang="en-US" sz="2200" b="1" dirty="0"/>
              <a:t>Dynamic On</a:t>
            </a:r>
            <a:r>
              <a:rPr lang="ru-RU" sz="2200" b="1" dirty="0"/>
              <a:t>-</a:t>
            </a:r>
            <a:r>
              <a:rPr lang="en-US" sz="2200" b="1" dirty="0"/>
              <a:t>Line Catalog Based on the Relational Model</a:t>
            </a:r>
            <a:r>
              <a:rPr lang="ru-RU" sz="2200" dirty="0"/>
              <a:t>)</a:t>
            </a:r>
            <a:r>
              <a:rPr lang="ru-RU" altLang="ru-RU" sz="2200" dirty="0" smtClean="0"/>
              <a:t>- описание БД и ее содержания должны быть представлены на логическом уровне как таблицы, к которым можно применять запросы, используя язык базы данных. </a:t>
            </a:r>
          </a:p>
        </p:txBody>
      </p:sp>
    </p:spTree>
    <p:extLst>
      <p:ext uri="{BB962C8B-B14F-4D97-AF65-F5344CB8AC3E}">
        <p14:creationId xmlns:p14="http://schemas.microsoft.com/office/powerpoint/2010/main" val="3914080764"/>
      </p:ext>
    </p:extLst>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2" name="Прямоугольник 1"/>
          <p:cNvSpPr/>
          <p:nvPr/>
        </p:nvSpPr>
        <p:spPr>
          <a:xfrm>
            <a:off x="2051720" y="188640"/>
            <a:ext cx="6969937" cy="6730945"/>
          </a:xfrm>
          <a:prstGeom prst="rect">
            <a:avLst/>
          </a:prstGeom>
        </p:spPr>
        <p:txBody>
          <a:bodyPr wrap="square">
            <a:spAutoFit/>
          </a:bodyPr>
          <a:lstStyle/>
          <a:p>
            <a:pPr marL="457200" indent="-457200">
              <a:lnSpc>
                <a:spcPct val="70000"/>
              </a:lnSpc>
              <a:spcAft>
                <a:spcPts val="1200"/>
              </a:spcAft>
              <a:buFont typeface="+mj-lt"/>
              <a:buAutoNum type="arabicPeriod" startAt="5"/>
            </a:pPr>
            <a:r>
              <a:rPr lang="ru-RU" altLang="ru-RU" sz="2200" b="1" dirty="0"/>
              <a:t>Исчерпывающий язык управления данными </a:t>
            </a:r>
            <a:r>
              <a:rPr lang="en-US" sz="2200" b="1" dirty="0"/>
              <a:t>(Comprehensive Data Sublanguage Rule)</a:t>
            </a:r>
            <a:r>
              <a:rPr lang="ru-RU" altLang="ru-RU" sz="2200" b="1" dirty="0"/>
              <a:t> </a:t>
            </a:r>
            <a:r>
              <a:rPr lang="ru-RU" altLang="ru-RU" sz="2200" dirty="0"/>
              <a:t>- по крайней мере, один из поддерживаемых языков должен иметь четко определенный синтаксис и быть всеобъемлющим. Он должен поддерживать описание структуры данных и манипулирование ими, правила целостности, авторизацию и транзакции. </a:t>
            </a:r>
          </a:p>
          <a:p>
            <a:pPr marL="457200" indent="-457200">
              <a:lnSpc>
                <a:spcPct val="70000"/>
              </a:lnSpc>
              <a:spcAft>
                <a:spcPts val="1200"/>
              </a:spcAft>
              <a:buFont typeface="+mj-lt"/>
              <a:buAutoNum type="arabicPeriod" startAt="5"/>
            </a:pPr>
            <a:r>
              <a:rPr lang="ru-RU" sz="2200" b="1" dirty="0"/>
              <a:t>Поддержка обновляемых представлений (</a:t>
            </a:r>
            <a:r>
              <a:rPr lang="en-US" sz="2200" b="1" dirty="0"/>
              <a:t>View Updating Rule</a:t>
            </a:r>
            <a:r>
              <a:rPr lang="ru-RU" sz="2200" b="1" dirty="0"/>
              <a:t>)</a:t>
            </a:r>
            <a:r>
              <a:rPr lang="ru-RU" sz="2200" dirty="0"/>
              <a:t> </a:t>
            </a:r>
            <a:r>
              <a:rPr lang="ru-RU" altLang="ru-RU" sz="2200" dirty="0"/>
              <a:t>- </a:t>
            </a:r>
            <a:r>
              <a:rPr lang="ru-RU" sz="2200" dirty="0"/>
              <a:t>Обновляемое представление должно поддерживать все операции манипулирования данными, которые поддерживают реляционные таблицы: операции вставки, модификации и удаления данных.</a:t>
            </a:r>
            <a:endParaRPr lang="ru-RU" altLang="ru-RU" sz="2200" dirty="0"/>
          </a:p>
          <a:p>
            <a:pPr marL="457200" lvl="0" indent="-457200">
              <a:lnSpc>
                <a:spcPct val="70000"/>
              </a:lnSpc>
              <a:spcAft>
                <a:spcPts val="1200"/>
              </a:spcAft>
              <a:buFont typeface="+mj-lt"/>
              <a:buAutoNum type="arabicPeriod" startAt="5"/>
            </a:pPr>
            <a:r>
              <a:rPr lang="ru-RU" sz="2200" b="1" dirty="0"/>
              <a:t>Наличие высокоуровневых операций управления данными (</a:t>
            </a:r>
            <a:r>
              <a:rPr lang="en-US" sz="2200" b="1" dirty="0"/>
              <a:t>High</a:t>
            </a:r>
            <a:r>
              <a:rPr lang="ru-RU" sz="2200" b="1" dirty="0"/>
              <a:t>-</a:t>
            </a:r>
            <a:r>
              <a:rPr lang="en-US" sz="2200" b="1" dirty="0"/>
              <a:t>Level Insert</a:t>
            </a:r>
            <a:r>
              <a:rPr lang="ru-RU" sz="2200" b="1" dirty="0"/>
              <a:t>, </a:t>
            </a:r>
            <a:r>
              <a:rPr lang="en-US" sz="2200" b="1" dirty="0"/>
              <a:t>Update</a:t>
            </a:r>
            <a:r>
              <a:rPr lang="ru-RU" sz="2200" b="1" dirty="0"/>
              <a:t>, </a:t>
            </a:r>
            <a:r>
              <a:rPr lang="en-US" sz="2200" b="1" dirty="0"/>
              <a:t>and Delete</a:t>
            </a:r>
            <a:r>
              <a:rPr lang="ru-RU" sz="2200" b="1" dirty="0"/>
              <a:t>)</a:t>
            </a:r>
            <a:r>
              <a:rPr lang="ru-RU" altLang="ru-RU" sz="2200" b="1" dirty="0"/>
              <a:t> </a:t>
            </a:r>
            <a:r>
              <a:rPr lang="ru-RU" altLang="ru-RU" sz="2200" dirty="0"/>
              <a:t>- </a:t>
            </a:r>
            <a:r>
              <a:rPr lang="ru-RU" sz="2200" dirty="0"/>
              <a:t>Операции вставки, модификации и удаления данных должны поддерживаться не только по отношению к одной строке таблицы, но по отношению к любому множеству строк произвольной таблицы</a:t>
            </a:r>
            <a:r>
              <a:rPr lang="ru-RU" sz="2200" dirty="0" smtClean="0"/>
              <a:t>.</a:t>
            </a:r>
            <a:r>
              <a:rPr lang="ru-RU" altLang="ru-RU" sz="2200" dirty="0" smtClean="0"/>
              <a:t> </a:t>
            </a:r>
            <a:endParaRPr lang="ru-RU" altLang="ru-RU" sz="2200" dirty="0"/>
          </a:p>
          <a:p>
            <a:pPr marL="457200" indent="-457200">
              <a:lnSpc>
                <a:spcPct val="70000"/>
              </a:lnSpc>
              <a:spcAft>
                <a:spcPts val="1200"/>
              </a:spcAft>
              <a:buFont typeface="+mj-lt"/>
              <a:buAutoNum type="arabicPeriod" startAt="5"/>
            </a:pPr>
            <a:r>
              <a:rPr lang="ru-RU" sz="2200" b="1" dirty="0"/>
              <a:t>Физическая независимость данных (</a:t>
            </a:r>
            <a:r>
              <a:rPr lang="en-US" sz="2200" b="1" dirty="0"/>
              <a:t>Physical Data Independence</a:t>
            </a:r>
            <a:r>
              <a:rPr lang="ru-RU" sz="2200" b="1" dirty="0"/>
              <a:t>) </a:t>
            </a:r>
            <a:r>
              <a:rPr lang="ru-RU" altLang="ru-RU" sz="2200" dirty="0"/>
              <a:t>- на программы-приложения и специальные программы логически не влияют изменения физических методов доступа к данным и структур хранилищ данных. </a:t>
            </a:r>
          </a:p>
        </p:txBody>
      </p:sp>
    </p:spTree>
    <p:extLst>
      <p:ext uri="{BB962C8B-B14F-4D97-AF65-F5344CB8AC3E}">
        <p14:creationId xmlns:p14="http://schemas.microsoft.com/office/powerpoint/2010/main" val="2335602634"/>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2" name="Прямоугольник 1"/>
          <p:cNvSpPr/>
          <p:nvPr/>
        </p:nvSpPr>
        <p:spPr>
          <a:xfrm>
            <a:off x="2267744" y="188640"/>
            <a:ext cx="6696745" cy="6019981"/>
          </a:xfrm>
          <a:prstGeom prst="rect">
            <a:avLst/>
          </a:prstGeom>
        </p:spPr>
        <p:txBody>
          <a:bodyPr wrap="square">
            <a:spAutoFit/>
          </a:bodyPr>
          <a:lstStyle/>
          <a:p>
            <a:pPr marL="457200" indent="-457200">
              <a:lnSpc>
                <a:spcPct val="70000"/>
              </a:lnSpc>
              <a:spcAft>
                <a:spcPts val="1200"/>
              </a:spcAft>
              <a:buFont typeface="+mj-lt"/>
              <a:buAutoNum type="arabicPeriod" startAt="9"/>
            </a:pPr>
            <a:r>
              <a:rPr lang="ru-RU" sz="2200" b="1" dirty="0"/>
              <a:t>Логическая независимость данных (</a:t>
            </a:r>
            <a:r>
              <a:rPr lang="en-US" sz="2200" b="1" dirty="0"/>
              <a:t>Logical Data Independence</a:t>
            </a:r>
            <a:r>
              <a:rPr lang="ru-RU" sz="2200" b="1" dirty="0"/>
              <a:t>) </a:t>
            </a:r>
            <a:r>
              <a:rPr lang="ru-RU" altLang="ru-RU" sz="2200" dirty="0"/>
              <a:t>- на программы-приложения и специальные программы логически не влияют, в пределах разумного, изменения структур таблиц. </a:t>
            </a:r>
          </a:p>
          <a:p>
            <a:pPr marL="457200" indent="-457200">
              <a:lnSpc>
                <a:spcPct val="70000"/>
              </a:lnSpc>
              <a:spcAft>
                <a:spcPts val="1200"/>
              </a:spcAft>
              <a:buFont typeface="+mj-lt"/>
              <a:buAutoNum type="arabicPeriod" startAt="9"/>
            </a:pPr>
            <a:r>
              <a:rPr lang="ru-RU" sz="2200" b="1" dirty="0"/>
              <a:t>Независимость контроля целостности (</a:t>
            </a:r>
            <a:r>
              <a:rPr lang="en-US" sz="2200" b="1" dirty="0"/>
              <a:t>Integrity Independence</a:t>
            </a:r>
            <a:r>
              <a:rPr lang="ru-RU" sz="2200" b="1" dirty="0"/>
              <a:t>) </a:t>
            </a:r>
            <a:r>
              <a:rPr lang="ru-RU" altLang="ru-RU" sz="2200" dirty="0"/>
              <a:t>-</a:t>
            </a:r>
            <a:r>
              <a:rPr lang="ru-RU" altLang="ru-RU" sz="2200" b="1" dirty="0"/>
              <a:t> </a:t>
            </a:r>
            <a:r>
              <a:rPr lang="ru-RU" altLang="ru-RU" sz="2200" dirty="0"/>
              <a:t>язык БД должен быть способен определять правила целостности. Они должны сохраняться в онлайновом справочнике, и не должно существовать способа их обойти. </a:t>
            </a:r>
          </a:p>
          <a:p>
            <a:pPr marL="457200" lvl="0" indent="-457200">
              <a:lnSpc>
                <a:spcPct val="70000"/>
              </a:lnSpc>
              <a:spcBef>
                <a:spcPts val="24"/>
              </a:spcBef>
              <a:spcAft>
                <a:spcPts val="1200"/>
              </a:spcAft>
              <a:buFont typeface="+mj-lt"/>
              <a:buAutoNum type="arabicPeriod" startAt="9"/>
            </a:pPr>
            <a:r>
              <a:rPr lang="ru-RU" sz="2200" b="1" dirty="0"/>
              <a:t>Независимость от </a:t>
            </a:r>
            <a:r>
              <a:rPr lang="ru-RU" sz="2200" b="1" dirty="0" err="1"/>
              <a:t>распределённости</a:t>
            </a:r>
            <a:r>
              <a:rPr lang="ru-RU" sz="2200" b="1" dirty="0"/>
              <a:t> (</a:t>
            </a:r>
            <a:r>
              <a:rPr lang="en-US" sz="2200" b="1" dirty="0"/>
              <a:t>Distribution Independence</a:t>
            </a:r>
            <a:r>
              <a:rPr lang="ru-RU" sz="2200" b="1" dirty="0"/>
              <a:t>) </a:t>
            </a:r>
            <a:r>
              <a:rPr lang="ru-RU" altLang="ru-RU" sz="2200" dirty="0"/>
              <a:t>- </a:t>
            </a:r>
            <a:r>
              <a:rPr lang="ru-RU" sz="2200" dirty="0"/>
              <a:t>База данных может быть распределённой, и это не должно оказывать влияние на приложения. Перенос базы данных на другой компьютер не должен оказывать влияние на приложения.</a:t>
            </a:r>
          </a:p>
          <a:p>
            <a:pPr marL="457200" lvl="0" indent="-457200">
              <a:lnSpc>
                <a:spcPct val="70000"/>
              </a:lnSpc>
              <a:spcAft>
                <a:spcPts val="1200"/>
              </a:spcAft>
              <a:buFont typeface="+mj-lt"/>
              <a:buAutoNum type="arabicPeriod" startAt="9"/>
            </a:pPr>
            <a:r>
              <a:rPr lang="ru-RU" sz="2200" b="1" dirty="0"/>
              <a:t>Согласование языковых уровней (</a:t>
            </a:r>
            <a:r>
              <a:rPr lang="en-US" sz="2200" b="1" dirty="0"/>
              <a:t>Non</a:t>
            </a:r>
            <a:r>
              <a:rPr lang="ru-RU" sz="2200" b="1" dirty="0"/>
              <a:t>-</a:t>
            </a:r>
            <a:r>
              <a:rPr lang="en-US" sz="2200" b="1" dirty="0"/>
              <a:t>Subversion Rule</a:t>
            </a:r>
            <a:r>
              <a:rPr lang="ru-RU" sz="2200" b="1" dirty="0"/>
              <a:t>) </a:t>
            </a:r>
            <a:r>
              <a:rPr lang="ru-RU" altLang="ru-RU" sz="2200" b="1" dirty="0"/>
              <a:t> </a:t>
            </a:r>
            <a:r>
              <a:rPr lang="ru-RU" altLang="ru-RU" sz="2200" dirty="0"/>
              <a:t>- </a:t>
            </a:r>
            <a:r>
              <a:rPr lang="ru-RU" sz="2200" dirty="0"/>
              <a:t>Не должно быть иного средства доступа к данным, отличного от стандартного языка для работы с данными. Если используется низкоуровневый язык доступа к данным, он не должен игнорировать правила безопасности и целостности, которые поддерживаются языком более высокого </a:t>
            </a:r>
            <a:r>
              <a:rPr lang="ru-RU" sz="2200" dirty="0" smtClean="0"/>
              <a:t>уровня.</a:t>
            </a:r>
            <a:endParaRPr lang="ru-RU" altLang="ru-RU" sz="2200" dirty="0"/>
          </a:p>
        </p:txBody>
      </p:sp>
    </p:spTree>
    <p:extLst>
      <p:ext uri="{BB962C8B-B14F-4D97-AF65-F5344CB8AC3E}">
        <p14:creationId xmlns:p14="http://schemas.microsoft.com/office/powerpoint/2010/main" val="2596142866"/>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1070225187"/>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Прямоугольник 5"/>
          <p:cNvSpPr/>
          <p:nvPr/>
        </p:nvSpPr>
        <p:spPr>
          <a:xfrm>
            <a:off x="3347864" y="5013176"/>
            <a:ext cx="4572000" cy="880369"/>
          </a:xfrm>
          <a:prstGeom prst="rect">
            <a:avLst/>
          </a:prstGeom>
        </p:spPr>
        <p:txBody>
          <a:bodyPr>
            <a:spAutoFit/>
          </a:bodyPr>
          <a:lstStyle/>
          <a:p>
            <a:pPr>
              <a:lnSpc>
                <a:spcPct val="70000"/>
              </a:lnSpc>
            </a:pPr>
            <a:r>
              <a:rPr lang="ru-RU" dirty="0"/>
              <a:t>Основные функции реляционной СУБД определяются правилами Кодда. Но потребности пользователей обуславливают также следующие функции</a:t>
            </a:r>
            <a:endParaRPr lang="ru-RU" altLang="ru-RU" dirty="0"/>
          </a:p>
        </p:txBody>
      </p:sp>
    </p:spTree>
    <p:extLst>
      <p:ext uri="{BB962C8B-B14F-4D97-AF65-F5344CB8AC3E}">
        <p14:creationId xmlns:p14="http://schemas.microsoft.com/office/powerpoint/2010/main" val="10294628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Взаимосвязь основных терминов в области проектирования баз данных и работы с ними"/>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1520" y="836712"/>
            <a:ext cx="4208463" cy="5867400"/>
          </a:xfrm>
          <a:prstGeom prst="rect">
            <a:avLst/>
          </a:prstGeom>
          <a:noFill/>
          <a:ln>
            <a:noFill/>
          </a:ln>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3" name="Схема 2"/>
          <p:cNvGraphicFramePr/>
          <p:nvPr>
            <p:extLst>
              <p:ext uri="{D42A27DB-BD31-4B8C-83A1-F6EECF244321}">
                <p14:modId xmlns:p14="http://schemas.microsoft.com/office/powerpoint/2010/main" val="3164441185"/>
              </p:ext>
            </p:extLst>
          </p:nvPr>
        </p:nvGraphicFramePr>
        <p:xfrm>
          <a:off x="4860032" y="332656"/>
          <a:ext cx="3995936" cy="62646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
        <p:nvSpPr>
          <p:cNvPr id="2" name="Прямоугольник 1"/>
          <p:cNvSpPr/>
          <p:nvPr/>
        </p:nvSpPr>
        <p:spPr>
          <a:xfrm>
            <a:off x="2339752" y="260648"/>
            <a:ext cx="6534472" cy="6052939"/>
          </a:xfrm>
          <a:prstGeom prst="rect">
            <a:avLst/>
          </a:prstGeom>
        </p:spPr>
        <p:txBody>
          <a:bodyPr wrap="square">
            <a:spAutoFit/>
          </a:bodyPr>
          <a:lstStyle/>
          <a:p>
            <a:pPr marL="457200" lvl="0" indent="-457200" algn="just">
              <a:spcBef>
                <a:spcPts val="200"/>
              </a:spcBef>
              <a:spcAft>
                <a:spcPts val="0"/>
              </a:spcAft>
              <a:buFont typeface="+mj-lt"/>
              <a:buAutoNum type="arabicPeriod"/>
              <a:tabLst>
                <a:tab pos="285750" algn="l"/>
              </a:tabLst>
            </a:pPr>
            <a:r>
              <a:rPr lang="ru-RU" sz="1600" b="1" dirty="0">
                <a:latin typeface="Times New Roman" panose="02020603050405020304" pitchFamily="18" charset="0"/>
                <a:ea typeface="Times New Roman" panose="02020603050405020304" pitchFamily="18" charset="0"/>
              </a:rPr>
              <a:t>Поддержка многопользовательского режима доступа.</a:t>
            </a:r>
            <a:endParaRPr lang="ru-RU" sz="1600" dirty="0">
              <a:latin typeface="Times New Roman" panose="02020603050405020304" pitchFamily="18" charset="0"/>
              <a:ea typeface="Times New Roman" panose="02020603050405020304" pitchFamily="18" charset="0"/>
            </a:endParaRPr>
          </a:p>
          <a:p>
            <a:pPr marL="285750" algn="just">
              <a:spcAft>
                <a:spcPts val="0"/>
              </a:spcAft>
            </a:pPr>
            <a:r>
              <a:rPr lang="ru-RU" sz="1600" dirty="0">
                <a:latin typeface="Times New Roman" panose="02020603050405020304" pitchFamily="18" charset="0"/>
                <a:ea typeface="Times New Roman" panose="02020603050405020304" pitchFamily="18" charset="0"/>
              </a:rPr>
              <a:t>База данных создаётся для решения многих задач многими пользователями. Это подразумевает возможность одновременного доступа многих пользователей к данным. Данные в БД являются разделяемым ресурсом, и РСУБД должна обеспечивать разграничение доступа к ним.</a:t>
            </a:r>
          </a:p>
          <a:p>
            <a:pPr marL="342900" lvl="0" indent="-342900" algn="just">
              <a:spcBef>
                <a:spcPts val="200"/>
              </a:spcBef>
              <a:spcAft>
                <a:spcPts val="0"/>
              </a:spcAft>
              <a:buFont typeface="+mj-lt"/>
              <a:buAutoNum type="arabicPeriod"/>
              <a:tabLst>
                <a:tab pos="285750" algn="l"/>
              </a:tabLst>
            </a:pPr>
            <a:endParaRPr lang="ru-RU" sz="1600" b="1" dirty="0" smtClean="0">
              <a:latin typeface="Times New Roman" panose="02020603050405020304" pitchFamily="18" charset="0"/>
              <a:ea typeface="Times New Roman" panose="02020603050405020304" pitchFamily="18" charset="0"/>
            </a:endParaRPr>
          </a:p>
          <a:p>
            <a:pPr marL="457200" lvl="0" indent="-457200" algn="just">
              <a:spcBef>
                <a:spcPts val="200"/>
              </a:spcBef>
              <a:spcAft>
                <a:spcPts val="0"/>
              </a:spcAft>
              <a:buFont typeface="+mj-lt"/>
              <a:buAutoNum type="arabicPeriod" startAt="2"/>
              <a:tabLst>
                <a:tab pos="285750" algn="l"/>
              </a:tabLst>
            </a:pPr>
            <a:r>
              <a:rPr lang="ru-RU" sz="1600" b="1" dirty="0" smtClean="0">
                <a:latin typeface="Times New Roman" panose="02020603050405020304" pitchFamily="18" charset="0"/>
                <a:ea typeface="Times New Roman" panose="02020603050405020304" pitchFamily="18" charset="0"/>
              </a:rPr>
              <a:t>Обеспечение </a:t>
            </a:r>
            <a:r>
              <a:rPr lang="ru-RU" sz="1600" b="1" dirty="0">
                <a:latin typeface="Times New Roman" panose="02020603050405020304" pitchFamily="18" charset="0"/>
                <a:ea typeface="Times New Roman" panose="02020603050405020304" pitchFamily="18" charset="0"/>
              </a:rPr>
              <a:t>физической целостности данных.</a:t>
            </a:r>
            <a:endParaRPr lang="ru-RU" sz="1600" dirty="0">
              <a:latin typeface="Times New Roman" panose="02020603050405020304" pitchFamily="18" charset="0"/>
              <a:ea typeface="Times New Roman" panose="02020603050405020304" pitchFamily="18" charset="0"/>
            </a:endParaRPr>
          </a:p>
          <a:p>
            <a:pPr marL="285750" algn="just">
              <a:spcAft>
                <a:spcPts val="0"/>
              </a:spcAft>
            </a:pPr>
            <a:r>
              <a:rPr lang="ru-RU" sz="1600" dirty="0">
                <a:latin typeface="Times New Roman" panose="02020603050405020304" pitchFamily="18" charset="0"/>
                <a:ea typeface="Times New Roman" panose="02020603050405020304" pitchFamily="18" charset="0"/>
              </a:rPr>
              <a:t>Проблема обеспечения физической целостности данных обусловлена возможностью разрушения данных в результате сбоев и отказов в работе вычислительной системы или в результате ошибок пользователей. Развитые РСУБД позволяют в большинстве случаев восстановить потерянные данные. Восстановление данных чаще всего основано на периодическом создании резервных копий БД и ведении журнала регистрации изменений (журнала транзакций) </a:t>
            </a:r>
            <a:endParaRPr lang="ru-RU" sz="1600" dirty="0" smtClean="0">
              <a:latin typeface="Times New Roman" panose="02020603050405020304" pitchFamily="18" charset="0"/>
              <a:ea typeface="Times New Roman" panose="02020603050405020304" pitchFamily="18" charset="0"/>
            </a:endParaRPr>
          </a:p>
          <a:p>
            <a:pPr marL="285750" algn="just">
              <a:spcAft>
                <a:spcPts val="0"/>
              </a:spcAft>
            </a:pPr>
            <a:endParaRPr lang="ru-RU" sz="1600" b="1" dirty="0">
              <a:latin typeface="Times New Roman" panose="02020603050405020304" pitchFamily="18" charset="0"/>
              <a:ea typeface="Times New Roman" panose="02020603050405020304" pitchFamily="18" charset="0"/>
            </a:endParaRPr>
          </a:p>
          <a:p>
            <a:pPr marL="457200" indent="-457200" algn="just">
              <a:spcAft>
                <a:spcPts val="0"/>
              </a:spcAft>
              <a:buFont typeface="+mj-lt"/>
              <a:buAutoNum type="arabicPeriod" startAt="3"/>
            </a:pPr>
            <a:r>
              <a:rPr lang="ru-RU" sz="1600" b="1" dirty="0">
                <a:latin typeface="Times New Roman" panose="02020603050405020304" pitchFamily="18" charset="0"/>
                <a:ea typeface="Times New Roman" panose="02020603050405020304" pitchFamily="18" charset="0"/>
              </a:rPr>
              <a:t>Управление доступом.</a:t>
            </a:r>
          </a:p>
          <a:p>
            <a:pPr marL="285750" algn="just">
              <a:spcAft>
                <a:spcPts val="0"/>
              </a:spcAft>
            </a:pPr>
            <a:r>
              <a:rPr lang="ru-RU" sz="1600" dirty="0">
                <a:latin typeface="Times New Roman" panose="02020603050405020304" pitchFamily="18" charset="0"/>
                <a:ea typeface="Times New Roman" panose="02020603050405020304" pitchFamily="18" charset="0"/>
              </a:rPr>
              <a:t>Для многопользовательских систем актуальна проблема защиты данных от несанкционированного доступа. Каждый пользователь этой системы в соответствии со своим уровнем (приоритетом) имеет доступ либо ко всей совокупности данных, либо только к её части. Управление доступом также подразумевает предоставление прав на проведение отдельных операций над отношениями или другими объектами </a:t>
            </a:r>
            <a:r>
              <a:rPr lang="ru-RU" sz="1600" dirty="0" smtClean="0">
                <a:latin typeface="Times New Roman" panose="02020603050405020304" pitchFamily="18" charset="0"/>
                <a:ea typeface="Times New Roman" panose="02020603050405020304" pitchFamily="18" charset="0"/>
              </a:rPr>
              <a:t>БД.</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2717767"/>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3" name="Прямоугольник 2"/>
          <p:cNvSpPr/>
          <p:nvPr/>
        </p:nvSpPr>
        <p:spPr>
          <a:xfrm>
            <a:off x="2699792" y="692696"/>
            <a:ext cx="6101066" cy="4247317"/>
          </a:xfrm>
          <a:prstGeom prst="rect">
            <a:avLst/>
          </a:prstGeom>
        </p:spPr>
        <p:txBody>
          <a:bodyPr wrap="square">
            <a:spAutoFit/>
          </a:bodyPr>
          <a:lstStyle/>
          <a:p>
            <a:pPr marL="342900" lvl="0" indent="-342900" algn="just">
              <a:spcBef>
                <a:spcPts val="200"/>
              </a:spcBef>
              <a:spcAft>
                <a:spcPts val="0"/>
              </a:spcAft>
              <a:buFont typeface="+mj-lt"/>
              <a:buAutoNum type="arabicPeriod" startAt="4"/>
              <a:tabLst>
                <a:tab pos="285750" algn="l"/>
              </a:tabLst>
            </a:pPr>
            <a:r>
              <a:rPr lang="ru-RU" b="1" dirty="0">
                <a:latin typeface="Times New Roman" panose="02020603050405020304" pitchFamily="18" charset="0"/>
                <a:ea typeface="Times New Roman" panose="02020603050405020304" pitchFamily="18" charset="0"/>
              </a:rPr>
              <a:t>Настройка РСУБД.</a:t>
            </a:r>
            <a:endParaRPr lang="ru-RU" sz="1600" dirty="0">
              <a:latin typeface="Times New Roman" panose="02020603050405020304" pitchFamily="18" charset="0"/>
              <a:ea typeface="Times New Roman" panose="02020603050405020304" pitchFamily="18" charset="0"/>
            </a:endParaRPr>
          </a:p>
          <a:p>
            <a:pPr marL="266700" indent="19050">
              <a:spcAft>
                <a:spcPts val="0"/>
              </a:spcAft>
            </a:pPr>
            <a:r>
              <a:rPr lang="ru-RU" dirty="0">
                <a:latin typeface="Times New Roman" panose="02020603050405020304" pitchFamily="18" charset="0"/>
                <a:ea typeface="Times New Roman" panose="02020603050405020304" pitchFamily="18" charset="0"/>
              </a:rPr>
              <a:t>Настройка РСУБД обычно выполняется администратором БД, отвечающим за функционирование системы в целом. В частности, она может включать в себя следующие операции:</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подключение внешних приложений к БД;</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модификация параметров организации среды хранения данных с целью повышения эффективности системы;</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изменение структуры хранимых данных или их размещения в среде хранения (</a:t>
            </a:r>
            <a:r>
              <a:rPr lang="ru-RU" b="1" dirty="0">
                <a:latin typeface="Times New Roman" panose="02020603050405020304" pitchFamily="18" charset="0"/>
                <a:ea typeface="Times New Roman" panose="02020603050405020304" pitchFamily="18" charset="0"/>
              </a:rPr>
              <a:t>реорганизация БД</a:t>
            </a:r>
            <a:r>
              <a:rPr lang="ru-RU" dirty="0">
                <a:latin typeface="Times New Roman" panose="02020603050405020304" pitchFamily="18" charset="0"/>
                <a:ea typeface="Times New Roman" panose="02020603050405020304" pitchFamily="18" charset="0"/>
              </a:rPr>
              <a:t>) для повышения производительности системы или повторного использования освободившейся памяти;</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модификацию концептуальной схемы данных (</a:t>
            </a:r>
            <a:r>
              <a:rPr lang="ru-RU" b="1" dirty="0">
                <a:latin typeface="Times New Roman" panose="02020603050405020304" pitchFamily="18" charset="0"/>
                <a:ea typeface="Times New Roman" panose="02020603050405020304" pitchFamily="18" charset="0"/>
              </a:rPr>
              <a:t>реструктуризация БД</a:t>
            </a:r>
            <a:r>
              <a:rPr lang="ru-RU" dirty="0">
                <a:latin typeface="Times New Roman" panose="02020603050405020304" pitchFamily="18" charset="0"/>
                <a:ea typeface="Times New Roman" panose="02020603050405020304" pitchFamily="18" charset="0"/>
              </a:rPr>
              <a:t>) при изменении предметной области и/или потребностей пользователей.</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1911899"/>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3120342193"/>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0831316"/>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1619430318"/>
              </p:ext>
            </p:extLst>
          </p:nvPr>
        </p:nvGraphicFramePr>
        <p:xfrm>
          <a:off x="1763688" y="404664"/>
          <a:ext cx="7128792" cy="5976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1742039"/>
      </p:ext>
    </p:extLst>
  </p:cSld>
  <p:clrMapOvr>
    <a:masterClrMapping/>
  </p:clrMapOvr>
  <p:transition spd="slow">
    <p:pu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graphicFrame>
        <p:nvGraphicFramePr>
          <p:cNvPr id="5" name="Схема 4"/>
          <p:cNvGraphicFramePr/>
          <p:nvPr>
            <p:extLst>
              <p:ext uri="{D42A27DB-BD31-4B8C-83A1-F6EECF244321}">
                <p14:modId xmlns:p14="http://schemas.microsoft.com/office/powerpoint/2010/main" val="3254591416"/>
              </p:ext>
            </p:extLst>
          </p:nvPr>
        </p:nvGraphicFramePr>
        <p:xfrm>
          <a:off x="1403648" y="260648"/>
          <a:ext cx="7416824" cy="63367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09193327"/>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graphicFrame>
        <p:nvGraphicFramePr>
          <p:cNvPr id="4" name="Схема 3"/>
          <p:cNvGraphicFramePr/>
          <p:nvPr>
            <p:extLst>
              <p:ext uri="{D42A27DB-BD31-4B8C-83A1-F6EECF244321}">
                <p14:modId xmlns:p14="http://schemas.microsoft.com/office/powerpoint/2010/main" val="2722525816"/>
              </p:ext>
            </p:extLst>
          </p:nvPr>
        </p:nvGraphicFramePr>
        <p:xfrm>
          <a:off x="3203848" y="116632"/>
          <a:ext cx="5256584"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Схема 5"/>
          <p:cNvGraphicFramePr/>
          <p:nvPr>
            <p:extLst>
              <p:ext uri="{D42A27DB-BD31-4B8C-83A1-F6EECF244321}">
                <p14:modId xmlns:p14="http://schemas.microsoft.com/office/powerpoint/2010/main" val="2458534564"/>
              </p:ext>
            </p:extLst>
          </p:nvPr>
        </p:nvGraphicFramePr>
        <p:xfrm>
          <a:off x="3203848" y="5589240"/>
          <a:ext cx="5616624" cy="98430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1289755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3684884549"/>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7772686"/>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2032244942"/>
              </p:ext>
            </p:extLst>
          </p:nvPr>
        </p:nvGraphicFramePr>
        <p:xfrm>
          <a:off x="2195736" y="404664"/>
          <a:ext cx="6768752" cy="42484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Прямоугольник 1"/>
          <p:cNvSpPr/>
          <p:nvPr/>
        </p:nvSpPr>
        <p:spPr>
          <a:xfrm>
            <a:off x="3347864" y="4869160"/>
            <a:ext cx="5544616"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latin typeface="Times New Roman" panose="02020603050405020304" pitchFamily="18" charset="0"/>
                <a:ea typeface="Times New Roman" panose="02020603050405020304" pitchFamily="18" charset="0"/>
              </a:rPr>
              <a:t>ССД обеспечивает непротиворечивость метаданных, единую точку зрения на базу данных всего персонала разработчиков, администраторов и пользователей системы. Метаданные в словаре–справочнике реляционной СУБД обычно организованы в виде набора таблиц и представлений.</a:t>
            </a:r>
            <a:endParaRPr lang="ru-RU" dirty="0"/>
          </a:p>
        </p:txBody>
      </p:sp>
    </p:spTree>
    <p:extLst>
      <p:ext uri="{BB962C8B-B14F-4D97-AF65-F5344CB8AC3E}">
        <p14:creationId xmlns:p14="http://schemas.microsoft.com/office/powerpoint/2010/main" val="126538889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2" name="Прямоугольник 1"/>
          <p:cNvSpPr/>
          <p:nvPr/>
        </p:nvSpPr>
        <p:spPr>
          <a:xfrm>
            <a:off x="2339752" y="260648"/>
            <a:ext cx="5112568"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b="1" dirty="0">
                <a:latin typeface="Times New Roman" panose="02020603050405020304" pitchFamily="18" charset="0"/>
                <a:ea typeface="Times New Roman" panose="02020603050405020304" pitchFamily="18" charset="0"/>
              </a:rPr>
              <a:t>Словарь БД</a:t>
            </a:r>
            <a:r>
              <a:rPr lang="ru-RU" dirty="0">
                <a:latin typeface="Times New Roman" panose="02020603050405020304" pitchFamily="18" charset="0"/>
                <a:ea typeface="Times New Roman" panose="02020603050405020304" pitchFamily="18" charset="0"/>
              </a:rPr>
              <a:t> служит для поддержки функционирования компонентов программного обеспечения – СУБД и прикладных программ, работающих с БД. Словарь содержит сведения об организации БД, её составе и структуре, описание данных: форматы представления, структуру, методы доступа, способы размещения данных в памяти и т.п. Информация в словаре представлена в виде, удобном для программного использования.</a:t>
            </a:r>
            <a:endParaRPr lang="ru-RU" dirty="0"/>
          </a:p>
        </p:txBody>
      </p:sp>
      <p:sp>
        <p:nvSpPr>
          <p:cNvPr id="3" name="Прямоугольник 2"/>
          <p:cNvSpPr/>
          <p:nvPr/>
        </p:nvSpPr>
        <p:spPr>
          <a:xfrm>
            <a:off x="3635896" y="3420330"/>
            <a:ext cx="5184576"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spcAft>
                <a:spcPts val="0"/>
              </a:spcAft>
            </a:pPr>
            <a:r>
              <a:rPr lang="ru-RU" b="1" dirty="0">
                <a:latin typeface="Times New Roman" panose="02020603050405020304" pitchFamily="18" charset="0"/>
                <a:ea typeface="Times New Roman" panose="02020603050405020304" pitchFamily="18" charset="0"/>
              </a:rPr>
              <a:t>Справочник БД</a:t>
            </a:r>
            <a:r>
              <a:rPr lang="ru-RU" dirty="0">
                <a:latin typeface="Times New Roman" panose="02020603050405020304" pitchFamily="18" charset="0"/>
                <a:ea typeface="Times New Roman" panose="02020603050405020304" pitchFamily="18" charset="0"/>
              </a:rPr>
              <a:t> содержит сведения о семантике данных, способах их идентификации, источниках данных и т.п. Справочник предназначен главным образом для документирования разработки БД и справочного обслуживания её пользователей. Информация в справочнике представлена в виде, удобном для восприятия человеком.</a:t>
            </a:r>
            <a:endParaRPr lang="ru-RU" sz="1600" dirty="0">
              <a:effectLst/>
              <a:latin typeface="Times New Roman" panose="02020603050405020304" pitchFamily="18" charset="0"/>
              <a:ea typeface="Times New Roman" panose="02020603050405020304" pitchFamily="18" charset="0"/>
            </a:endParaRPr>
          </a:p>
        </p:txBody>
      </p:sp>
      <p:graphicFrame>
        <p:nvGraphicFramePr>
          <p:cNvPr id="7" name="Схема 6"/>
          <p:cNvGraphicFramePr/>
          <p:nvPr>
            <p:extLst>
              <p:ext uri="{D42A27DB-BD31-4B8C-83A1-F6EECF244321}">
                <p14:modId xmlns:p14="http://schemas.microsoft.com/office/powerpoint/2010/main" val="3463267741"/>
              </p:ext>
            </p:extLst>
          </p:nvPr>
        </p:nvGraphicFramePr>
        <p:xfrm>
          <a:off x="2555776" y="5790346"/>
          <a:ext cx="5777148" cy="7560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172642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8498" name="Rectangle 2"/>
          <p:cNvSpPr>
            <a:spLocks noGrp="1" noChangeArrowheads="1"/>
          </p:cNvSpPr>
          <p:nvPr>
            <p:ph type="title"/>
            <p:custDataLst>
              <p:tags r:id="rId2"/>
            </p:custDataLst>
          </p:nvPr>
        </p:nvSpPr>
        <p:spPr/>
        <p:txBody>
          <a:bodyPr/>
          <a:lstStyle/>
          <a:p>
            <a:pPr>
              <a:defRPr lang="ru-RU"/>
            </a:pPr>
            <a:r>
              <a:rPr lang="ru-RU"/>
              <a:t>Ресурсы</a:t>
            </a:r>
          </a:p>
        </p:txBody>
      </p:sp>
      <p:sp>
        <p:nvSpPr>
          <p:cNvPr id="618499" name="Rectangle 3"/>
          <p:cNvSpPr>
            <a:spLocks noGrp="1" noChangeArrowheads="1"/>
          </p:cNvSpPr>
          <p:nvPr>
            <p:ph type="body" idx="1"/>
            <p:custDataLst>
              <p:tags r:id="rId3"/>
            </p:custDataLst>
          </p:nvPr>
        </p:nvSpPr>
        <p:spPr/>
        <p:txBody>
          <a:bodyPr>
            <a:normAutofit fontScale="92500" lnSpcReduction="10000"/>
          </a:bodyPr>
          <a:lstStyle/>
          <a:p>
            <a:pPr>
              <a:defRPr lang="ru-RU"/>
            </a:pPr>
            <a:r>
              <a:rPr lang="ru-RU"/>
              <a:t>&lt;сайт интрасети&gt;</a:t>
            </a:r>
            <a:r>
              <a:t/>
            </a:r>
            <a:br/>
            <a:r>
              <a:rPr lang="ru-RU" u="sng">
                <a:solidFill>
                  <a:schemeClr val="tx2"/>
                </a:solidFill>
              </a:rPr>
              <a:t>&lt;гиперссылка&gt;</a:t>
            </a:r>
            <a:endParaRPr lang="ru-RU" u="sng"/>
          </a:p>
          <a:p>
            <a:pPr>
              <a:defRPr lang="ru-RU"/>
            </a:pPr>
            <a:endParaRPr lang="ru-RU"/>
          </a:p>
          <a:p>
            <a:pPr>
              <a:defRPr lang="ru-RU"/>
            </a:pPr>
            <a:r>
              <a:rPr lang="ru-RU"/>
              <a:t>&lt;Название материала для дополнительного чтения&gt;</a:t>
            </a:r>
            <a:r>
              <a:t/>
            </a:r>
            <a:br/>
            <a:r>
              <a:rPr lang="ru-RU" u="sng">
                <a:solidFill>
                  <a:schemeClr val="tx2"/>
                </a:solidFill>
              </a:rPr>
              <a:t>&lt;гиперссылка&gt;</a:t>
            </a:r>
            <a:endParaRPr lang="ru-RU"/>
          </a:p>
          <a:p>
            <a:pPr>
              <a:buFontTx/>
              <a:buNone/>
              <a:defRPr lang="ru-RU"/>
            </a:pPr>
            <a:endParaRPr lang="ru-RU"/>
          </a:p>
          <a:p>
            <a:pPr>
              <a:defRPr lang="ru-RU"/>
            </a:pPr>
            <a:r>
              <a:rPr lang="ru-RU"/>
              <a:t>Данный набор слайдов и связанные ресурсы:</a:t>
            </a:r>
            <a:r>
              <a:t/>
            </a:r>
            <a:br/>
            <a:r>
              <a:rPr lang="ru-RU" u="sng">
                <a:solidFill>
                  <a:schemeClr val="tx2"/>
                </a:solidFill>
              </a:rPr>
              <a:t>&lt;гиперссылка&gt;</a:t>
            </a:r>
          </a:p>
        </p:txBody>
      </p:sp>
    </p:spTree>
    <p:custDataLst>
      <p:tags r:id="rId1"/>
    </p:custData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p:cNvSpPr>
          <p:nvPr>
            <p:ph type="body" idx="4294967295"/>
          </p:nvPr>
        </p:nvSpPr>
        <p:spPr>
          <a:xfrm>
            <a:off x="0" y="1447800"/>
            <a:ext cx="8229600" cy="1828800"/>
          </a:xfrm>
        </p:spPr>
        <p:txBody>
          <a:bodyPr>
            <a:normAutofit lnSpcReduction="10000"/>
          </a:bodyPr>
          <a:lstStyle/>
          <a:p>
            <a:pPr>
              <a:lnSpc>
                <a:spcPct val="120000"/>
              </a:lnSpc>
              <a:buFont typeface="Arial" panose="020B0604020202020204" pitchFamily="34" charset="0"/>
              <a:buNone/>
            </a:pPr>
            <a:r>
              <a:rPr lang="ru-RU" altLang="ru-RU" sz="2400" b="1" smtClean="0"/>
              <a:t>Основная цель системы управления базами данных</a:t>
            </a:r>
            <a:r>
              <a:rPr lang="ru-RU" altLang="ru-RU" sz="2400" smtClean="0"/>
              <a:t> (СУБД) заключается в том, чтобы </a:t>
            </a:r>
            <a:r>
              <a:rPr lang="ru-RU" altLang="ru-RU" sz="2400" i="1" smtClean="0"/>
              <a:t>предложить пользователю абстрактное представление данных,</a:t>
            </a:r>
            <a:r>
              <a:rPr lang="ru-RU" altLang="ru-RU" sz="2400" smtClean="0"/>
              <a:t> </a:t>
            </a:r>
            <a:r>
              <a:rPr lang="ru-RU" altLang="ru-RU" sz="2400" i="1" smtClean="0"/>
              <a:t>скрыв конкретные особенности хранения и управления ими.</a:t>
            </a:r>
            <a:r>
              <a:rPr lang="ru-RU" altLang="ru-RU" sz="2400" smtClean="0"/>
              <a:t> </a:t>
            </a:r>
          </a:p>
        </p:txBody>
      </p:sp>
      <p:sp>
        <p:nvSpPr>
          <p:cNvPr id="2" name="Заголовок 1"/>
          <p:cNvSpPr>
            <a:spLocks noGrp="1"/>
          </p:cNvSpPr>
          <p:nvPr>
            <p:ph type="ctrTitle" idx="4294967295"/>
          </p:nvPr>
        </p:nvSpPr>
        <p:spPr>
          <a:xfrm>
            <a:off x="0" y="333375"/>
            <a:ext cx="8108950" cy="1058863"/>
          </a:xfrm>
          <a:ln>
            <a:miter lim="800000"/>
            <a:headEnd/>
            <a:tailEnd/>
          </a:ln>
          <a:extLst/>
        </p:spPr>
        <p:style>
          <a:lnRef idx="0">
            <a:schemeClr val="accent1"/>
          </a:lnRef>
          <a:fillRef idx="3">
            <a:schemeClr val="accent1"/>
          </a:fillRef>
          <a:effectRef idx="3">
            <a:schemeClr val="accent1"/>
          </a:effectRef>
          <a:fontRef idx="minor">
            <a:schemeClr val="lt1"/>
          </a:fontRef>
        </p:style>
        <p:txBody>
          <a:bodyPr>
            <a:normAutofit/>
          </a:bodyPr>
          <a:lstStyle/>
          <a:p>
            <a:pPr eaLnBrk="1" hangingPunct="1">
              <a:defRPr/>
            </a:pPr>
            <a:r>
              <a:rPr lang="ru-RU" sz="3600" b="1" dirty="0" smtClean="0">
                <a:solidFill>
                  <a:schemeClr val="bg1"/>
                </a:solidFill>
                <a:effectLst>
                  <a:outerShdw blurRad="38100" dist="38100" dir="2700000" algn="tl">
                    <a:srgbClr val="000000"/>
                  </a:outerShdw>
                </a:effectLst>
              </a:rPr>
              <a:t>СУБД</a:t>
            </a:r>
          </a:p>
        </p:txBody>
      </p:sp>
      <p:sp>
        <p:nvSpPr>
          <p:cNvPr id="4103" name="Rectangle 3"/>
          <p:cNvSpPr txBox="1">
            <a:spLocks/>
          </p:cNvSpPr>
          <p:nvPr/>
        </p:nvSpPr>
        <p:spPr bwMode="auto">
          <a:xfrm>
            <a:off x="152400" y="3200400"/>
            <a:ext cx="899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a:lnSpc>
                <a:spcPct val="120000"/>
              </a:lnSpc>
              <a:spcBef>
                <a:spcPct val="20000"/>
              </a:spcBef>
              <a:buFont typeface="Arial" panose="020B0604020202020204" pitchFamily="34" charset="0"/>
              <a:buNone/>
            </a:pPr>
            <a:r>
              <a:rPr lang="ru-RU" altLang="ru-RU" sz="2400">
                <a:latin typeface="Calibri" panose="020F0502020204030204" pitchFamily="34" charset="0"/>
              </a:rPr>
              <a:t>Главным при проектировании базы данных должно быть </a:t>
            </a:r>
            <a:r>
              <a:rPr lang="ru-RU" altLang="ru-RU" sz="2400" b="1" i="1">
                <a:latin typeface="Calibri" panose="020F0502020204030204" pitchFamily="34" charset="0"/>
              </a:rPr>
              <a:t>абстрактное</a:t>
            </a:r>
            <a:r>
              <a:rPr lang="ru-RU" altLang="ru-RU" sz="2400" i="1">
                <a:latin typeface="Calibri" panose="020F0502020204030204" pitchFamily="34" charset="0"/>
              </a:rPr>
              <a:t> и </a:t>
            </a:r>
            <a:r>
              <a:rPr lang="ru-RU" altLang="ru-RU" sz="2400" b="1" i="1">
                <a:latin typeface="Calibri" panose="020F0502020204030204" pitchFamily="34" charset="0"/>
              </a:rPr>
              <a:t>общее описание информационных потребностей </a:t>
            </a:r>
            <a:r>
              <a:rPr lang="ru-RU" altLang="ru-RU" sz="2400" i="1">
                <a:latin typeface="Calibri" panose="020F0502020204030204" pitchFamily="34" charset="0"/>
              </a:rPr>
              <a:t>организации,</a:t>
            </a:r>
            <a:r>
              <a:rPr lang="ru-RU" altLang="ru-RU" sz="2400">
                <a:latin typeface="Calibri" panose="020F0502020204030204" pitchFamily="34" charset="0"/>
              </a:rPr>
              <a:t> которые должны найти свое отражение в создаваемой базе данных. </a:t>
            </a:r>
          </a:p>
          <a:p>
            <a:pPr algn="l">
              <a:lnSpc>
                <a:spcPct val="120000"/>
              </a:lnSpc>
              <a:spcBef>
                <a:spcPct val="20000"/>
              </a:spcBef>
              <a:buFont typeface="Arial" panose="020B0604020202020204" pitchFamily="34" charset="0"/>
              <a:buNone/>
            </a:pPr>
            <a:r>
              <a:rPr lang="ru-RU" altLang="ru-RU" sz="2400">
                <a:latin typeface="Calibri" panose="020F0502020204030204" pitchFamily="34" charset="0"/>
              </a:rPr>
              <a:t>Поскольку база данных является </a:t>
            </a:r>
            <a:r>
              <a:rPr lang="ru-RU" altLang="ru-RU" sz="2400" b="1" i="1">
                <a:latin typeface="Calibri" panose="020F0502020204030204" pitchFamily="34" charset="0"/>
              </a:rPr>
              <a:t>общим ресурсом</a:t>
            </a:r>
            <a:r>
              <a:rPr lang="ru-RU" altLang="ru-RU" sz="2400">
                <a:latin typeface="Calibri" panose="020F0502020204030204" pitchFamily="34" charset="0"/>
              </a:rPr>
              <a:t>, то </a:t>
            </a:r>
            <a:r>
              <a:rPr lang="ru-RU" altLang="ru-RU" sz="2400" b="1" i="1">
                <a:latin typeface="Calibri" panose="020F0502020204030204" pitchFamily="34" charset="0"/>
              </a:rPr>
              <a:t>каждому пользователю </a:t>
            </a:r>
            <a:r>
              <a:rPr lang="ru-RU" altLang="ru-RU" sz="2400">
                <a:latin typeface="Calibri" panose="020F0502020204030204" pitchFamily="34" charset="0"/>
              </a:rPr>
              <a:t>может потребоваться </a:t>
            </a:r>
            <a:r>
              <a:rPr lang="ru-RU" altLang="ru-RU" sz="2400" b="1" i="1">
                <a:latin typeface="Calibri" panose="020F0502020204030204" pitchFamily="34" charset="0"/>
              </a:rPr>
              <a:t>свое, отличное от других представление </a:t>
            </a:r>
            <a:r>
              <a:rPr lang="ru-RU" altLang="ru-RU" sz="2400">
                <a:latin typeface="Calibri" panose="020F0502020204030204" pitchFamily="34" charset="0"/>
              </a:rPr>
              <a:t>о характеристиках информации, сохраняемой в базе данных. </a:t>
            </a:r>
          </a:p>
          <a:p>
            <a:pPr algn="l">
              <a:lnSpc>
                <a:spcPct val="120000"/>
              </a:lnSpc>
              <a:spcBef>
                <a:spcPct val="20000"/>
              </a:spcBef>
              <a:buFont typeface="Arial" panose="020B0604020202020204" pitchFamily="34" charset="0"/>
              <a:buNone/>
            </a:pPr>
            <a:endParaRPr lang="ru-RU" altLang="ru-RU" sz="2400">
              <a:latin typeface="Calibri" panose="020F0502020204030204" pitchFamily="34" charset="0"/>
            </a:endParaRPr>
          </a:p>
        </p:txBody>
      </p:sp>
    </p:spTree>
    <p:extLst>
      <p:ext uri="{BB962C8B-B14F-4D97-AF65-F5344CB8AC3E}">
        <p14:creationId xmlns:p14="http://schemas.microsoft.com/office/powerpoint/2010/main" val="624018182"/>
      </p:ext>
    </p:extLst>
  </p:cSld>
  <p:clrMapOvr>
    <a:masterClrMapping/>
  </p:clrMapOvr>
  <p:transition spd="slow">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Grp="1" noChangeArrowheads="1"/>
          </p:cNvSpPr>
          <p:nvPr>
            <p:ph type="title"/>
            <p:custDataLst>
              <p:tags r:id="rId2"/>
            </p:custDataLst>
          </p:nvPr>
        </p:nvSpPr>
        <p:spPr/>
        <p:txBody>
          <a:bodyPr>
            <a:normAutofit/>
          </a:bodyPr>
          <a:lstStyle/>
          <a:p>
            <a:pPr>
              <a:defRPr lang="ru-RU"/>
            </a:pPr>
            <a:r>
              <a:rPr lang="ru-RU"/>
              <a:t>Вопросы?</a:t>
            </a:r>
          </a:p>
        </p:txBody>
      </p:sp>
    </p:spTree>
    <p:custDataLst>
      <p:tags r:id="rId1"/>
    </p:custData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2594" name="Rectangle 2"/>
          <p:cNvSpPr>
            <a:spLocks noGrp="1" noChangeArrowheads="1"/>
          </p:cNvSpPr>
          <p:nvPr>
            <p:ph type="title"/>
            <p:custDataLst>
              <p:tags r:id="rId2"/>
            </p:custDataLst>
          </p:nvPr>
        </p:nvSpPr>
        <p:spPr/>
        <p:txBody>
          <a:bodyPr/>
          <a:lstStyle/>
          <a:p>
            <a:pPr>
              <a:defRPr lang="ru-RU"/>
            </a:pPr>
            <a:r>
              <a:rPr lang="ru-RU"/>
              <a:t>Приложение</a:t>
            </a:r>
          </a:p>
        </p:txBody>
      </p:sp>
    </p:spTree>
    <p:custDataLst>
      <p:tags r:id="rId1"/>
    </p:custData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2"/>
          <p:cNvSpPr txBox="1">
            <a:spLocks noChangeArrowheads="1"/>
          </p:cNvSpPr>
          <p:nvPr/>
        </p:nvSpPr>
        <p:spPr bwMode="auto">
          <a:xfrm>
            <a:off x="381000" y="1219200"/>
            <a:ext cx="8382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08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20000"/>
              </a:lnSpc>
            </a:pPr>
            <a:endParaRPr lang="uk-UA" altLang="ru-RU" sz="2400"/>
          </a:p>
          <a:p>
            <a:pPr algn="l" eaLnBrk="1" hangingPunct="1">
              <a:lnSpc>
                <a:spcPct val="120000"/>
              </a:lnSpc>
            </a:pPr>
            <a:r>
              <a:rPr lang="uk-UA" altLang="ru-RU" sz="2400"/>
              <a:t>Для удовлетворения потребности </a:t>
            </a:r>
            <a:r>
              <a:rPr lang="ru-RU" altLang="ru-RU" sz="2400" i="1"/>
              <a:t>коллективного использования</a:t>
            </a:r>
            <a:r>
              <a:rPr lang="ru-RU" altLang="ru-RU" sz="2400"/>
              <a:t> структур данных при </a:t>
            </a:r>
            <a:r>
              <a:rPr lang="ru-RU" altLang="ru-RU" sz="2400" i="1"/>
              <a:t>их индивидуальном представлении</a:t>
            </a:r>
            <a:r>
              <a:rPr lang="uk-UA" altLang="ru-RU" sz="2400"/>
              <a:t> разработана </a:t>
            </a:r>
            <a:r>
              <a:rPr lang="uk-UA" altLang="ru-RU" sz="2400" b="1"/>
              <a:t>архитектура </a:t>
            </a:r>
            <a:r>
              <a:rPr lang="en-US" altLang="ru-RU" sz="2400" b="1"/>
              <a:t>ANSI</a:t>
            </a:r>
            <a:r>
              <a:rPr lang="uk-UA" altLang="ru-RU" sz="2400" b="1"/>
              <a:t>-</a:t>
            </a:r>
            <a:r>
              <a:rPr lang="en-US" altLang="ru-RU" sz="2400" b="1"/>
              <a:t>SPARC</a:t>
            </a:r>
            <a:r>
              <a:rPr lang="ru-RU" altLang="ru-RU" sz="2400" b="1"/>
              <a:t>.</a:t>
            </a:r>
            <a:r>
              <a:rPr lang="uk-UA" altLang="ru-RU" sz="2400"/>
              <a:t> </a:t>
            </a:r>
          </a:p>
          <a:p>
            <a:pPr algn="l" eaLnBrk="1" hangingPunct="1">
              <a:lnSpc>
                <a:spcPct val="120000"/>
              </a:lnSpc>
            </a:pPr>
            <a:endParaRPr lang="uk-UA" altLang="ru-RU" sz="2400"/>
          </a:p>
          <a:p>
            <a:pPr algn="l" eaLnBrk="1" hangingPunct="1">
              <a:lnSpc>
                <a:spcPct val="120000"/>
              </a:lnSpc>
            </a:pPr>
            <a:r>
              <a:rPr lang="ru-RU" altLang="ru-RU" sz="2400"/>
              <a:t>Три уровня абстракции, уровни описания элементов данных, которые формируют трехуровневую архитектуру:</a:t>
            </a:r>
          </a:p>
          <a:p>
            <a:pPr algn="l" eaLnBrk="1" hangingPunct="1">
              <a:lnSpc>
                <a:spcPct val="120000"/>
              </a:lnSpc>
            </a:pPr>
            <a:endParaRPr lang="ru-RU" altLang="ru-RU" sz="2400"/>
          </a:p>
          <a:p>
            <a:pPr algn="l" eaLnBrk="1" hangingPunct="1">
              <a:lnSpc>
                <a:spcPct val="120000"/>
              </a:lnSpc>
              <a:buClr>
                <a:schemeClr val="folHlink"/>
              </a:buClr>
              <a:buFont typeface="Wingdings" panose="05000000000000000000" pitchFamily="2" charset="2"/>
              <a:buChar char="§"/>
            </a:pPr>
            <a:r>
              <a:rPr lang="ru-RU" altLang="ru-RU" sz="2400"/>
              <a:t>Внешний уровень</a:t>
            </a:r>
          </a:p>
          <a:p>
            <a:pPr algn="l" eaLnBrk="1" hangingPunct="1">
              <a:lnSpc>
                <a:spcPct val="120000"/>
              </a:lnSpc>
              <a:buClr>
                <a:schemeClr val="folHlink"/>
              </a:buClr>
              <a:buFont typeface="Wingdings" panose="05000000000000000000" pitchFamily="2" charset="2"/>
              <a:buChar char="§"/>
            </a:pPr>
            <a:r>
              <a:rPr lang="ru-RU" altLang="ru-RU" sz="2400"/>
              <a:t>Концептуальный уровень</a:t>
            </a:r>
          </a:p>
          <a:p>
            <a:pPr algn="l" eaLnBrk="1" hangingPunct="1">
              <a:lnSpc>
                <a:spcPct val="120000"/>
              </a:lnSpc>
              <a:buClr>
                <a:schemeClr val="folHlink"/>
              </a:buClr>
              <a:buFont typeface="Wingdings" panose="05000000000000000000" pitchFamily="2" charset="2"/>
              <a:buChar char="§"/>
            </a:pPr>
            <a:r>
              <a:rPr lang="ru-RU" altLang="ru-RU" sz="2400"/>
              <a:t>Внутренний уровень</a:t>
            </a:r>
          </a:p>
        </p:txBody>
      </p:sp>
      <p:sp>
        <p:nvSpPr>
          <p:cNvPr id="2" name="TextBox 1"/>
          <p:cNvSpPr txBox="1"/>
          <p:nvPr/>
        </p:nvSpPr>
        <p:spPr>
          <a:xfrm>
            <a:off x="361950" y="181817"/>
            <a:ext cx="8382000"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r>
              <a:rPr lang="en-US" sz="3200" b="1">
                <a:solidFill>
                  <a:schemeClr val="bg1"/>
                </a:solidFill>
                <a:latin typeface="Arial" charset="0"/>
                <a:cs typeface="Arial" charset="0"/>
              </a:rPr>
              <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464909458"/>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p:cNvSpPr>
          <p:nvPr>
            <p:ph type="body" idx="4294967295"/>
          </p:nvPr>
        </p:nvSpPr>
        <p:spPr>
          <a:xfrm>
            <a:off x="0" y="990600"/>
            <a:ext cx="9067800" cy="5830888"/>
          </a:xfrm>
        </p:spPr>
        <p:txBody>
          <a:bodyPr/>
          <a:lstStyle/>
          <a:p>
            <a:pPr>
              <a:lnSpc>
                <a:spcPct val="90000"/>
              </a:lnSpc>
              <a:buFont typeface="Arial" charset="0"/>
              <a:buNone/>
              <a:defRPr/>
            </a:pPr>
            <a:r>
              <a:rPr lang="ru-RU" sz="2400" b="1" dirty="0" smtClean="0">
                <a:latin typeface="Arial" charset="0"/>
              </a:rPr>
              <a:t>Цель трехуровневой архитектуры</a:t>
            </a:r>
            <a:r>
              <a:rPr lang="ru-RU" sz="2400" dirty="0" smtClean="0">
                <a:latin typeface="Arial" charset="0"/>
              </a:rPr>
              <a:t> заключается в </a:t>
            </a:r>
            <a:r>
              <a:rPr lang="ru-RU" sz="2400" i="1" dirty="0" smtClean="0">
                <a:latin typeface="Arial" charset="0"/>
              </a:rPr>
              <a:t>отделении пользовательского представления базы данных от ее физического представления</a:t>
            </a:r>
            <a:r>
              <a:rPr lang="ru-RU" sz="2400" dirty="0" smtClean="0">
                <a:latin typeface="Arial" charset="0"/>
              </a:rPr>
              <a:t>. </a:t>
            </a:r>
          </a:p>
          <a:p>
            <a:pPr>
              <a:lnSpc>
                <a:spcPct val="90000"/>
              </a:lnSpc>
              <a:buFont typeface="Arial" charset="0"/>
              <a:buNone/>
              <a:defRPr/>
            </a:pPr>
            <a:endParaRPr lang="uk-UA" sz="1600" b="1" dirty="0" smtClean="0">
              <a:latin typeface="Arial" charset="0"/>
            </a:endParaRPr>
          </a:p>
          <a:p>
            <a:pPr>
              <a:lnSpc>
                <a:spcPct val="90000"/>
              </a:lnSpc>
              <a:buFont typeface="Arial" charset="0"/>
              <a:buNone/>
              <a:defRPr/>
            </a:pPr>
            <a:r>
              <a:rPr lang="uk-UA" sz="2400" b="1" dirty="0" err="1" smtClean="0">
                <a:latin typeface="Arial" charset="0"/>
              </a:rPr>
              <a:t>Причины</a:t>
            </a:r>
            <a:r>
              <a:rPr lang="uk-UA" sz="2400" dirty="0" smtClean="0">
                <a:latin typeface="Arial" charset="0"/>
              </a:rPr>
              <a:t> </a:t>
            </a:r>
            <a:r>
              <a:rPr lang="ru-RU" sz="2400" dirty="0" smtClean="0">
                <a:latin typeface="Arial" charset="0"/>
              </a:rPr>
              <a:t>разделения на</a:t>
            </a:r>
            <a:r>
              <a:rPr lang="ru-RU" sz="2400" i="1" dirty="0" smtClean="0">
                <a:latin typeface="Arial" charset="0"/>
              </a:rPr>
              <a:t> три уровня</a:t>
            </a:r>
            <a:r>
              <a:rPr lang="ru-RU" sz="2400" dirty="0" smtClean="0">
                <a:latin typeface="Arial" charset="0"/>
              </a:rPr>
              <a:t>:</a:t>
            </a:r>
          </a:p>
          <a:p>
            <a:pPr>
              <a:lnSpc>
                <a:spcPct val="90000"/>
              </a:lnSpc>
              <a:buFont typeface="Arial" charset="0"/>
              <a:buNone/>
              <a:defRPr/>
            </a:pPr>
            <a:endParaRPr lang="ru-RU" sz="1600" dirty="0" smtClean="0">
              <a:latin typeface="Arial" charset="0"/>
            </a:endParaRPr>
          </a:p>
          <a:p>
            <a:pPr marL="324000">
              <a:lnSpc>
                <a:spcPct val="130000"/>
              </a:lnSpc>
              <a:spcBef>
                <a:spcPts val="0"/>
              </a:spcBef>
              <a:buFont typeface="Arial" charset="0"/>
              <a:buChar char="•"/>
              <a:defRPr/>
            </a:pPr>
            <a:r>
              <a:rPr lang="ru-RU" sz="2000" i="1" dirty="0" smtClean="0">
                <a:latin typeface="Arial" charset="0"/>
              </a:rPr>
              <a:t>Каждый пользователь </a:t>
            </a:r>
            <a:r>
              <a:rPr lang="ru-RU" sz="2000" dirty="0" smtClean="0">
                <a:latin typeface="Arial" charset="0"/>
              </a:rPr>
              <a:t>должен иметь возможность </a:t>
            </a:r>
            <a:r>
              <a:rPr lang="ru-RU" sz="2000" i="1" dirty="0" smtClean="0">
                <a:latin typeface="Arial" charset="0"/>
              </a:rPr>
              <a:t>обращаться к одним и тем же данным</a:t>
            </a:r>
            <a:r>
              <a:rPr lang="ru-RU" sz="2000" dirty="0" smtClean="0">
                <a:latin typeface="Arial" charset="0"/>
              </a:rPr>
              <a:t>, используя </a:t>
            </a:r>
            <a:r>
              <a:rPr lang="ru-RU" sz="2000" i="1" dirty="0" smtClean="0">
                <a:latin typeface="Arial" charset="0"/>
              </a:rPr>
              <a:t>свое собственное представление о них</a:t>
            </a:r>
            <a:r>
              <a:rPr lang="ru-RU" sz="2000" dirty="0" smtClean="0">
                <a:latin typeface="Arial" charset="0"/>
              </a:rPr>
              <a:t>; </a:t>
            </a:r>
            <a:r>
              <a:rPr lang="ru-RU" sz="2000" i="1" dirty="0" smtClean="0">
                <a:latin typeface="Arial" charset="0"/>
              </a:rPr>
              <a:t>изменять свое представление о данных</a:t>
            </a:r>
            <a:r>
              <a:rPr lang="ru-RU" sz="2000" dirty="0" smtClean="0">
                <a:latin typeface="Arial" charset="0"/>
              </a:rPr>
              <a:t>, причем это изменение не должно оказывать влияния на других пользователей.</a:t>
            </a:r>
          </a:p>
          <a:p>
            <a:pPr marL="324000">
              <a:lnSpc>
                <a:spcPct val="130000"/>
              </a:lnSpc>
              <a:spcBef>
                <a:spcPts val="0"/>
              </a:spcBef>
              <a:buFont typeface="Arial" charset="0"/>
              <a:buChar char="•"/>
              <a:defRPr/>
            </a:pPr>
            <a:endParaRPr lang="ru-RU" sz="1600" dirty="0" smtClean="0">
              <a:latin typeface="Arial" charset="0"/>
            </a:endParaRPr>
          </a:p>
          <a:p>
            <a:pPr>
              <a:lnSpc>
                <a:spcPct val="130000"/>
              </a:lnSpc>
              <a:spcBef>
                <a:spcPts val="0"/>
              </a:spcBef>
              <a:buFont typeface="Arial" charset="0"/>
              <a:buChar char="•"/>
              <a:defRPr/>
            </a:pPr>
            <a:r>
              <a:rPr lang="ru-RU" sz="2000" i="1" dirty="0" smtClean="0">
                <a:latin typeface="Arial" charset="0"/>
              </a:rPr>
              <a:t>Пользователи</a:t>
            </a:r>
            <a:r>
              <a:rPr lang="ru-RU" sz="2000" dirty="0" smtClean="0">
                <a:latin typeface="Arial" charset="0"/>
              </a:rPr>
              <a:t> </a:t>
            </a:r>
            <a:r>
              <a:rPr lang="ru-RU" sz="2000" i="1" dirty="0" smtClean="0">
                <a:latin typeface="Arial" charset="0"/>
              </a:rPr>
              <a:t>не должны </a:t>
            </a:r>
            <a:r>
              <a:rPr lang="ru-RU" sz="2000" dirty="0" smtClean="0">
                <a:latin typeface="Arial" charset="0"/>
              </a:rPr>
              <a:t>непосредственно иметь дело с такими подробностями физического хранения данных в базе, как </a:t>
            </a:r>
            <a:r>
              <a:rPr lang="ru-RU" sz="2000" i="1" dirty="0" smtClean="0">
                <a:latin typeface="Arial" charset="0"/>
              </a:rPr>
              <a:t>индексирование и хеширование</a:t>
            </a:r>
            <a:r>
              <a:rPr lang="ru-RU" sz="2000" dirty="0" smtClean="0">
                <a:latin typeface="Arial" charset="0"/>
              </a:rPr>
              <a:t>, т.е. взаимодействие пользователя с базой не должно зависеть от особенностей хранения в ней данных.</a:t>
            </a:r>
            <a:endParaRPr lang="ru-RU" sz="2000" i="1" dirty="0" smtClean="0">
              <a:latin typeface="Arial" charset="0"/>
            </a:endParaRPr>
          </a:p>
        </p:txBody>
      </p:sp>
      <p:sp>
        <p:nvSpPr>
          <p:cNvPr id="2" name="TextBox 1"/>
          <p:cNvSpPr txBox="1"/>
          <p:nvPr/>
        </p:nvSpPr>
        <p:spPr>
          <a:xfrm>
            <a:off x="438150" y="153109"/>
            <a:ext cx="8382000" cy="93449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nSpc>
                <a:spcPct val="90000"/>
              </a:lnSpc>
              <a:defRPr/>
            </a:pPr>
            <a:r>
              <a:rPr lang="ru-RU" sz="3200" b="1">
                <a:solidFill>
                  <a:schemeClr val="bg1"/>
                </a:solidFill>
                <a:latin typeface="Arial" charset="0"/>
                <a:cs typeface="Arial" charset="0"/>
              </a:rPr>
              <a:t>Трехуровневая архитектура</a:t>
            </a:r>
            <a:r>
              <a:rPr lang="en-US" sz="3200" b="1">
                <a:solidFill>
                  <a:schemeClr val="bg1"/>
                </a:solidFill>
                <a:latin typeface="Arial" charset="0"/>
                <a:cs typeface="Arial" charset="0"/>
              </a:rPr>
              <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3586136653"/>
      </p:ext>
    </p:extLst>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body" idx="4294967295"/>
          </p:nvPr>
        </p:nvSpPr>
        <p:spPr>
          <a:xfrm>
            <a:off x="762000" y="1143000"/>
            <a:ext cx="8382000" cy="5486400"/>
          </a:xfrm>
        </p:spPr>
        <p:txBody>
          <a:bodyPr/>
          <a:lstStyle/>
          <a:p>
            <a:pPr>
              <a:buFont typeface="Arial" charset="0"/>
              <a:buNone/>
              <a:defRPr/>
            </a:pPr>
            <a:r>
              <a:rPr lang="uk-UA" sz="2400" b="1" dirty="0" err="1" smtClean="0">
                <a:latin typeface="Arial" charset="0"/>
              </a:rPr>
              <a:t>Причины</a:t>
            </a:r>
            <a:r>
              <a:rPr lang="uk-UA" sz="2400" dirty="0" smtClean="0">
                <a:latin typeface="Arial" charset="0"/>
              </a:rPr>
              <a:t> </a:t>
            </a:r>
            <a:r>
              <a:rPr lang="ru-RU" sz="2400" dirty="0" smtClean="0">
                <a:latin typeface="Arial" charset="0"/>
              </a:rPr>
              <a:t>разделения на</a:t>
            </a:r>
            <a:r>
              <a:rPr lang="ru-RU" sz="2400" i="1" dirty="0" smtClean="0">
                <a:latin typeface="Arial" charset="0"/>
              </a:rPr>
              <a:t> три уровня</a:t>
            </a:r>
            <a:r>
              <a:rPr lang="ru-RU" sz="2400" dirty="0" smtClean="0">
                <a:latin typeface="Arial" charset="0"/>
              </a:rPr>
              <a:t>;.</a:t>
            </a:r>
            <a:endParaRPr lang="ru-RU" sz="2400" i="1" dirty="0" smtClean="0">
              <a:latin typeface="Arial" charset="0"/>
            </a:endParaRPr>
          </a:p>
          <a:p>
            <a:pPr>
              <a:lnSpc>
                <a:spcPct val="130000"/>
              </a:lnSpc>
              <a:buFont typeface="Arial" charset="0"/>
              <a:buChar char="•"/>
              <a:defRPr/>
            </a:pPr>
            <a:r>
              <a:rPr lang="ru-RU" sz="2000" i="1" dirty="0" smtClean="0">
                <a:latin typeface="Arial" charset="0"/>
              </a:rPr>
              <a:t>Администратор БД (АБД)</a:t>
            </a:r>
            <a:r>
              <a:rPr lang="ru-RU" sz="2000" dirty="0" smtClean="0">
                <a:latin typeface="Arial" charset="0"/>
              </a:rPr>
              <a:t> </a:t>
            </a:r>
            <a:r>
              <a:rPr lang="ru-RU" sz="2000" i="1" dirty="0" smtClean="0">
                <a:latin typeface="Arial" charset="0"/>
              </a:rPr>
              <a:t>должен иметь возможность изменять структуру хранения данных в базе</a:t>
            </a:r>
            <a:r>
              <a:rPr lang="ru-RU" sz="2000" dirty="0" smtClean="0">
                <a:latin typeface="Arial" charset="0"/>
              </a:rPr>
              <a:t>, </a:t>
            </a:r>
            <a:r>
              <a:rPr lang="ru-RU" sz="2000" i="1" dirty="0" smtClean="0">
                <a:latin typeface="Arial" charset="0"/>
              </a:rPr>
              <a:t>не оказывая влияния на пользовательские представления</a:t>
            </a:r>
            <a:r>
              <a:rPr lang="ru-RU" sz="2000" dirty="0" smtClean="0">
                <a:latin typeface="Arial" charset="0"/>
              </a:rPr>
              <a:t>.</a:t>
            </a:r>
          </a:p>
          <a:p>
            <a:pPr marL="0" indent="0">
              <a:lnSpc>
                <a:spcPct val="130000"/>
              </a:lnSpc>
              <a:buFont typeface="Arial" charset="0"/>
              <a:buNone/>
              <a:defRPr/>
            </a:pPr>
            <a:endParaRPr lang="ru-RU" sz="2000" i="1" dirty="0" smtClean="0">
              <a:latin typeface="Arial" charset="0"/>
            </a:endParaRPr>
          </a:p>
          <a:p>
            <a:pPr>
              <a:lnSpc>
                <a:spcPct val="130000"/>
              </a:lnSpc>
              <a:buFont typeface="Arial" charset="0"/>
              <a:buChar char="•"/>
              <a:defRPr/>
            </a:pPr>
            <a:r>
              <a:rPr lang="ru-RU" sz="2000" i="1" dirty="0" smtClean="0">
                <a:latin typeface="Arial" charset="0"/>
              </a:rPr>
              <a:t>Внутренняя структура базы данных</a:t>
            </a:r>
            <a:r>
              <a:rPr lang="ru-RU" sz="2000" dirty="0" smtClean="0">
                <a:latin typeface="Arial" charset="0"/>
              </a:rPr>
              <a:t> </a:t>
            </a:r>
            <a:r>
              <a:rPr lang="ru-RU" sz="2000" i="1" dirty="0" smtClean="0">
                <a:latin typeface="Arial" charset="0"/>
              </a:rPr>
              <a:t>не должна зависеть</a:t>
            </a:r>
            <a:r>
              <a:rPr lang="ru-RU" sz="2000" dirty="0" smtClean="0">
                <a:latin typeface="Arial" charset="0"/>
              </a:rPr>
              <a:t> </a:t>
            </a:r>
            <a:r>
              <a:rPr lang="ru-RU" sz="2000" i="1" dirty="0" smtClean="0">
                <a:latin typeface="Arial" charset="0"/>
              </a:rPr>
              <a:t>от таких</a:t>
            </a:r>
            <a:r>
              <a:rPr lang="ru-RU" sz="2000" dirty="0" smtClean="0">
                <a:latin typeface="Arial" charset="0"/>
              </a:rPr>
              <a:t> </a:t>
            </a:r>
            <a:r>
              <a:rPr lang="ru-RU" sz="2000" i="1" dirty="0" smtClean="0">
                <a:latin typeface="Arial" charset="0"/>
              </a:rPr>
              <a:t>изменений физических аспектов хранения информации</a:t>
            </a:r>
            <a:r>
              <a:rPr lang="ru-RU" sz="2000" dirty="0" smtClean="0">
                <a:latin typeface="Arial" charset="0"/>
              </a:rPr>
              <a:t>, </a:t>
            </a:r>
            <a:r>
              <a:rPr lang="ru-RU" sz="2000" i="1" dirty="0" smtClean="0">
                <a:latin typeface="Arial" charset="0"/>
              </a:rPr>
              <a:t>как переключение на новое устройство хранения.</a:t>
            </a:r>
          </a:p>
          <a:p>
            <a:pPr>
              <a:lnSpc>
                <a:spcPct val="130000"/>
              </a:lnSpc>
              <a:buFont typeface="Arial" charset="0"/>
              <a:buChar char="•"/>
              <a:defRPr/>
            </a:pPr>
            <a:endParaRPr lang="ru-RU" sz="2000" i="1" dirty="0" smtClean="0">
              <a:latin typeface="Arial" charset="0"/>
            </a:endParaRPr>
          </a:p>
          <a:p>
            <a:pPr>
              <a:lnSpc>
                <a:spcPct val="130000"/>
              </a:lnSpc>
              <a:buFont typeface="Arial" charset="0"/>
              <a:buChar char="•"/>
              <a:defRPr/>
            </a:pPr>
            <a:r>
              <a:rPr lang="ru-RU" sz="2000" i="1" dirty="0" smtClean="0">
                <a:latin typeface="Arial" charset="0"/>
              </a:rPr>
              <a:t>АБД должен</a:t>
            </a:r>
            <a:r>
              <a:rPr lang="ru-RU" sz="2000" dirty="0" smtClean="0">
                <a:latin typeface="Arial" charset="0"/>
              </a:rPr>
              <a:t> </a:t>
            </a:r>
            <a:r>
              <a:rPr lang="ru-RU" sz="2000" i="1" dirty="0" smtClean="0">
                <a:latin typeface="Arial" charset="0"/>
              </a:rPr>
              <a:t>иметь возможность</a:t>
            </a:r>
            <a:r>
              <a:rPr lang="ru-RU" sz="2000" dirty="0" smtClean="0">
                <a:latin typeface="Arial" charset="0"/>
              </a:rPr>
              <a:t> </a:t>
            </a:r>
            <a:r>
              <a:rPr lang="ru-RU" sz="2000" i="1" dirty="0" smtClean="0">
                <a:latin typeface="Arial" charset="0"/>
              </a:rPr>
              <a:t>изменять концептуальную или     глобальную структуру базы</a:t>
            </a:r>
            <a:r>
              <a:rPr lang="ru-RU" sz="2000" dirty="0" smtClean="0">
                <a:latin typeface="Arial" charset="0"/>
              </a:rPr>
              <a:t> </a:t>
            </a:r>
            <a:r>
              <a:rPr lang="ru-RU" sz="2000" i="1" dirty="0" smtClean="0">
                <a:latin typeface="Arial" charset="0"/>
              </a:rPr>
              <a:t>данных</a:t>
            </a:r>
            <a:r>
              <a:rPr lang="ru-RU" sz="2000" dirty="0" smtClean="0">
                <a:latin typeface="Arial" charset="0"/>
              </a:rPr>
              <a:t> </a:t>
            </a:r>
            <a:r>
              <a:rPr lang="ru-RU" sz="2000" i="1" dirty="0" smtClean="0">
                <a:latin typeface="Arial" charset="0"/>
              </a:rPr>
              <a:t>без какого-либо влияния на всех      </a:t>
            </a:r>
            <a:r>
              <a:rPr lang="en-US" sz="2000" i="1" dirty="0" smtClean="0">
                <a:latin typeface="Arial" charset="0"/>
              </a:rPr>
              <a:t>   </a:t>
            </a:r>
            <a:r>
              <a:rPr lang="ru-RU" sz="2000" i="1" dirty="0" smtClean="0">
                <a:latin typeface="Arial" charset="0"/>
              </a:rPr>
              <a:t>пользователей</a:t>
            </a:r>
            <a:r>
              <a:rPr lang="ru-RU" sz="2000" dirty="0" smtClean="0">
                <a:latin typeface="Arial" charset="0"/>
              </a:rPr>
              <a:t>.</a:t>
            </a:r>
          </a:p>
        </p:txBody>
      </p:sp>
      <p:sp>
        <p:nvSpPr>
          <p:cNvPr id="2" name="TextBox 1"/>
          <p:cNvSpPr txBox="1"/>
          <p:nvPr/>
        </p:nvSpPr>
        <p:spPr>
          <a:xfrm>
            <a:off x="438150" y="153109"/>
            <a:ext cx="8382000" cy="93449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r>
              <a:rPr lang="en-US" sz="3200" b="1">
                <a:solidFill>
                  <a:schemeClr val="bg1"/>
                </a:solidFill>
                <a:latin typeface="Arial" charset="0"/>
                <a:cs typeface="Arial" charset="0"/>
              </a:rPr>
              <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1239895476"/>
      </p:ext>
    </p:extLst>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p:cNvSpPr>
          <p:nvPr>
            <p:ph type="body" idx="4294967295"/>
          </p:nvPr>
        </p:nvSpPr>
        <p:spPr>
          <a:xfrm>
            <a:off x="1066800" y="1600200"/>
            <a:ext cx="8077200" cy="4525963"/>
          </a:xfrm>
        </p:spPr>
        <p:txBody>
          <a:bodyPr/>
          <a:lstStyle/>
          <a:p>
            <a:pPr>
              <a:buFont typeface="Arial" panose="020B0604020202020204" pitchFamily="34" charset="0"/>
              <a:buNone/>
            </a:pPr>
            <a:r>
              <a:rPr lang="en-US" altLang="ru-RU" b="1" smtClean="0"/>
              <a:t>                   </a:t>
            </a:r>
            <a:r>
              <a:rPr lang="ru-RU" altLang="ru-RU" sz="2000" b="1" smtClean="0"/>
              <a:t>Пользователь1</a:t>
            </a:r>
            <a:r>
              <a:rPr lang="ru-RU" altLang="ru-RU" sz="2000" smtClean="0"/>
              <a:t>  </a:t>
            </a:r>
            <a:r>
              <a:rPr lang="ru-RU" altLang="ru-RU" sz="2000" b="1" smtClean="0"/>
              <a:t>Пользователь2                   Пользователь </a:t>
            </a:r>
            <a:r>
              <a:rPr lang="en-US" altLang="ru-RU" sz="2000" b="1" smtClean="0"/>
              <a:t>N</a:t>
            </a:r>
            <a:endParaRPr lang="ru-RU" altLang="ru-RU" sz="2000" b="1" smtClean="0"/>
          </a:p>
        </p:txBody>
      </p:sp>
      <p:grpSp>
        <p:nvGrpSpPr>
          <p:cNvPr id="8195" name="Group 6"/>
          <p:cNvGrpSpPr>
            <a:grpSpLocks noChangeAspect="1"/>
          </p:cNvGrpSpPr>
          <p:nvPr/>
        </p:nvGrpSpPr>
        <p:grpSpPr bwMode="auto">
          <a:xfrm>
            <a:off x="2133600" y="2286000"/>
            <a:ext cx="6553200" cy="3981450"/>
            <a:chOff x="3397" y="9906"/>
            <a:chExt cx="6249" cy="4320"/>
          </a:xfrm>
        </p:grpSpPr>
        <p:sp>
          <p:nvSpPr>
            <p:cNvPr id="8203" name="AutoShape 7"/>
            <p:cNvSpPr>
              <a:spLocks noChangeAspect="1" noChangeArrowheads="1"/>
            </p:cNvSpPr>
            <p:nvPr/>
          </p:nvSpPr>
          <p:spPr bwMode="auto">
            <a:xfrm>
              <a:off x="3397" y="9906"/>
              <a:ext cx="6249" cy="432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2800">
                <a:latin typeface="Times New Roman" panose="02020603050405020304" pitchFamily="18" charset="0"/>
              </a:endParaRPr>
            </a:p>
          </p:txBody>
        </p:sp>
        <p:sp>
          <p:nvSpPr>
            <p:cNvPr id="8204" name="Rectangle 8"/>
            <p:cNvSpPr>
              <a:spLocks noChangeArrowheads="1"/>
            </p:cNvSpPr>
            <p:nvPr/>
          </p:nvSpPr>
          <p:spPr bwMode="auto">
            <a:xfrm>
              <a:off x="3533" y="10041"/>
              <a:ext cx="1630"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1</a:t>
              </a:r>
            </a:p>
          </p:txBody>
        </p:sp>
        <p:sp>
          <p:nvSpPr>
            <p:cNvPr id="8205" name="Rectangle 9"/>
            <p:cNvSpPr>
              <a:spLocks noChangeArrowheads="1"/>
            </p:cNvSpPr>
            <p:nvPr/>
          </p:nvSpPr>
          <p:spPr bwMode="auto">
            <a:xfrm>
              <a:off x="7744" y="10041"/>
              <a:ext cx="1630"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a:t>
              </a:r>
              <a:r>
                <a:rPr lang="en-US" altLang="ru-RU">
                  <a:latin typeface="Garamond" panose="02020404030301010803" pitchFamily="18" charset="0"/>
                </a:rPr>
                <a:t>N</a:t>
              </a:r>
            </a:p>
            <a:p>
              <a:pPr eaLnBrk="1" hangingPunct="1"/>
              <a:endParaRPr lang="ru-RU" altLang="ru-RU">
                <a:latin typeface="Garamond" panose="02020404030301010803" pitchFamily="18" charset="0"/>
              </a:endParaRPr>
            </a:p>
          </p:txBody>
        </p:sp>
        <p:sp>
          <p:nvSpPr>
            <p:cNvPr id="8206" name="Rectangle 10"/>
            <p:cNvSpPr>
              <a:spLocks noChangeArrowheads="1"/>
            </p:cNvSpPr>
            <p:nvPr/>
          </p:nvSpPr>
          <p:spPr bwMode="auto">
            <a:xfrm>
              <a:off x="5299" y="1004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2</a:t>
              </a:r>
            </a:p>
          </p:txBody>
        </p:sp>
        <p:sp>
          <p:nvSpPr>
            <p:cNvPr id="8207" name="Line 11"/>
            <p:cNvSpPr>
              <a:spLocks noChangeShapeType="1"/>
            </p:cNvSpPr>
            <p:nvPr/>
          </p:nvSpPr>
          <p:spPr bwMode="auto">
            <a:xfrm>
              <a:off x="7065" y="10311"/>
              <a:ext cx="407" cy="1"/>
            </a:xfrm>
            <a:prstGeom prst="line">
              <a:avLst/>
            </a:prstGeom>
            <a:noFill/>
            <a:ln w="2857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ru-RU"/>
            </a:p>
          </p:txBody>
        </p:sp>
        <p:sp>
          <p:nvSpPr>
            <p:cNvPr id="8208" name="Rectangle 12"/>
            <p:cNvSpPr>
              <a:spLocks noChangeArrowheads="1"/>
            </p:cNvSpPr>
            <p:nvPr/>
          </p:nvSpPr>
          <p:spPr bwMode="auto">
            <a:xfrm>
              <a:off x="5299" y="1112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Концептуаль-ная схема</a:t>
              </a:r>
            </a:p>
          </p:txBody>
        </p:sp>
        <p:sp>
          <p:nvSpPr>
            <p:cNvPr id="8209" name="Rectangle 13"/>
            <p:cNvSpPr>
              <a:spLocks noChangeArrowheads="1"/>
            </p:cNvSpPr>
            <p:nvPr/>
          </p:nvSpPr>
          <p:spPr bwMode="auto">
            <a:xfrm>
              <a:off x="5299" y="1220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Внутренняя схема</a:t>
              </a:r>
            </a:p>
          </p:txBody>
        </p:sp>
        <p:sp>
          <p:nvSpPr>
            <p:cNvPr id="8210" name="AutoShape 14"/>
            <p:cNvSpPr>
              <a:spLocks noChangeArrowheads="1"/>
            </p:cNvSpPr>
            <p:nvPr/>
          </p:nvSpPr>
          <p:spPr bwMode="auto">
            <a:xfrm>
              <a:off x="5842" y="13281"/>
              <a:ext cx="680" cy="675"/>
            </a:xfrm>
            <a:prstGeom prst="flowChartMagneticDisk">
              <a:avLst/>
            </a:prstGeom>
            <a:solidFill>
              <a:srgbClr val="C0C0C0"/>
            </a:solidFill>
            <a:ln w="222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b="1">
                  <a:latin typeface="Garamond" panose="02020404030301010803" pitchFamily="18" charset="0"/>
                </a:rPr>
                <a:t>БД</a:t>
              </a:r>
            </a:p>
          </p:txBody>
        </p:sp>
        <p:sp>
          <p:nvSpPr>
            <p:cNvPr id="8211" name="Line 15"/>
            <p:cNvSpPr>
              <a:spLocks noChangeShapeType="1"/>
            </p:cNvSpPr>
            <p:nvPr/>
          </p:nvSpPr>
          <p:spPr bwMode="auto">
            <a:xfrm>
              <a:off x="4620" y="10716"/>
              <a:ext cx="1087"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2" name="Line 16"/>
            <p:cNvSpPr>
              <a:spLocks noChangeShapeType="1"/>
            </p:cNvSpPr>
            <p:nvPr/>
          </p:nvSpPr>
          <p:spPr bwMode="auto">
            <a:xfrm>
              <a:off x="5978" y="10716"/>
              <a:ext cx="0"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3" name="Line 17"/>
            <p:cNvSpPr>
              <a:spLocks noChangeShapeType="1"/>
            </p:cNvSpPr>
            <p:nvPr/>
          </p:nvSpPr>
          <p:spPr bwMode="auto">
            <a:xfrm flipH="1">
              <a:off x="6386" y="10716"/>
              <a:ext cx="1902"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4" name="Line 18"/>
            <p:cNvSpPr>
              <a:spLocks noChangeShapeType="1"/>
            </p:cNvSpPr>
            <p:nvPr/>
          </p:nvSpPr>
          <p:spPr bwMode="auto">
            <a:xfrm>
              <a:off x="5978" y="11796"/>
              <a:ext cx="0"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5" name="Line 19"/>
            <p:cNvSpPr>
              <a:spLocks noChangeShapeType="1"/>
            </p:cNvSpPr>
            <p:nvPr/>
          </p:nvSpPr>
          <p:spPr bwMode="auto">
            <a:xfrm>
              <a:off x="6114" y="12876"/>
              <a:ext cx="0" cy="54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8196" name="Rectangle 20"/>
          <p:cNvSpPr>
            <a:spLocks noChangeArrowheads="1"/>
          </p:cNvSpPr>
          <p:nvPr/>
        </p:nvSpPr>
        <p:spPr bwMode="auto">
          <a:xfrm>
            <a:off x="304800" y="2286000"/>
            <a:ext cx="1828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Внешний уровень</a:t>
            </a:r>
          </a:p>
        </p:txBody>
      </p:sp>
      <p:sp>
        <p:nvSpPr>
          <p:cNvPr id="8197" name="Rectangle 21"/>
          <p:cNvSpPr>
            <a:spLocks noChangeArrowheads="1"/>
          </p:cNvSpPr>
          <p:nvPr/>
        </p:nvSpPr>
        <p:spPr bwMode="auto">
          <a:xfrm>
            <a:off x="152400" y="3306763"/>
            <a:ext cx="205740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Концептуаль-ный уровень</a:t>
            </a:r>
          </a:p>
        </p:txBody>
      </p:sp>
      <p:sp>
        <p:nvSpPr>
          <p:cNvPr id="8198" name="Rectangle 22"/>
          <p:cNvSpPr>
            <a:spLocks noChangeArrowheads="1"/>
          </p:cNvSpPr>
          <p:nvPr/>
        </p:nvSpPr>
        <p:spPr bwMode="auto">
          <a:xfrm>
            <a:off x="152400" y="4191000"/>
            <a:ext cx="19621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Внутренний уровень</a:t>
            </a:r>
          </a:p>
        </p:txBody>
      </p:sp>
      <p:sp>
        <p:nvSpPr>
          <p:cNvPr id="8199" name="Rectangle 23"/>
          <p:cNvSpPr>
            <a:spLocks noChangeArrowheads="1"/>
          </p:cNvSpPr>
          <p:nvPr/>
        </p:nvSpPr>
        <p:spPr bwMode="auto">
          <a:xfrm>
            <a:off x="152400" y="4953000"/>
            <a:ext cx="207486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Физическая организация данных</a:t>
            </a:r>
          </a:p>
        </p:txBody>
      </p:sp>
      <p:sp>
        <p:nvSpPr>
          <p:cNvPr id="2" name="TextBox 1"/>
          <p:cNvSpPr txBox="1"/>
          <p:nvPr/>
        </p:nvSpPr>
        <p:spPr>
          <a:xfrm>
            <a:off x="438150" y="410417"/>
            <a:ext cx="8382000"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r>
              <a:rPr lang="en-US" sz="3200" b="1">
                <a:solidFill>
                  <a:schemeClr val="bg1"/>
                </a:solidFill>
                <a:latin typeface="Arial" charset="0"/>
                <a:cs typeface="Arial" charset="0"/>
              </a:rPr>
              <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2233429874"/>
      </p:ext>
    </p:extLst>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2900" y="763588"/>
            <a:ext cx="8410575" cy="163195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l">
              <a:defRPr/>
            </a:pPr>
            <a:r>
              <a:rPr lang="ru-RU" sz="2000" b="1" dirty="0">
                <a:solidFill>
                  <a:schemeClr val="tx1"/>
                </a:solidFill>
                <a:latin typeface="Arial" charset="0"/>
                <a:cs typeface="Arial" charset="0"/>
              </a:rPr>
              <a:t>	Внешний уровень </a:t>
            </a:r>
            <a:r>
              <a:rPr lang="ru-RU" sz="2000" b="1" dirty="0"/>
              <a:t>(</a:t>
            </a:r>
            <a:r>
              <a:rPr lang="ru-RU" sz="2000" b="1" dirty="0" err="1"/>
              <a:t>external</a:t>
            </a:r>
            <a:r>
              <a:rPr lang="ru-RU" sz="2000" b="1" dirty="0"/>
              <a:t> </a:t>
            </a:r>
            <a:r>
              <a:rPr lang="ru-RU" sz="2000" b="1" dirty="0" err="1"/>
              <a:t>level</a:t>
            </a:r>
            <a:r>
              <a:rPr lang="ru-RU" sz="2000" b="1" dirty="0"/>
              <a:t>) </a:t>
            </a:r>
            <a:r>
              <a:rPr lang="ru-RU" sz="2000" dirty="0">
                <a:solidFill>
                  <a:schemeClr val="tx1"/>
                </a:solidFill>
                <a:latin typeface="Arial" charset="0"/>
                <a:cs typeface="Arial" charset="0"/>
              </a:rPr>
              <a:t>– это </a:t>
            </a:r>
            <a:r>
              <a:rPr lang="ru-RU" sz="2000" i="1" dirty="0">
                <a:solidFill>
                  <a:schemeClr val="tx1"/>
                </a:solidFill>
                <a:latin typeface="Arial" charset="0"/>
                <a:cs typeface="Arial" charset="0"/>
              </a:rPr>
              <a:t>представление базы данных с точки зрения пользователей, описывает ту часть базы данных, которая относится к  каждому пользователю</a:t>
            </a:r>
            <a:r>
              <a:rPr lang="ru-RU" sz="2000" dirty="0">
                <a:solidFill>
                  <a:schemeClr val="tx1"/>
                </a:solidFill>
                <a:latin typeface="Arial" charset="0"/>
                <a:cs typeface="Arial" charset="0"/>
              </a:rPr>
              <a:t>.</a:t>
            </a:r>
            <a:r>
              <a:rPr lang="ru-RU" sz="2000" i="1" dirty="0"/>
              <a:t> </a:t>
            </a:r>
          </a:p>
          <a:p>
            <a:pPr algn="l">
              <a:defRPr/>
            </a:pPr>
            <a:r>
              <a:rPr lang="ru-RU" sz="2000" i="1" dirty="0"/>
              <a:t>	СУБД и операционная система воспринимают данные на</a:t>
            </a:r>
            <a:r>
              <a:rPr lang="ru-RU" sz="2000" b="1" dirty="0"/>
              <a:t> внутреннем уровне (</a:t>
            </a:r>
            <a:r>
              <a:rPr lang="ru-RU" sz="2000" b="1" dirty="0" err="1"/>
              <a:t>internal</a:t>
            </a:r>
            <a:r>
              <a:rPr lang="ru-RU" sz="2000" b="1" dirty="0"/>
              <a:t> </a:t>
            </a:r>
            <a:r>
              <a:rPr lang="ru-RU" sz="2000" b="1" dirty="0" err="1"/>
              <a:t>level</a:t>
            </a:r>
            <a:r>
              <a:rPr lang="ru-RU" sz="2000" b="1" dirty="0"/>
              <a:t>)</a:t>
            </a:r>
            <a:r>
              <a:rPr lang="ru-RU" sz="2000" dirty="0"/>
              <a:t>. </a:t>
            </a:r>
            <a:endParaRPr lang="ru-RU" sz="2000" dirty="0">
              <a:solidFill>
                <a:schemeClr val="tx1"/>
              </a:solidFill>
              <a:latin typeface="Arial" charset="0"/>
              <a:cs typeface="Arial" charset="0"/>
            </a:endParaRPr>
          </a:p>
        </p:txBody>
      </p:sp>
      <p:sp>
        <p:nvSpPr>
          <p:cNvPr id="2" name="TextBox 1"/>
          <p:cNvSpPr txBox="1"/>
          <p:nvPr/>
        </p:nvSpPr>
        <p:spPr>
          <a:xfrm>
            <a:off x="343412" y="-21558"/>
            <a:ext cx="8419588" cy="75927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Внешний уровень</a:t>
            </a:r>
          </a:p>
        </p:txBody>
      </p:sp>
      <p:sp>
        <p:nvSpPr>
          <p:cNvPr id="9222" name="Прямоугольник 4"/>
          <p:cNvSpPr>
            <a:spLocks noChangeArrowheads="1"/>
          </p:cNvSpPr>
          <p:nvPr/>
        </p:nvSpPr>
        <p:spPr bwMode="auto">
          <a:xfrm>
            <a:off x="0" y="2590800"/>
            <a:ext cx="88392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uk-UA" altLang="ru-RU"/>
              <a:t>	</a:t>
            </a:r>
            <a:r>
              <a:rPr lang="ru-RU" altLang="ru-RU"/>
              <a:t>Внешний уровень состоит из нескольких различных внешних представлений базы данных, имеет дело с представлением "реального мира", выраженным в наиболее удобной для него форме. </a:t>
            </a:r>
          </a:p>
          <a:p>
            <a:pPr algn="just" eaLnBrk="1" hangingPunct="1"/>
            <a:r>
              <a:rPr lang="ru-RU" altLang="ru-RU"/>
              <a:t>	Внешнее представление содержит только те </a:t>
            </a:r>
            <a:r>
              <a:rPr lang="ru-RU" altLang="ru-RU" b="1" i="1"/>
              <a:t>сущности, атрибуты и связи </a:t>
            </a:r>
            <a:r>
              <a:rPr lang="ru-RU" altLang="ru-RU"/>
              <a:t>"реального мира", которые интересны пользователю. </a:t>
            </a:r>
          </a:p>
          <a:p>
            <a:pPr algn="just" eaLnBrk="1" hangingPunct="1"/>
            <a:r>
              <a:rPr lang="ru-RU" altLang="ru-RU"/>
              <a:t>	</a:t>
            </a:r>
            <a:r>
              <a:rPr lang="ru-RU" altLang="ru-RU" b="1" i="1"/>
              <a:t>Другие сущности, атрибуты или связи</a:t>
            </a:r>
            <a:r>
              <a:rPr lang="ru-RU" altLang="ru-RU"/>
              <a:t>, которые ему неинтересны, также могут быть </a:t>
            </a:r>
            <a:r>
              <a:rPr lang="ru-RU" altLang="ru-RU" b="1" i="1"/>
              <a:t>представлены в базе данных</a:t>
            </a:r>
            <a:r>
              <a:rPr lang="ru-RU" altLang="ru-RU"/>
              <a:t>, но </a:t>
            </a:r>
            <a:r>
              <a:rPr lang="ru-RU" altLang="ru-RU" b="1" i="1"/>
              <a:t>пользователь</a:t>
            </a:r>
            <a:r>
              <a:rPr lang="ru-RU" altLang="ru-RU"/>
              <a:t> может даже </a:t>
            </a:r>
            <a:r>
              <a:rPr lang="ru-RU" altLang="ru-RU" b="1" i="1"/>
              <a:t>не подозревать об их существовании</a:t>
            </a:r>
            <a:r>
              <a:rPr lang="ru-RU" altLang="ru-RU"/>
              <a:t>.</a:t>
            </a:r>
          </a:p>
          <a:p>
            <a:pPr algn="just" eaLnBrk="1" hangingPunct="1"/>
            <a:r>
              <a:rPr lang="ru-RU" altLang="ru-RU"/>
              <a:t>   	</a:t>
            </a:r>
            <a:r>
              <a:rPr lang="ru-RU" altLang="ru-RU" b="1" i="1"/>
              <a:t>Различные представления могут по-разному отображать одни и те же данные.</a:t>
            </a:r>
            <a:r>
              <a:rPr lang="ru-RU" altLang="ru-RU"/>
              <a:t> </a:t>
            </a:r>
          </a:p>
          <a:p>
            <a:pPr algn="just" eaLnBrk="1" hangingPunct="1"/>
            <a:r>
              <a:rPr lang="ru-RU" altLang="ru-RU"/>
              <a:t>	Некоторые </a:t>
            </a:r>
            <a:r>
              <a:rPr lang="ru-RU" altLang="ru-RU" b="1" i="1"/>
              <a:t>внешние представления могут включать производные или вычисляемые данные, которые не хранятся в базе данных</a:t>
            </a:r>
            <a:r>
              <a:rPr lang="ru-RU" altLang="ru-RU"/>
              <a:t> как таковые, а создаются по мере надобности. </a:t>
            </a:r>
          </a:p>
          <a:p>
            <a:pPr algn="just" eaLnBrk="1" hangingPunct="1"/>
            <a:r>
              <a:rPr lang="ru-RU" altLang="ru-RU"/>
              <a:t>	Представления</a:t>
            </a:r>
            <a:r>
              <a:rPr lang="ru-RU" altLang="ru-RU" i="1"/>
              <a:t> </a:t>
            </a:r>
            <a:r>
              <a:rPr lang="ru-RU" altLang="ru-RU"/>
              <a:t>могут также  включать </a:t>
            </a:r>
            <a:r>
              <a:rPr lang="ru-RU" altLang="ru-RU" b="1" i="1"/>
              <a:t>комбинированные или производные данные из нескольких объектов </a:t>
            </a:r>
            <a:r>
              <a:rPr lang="ru-RU" altLang="ru-RU"/>
              <a:t>.</a:t>
            </a:r>
          </a:p>
        </p:txBody>
      </p:sp>
    </p:spTree>
    <p:extLst>
      <p:ext uri="{BB962C8B-B14F-4D97-AF65-F5344CB8AC3E}">
        <p14:creationId xmlns:p14="http://schemas.microsoft.com/office/powerpoint/2010/main" val="2356662655"/>
      </p:ext>
    </p:extLst>
  </p:cSld>
  <p:clrMapOvr>
    <a:masterClrMapping/>
  </p:clrMapOvr>
  <p:transition spd="slow">
    <p:wipe di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10.xml><?xml version="1.0" encoding="utf-8"?>
<p:tagLst xmlns:a="http://schemas.openxmlformats.org/drawingml/2006/main" xmlns:r="http://schemas.openxmlformats.org/officeDocument/2006/relationships" xmlns:p="http://schemas.openxmlformats.org/presentationml/2006/main">
  <p:tag name="DVSHAPEID" val="LRMR96J2MVd0CGe2e5htjk"/>
</p:tagLst>
</file>

<file path=ppt/tags/tag11.xml><?xml version="1.0" encoding="utf-8"?>
<p:tagLst xmlns:a="http://schemas.openxmlformats.org/drawingml/2006/main" xmlns:r="http://schemas.openxmlformats.org/officeDocument/2006/relationships" xmlns:p="http://schemas.openxmlformats.org/presentationml/2006/main">
  <p:tag name="DVSECTIONID" val="c48BxRTjzwKhAarpC8SPOi"/>
</p:tagLst>
</file>

<file path=ppt/tags/tag12.xml><?xml version="1.0" encoding="utf-8"?>
<p:tagLst xmlns:a="http://schemas.openxmlformats.org/drawingml/2006/main" xmlns:r="http://schemas.openxmlformats.org/officeDocument/2006/relationships" xmlns:p="http://schemas.openxmlformats.org/presentationml/2006/main">
  <p:tag name="DVSHAPEID" val="GFUQynbDZ7CnnKAa7cx9MM"/>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6.xml><?xml version="1.0" encoding="utf-8"?>
<p:tagLst xmlns:a="http://schemas.openxmlformats.org/drawingml/2006/main" xmlns:r="http://schemas.openxmlformats.org/officeDocument/2006/relationships" xmlns:p="http://schemas.openxmlformats.org/presentationml/2006/main">
  <p:tag name="DVSECTIONID" val="OOKFAmQ6LnTdkKqqzhwoax"/>
</p:tagLst>
</file>

<file path=ppt/tags/tag7.xml><?xml version="1.0" encoding="utf-8"?>
<p:tagLst xmlns:a="http://schemas.openxmlformats.org/drawingml/2006/main" xmlns:r="http://schemas.openxmlformats.org/officeDocument/2006/relationships" xmlns:p="http://schemas.openxmlformats.org/presentationml/2006/main">
  <p:tag name="DVSHAPEID" val="XuPQogmzKvTp1YV9ymQ2ZW"/>
</p:tagLst>
</file>

<file path=ppt/tags/tag8.xml><?xml version="1.0" encoding="utf-8"?>
<p:tagLst xmlns:a="http://schemas.openxmlformats.org/drawingml/2006/main" xmlns:r="http://schemas.openxmlformats.org/officeDocument/2006/relationships" xmlns:p="http://schemas.openxmlformats.org/presentationml/2006/main">
  <p:tag name="DVSHAPEID" val="S8Cm1higbyIl35Abad2Rjv"/>
</p:tagLst>
</file>

<file path=ppt/tags/tag9.xml><?xml version="1.0" encoding="utf-8"?>
<p:tagLst xmlns:a="http://schemas.openxmlformats.org/drawingml/2006/main" xmlns:r="http://schemas.openxmlformats.org/officeDocument/2006/relationships" xmlns:p="http://schemas.openxmlformats.org/presentationml/2006/main">
  <p:tag name="DVSECTIONID" val="ezdaKHeWyBnZyZ2cDqRSoa"/>
</p:tagLst>
</file>

<file path=ppt/theme/theme1.xml><?xml version="1.0" encoding="utf-8"?>
<a:theme xmlns:a="http://schemas.openxmlformats.org/drawingml/2006/main" name="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9BB791A-2264-44DD-BA10-93318C807D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на основе шаблона Обучение</Template>
  <TotalTime>0</TotalTime>
  <Words>3983</Words>
  <Application>Microsoft Office PowerPoint</Application>
  <PresentationFormat>Экран (4:3)</PresentationFormat>
  <Paragraphs>318</Paragraphs>
  <Slides>41</Slides>
  <Notes>37</Notes>
  <HiddenSlides>2</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41</vt:i4>
      </vt:variant>
    </vt:vector>
  </HeadingPairs>
  <TitlesOfParts>
    <vt:vector size="49" baseType="lpstr">
      <vt:lpstr>Arial</vt:lpstr>
      <vt:lpstr>Calibri</vt:lpstr>
      <vt:lpstr>Garamond</vt:lpstr>
      <vt:lpstr>Georgia</vt:lpstr>
      <vt:lpstr>Symbol</vt:lpstr>
      <vt:lpstr>Times New Roman</vt:lpstr>
      <vt:lpstr>Wingdings</vt:lpstr>
      <vt:lpstr>Training</vt:lpstr>
      <vt:lpstr>СИСТЕМЫ УПРАВЛЕНИЯ БАЗАМИ ДАННЫХ</vt:lpstr>
      <vt:lpstr>Содержание</vt:lpstr>
      <vt:lpstr>Презентация PowerPoint</vt:lpstr>
      <vt:lpstr>СУБД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Классификация СУБД по степени универсальности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Ресурсы</vt:lpstr>
      <vt:lpstr>Вопросы?</vt:lpstr>
      <vt:lpstr>Приложение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2014-11-16T15:00:11Z</dcterms:created>
  <dcterms:modified xsi:type="dcterms:W3CDTF">2017-04-25T13:05:25Z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TC016745579991</vt:lpwstr>
  </property>
</Properties>
</file>