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67" r:id="rId3"/>
    <p:sldId id="268" r:id="rId4"/>
    <p:sldId id="269" r:id="rId5"/>
    <p:sldId id="271" r:id="rId6"/>
    <p:sldId id="270" r:id="rId7"/>
    <p:sldId id="272" r:id="rId8"/>
    <p:sldId id="273" r:id="rId9"/>
    <p:sldId id="274" r:id="rId10"/>
    <p:sldId id="275" r:id="rId11"/>
    <p:sldId id="276" r:id="rId12"/>
    <p:sldId id="277" r:id="rId13"/>
    <p:sldId id="278" r:id="rId14"/>
    <p:sldId id="279" r:id="rId15"/>
    <p:sldId id="280" r:id="rId16"/>
    <p:sldId id="281" r:id="rId17"/>
    <p:sldId id="282" r:id="rId18"/>
    <p:sldId id="283" r:id="rId19"/>
    <p:sldId id="284" r:id="rId20"/>
    <p:sldId id="285" r:id="rId21"/>
    <p:sldId id="286" r:id="rId22"/>
    <p:sldId id="287" r:id="rId23"/>
    <p:sldId id="288" r:id="rId24"/>
    <p:sldId id="289" r:id="rId25"/>
    <p:sldId id="290" r:id="rId26"/>
    <p:sldId id="266"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E289"/>
    <a:srgbClr val="157FFF"/>
    <a:srgbClr val="FF9E1D"/>
    <a:srgbClr val="D68B1C"/>
    <a:srgbClr val="D09622"/>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192"/>
    <p:restoredTop sz="91103" autoAdjust="0"/>
  </p:normalViewPr>
  <p:slideViewPr>
    <p:cSldViewPr>
      <p:cViewPr varScale="1">
        <p:scale>
          <a:sx n="99" d="100"/>
          <a:sy n="99" d="100"/>
        </p:scale>
        <p:origin x="1776"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693F40-D5DE-434E-AD87-D7C973D0D1BF}" type="datetimeFigureOut">
              <a:rPr lang="ru-RU" smtClean="0"/>
              <a:t>06.09.2021</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061813-6AA2-40CC-BAFA-02E61B28D96E}" type="slidenum">
              <a:rPr lang="ru-RU" smtClean="0"/>
              <a:t>‹#›</a:t>
            </a:fld>
            <a:endParaRPr lang="ru-RU"/>
          </a:p>
        </p:txBody>
      </p:sp>
    </p:spTree>
    <p:extLst>
      <p:ext uri="{BB962C8B-B14F-4D97-AF65-F5344CB8AC3E}">
        <p14:creationId xmlns:p14="http://schemas.microsoft.com/office/powerpoint/2010/main" val="21487835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b="0" i="0" dirty="0">
                <a:solidFill>
                  <a:srgbClr val="000000"/>
                </a:solidFill>
                <a:effectLst/>
                <a:latin typeface="Times New Roman" panose="02020603050405020304" pitchFamily="18" charset="0"/>
              </a:rPr>
              <a:t>Если вернуться к анализу интересов различных категорий субъектов информационных отношений, то почти для всех, кто реально использует ИС, на первом месте стоит доступность. Практически не уступает ей по важности целостность – какой смысл в информационной услуге, если она содержит искаженные сведения? Наконец, конфиденциальная информация есть как у организаций, так и отдельных пользователей.</a:t>
            </a:r>
            <a:endParaRPr lang="ru-RU" dirty="0"/>
          </a:p>
        </p:txBody>
      </p:sp>
      <p:sp>
        <p:nvSpPr>
          <p:cNvPr id="4" name="Номер слайда 3"/>
          <p:cNvSpPr>
            <a:spLocks noGrp="1"/>
          </p:cNvSpPr>
          <p:nvPr>
            <p:ph type="sldNum" sz="quarter" idx="5"/>
          </p:nvPr>
        </p:nvSpPr>
        <p:spPr/>
        <p:txBody>
          <a:bodyPr/>
          <a:lstStyle/>
          <a:p>
            <a:fld id="{60061813-6AA2-40CC-BAFA-02E61B28D96E}" type="slidenum">
              <a:rPr lang="ru-RU" smtClean="0"/>
              <a:t>12</a:t>
            </a:fld>
            <a:endParaRPr lang="ru-RU"/>
          </a:p>
        </p:txBody>
      </p:sp>
    </p:spTree>
    <p:extLst>
      <p:ext uri="{BB962C8B-B14F-4D97-AF65-F5344CB8AC3E}">
        <p14:creationId xmlns:p14="http://schemas.microsoft.com/office/powerpoint/2010/main" val="3710179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b="0" i="0" dirty="0">
                <a:solidFill>
                  <a:srgbClr val="000000"/>
                </a:solidFill>
                <a:effectLst/>
                <a:latin typeface="Times New Roman" panose="02020603050405020304" pitchFamily="18" charset="0"/>
              </a:rPr>
              <a:t>Основными </a:t>
            </a:r>
            <a:r>
              <a:rPr lang="ru-RU" b="1" i="0" dirty="0">
                <a:solidFill>
                  <a:srgbClr val="000000"/>
                </a:solidFill>
                <a:effectLst/>
                <a:latin typeface="Times New Roman" panose="02020603050405020304" pitchFamily="18" charset="0"/>
              </a:rPr>
              <a:t>объектами защиты</a:t>
            </a:r>
            <a:r>
              <a:rPr lang="ru-RU" b="0" i="0" dirty="0">
                <a:solidFill>
                  <a:srgbClr val="000000"/>
                </a:solidFill>
                <a:effectLst/>
                <a:latin typeface="Times New Roman" panose="02020603050405020304" pitchFamily="18" charset="0"/>
              </a:rPr>
              <a:t> при обеспечении информационной безопасности являются:</a:t>
            </a:r>
            <a:endParaRPr lang="ru-RU" dirty="0"/>
          </a:p>
        </p:txBody>
      </p:sp>
      <p:sp>
        <p:nvSpPr>
          <p:cNvPr id="4" name="Номер слайда 3"/>
          <p:cNvSpPr>
            <a:spLocks noGrp="1"/>
          </p:cNvSpPr>
          <p:nvPr>
            <p:ph type="sldNum" sz="quarter" idx="5"/>
          </p:nvPr>
        </p:nvSpPr>
        <p:spPr/>
        <p:txBody>
          <a:bodyPr/>
          <a:lstStyle/>
          <a:p>
            <a:fld id="{60061813-6AA2-40CC-BAFA-02E61B28D96E}" type="slidenum">
              <a:rPr lang="ru-RU" smtClean="0"/>
              <a:t>14</a:t>
            </a:fld>
            <a:endParaRPr lang="ru-RU"/>
          </a:p>
        </p:txBody>
      </p:sp>
    </p:spTree>
    <p:extLst>
      <p:ext uri="{BB962C8B-B14F-4D97-AF65-F5344CB8AC3E}">
        <p14:creationId xmlns:p14="http://schemas.microsoft.com/office/powerpoint/2010/main" val="18241067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b="0" i="0" dirty="0">
                <a:solidFill>
                  <a:srgbClr val="000000"/>
                </a:solidFill>
                <a:effectLst/>
                <a:latin typeface="Times New Roman" panose="02020603050405020304" pitchFamily="18" charset="0"/>
              </a:rPr>
              <a:t>Неотъемлемой частью любой информационной системы является информация.</a:t>
            </a:r>
            <a:endParaRPr lang="ru-RU" dirty="0"/>
          </a:p>
        </p:txBody>
      </p:sp>
      <p:sp>
        <p:nvSpPr>
          <p:cNvPr id="4" name="Номер слайда 3"/>
          <p:cNvSpPr>
            <a:spLocks noGrp="1"/>
          </p:cNvSpPr>
          <p:nvPr>
            <p:ph type="sldNum" sz="quarter" idx="5"/>
          </p:nvPr>
        </p:nvSpPr>
        <p:spPr/>
        <p:txBody>
          <a:bodyPr/>
          <a:lstStyle/>
          <a:p>
            <a:fld id="{60061813-6AA2-40CC-BAFA-02E61B28D96E}" type="slidenum">
              <a:rPr lang="ru-RU" smtClean="0"/>
              <a:t>15</a:t>
            </a:fld>
            <a:endParaRPr lang="ru-RU"/>
          </a:p>
        </p:txBody>
      </p:sp>
    </p:spTree>
    <p:extLst>
      <p:ext uri="{BB962C8B-B14F-4D97-AF65-F5344CB8AC3E}">
        <p14:creationId xmlns:p14="http://schemas.microsoft.com/office/powerpoint/2010/main" val="4849144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b="0" i="0" dirty="0">
                <a:solidFill>
                  <a:srgbClr val="000000"/>
                </a:solidFill>
                <a:effectLst/>
                <a:latin typeface="Times New Roman" panose="02020603050405020304" pitchFamily="18" charset="0"/>
              </a:rPr>
              <a:t>Должностные лица, принявшие решения о засекречивании перечисленных сведений либо о включении их в этих целях в носители сведений, составляющих государственную тайну, несут </a:t>
            </a:r>
            <a:r>
              <a:rPr lang="ru-RU" b="1" i="0" dirty="0">
                <a:solidFill>
                  <a:srgbClr val="000000"/>
                </a:solidFill>
                <a:effectLst/>
                <a:latin typeface="Times New Roman" panose="02020603050405020304" pitchFamily="18" charset="0"/>
              </a:rPr>
              <a:t>уголовную</a:t>
            </a:r>
            <a:r>
              <a:rPr lang="ru-RU" b="0" i="0" dirty="0">
                <a:solidFill>
                  <a:srgbClr val="000000"/>
                </a:solidFill>
                <a:effectLst/>
                <a:latin typeface="Times New Roman" panose="02020603050405020304" pitchFamily="18" charset="0"/>
              </a:rPr>
              <a:t>, </a:t>
            </a:r>
            <a:r>
              <a:rPr lang="ru-RU" b="1" i="0" dirty="0">
                <a:solidFill>
                  <a:srgbClr val="000000"/>
                </a:solidFill>
                <a:effectLst/>
                <a:latin typeface="Times New Roman" panose="02020603050405020304" pitchFamily="18" charset="0"/>
              </a:rPr>
              <a:t>административную</a:t>
            </a:r>
            <a:r>
              <a:rPr lang="ru-RU" b="0" i="0" dirty="0">
                <a:solidFill>
                  <a:srgbClr val="000000"/>
                </a:solidFill>
                <a:effectLst/>
                <a:latin typeface="Times New Roman" panose="02020603050405020304" pitchFamily="18" charset="0"/>
              </a:rPr>
              <a:t> или </a:t>
            </a:r>
            <a:r>
              <a:rPr lang="ru-RU" b="1" i="0" dirty="0">
                <a:solidFill>
                  <a:srgbClr val="000000"/>
                </a:solidFill>
                <a:effectLst/>
                <a:latin typeface="Times New Roman" panose="02020603050405020304" pitchFamily="18" charset="0"/>
              </a:rPr>
              <a:t>дисциплинарную</a:t>
            </a:r>
            <a:r>
              <a:rPr lang="ru-RU" b="0" i="0" dirty="0">
                <a:solidFill>
                  <a:srgbClr val="000000"/>
                </a:solidFill>
                <a:effectLst/>
                <a:latin typeface="Times New Roman" panose="02020603050405020304" pitchFamily="18" charset="0"/>
              </a:rPr>
              <a:t> ответственность в зависимости от причиненного обществу, государству и гражданам материального и морального ущерба. Граждане вправе обжаловать такие решения в суд.</a:t>
            </a:r>
          </a:p>
          <a:p>
            <a:r>
              <a:rPr lang="ru-RU" b="1" i="0" dirty="0">
                <a:solidFill>
                  <a:srgbClr val="000000"/>
                </a:solidFill>
                <a:effectLst/>
                <a:latin typeface="Times New Roman" panose="02020603050405020304" pitchFamily="18" charset="0"/>
              </a:rPr>
              <a:t>Информация, запрещенная к распространению</a:t>
            </a:r>
            <a:r>
              <a:rPr lang="ru-RU" b="0" i="0" dirty="0">
                <a:solidFill>
                  <a:srgbClr val="000000"/>
                </a:solidFill>
                <a:effectLst/>
                <a:latin typeface="Times New Roman" panose="02020603050405020304" pitchFamily="18" charset="0"/>
              </a:rPr>
              <a:t>, определена в многочисленных нормативных документах</a:t>
            </a:r>
            <a:endParaRPr lang="ru-RU" dirty="0"/>
          </a:p>
        </p:txBody>
      </p:sp>
      <p:sp>
        <p:nvSpPr>
          <p:cNvPr id="4" name="Номер слайда 3"/>
          <p:cNvSpPr>
            <a:spLocks noGrp="1"/>
          </p:cNvSpPr>
          <p:nvPr>
            <p:ph type="sldNum" sz="quarter" idx="5"/>
          </p:nvPr>
        </p:nvSpPr>
        <p:spPr/>
        <p:txBody>
          <a:bodyPr/>
          <a:lstStyle/>
          <a:p>
            <a:fld id="{60061813-6AA2-40CC-BAFA-02E61B28D96E}" type="slidenum">
              <a:rPr lang="ru-RU" smtClean="0"/>
              <a:t>20</a:t>
            </a:fld>
            <a:endParaRPr lang="ru-RU"/>
          </a:p>
        </p:txBody>
      </p:sp>
    </p:spTree>
    <p:extLst>
      <p:ext uri="{BB962C8B-B14F-4D97-AF65-F5344CB8AC3E}">
        <p14:creationId xmlns:p14="http://schemas.microsoft.com/office/powerpoint/2010/main" val="9492522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508000" algn="just"/>
            <a:r>
              <a:rPr lang="ru-RU" b="0" i="0" dirty="0">
                <a:solidFill>
                  <a:srgbClr val="000000"/>
                </a:solidFill>
                <a:effectLst/>
                <a:latin typeface="Times New Roman" panose="02020603050405020304" pitchFamily="18" charset="0"/>
              </a:rPr>
              <a:t>1. С древних времен практиковалась охрана документа (носителя информации) физическими лицами, передача его специальным курьером (человеком (дипломатом) или животным (голубиная почта)) и т.д. Но, документ можно выкрасть, курьера можно перехватить, подкупить, в конце концов, убить. В настоящий момент для реализации данного механизма защиты используются современные телекоммуникационные каналы связи. Однако следует заметить, что данный подход требует значительных капитальных вложений. При современном уровне развития науки и техники сделать такой канал связи между удаленными абонентами для многократной передачи больших объемов информации практически нереально.</a:t>
            </a:r>
          </a:p>
          <a:p>
            <a:pPr marL="508000" algn="just"/>
            <a:r>
              <a:rPr lang="ru-RU" b="0" i="0" dirty="0">
                <a:solidFill>
                  <a:srgbClr val="000000"/>
                </a:solidFill>
                <a:effectLst/>
                <a:latin typeface="Times New Roman" panose="02020603050405020304" pitchFamily="18" charset="0"/>
              </a:rPr>
              <a:t>2. Разработкой средств и методов скрытия факта передачи сообщения занимается </a:t>
            </a:r>
            <a:r>
              <a:rPr lang="ru-RU" b="1" i="0" dirty="0">
                <a:solidFill>
                  <a:srgbClr val="000000"/>
                </a:solidFill>
                <a:effectLst/>
                <a:latin typeface="Times New Roman" panose="02020603050405020304" pitchFamily="18" charset="0"/>
              </a:rPr>
              <a:t>стеганография</a:t>
            </a:r>
            <a:r>
              <a:rPr lang="ru-RU" b="0" i="0" dirty="0">
                <a:solidFill>
                  <a:srgbClr val="000000"/>
                </a:solidFill>
                <a:effectLst/>
                <a:latin typeface="Times New Roman" panose="02020603050405020304" pitchFamily="18" charset="0"/>
              </a:rPr>
              <a:t>. Первые следы </a:t>
            </a:r>
            <a:r>
              <a:rPr lang="ru-RU" b="0" i="0" dirty="0" err="1">
                <a:solidFill>
                  <a:srgbClr val="000000"/>
                </a:solidFill>
                <a:effectLst/>
                <a:latin typeface="Times New Roman" panose="02020603050405020304" pitchFamily="18" charset="0"/>
              </a:rPr>
              <a:t>стеганографических</a:t>
            </a:r>
            <a:r>
              <a:rPr lang="ru-RU" b="0" i="0" dirty="0">
                <a:solidFill>
                  <a:srgbClr val="000000"/>
                </a:solidFill>
                <a:effectLst/>
                <a:latin typeface="Times New Roman" panose="02020603050405020304" pitchFamily="18" charset="0"/>
              </a:rPr>
              <a:t> методов теряются в глубокой древности. Так, в трудах древнегреческого историка Геродота встречается описание двух методов сокрытия информации: на обритую голову раба записывалось необходимое сообщение, а когда его волосы отрастали, он отправлялся к адресату, который вновь брил его голову и считывал доставленное сообщение. Второй способ заключался в следующем: сообщение наносилось на деревянную дощечку, а потом она покрывалась воском, и, тем самым, не вызывала никаких подозрений. Потом воск соскабливался, и сообщение становилось видимым. В настоящий момент </a:t>
            </a:r>
            <a:r>
              <a:rPr lang="ru-RU" b="0" i="0" dirty="0" err="1">
                <a:solidFill>
                  <a:srgbClr val="000000"/>
                </a:solidFill>
                <a:effectLst/>
                <a:latin typeface="Times New Roman" panose="02020603050405020304" pitchFamily="18" charset="0"/>
              </a:rPr>
              <a:t>стеганографические</a:t>
            </a:r>
            <a:r>
              <a:rPr lang="ru-RU" b="0" i="0" dirty="0">
                <a:solidFill>
                  <a:srgbClr val="000000"/>
                </a:solidFill>
                <a:effectLst/>
                <a:latin typeface="Times New Roman" panose="02020603050405020304" pitchFamily="18" charset="0"/>
              </a:rPr>
              <a:t> методы в совокупности с криптографическими нашли широкое применение в целях сокрытия и передачи конфиденциальной информации.</a:t>
            </a:r>
          </a:p>
          <a:p>
            <a:pPr marL="508000" algn="just"/>
            <a:r>
              <a:rPr lang="ru-RU" b="0" i="0" dirty="0">
                <a:solidFill>
                  <a:srgbClr val="000000"/>
                </a:solidFill>
                <a:effectLst/>
                <a:latin typeface="Times New Roman" panose="02020603050405020304" pitchFamily="18" charset="0"/>
              </a:rPr>
              <a:t>3. Разработкой методов преобразования информации с целью ее защиты от несанкционированного прочтения занимается </a:t>
            </a:r>
            <a:r>
              <a:rPr lang="ru-RU" b="1" i="0" dirty="0">
                <a:solidFill>
                  <a:srgbClr val="000000"/>
                </a:solidFill>
                <a:effectLst/>
                <a:latin typeface="Times New Roman" panose="02020603050405020304" pitchFamily="18" charset="0"/>
              </a:rPr>
              <a:t>криптография</a:t>
            </a:r>
            <a:r>
              <a:rPr lang="ru-RU" b="0" i="0" dirty="0">
                <a:solidFill>
                  <a:srgbClr val="000000"/>
                </a:solidFill>
                <a:effectLst/>
                <a:latin typeface="Times New Roman" panose="02020603050405020304" pitchFamily="18" charset="0"/>
              </a:rPr>
              <a:t>.</a:t>
            </a:r>
          </a:p>
          <a:p>
            <a:endParaRPr lang="ru-RU" dirty="0"/>
          </a:p>
        </p:txBody>
      </p:sp>
      <p:sp>
        <p:nvSpPr>
          <p:cNvPr id="4" name="Номер слайда 3"/>
          <p:cNvSpPr>
            <a:spLocks noGrp="1"/>
          </p:cNvSpPr>
          <p:nvPr>
            <p:ph type="sldNum" sz="quarter" idx="5"/>
          </p:nvPr>
        </p:nvSpPr>
        <p:spPr/>
        <p:txBody>
          <a:bodyPr/>
          <a:lstStyle/>
          <a:p>
            <a:fld id="{60061813-6AA2-40CC-BAFA-02E61B28D96E}" type="slidenum">
              <a:rPr lang="ru-RU" smtClean="0"/>
              <a:t>25</a:t>
            </a:fld>
            <a:endParaRPr lang="ru-RU"/>
          </a:p>
        </p:txBody>
      </p:sp>
    </p:spTree>
    <p:extLst>
      <p:ext uri="{BB962C8B-B14F-4D97-AF65-F5344CB8AC3E}">
        <p14:creationId xmlns:p14="http://schemas.microsoft.com/office/powerpoint/2010/main" val="1930459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19295" y="985720"/>
            <a:ext cx="4428445" cy="1221640"/>
          </a:xfrm>
          <a:effectLst>
            <a:outerShdw blurRad="50800" dist="38100" dir="2700000" algn="tl" rotWithShape="0">
              <a:prstClr val="black">
                <a:alpha val="40000"/>
              </a:prstClr>
            </a:outerShdw>
          </a:effectLst>
        </p:spPr>
        <p:txBody>
          <a:bodyPr>
            <a:normAutofit/>
          </a:bodyPr>
          <a:lstStyle>
            <a:lvl1pPr algn="r">
              <a:defRPr sz="3600">
                <a:solidFill>
                  <a:schemeClr val="bg1"/>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2434130" y="2665475"/>
            <a:ext cx="6400800" cy="1068935"/>
          </a:xfrm>
        </p:spPr>
        <p:txBody>
          <a:bodyPr>
            <a:normAutofit/>
          </a:bodyPr>
          <a:lstStyle>
            <a:lvl1pPr marL="0" indent="0" algn="r">
              <a:buNone/>
              <a:defRPr sz="2600">
                <a:solidFill>
                  <a:srgbClr val="157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a:t>
            </a:r>
          </a:p>
          <a:p>
            <a:r>
              <a:rPr lang="en-US" dirty="0"/>
              <a:t>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9/6/2021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9/6/2021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9/6/2021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9/6/2021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281425" y="680310"/>
            <a:ext cx="6566315" cy="610820"/>
          </a:xfrm>
        </p:spPr>
        <p:txBody>
          <a:bodyPr>
            <a:normAutofit/>
          </a:bodyPr>
          <a:lstStyle>
            <a:lvl1pPr algn="l">
              <a:defRPr sz="3600">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2128720" y="1749245"/>
            <a:ext cx="6413610" cy="4581150"/>
          </a:xfrm>
        </p:spPr>
        <p:txBody>
          <a:bodyPr/>
          <a:lstStyle>
            <a:lvl1pPr>
              <a:defRPr sz="2800">
                <a:solidFill>
                  <a:schemeClr val="tx2">
                    <a:lumMod val="75000"/>
                  </a:schemeClr>
                </a:solidFill>
              </a:defRPr>
            </a:lvl1pPr>
            <a:lvl2pPr>
              <a:defRPr>
                <a:solidFill>
                  <a:schemeClr val="tx2">
                    <a:lumMod val="75000"/>
                  </a:schemeClr>
                </a:solidFill>
              </a:defRPr>
            </a:lvl2pPr>
            <a:lvl3pPr>
              <a:defRPr>
                <a:solidFill>
                  <a:schemeClr val="tx2">
                    <a:lumMod val="75000"/>
                  </a:schemeClr>
                </a:solidFill>
              </a:defRPr>
            </a:lvl3pPr>
            <a:lvl4pPr>
              <a:defRPr>
                <a:solidFill>
                  <a:schemeClr val="tx2">
                    <a:lumMod val="75000"/>
                  </a:schemeClr>
                </a:solidFill>
              </a:defRPr>
            </a:lvl4pPr>
            <a:lvl5pPr>
              <a:defRPr>
                <a:solidFill>
                  <a:schemeClr val="tx2">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9/6/2021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823310" y="527605"/>
            <a:ext cx="7016195" cy="684885"/>
          </a:xfrm>
        </p:spPr>
        <p:txBody>
          <a:bodyPr>
            <a:normAutofit/>
          </a:bodyPr>
          <a:lstStyle>
            <a:lvl1pPr algn="l">
              <a:defRPr sz="3600">
                <a:solidFill>
                  <a:srgbClr val="157FFF"/>
                </a:solidFill>
              </a:defRPr>
            </a:lvl1pPr>
          </a:lstStyle>
          <a:p>
            <a:r>
              <a:rPr lang="en-US" dirty="0"/>
              <a:t>Click to edit Master title style</a:t>
            </a:r>
          </a:p>
        </p:txBody>
      </p:sp>
      <p:sp>
        <p:nvSpPr>
          <p:cNvPr id="3" name="Content Placeholder 2"/>
          <p:cNvSpPr>
            <a:spLocks noGrp="1"/>
          </p:cNvSpPr>
          <p:nvPr>
            <p:ph idx="1"/>
          </p:nvPr>
        </p:nvSpPr>
        <p:spPr>
          <a:xfrm>
            <a:off x="1823310" y="1443835"/>
            <a:ext cx="7016195" cy="4275740"/>
          </a:xfrm>
        </p:spPr>
        <p:txBody>
          <a:bodyPr/>
          <a:lstStyle>
            <a:lvl1pPr>
              <a:defRPr sz="2800">
                <a:solidFill>
                  <a:schemeClr val="tx2">
                    <a:lumMod val="75000"/>
                  </a:schemeClr>
                </a:solidFill>
              </a:defRPr>
            </a:lvl1pPr>
            <a:lvl2pPr>
              <a:defRPr>
                <a:solidFill>
                  <a:schemeClr val="tx2">
                    <a:lumMod val="75000"/>
                  </a:schemeClr>
                </a:solidFill>
              </a:defRPr>
            </a:lvl2pPr>
            <a:lvl3pPr>
              <a:defRPr>
                <a:solidFill>
                  <a:schemeClr val="tx2">
                    <a:lumMod val="75000"/>
                  </a:schemeClr>
                </a:solidFill>
              </a:defRPr>
            </a:lvl3pPr>
            <a:lvl4pPr>
              <a:defRPr>
                <a:solidFill>
                  <a:schemeClr val="tx2">
                    <a:lumMod val="75000"/>
                  </a:schemeClr>
                </a:solidFill>
              </a:defRPr>
            </a:lvl4pPr>
            <a:lvl5pPr>
              <a:defRPr>
                <a:solidFill>
                  <a:schemeClr val="tx2">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9/6/2021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9/6/2021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9/6/2021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81425" y="680310"/>
            <a:ext cx="6244435" cy="532180"/>
          </a:xfrm>
        </p:spPr>
        <p:txBody>
          <a:bodyPr>
            <a:normAutofit/>
          </a:bodyPr>
          <a:lstStyle>
            <a:lvl1pPr algn="l">
              <a:defRPr sz="3600">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2281425" y="1749245"/>
            <a:ext cx="3054100" cy="773424"/>
          </a:xfrm>
        </p:spPr>
        <p:txBody>
          <a:bodyPr anchor="b"/>
          <a:lstStyle>
            <a:lvl1pPr marL="0" indent="0">
              <a:buNone/>
              <a:defRPr sz="2400" b="1" baseline="0">
                <a:solidFill>
                  <a:srgbClr val="157FF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2281425" y="2512770"/>
            <a:ext cx="3054100" cy="3035058"/>
          </a:xfrm>
        </p:spPr>
        <p:txBody>
          <a:bodyPr/>
          <a:lstStyle>
            <a:lvl1pPr>
              <a:defRPr sz="2400">
                <a:solidFill>
                  <a:schemeClr val="tx2">
                    <a:lumMod val="75000"/>
                  </a:schemeClr>
                </a:solidFill>
              </a:defRPr>
            </a:lvl1pPr>
            <a:lvl2pPr>
              <a:defRPr sz="2000">
                <a:solidFill>
                  <a:schemeClr val="tx2">
                    <a:lumMod val="75000"/>
                  </a:schemeClr>
                </a:solidFill>
              </a:defRPr>
            </a:lvl2pPr>
            <a:lvl3pPr>
              <a:defRPr sz="1800">
                <a:solidFill>
                  <a:schemeClr val="tx2">
                    <a:lumMod val="75000"/>
                  </a:schemeClr>
                </a:solidFill>
              </a:defRPr>
            </a:lvl3pPr>
            <a:lvl4pPr>
              <a:defRPr sz="1600">
                <a:solidFill>
                  <a:schemeClr val="tx2">
                    <a:lumMod val="75000"/>
                  </a:schemeClr>
                </a:solidFill>
              </a:defRPr>
            </a:lvl4pPr>
            <a:lvl5pPr>
              <a:defRPr sz="1600">
                <a:solidFill>
                  <a:schemeClr val="tx2">
                    <a:lumMod val="75000"/>
                  </a:schemeClr>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5793640" y="1749245"/>
            <a:ext cx="3054100" cy="773424"/>
          </a:xfrm>
        </p:spPr>
        <p:txBody>
          <a:bodyPr anchor="b"/>
          <a:lstStyle>
            <a:lvl1pPr marL="0" indent="0">
              <a:buNone/>
              <a:defRPr sz="2400" b="1">
                <a:solidFill>
                  <a:srgbClr val="157FF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793640" y="2512770"/>
            <a:ext cx="3054100" cy="3035058"/>
          </a:xfrm>
        </p:spPr>
        <p:txBody>
          <a:bodyPr/>
          <a:lstStyle>
            <a:lvl1pPr>
              <a:defRPr sz="2400">
                <a:solidFill>
                  <a:schemeClr val="tx2">
                    <a:lumMod val="75000"/>
                  </a:schemeClr>
                </a:solidFill>
              </a:defRPr>
            </a:lvl1pPr>
            <a:lvl2pPr>
              <a:defRPr sz="2000">
                <a:solidFill>
                  <a:schemeClr val="tx2">
                    <a:lumMod val="75000"/>
                  </a:schemeClr>
                </a:solidFill>
              </a:defRPr>
            </a:lvl2pPr>
            <a:lvl3pPr>
              <a:defRPr sz="1800">
                <a:solidFill>
                  <a:schemeClr val="tx2">
                    <a:lumMod val="75000"/>
                  </a:schemeClr>
                </a:solidFill>
              </a:defRPr>
            </a:lvl3pPr>
            <a:lvl4pPr>
              <a:defRPr sz="1600">
                <a:solidFill>
                  <a:schemeClr val="tx2">
                    <a:lumMod val="75000"/>
                  </a:schemeClr>
                </a:solidFill>
              </a:defRPr>
            </a:lvl4pPr>
            <a:lvl5pPr>
              <a:defRPr sz="1600">
                <a:solidFill>
                  <a:schemeClr val="tx2">
                    <a:lumMod val="75000"/>
                  </a:schemeClr>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9/6/2021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9/6/2021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9/6/2021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9/6/2021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9/6/2021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ip-kt.tk/" TargetMode="External"/><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51920" y="620688"/>
            <a:ext cx="5301230" cy="1944216"/>
          </a:xfrm>
        </p:spPr>
        <p:txBody>
          <a:bodyPr>
            <a:noAutofit/>
          </a:bodyPr>
          <a:lstStyle/>
          <a:p>
            <a:pPr algn="ctr"/>
            <a:r>
              <a:rPr lang="ru-RU" sz="2800" b="1" dirty="0">
                <a:effectLst>
                  <a:outerShdw blurRad="38100" dist="38100" dir="2700000" algn="tl">
                    <a:srgbClr val="000000">
                      <a:alpha val="43137"/>
                    </a:srgbClr>
                  </a:outerShdw>
                </a:effectLst>
              </a:rPr>
              <a:t>ОСНОВЫ ИНФОРМАЦИОННОЙ БЕЗОПАСНОСТИ И ЗАЩИТЫ ИНФОРМАЦИИ</a:t>
            </a:r>
            <a:endParaRPr lang="en-US" sz="2800" b="1" dirty="0">
              <a:effectLst>
                <a:outerShdw blurRad="38100" dist="38100" dir="2700000" algn="tl">
                  <a:srgbClr val="000000">
                    <a:alpha val="43137"/>
                  </a:srgbClr>
                </a:outerShdw>
              </a:effectLst>
            </a:endParaRPr>
          </a:p>
        </p:txBody>
      </p:sp>
      <p:sp>
        <p:nvSpPr>
          <p:cNvPr id="5" name="Блок-схема: сохраненные данные 4"/>
          <p:cNvSpPr/>
          <p:nvPr/>
        </p:nvSpPr>
        <p:spPr>
          <a:xfrm rot="16200000">
            <a:off x="-2910542" y="3054097"/>
            <a:ext cx="6719021" cy="610819"/>
          </a:xfrm>
          <a:prstGeom prst="flowChartOnlineStorage">
            <a:avLst/>
          </a:prstGeom>
          <a:solidFill>
            <a:srgbClr val="00B0F0"/>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effectLst>
                  <a:outerShdw blurRad="38100" dist="38100" dir="2700000" algn="tl">
                    <a:srgbClr val="000000">
                      <a:alpha val="43137"/>
                    </a:srgbClr>
                  </a:outerShdw>
                </a:effectLst>
              </a:rPr>
              <a:t>ЗАЩИТА  ИНФОРМАЦИИ</a:t>
            </a:r>
          </a:p>
        </p:txBody>
      </p:sp>
      <p:sp>
        <p:nvSpPr>
          <p:cNvPr id="3" name="Прямоугольник 2">
            <a:extLst>
              <a:ext uri="{FF2B5EF4-FFF2-40B4-BE49-F238E27FC236}">
                <a16:creationId xmlns:a16="http://schemas.microsoft.com/office/drawing/2014/main" id="{F862AA3A-6E94-4E8D-BD63-79AB5D84F40D}"/>
              </a:ext>
            </a:extLst>
          </p:cNvPr>
          <p:cNvSpPr/>
          <p:nvPr/>
        </p:nvSpPr>
        <p:spPr>
          <a:xfrm>
            <a:off x="7308304" y="6237558"/>
            <a:ext cx="1567801" cy="369332"/>
          </a:xfrm>
          <a:prstGeom prst="rect">
            <a:avLst/>
          </a:prstGeom>
        </p:spPr>
        <p:txBody>
          <a:bodyPr wrap="none">
            <a:spAutoFit/>
          </a:bodyPr>
          <a:lstStyle/>
          <a:p>
            <a:r>
              <a:rPr lang="en-US" dirty="0">
                <a:hlinkClick r:id="rId3"/>
              </a:rPr>
              <a:t>http://ip-kt.tk/</a:t>
            </a:r>
            <a:endParaRPr lang="ru-RU" dirty="0"/>
          </a:p>
        </p:txBody>
      </p:sp>
    </p:spTree>
    <p:extLst>
      <p:ext uri="{BB962C8B-B14F-4D97-AF65-F5344CB8AC3E}">
        <p14:creationId xmlns:p14="http://schemas.microsoft.com/office/powerpoint/2010/main" val="363920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C2C15D9-5A6C-4092-A641-8316FB1563A1}"/>
              </a:ext>
            </a:extLst>
          </p:cNvPr>
          <p:cNvSpPr>
            <a:spLocks noGrp="1"/>
          </p:cNvSpPr>
          <p:nvPr>
            <p:ph type="title"/>
          </p:nvPr>
        </p:nvSpPr>
        <p:spPr>
          <a:xfrm>
            <a:off x="2281425" y="680310"/>
            <a:ext cx="6566315" cy="610820"/>
          </a:xfrm>
        </p:spPr>
        <p:txBody>
          <a:bodyPr>
            <a:normAutofit fontScale="90000"/>
          </a:bodyPr>
          <a:lstStyle/>
          <a:p>
            <a:r>
              <a:rPr lang="ru-RU" dirty="0"/>
              <a:t>Доступность информации</a:t>
            </a:r>
          </a:p>
        </p:txBody>
      </p:sp>
      <p:sp>
        <p:nvSpPr>
          <p:cNvPr id="5" name="Объект 4">
            <a:extLst>
              <a:ext uri="{FF2B5EF4-FFF2-40B4-BE49-F238E27FC236}">
                <a16:creationId xmlns:a16="http://schemas.microsoft.com/office/drawing/2014/main" id="{523CD841-E35E-40C9-93CE-4B7A54A180D7}"/>
              </a:ext>
            </a:extLst>
          </p:cNvPr>
          <p:cNvSpPr>
            <a:spLocks noGrp="1"/>
          </p:cNvSpPr>
          <p:nvPr>
            <p:ph idx="1"/>
          </p:nvPr>
        </p:nvSpPr>
        <p:spPr>
          <a:xfrm>
            <a:off x="2128720" y="1749245"/>
            <a:ext cx="6413610" cy="4581150"/>
          </a:xfrm>
        </p:spPr>
        <p:txBody>
          <a:bodyPr>
            <a:normAutofit fontScale="92500" lnSpcReduction="10000"/>
          </a:bodyPr>
          <a:lstStyle/>
          <a:p>
            <a:r>
              <a:rPr lang="ru-RU" sz="1800" dirty="0"/>
              <a:t>свойство системы обеспечивать своевременный беспрепятственный доступ правомочных (авторизованных) субъектов к интересующей их информации или осуществлять своевременный информационный обмен между ними. </a:t>
            </a:r>
          </a:p>
          <a:p>
            <a:r>
              <a:rPr lang="ru-RU" sz="1800" dirty="0"/>
              <a:t>Информационные системы создаются (приобретаются) для получения определенных информационных услуг. Если по тем или иным причинам предоставить эти услуги пользователям становится невозможно, это, очевидно, наносит ущерб всем субъектам информационных отношений. </a:t>
            </a:r>
          </a:p>
          <a:p>
            <a:r>
              <a:rPr lang="ru-RU" sz="1800" dirty="0"/>
              <a:t>Особенно ярко ведущая роль доступности проявляется в разного рода системах управления – производством, транспортом и т.п. </a:t>
            </a:r>
          </a:p>
          <a:p>
            <a:r>
              <a:rPr lang="ru-RU" sz="1800" dirty="0"/>
              <a:t>Внешне менее драматичные, но также весьма неприятные последствия – и материальные, и моральные – может иметь длительная недоступность информационных услуг, которыми пользуется большое количество людей (продажа железнодорожных и авиабилетов, банковские услуги и т.п.).</a:t>
            </a:r>
          </a:p>
        </p:txBody>
      </p:sp>
    </p:spTree>
    <p:extLst>
      <p:ext uri="{BB962C8B-B14F-4D97-AF65-F5344CB8AC3E}">
        <p14:creationId xmlns:p14="http://schemas.microsoft.com/office/powerpoint/2010/main" val="42465084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3236493-F5ED-48E3-852D-F0E69456AF5B}"/>
              </a:ext>
            </a:extLst>
          </p:cNvPr>
          <p:cNvSpPr>
            <a:spLocks noGrp="1"/>
          </p:cNvSpPr>
          <p:nvPr>
            <p:ph type="title"/>
          </p:nvPr>
        </p:nvSpPr>
        <p:spPr>
          <a:xfrm>
            <a:off x="2281425" y="680310"/>
            <a:ext cx="6566315" cy="610820"/>
          </a:xfrm>
        </p:spPr>
        <p:txBody>
          <a:bodyPr>
            <a:normAutofit fontScale="90000"/>
          </a:bodyPr>
          <a:lstStyle/>
          <a:p>
            <a:r>
              <a:rPr lang="ru-RU" dirty="0"/>
              <a:t>Целостность информации</a:t>
            </a:r>
          </a:p>
        </p:txBody>
      </p:sp>
      <p:sp>
        <p:nvSpPr>
          <p:cNvPr id="5" name="Объект 4">
            <a:extLst>
              <a:ext uri="{FF2B5EF4-FFF2-40B4-BE49-F238E27FC236}">
                <a16:creationId xmlns:a16="http://schemas.microsoft.com/office/drawing/2014/main" id="{9C433236-C8B7-450D-A6DE-B62B3A7EDE1D}"/>
              </a:ext>
            </a:extLst>
          </p:cNvPr>
          <p:cNvSpPr>
            <a:spLocks noGrp="1"/>
          </p:cNvSpPr>
          <p:nvPr>
            <p:ph idx="1"/>
          </p:nvPr>
        </p:nvSpPr>
        <p:spPr>
          <a:xfrm>
            <a:off x="2128720" y="1749245"/>
            <a:ext cx="6413610" cy="4581150"/>
          </a:xfrm>
        </p:spPr>
        <p:txBody>
          <a:bodyPr>
            <a:normAutofit fontScale="62500" lnSpcReduction="20000"/>
          </a:bodyPr>
          <a:lstStyle/>
          <a:p>
            <a:r>
              <a:rPr lang="ru-RU" dirty="0"/>
              <a:t>свойство информации, характеризующее ее устойчивость к случайному или преднамеренному разрушению или несанкционированному изменению. </a:t>
            </a:r>
          </a:p>
          <a:p>
            <a:r>
              <a:rPr lang="ru-RU" dirty="0"/>
              <a:t>Целостность можно подразделить на статическую (понимаемую как неизменность информационных объектов) и динамическую (относящуюся к корректному выполнению сложных действий (транзакций). </a:t>
            </a:r>
          </a:p>
          <a:p>
            <a:r>
              <a:rPr lang="ru-RU" dirty="0"/>
              <a:t>Средства контроля динамической целостности применяются, в частности, при анализе потока финансовых сообщений с целью выявления кражи, переупорядочения или дублирования отдельных сообщений. </a:t>
            </a:r>
          </a:p>
          <a:p>
            <a:r>
              <a:rPr lang="ru-RU" dirty="0"/>
              <a:t>Целостность оказывается важнейшим аспектом информационной безопасности в тех случаях, когда информация служит «руководством к действию». Рецептура лекарств, предписанные медицинские процедуры, набор и характеристики комплектующих изделий, ход технологического процесса – примеры информации, нарушение целостности которой может оказаться в буквальном смысле смертельным.</a:t>
            </a:r>
          </a:p>
        </p:txBody>
      </p:sp>
    </p:spTree>
    <p:extLst>
      <p:ext uri="{BB962C8B-B14F-4D97-AF65-F5344CB8AC3E}">
        <p14:creationId xmlns:p14="http://schemas.microsoft.com/office/powerpoint/2010/main" val="42329523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E780C48-BF2E-4242-888D-444D5A5E1729}"/>
              </a:ext>
            </a:extLst>
          </p:cNvPr>
          <p:cNvSpPr>
            <a:spLocks noGrp="1"/>
          </p:cNvSpPr>
          <p:nvPr>
            <p:ph type="title"/>
          </p:nvPr>
        </p:nvSpPr>
        <p:spPr>
          <a:xfrm>
            <a:off x="2281425" y="680310"/>
            <a:ext cx="6566315" cy="610820"/>
          </a:xfrm>
        </p:spPr>
        <p:txBody>
          <a:bodyPr>
            <a:normAutofit fontScale="90000"/>
          </a:bodyPr>
          <a:lstStyle/>
          <a:p>
            <a:r>
              <a:rPr lang="ru-RU" dirty="0"/>
              <a:t>Конфиденциальность информации</a:t>
            </a:r>
          </a:p>
        </p:txBody>
      </p:sp>
      <p:sp>
        <p:nvSpPr>
          <p:cNvPr id="3" name="Объект 2">
            <a:extLst>
              <a:ext uri="{FF2B5EF4-FFF2-40B4-BE49-F238E27FC236}">
                <a16:creationId xmlns:a16="http://schemas.microsoft.com/office/drawing/2014/main" id="{BFDF1871-5050-4CB8-8658-58FB50157F74}"/>
              </a:ext>
            </a:extLst>
          </p:cNvPr>
          <p:cNvSpPr>
            <a:spLocks noGrp="1"/>
          </p:cNvSpPr>
          <p:nvPr>
            <p:ph idx="1"/>
          </p:nvPr>
        </p:nvSpPr>
        <p:spPr>
          <a:xfrm>
            <a:off x="2128720" y="1749245"/>
            <a:ext cx="6413610" cy="4581150"/>
          </a:xfrm>
        </p:spPr>
        <p:txBody>
          <a:bodyPr>
            <a:normAutofit fontScale="70000" lnSpcReduction="20000"/>
          </a:bodyPr>
          <a:lstStyle/>
          <a:p>
            <a:r>
              <a:rPr lang="ru-RU" dirty="0"/>
              <a:t>свойство информации быть известной и доступной только правомочным субъектам системы (пользователям, программам, процессам). </a:t>
            </a:r>
          </a:p>
          <a:p>
            <a:r>
              <a:rPr lang="ru-RU" dirty="0"/>
              <a:t>Конфиденциальность – самый проработанный аспект информационной безопасности. </a:t>
            </a:r>
          </a:p>
          <a:p>
            <a:r>
              <a:rPr lang="ru-RU" dirty="0"/>
              <a:t>Практическая реализация мер по обеспечению конфиденциальности современных информационных систем наталкивается в России на серьезные трудности. </a:t>
            </a:r>
          </a:p>
          <a:p>
            <a:r>
              <a:rPr lang="ru-RU" dirty="0"/>
              <a:t>Во-первых, сведения о технических каналах утечки информации являются закрытыми, так что большинство пользователей лишено возможности составить представление о потенциальных рисках. </a:t>
            </a:r>
          </a:p>
          <a:p>
            <a:r>
              <a:rPr lang="ru-RU" dirty="0"/>
              <a:t>Во-вторых, на пути пользовательской криптографии как основного средства обеспечения конфиденциальности стоят многочисленные законодательные препоны и технические проблемы.</a:t>
            </a:r>
          </a:p>
        </p:txBody>
      </p:sp>
    </p:spTree>
    <p:extLst>
      <p:ext uri="{BB962C8B-B14F-4D97-AF65-F5344CB8AC3E}">
        <p14:creationId xmlns:p14="http://schemas.microsoft.com/office/powerpoint/2010/main" val="28956943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DB3FC77-87D0-4226-9884-63E418D00AB4}"/>
              </a:ext>
            </a:extLst>
          </p:cNvPr>
          <p:cNvSpPr>
            <a:spLocks noGrp="1"/>
          </p:cNvSpPr>
          <p:nvPr>
            <p:ph type="title"/>
          </p:nvPr>
        </p:nvSpPr>
        <p:spPr>
          <a:xfrm>
            <a:off x="2281425" y="680310"/>
            <a:ext cx="6566315" cy="610820"/>
          </a:xfrm>
        </p:spPr>
        <p:txBody>
          <a:bodyPr>
            <a:normAutofit fontScale="90000"/>
          </a:bodyPr>
          <a:lstStyle/>
          <a:p>
            <a:r>
              <a:rPr lang="ru-RU" dirty="0"/>
              <a:t>Следствия</a:t>
            </a:r>
          </a:p>
        </p:txBody>
      </p:sp>
      <p:sp>
        <p:nvSpPr>
          <p:cNvPr id="3" name="Объект 2">
            <a:extLst>
              <a:ext uri="{FF2B5EF4-FFF2-40B4-BE49-F238E27FC236}">
                <a16:creationId xmlns:a16="http://schemas.microsoft.com/office/drawing/2014/main" id="{247757C7-BFE8-4CC0-8A94-684E69241564}"/>
              </a:ext>
            </a:extLst>
          </p:cNvPr>
          <p:cNvSpPr>
            <a:spLocks noGrp="1"/>
          </p:cNvSpPr>
          <p:nvPr>
            <p:ph idx="1"/>
          </p:nvPr>
        </p:nvSpPr>
        <p:spPr>
          <a:xfrm>
            <a:off x="2128720" y="1749245"/>
            <a:ext cx="6413610" cy="4581150"/>
          </a:xfrm>
        </p:spPr>
        <p:txBody>
          <a:bodyPr>
            <a:normAutofit fontScale="70000" lnSpcReduction="20000"/>
          </a:bodyPr>
          <a:lstStyle/>
          <a:p>
            <a:pPr marL="514350" indent="-514350">
              <a:buAutoNum type="arabicPeriod"/>
            </a:pPr>
            <a:r>
              <a:rPr lang="ru-RU" dirty="0"/>
              <a:t>Трактовка проблем, связанных с информационной безопасностью, для разных категорий субъектов может существенно различаться. </a:t>
            </a:r>
          </a:p>
          <a:p>
            <a:pPr marL="400050" lvl="1" indent="0">
              <a:buNone/>
            </a:pPr>
            <a:r>
              <a:rPr lang="ru-RU" dirty="0"/>
              <a:t>Для иллюстрации достаточно сопоставить режимные государственные организации и учебные заведения. В первом случае «пусть лучше все сломается, чем враг узнает хотя бы один секрет», во втором – «да нет у нас никаких секретов, лишь бы все работало».</a:t>
            </a:r>
          </a:p>
          <a:p>
            <a:pPr marL="514350" indent="-514350">
              <a:buAutoNum type="arabicPeriod"/>
            </a:pPr>
            <a:r>
              <a:rPr lang="ru-RU" dirty="0"/>
              <a:t>Информационная безопасность не сводится исключительно к защите от НСД к информации, это принципиально более широкое понятие. Субъект информационных отношений может пострадать (понести убытки и/или получить моральный ущерб) не только от НСД, но и от поломки системы, вызвавшей перерыв в работе.</a:t>
            </a:r>
          </a:p>
          <a:p>
            <a:endParaRPr lang="ru-RU" dirty="0"/>
          </a:p>
        </p:txBody>
      </p:sp>
    </p:spTree>
    <p:extLst>
      <p:ext uri="{BB962C8B-B14F-4D97-AF65-F5344CB8AC3E}">
        <p14:creationId xmlns:p14="http://schemas.microsoft.com/office/powerpoint/2010/main" val="28524668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FA4E62-24BD-4EA4-BD5B-F2072A80E8CB}"/>
              </a:ext>
            </a:extLst>
          </p:cNvPr>
          <p:cNvSpPr>
            <a:spLocks noGrp="1"/>
          </p:cNvSpPr>
          <p:nvPr>
            <p:ph type="title"/>
          </p:nvPr>
        </p:nvSpPr>
        <p:spPr>
          <a:xfrm>
            <a:off x="2281425" y="680310"/>
            <a:ext cx="6566315" cy="610820"/>
          </a:xfrm>
        </p:spPr>
        <p:txBody>
          <a:bodyPr>
            <a:normAutofit fontScale="90000"/>
          </a:bodyPr>
          <a:lstStyle/>
          <a:p>
            <a:r>
              <a:rPr lang="ru-RU" dirty="0"/>
              <a:t> Объекты защиты</a:t>
            </a:r>
          </a:p>
        </p:txBody>
      </p:sp>
      <p:sp>
        <p:nvSpPr>
          <p:cNvPr id="3" name="Объект 2">
            <a:extLst>
              <a:ext uri="{FF2B5EF4-FFF2-40B4-BE49-F238E27FC236}">
                <a16:creationId xmlns:a16="http://schemas.microsoft.com/office/drawing/2014/main" id="{21EA403D-69FA-4776-A49C-76E952E04D84}"/>
              </a:ext>
            </a:extLst>
          </p:cNvPr>
          <p:cNvSpPr>
            <a:spLocks noGrp="1"/>
          </p:cNvSpPr>
          <p:nvPr>
            <p:ph idx="1"/>
          </p:nvPr>
        </p:nvSpPr>
        <p:spPr>
          <a:xfrm>
            <a:off x="2128720" y="1749245"/>
            <a:ext cx="6413610" cy="4581150"/>
          </a:xfrm>
        </p:spPr>
        <p:txBody>
          <a:bodyPr>
            <a:normAutofit fontScale="77500" lnSpcReduction="20000"/>
          </a:bodyPr>
          <a:lstStyle/>
          <a:p>
            <a:r>
              <a:rPr lang="ru-RU" dirty="0"/>
              <a:t>все виды информационных ресурсов. Информационные ресурсы (документированная информация) - информация, зафиксированная на материальном носителе с реквизитами, позволяющими ее идентифицировать;</a:t>
            </a:r>
          </a:p>
          <a:p>
            <a:r>
              <a:rPr lang="ru-RU" dirty="0"/>
              <a:t>права граждан, юридических лиц и государства на получение, распространение и использование информации;</a:t>
            </a:r>
          </a:p>
          <a:p>
            <a:r>
              <a:rPr lang="ru-RU" dirty="0"/>
              <a:t>система формирования, распространения и использования информации (информационные системы и технологии, библиотеки, архивы, персонал, нормативные документы и т.д.);</a:t>
            </a:r>
          </a:p>
          <a:p>
            <a:r>
              <a:rPr lang="ru-RU" dirty="0"/>
              <a:t>система формирования общественного сознания (СМИ, социальные институты и т.д.).</a:t>
            </a:r>
          </a:p>
          <a:p>
            <a:endParaRPr lang="ru-RU" dirty="0"/>
          </a:p>
        </p:txBody>
      </p:sp>
    </p:spTree>
    <p:extLst>
      <p:ext uri="{BB962C8B-B14F-4D97-AF65-F5344CB8AC3E}">
        <p14:creationId xmlns:p14="http://schemas.microsoft.com/office/powerpoint/2010/main" val="4588018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7A03E06-BDC0-45C4-A9CE-B69C954C6D49}"/>
              </a:ext>
            </a:extLst>
          </p:cNvPr>
          <p:cNvSpPr>
            <a:spLocks noGrp="1"/>
          </p:cNvSpPr>
          <p:nvPr>
            <p:ph type="title"/>
          </p:nvPr>
        </p:nvSpPr>
        <p:spPr>
          <a:xfrm>
            <a:off x="2281425" y="680310"/>
            <a:ext cx="6566315" cy="610820"/>
          </a:xfrm>
        </p:spPr>
        <p:txBody>
          <a:bodyPr>
            <a:normAutofit fontScale="90000"/>
          </a:bodyPr>
          <a:lstStyle/>
          <a:p>
            <a:r>
              <a:rPr lang="ru-RU" dirty="0"/>
              <a:t>Категории и носители информации</a:t>
            </a:r>
          </a:p>
        </p:txBody>
      </p:sp>
      <p:sp>
        <p:nvSpPr>
          <p:cNvPr id="3" name="Объект 2">
            <a:extLst>
              <a:ext uri="{FF2B5EF4-FFF2-40B4-BE49-F238E27FC236}">
                <a16:creationId xmlns:a16="http://schemas.microsoft.com/office/drawing/2014/main" id="{224BB34D-5713-473E-B5E1-610297D3E814}"/>
              </a:ext>
            </a:extLst>
          </p:cNvPr>
          <p:cNvSpPr>
            <a:spLocks noGrp="1"/>
          </p:cNvSpPr>
          <p:nvPr>
            <p:ph idx="1"/>
          </p:nvPr>
        </p:nvSpPr>
        <p:spPr>
          <a:xfrm>
            <a:off x="2128720" y="1749245"/>
            <a:ext cx="6413610" cy="4581150"/>
          </a:xfrm>
        </p:spPr>
        <p:txBody>
          <a:bodyPr>
            <a:normAutofit fontScale="92500"/>
          </a:bodyPr>
          <a:lstStyle/>
          <a:p>
            <a:r>
              <a:rPr lang="ru-RU" sz="2400" dirty="0"/>
              <a:t>По характеру ограничений (реализации) конституционных прав и свобод в информационной сфере выделяют четыре основных вида правовой (регламентированной законами) информации:</a:t>
            </a:r>
          </a:p>
          <a:p>
            <a:pPr marL="514350" indent="-514350">
              <a:buFont typeface="+mj-lt"/>
              <a:buAutoNum type="arabicPeriod"/>
            </a:pPr>
            <a:r>
              <a:rPr lang="ru-RU" sz="2400" dirty="0"/>
              <a:t>информация с ограниченным доступом;</a:t>
            </a:r>
          </a:p>
          <a:p>
            <a:pPr marL="514350" indent="-514350">
              <a:buFont typeface="+mj-lt"/>
              <a:buAutoNum type="arabicPeriod"/>
            </a:pPr>
            <a:r>
              <a:rPr lang="ru-RU" sz="2400" dirty="0"/>
              <a:t>информация без права ограничения;</a:t>
            </a:r>
          </a:p>
          <a:p>
            <a:pPr marL="514350" indent="-514350">
              <a:buFont typeface="+mj-lt"/>
              <a:buAutoNum type="arabicPeriod"/>
            </a:pPr>
            <a:r>
              <a:rPr lang="ru-RU" sz="2400" dirty="0"/>
              <a:t>иная общедоступная информация (например, за деньги);</a:t>
            </a:r>
          </a:p>
          <a:p>
            <a:pPr marL="514350" indent="-514350">
              <a:buFont typeface="+mj-lt"/>
              <a:buAutoNum type="arabicPeriod"/>
            </a:pPr>
            <a:r>
              <a:rPr lang="ru-RU" sz="2400" dirty="0"/>
              <a:t>информация, запрещенная к распространению.</a:t>
            </a:r>
          </a:p>
          <a:p>
            <a:r>
              <a:rPr lang="ru-RU" sz="2400" dirty="0"/>
              <a:t>Информация с ограниченным доступом делится на государственную тайну и конфиденциальную.</a:t>
            </a:r>
          </a:p>
          <a:p>
            <a:endParaRPr lang="ru-RU" sz="2400" dirty="0"/>
          </a:p>
        </p:txBody>
      </p:sp>
    </p:spTree>
    <p:extLst>
      <p:ext uri="{BB962C8B-B14F-4D97-AF65-F5344CB8AC3E}">
        <p14:creationId xmlns:p14="http://schemas.microsoft.com/office/powerpoint/2010/main" val="12780352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DA5497-7BEF-487D-AC81-AD98209FB343}"/>
              </a:ext>
            </a:extLst>
          </p:cNvPr>
          <p:cNvSpPr>
            <a:spLocks noGrp="1"/>
          </p:cNvSpPr>
          <p:nvPr>
            <p:ph type="title"/>
          </p:nvPr>
        </p:nvSpPr>
        <p:spPr>
          <a:xfrm>
            <a:off x="2281425" y="680310"/>
            <a:ext cx="6566315" cy="610820"/>
          </a:xfrm>
        </p:spPr>
        <p:txBody>
          <a:bodyPr>
            <a:normAutofit fontScale="90000"/>
          </a:bodyPr>
          <a:lstStyle/>
          <a:p>
            <a:r>
              <a:rPr lang="ru-RU" dirty="0"/>
              <a:t>Государственная тайна</a:t>
            </a:r>
          </a:p>
        </p:txBody>
      </p:sp>
      <p:sp>
        <p:nvSpPr>
          <p:cNvPr id="3" name="Объект 2">
            <a:extLst>
              <a:ext uri="{FF2B5EF4-FFF2-40B4-BE49-F238E27FC236}">
                <a16:creationId xmlns:a16="http://schemas.microsoft.com/office/drawing/2014/main" id="{90DFBE49-CF50-4F97-B479-52602046C1CC}"/>
              </a:ext>
            </a:extLst>
          </p:cNvPr>
          <p:cNvSpPr>
            <a:spLocks noGrp="1"/>
          </p:cNvSpPr>
          <p:nvPr>
            <p:ph idx="1"/>
          </p:nvPr>
        </p:nvSpPr>
        <p:spPr>
          <a:xfrm>
            <a:off x="2128838" y="1749425"/>
            <a:ext cx="6835650" cy="4581525"/>
          </a:xfrm>
        </p:spPr>
        <p:txBody>
          <a:bodyPr>
            <a:normAutofit fontScale="55000" lnSpcReduction="20000"/>
          </a:bodyPr>
          <a:lstStyle/>
          <a:p>
            <a:pPr marL="0" indent="0">
              <a:buNone/>
            </a:pPr>
            <a:r>
              <a:rPr lang="ru-RU" dirty="0"/>
              <a:t>Защищаемые государством сведения в области его военной, внешнеполитической, экономической, разведывательной, контрразведывательной и оперативно-розыскной деятельности, распространение которых может нанести ущерб безопасности РФ. Владельцем государственной тайны является само государство. </a:t>
            </a:r>
          </a:p>
          <a:p>
            <a:pPr marL="0" indent="0">
              <a:buNone/>
            </a:pPr>
            <a:r>
              <a:rPr lang="ru-RU" dirty="0"/>
              <a:t>Требования по защите этой информации и контроль за их соблюдением регламентируются законом РФ «О государственной тайне». В нем законодательно установлен Перечень сведений, сопоставляющих государственную тайну, и круг сведений, не подлежащих к отнесению к ней. Предусмотрена судебная защита прав граждан в связи с необоснованным засекречиванием. </a:t>
            </a:r>
          </a:p>
          <a:p>
            <a:pPr marL="0" indent="0">
              <a:buNone/>
            </a:pPr>
            <a:r>
              <a:rPr lang="ru-RU" dirty="0"/>
              <a:t>Определены органы защиты государственной тайны:</a:t>
            </a:r>
          </a:p>
          <a:p>
            <a:r>
              <a:rPr lang="ru-RU" dirty="0"/>
              <a:t>межведомственная комиссия по защите государственной тайны;</a:t>
            </a:r>
          </a:p>
          <a:p>
            <a:r>
              <a:rPr lang="ru-RU" dirty="0"/>
              <a:t>федеральные органы исполнительной власти, уполномоченные в области:</a:t>
            </a:r>
          </a:p>
          <a:p>
            <a:r>
              <a:rPr lang="ru-RU" dirty="0"/>
              <a:t>обеспечения безопасности - Федеральная служба по техническому и экспортному контролю (ФСТЭК);</a:t>
            </a:r>
          </a:p>
          <a:p>
            <a:r>
              <a:rPr lang="ru-RU" dirty="0"/>
              <a:t>обороны – Министерство обороны;</a:t>
            </a:r>
          </a:p>
          <a:p>
            <a:r>
              <a:rPr lang="ru-RU" dirty="0"/>
              <a:t>внешней разведки – Федеральная служба безопасности (ФСБ обеспечивает, в т.ч. криптографическую защиту);</a:t>
            </a:r>
          </a:p>
          <a:p>
            <a:r>
              <a:rPr lang="ru-RU" dirty="0"/>
              <a:t>противодействия техническим разведкам и технической защиты информации – ФСТЭК;</a:t>
            </a:r>
          </a:p>
          <a:p>
            <a:r>
              <a:rPr lang="ru-RU" dirty="0"/>
              <a:t>другие органы.</a:t>
            </a:r>
          </a:p>
        </p:txBody>
      </p:sp>
    </p:spTree>
    <p:extLst>
      <p:ext uri="{BB962C8B-B14F-4D97-AF65-F5344CB8AC3E}">
        <p14:creationId xmlns:p14="http://schemas.microsoft.com/office/powerpoint/2010/main" val="34041082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4E97643-E750-4CE0-B502-3F553D8DFE04}"/>
              </a:ext>
            </a:extLst>
          </p:cNvPr>
          <p:cNvSpPr>
            <a:spLocks noGrp="1"/>
          </p:cNvSpPr>
          <p:nvPr>
            <p:ph type="title"/>
          </p:nvPr>
        </p:nvSpPr>
        <p:spPr>
          <a:xfrm>
            <a:off x="2281425" y="680310"/>
            <a:ext cx="6566315" cy="610820"/>
          </a:xfrm>
        </p:spPr>
        <p:txBody>
          <a:bodyPr>
            <a:normAutofit fontScale="90000"/>
          </a:bodyPr>
          <a:lstStyle/>
          <a:p>
            <a:r>
              <a:rPr lang="ru-RU" dirty="0"/>
              <a:t>Конфиденциальная информация</a:t>
            </a:r>
          </a:p>
        </p:txBody>
      </p:sp>
      <p:sp>
        <p:nvSpPr>
          <p:cNvPr id="3" name="Объект 2">
            <a:extLst>
              <a:ext uri="{FF2B5EF4-FFF2-40B4-BE49-F238E27FC236}">
                <a16:creationId xmlns:a16="http://schemas.microsoft.com/office/drawing/2014/main" id="{4D5D605C-CD87-4710-BD8D-45D2B16908A0}"/>
              </a:ext>
            </a:extLst>
          </p:cNvPr>
          <p:cNvSpPr>
            <a:spLocks noGrp="1"/>
          </p:cNvSpPr>
          <p:nvPr>
            <p:ph idx="1"/>
          </p:nvPr>
        </p:nvSpPr>
        <p:spPr>
          <a:xfrm>
            <a:off x="2128720" y="1749245"/>
            <a:ext cx="6413610" cy="4581150"/>
          </a:xfrm>
        </p:spPr>
        <p:txBody>
          <a:bodyPr>
            <a:normAutofit fontScale="85000" lnSpcReduction="10000"/>
          </a:bodyPr>
          <a:lstStyle/>
          <a:p>
            <a:r>
              <a:rPr lang="ru-RU" dirty="0"/>
              <a:t>документированная информация, правовой режим которой установлен специальными нормами действующего законодательства в области государственной, коммерческой, промышленной и другой общественной деятельности. </a:t>
            </a:r>
          </a:p>
          <a:p>
            <a:r>
              <a:rPr lang="ru-RU" dirty="0"/>
              <a:t>Этой информацией владеют различные учреждения, организации и отдельные индивидуумы. </a:t>
            </a:r>
          </a:p>
          <a:p>
            <a:r>
              <a:rPr lang="ru-RU" dirty="0"/>
              <a:t>В Указе Президента РФ «Перечень сведений конфиденциального характера» конфиденциальная информация разбита на семь видов.</a:t>
            </a:r>
          </a:p>
        </p:txBody>
      </p:sp>
    </p:spTree>
    <p:extLst>
      <p:ext uri="{BB962C8B-B14F-4D97-AF65-F5344CB8AC3E}">
        <p14:creationId xmlns:p14="http://schemas.microsoft.com/office/powerpoint/2010/main" val="32338152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4E97643-E750-4CE0-B502-3F553D8DFE04}"/>
              </a:ext>
            </a:extLst>
          </p:cNvPr>
          <p:cNvSpPr>
            <a:spLocks noGrp="1"/>
          </p:cNvSpPr>
          <p:nvPr>
            <p:ph type="title"/>
          </p:nvPr>
        </p:nvSpPr>
        <p:spPr>
          <a:xfrm>
            <a:off x="2281425" y="680310"/>
            <a:ext cx="6566315" cy="610820"/>
          </a:xfrm>
        </p:spPr>
        <p:txBody>
          <a:bodyPr>
            <a:normAutofit fontScale="90000"/>
          </a:bodyPr>
          <a:lstStyle/>
          <a:p>
            <a:r>
              <a:rPr lang="ru-RU" dirty="0"/>
              <a:t>Конфиденциальная информация</a:t>
            </a:r>
          </a:p>
        </p:txBody>
      </p:sp>
      <p:sp>
        <p:nvSpPr>
          <p:cNvPr id="3" name="Объект 2">
            <a:extLst>
              <a:ext uri="{FF2B5EF4-FFF2-40B4-BE49-F238E27FC236}">
                <a16:creationId xmlns:a16="http://schemas.microsoft.com/office/drawing/2014/main" id="{4D5D605C-CD87-4710-BD8D-45D2B16908A0}"/>
              </a:ext>
            </a:extLst>
          </p:cNvPr>
          <p:cNvSpPr>
            <a:spLocks noGrp="1"/>
          </p:cNvSpPr>
          <p:nvPr>
            <p:ph idx="1"/>
          </p:nvPr>
        </p:nvSpPr>
        <p:spPr>
          <a:xfrm>
            <a:off x="1979712" y="1749425"/>
            <a:ext cx="7056784" cy="4847927"/>
          </a:xfrm>
        </p:spPr>
        <p:txBody>
          <a:bodyPr>
            <a:normAutofit fontScale="92500" lnSpcReduction="10000"/>
          </a:bodyPr>
          <a:lstStyle/>
          <a:p>
            <a:pPr marL="514350" indent="-514350">
              <a:buFont typeface="+mj-lt"/>
              <a:buAutoNum type="arabicPeriod"/>
            </a:pPr>
            <a:r>
              <a:rPr lang="ru-RU" sz="1600" dirty="0"/>
              <a:t>персональные данные;</a:t>
            </a:r>
          </a:p>
          <a:p>
            <a:pPr marL="514350" indent="-514350">
              <a:buFont typeface="+mj-lt"/>
              <a:buAutoNum type="arabicPeriod"/>
            </a:pPr>
            <a:r>
              <a:rPr lang="ru-RU" sz="1600" dirty="0"/>
              <a:t>тайна следствия и судопроизводства;</a:t>
            </a:r>
          </a:p>
          <a:p>
            <a:pPr marL="514350" indent="-514350">
              <a:buFont typeface="+mj-lt"/>
              <a:buAutoNum type="arabicPeriod"/>
            </a:pPr>
            <a:r>
              <a:rPr lang="ru-RU" sz="1600" dirty="0"/>
              <a:t>служебная тайна - служебная информация ограниченного распространения о госорганах или подведомственных им организациях, а также информация, получаемая из внешних источников работниками госорганов при исполнении обязанностей;</a:t>
            </a:r>
          </a:p>
          <a:p>
            <a:pPr marL="514350" indent="-514350">
              <a:buFont typeface="+mj-lt"/>
              <a:buAutoNum type="arabicPeriod"/>
            </a:pPr>
            <a:r>
              <a:rPr lang="ru-RU" sz="1600" dirty="0"/>
              <a:t>профессиональная тайна - информация, полученная гражданами (физическими лицами) при исполнении ими профессиональных обязанностей или организациями при осуществлении ими определенных видов деятельности (врачебная, нотариальная, адвокатская тайна, тайна переписки, телефонных переговоров, почтовых отправлений, телеграфных или иных сообщений и т.д.);</a:t>
            </a:r>
          </a:p>
          <a:p>
            <a:pPr marL="514350" indent="-514350">
              <a:buFont typeface="+mj-lt"/>
              <a:buAutoNum type="arabicPeriod"/>
            </a:pPr>
            <a:r>
              <a:rPr lang="ru-RU" sz="1600" dirty="0"/>
              <a:t>коммерческая тайна - научно-техническая, технологическая, производственная, финансово-экономическая или иная информация, в том числе составляющая секреты производства (ноу-хау), которая имеет действительную или потенциальную коммерческую ценность в силу неизвестности её третьим лицам;</a:t>
            </a:r>
          </a:p>
          <a:p>
            <a:pPr marL="514350" indent="-514350">
              <a:buFont typeface="+mj-lt"/>
              <a:buAutoNum type="arabicPeriod"/>
            </a:pPr>
            <a:r>
              <a:rPr lang="ru-RU" sz="1600" dirty="0"/>
              <a:t>сведения о сущности изобретения, полезной модели или промышленного образца по официальной публикации информации о них;</a:t>
            </a:r>
          </a:p>
          <a:p>
            <a:pPr marL="514350" indent="-514350">
              <a:buFont typeface="+mj-lt"/>
              <a:buAutoNum type="arabicPeriod"/>
            </a:pPr>
            <a:r>
              <a:rPr lang="ru-RU" sz="1600" dirty="0"/>
              <a:t>сведения, содержащиеся в личных делах осужденных, а также сведения о принудительном исполнении судебных актов.</a:t>
            </a:r>
          </a:p>
        </p:txBody>
      </p:sp>
    </p:spTree>
    <p:extLst>
      <p:ext uri="{BB962C8B-B14F-4D97-AF65-F5344CB8AC3E}">
        <p14:creationId xmlns:p14="http://schemas.microsoft.com/office/powerpoint/2010/main" val="38051882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F595630-7F7A-4077-93FE-FFE183DFFED0}"/>
              </a:ext>
            </a:extLst>
          </p:cNvPr>
          <p:cNvSpPr>
            <a:spLocks noGrp="1"/>
          </p:cNvSpPr>
          <p:nvPr>
            <p:ph type="title"/>
          </p:nvPr>
        </p:nvSpPr>
        <p:spPr>
          <a:xfrm>
            <a:off x="2281425" y="680310"/>
            <a:ext cx="6566315" cy="610820"/>
          </a:xfrm>
        </p:spPr>
        <p:txBody>
          <a:bodyPr>
            <a:normAutofit fontScale="90000"/>
          </a:bodyPr>
          <a:lstStyle/>
          <a:p>
            <a:r>
              <a:rPr lang="ru-RU" dirty="0"/>
              <a:t>Персональные данные</a:t>
            </a:r>
          </a:p>
        </p:txBody>
      </p:sp>
      <p:sp>
        <p:nvSpPr>
          <p:cNvPr id="3" name="Объект 2">
            <a:extLst>
              <a:ext uri="{FF2B5EF4-FFF2-40B4-BE49-F238E27FC236}">
                <a16:creationId xmlns:a16="http://schemas.microsoft.com/office/drawing/2014/main" id="{B37AC6D1-3616-4E26-9B24-0757C7F5A226}"/>
              </a:ext>
            </a:extLst>
          </p:cNvPr>
          <p:cNvSpPr>
            <a:spLocks noGrp="1"/>
          </p:cNvSpPr>
          <p:nvPr>
            <p:ph idx="1"/>
          </p:nvPr>
        </p:nvSpPr>
        <p:spPr>
          <a:xfrm>
            <a:off x="2128720" y="1749245"/>
            <a:ext cx="6413610" cy="4581150"/>
          </a:xfrm>
        </p:spPr>
        <p:txBody>
          <a:bodyPr>
            <a:normAutofit fontScale="92500" lnSpcReduction="10000"/>
          </a:bodyPr>
          <a:lstStyle/>
          <a:p>
            <a:pPr marL="0" indent="0">
              <a:buNone/>
            </a:pPr>
            <a:r>
              <a:rPr lang="ru-RU" sz="1600" dirty="0"/>
              <a:t>- любая информация, относящаяся прямо или косвенно к определенному или определяемому физическому лицу (субъекту персональных данных). </a:t>
            </a:r>
          </a:p>
          <a:p>
            <a:pPr marL="0" indent="0">
              <a:buNone/>
            </a:pPr>
            <a:r>
              <a:rPr lang="ru-RU" sz="1600" dirty="0"/>
              <a:t>Несмотря на то, что это информация ограниченного доступа, она является полностью открытой для субъекта персональных данных. Только сам субъект решает вопрос о передаче, обработке и использовании своих персональных данных, а также определяет круг субъектов, которым эти данные могут быть сообщены. Некоторая часть персональных данных может не иметь режима защиты, являясь общеизвестными (например, фамилия, имя и отчество). </a:t>
            </a:r>
          </a:p>
          <a:p>
            <a:pPr marL="0" indent="0">
              <a:buNone/>
            </a:pPr>
            <a:r>
              <a:rPr lang="ru-RU" sz="1600" dirty="0"/>
              <a:t>В Законе РФ «О персональных данных» выделены следующие права субъектов персональных данных (кроме некоторых категорий граждан: владеющих государственной тайной, осужденных и т.д.):</a:t>
            </a:r>
          </a:p>
          <a:p>
            <a:r>
              <a:rPr lang="ru-RU" sz="1600" dirty="0"/>
              <a:t>информационное самоопределение;</a:t>
            </a:r>
          </a:p>
          <a:p>
            <a:r>
              <a:rPr lang="ru-RU" sz="1600" dirty="0"/>
              <a:t>доступ к своим персональным данным;</a:t>
            </a:r>
          </a:p>
          <a:p>
            <a:r>
              <a:rPr lang="ru-RU" sz="1600" dirty="0"/>
              <a:t>внесение изменений в свои персональные данные;</a:t>
            </a:r>
          </a:p>
          <a:p>
            <a:r>
              <a:rPr lang="ru-RU" sz="1600" dirty="0"/>
              <a:t>блокирование персональных данных;</a:t>
            </a:r>
          </a:p>
          <a:p>
            <a:r>
              <a:rPr lang="ru-RU" sz="1600" dirty="0"/>
              <a:t>обжалование неправомерных действий в отношении персональных данных;</a:t>
            </a:r>
          </a:p>
          <a:p>
            <a:r>
              <a:rPr lang="ru-RU" sz="1600" dirty="0"/>
              <a:t>возмещение ущерба.</a:t>
            </a:r>
          </a:p>
        </p:txBody>
      </p:sp>
    </p:spTree>
    <p:extLst>
      <p:ext uri="{BB962C8B-B14F-4D97-AF65-F5344CB8AC3E}">
        <p14:creationId xmlns:p14="http://schemas.microsoft.com/office/powerpoint/2010/main" val="8849858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1593996-289A-4E97-9DE4-CF04796DFBF8}"/>
              </a:ext>
            </a:extLst>
          </p:cNvPr>
          <p:cNvSpPr>
            <a:spLocks noGrp="1"/>
          </p:cNvSpPr>
          <p:nvPr>
            <p:ph type="title"/>
          </p:nvPr>
        </p:nvSpPr>
        <p:spPr/>
        <p:txBody>
          <a:bodyPr>
            <a:noAutofit/>
          </a:bodyPr>
          <a:lstStyle/>
          <a:p>
            <a:r>
              <a:rPr lang="ru-RU" sz="2400" dirty="0"/>
              <a:t>Информация и информационная безопасность</a:t>
            </a:r>
          </a:p>
        </p:txBody>
      </p:sp>
      <p:sp>
        <p:nvSpPr>
          <p:cNvPr id="3" name="Объект 2">
            <a:extLst>
              <a:ext uri="{FF2B5EF4-FFF2-40B4-BE49-F238E27FC236}">
                <a16:creationId xmlns:a16="http://schemas.microsoft.com/office/drawing/2014/main" id="{23964338-0FDA-4D76-BCD1-C5E96CF39D7A}"/>
              </a:ext>
            </a:extLst>
          </p:cNvPr>
          <p:cNvSpPr>
            <a:spLocks noGrp="1"/>
          </p:cNvSpPr>
          <p:nvPr>
            <p:ph idx="1"/>
          </p:nvPr>
        </p:nvSpPr>
        <p:spPr/>
        <p:txBody>
          <a:bodyPr>
            <a:normAutofit fontScale="85000" lnSpcReduction="20000"/>
          </a:bodyPr>
          <a:lstStyle/>
          <a:p>
            <a:pPr marL="0" indent="0">
              <a:buNone/>
            </a:pPr>
            <a:r>
              <a:rPr lang="ru-RU" b="1" dirty="0"/>
              <a:t>Информация</a:t>
            </a:r>
            <a:r>
              <a:rPr lang="ru-RU" dirty="0"/>
              <a:t> (лат. </a:t>
            </a:r>
            <a:r>
              <a:rPr lang="ru-RU" dirty="0" err="1"/>
              <a:t>informatio</a:t>
            </a:r>
            <a:r>
              <a:rPr lang="ru-RU" dirty="0"/>
              <a:t> — разъяснение, изложение), первоначально — сведения, передаваемые людьми устным, письменным или другим способом с помощью условных сигналов, технических средств и т.д. </a:t>
            </a:r>
          </a:p>
          <a:p>
            <a:pPr marL="0" indent="0">
              <a:buNone/>
            </a:pPr>
            <a:r>
              <a:rPr lang="ru-RU" dirty="0"/>
              <a:t>С середины 20-го века информация является общенаучным понятием, включающим в себя:</a:t>
            </a:r>
          </a:p>
          <a:p>
            <a:pPr marL="0" indent="0">
              <a:buNone/>
            </a:pPr>
            <a:r>
              <a:rPr lang="ru-RU" dirty="0"/>
              <a:t>- сведения, передаваемые между людьми, человеком и автоматом, автоматом и автоматом;</a:t>
            </a:r>
          </a:p>
          <a:p>
            <a:pPr marL="0" indent="0">
              <a:buNone/>
            </a:pPr>
            <a:r>
              <a:rPr lang="ru-RU" dirty="0"/>
              <a:t>- сигналы в животном и растительном мире;</a:t>
            </a:r>
          </a:p>
          <a:p>
            <a:pPr marL="0" indent="0">
              <a:buNone/>
            </a:pPr>
            <a:r>
              <a:rPr lang="ru-RU" dirty="0"/>
              <a:t>- признаки, передаваемые от клетки к клетке, от организма к организму;</a:t>
            </a:r>
          </a:p>
          <a:p>
            <a:pPr marL="0" indent="0">
              <a:buNone/>
            </a:pPr>
            <a:r>
              <a:rPr lang="ru-RU" dirty="0"/>
              <a:t>- и т.д.</a:t>
            </a:r>
          </a:p>
        </p:txBody>
      </p:sp>
    </p:spTree>
    <p:extLst>
      <p:ext uri="{BB962C8B-B14F-4D97-AF65-F5344CB8AC3E}">
        <p14:creationId xmlns:p14="http://schemas.microsoft.com/office/powerpoint/2010/main" val="12314315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49038FC-4886-4ACC-ADAB-93CC4411289F}"/>
              </a:ext>
            </a:extLst>
          </p:cNvPr>
          <p:cNvSpPr>
            <a:spLocks noGrp="1"/>
          </p:cNvSpPr>
          <p:nvPr>
            <p:ph type="title"/>
          </p:nvPr>
        </p:nvSpPr>
        <p:spPr>
          <a:xfrm>
            <a:off x="2281425" y="680310"/>
            <a:ext cx="6566315" cy="610820"/>
          </a:xfrm>
        </p:spPr>
        <p:txBody>
          <a:bodyPr>
            <a:noAutofit/>
          </a:bodyPr>
          <a:lstStyle/>
          <a:p>
            <a:r>
              <a:rPr lang="ru-RU" sz="2400" dirty="0"/>
              <a:t>Перечень сведений, не подлежащих отнесению к государственной тайне и засекречиванию (информация без права ограничения)</a:t>
            </a:r>
          </a:p>
        </p:txBody>
      </p:sp>
      <p:sp>
        <p:nvSpPr>
          <p:cNvPr id="5" name="Объект 4">
            <a:extLst>
              <a:ext uri="{FF2B5EF4-FFF2-40B4-BE49-F238E27FC236}">
                <a16:creationId xmlns:a16="http://schemas.microsoft.com/office/drawing/2014/main" id="{AE4FAB5C-6199-49DC-BC6D-EA789789C5F9}"/>
              </a:ext>
            </a:extLst>
          </p:cNvPr>
          <p:cNvSpPr>
            <a:spLocks noGrp="1"/>
          </p:cNvSpPr>
          <p:nvPr>
            <p:ph idx="1"/>
          </p:nvPr>
        </p:nvSpPr>
        <p:spPr>
          <a:xfrm>
            <a:off x="2128720" y="1749245"/>
            <a:ext cx="6413610" cy="4581150"/>
          </a:xfrm>
        </p:spPr>
        <p:txBody>
          <a:bodyPr>
            <a:normAutofit fontScale="62500" lnSpcReduction="20000"/>
          </a:bodyPr>
          <a:lstStyle/>
          <a:p>
            <a:pPr marL="0" indent="0">
              <a:buNone/>
            </a:pPr>
            <a:r>
              <a:rPr lang="ru-RU" dirty="0"/>
              <a:t>Из статьи 7 Закона РФ «О государственной тайне»</a:t>
            </a:r>
          </a:p>
          <a:p>
            <a:r>
              <a:rPr lang="ru-RU" dirty="0"/>
              <a:t>о чрезвычайных происшествиях и катастрофах, угрожающих безопасности и здоровью граждан, и их последствиях, а также о стихийных бедствиях, их официальных прогнозах и последствиях;</a:t>
            </a:r>
          </a:p>
          <a:p>
            <a:r>
              <a:rPr lang="ru-RU" dirty="0"/>
              <a:t>о состоянии экологии, здравоохранения, санитарии, демографии, образования, культуры, сельского хозяйства, а также о состоянии преступности;</a:t>
            </a:r>
          </a:p>
          <a:p>
            <a:r>
              <a:rPr lang="ru-RU" dirty="0"/>
              <a:t>о привилегиях, компенсациях и социальных гарантиях, предоставляемых государством гражданам, должностным лицам, предприятиям, учреждениям и организациям;</a:t>
            </a:r>
          </a:p>
          <a:p>
            <a:r>
              <a:rPr lang="ru-RU" dirty="0"/>
              <a:t>о фактах нарушения прав и свобод человека и гражданина;</a:t>
            </a:r>
          </a:p>
          <a:p>
            <a:r>
              <a:rPr lang="ru-RU" dirty="0"/>
              <a:t>о размерах золотого запаса и государственных валютных резервах Российской Федерации;</a:t>
            </a:r>
          </a:p>
          <a:p>
            <a:r>
              <a:rPr lang="ru-RU" dirty="0"/>
              <a:t>о состоянии здоровья высших должностных лиц Российской Федерации;</a:t>
            </a:r>
          </a:p>
          <a:p>
            <a:r>
              <a:rPr lang="ru-RU" dirty="0"/>
              <a:t>о фактах нарушения законности органами государственной власти и их должностными лицами.</a:t>
            </a:r>
          </a:p>
        </p:txBody>
      </p:sp>
    </p:spTree>
    <p:extLst>
      <p:ext uri="{BB962C8B-B14F-4D97-AF65-F5344CB8AC3E}">
        <p14:creationId xmlns:p14="http://schemas.microsoft.com/office/powerpoint/2010/main" val="459579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20D0A71-05FE-41B8-818C-655F9840C7CE}"/>
              </a:ext>
            </a:extLst>
          </p:cNvPr>
          <p:cNvSpPr>
            <a:spLocks noGrp="1"/>
          </p:cNvSpPr>
          <p:nvPr>
            <p:ph type="title"/>
          </p:nvPr>
        </p:nvSpPr>
        <p:spPr>
          <a:xfrm>
            <a:off x="2281425" y="680310"/>
            <a:ext cx="6566315" cy="610820"/>
          </a:xfrm>
        </p:spPr>
        <p:txBody>
          <a:bodyPr>
            <a:normAutofit fontScale="90000"/>
          </a:bodyPr>
          <a:lstStyle/>
          <a:p>
            <a:r>
              <a:rPr lang="ru-RU" dirty="0"/>
              <a:t>Основные носители информации</a:t>
            </a:r>
          </a:p>
        </p:txBody>
      </p:sp>
      <p:sp>
        <p:nvSpPr>
          <p:cNvPr id="3" name="Объект 2">
            <a:extLst>
              <a:ext uri="{FF2B5EF4-FFF2-40B4-BE49-F238E27FC236}">
                <a16:creationId xmlns:a16="http://schemas.microsoft.com/office/drawing/2014/main" id="{B30F51F9-20F4-47C8-9AC7-DED8F75D12B3}"/>
              </a:ext>
            </a:extLst>
          </p:cNvPr>
          <p:cNvSpPr>
            <a:spLocks noGrp="1"/>
          </p:cNvSpPr>
          <p:nvPr>
            <p:ph idx="1"/>
          </p:nvPr>
        </p:nvSpPr>
        <p:spPr>
          <a:xfrm>
            <a:off x="2128720" y="1749245"/>
            <a:ext cx="6413610" cy="4581150"/>
          </a:xfrm>
        </p:spPr>
        <p:txBody>
          <a:bodyPr>
            <a:normAutofit lnSpcReduction="10000"/>
          </a:bodyPr>
          <a:lstStyle/>
          <a:p>
            <a:r>
              <a:rPr lang="ru-RU" dirty="0"/>
              <a:t>открытая печать (газеты, журналы, отчеты, реклама и т.д.);</a:t>
            </a:r>
          </a:p>
          <a:p>
            <a:r>
              <a:rPr lang="ru-RU" dirty="0"/>
              <a:t>люди;</a:t>
            </a:r>
          </a:p>
          <a:p>
            <a:r>
              <a:rPr lang="ru-RU" dirty="0"/>
              <a:t>средства связи (радио, телевидение, телефон и т.д.);</a:t>
            </a:r>
          </a:p>
          <a:p>
            <a:r>
              <a:rPr lang="ru-RU" dirty="0"/>
              <a:t>документы (официальные, деловые, личные и т.д.);</a:t>
            </a:r>
          </a:p>
          <a:p>
            <a:r>
              <a:rPr lang="ru-RU" dirty="0"/>
              <a:t>электронные, магнитные и другие носители, пригодные для автоматической обработки данных.</a:t>
            </a:r>
          </a:p>
          <a:p>
            <a:endParaRPr lang="ru-RU" dirty="0"/>
          </a:p>
        </p:txBody>
      </p:sp>
    </p:spTree>
    <p:extLst>
      <p:ext uri="{BB962C8B-B14F-4D97-AF65-F5344CB8AC3E}">
        <p14:creationId xmlns:p14="http://schemas.microsoft.com/office/powerpoint/2010/main" val="2286440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0DC0E3F-AEFF-4763-AD6C-6E1A9C63FE60}"/>
              </a:ext>
            </a:extLst>
          </p:cNvPr>
          <p:cNvSpPr>
            <a:spLocks noGrp="1"/>
          </p:cNvSpPr>
          <p:nvPr>
            <p:ph type="title"/>
          </p:nvPr>
        </p:nvSpPr>
        <p:spPr/>
        <p:txBody>
          <a:bodyPr>
            <a:normAutofit fontScale="90000"/>
          </a:bodyPr>
          <a:lstStyle/>
          <a:p>
            <a:r>
              <a:rPr lang="ru-RU" b="1" i="0" dirty="0">
                <a:solidFill>
                  <a:srgbClr val="FFFFFF"/>
                </a:solidFill>
                <a:effectLst/>
                <a:latin typeface="Times New Roman" panose="02020603050405020304" pitchFamily="18" charset="0"/>
              </a:rPr>
              <a:t>Средства защиты информации</a:t>
            </a:r>
            <a:endParaRPr lang="ru-RU" dirty="0"/>
          </a:p>
        </p:txBody>
      </p:sp>
      <p:sp>
        <p:nvSpPr>
          <p:cNvPr id="5" name="TextBox 4">
            <a:extLst>
              <a:ext uri="{FF2B5EF4-FFF2-40B4-BE49-F238E27FC236}">
                <a16:creationId xmlns:a16="http://schemas.microsoft.com/office/drawing/2014/main" id="{FACD146A-6B7D-4AD5-B556-1B25A20BA9D0}"/>
              </a:ext>
            </a:extLst>
          </p:cNvPr>
          <p:cNvSpPr txBox="1"/>
          <p:nvPr/>
        </p:nvSpPr>
        <p:spPr>
          <a:xfrm>
            <a:off x="2286000" y="3244334"/>
            <a:ext cx="4572000" cy="369332"/>
          </a:xfrm>
          <a:prstGeom prst="rect">
            <a:avLst/>
          </a:prstGeom>
          <a:noFill/>
        </p:spPr>
        <p:txBody>
          <a:bodyPr wrap="square">
            <a:spAutoFit/>
          </a:bodyPr>
          <a:lstStyle/>
          <a:p>
            <a:r>
              <a:rPr lang="ru-RU" b="1" i="0" dirty="0">
                <a:solidFill>
                  <a:srgbClr val="FFFFFF"/>
                </a:solidFill>
                <a:effectLst/>
                <a:latin typeface="Times New Roman" panose="02020603050405020304" pitchFamily="18" charset="0"/>
              </a:rPr>
              <a:t>Средства защиты информации</a:t>
            </a:r>
            <a:endParaRPr lang="ru-RU" dirty="0"/>
          </a:p>
        </p:txBody>
      </p:sp>
      <p:pic>
        <p:nvPicPr>
          <p:cNvPr id="11" name="Рисунок 10">
            <a:extLst>
              <a:ext uri="{FF2B5EF4-FFF2-40B4-BE49-F238E27FC236}">
                <a16:creationId xmlns:a16="http://schemas.microsoft.com/office/drawing/2014/main" id="{0DDAB2D0-14A7-4146-BCB5-3A550208EF7D}"/>
              </a:ext>
            </a:extLst>
          </p:cNvPr>
          <p:cNvPicPr>
            <a:picLocks noChangeAspect="1"/>
          </p:cNvPicPr>
          <p:nvPr/>
        </p:nvPicPr>
        <p:blipFill>
          <a:blip r:embed="rId2"/>
          <a:stretch>
            <a:fillRect/>
          </a:stretch>
        </p:blipFill>
        <p:spPr>
          <a:xfrm>
            <a:off x="-6288" y="3068960"/>
            <a:ext cx="9058275" cy="2543175"/>
          </a:xfrm>
          <a:prstGeom prst="rect">
            <a:avLst/>
          </a:prstGeom>
        </p:spPr>
      </p:pic>
    </p:spTree>
    <p:extLst>
      <p:ext uri="{BB962C8B-B14F-4D97-AF65-F5344CB8AC3E}">
        <p14:creationId xmlns:p14="http://schemas.microsoft.com/office/powerpoint/2010/main" val="38621020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361C51-41CC-446C-8B20-463CDEB8C2F5}"/>
              </a:ext>
            </a:extLst>
          </p:cNvPr>
          <p:cNvSpPr>
            <a:spLocks noGrp="1"/>
          </p:cNvSpPr>
          <p:nvPr>
            <p:ph type="title"/>
          </p:nvPr>
        </p:nvSpPr>
        <p:spPr>
          <a:xfrm>
            <a:off x="2281425" y="680310"/>
            <a:ext cx="6566315" cy="610820"/>
          </a:xfrm>
        </p:spPr>
        <p:txBody>
          <a:bodyPr>
            <a:normAutofit fontScale="90000"/>
          </a:bodyPr>
          <a:lstStyle/>
          <a:p>
            <a:r>
              <a:rPr lang="ru-RU" dirty="0"/>
              <a:t>Формальные средства защиты</a:t>
            </a:r>
          </a:p>
        </p:txBody>
      </p:sp>
      <p:sp>
        <p:nvSpPr>
          <p:cNvPr id="3" name="Объект 2">
            <a:extLst>
              <a:ext uri="{FF2B5EF4-FFF2-40B4-BE49-F238E27FC236}">
                <a16:creationId xmlns:a16="http://schemas.microsoft.com/office/drawing/2014/main" id="{9AAADC21-A592-48FE-88FA-090D7655C45D}"/>
              </a:ext>
            </a:extLst>
          </p:cNvPr>
          <p:cNvSpPr>
            <a:spLocks noGrp="1"/>
          </p:cNvSpPr>
          <p:nvPr>
            <p:ph idx="1"/>
          </p:nvPr>
        </p:nvSpPr>
        <p:spPr>
          <a:xfrm>
            <a:off x="2051720" y="1749425"/>
            <a:ext cx="6912768" cy="4775919"/>
          </a:xfrm>
        </p:spPr>
        <p:txBody>
          <a:bodyPr>
            <a:normAutofit lnSpcReduction="10000"/>
          </a:bodyPr>
          <a:lstStyle/>
          <a:p>
            <a:pPr marL="0" indent="0">
              <a:buNone/>
            </a:pPr>
            <a:r>
              <a:rPr lang="ru-RU" sz="1400" dirty="0"/>
              <a:t>– выполняют защитные функции строго по заранее предусмотренной процедуре без участия человека.</a:t>
            </a:r>
          </a:p>
          <a:p>
            <a:r>
              <a:rPr lang="ru-RU" sz="1400" dirty="0"/>
              <a:t>Физические средства - механические, электрические, электромеханические, электронные, электронно-механические и тому подобные устройства и системы, которые функционируют автономно от информационных систем, создавая различного рода препятствия на пути дестабилизирующих факторов (замок на двери, жалюзи, забор, экраны).</a:t>
            </a:r>
          </a:p>
          <a:p>
            <a:r>
              <a:rPr lang="ru-RU" sz="1400" dirty="0"/>
              <a:t>Аппаратные средства - механические, электрические, электромеханические, электронные, электронно-механические, оптические, лазерные, радиолокационные и тому подобные устройства, встраиваемые в информационных системах или сопрягаемые с ней специально для решения задач защиты информации.</a:t>
            </a:r>
          </a:p>
          <a:p>
            <a:r>
              <a:rPr lang="ru-RU" sz="1400" dirty="0"/>
              <a:t>Программные средства - пакеты программ, отдельные программы или их части, используемые для решения задач защиты информации. Программные средства не требуют специальной аппаратуры, однако они ведут к снижению производительности информационных систем, требуют выделения под их нужды определенного объема ресурсов и т.п.</a:t>
            </a:r>
          </a:p>
          <a:p>
            <a:r>
              <a:rPr lang="ru-RU" sz="1400" dirty="0"/>
              <a:t>К специфическим средствам защиты информации относятся криптографические методы. В информационных системах криптографические средства защиты информации могут использоваться как для защиты обрабатываемой информации в компонентах системы, так и для защиты информации, передаваемой по каналам связи. Само преобразование информации может осуществляться аппаратными или программными средствами, с помощью механических устройств, вручную и т.д.</a:t>
            </a:r>
          </a:p>
        </p:txBody>
      </p:sp>
    </p:spTree>
    <p:extLst>
      <p:ext uri="{BB962C8B-B14F-4D97-AF65-F5344CB8AC3E}">
        <p14:creationId xmlns:p14="http://schemas.microsoft.com/office/powerpoint/2010/main" val="1912411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61ED6C-F2D3-46E3-BBA6-7A77188B5437}"/>
              </a:ext>
            </a:extLst>
          </p:cNvPr>
          <p:cNvSpPr>
            <a:spLocks noGrp="1"/>
          </p:cNvSpPr>
          <p:nvPr>
            <p:ph type="title"/>
          </p:nvPr>
        </p:nvSpPr>
        <p:spPr>
          <a:xfrm>
            <a:off x="2281425" y="680310"/>
            <a:ext cx="6566315" cy="610820"/>
          </a:xfrm>
        </p:spPr>
        <p:txBody>
          <a:bodyPr>
            <a:normAutofit fontScale="90000"/>
          </a:bodyPr>
          <a:lstStyle/>
          <a:p>
            <a:r>
              <a:rPr lang="ru-RU" dirty="0"/>
              <a:t>Неформальные средства защиты </a:t>
            </a:r>
          </a:p>
        </p:txBody>
      </p:sp>
      <p:sp>
        <p:nvSpPr>
          <p:cNvPr id="3" name="Объект 2">
            <a:extLst>
              <a:ext uri="{FF2B5EF4-FFF2-40B4-BE49-F238E27FC236}">
                <a16:creationId xmlns:a16="http://schemas.microsoft.com/office/drawing/2014/main" id="{E71533AD-C5C9-4549-B3B0-A532CDA14C90}"/>
              </a:ext>
            </a:extLst>
          </p:cNvPr>
          <p:cNvSpPr>
            <a:spLocks noGrp="1"/>
          </p:cNvSpPr>
          <p:nvPr>
            <p:ph idx="1"/>
          </p:nvPr>
        </p:nvSpPr>
        <p:spPr>
          <a:xfrm>
            <a:off x="2128838" y="1749425"/>
            <a:ext cx="6835650" cy="4991943"/>
          </a:xfrm>
        </p:spPr>
        <p:txBody>
          <a:bodyPr>
            <a:normAutofit fontScale="55000" lnSpcReduction="20000"/>
          </a:bodyPr>
          <a:lstStyle/>
          <a:p>
            <a:r>
              <a:rPr lang="ru-RU" dirty="0"/>
              <a:t>– регламентируют деятельность человека.</a:t>
            </a:r>
          </a:p>
          <a:p>
            <a:r>
              <a:rPr lang="ru-RU" dirty="0"/>
              <a:t>Законодательные средства – законы и другие нормативно-правовые акты, с помощью которых регламентируются правила использования, обработки и передачи информации ограниченного доступа и устанавливаются меры ответственности за нарушение этих правил. Распространяются на всех субъектов информационных отношений. В настоящее время отношения в сфере информационной безопасности регулируются более чем 80 законами и нормативными документами, иногда достаточно противоречивыми.</a:t>
            </a:r>
          </a:p>
          <a:p>
            <a:r>
              <a:rPr lang="ru-RU" dirty="0"/>
              <a:t>Организационные средства - организационно-технические и организационно-правовые мероприятия, осуществляемые в течение всего жизненного цикла защищаемой информационной системы (строительство помещений, проектирование информационных систем, монтаж и наладка оборудования, испытания и эксплуатация информационных систем). Другими словами – это средства уровня организации, регламентирующие перечень лиц, оборудования, материалов и т.д., имеющих отношение к информационным системам, а также режимов их работы и использования. К организационным мерам также относят сертификацию информационных систем или их элементов, аттестацию объектов и субъектов на выполнение требований обеспечения безопасности и т.д.</a:t>
            </a:r>
          </a:p>
          <a:p>
            <a:r>
              <a:rPr lang="ru-RU" dirty="0"/>
              <a:t>Морально-этические средства - сложившиеся в обществе или в данном коллективе моральные нормы или этические правила, соблюдение которых способствует защите информации, а нарушение приравнивается к несоблюдению правил поведения в обществе или коллективе, ведет к потере престижа и авторитета. Наиболее показательные пример – кодекс профессионального поведения членов Ассоциации пользователей ЭВМ США.</a:t>
            </a:r>
          </a:p>
          <a:p>
            <a:endParaRPr lang="ru-RU" dirty="0"/>
          </a:p>
        </p:txBody>
      </p:sp>
    </p:spTree>
    <p:extLst>
      <p:ext uri="{BB962C8B-B14F-4D97-AF65-F5344CB8AC3E}">
        <p14:creationId xmlns:p14="http://schemas.microsoft.com/office/powerpoint/2010/main" val="34476965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D3B6331-D757-499C-BA7B-4D8C041CC1E8}"/>
              </a:ext>
            </a:extLst>
          </p:cNvPr>
          <p:cNvSpPr>
            <a:spLocks noGrp="1"/>
          </p:cNvSpPr>
          <p:nvPr>
            <p:ph type="title"/>
          </p:nvPr>
        </p:nvSpPr>
        <p:spPr>
          <a:xfrm>
            <a:off x="2281425" y="680310"/>
            <a:ext cx="6566315" cy="610820"/>
          </a:xfrm>
        </p:spPr>
        <p:txBody>
          <a:bodyPr>
            <a:normAutofit fontScale="90000"/>
          </a:bodyPr>
          <a:lstStyle/>
          <a:p>
            <a:r>
              <a:rPr lang="ru-RU" dirty="0"/>
              <a:t>Способы передачи конфиденциальной информации на расстоянии</a:t>
            </a:r>
          </a:p>
        </p:txBody>
      </p:sp>
      <p:sp>
        <p:nvSpPr>
          <p:cNvPr id="3" name="Объект 2">
            <a:extLst>
              <a:ext uri="{FF2B5EF4-FFF2-40B4-BE49-F238E27FC236}">
                <a16:creationId xmlns:a16="http://schemas.microsoft.com/office/drawing/2014/main" id="{2320A173-AA54-402E-A21E-F6E5FA31D1FF}"/>
              </a:ext>
            </a:extLst>
          </p:cNvPr>
          <p:cNvSpPr>
            <a:spLocks noGrp="1"/>
          </p:cNvSpPr>
          <p:nvPr>
            <p:ph idx="1"/>
          </p:nvPr>
        </p:nvSpPr>
        <p:spPr>
          <a:xfrm>
            <a:off x="2128720" y="1749245"/>
            <a:ext cx="6413610" cy="4581150"/>
          </a:xfrm>
        </p:spPr>
        <p:txBody>
          <a:bodyPr>
            <a:normAutofit fontScale="85000" lnSpcReduction="10000"/>
          </a:bodyPr>
          <a:lstStyle/>
          <a:p>
            <a:pPr marL="0" indent="0">
              <a:buNone/>
            </a:pPr>
            <a:r>
              <a:rPr lang="ru-RU" dirty="0"/>
              <a:t>Способов передачи конфиденциальной информации на расстоянии существует множество, среди которых можно выделить три основных направления.</a:t>
            </a:r>
          </a:p>
          <a:p>
            <a:pPr marL="0" indent="0">
              <a:buNone/>
            </a:pPr>
            <a:r>
              <a:rPr lang="ru-RU" dirty="0"/>
              <a:t>1. Создать абсолютно надежный, недоступный для других канал связи между абонентами.</a:t>
            </a:r>
          </a:p>
          <a:p>
            <a:pPr marL="0" indent="0">
              <a:buNone/>
            </a:pPr>
            <a:r>
              <a:rPr lang="ru-RU" dirty="0"/>
              <a:t>2. Использовать общедоступный канал связи, но скрыть сам факт передачи информации.</a:t>
            </a:r>
          </a:p>
          <a:p>
            <a:pPr marL="0" indent="0">
              <a:buNone/>
            </a:pPr>
            <a:r>
              <a:rPr lang="ru-RU" dirty="0"/>
              <a:t>3. Использовать общедоступный канал связи, но передавать по нему нужную информацию в таком преобразованном виде, чтобы восстановить ее мог только адресат.</a:t>
            </a:r>
          </a:p>
          <a:p>
            <a:pPr marL="0" indent="0">
              <a:buNone/>
            </a:pPr>
            <a:endParaRPr lang="ru-RU" dirty="0"/>
          </a:p>
        </p:txBody>
      </p:sp>
    </p:spTree>
    <p:extLst>
      <p:ext uri="{BB962C8B-B14F-4D97-AF65-F5344CB8AC3E}">
        <p14:creationId xmlns:p14="http://schemas.microsoft.com/office/powerpoint/2010/main" val="37310777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1425" y="680310"/>
            <a:ext cx="6683063" cy="532180"/>
          </a:xfrm>
        </p:spPr>
        <p:txBody>
          <a:bodyPr>
            <a:noAutofit/>
          </a:bodyPr>
          <a:lstStyle/>
          <a:p>
            <a:r>
              <a:rPr lang="ru-RU" b="1" dirty="0"/>
              <a:t>Спасибо за внимание!</a:t>
            </a:r>
            <a:endParaRPr lang="en-US" b="1" dirty="0"/>
          </a:p>
        </p:txBody>
      </p:sp>
      <p:sp>
        <p:nvSpPr>
          <p:cNvPr id="2" name="Объект 1"/>
          <p:cNvSpPr>
            <a:spLocks noGrp="1"/>
          </p:cNvSpPr>
          <p:nvPr>
            <p:ph sz="half" idx="2"/>
          </p:nvPr>
        </p:nvSpPr>
        <p:spPr/>
        <p:txBody>
          <a:bodyPr/>
          <a:lstStyle/>
          <a:p>
            <a:endParaRPr lang="ru-RU"/>
          </a:p>
        </p:txBody>
      </p:sp>
      <p:pic>
        <p:nvPicPr>
          <p:cNvPr id="6" name="Picture 2" descr="http://wiki.web.ru/images/2/22/Diamond_Cubic-F_lattice_animation.gif"/>
          <p:cNvPicPr>
            <a:picLocks noChangeAspect="1" noChangeArrowheads="1" noCrop="1"/>
          </p:cNvPicPr>
          <p:nvPr/>
        </p:nvPicPr>
        <p:blipFill>
          <a:blip r:embed="rId2"/>
          <a:srcRect/>
          <a:stretch>
            <a:fillRect/>
          </a:stretch>
        </p:blipFill>
        <p:spPr bwMode="auto">
          <a:xfrm>
            <a:off x="2126978" y="1857365"/>
            <a:ext cx="4588162" cy="4515334"/>
          </a:xfrm>
          <a:prstGeom prst="rect">
            <a:avLst/>
          </a:prstGeom>
          <a:noFill/>
        </p:spPr>
      </p:pic>
    </p:spTree>
    <p:extLst>
      <p:ext uri="{BB962C8B-B14F-4D97-AF65-F5344CB8AC3E}">
        <p14:creationId xmlns:p14="http://schemas.microsoft.com/office/powerpoint/2010/main" val="29373811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997444-B476-474E-80FC-745BC18166CA}"/>
              </a:ext>
            </a:extLst>
          </p:cNvPr>
          <p:cNvSpPr>
            <a:spLocks noGrp="1"/>
          </p:cNvSpPr>
          <p:nvPr>
            <p:ph type="title"/>
          </p:nvPr>
        </p:nvSpPr>
        <p:spPr/>
        <p:txBody>
          <a:bodyPr>
            <a:noAutofit/>
          </a:bodyPr>
          <a:lstStyle/>
          <a:p>
            <a:r>
              <a:rPr lang="ru-RU" sz="2400" dirty="0"/>
              <a:t>Информация и информационная безопасность</a:t>
            </a:r>
          </a:p>
        </p:txBody>
      </p:sp>
      <p:sp>
        <p:nvSpPr>
          <p:cNvPr id="3" name="Объект 2">
            <a:extLst>
              <a:ext uri="{FF2B5EF4-FFF2-40B4-BE49-F238E27FC236}">
                <a16:creationId xmlns:a16="http://schemas.microsoft.com/office/drawing/2014/main" id="{41D6D881-A4B4-4514-8C89-9B75BBD3F39B}"/>
              </a:ext>
            </a:extLst>
          </p:cNvPr>
          <p:cNvSpPr>
            <a:spLocks noGrp="1"/>
          </p:cNvSpPr>
          <p:nvPr>
            <p:ph idx="1"/>
          </p:nvPr>
        </p:nvSpPr>
        <p:spPr/>
        <p:txBody>
          <a:bodyPr>
            <a:normAutofit fontScale="92500"/>
          </a:bodyPr>
          <a:lstStyle/>
          <a:p>
            <a:r>
              <a:rPr lang="ru-RU" dirty="0"/>
              <a:t>Согласно традиционной философской точке зрения, информация существует независимо от человека и является свойством материи. </a:t>
            </a:r>
          </a:p>
          <a:p>
            <a:r>
              <a:rPr lang="ru-RU" dirty="0"/>
              <a:t>В рамках рассматриваемой дисциплины, под информацией (в узком смысле) мы будем понимать сведения, являющиеся объектом сбора, хранения, обработки, непосредственного использования и передачи в информационных системах.</a:t>
            </a:r>
          </a:p>
        </p:txBody>
      </p:sp>
    </p:spTree>
    <p:extLst>
      <p:ext uri="{BB962C8B-B14F-4D97-AF65-F5344CB8AC3E}">
        <p14:creationId xmlns:p14="http://schemas.microsoft.com/office/powerpoint/2010/main" val="13557399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73B547B-720D-4551-95E0-65D4E58B14B9}"/>
              </a:ext>
            </a:extLst>
          </p:cNvPr>
          <p:cNvSpPr>
            <a:spLocks noGrp="1"/>
          </p:cNvSpPr>
          <p:nvPr>
            <p:ph type="title"/>
          </p:nvPr>
        </p:nvSpPr>
        <p:spPr/>
        <p:txBody>
          <a:bodyPr>
            <a:normAutofit fontScale="90000"/>
          </a:bodyPr>
          <a:lstStyle/>
          <a:p>
            <a:r>
              <a:rPr lang="ru-RU" dirty="0"/>
              <a:t>Защита информации</a:t>
            </a:r>
          </a:p>
        </p:txBody>
      </p:sp>
      <p:sp>
        <p:nvSpPr>
          <p:cNvPr id="3" name="Объект 2">
            <a:extLst>
              <a:ext uri="{FF2B5EF4-FFF2-40B4-BE49-F238E27FC236}">
                <a16:creationId xmlns:a16="http://schemas.microsoft.com/office/drawing/2014/main" id="{598ED6FC-F37E-4F4A-904C-7391C0C5559B}"/>
              </a:ext>
            </a:extLst>
          </p:cNvPr>
          <p:cNvSpPr>
            <a:spLocks noGrp="1"/>
          </p:cNvSpPr>
          <p:nvPr>
            <p:ph idx="1"/>
          </p:nvPr>
        </p:nvSpPr>
        <p:spPr/>
        <p:txBody>
          <a:bodyPr/>
          <a:lstStyle/>
          <a:p>
            <a:r>
              <a:rPr lang="ru-RU" dirty="0"/>
              <a:t>комплекс правовых, организационных и технических мероприятий и действий по предотвращению угроз информационной безопасности и устранению их последствий в процессе сбора, хранения, обработки и передачи информации в информационных системах.</a:t>
            </a:r>
          </a:p>
        </p:txBody>
      </p:sp>
    </p:spTree>
    <p:extLst>
      <p:ext uri="{BB962C8B-B14F-4D97-AF65-F5344CB8AC3E}">
        <p14:creationId xmlns:p14="http://schemas.microsoft.com/office/powerpoint/2010/main" val="31394067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AB9B0A0-D29D-45D3-8E79-0CC50CDDB4FB}"/>
              </a:ext>
            </a:extLst>
          </p:cNvPr>
          <p:cNvSpPr>
            <a:spLocks noGrp="1"/>
          </p:cNvSpPr>
          <p:nvPr>
            <p:ph type="title"/>
          </p:nvPr>
        </p:nvSpPr>
        <p:spPr/>
        <p:txBody>
          <a:bodyPr>
            <a:normAutofit fontScale="90000"/>
          </a:bodyPr>
          <a:lstStyle/>
          <a:p>
            <a:r>
              <a:rPr lang="ru-RU" dirty="0"/>
              <a:t>Защита информации</a:t>
            </a:r>
          </a:p>
        </p:txBody>
      </p:sp>
      <p:sp>
        <p:nvSpPr>
          <p:cNvPr id="3" name="Объект 2">
            <a:extLst>
              <a:ext uri="{FF2B5EF4-FFF2-40B4-BE49-F238E27FC236}">
                <a16:creationId xmlns:a16="http://schemas.microsoft.com/office/drawing/2014/main" id="{01EC3F33-E1C6-4D09-B255-3DFA46A33957}"/>
              </a:ext>
            </a:extLst>
          </p:cNvPr>
          <p:cNvSpPr>
            <a:spLocks noGrp="1"/>
          </p:cNvSpPr>
          <p:nvPr>
            <p:ph idx="1"/>
          </p:nvPr>
        </p:nvSpPr>
        <p:spPr/>
        <p:txBody>
          <a:bodyPr/>
          <a:lstStyle/>
          <a:p>
            <a:r>
              <a:rPr lang="ru-RU" dirty="0"/>
              <a:t>Под </a:t>
            </a:r>
            <a:r>
              <a:rPr lang="ru-RU" b="1" dirty="0"/>
              <a:t>субъектами информационных отношений</a:t>
            </a:r>
            <a:r>
              <a:rPr lang="ru-RU" dirty="0"/>
              <a:t> понимаются как владельцы, так и пользователи информации и поддерживающей инфраструктуры</a:t>
            </a:r>
          </a:p>
        </p:txBody>
      </p:sp>
    </p:spTree>
    <p:extLst>
      <p:ext uri="{BB962C8B-B14F-4D97-AF65-F5344CB8AC3E}">
        <p14:creationId xmlns:p14="http://schemas.microsoft.com/office/powerpoint/2010/main" val="34827845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AB9B0A0-D29D-45D3-8E79-0CC50CDDB4FB}"/>
              </a:ext>
            </a:extLst>
          </p:cNvPr>
          <p:cNvSpPr>
            <a:spLocks noGrp="1"/>
          </p:cNvSpPr>
          <p:nvPr>
            <p:ph type="title"/>
          </p:nvPr>
        </p:nvSpPr>
        <p:spPr/>
        <p:txBody>
          <a:bodyPr>
            <a:normAutofit fontScale="90000"/>
          </a:bodyPr>
          <a:lstStyle/>
          <a:p>
            <a:r>
              <a:rPr lang="ru-RU" dirty="0"/>
              <a:t>Защита информации</a:t>
            </a:r>
          </a:p>
        </p:txBody>
      </p:sp>
      <p:sp>
        <p:nvSpPr>
          <p:cNvPr id="3" name="Объект 2">
            <a:extLst>
              <a:ext uri="{FF2B5EF4-FFF2-40B4-BE49-F238E27FC236}">
                <a16:creationId xmlns:a16="http://schemas.microsoft.com/office/drawing/2014/main" id="{01EC3F33-E1C6-4D09-B255-3DFA46A33957}"/>
              </a:ext>
            </a:extLst>
          </p:cNvPr>
          <p:cNvSpPr>
            <a:spLocks noGrp="1"/>
          </p:cNvSpPr>
          <p:nvPr>
            <p:ph idx="1"/>
          </p:nvPr>
        </p:nvSpPr>
        <p:spPr/>
        <p:txBody>
          <a:bodyPr/>
          <a:lstStyle/>
          <a:p>
            <a:r>
              <a:rPr lang="ru-RU" b="0" i="0" dirty="0">
                <a:solidFill>
                  <a:srgbClr val="000000"/>
                </a:solidFill>
                <a:effectLst/>
                <a:latin typeface="Times New Roman" panose="02020603050405020304" pitchFamily="18" charset="0"/>
              </a:rPr>
              <a:t>К </a:t>
            </a:r>
            <a:r>
              <a:rPr lang="ru-RU" b="1" i="0" dirty="0">
                <a:solidFill>
                  <a:srgbClr val="000000"/>
                </a:solidFill>
                <a:effectLst/>
                <a:latin typeface="Times New Roman" panose="02020603050405020304" pitchFamily="18" charset="0"/>
              </a:rPr>
              <a:t>поддерживающей инфраструктуре</a:t>
            </a:r>
            <a:r>
              <a:rPr lang="ru-RU" b="0" i="0" dirty="0">
                <a:solidFill>
                  <a:srgbClr val="000000"/>
                </a:solidFill>
                <a:effectLst/>
                <a:latin typeface="Times New Roman" panose="02020603050405020304" pitchFamily="18" charset="0"/>
              </a:rPr>
              <a:t> относятся не только компьютеры, но и помещения, системы электро-, водо- и теплоснабжения, кондиционеры, средства коммуникаций и, конечно, обслуживающий персонал.</a:t>
            </a:r>
            <a:endParaRPr lang="ru-RU" dirty="0"/>
          </a:p>
        </p:txBody>
      </p:sp>
    </p:spTree>
    <p:extLst>
      <p:ext uri="{BB962C8B-B14F-4D97-AF65-F5344CB8AC3E}">
        <p14:creationId xmlns:p14="http://schemas.microsoft.com/office/powerpoint/2010/main" val="32452774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AB9B0A0-D29D-45D3-8E79-0CC50CDDB4FB}"/>
              </a:ext>
            </a:extLst>
          </p:cNvPr>
          <p:cNvSpPr>
            <a:spLocks noGrp="1"/>
          </p:cNvSpPr>
          <p:nvPr>
            <p:ph type="title"/>
          </p:nvPr>
        </p:nvSpPr>
        <p:spPr/>
        <p:txBody>
          <a:bodyPr>
            <a:normAutofit fontScale="90000"/>
          </a:bodyPr>
          <a:lstStyle/>
          <a:p>
            <a:r>
              <a:rPr lang="ru-RU" dirty="0"/>
              <a:t>Защита информации</a:t>
            </a:r>
          </a:p>
        </p:txBody>
      </p:sp>
      <p:sp>
        <p:nvSpPr>
          <p:cNvPr id="3" name="Объект 2">
            <a:extLst>
              <a:ext uri="{FF2B5EF4-FFF2-40B4-BE49-F238E27FC236}">
                <a16:creationId xmlns:a16="http://schemas.microsoft.com/office/drawing/2014/main" id="{01EC3F33-E1C6-4D09-B255-3DFA46A33957}"/>
              </a:ext>
            </a:extLst>
          </p:cNvPr>
          <p:cNvSpPr>
            <a:spLocks noGrp="1"/>
          </p:cNvSpPr>
          <p:nvPr>
            <p:ph idx="1"/>
          </p:nvPr>
        </p:nvSpPr>
        <p:spPr/>
        <p:txBody>
          <a:bodyPr>
            <a:normAutofit fontScale="77500" lnSpcReduction="20000"/>
          </a:bodyPr>
          <a:lstStyle/>
          <a:p>
            <a:r>
              <a:rPr lang="ru-RU" b="1" i="0" dirty="0">
                <a:solidFill>
                  <a:srgbClr val="000000"/>
                </a:solidFill>
                <a:effectLst/>
                <a:latin typeface="Times New Roman" panose="02020603050405020304" pitchFamily="18" charset="0"/>
              </a:rPr>
              <a:t>Ущерб</a:t>
            </a:r>
            <a:r>
              <a:rPr lang="ru-RU" b="0" i="0" dirty="0">
                <a:solidFill>
                  <a:srgbClr val="000000"/>
                </a:solidFill>
                <a:effectLst/>
                <a:latin typeface="Times New Roman" panose="02020603050405020304" pitchFamily="18" charset="0"/>
              </a:rPr>
              <a:t> может быть </a:t>
            </a:r>
            <a:r>
              <a:rPr lang="ru-RU" b="1" i="0" dirty="0">
                <a:solidFill>
                  <a:srgbClr val="000000"/>
                </a:solidFill>
                <a:effectLst/>
                <a:latin typeface="Times New Roman" panose="02020603050405020304" pitchFamily="18" charset="0"/>
              </a:rPr>
              <a:t>приемлемым</a:t>
            </a:r>
            <a:r>
              <a:rPr lang="ru-RU" b="0" i="0" dirty="0">
                <a:solidFill>
                  <a:srgbClr val="000000"/>
                </a:solidFill>
                <a:effectLst/>
                <a:latin typeface="Times New Roman" panose="02020603050405020304" pitchFamily="18" charset="0"/>
              </a:rPr>
              <a:t> или </a:t>
            </a:r>
            <a:r>
              <a:rPr lang="ru-RU" b="1" i="0" dirty="0">
                <a:solidFill>
                  <a:srgbClr val="000000"/>
                </a:solidFill>
                <a:effectLst/>
                <a:latin typeface="Times New Roman" panose="02020603050405020304" pitchFamily="18" charset="0"/>
              </a:rPr>
              <a:t>неприемлемым</a:t>
            </a:r>
            <a:r>
              <a:rPr lang="ru-RU" b="0" i="0" dirty="0">
                <a:solidFill>
                  <a:srgbClr val="000000"/>
                </a:solidFill>
                <a:effectLst/>
                <a:latin typeface="Times New Roman" panose="02020603050405020304" pitchFamily="18" charset="0"/>
              </a:rPr>
              <a:t>. Очевидно, застраховаться от всех видов ущерба невозможно, тем более невозможно сделать это экономически целесообразным способом, когда стоимость защитных средств и мероприятий не превышает размер ожидаемого ущерба. Значит, с чем-то приходится мириться и защищаться следует только от того, с чем смириться никак нельзя. Иногда таким недопустимым ущербом является нанесение вреда здоровью людей или состоянию окружающей среды, но чаще порог неприемлемости имеет материальное (денежное) выражение, а целью защиты информации становится уменьшение размеров ущерба до допустимых значений</a:t>
            </a:r>
            <a:endParaRPr lang="ru-RU" dirty="0"/>
          </a:p>
        </p:txBody>
      </p:sp>
    </p:spTree>
    <p:extLst>
      <p:ext uri="{BB962C8B-B14F-4D97-AF65-F5344CB8AC3E}">
        <p14:creationId xmlns:p14="http://schemas.microsoft.com/office/powerpoint/2010/main" val="23513837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AB9B0A0-D29D-45D3-8E79-0CC50CDDB4FB}"/>
              </a:ext>
            </a:extLst>
          </p:cNvPr>
          <p:cNvSpPr>
            <a:spLocks noGrp="1"/>
          </p:cNvSpPr>
          <p:nvPr>
            <p:ph type="title"/>
          </p:nvPr>
        </p:nvSpPr>
        <p:spPr/>
        <p:txBody>
          <a:bodyPr>
            <a:normAutofit fontScale="90000"/>
          </a:bodyPr>
          <a:lstStyle/>
          <a:p>
            <a:r>
              <a:rPr lang="ru-RU" dirty="0"/>
              <a:t>Защита информации</a:t>
            </a:r>
          </a:p>
        </p:txBody>
      </p:sp>
      <p:sp>
        <p:nvSpPr>
          <p:cNvPr id="3" name="Объект 2">
            <a:extLst>
              <a:ext uri="{FF2B5EF4-FFF2-40B4-BE49-F238E27FC236}">
                <a16:creationId xmlns:a16="http://schemas.microsoft.com/office/drawing/2014/main" id="{01EC3F33-E1C6-4D09-B255-3DFA46A33957}"/>
              </a:ext>
            </a:extLst>
          </p:cNvPr>
          <p:cNvSpPr>
            <a:spLocks noGrp="1"/>
          </p:cNvSpPr>
          <p:nvPr>
            <p:ph idx="1"/>
          </p:nvPr>
        </p:nvSpPr>
        <p:spPr/>
        <p:txBody>
          <a:bodyPr>
            <a:normAutofit fontScale="92500" lnSpcReduction="20000"/>
          </a:bodyPr>
          <a:lstStyle/>
          <a:p>
            <a:pPr indent="254000"/>
            <a:r>
              <a:rPr lang="ru-RU" b="1" i="0" dirty="0">
                <a:solidFill>
                  <a:srgbClr val="000000"/>
                </a:solidFill>
                <a:effectLst/>
                <a:latin typeface="Times New Roman" panose="02020603050405020304" pitchFamily="18" charset="0"/>
              </a:rPr>
              <a:t>Информационная угроза</a:t>
            </a:r>
            <a:r>
              <a:rPr lang="ru-RU" b="0" i="0" dirty="0">
                <a:solidFill>
                  <a:srgbClr val="000000"/>
                </a:solidFill>
                <a:effectLst/>
                <a:latin typeface="Times New Roman" panose="02020603050405020304" pitchFamily="18" charset="0"/>
              </a:rPr>
              <a:t> – потенциальная возможность неправомерного или случайного воздействия на объект защиты, приводящая к потере, искажению или разглашению информации.</a:t>
            </a:r>
          </a:p>
          <a:p>
            <a:pPr indent="254000"/>
            <a:r>
              <a:rPr lang="ru-RU" b="0" i="0" dirty="0">
                <a:solidFill>
                  <a:srgbClr val="000000"/>
                </a:solidFill>
                <a:effectLst/>
                <a:latin typeface="Times New Roman" panose="02020603050405020304" pitchFamily="18" charset="0"/>
              </a:rPr>
              <a:t>Таким образом, концепция информационной безопасности, в общем случае, должна отвечать на три вопроса:</a:t>
            </a:r>
          </a:p>
          <a:p>
            <a:pPr marL="508000" algn="just"/>
            <a:r>
              <a:rPr lang="ru-RU" b="0" i="0" dirty="0">
                <a:solidFill>
                  <a:srgbClr val="000000"/>
                </a:solidFill>
                <a:effectLst/>
                <a:latin typeface="Times New Roman" panose="02020603050405020304" pitchFamily="18" charset="0"/>
              </a:rPr>
              <a:t>- Что защищать?</a:t>
            </a:r>
          </a:p>
          <a:p>
            <a:pPr marL="508000" algn="just"/>
            <a:r>
              <a:rPr lang="ru-RU" b="0" i="0" dirty="0">
                <a:solidFill>
                  <a:srgbClr val="000000"/>
                </a:solidFill>
                <a:effectLst/>
                <a:latin typeface="Times New Roman" panose="02020603050405020304" pitchFamily="18" charset="0"/>
              </a:rPr>
              <a:t>- От чего (кого) защищать?</a:t>
            </a:r>
          </a:p>
          <a:p>
            <a:pPr marL="508000" algn="just"/>
            <a:r>
              <a:rPr lang="ru-RU" b="0" i="0" dirty="0">
                <a:solidFill>
                  <a:srgbClr val="000000"/>
                </a:solidFill>
                <a:effectLst/>
                <a:latin typeface="Times New Roman" panose="02020603050405020304" pitchFamily="18" charset="0"/>
              </a:rPr>
              <a:t>- Как защищать?</a:t>
            </a:r>
          </a:p>
        </p:txBody>
      </p:sp>
    </p:spTree>
    <p:extLst>
      <p:ext uri="{BB962C8B-B14F-4D97-AF65-F5344CB8AC3E}">
        <p14:creationId xmlns:p14="http://schemas.microsoft.com/office/powerpoint/2010/main" val="21761621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2CACFA4-BF4F-4E5C-BA3B-FDACAE82F5AA}"/>
              </a:ext>
            </a:extLst>
          </p:cNvPr>
          <p:cNvSpPr>
            <a:spLocks noGrp="1"/>
          </p:cNvSpPr>
          <p:nvPr>
            <p:ph type="title"/>
          </p:nvPr>
        </p:nvSpPr>
        <p:spPr/>
        <p:txBody>
          <a:bodyPr>
            <a:normAutofit fontScale="90000"/>
          </a:bodyPr>
          <a:lstStyle/>
          <a:p>
            <a:r>
              <a:rPr lang="ru-RU" b="1" i="0">
                <a:solidFill>
                  <a:srgbClr val="FFFFFF"/>
                </a:solidFill>
                <a:effectLst/>
                <a:latin typeface="Times New Roman" panose="02020603050405020304" pitchFamily="18" charset="0"/>
              </a:rPr>
              <a:t>Основные составляющие информационной безопасности</a:t>
            </a:r>
            <a:endParaRPr lang="ru-RU" dirty="0"/>
          </a:p>
        </p:txBody>
      </p:sp>
      <p:sp>
        <p:nvSpPr>
          <p:cNvPr id="3" name="Объект 2">
            <a:extLst>
              <a:ext uri="{FF2B5EF4-FFF2-40B4-BE49-F238E27FC236}">
                <a16:creationId xmlns:a16="http://schemas.microsoft.com/office/drawing/2014/main" id="{A2266DEA-3CC4-47F2-B187-A5F85A234D1F}"/>
              </a:ext>
            </a:extLst>
          </p:cNvPr>
          <p:cNvSpPr>
            <a:spLocks noGrp="1"/>
          </p:cNvSpPr>
          <p:nvPr>
            <p:ph idx="1"/>
          </p:nvPr>
        </p:nvSpPr>
        <p:spPr/>
        <p:txBody>
          <a:bodyPr>
            <a:normAutofit fontScale="77500" lnSpcReduction="20000"/>
          </a:bodyPr>
          <a:lstStyle/>
          <a:p>
            <a:pPr indent="254000"/>
            <a:r>
              <a:rPr lang="ru-RU" b="0" i="0" dirty="0">
                <a:solidFill>
                  <a:srgbClr val="000000"/>
                </a:solidFill>
                <a:effectLst/>
                <a:latin typeface="Times New Roman" panose="02020603050405020304" pitchFamily="18" charset="0"/>
              </a:rPr>
              <a:t>Спектр интересов субъектов, связанных с использованием информационных систем, можно разделить на следующие составляющие: обеспечение </a:t>
            </a:r>
            <a:r>
              <a:rPr lang="ru-RU" b="1" i="0" dirty="0">
                <a:solidFill>
                  <a:srgbClr val="000000"/>
                </a:solidFill>
                <a:effectLst/>
                <a:latin typeface="Times New Roman" panose="02020603050405020304" pitchFamily="18" charset="0"/>
              </a:rPr>
              <a:t>доступности</a:t>
            </a:r>
            <a:r>
              <a:rPr lang="ru-RU" b="0" i="0" dirty="0">
                <a:solidFill>
                  <a:srgbClr val="000000"/>
                </a:solidFill>
                <a:effectLst/>
                <a:latin typeface="Times New Roman" panose="02020603050405020304" pitchFamily="18" charset="0"/>
              </a:rPr>
              <a:t>, </a:t>
            </a:r>
            <a:r>
              <a:rPr lang="ru-RU" b="1" i="0" dirty="0">
                <a:solidFill>
                  <a:srgbClr val="000000"/>
                </a:solidFill>
                <a:effectLst/>
                <a:latin typeface="Times New Roman" panose="02020603050405020304" pitchFamily="18" charset="0"/>
              </a:rPr>
              <a:t>целостности</a:t>
            </a:r>
            <a:r>
              <a:rPr lang="ru-RU" b="0" i="0" dirty="0">
                <a:solidFill>
                  <a:srgbClr val="000000"/>
                </a:solidFill>
                <a:effectLst/>
                <a:latin typeface="Times New Roman" panose="02020603050405020304" pitchFamily="18" charset="0"/>
              </a:rPr>
              <a:t> и </a:t>
            </a:r>
            <a:r>
              <a:rPr lang="ru-RU" b="1" i="0" dirty="0">
                <a:solidFill>
                  <a:srgbClr val="000000"/>
                </a:solidFill>
                <a:effectLst/>
                <a:latin typeface="Times New Roman" panose="02020603050405020304" pitchFamily="18" charset="0"/>
              </a:rPr>
              <a:t>конфиденциальности</a:t>
            </a:r>
            <a:r>
              <a:rPr lang="ru-RU" b="0" i="0" dirty="0">
                <a:solidFill>
                  <a:srgbClr val="000000"/>
                </a:solidFill>
                <a:effectLst/>
                <a:latin typeface="Times New Roman" panose="02020603050405020304" pitchFamily="18" charset="0"/>
              </a:rPr>
              <a:t> информационных ресурсов и поддерживающей инфраструктуры.</a:t>
            </a:r>
          </a:p>
          <a:p>
            <a:pPr indent="254000"/>
            <a:r>
              <a:rPr lang="ru-RU" b="0" i="0" dirty="0">
                <a:solidFill>
                  <a:srgbClr val="000000"/>
                </a:solidFill>
                <a:effectLst/>
                <a:latin typeface="Times New Roman" panose="02020603050405020304" pitchFamily="18" charset="0"/>
              </a:rPr>
              <a:t>Иногда в число основных составляющих информационной безопасности включают защиту от несанкционированного доступа (НСД) к информации, под которым понимают доступ к информации, нарушающий правила разграничения доступа с использование штатных средств. В то же время обеспечение конфиденциальности как раз и подразумевает защиту от НСД.</a:t>
            </a:r>
          </a:p>
          <a:p>
            <a:endParaRPr lang="ru-RU" dirty="0"/>
          </a:p>
        </p:txBody>
      </p:sp>
    </p:spTree>
    <p:extLst>
      <p:ext uri="{BB962C8B-B14F-4D97-AF65-F5344CB8AC3E}">
        <p14:creationId xmlns:p14="http://schemas.microsoft.com/office/powerpoint/2010/main" val="29595938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5197</TotalTime>
  <Words>2668</Words>
  <Application>Microsoft Office PowerPoint</Application>
  <PresentationFormat>Экран (4:3)</PresentationFormat>
  <Paragraphs>142</Paragraphs>
  <Slides>26</Slides>
  <Notes>5</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26</vt:i4>
      </vt:variant>
    </vt:vector>
  </HeadingPairs>
  <TitlesOfParts>
    <vt:vector size="30" baseType="lpstr">
      <vt:lpstr>Arial</vt:lpstr>
      <vt:lpstr>Calibri</vt:lpstr>
      <vt:lpstr>Times New Roman</vt:lpstr>
      <vt:lpstr>Office Theme</vt:lpstr>
      <vt:lpstr>ОСНОВЫ ИНФОРМАЦИОННОЙ БЕЗОПАСНОСТИ И ЗАЩИТЫ ИНФОРМАЦИИ</vt:lpstr>
      <vt:lpstr>Информация и информационная безопасность</vt:lpstr>
      <vt:lpstr>Информация и информационная безопасность</vt:lpstr>
      <vt:lpstr>Защита информации</vt:lpstr>
      <vt:lpstr>Защита информации</vt:lpstr>
      <vt:lpstr>Защита информации</vt:lpstr>
      <vt:lpstr>Защита информации</vt:lpstr>
      <vt:lpstr>Защита информации</vt:lpstr>
      <vt:lpstr>Основные составляющие информационной безопасности</vt:lpstr>
      <vt:lpstr>Доступность информации</vt:lpstr>
      <vt:lpstr>Целостность информации</vt:lpstr>
      <vt:lpstr>Конфиденциальность информации</vt:lpstr>
      <vt:lpstr>Следствия</vt:lpstr>
      <vt:lpstr> Объекты защиты</vt:lpstr>
      <vt:lpstr>Категории и носители информации</vt:lpstr>
      <vt:lpstr>Государственная тайна</vt:lpstr>
      <vt:lpstr>Конфиденциальная информация</vt:lpstr>
      <vt:lpstr>Конфиденциальная информация</vt:lpstr>
      <vt:lpstr>Персональные данные</vt:lpstr>
      <vt:lpstr>Перечень сведений, не подлежащих отнесению к государственной тайне и засекречиванию (информация без права ограничения)</vt:lpstr>
      <vt:lpstr>Основные носители информации</vt:lpstr>
      <vt:lpstr>Средства защиты информации</vt:lpstr>
      <vt:lpstr>Формальные средства защиты</vt:lpstr>
      <vt:lpstr>Неформальные средства защиты </vt:lpstr>
      <vt:lpstr>Способы передачи конфиденциальной информации на расстоянии</vt:lpstr>
      <vt:lpstr>Спасибо за внимание!</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Виталий Бондаренко</cp:lastModifiedBy>
  <cp:revision>289</cp:revision>
  <dcterms:created xsi:type="dcterms:W3CDTF">2013-08-21T19:17:07Z</dcterms:created>
  <dcterms:modified xsi:type="dcterms:W3CDTF">2021-09-06T18:49:52Z</dcterms:modified>
</cp:coreProperties>
</file>