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4"/>
  </p:notesMasterIdLst>
  <p:sldIdLst>
    <p:sldId id="256" r:id="rId2"/>
    <p:sldId id="260" r:id="rId3"/>
    <p:sldId id="293" r:id="rId4"/>
    <p:sldId id="323" r:id="rId5"/>
    <p:sldId id="324" r:id="rId6"/>
    <p:sldId id="325" r:id="rId7"/>
    <p:sldId id="326" r:id="rId8"/>
    <p:sldId id="327" r:id="rId9"/>
    <p:sldId id="257" r:id="rId10"/>
    <p:sldId id="296" r:id="rId11"/>
    <p:sldId id="295" r:id="rId12"/>
    <p:sldId id="328" r:id="rId13"/>
    <p:sldId id="267" r:id="rId14"/>
    <p:sldId id="414" r:id="rId15"/>
    <p:sldId id="258" r:id="rId16"/>
    <p:sldId id="259" r:id="rId17"/>
    <p:sldId id="415" r:id="rId18"/>
    <p:sldId id="261" r:id="rId19"/>
    <p:sldId id="262" r:id="rId20"/>
    <p:sldId id="470" r:id="rId21"/>
    <p:sldId id="263" r:id="rId22"/>
    <p:sldId id="264" r:id="rId23"/>
    <p:sldId id="301" r:id="rId24"/>
    <p:sldId id="329" r:id="rId25"/>
    <p:sldId id="275" r:id="rId26"/>
    <p:sldId id="297" r:id="rId27"/>
    <p:sldId id="298" r:id="rId28"/>
    <p:sldId id="471" r:id="rId29"/>
    <p:sldId id="472" r:id="rId30"/>
    <p:sldId id="413" r:id="rId31"/>
    <p:sldId id="302" r:id="rId32"/>
    <p:sldId id="299" r:id="rId33"/>
    <p:sldId id="300" r:id="rId34"/>
    <p:sldId id="330" r:id="rId35"/>
    <p:sldId id="331" r:id="rId36"/>
    <p:sldId id="332" r:id="rId37"/>
    <p:sldId id="333" r:id="rId38"/>
    <p:sldId id="303" r:id="rId39"/>
    <p:sldId id="276" r:id="rId40"/>
    <p:sldId id="304" r:id="rId41"/>
    <p:sldId id="305" r:id="rId42"/>
    <p:sldId id="306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74" r:id="rId52"/>
    <p:sldId id="342" r:id="rId53"/>
    <p:sldId id="343" r:id="rId54"/>
    <p:sldId id="344" r:id="rId55"/>
    <p:sldId id="345" r:id="rId56"/>
    <p:sldId id="346" r:id="rId57"/>
    <p:sldId id="347" r:id="rId58"/>
    <p:sldId id="348" r:id="rId59"/>
    <p:sldId id="375" r:id="rId60"/>
    <p:sldId id="349" r:id="rId61"/>
    <p:sldId id="350" r:id="rId62"/>
    <p:sldId id="376" r:id="rId63"/>
    <p:sldId id="351" r:id="rId64"/>
    <p:sldId id="352" r:id="rId65"/>
    <p:sldId id="353" r:id="rId66"/>
    <p:sldId id="354" r:id="rId67"/>
    <p:sldId id="355" r:id="rId68"/>
    <p:sldId id="356" r:id="rId69"/>
    <p:sldId id="357" r:id="rId70"/>
    <p:sldId id="358" r:id="rId71"/>
    <p:sldId id="359" r:id="rId72"/>
    <p:sldId id="360" r:id="rId73"/>
    <p:sldId id="361" r:id="rId74"/>
    <p:sldId id="362" r:id="rId75"/>
    <p:sldId id="365" r:id="rId76"/>
    <p:sldId id="366" r:id="rId77"/>
    <p:sldId id="367" r:id="rId78"/>
    <p:sldId id="368" r:id="rId79"/>
    <p:sldId id="369" r:id="rId80"/>
    <p:sldId id="370" r:id="rId81"/>
    <p:sldId id="371" r:id="rId82"/>
    <p:sldId id="372" r:id="rId83"/>
    <p:sldId id="379" r:id="rId84"/>
    <p:sldId id="380" r:id="rId85"/>
    <p:sldId id="373" r:id="rId86"/>
    <p:sldId id="377" r:id="rId87"/>
    <p:sldId id="265" r:id="rId88"/>
    <p:sldId id="416" r:id="rId89"/>
    <p:sldId id="417" r:id="rId90"/>
    <p:sldId id="268" r:id="rId91"/>
    <p:sldId id="269" r:id="rId92"/>
    <p:sldId id="270" r:id="rId93"/>
    <p:sldId id="271" r:id="rId94"/>
    <p:sldId id="272" r:id="rId95"/>
    <p:sldId id="273" r:id="rId96"/>
    <p:sldId id="274" r:id="rId97"/>
    <p:sldId id="473" r:id="rId98"/>
    <p:sldId id="418" r:id="rId99"/>
    <p:sldId id="419" r:id="rId100"/>
    <p:sldId id="277" r:id="rId101"/>
    <p:sldId id="474" r:id="rId102"/>
    <p:sldId id="475" r:id="rId103"/>
    <p:sldId id="278" r:id="rId104"/>
    <p:sldId id="279" r:id="rId105"/>
    <p:sldId id="280" r:id="rId106"/>
    <p:sldId id="281" r:id="rId107"/>
    <p:sldId id="282" r:id="rId108"/>
    <p:sldId id="284" r:id="rId109"/>
    <p:sldId id="283" r:id="rId110"/>
    <p:sldId id="285" r:id="rId111"/>
    <p:sldId id="286" r:id="rId112"/>
    <p:sldId id="266" r:id="rId1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289"/>
    <a:srgbClr val="157F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92"/>
    <p:restoredTop sz="84371" autoAdjust="0"/>
  </p:normalViewPr>
  <p:slideViewPr>
    <p:cSldViewPr>
      <p:cViewPr varScale="1">
        <p:scale>
          <a:sx n="95" d="100"/>
          <a:sy n="95" d="100"/>
        </p:scale>
        <p:origin x="19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10178-255F-4738-826D-27BB11C1AFD6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5B610-F9DC-465B-B65D-BB90A8136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5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микропроцессорах Intel с архитектурой </a:t>
            </a:r>
            <a:r>
              <a:rPr lang="ru-RU" dirty="0" err="1"/>
              <a:t>Ivy</a:t>
            </a:r>
            <a:r>
              <a:rPr lang="ru-RU" dirty="0"/>
              <a:t> Bridge для аппаратной генерации случайных последовательностей используется тепловой шум в кристаллах кремния</a:t>
            </a:r>
          </a:p>
          <a:p>
            <a:r>
              <a:rPr lang="ru-RU" dirty="0"/>
              <a:t>— движение жидкостей в лавовых лампах. Компания </a:t>
            </a:r>
            <a:r>
              <a:rPr lang="ru-RU" dirty="0" err="1"/>
              <a:t>CloudFlare</a:t>
            </a:r>
            <a:r>
              <a:rPr lang="ru-RU" dirty="0"/>
              <a:t>, через сеть которой проходит до 10% траффика Интернета, в качестве одного из источников случайных последовательностей использует стену с сотней лавовых ламп;</a:t>
            </a:r>
          </a:p>
          <a:p>
            <a:r>
              <a:rPr lang="ru-RU" dirty="0"/>
              <a:t>— движение ленточек в потоке воздуха вентилятора;</a:t>
            </a:r>
          </a:p>
          <a:p>
            <a:r>
              <a:rPr lang="ru-RU" dirty="0"/>
              <a:t>— радиоактивный распад. Компания </a:t>
            </a:r>
            <a:r>
              <a:rPr lang="ru-RU" dirty="0" err="1"/>
              <a:t>CloudFlare</a:t>
            </a:r>
            <a:r>
              <a:rPr lang="ru-RU" dirty="0"/>
              <a:t> в качестве одного из источников случайных последовательностей использует радиоактивный элемент;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828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(сцепление блоков шифра - </a:t>
            </a:r>
            <a:r>
              <a:rPr lang="en-US" dirty="0"/>
              <a:t>Cipher Block Chaining).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Режимы </a:t>
            </a:r>
            <a:r>
              <a:rPr lang="en-US" dirty="0"/>
              <a:t>CFB </a:t>
            </a:r>
            <a:r>
              <a:rPr lang="ru-RU" dirty="0"/>
              <a:t>и </a:t>
            </a:r>
            <a:r>
              <a:rPr lang="en-US" dirty="0"/>
              <a:t>OFB (</a:t>
            </a:r>
            <a:r>
              <a:rPr lang="ru-RU" dirty="0"/>
              <a:t>обратная связь по </a:t>
            </a:r>
            <a:r>
              <a:rPr lang="ru-RU" dirty="0" err="1"/>
              <a:t>шифртексту</a:t>
            </a:r>
            <a:r>
              <a:rPr lang="ru-RU" dirty="0"/>
              <a:t> - </a:t>
            </a:r>
            <a:r>
              <a:rPr lang="en-US" dirty="0"/>
              <a:t>Cipher Feed Back; </a:t>
            </a:r>
            <a:r>
              <a:rPr lang="ru-RU" dirty="0"/>
              <a:t>обратная связь по выходу - </a:t>
            </a:r>
            <a:r>
              <a:rPr lang="en-US" dirty="0"/>
              <a:t>Output Feed Back).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31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шифруется 3 раза DES. Таким образом, длина ключа возрастает до 168-бит (56x3). Однако, применение тройного DES не всегда означает увеличение уровня безопасности сообщения.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89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AES (Advanced </a:t>
            </a:r>
            <a:r>
              <a:rPr lang="ru-RU" dirty="0" err="1"/>
              <a:t>Encryption</a:t>
            </a:r>
            <a:r>
              <a:rPr lang="ru-RU" dirty="0"/>
              <a:t> Standard, расширенный стандарт шифрования) - американский стандарт симметричного блочного шифрования, введённый в действие с 26 мая 2002 г. Является упрощенной версией алгоритма </a:t>
            </a:r>
            <a:r>
              <a:rPr lang="ru-RU" dirty="0" err="1"/>
              <a:t>Rijndael</a:t>
            </a:r>
            <a:r>
              <a:rPr lang="ru-RU" dirty="0"/>
              <a:t> (авторы Винсент </a:t>
            </a:r>
            <a:r>
              <a:rPr lang="ru-RU" dirty="0" err="1"/>
              <a:t>Рэймен</a:t>
            </a:r>
            <a:r>
              <a:rPr lang="ru-RU" dirty="0"/>
              <a:t> и </a:t>
            </a:r>
            <a:r>
              <a:rPr lang="ru-RU" dirty="0" err="1"/>
              <a:t>Йоан</a:t>
            </a:r>
            <a:r>
              <a:rPr lang="ru-RU" dirty="0"/>
              <a:t> </a:t>
            </a:r>
            <a:r>
              <a:rPr lang="ru-RU" dirty="0" err="1"/>
              <a:t>Даймен</a:t>
            </a:r>
            <a:r>
              <a:rPr lang="ru-RU" dirty="0"/>
              <a:t>), </a:t>
            </a:r>
          </a:p>
          <a:p>
            <a:r>
              <a:rPr lang="ru-RU" dirty="0"/>
              <a:t>По типу относится к подстановочно-перестановочным сетям (англ. </a:t>
            </a:r>
            <a:r>
              <a:rPr lang="ru-RU" dirty="0" err="1"/>
              <a:t>Substitution-Permutation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, SP-сеть). В алгоритме используются методы замены, перестановки и гаммирования (сложение по модулю 2).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5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микропроцессорах Intel с архитектурой </a:t>
            </a:r>
            <a:r>
              <a:rPr lang="ru-RU" dirty="0" err="1"/>
              <a:t>Ivy</a:t>
            </a:r>
            <a:r>
              <a:rPr lang="ru-RU" dirty="0"/>
              <a:t> Bridge для аппаратной генерации случайных последовательностей используется тепловой шум в кристаллах кремния</a:t>
            </a:r>
          </a:p>
          <a:p>
            <a:r>
              <a:rPr lang="ru-RU" dirty="0"/>
              <a:t>— движение жидкостей в лавовых лампах. Компания </a:t>
            </a:r>
            <a:r>
              <a:rPr lang="ru-RU" dirty="0" err="1"/>
              <a:t>CloudFlare</a:t>
            </a:r>
            <a:r>
              <a:rPr lang="ru-RU" dirty="0"/>
              <a:t>, через сеть которой проходит до 10% траффика Интернета, в качестве одного из источников случайных последовательностей использует стену с сотней лавовых ламп;</a:t>
            </a:r>
          </a:p>
          <a:p>
            <a:r>
              <a:rPr lang="ru-RU" dirty="0"/>
              <a:t>— движение ленточек в потоке воздуха вентилятора;</a:t>
            </a:r>
          </a:p>
          <a:p>
            <a:r>
              <a:rPr lang="ru-RU" dirty="0"/>
              <a:t>— радиоактивный распад. Компания </a:t>
            </a:r>
            <a:r>
              <a:rPr lang="ru-RU" dirty="0" err="1"/>
              <a:t>CloudFlare</a:t>
            </a:r>
            <a:r>
              <a:rPr lang="ru-RU" dirty="0"/>
              <a:t> в качестве одного из источников случайных последовательностей использует радиоактивный элемент;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B610-F9DC-465B-B65D-BB90A81367EC}" type="slidenum">
              <a:rPr lang="ru-RU" smtClean="0"/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680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19295" y="985720"/>
            <a:ext cx="4428445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66547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157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</a:p>
          <a:p>
            <a:r>
              <a:rPr lang="en-US" dirty="0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749245"/>
            <a:ext cx="6413610" cy="458115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157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1425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1425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3640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3640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p-kt.tk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ossi\University\key%20papers\shortsha.avi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7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5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620688"/>
            <a:ext cx="5517254" cy="19442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1. Криптография. Симметричные алгоритмы шифрования.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сохраненные данные 4"/>
          <p:cNvSpPr/>
          <p:nvPr/>
        </p:nvSpPr>
        <p:spPr>
          <a:xfrm rot="16200000">
            <a:off x="-2910542" y="3054097"/>
            <a:ext cx="6719021" cy="610819"/>
          </a:xfrm>
          <a:prstGeom prst="flowChartOnlineStorage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ЗАЩИТА  ИНФОРМАЦИИ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62AA3A-6E94-4E8D-BD63-79AB5D84F40D}"/>
              </a:ext>
            </a:extLst>
          </p:cNvPr>
          <p:cNvSpPr/>
          <p:nvPr/>
        </p:nvSpPr>
        <p:spPr>
          <a:xfrm>
            <a:off x="7308304" y="6237558"/>
            <a:ext cx="1567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http://ip-kt.tk/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37409" y="620688"/>
            <a:ext cx="7187119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Направления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криптологии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96552" y="3021921"/>
            <a:ext cx="7143800" cy="132343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4000" dirty="0">
                <a:latin typeface="+mj-lt"/>
              </a:rPr>
              <a:t>Криптография.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ru-RU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Криптоанализ</a:t>
            </a:r>
            <a:r>
              <a:rPr kumimoji="0" lang="ru-RU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.</a:t>
            </a:r>
          </a:p>
        </p:txBody>
      </p:sp>
      <p:pic>
        <p:nvPicPr>
          <p:cNvPr id="7" name="Picture 2" descr="http://www.thg.ru/storage/hdd_performance_2007/images/cac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4359" y="3140968"/>
            <a:ext cx="4616153" cy="3888432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4098723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E1888AA4-CF13-F548-ACF8-7D76EEE4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Тройной DES</a:t>
            </a:r>
          </a:p>
        </p:txBody>
      </p:sp>
      <p:sp>
        <p:nvSpPr>
          <p:cNvPr id="24579" name="Содержимое 2">
            <a:extLst>
              <a:ext uri="{FF2B5EF4-FFF2-40B4-BE49-F238E27FC236}">
                <a16:creationId xmlns:a16="http://schemas.microsoft.com/office/drawing/2014/main" id="{5BFBBBD3-6F2B-9C43-8B6E-909D249AB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dirty="0"/>
              <a:t>Временная альтернатива DES</a:t>
            </a:r>
          </a:p>
          <a:p>
            <a:r>
              <a:rPr lang="ru-RU" altLang="ru-RU" sz="2800" dirty="0"/>
              <a:t>Каждый 64-битовый блок шифруется 3 раза алгоритмом DES с 3 ключами (56-бит)</a:t>
            </a:r>
          </a:p>
          <a:p>
            <a:r>
              <a:rPr lang="ru-RU" altLang="ru-RU" sz="2800" dirty="0"/>
              <a:t>Шифрование тройным DES:</a:t>
            </a:r>
          </a:p>
          <a:p>
            <a:endParaRPr lang="ru-RU" altLang="ru-RU" sz="2800" dirty="0"/>
          </a:p>
          <a:p>
            <a:r>
              <a:rPr lang="ru-RU" altLang="ru-RU" sz="2800" dirty="0"/>
              <a:t>Дешифрование тройным </a:t>
            </a:r>
            <a:r>
              <a:rPr lang="en-US" altLang="ru-RU" sz="2800" dirty="0"/>
              <a:t>DES</a:t>
            </a:r>
            <a:r>
              <a:rPr lang="ru-RU" altLang="ru-RU" sz="2800" dirty="0"/>
              <a:t>:</a:t>
            </a:r>
          </a:p>
          <a:p>
            <a:endParaRPr lang="ru-RU" altLang="ru-RU" sz="2800" dirty="0"/>
          </a:p>
          <a:p>
            <a:endParaRPr lang="ru-RU" altLang="ru-RU" sz="2800" dirty="0"/>
          </a:p>
        </p:txBody>
      </p:sp>
      <p:sp>
        <p:nvSpPr>
          <p:cNvPr id="24580" name="Номер слайда 3">
            <a:extLst>
              <a:ext uri="{FF2B5EF4-FFF2-40B4-BE49-F238E27FC236}">
                <a16:creationId xmlns:a16="http://schemas.microsoft.com/office/drawing/2014/main" id="{03D289F5-57B6-7C40-8DD7-B00DB7DB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0FB6CC4-BAE6-C942-813B-9624AB514DB3}" type="slidenum">
              <a:rPr lang="ru-RU" altLang="ru-RU"/>
              <a:pPr eaLnBrk="1" hangingPunct="1"/>
              <a:t>100</a:t>
            </a:fld>
            <a:endParaRPr lang="ru-RU" altLang="ru-RU"/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C4D3FF8E-08E1-EE44-812D-CE99ACD7C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4582" name="Picture 1">
            <a:extLst>
              <a:ext uri="{FF2B5EF4-FFF2-40B4-BE49-F238E27FC236}">
                <a16:creationId xmlns:a16="http://schemas.microsoft.com/office/drawing/2014/main" id="{42662C83-42FA-DE49-8C15-27F34616F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143375"/>
            <a:ext cx="22923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3">
            <a:extLst>
              <a:ext uri="{FF2B5EF4-FFF2-40B4-BE49-F238E27FC236}">
                <a16:creationId xmlns:a16="http://schemas.microsoft.com/office/drawing/2014/main" id="{1A995285-71A5-5C43-B1DE-B8A3E6C6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5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584" name="Rectangle 5">
            <a:extLst>
              <a:ext uri="{FF2B5EF4-FFF2-40B4-BE49-F238E27FC236}">
                <a16:creationId xmlns:a16="http://schemas.microsoft.com/office/drawing/2014/main" id="{F5B3F379-BB72-BF4B-8B9C-79925DF95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4585" name="Picture 4">
            <a:extLst>
              <a:ext uri="{FF2B5EF4-FFF2-40B4-BE49-F238E27FC236}">
                <a16:creationId xmlns:a16="http://schemas.microsoft.com/office/drawing/2014/main" id="{D82C5C03-2382-5C41-A02C-B8E51079B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5143500"/>
            <a:ext cx="23066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Rectangle 6">
            <a:extLst>
              <a:ext uri="{FF2B5EF4-FFF2-40B4-BE49-F238E27FC236}">
                <a16:creationId xmlns:a16="http://schemas.microsoft.com/office/drawing/2014/main" id="{B551D162-6045-1241-A3AF-9F29CC5B2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altLang="ru-RU" sz="8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463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28152-D671-4805-B0D6-0F01AD0D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Сферы применения разных режимов DES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FE4BD7-F21F-4BB2-AC5F-F71C0EB37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Электронная кодовая книга ЕСВ рекомендуется использовать для шифрования сообщений длиной в один блок (как правило, ключей). Недостаток ECB, в сравнении с другими режимами шифрования - сохранение статистических особенностей открытого текста </a:t>
            </a:r>
          </a:p>
          <a:p>
            <a:r>
              <a:rPr lang="ru-RU" dirty="0"/>
              <a:t>Сцепление блоков шифра СВС и тройной DES могут использоваться для шифрование больших объемов данных (в частности тройной DES используется для эмиссии и обработки кредитных карт VISA, </a:t>
            </a:r>
            <a:r>
              <a:rPr lang="ru-RU" dirty="0" err="1"/>
              <a:t>EuroPay</a:t>
            </a:r>
            <a:r>
              <a:rPr lang="ru-RU" dirty="0"/>
              <a:t> и других платежных систем).</a:t>
            </a:r>
          </a:p>
          <a:p>
            <a:r>
              <a:rPr lang="ru-RU" dirty="0"/>
              <a:t>Обратная связь по </a:t>
            </a:r>
            <a:r>
              <a:rPr lang="ru-RU" dirty="0" err="1"/>
              <a:t>шифртексту</a:t>
            </a:r>
            <a:r>
              <a:rPr lang="ru-RU" dirty="0"/>
              <a:t> CFB и обратная связь по выходу OFB рекомендуется для шифрования отдельных символов или небольших сообщений.</a:t>
            </a:r>
          </a:p>
        </p:txBody>
      </p:sp>
    </p:spTree>
    <p:extLst>
      <p:ext uri="{BB962C8B-B14F-4D97-AF65-F5344CB8AC3E}">
        <p14:creationId xmlns:p14="http://schemas.microsoft.com/office/powerpoint/2010/main" val="7834225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50DC2-419D-4181-A82B-28C3758C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Сохранение статистических особенностей открытого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46921-F553-49CF-A66D-59B6FD2FE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2924944"/>
            <a:ext cx="883138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9045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E6B14B66-9020-3444-BD37-15F2D50E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RU"/>
              <a:t>Rijndael</a:t>
            </a:r>
            <a:endParaRPr lang="ru-RU" altLang="ru-RU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75007EC-87A8-9A44-8C61-88A9CC27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17713"/>
            <a:ext cx="8526463" cy="41148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/>
              <a:t>Преемник DES</a:t>
            </a:r>
          </a:p>
          <a:p>
            <a:pPr>
              <a:defRPr/>
            </a:pPr>
            <a:r>
              <a:rPr lang="ru-RU" sz="2400" dirty="0"/>
              <a:t>Предназначен для защиты чувствительной, но не секретной информации</a:t>
            </a:r>
          </a:p>
          <a:p>
            <a:pPr>
              <a:defRPr/>
            </a:pPr>
            <a:r>
              <a:rPr lang="ru-RU" sz="2400" dirty="0"/>
              <a:t>Размер ключа нефиксированный (128, 192 и 256 бит)</a:t>
            </a:r>
          </a:p>
          <a:p>
            <a:pPr>
              <a:defRPr/>
            </a:pPr>
            <a:r>
              <a:rPr lang="ru-RU" sz="2400" dirty="0"/>
              <a:t>Используются 128, 192 и 256-битовые блоки данных</a:t>
            </a:r>
          </a:p>
          <a:p>
            <a:pPr>
              <a:defRPr/>
            </a:pPr>
            <a:r>
              <a:rPr lang="ru-RU" sz="2400" dirty="0"/>
              <a:t>Число циклов зависит от размеров ключа и блока: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размеры ключа и блока одновременно =128 битам-</a:t>
            </a:r>
            <a:r>
              <a:rPr lang="en-US" sz="2000" dirty="0">
                <a:ea typeface="+mn-ea"/>
                <a:cs typeface="+mn-cs"/>
              </a:rPr>
              <a:t>&gt;</a:t>
            </a:r>
            <a:r>
              <a:rPr lang="ru-RU" sz="2000" dirty="0">
                <a:ea typeface="+mn-ea"/>
                <a:cs typeface="+mn-cs"/>
              </a:rPr>
              <a:t> 9 циклов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размер ключа и блока</a:t>
            </a:r>
            <a:r>
              <a:rPr lang="en-US" sz="2000" dirty="0">
                <a:ea typeface="+mn-ea"/>
                <a:cs typeface="+mn-cs"/>
              </a:rPr>
              <a:t> &gt;</a:t>
            </a:r>
            <a:r>
              <a:rPr lang="ru-RU" sz="2000" dirty="0">
                <a:ea typeface="+mn-ea"/>
                <a:cs typeface="+mn-cs"/>
              </a:rPr>
              <a:t>128</a:t>
            </a:r>
            <a:r>
              <a:rPr lang="en-US" sz="2000" dirty="0">
                <a:ea typeface="+mn-ea"/>
                <a:cs typeface="+mn-cs"/>
              </a:rPr>
              <a:t>  </a:t>
            </a:r>
            <a:r>
              <a:rPr lang="ru-RU" sz="2000" dirty="0">
                <a:ea typeface="+mn-ea"/>
                <a:cs typeface="+mn-cs"/>
              </a:rPr>
              <a:t>и один из них </a:t>
            </a:r>
            <a:r>
              <a:rPr lang="en-US" sz="2000" dirty="0">
                <a:ea typeface="+mn-ea"/>
                <a:cs typeface="+mn-cs"/>
              </a:rPr>
              <a:t>&lt;=</a:t>
            </a:r>
            <a:r>
              <a:rPr lang="ru-RU" sz="2000" dirty="0">
                <a:ea typeface="+mn-ea"/>
                <a:cs typeface="+mn-cs"/>
              </a:rPr>
              <a:t> 192</a:t>
            </a:r>
            <a:r>
              <a:rPr lang="en-US" sz="2000" dirty="0">
                <a:ea typeface="+mn-ea"/>
                <a:cs typeface="+mn-cs"/>
              </a:rPr>
              <a:t>-&gt;</a:t>
            </a:r>
            <a:r>
              <a:rPr lang="ru-RU" sz="2000" dirty="0">
                <a:ea typeface="+mn-ea"/>
                <a:cs typeface="+mn-cs"/>
              </a:rPr>
              <a:t> 11 циклов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ключ либо блок данных </a:t>
            </a:r>
            <a:r>
              <a:rPr lang="en-US" sz="2000" dirty="0">
                <a:ea typeface="+mn-ea"/>
                <a:cs typeface="+mn-cs"/>
              </a:rPr>
              <a:t>= </a:t>
            </a:r>
            <a:r>
              <a:rPr lang="ru-RU" sz="2000" dirty="0">
                <a:ea typeface="+mn-ea"/>
                <a:cs typeface="+mn-cs"/>
              </a:rPr>
              <a:t>256 бит</a:t>
            </a:r>
            <a:r>
              <a:rPr lang="en-US" sz="2000" dirty="0">
                <a:ea typeface="+mn-ea"/>
                <a:cs typeface="+mn-cs"/>
              </a:rPr>
              <a:t>-&gt;</a:t>
            </a:r>
            <a:r>
              <a:rPr lang="ru-RU" sz="2000" dirty="0">
                <a:ea typeface="+mn-ea"/>
                <a:cs typeface="+mn-cs"/>
              </a:rPr>
              <a:t> 13 циклов</a:t>
            </a:r>
          </a:p>
          <a:p>
            <a:pPr>
              <a:defRPr/>
            </a:pPr>
            <a:r>
              <a:rPr lang="en-US" sz="2400" dirty="0"/>
              <a:t>C</a:t>
            </a:r>
            <a:r>
              <a:rPr lang="ru-RU" sz="2400" dirty="0" err="1"/>
              <a:t>ущественно</a:t>
            </a:r>
            <a:r>
              <a:rPr lang="ru-RU" sz="2400" dirty="0"/>
              <a:t> сложнее DES:</a:t>
            </a:r>
            <a:endParaRPr lang="en-US" sz="2400" dirty="0"/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алгебра полиномов с коэффициентами над полями Галуа GF(28)</a:t>
            </a:r>
            <a:endParaRPr lang="ru-RU" sz="2000" b="1" dirty="0"/>
          </a:p>
        </p:txBody>
      </p:sp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id="{7BA387B2-354D-8242-B979-31C7FE99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CC5664C-2847-524D-9939-C843960EA71C}" type="slidenum">
              <a:rPr lang="ru-RU" altLang="ru-RU"/>
              <a:pPr eaLnBrk="1" hangingPunct="1"/>
              <a:t>103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821145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BC6563B1-65C3-9846-B857-2335E241B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RU"/>
              <a:t>RC2</a:t>
            </a:r>
            <a:endParaRPr lang="ru-RU" altLang="ru-RU"/>
          </a:p>
        </p:txBody>
      </p:sp>
      <p:sp>
        <p:nvSpPr>
          <p:cNvPr id="26627" name="Содержимое 2">
            <a:extLst>
              <a:ext uri="{FF2B5EF4-FFF2-40B4-BE49-F238E27FC236}">
                <a16:creationId xmlns:a16="http://schemas.microsoft.com/office/drawing/2014/main" id="{E330144F-49D3-234C-9AAC-BEDD8F5E8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017713"/>
            <a:ext cx="8097838" cy="4114800"/>
          </a:xfrm>
        </p:spPr>
        <p:txBody>
          <a:bodyPr/>
          <a:lstStyle/>
          <a:p>
            <a:r>
              <a:rPr lang="en-US" altLang="ru-RU" sz="2400"/>
              <a:t>RC</a:t>
            </a:r>
            <a:r>
              <a:rPr lang="ru-RU" altLang="ru-RU" sz="2400"/>
              <a:t>2 – зарегистрированная торговая марка RSA Data Security, Incorporated</a:t>
            </a:r>
            <a:endParaRPr lang="en-US" altLang="ru-RU" sz="2400"/>
          </a:p>
          <a:p>
            <a:r>
              <a:rPr lang="ru-RU" altLang="ru-RU" sz="2400"/>
              <a:t>Блоковый шифр, разработанный Рональдом Ривестом в 1987</a:t>
            </a:r>
          </a:p>
          <a:p>
            <a:r>
              <a:rPr lang="ru-RU" altLang="ru-RU" sz="2400"/>
              <a:t>Блоки входных данных 64 бита</a:t>
            </a:r>
          </a:p>
          <a:p>
            <a:r>
              <a:rPr lang="ru-RU" altLang="ru-RU" sz="2400"/>
              <a:t>Ключ переменной длины (от 1 до 128 байт)</a:t>
            </a:r>
            <a:r>
              <a:rPr lang="en-US" altLang="ru-RU" sz="2400"/>
              <a:t> – </a:t>
            </a:r>
            <a:r>
              <a:rPr lang="ru-RU" altLang="ru-RU" sz="2400"/>
              <a:t>управление криптостойкостью</a:t>
            </a:r>
          </a:p>
          <a:p>
            <a:r>
              <a:rPr lang="ru-RU" altLang="ru-RU" sz="2400"/>
              <a:t>Скорость работы RC2 в 2 раза выше </a:t>
            </a:r>
            <a:r>
              <a:rPr lang="en-US" altLang="ru-RU" sz="2400"/>
              <a:t>DES</a:t>
            </a:r>
            <a:endParaRPr lang="ru-RU" altLang="ru-RU" sz="2400"/>
          </a:p>
          <a:p>
            <a:r>
              <a:rPr lang="ru-RU" altLang="ru-RU" sz="2400"/>
              <a:t>Л</a:t>
            </a:r>
            <a:r>
              <a:rPr lang="en-US" altLang="ru-RU" sz="2400"/>
              <a:t>ицензирован для Lotus Notes, MS Internet Explorer, Outlook Express и Netscape Communicator  </a:t>
            </a:r>
            <a:r>
              <a:rPr lang="ru-RU" altLang="ru-RU" sz="2400"/>
              <a:t>и т.д.</a:t>
            </a:r>
          </a:p>
        </p:txBody>
      </p:sp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D0AC58FB-99C0-0946-8301-67B896AD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90AE9F4-542F-E548-B9D5-1E76FE366CBE}" type="slidenum">
              <a:rPr lang="ru-RU" altLang="ru-RU"/>
              <a:pPr eaLnBrk="1" hangingPunct="1"/>
              <a:t>104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080625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DC4ACF62-CDCA-8548-B477-9A318D8EC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Криптография в .NET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BF1BAC60-C8A5-BF47-8B1C-C9104C175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/>
              <a:t>Пространство имен </a:t>
            </a:r>
            <a:r>
              <a:rPr lang="en-US" sz="2800" dirty="0"/>
              <a:t>System</a:t>
            </a:r>
            <a:r>
              <a:rPr lang="ru-RU" sz="2800" dirty="0"/>
              <a:t>.</a:t>
            </a:r>
            <a:r>
              <a:rPr lang="en-US" sz="2800" dirty="0"/>
              <a:t>Security</a:t>
            </a:r>
            <a:r>
              <a:rPr lang="ru-RU" sz="2800" dirty="0"/>
              <a:t>.</a:t>
            </a:r>
            <a:r>
              <a:rPr lang="en-US" sz="2800" dirty="0"/>
              <a:t>Cryptography</a:t>
            </a:r>
            <a:endParaRPr lang="ru-RU" sz="2800" dirty="0"/>
          </a:p>
          <a:p>
            <a:pPr>
              <a:defRPr/>
            </a:pPr>
            <a:r>
              <a:rPr lang="ru-RU" sz="2800" dirty="0"/>
              <a:t>Абстрактный класс для симметричных алгоритмов </a:t>
            </a:r>
            <a:r>
              <a:rPr lang="ru-RU" sz="2800" dirty="0" err="1"/>
              <a:t>SymmetricAlgorithm</a:t>
            </a:r>
            <a:endParaRPr lang="ru-RU" sz="2800" dirty="0"/>
          </a:p>
          <a:p>
            <a:pPr>
              <a:defRPr/>
            </a:pPr>
            <a:r>
              <a:rPr lang="ru-RU" sz="2800" dirty="0"/>
              <a:t>Производные классы:</a:t>
            </a:r>
          </a:p>
          <a:p>
            <a:pPr lvl="1">
              <a:defRPr/>
            </a:pPr>
            <a:r>
              <a:rPr lang="en-US" sz="2400" dirty="0">
                <a:ea typeface="+mn-ea"/>
                <a:cs typeface="+mn-cs"/>
              </a:rPr>
              <a:t>DES</a:t>
            </a:r>
            <a:endParaRPr lang="ru-RU" sz="2400" dirty="0">
              <a:ea typeface="+mn-ea"/>
              <a:cs typeface="+mn-cs"/>
            </a:endParaRPr>
          </a:p>
          <a:p>
            <a:pPr lvl="1">
              <a:defRPr/>
            </a:pPr>
            <a:r>
              <a:rPr lang="ru-RU" sz="2400" dirty="0" err="1">
                <a:ea typeface="+mn-ea"/>
                <a:cs typeface="+mn-cs"/>
              </a:rPr>
              <a:t>TripleDES</a:t>
            </a:r>
            <a:endParaRPr lang="ru-RU" sz="2400" dirty="0">
              <a:ea typeface="+mn-ea"/>
              <a:cs typeface="+mn-cs"/>
            </a:endParaRPr>
          </a:p>
          <a:p>
            <a:pPr lvl="1">
              <a:defRPr/>
            </a:pPr>
            <a:r>
              <a:rPr lang="ru-RU" sz="2400" dirty="0" err="1">
                <a:ea typeface="+mn-ea"/>
                <a:cs typeface="+mn-cs"/>
              </a:rPr>
              <a:t>Rijndael</a:t>
            </a:r>
            <a:endParaRPr lang="ru-RU" sz="2400" dirty="0">
              <a:ea typeface="+mn-ea"/>
              <a:cs typeface="+mn-cs"/>
            </a:endParaRPr>
          </a:p>
          <a:p>
            <a:pPr lvl="1">
              <a:defRPr/>
            </a:pPr>
            <a:r>
              <a:rPr lang="ru-RU" sz="2400" dirty="0">
                <a:ea typeface="+mn-ea"/>
                <a:cs typeface="+mn-cs"/>
              </a:rPr>
              <a:t>RC2</a:t>
            </a:r>
            <a:endParaRPr lang="ru-RU" sz="2400" dirty="0"/>
          </a:p>
        </p:txBody>
      </p:sp>
      <p:sp>
        <p:nvSpPr>
          <p:cNvPr id="27652" name="Номер слайда 3">
            <a:extLst>
              <a:ext uri="{FF2B5EF4-FFF2-40B4-BE49-F238E27FC236}">
                <a16:creationId xmlns:a16="http://schemas.microsoft.com/office/drawing/2014/main" id="{B9B12F1E-F3A7-0144-8500-29E9C3C5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3F037E5-B535-984E-AE88-876E5FE33F63}" type="slidenum">
              <a:rPr lang="ru-RU" altLang="ru-RU"/>
              <a:pPr eaLnBrk="1" hangingPunct="1"/>
              <a:t>105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6935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C0F5B32A-0482-AF4F-A6BF-E1201873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Некоторые свойства </a:t>
            </a:r>
            <a:r>
              <a:rPr lang="en-US" altLang="ru-RU"/>
              <a:t>SymmetricAlgorithm</a:t>
            </a:r>
            <a:endParaRPr lang="ru-RU" altLang="ru-RU"/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B837D444-8088-1646-ABA1-60146FDDFE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2938" y="2357438"/>
          <a:ext cx="7858125" cy="4210051"/>
        </p:xfrm>
        <a:graphic>
          <a:graphicData uri="http://schemas.openxmlformats.org/drawingml/2006/table">
            <a:tbl>
              <a:tblPr/>
              <a:tblGrid>
                <a:gridCol w="1485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2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Публичное свойство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Описание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Возвращает или задает вектор инициализации для режима CBC (byte [])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Key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Возвращает или задает секретный ключ для шифрования/дешифрования (byte [])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Mode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Возвращает или задает операционный режим. Перечисляемый тип CipherMode=(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ECB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CBC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CFB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OFB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CTS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).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CTS – вариация 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CBC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49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Padding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Возвращает или задает режим дополнения последнего неполного блока до стандартного размера. Перечисляемый тип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Paddi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ngMode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=(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PKCS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7,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Zeros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None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):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PKCS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 – байты дополнения, равные общему числу таких байтов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Zeros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– дополнение нулями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None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– отсутствие дополнения (алгоритм шифрования использует свою специальную схему дополнения, игнорируя данное свойство)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694" name="Номер слайда 3">
            <a:extLst>
              <a:ext uri="{FF2B5EF4-FFF2-40B4-BE49-F238E27FC236}">
                <a16:creationId xmlns:a16="http://schemas.microsoft.com/office/drawing/2014/main" id="{F6C3A647-F03A-8240-8FF0-69A34669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A9496CF-05A3-D046-8110-4F7BCC33FA69}" type="slidenum">
              <a:rPr lang="ru-RU" altLang="ru-RU"/>
              <a:pPr eaLnBrk="1" hangingPunct="1"/>
              <a:t>106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37805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FA2F8A77-2823-344F-87FA-06877CFEF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Некоторые методы SymmetricAlgorithm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C81FFB59-B182-A74A-8D17-D5962549B6A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2938" y="2214563"/>
          <a:ext cx="7858125" cy="4068761"/>
        </p:xfrm>
        <a:graphic>
          <a:graphicData uri="http://schemas.openxmlformats.org/drawingml/2006/table">
            <a:tbl>
              <a:tblPr/>
              <a:tblGrid>
                <a:gridCol w="1785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Публичный метод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Описание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Create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Перегруженный статический метод для создания объекта, производного от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SymmetricAlgorithm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2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GenerateKey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Генерирует случайным образом ключ шифрования (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byte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[]). Используется генератор псевдослучайных чисел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RandomNumberGenerator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производящий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криптографически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сильную последовательность случайных значений, а не класс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Random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GenerateIV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Генерирует случайный вектор инициализации (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byte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[])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00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CreateEncryptor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Перегруженный статический метод для создания объекта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Encryptor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обеспечивающего реализацию интерфейса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ICryptoTransform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использующегося для трансформации блоков данных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718" name="Номер слайда 3">
            <a:extLst>
              <a:ext uri="{FF2B5EF4-FFF2-40B4-BE49-F238E27FC236}">
                <a16:creationId xmlns:a16="http://schemas.microsoft.com/office/drawing/2014/main" id="{75B64664-8E49-C442-B937-9DCB903C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D06F977-1FA2-AE48-BDC5-ED0E3625050C}" type="slidenum">
              <a:rPr lang="ru-RU" altLang="ru-RU"/>
              <a:pPr eaLnBrk="1" hangingPunct="1"/>
              <a:t>107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536690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04B3FB63-8734-014E-8351-F0A099546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Параметры алгоритмов </a:t>
            </a:r>
            <a:r>
              <a:rPr lang="en-US" altLang="ru-RU"/>
              <a:t>.NET</a:t>
            </a:r>
            <a:endParaRPr lang="ru-RU" altLang="ru-RU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C8F7852-6108-0542-9AF3-C3FCC1CDD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dirty="0"/>
              <a:t>ECB, CBC, CBF - только для DES, 3DES, RC2</a:t>
            </a:r>
            <a:endParaRPr lang="en-US" sz="2800" dirty="0"/>
          </a:p>
          <a:p>
            <a:pPr>
              <a:defRPr/>
            </a:pPr>
            <a:r>
              <a:rPr lang="ru-RU" sz="2800" dirty="0"/>
              <a:t>Для </a:t>
            </a:r>
            <a:r>
              <a:rPr lang="ru-RU" sz="2800" dirty="0" err="1"/>
              <a:t>Rijndael</a:t>
            </a:r>
            <a:r>
              <a:rPr lang="ru-RU" sz="2800" dirty="0"/>
              <a:t> доступны ECB, CBC</a:t>
            </a:r>
          </a:p>
          <a:p>
            <a:pPr>
              <a:defRPr/>
            </a:pPr>
            <a:r>
              <a:rPr lang="ru-RU" sz="2800" dirty="0"/>
              <a:t>OFB, CTS не реализованы ни для одного алгоритма</a:t>
            </a:r>
          </a:p>
          <a:p>
            <a:pPr>
              <a:defRPr/>
            </a:pPr>
            <a:r>
              <a:rPr lang="ru-RU" sz="2800" dirty="0"/>
              <a:t>Режимы дополнения данных (PKCS7, </a:t>
            </a:r>
            <a:r>
              <a:rPr lang="ru-RU" sz="2800" dirty="0" err="1"/>
              <a:t>Zero</a:t>
            </a:r>
            <a:r>
              <a:rPr lang="ru-RU" sz="2800" dirty="0"/>
              <a:t>, </a:t>
            </a:r>
            <a:r>
              <a:rPr lang="ru-RU" sz="2800" dirty="0" err="1"/>
              <a:t>None</a:t>
            </a:r>
            <a:r>
              <a:rPr lang="ru-RU" sz="2800" dirty="0"/>
              <a:t>)  также не для всех алгоритмов/режимов работы алгоритмов</a:t>
            </a:r>
          </a:p>
          <a:p>
            <a:pPr lvl="1">
              <a:defRPr/>
            </a:pPr>
            <a:r>
              <a:rPr lang="ru-RU" sz="2400" dirty="0">
                <a:ea typeface="+mn-ea"/>
                <a:cs typeface="+mn-cs"/>
              </a:rPr>
              <a:t>Например - для </a:t>
            </a:r>
            <a:r>
              <a:rPr lang="ru-RU" sz="2400" dirty="0" err="1">
                <a:ea typeface="+mn-ea"/>
                <a:cs typeface="+mn-cs"/>
              </a:rPr>
              <a:t>Rijndael</a:t>
            </a:r>
            <a:r>
              <a:rPr lang="ru-RU" sz="2400" dirty="0">
                <a:ea typeface="+mn-ea"/>
                <a:cs typeface="+mn-cs"/>
              </a:rPr>
              <a:t> не применимы </a:t>
            </a:r>
            <a:r>
              <a:rPr lang="ru-RU" sz="2400" dirty="0" err="1">
                <a:ea typeface="+mn-ea"/>
                <a:cs typeface="+mn-cs"/>
              </a:rPr>
              <a:t>Zero</a:t>
            </a:r>
            <a:r>
              <a:rPr lang="ru-RU" sz="2400" dirty="0">
                <a:ea typeface="+mn-ea"/>
                <a:cs typeface="+mn-cs"/>
              </a:rPr>
              <a:t>, </a:t>
            </a:r>
            <a:r>
              <a:rPr lang="ru-RU" sz="2400" dirty="0" err="1">
                <a:ea typeface="+mn-ea"/>
                <a:cs typeface="+mn-cs"/>
              </a:rPr>
              <a:t>None</a:t>
            </a:r>
            <a:endParaRPr lang="ru-RU" sz="2400" dirty="0">
              <a:ea typeface="+mn-ea"/>
              <a:cs typeface="+mn-cs"/>
            </a:endParaRPr>
          </a:p>
          <a:p>
            <a:pPr>
              <a:defRPr/>
            </a:pPr>
            <a:endParaRPr lang="ru-RU" sz="2800" dirty="0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54CD60D5-853F-FB42-BE66-C80FC351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2239BDA-9EF3-C949-A656-AF318AC06E41}" type="slidenum">
              <a:rPr lang="ru-RU" altLang="ru-RU"/>
              <a:pPr eaLnBrk="1" hangingPunct="1"/>
              <a:t>108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896458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3D2C9C28-5A4F-3E42-866E-A39EF255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Криптографические потоки</a:t>
            </a:r>
          </a:p>
        </p:txBody>
      </p:sp>
      <p:sp>
        <p:nvSpPr>
          <p:cNvPr id="31747" name="Содержимое 2">
            <a:extLst>
              <a:ext uri="{FF2B5EF4-FFF2-40B4-BE49-F238E27FC236}">
                <a16:creationId xmlns:a16="http://schemas.microsoft.com/office/drawing/2014/main" id="{4E906B01-7070-584B-8756-AF4A52090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53" y="2600460"/>
            <a:ext cx="8383588" cy="411480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400" dirty="0"/>
              <a:t>Поддержка CLR криптографических функций, ориентированных на потоки</a:t>
            </a:r>
          </a:p>
          <a:p>
            <a:r>
              <a:rPr lang="ru-RU" altLang="ru-RU" sz="2400" dirty="0" err="1"/>
              <a:t>CryptoStream</a:t>
            </a:r>
            <a:r>
              <a:rPr lang="ru-RU" altLang="ru-RU" sz="2400" dirty="0"/>
              <a:t> - позволяет записывать и читать данные через криптографический поток (как через  файл или сокет)</a:t>
            </a:r>
          </a:p>
          <a:p>
            <a:r>
              <a:rPr lang="ru-RU" altLang="ru-RU" sz="2400" dirty="0" err="1"/>
              <a:t>CryptoStream</a:t>
            </a:r>
            <a:r>
              <a:rPr lang="ru-RU" altLang="ru-RU" sz="2400" dirty="0"/>
              <a:t> можно использовать для шифрования (режим записи) или дешифрования (режим чтения)</a:t>
            </a:r>
          </a:p>
          <a:p>
            <a:r>
              <a:rPr lang="ru-RU" altLang="ru-RU" sz="2400" dirty="0"/>
              <a:t>Использование в качестве основного поточного класса (операции ввода-вывода) - </a:t>
            </a:r>
            <a:r>
              <a:rPr lang="ru-RU" altLang="ru-RU" sz="2400" dirty="0" err="1"/>
              <a:t>MemoryStream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FileStream</a:t>
            </a:r>
            <a:r>
              <a:rPr lang="ru-RU" altLang="ru-RU" sz="2400" dirty="0"/>
              <a:t> и т.д.</a:t>
            </a:r>
          </a:p>
          <a:p>
            <a:endParaRPr lang="ru-RU" altLang="ru-RU" sz="2400" dirty="0"/>
          </a:p>
        </p:txBody>
      </p:sp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id="{F5D83D54-EADD-C946-B1D5-F6D8F04E1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862E61D-FA1F-E743-95C8-2E709D416502}" type="slidenum">
              <a:rPr lang="ru-RU" altLang="ru-RU"/>
              <a:pPr eaLnBrk="1" hangingPunct="1"/>
              <a:t>109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8309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ЦЕЛЬ КРИПТОГРАФИИ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282" y="2564904"/>
            <a:ext cx="8643998" cy="317009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/>
              <a:t>Криптография занимается поиском и исследованием математических методов преобразования информации с целью ее защиты от несанкционированного доступа. 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id="{32D84B39-D542-0A4D-ACF2-F3A99E33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Пример шифрования  по методу DES в .</a:t>
            </a:r>
            <a:r>
              <a:rPr lang="en-US" altLang="ru-RU"/>
              <a:t>NET </a:t>
            </a:r>
            <a:endParaRPr lang="ru-RU" altLang="ru-RU"/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161A3FA5-2180-4B4B-9056-96AD925B6B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288" y="1930400"/>
          <a:ext cx="7993062" cy="4732338"/>
        </p:xfrm>
        <a:graphic>
          <a:graphicData uri="http://schemas.openxmlformats.org/drawingml/2006/table">
            <a:tbl>
              <a:tblPr/>
              <a:tblGrid>
                <a:gridCol w="7993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323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byte[]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byte[] Key;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byte[] IV;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SymmetricAlgorithm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DES.Create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sa.GenerateKey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            Key =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sa.Key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sa.GenerateIV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IV =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sa.IV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sa.Mode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CipherMode.ECB;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sa.Padding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PaddingMode.PKCS7;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MemoryStream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ms = new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MemoryStream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new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(ms,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sa.CreateEncryptor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(),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			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CryptoStreamMode.Write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byte[]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plainbytes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Encoding.UTF8.GetBytes("Произвольный текст");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cs.Write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plainbytes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, 0,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plainbytes.Length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=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ms.ToArray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cs.Close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();                   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ms.Close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Console.WriteLine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(Encoding.UTF8.GetString(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));		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90" marR="670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777" name="Номер слайда 3">
            <a:extLst>
              <a:ext uri="{FF2B5EF4-FFF2-40B4-BE49-F238E27FC236}">
                <a16:creationId xmlns:a16="http://schemas.microsoft.com/office/drawing/2014/main" id="{C214D80F-7EB1-D645-B97A-BF869F328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0301213-3FE8-7547-8023-459C030BEECF}" type="slidenum">
              <a:rPr lang="ru-RU" altLang="ru-RU"/>
              <a:pPr eaLnBrk="1" hangingPunct="1"/>
              <a:t>110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630843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>
            <a:extLst>
              <a:ext uri="{FF2B5EF4-FFF2-40B4-BE49-F238E27FC236}">
                <a16:creationId xmlns:a16="http://schemas.microsoft.com/office/drawing/2014/main" id="{67CACE35-4A68-FE43-A92C-A6B469FDE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Пример дешифрования  по методу DES в .</a:t>
            </a:r>
            <a:r>
              <a:rPr lang="en-US" altLang="ru-RU"/>
              <a:t>NET </a:t>
            </a:r>
            <a:endParaRPr lang="ru-RU" altLang="ru-RU"/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BA24F821-786F-1044-80E3-6E8CFB6E5A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5875" y="2071688"/>
          <a:ext cx="7173913" cy="4486275"/>
        </p:xfrm>
        <a:graphic>
          <a:graphicData uri="http://schemas.openxmlformats.org/drawingml/2006/table">
            <a:tbl>
              <a:tblPr/>
              <a:tblGrid>
                <a:gridCol w="7173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86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SymmetricAlgorithm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DES.Create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sa.Key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Key;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sa.IV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IV;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sa.Mode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CipherMode.ECB;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sa.Padding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PaddingMode.PKCS7;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MemoryStream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ms = new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MemoryStream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cs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new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				ms,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				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sa.CreateEncryptor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(),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				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CryptoStreamMode.Read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byte[]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plainbytes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= new Byte[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cipherbytes.Length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];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cs.Read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plainbytes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, 0,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cipherbytes.Length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cs.Close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ms.Close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();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Console.WriteLine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(Encoding.UTF8.GetString(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Times New Roman"/>
                        </a:rPr>
                        <a:t>plainbytes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));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801" name="Номер слайда 3">
            <a:extLst>
              <a:ext uri="{FF2B5EF4-FFF2-40B4-BE49-F238E27FC236}">
                <a16:creationId xmlns:a16="http://schemas.microsoft.com/office/drawing/2014/main" id="{39CF6AD9-7B19-3D4F-8403-9BBFD73D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9209623-CFA1-B845-9620-9112549C3620}" type="slidenum">
              <a:rPr lang="ru-RU" altLang="ru-RU"/>
              <a:pPr eaLnBrk="1" hangingPunct="1"/>
              <a:t>111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326938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683063" cy="532180"/>
          </a:xfrm>
        </p:spPr>
        <p:txBody>
          <a:bodyPr>
            <a:noAutofit/>
          </a:bodyPr>
          <a:lstStyle/>
          <a:p>
            <a:r>
              <a:rPr lang="ru-RU" b="1" dirty="0"/>
              <a:t>Спасибо за внимание!</a:t>
            </a:r>
            <a:endParaRPr lang="en-US" b="1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wiki.web.ru/images/2/22/Diamond_Cubic-F_lattice_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6978" y="1857365"/>
            <a:ext cx="4588162" cy="4515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738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ЦЕЛЬ КРИПТОАНАЛИЗА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282" y="2786152"/>
            <a:ext cx="8643998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исследование возможности расшифровывания информации без знания ключей.</a:t>
            </a:r>
          </a:p>
        </p:txBody>
      </p:sp>
      <p:pic>
        <p:nvPicPr>
          <p:cNvPr id="4098" name="Picture 2" descr="http://dailytechinfo.org/uploads/images7/20121120_4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52" y="3936657"/>
            <a:ext cx="4355976" cy="309274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80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effecton.ru/media/pics/catacly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839" y="4437458"/>
            <a:ext cx="333375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РАЗДЕЛЫ КРИПТОГРАФИИ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282" y="2982867"/>
            <a:ext cx="8643998" cy="230832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dirty="0"/>
              <a:t>1. </a:t>
            </a:r>
            <a:r>
              <a:rPr lang="ru-RU" sz="3600" dirty="0"/>
              <a:t>Симметричные криптосистемы.</a:t>
            </a:r>
          </a:p>
          <a:p>
            <a:pPr lvl="0"/>
            <a:r>
              <a:rPr lang="ru-RU" sz="3600" dirty="0"/>
              <a:t>2. Криптосистемы с открытым ключом.</a:t>
            </a:r>
          </a:p>
          <a:p>
            <a:pPr lvl="0"/>
            <a:r>
              <a:rPr lang="ru-RU" sz="3600" dirty="0"/>
              <a:t>3. Системы электронной подписи.</a:t>
            </a:r>
          </a:p>
          <a:p>
            <a:pPr lvl="0"/>
            <a:r>
              <a:rPr lang="ru-RU" sz="3600" dirty="0"/>
              <a:t>4. Управление ключами.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193D8AD-1B2E-F040-B901-9C6FFB8CE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/>
              <a:t>Определение криптографии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F95EEF6-1473-FC4F-9AF4-381791CA53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268787"/>
          </a:xfrm>
        </p:spPr>
        <p:txBody>
          <a:bodyPr/>
          <a:lstStyle/>
          <a:p>
            <a:pPr>
              <a:defRPr/>
            </a:pPr>
            <a:r>
              <a:rPr lang="ru-RU" sz="2400" dirty="0"/>
              <a:t>Криптография – совокупность методов преобразования данных, направленных на то, чтобы защитить эти данные, сделав их бесполезными для незаконных пользователей</a:t>
            </a:r>
          </a:p>
          <a:p>
            <a:pPr>
              <a:defRPr/>
            </a:pPr>
            <a:r>
              <a:rPr lang="ru-RU" sz="2400" dirty="0"/>
              <a:t>Для обеспечения безопасности данных необходимо поддерживать 3 основные функции: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Защита конфиденциальности передаваемых или хранимых в памяти данных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Подтверждение целостности и подлинности данных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Аутентификация абонентов при входе в систему и при установлении соединения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/>
          </a:p>
        </p:txBody>
      </p:sp>
      <p:sp>
        <p:nvSpPr>
          <p:cNvPr id="4100" name="Номер слайда 7">
            <a:extLst>
              <a:ext uri="{FF2B5EF4-FFF2-40B4-BE49-F238E27FC236}">
                <a16:creationId xmlns:a16="http://schemas.microsoft.com/office/drawing/2014/main" id="{C5A40011-7542-114E-89A6-F37E165C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B54DB1D-DABB-7A4D-A079-458257DA89B1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760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9A78EC03-10EE-B04D-B456-4FD19EA0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Реализация функций безопасности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78DF4C32-2408-6C4B-A72B-8DB223D6D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000" b="1" dirty="0"/>
              <a:t>Конфиденциальность</a:t>
            </a:r>
            <a:r>
              <a:rPr lang="ru-RU" sz="2000" dirty="0"/>
              <a:t> обеспечивается</a:t>
            </a:r>
          </a:p>
          <a:p>
            <a:pPr lvl="1">
              <a:defRPr/>
            </a:pPr>
            <a:r>
              <a:rPr lang="ru-RU" sz="1600" dirty="0">
                <a:ea typeface="+mn-ea"/>
                <a:cs typeface="+mn-cs"/>
              </a:rPr>
              <a:t>алгоритмами симметричного и асимметричного шифрования</a:t>
            </a:r>
            <a:endParaRPr lang="en-US" sz="1600" dirty="0">
              <a:ea typeface="+mn-ea"/>
              <a:cs typeface="+mn-cs"/>
            </a:endParaRPr>
          </a:p>
          <a:p>
            <a:pPr lvl="1">
              <a:defRPr/>
            </a:pPr>
            <a:r>
              <a:rPr lang="ru-RU" sz="1600" dirty="0">
                <a:ea typeface="+mn-ea"/>
                <a:cs typeface="+mn-cs"/>
              </a:rPr>
              <a:t>путем аутентификации абонентов на основе многоразовых и одноразовых паролей, цифровых сертификатов, смарт-карт и т.п.</a:t>
            </a:r>
          </a:p>
          <a:p>
            <a:pPr>
              <a:defRPr/>
            </a:pPr>
            <a:r>
              <a:rPr lang="ru-RU" sz="2000" b="1" dirty="0"/>
              <a:t>Целостность и подлинность </a:t>
            </a:r>
            <a:r>
              <a:rPr lang="ru-RU" sz="2000" dirty="0"/>
              <a:t>достигается с помощью</a:t>
            </a:r>
          </a:p>
          <a:p>
            <a:pPr lvl="1">
              <a:defRPr/>
            </a:pPr>
            <a:r>
              <a:rPr lang="ru-RU" sz="1600" dirty="0">
                <a:ea typeface="+mn-ea"/>
                <a:cs typeface="+mn-cs"/>
              </a:rPr>
              <a:t>различных вариантов технологии </a:t>
            </a:r>
            <a:r>
              <a:rPr lang="ru-RU" sz="1600" dirty="0">
                <a:solidFill>
                  <a:schemeClr val="tx2"/>
                </a:solidFill>
                <a:ea typeface="+mn-ea"/>
                <a:cs typeface="+mn-cs"/>
              </a:rPr>
              <a:t>электронной подписи</a:t>
            </a:r>
            <a:r>
              <a:rPr lang="ru-RU" sz="1600" dirty="0">
                <a:ea typeface="+mn-ea"/>
                <a:cs typeface="+mn-cs"/>
              </a:rPr>
              <a:t>, основанных на односторонних функциях и асимметричных методах шифрования.</a:t>
            </a:r>
          </a:p>
          <a:p>
            <a:pPr>
              <a:defRPr/>
            </a:pPr>
            <a:r>
              <a:rPr lang="ru-RU" sz="2000" b="1" dirty="0"/>
              <a:t>Аутентификация</a:t>
            </a:r>
            <a:r>
              <a:rPr lang="ru-RU" sz="2000" dirty="0"/>
              <a:t> - разрешается устанавливать соединения только между легальными пользователями и предотвращает доступ к средствам сети нежелательных лиц</a:t>
            </a:r>
          </a:p>
          <a:p>
            <a:pPr lvl="1">
              <a:defRPr/>
            </a:pPr>
            <a:r>
              <a:rPr lang="ru-RU" sz="1600" dirty="0">
                <a:ea typeface="+mn-ea"/>
                <a:cs typeface="+mn-cs"/>
              </a:rPr>
              <a:t>асимметричные алгоритмы, ЭЦП, </a:t>
            </a:r>
            <a:r>
              <a:rPr lang="ru-RU" sz="1600" dirty="0" err="1">
                <a:ea typeface="+mn-ea"/>
                <a:cs typeface="+mn-cs"/>
              </a:rPr>
              <a:t>хэширование</a:t>
            </a:r>
            <a:endParaRPr lang="ru-RU" sz="1600" dirty="0">
              <a:ea typeface="+mn-ea"/>
              <a:cs typeface="+mn-cs"/>
            </a:endParaRPr>
          </a:p>
          <a:p>
            <a:pPr lvl="1">
              <a:defRPr/>
            </a:pPr>
            <a:r>
              <a:rPr lang="ru-RU" sz="1600" dirty="0">
                <a:ea typeface="+mn-ea"/>
                <a:cs typeface="+mn-cs"/>
              </a:rPr>
              <a:t>парольная и биометрическая аутентификация</a:t>
            </a:r>
          </a:p>
          <a:p>
            <a:pPr>
              <a:defRPr/>
            </a:pPr>
            <a:endParaRPr lang="ru-RU" sz="2000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FCA5D6CA-C2DD-6C4C-BB56-76F7789B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18315FA-5892-9C49-AF9D-06767E372AB0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0791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4CBADFAD-4E5B-654A-9C6A-DC833AD78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Определения</a:t>
            </a:r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17423D0B-4E05-664B-8470-28844CDA5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b="1" dirty="0"/>
              <a:t>Шифр</a:t>
            </a:r>
            <a:r>
              <a:rPr lang="ru-RU" altLang="ru-RU" sz="2400" dirty="0"/>
              <a:t> – совокупность процедур и правил криптографических преобразований, используемых для зашифрования и расшифрования информации с использованием ключа шифрования</a:t>
            </a:r>
          </a:p>
          <a:p>
            <a:r>
              <a:rPr lang="ru-RU" altLang="ru-RU" sz="2400" b="1" dirty="0"/>
              <a:t>Зашифрование</a:t>
            </a:r>
            <a:r>
              <a:rPr lang="ru-RU" altLang="ru-RU" sz="2400" dirty="0"/>
              <a:t> информации – процесс преобразования открытой информации в зашифрованный текст</a:t>
            </a:r>
          </a:p>
          <a:p>
            <a:r>
              <a:rPr lang="ru-RU" altLang="ru-RU" sz="2400" b="1" dirty="0"/>
              <a:t>Расшифровани</a:t>
            </a:r>
            <a:r>
              <a:rPr lang="ru-RU" altLang="ru-RU" sz="2400" dirty="0"/>
              <a:t>е – процесс восстановления исходного текста по криптограмме с использованием ключа шифрования</a:t>
            </a:r>
          </a:p>
          <a:p>
            <a:endParaRPr lang="ru-RU" altLang="ru-RU" sz="2400" dirty="0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DE9A56C1-7516-7D47-A938-1F8C3E02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E9CE46A-49D4-954A-8AE3-BE421D317209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4296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2E31FA1F-3994-DD4E-BD5C-BC177ABF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Обобщенная схема криптосистемы шифрования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6DB36644-2FF4-F34D-90B8-9E581EE08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688" y="4572000"/>
            <a:ext cx="7772400" cy="1560513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sz="2000" dirty="0"/>
              <a:t>Шифрование:</a:t>
            </a:r>
          </a:p>
          <a:p>
            <a:endParaRPr lang="ru-RU" altLang="ru-RU" sz="2000" dirty="0"/>
          </a:p>
          <a:p>
            <a:r>
              <a:rPr lang="ru-RU" altLang="ru-RU" sz="2000" dirty="0" err="1"/>
              <a:t>Расшифрование</a:t>
            </a:r>
            <a:r>
              <a:rPr lang="ru-RU" altLang="ru-RU" sz="2000" dirty="0"/>
              <a:t>:</a:t>
            </a:r>
          </a:p>
          <a:p>
            <a:endParaRPr lang="en-US" altLang="ru-RU" sz="2000" dirty="0"/>
          </a:p>
          <a:p>
            <a:r>
              <a:rPr lang="en-US" altLang="ru-RU" sz="2000" dirty="0"/>
              <a:t>D – </a:t>
            </a:r>
            <a:r>
              <a:rPr lang="ru-RU" altLang="ru-RU" sz="2000" dirty="0"/>
              <a:t>функция, обратная к </a:t>
            </a:r>
            <a:r>
              <a:rPr lang="en-US" altLang="ru-RU" sz="2000" dirty="0"/>
              <a:t>E</a:t>
            </a:r>
          </a:p>
          <a:p>
            <a:r>
              <a:rPr lang="ru-RU" altLang="ru-RU" sz="2000" i="1" dirty="0"/>
              <a:t>к</a:t>
            </a:r>
            <a:r>
              <a:rPr lang="ru-RU" altLang="ru-RU" sz="2000" i="1" baseline="-25000" dirty="0"/>
              <a:t>2</a:t>
            </a:r>
            <a:r>
              <a:rPr lang="en-US" altLang="ru-RU" sz="2000" i="1" baseline="-25000" dirty="0"/>
              <a:t> </a:t>
            </a:r>
            <a:r>
              <a:rPr lang="ru-RU" altLang="ru-RU" sz="2000" i="1" dirty="0"/>
              <a:t> однозначно соответствует к</a:t>
            </a:r>
            <a:r>
              <a:rPr lang="ru-RU" altLang="ru-RU" sz="2000" i="1" baseline="-25000" dirty="0"/>
              <a:t>1</a:t>
            </a:r>
            <a:endParaRPr lang="ru-RU" altLang="ru-RU" sz="2000" dirty="0"/>
          </a:p>
        </p:txBody>
      </p:sp>
      <p:sp>
        <p:nvSpPr>
          <p:cNvPr id="7172" name="Номер слайда 3">
            <a:extLst>
              <a:ext uri="{FF2B5EF4-FFF2-40B4-BE49-F238E27FC236}">
                <a16:creationId xmlns:a16="http://schemas.microsoft.com/office/drawing/2014/main" id="{9514BF27-1A7C-054E-8CBD-2203FBC0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A8FE743-A931-4646-8B0E-7F1A98BB5B7D}" type="slidenum">
              <a:rPr lang="ru-RU" altLang="ru-RU"/>
              <a:pPr eaLnBrk="1" hangingPunct="1"/>
              <a:t>17</a:t>
            </a:fld>
            <a:endParaRPr lang="ru-RU" altLang="ru-RU"/>
          </a:p>
        </p:txBody>
      </p:sp>
      <p:sp>
        <p:nvSpPr>
          <p:cNvPr id="7173" name="Rectangle 2">
            <a:extLst>
              <a:ext uri="{FF2B5EF4-FFF2-40B4-BE49-F238E27FC236}">
                <a16:creationId xmlns:a16="http://schemas.microsoft.com/office/drawing/2014/main" id="{E2BEF9CA-DD88-5348-B21F-1C45F594A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7174" name="Object 1">
            <a:extLst>
              <a:ext uri="{FF2B5EF4-FFF2-40B4-BE49-F238E27FC236}">
                <a16:creationId xmlns:a16="http://schemas.microsoft.com/office/drawing/2014/main" id="{E8F178FD-9622-434A-8020-CD820FBE06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663" y="2071688"/>
          <a:ext cx="8697912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778500" imgH="1524000" progId="Visio.Drawing.11">
                  <p:embed/>
                </p:oleObj>
              </mc:Choice>
              <mc:Fallback>
                <p:oleObj name="Visio" r:id="rId2" imgW="5778500" imgH="1524000" progId="Visio.Drawing.11">
                  <p:embed/>
                  <p:pic>
                    <p:nvPicPr>
                      <p:cNvPr id="7174" name="Object 1">
                        <a:extLst>
                          <a:ext uri="{FF2B5EF4-FFF2-40B4-BE49-F238E27FC236}">
                            <a16:creationId xmlns:a16="http://schemas.microsoft.com/office/drawing/2014/main" id="{E8F178FD-9622-434A-8020-CD820FBE06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3" y="2071688"/>
                        <a:ext cx="8697912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4">
            <a:extLst>
              <a:ext uri="{FF2B5EF4-FFF2-40B4-BE49-F238E27FC236}">
                <a16:creationId xmlns:a16="http://schemas.microsoft.com/office/drawing/2014/main" id="{EDB87D3C-E846-B948-9143-356985F01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7176" name="Picture 3">
            <a:extLst>
              <a:ext uri="{FF2B5EF4-FFF2-40B4-BE49-F238E27FC236}">
                <a16:creationId xmlns:a16="http://schemas.microsoft.com/office/drawing/2014/main" id="{B1EC70C9-B966-294D-9EB2-7FBDE2B7D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4572000"/>
            <a:ext cx="1687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Rectangle 6">
            <a:extLst>
              <a:ext uri="{FF2B5EF4-FFF2-40B4-BE49-F238E27FC236}">
                <a16:creationId xmlns:a16="http://schemas.microsoft.com/office/drawing/2014/main" id="{DB7C7163-B80F-594E-A1C5-03839AFD8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7178" name="Picture 5">
            <a:extLst>
              <a:ext uri="{FF2B5EF4-FFF2-40B4-BE49-F238E27FC236}">
                <a16:creationId xmlns:a16="http://schemas.microsoft.com/office/drawing/2014/main" id="{69DA8ACF-F601-8444-9CF0-CD3F0B75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5056981"/>
            <a:ext cx="1643063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Rectangle 7">
            <a:extLst>
              <a:ext uri="{FF2B5EF4-FFF2-40B4-BE49-F238E27FC236}">
                <a16:creationId xmlns:a16="http://schemas.microsoft.com/office/drawing/2014/main" id="{EC666788-4944-7D48-89C0-AF5A645EE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5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8502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4D280850-F90D-244C-925D-C0D5EA4D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Классификация криптосистем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AA6E238-2D57-2643-AC51-C9E13BBD1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 наличию ключа</a:t>
            </a:r>
          </a:p>
          <a:p>
            <a:pPr lvl="1">
              <a:defRPr/>
            </a:pPr>
            <a:r>
              <a:rPr lang="ru-RU" dirty="0"/>
              <a:t>Ключевые криптосистемы</a:t>
            </a:r>
          </a:p>
          <a:p>
            <a:pPr lvl="1">
              <a:defRPr/>
            </a:pPr>
            <a:r>
              <a:rPr lang="ru-RU" dirty="0" err="1">
                <a:ea typeface="+mn-ea"/>
                <a:cs typeface="+mn-cs"/>
              </a:rPr>
              <a:t>Бесключевые</a:t>
            </a:r>
            <a:r>
              <a:rPr lang="ru-RU" dirty="0">
                <a:ea typeface="+mn-ea"/>
                <a:cs typeface="+mn-cs"/>
              </a:rPr>
              <a:t> криптосистемы</a:t>
            </a:r>
          </a:p>
          <a:p>
            <a:pPr>
              <a:defRPr/>
            </a:pPr>
            <a:r>
              <a:rPr lang="ru-RU" dirty="0"/>
              <a:t>По виду используемого алгоритма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Симметричные криптосистемы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Асимметричные криптосистемы</a:t>
            </a:r>
            <a:endParaRPr lang="ru-RU" dirty="0"/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id="{D9FDACDE-D65E-6A4E-84A7-442F1457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0D8A7BCE-74F9-B14D-A183-9CB69675F7B5}" type="slidenum">
              <a:rPr lang="ru-RU" altLang="ru-RU"/>
              <a:pPr eaLnBrk="1" hangingPunct="1"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2764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9B0F9955-1BC5-3F49-91D8-002C9AE0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Симметричное шифрование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3E2FB9C6-9AB2-4C4B-85CC-61474FAA7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688" y="5429250"/>
            <a:ext cx="7772400" cy="703263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i="1"/>
              <a:t>к</a:t>
            </a:r>
            <a:r>
              <a:rPr lang="ru-RU" altLang="ru-RU" i="1" baseline="-25000"/>
              <a:t>1</a:t>
            </a:r>
            <a:r>
              <a:rPr lang="ru-RU" altLang="ru-RU" i="1"/>
              <a:t> =к</a:t>
            </a:r>
            <a:r>
              <a:rPr lang="ru-RU" altLang="ru-RU" i="1" baseline="-25000"/>
              <a:t>2  </a:t>
            </a:r>
            <a:r>
              <a:rPr lang="ru-RU" altLang="ru-RU" sz="2400"/>
              <a:t>(один ключ математически легко вычисляется из другого)</a:t>
            </a:r>
            <a:endParaRPr lang="ru-RU" altLang="ru-RU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B4BBA5AF-0CD1-F642-9FAD-F27ED31A2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34704A0-DCC0-764B-B2CA-08804BF2195A}" type="slidenum">
              <a:rPr lang="ru-RU" altLang="ru-RU"/>
              <a:pPr eaLnBrk="1" hangingPunct="1"/>
              <a:t>19</a:t>
            </a:fld>
            <a:endParaRPr lang="ru-RU" altLang="ru-RU"/>
          </a:p>
        </p:txBody>
      </p:sp>
      <p:sp>
        <p:nvSpPr>
          <p:cNvPr id="9221" name="Rectangle 2">
            <a:extLst>
              <a:ext uri="{FF2B5EF4-FFF2-40B4-BE49-F238E27FC236}">
                <a16:creationId xmlns:a16="http://schemas.microsoft.com/office/drawing/2014/main" id="{FA9067F8-3F6F-724E-A1B6-D74B136D3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22" name="Object 1">
            <a:extLst>
              <a:ext uri="{FF2B5EF4-FFF2-40B4-BE49-F238E27FC236}">
                <a16:creationId xmlns:a16="http://schemas.microsoft.com/office/drawing/2014/main" id="{74993733-E4E9-224B-9848-63237D6AE2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46481"/>
              </p:ext>
            </p:extLst>
          </p:nvPr>
        </p:nvGraphicFramePr>
        <p:xfrm>
          <a:off x="254000" y="2922589"/>
          <a:ext cx="8636000" cy="221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918200" imgH="1524000" progId="Visio.Drawing.11">
                  <p:embed/>
                </p:oleObj>
              </mc:Choice>
              <mc:Fallback>
                <p:oleObj name="Visio" r:id="rId2" imgW="5918200" imgH="1524000" progId="Visio.Drawing.11">
                  <p:embed/>
                  <p:pic>
                    <p:nvPicPr>
                      <p:cNvPr id="9222" name="Object 1">
                        <a:extLst>
                          <a:ext uri="{FF2B5EF4-FFF2-40B4-BE49-F238E27FC236}">
                            <a16:creationId xmlns:a16="http://schemas.microsoft.com/office/drawing/2014/main" id="{74993733-E4E9-224B-9848-63237D6AE2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2922589"/>
                        <a:ext cx="8636000" cy="221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734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6566315" cy="610820"/>
          </a:xfrm>
        </p:spPr>
        <p:txBody>
          <a:bodyPr>
            <a:noAutofit/>
          </a:bodyPr>
          <a:lstStyle/>
          <a:p>
            <a:r>
              <a:rPr lang="ru-RU" sz="28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Симметричные алгоритмы шифрования.</a:t>
            </a:r>
            <a:endParaRPr lang="en-US" sz="28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39552" y="2037314"/>
            <a:ext cx="8604448" cy="446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Введение.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b="1" i="1" dirty="0">
                <a:latin typeface="Arial" pitchFamily="34" charset="0"/>
                <a:cs typeface="Arial" pitchFamily="34" charset="0"/>
              </a:rPr>
              <a:t>Терминология.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Симметричные криптосистемы.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b="1" i="1" dirty="0">
                <a:latin typeface="Arial" pitchFamily="34" charset="0"/>
                <a:cs typeface="Arial" pitchFamily="34" charset="0"/>
              </a:rPr>
              <a:t>Алгоритм Цезаря.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Алгоритм замены </a:t>
            </a:r>
            <a:r>
              <a:rPr kumimoji="0" lang="ru-RU" sz="32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полиалфавитный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b="1" i="1" dirty="0">
                <a:latin typeface="Arial" pitchFamily="34" charset="0"/>
                <a:cs typeface="Arial" pitchFamily="34" charset="0"/>
              </a:rPr>
              <a:t>Алгоритм замены с большим ключом.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Перестановки.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b="1" i="1" dirty="0" err="1">
                <a:latin typeface="Arial" pitchFamily="34" charset="0"/>
                <a:cs typeface="Arial" pitchFamily="34" charset="0"/>
              </a:rPr>
              <a:t>Гаммирование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Современные алгоритмы</a:t>
            </a:r>
            <a:r>
              <a:rPr kumimoji="0" lang="en-US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72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alphaModFix amt="85000"/>
          </a:blip>
          <a:srcRect/>
          <a:stretch>
            <a:fillRect/>
          </a:stretch>
        </p:blipFill>
        <p:spPr bwMode="auto">
          <a:xfrm>
            <a:off x="1907704" y="1661199"/>
            <a:ext cx="7217246" cy="475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75967" y="62068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charset="0"/>
              </a:rPr>
              <a:t>ОБОБЩЕННАЯ СХЕМА СИММЕТРИЧНОЙ КРИПТОСИСТЕМЫ</a:t>
            </a:r>
          </a:p>
        </p:txBody>
      </p:sp>
    </p:spTree>
    <p:extLst>
      <p:ext uri="{BB962C8B-B14F-4D97-AF65-F5344CB8AC3E}">
        <p14:creationId xmlns:p14="http://schemas.microsoft.com/office/powerpoint/2010/main" val="1184194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29DD0E1B-A339-8641-8248-4B12E69E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Виды симметричного шифрования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0FA49D5-3EF9-9141-88C8-7B6F30292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dirty="0"/>
              <a:t>Блочное шифрование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данные бьются на блоки фиксированной длины (</a:t>
            </a:r>
            <a:r>
              <a:rPr lang="ru-RU" dirty="0"/>
              <a:t>например, </a:t>
            </a:r>
            <a:r>
              <a:rPr lang="ru-RU" dirty="0">
                <a:ea typeface="+mn-ea"/>
                <a:cs typeface="+mn-cs"/>
              </a:rPr>
              <a:t>64 или 128 бит)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существуют разные режимы шифрования блоков</a:t>
            </a:r>
          </a:p>
          <a:p>
            <a:pPr>
              <a:defRPr/>
            </a:pPr>
            <a:r>
              <a:rPr lang="ru-RU" dirty="0"/>
              <a:t>Потоковое шифрование</a:t>
            </a:r>
          </a:p>
          <a:p>
            <a:pPr lvl="1">
              <a:defRPr/>
            </a:pPr>
            <a:r>
              <a:rPr lang="ru-RU" dirty="0"/>
              <a:t>шифруются биты данных</a:t>
            </a:r>
          </a:p>
          <a:p>
            <a:pPr lvl="1">
              <a:defRPr/>
            </a:pPr>
            <a:r>
              <a:rPr lang="ru-RU" dirty="0"/>
              <a:t>используется при невозможности разбить данные на блоки</a:t>
            </a:r>
            <a:endParaRPr lang="ru-RU" dirty="0">
              <a:ea typeface="+mn-ea"/>
              <a:cs typeface="+mn-cs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id="{18B98390-4A02-6A49-A5EB-1518FA7F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BC528A1-5A84-6F41-A12F-0239C940D4E0}" type="slidenum">
              <a:rPr lang="ru-RU" altLang="ru-RU"/>
              <a:pPr eaLnBrk="1" hangingPunct="1"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5500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A8ED6F45-7AA4-D74F-B2A8-300E24995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Преимущества симметричных алгоритмов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EC90CF18-2459-334A-9898-00C0C7426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По сравнению с асимметричными алгоритмами: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Работают быстрее</a:t>
            </a:r>
          </a:p>
          <a:p>
            <a:pPr lvl="1">
              <a:defRPr/>
            </a:pPr>
            <a:r>
              <a:rPr lang="ru-RU" dirty="0">
                <a:ea typeface="+mn-ea"/>
                <a:cs typeface="+mn-cs"/>
              </a:rPr>
              <a:t>Более безопасные при одном и том же размере ключа</a:t>
            </a:r>
          </a:p>
          <a:p>
            <a:pPr>
              <a:defRPr/>
            </a:pPr>
            <a:r>
              <a:rPr lang="ru-RU" dirty="0"/>
              <a:t>Симметричные и асимметричные алгоритмы используются для решения </a:t>
            </a:r>
            <a:r>
              <a:rPr lang="ru-RU" dirty="0">
                <a:solidFill>
                  <a:schemeClr val="tx2"/>
                </a:solidFill>
              </a:rPr>
              <a:t>разных</a:t>
            </a:r>
            <a:r>
              <a:rPr lang="ru-RU" dirty="0"/>
              <a:t> задач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0DF70111-BB1A-A743-B9FD-4E96AF3F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74E75E9-85FC-F04C-87DB-3DA5869BC068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5769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24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Основные направления использования криптографических методов</a:t>
            </a:r>
            <a:endParaRPr lang="en-US" sz="24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467544" y="2236798"/>
            <a:ext cx="8100118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/>
              <a:t>Передача конфиденциальной информации по каналам связи (например, электронная почта). </a:t>
            </a:r>
          </a:p>
          <a:p>
            <a:pPr marL="514350" indent="-514350">
              <a:buAutoNum type="arabicPeriod"/>
            </a:pPr>
            <a:r>
              <a:rPr lang="ru-RU" sz="3200" dirty="0"/>
              <a:t>Установление подлинности передаваемых сообщений.</a:t>
            </a:r>
          </a:p>
          <a:p>
            <a:pPr marL="514350" indent="-514350">
              <a:buAutoNum type="arabicPeriod"/>
            </a:pPr>
            <a:r>
              <a:rPr lang="ru-RU" sz="3200" dirty="0"/>
              <a:t>Хранение информации (документов, баз данных) на носителях в зашифрованном виде.</a:t>
            </a:r>
          </a:p>
        </p:txBody>
      </p:sp>
      <p:sp>
        <p:nvSpPr>
          <p:cNvPr id="2" name="AutoShape 2" descr="https://root-nv.ru/wp-content/uploads/2012/09/15017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root-nv.ru/wp-content/uploads/2012/09/15017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562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2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Алфавиты, используемые в современных ИС</a:t>
            </a:r>
            <a:endParaRPr lang="en-US" sz="32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467544" y="2483021"/>
            <a:ext cx="8100118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/>
              <a:t>Алфавит </a:t>
            </a:r>
            <a:r>
              <a:rPr lang="en-US" sz="3200" dirty="0"/>
              <a:t>Z33 – 33</a:t>
            </a:r>
            <a:r>
              <a:rPr lang="ru-RU" sz="3200" dirty="0"/>
              <a:t> буквы русского алфавита и пробел.</a:t>
            </a:r>
          </a:p>
          <a:p>
            <a:pPr marL="514350" indent="-514350">
              <a:buAutoNum type="arabicPeriod"/>
            </a:pPr>
            <a:r>
              <a:rPr lang="ru-RU" sz="3200" dirty="0"/>
              <a:t>Алфавит </a:t>
            </a:r>
            <a:r>
              <a:rPr lang="en-US" sz="3200" dirty="0"/>
              <a:t>Z256 –</a:t>
            </a:r>
            <a:r>
              <a:rPr lang="ru-RU" sz="3200" dirty="0"/>
              <a:t> символы, входящие в стандартные коды </a:t>
            </a:r>
            <a:r>
              <a:rPr lang="en-US" sz="3200" dirty="0"/>
              <a:t>ASCII  </a:t>
            </a:r>
            <a:r>
              <a:rPr lang="ru-RU" sz="3200" dirty="0"/>
              <a:t>и КОИ-8.</a:t>
            </a:r>
          </a:p>
          <a:p>
            <a:pPr marL="514350" indent="-514350">
              <a:buAutoNum type="arabicPeriod"/>
            </a:pPr>
            <a:r>
              <a:rPr lang="ru-RU" sz="3200" dirty="0"/>
              <a:t>Алфавит </a:t>
            </a:r>
            <a:r>
              <a:rPr lang="en-US" sz="3200" dirty="0"/>
              <a:t>Z2 – {0,1}.</a:t>
            </a:r>
          </a:p>
          <a:p>
            <a:pPr marL="514350" indent="-514350">
              <a:buAutoNum type="arabicPeriod"/>
            </a:pPr>
            <a:r>
              <a:rPr lang="ru-RU" sz="3200" dirty="0"/>
              <a:t>Восьмеричный алфавит.</a:t>
            </a:r>
          </a:p>
          <a:p>
            <a:pPr marL="514350" indent="-514350">
              <a:buAutoNum type="arabicPeriod"/>
            </a:pPr>
            <a:r>
              <a:rPr lang="ru-RU" sz="3200" dirty="0"/>
              <a:t>Шестнадцатеричный алфавит.</a:t>
            </a:r>
          </a:p>
        </p:txBody>
      </p:sp>
      <p:sp>
        <p:nvSpPr>
          <p:cNvPr id="2" name="AutoShape 2" descr="https://root-nv.ru/wp-content/uploads/2012/09/15017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root-nv.ru/wp-content/uploads/2012/09/15017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55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3dnews.ru/assets/external/illustrations/2013/01/18/640421/lock-key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67" y="4365104"/>
            <a:ext cx="3419085" cy="316835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ШИФРОВАНИЕ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2440634"/>
            <a:ext cx="864399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преобразовательный процесс: исходный текст, который носит также название открытого текста, заменяется шифрованным текстом. 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geos-inform.com/wp-content/uploads/2012/04/3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43" y="4524489"/>
            <a:ext cx="3575069" cy="236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ДЕШИФРОВАНИЕ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2892225"/>
            <a:ext cx="8643998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</a:t>
            </a:r>
            <a:r>
              <a:rPr lang="ru-RU" sz="4000" dirty="0"/>
              <a:t>обратный шифрованию процесс. На основе ключа шифрованный текст преобразуется в исходный.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КЛЮЧ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2584449"/>
            <a:ext cx="864399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</a:t>
            </a:r>
            <a:r>
              <a:rPr lang="ru-RU" sz="4000" dirty="0"/>
              <a:t>информация, необходимая для шифрования и дешифрования текстов. Обычно ключ представляет собой последовательный ряд букв алфавита. </a:t>
            </a:r>
          </a:p>
        </p:txBody>
      </p:sp>
      <p:pic>
        <p:nvPicPr>
          <p:cNvPr id="5122" name="Picture 2" descr="http://szi.org.ua/wp-content/themes/szi_main/images/header-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78913"/>
            <a:ext cx="4968552" cy="2722495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538152" cy="5013176"/>
          </a:xfrm>
        </p:spPr>
        <p:txBody>
          <a:bodyPr>
            <a:normAutofit fontScale="775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Система должна быть физически, если не математически,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невскрываемой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Нужно, чтобы не требовалось сохранение системы в тайне; попадание системы в руки врага не должно причинять неудобств.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Хранение и передача ключа должны быть осуществимы без помощи бумажных записей; корреспонденты должны располагать возможностью менять ключ по своему усмотрению.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Система должна быть пригодной для сообщения через телеграф.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Система должна быть легко переносимой, работа с ней не должна требовать участия нескольких лиц одновременно.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От системы требуется, учитывая возможные обстоятельства её применения, чтобы она была проста в использовании, не требовала значительного умственного напряжения или соблюдения большого количества правил.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44129-F4A9-A34B-807A-5F458CA4891E}"/>
              </a:ext>
            </a:extLst>
          </p:cNvPr>
          <p:cNvSpPr txBox="1"/>
          <p:nvPr/>
        </p:nvSpPr>
        <p:spPr>
          <a:xfrm>
            <a:off x="2195736" y="476672"/>
            <a:ext cx="6737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Принципы впервые изложены в книге </a:t>
            </a:r>
            <a:r>
              <a:rPr lang="ru-RU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Керкгоффса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«Военная криптография» (1883 год)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99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971600" y="1844824"/>
            <a:ext cx="8077200" cy="4861719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По мнению К. Шеннона, в практических шифрах необходимо использовать два общих принципа: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рассеивание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перемешивание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i="1" dirty="0">
                <a:latin typeface="Arial" pitchFamily="34" charset="0"/>
                <a:cs typeface="Arial" pitchFamily="34" charset="0"/>
              </a:rPr>
              <a:t>Рассеивание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представляет собой распространение влияния одного знака открытого текста на много знаков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шифртекста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что позволяет скрыть статистические свойства открытого текста.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i="1" dirty="0">
                <a:latin typeface="Arial" pitchFamily="34" charset="0"/>
                <a:cs typeface="Arial" pitchFamily="34" charset="0"/>
              </a:rPr>
              <a:t>Перемешивание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предполагает использование шифрующих преобразований, которые усложняют восстановление взаимосвязи статистических свойств открытого и шифрованного текстов. Однако шифр должен не только затруднять раскрытие, но  и обеспечивать легкость шифрования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расшифрования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известном пользователю секретном ключе.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EBEA36-068B-4F45-899E-1F8EA95FADB7}"/>
              </a:ext>
            </a:extLst>
          </p:cNvPr>
          <p:cNvSpPr txBox="1"/>
          <p:nvPr/>
        </p:nvSpPr>
        <p:spPr>
          <a:xfrm>
            <a:off x="2339752" y="620688"/>
            <a:ext cx="548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Принципы Шеннона</a:t>
            </a:r>
          </a:p>
        </p:txBody>
      </p:sp>
    </p:spTree>
    <p:extLst>
      <p:ext uri="{BB962C8B-B14F-4D97-AF65-F5344CB8AC3E}">
        <p14:creationId xmlns:p14="http://schemas.microsoft.com/office/powerpoint/2010/main" val="37721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20688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Введение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55576" y="1908115"/>
            <a:ext cx="7963818" cy="440120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/>
              <a:t>Проблема защиты информации путем ее преобразования, исключающего ее прочтение посторонним лицом, волновала человеческий ум с давних времен. История криптографии - ровесница истории человеческого языка. 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72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err="1"/>
              <a:t>Шенноновская</a:t>
            </a:r>
            <a:r>
              <a:rPr lang="ru-RU" sz="3600" b="1" dirty="0"/>
              <a:t> теория секретности</a:t>
            </a:r>
            <a:endParaRPr lang="en-US" sz="3600" b="1" dirty="0"/>
          </a:p>
        </p:txBody>
      </p:sp>
      <p:pic>
        <p:nvPicPr>
          <p:cNvPr id="5" name="shortsha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38400" y="4673600"/>
            <a:ext cx="2063750" cy="1547813"/>
          </a:xfrm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024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672CEF-3685-4E56-AABB-D701F5298CF8}" type="slidenum">
              <a:rPr lang="he-IL" smtClean="0">
                <a:latin typeface="Times New Roman" pitchFamily="18" charset="0"/>
                <a:cs typeface="Times New Roman" pitchFamily="18" charset="0"/>
              </a:rPr>
              <a:pPr/>
              <a:t>30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1844824"/>
            <a:ext cx="7543800" cy="5105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Symbol" pitchFamily="124" charset="2"/>
              <a:buChar char="¨"/>
              <a:defRPr/>
            </a:pPr>
            <a:r>
              <a:rPr lang="ru-RU" sz="2800" b="1" kern="0" dirty="0">
                <a:solidFill>
                  <a:srgbClr val="002060"/>
                </a:solidFill>
                <a:latin typeface="+mj-lt"/>
                <a:cs typeface="+mn-cs"/>
              </a:rPr>
              <a:t>Теорема Шеннона</a:t>
            </a:r>
            <a:r>
              <a:rPr lang="en-US" sz="2800" b="1" kern="0" dirty="0">
                <a:solidFill>
                  <a:srgbClr val="002060"/>
                </a:solidFill>
                <a:latin typeface="+mj-lt"/>
                <a:cs typeface="+mn-cs"/>
              </a:rPr>
              <a:t>: </a:t>
            </a:r>
            <a:r>
              <a:rPr lang="ru-RU" sz="2800" kern="0" dirty="0">
                <a:latin typeface="+mj-lt"/>
                <a:cs typeface="+mn-cs"/>
              </a:rPr>
              <a:t>Для того, чтобы к</a:t>
            </a:r>
            <a:r>
              <a:rPr lang="ru-RU" sz="2800" kern="0" dirty="0">
                <a:latin typeface="+mj-lt"/>
                <a:cs typeface="Times New Roman" pitchFamily="124" charset="0"/>
              </a:rPr>
              <a:t>риптографическая схема была абсолютно секретной, секретный ключ должен быть случайным и </a:t>
            </a:r>
            <a:r>
              <a:rPr lang="ru-RU" sz="2800" kern="0" dirty="0">
                <a:latin typeface="+mj-lt"/>
                <a:cs typeface="+mn-cs"/>
              </a:rPr>
              <a:t>длина ключа должна быть по крайней мере равна длине </a:t>
            </a:r>
            <a:r>
              <a:rPr lang="ru-RU" sz="2800" kern="0" dirty="0">
                <a:latin typeface="+mj-lt"/>
                <a:cs typeface="Times New Roman" pitchFamily="124" charset="0"/>
              </a:rPr>
              <a:t>открытого текста.</a:t>
            </a:r>
            <a:endParaRPr lang="en-US" sz="2800" kern="0" dirty="0">
              <a:latin typeface="+mj-lt"/>
              <a:cs typeface="+mn-cs"/>
            </a:endParaRPr>
          </a:p>
        </p:txBody>
      </p:sp>
      <p:sp>
        <p:nvSpPr>
          <p:cNvPr id="10246" name="Subtitle 2"/>
          <p:cNvSpPr txBox="1">
            <a:spLocks/>
          </p:cNvSpPr>
          <p:nvPr/>
        </p:nvSpPr>
        <p:spPr bwMode="auto">
          <a:xfrm>
            <a:off x="4648200" y="5715000"/>
            <a:ext cx="3352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ru-RU" b="1"/>
              <a:t>Клод Шеннон</a:t>
            </a:r>
            <a:r>
              <a:rPr lang="en-US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136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3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by.all.biz/img/by/service_catalog/946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522" y="1556792"/>
            <a:ext cx="5177990" cy="362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500042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Виды криптосистем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179512" y="4258831"/>
            <a:ext cx="810011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ru-RU" sz="4000" dirty="0"/>
              <a:t>Симметричные.</a:t>
            </a:r>
          </a:p>
          <a:p>
            <a:pPr marL="514350" indent="-514350">
              <a:buAutoNum type="arabicPeriod"/>
            </a:pPr>
            <a:r>
              <a:rPr lang="ru-RU" sz="4000" dirty="0"/>
              <a:t>Асимметричные (другие названия:  несимметричные или системы с открытым ключом).</a:t>
            </a:r>
          </a:p>
        </p:txBody>
      </p:sp>
    </p:spTree>
    <p:extLst>
      <p:ext uri="{BB962C8B-B14F-4D97-AF65-F5344CB8AC3E}">
        <p14:creationId xmlns:p14="http://schemas.microsoft.com/office/powerpoint/2010/main" val="2136727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lip2net.com/clip/m10803/1275421068-clip-23k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55" y="3717032"/>
            <a:ext cx="4642489" cy="344011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СИММЕТРИЧНЫЕ КРИПТОСИСТЕМЫ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79512" y="2676402"/>
            <a:ext cx="8643998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</a:t>
            </a:r>
            <a:r>
              <a:rPr lang="ru-RU" sz="4000" dirty="0"/>
              <a:t>для шифрования, и для дешифрования используется один и тот же ключ.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СИСТЕМЫ С ОТКРЫТЫМ КЛЮЧОМ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0490" y="1929021"/>
            <a:ext cx="8643998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используются два ключа - открытый и закрытый (секретный), которые математически связаны друг с другом. Информация шифруется с помощью открытого ключа и расшифровывается с помощью закрытого. Либо наоборот, шифруется с помощью закрытого ключа и расшифровывается с помощью открытого.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12.nnm.ru/imagez/gallery/7/d/4/f/c/7d4fc071fe35aeeaa38ac82a70d9905f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886" y="3886199"/>
            <a:ext cx="33337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ПОТОКОВЫЕ АЛГОРИТМЫ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0490" y="2642136"/>
            <a:ext cx="8643998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В потоковых алгоритмах способ шифрования отдельного символа не зависит от соседних символов. </a:t>
            </a:r>
          </a:p>
        </p:txBody>
      </p:sp>
    </p:spTree>
    <p:extLst>
      <p:ext uri="{BB962C8B-B14F-4D97-AF65-F5344CB8AC3E}">
        <p14:creationId xmlns:p14="http://schemas.microsoft.com/office/powerpoint/2010/main" val="2306352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conomica-light.ru/wp-content/uploads/2013/11/shifr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01008"/>
            <a:ext cx="3810000" cy="38100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БЛОКОВЫЕ АЛГОРИТМЫ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0490" y="2276872"/>
            <a:ext cx="864399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В блоковых алгоритмах сообщение разбивается на блоки, в которых способ шифрования символов зависит от их положения и окружения.</a:t>
            </a:r>
          </a:p>
        </p:txBody>
      </p:sp>
    </p:spTree>
    <p:extLst>
      <p:ext uri="{BB962C8B-B14F-4D97-AF65-F5344CB8AC3E}">
        <p14:creationId xmlns:p14="http://schemas.microsoft.com/office/powerpoint/2010/main" val="3658564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ЭЛЕКТРОННАЯ (ЦИФРОВАЯ) ПОДПИСЬ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0490" y="2298353"/>
            <a:ext cx="8643998" cy="378565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присоединяемое к тексту его криптографическое преобразование, которое позволяет при получении текста другим пользователем проверить авторство и подлинность сообщения.</a:t>
            </a:r>
          </a:p>
        </p:txBody>
      </p:sp>
    </p:spTree>
    <p:extLst>
      <p:ext uri="{BB962C8B-B14F-4D97-AF65-F5344CB8AC3E}">
        <p14:creationId xmlns:p14="http://schemas.microsoft.com/office/powerpoint/2010/main" val="3237501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33.fastpic.ru/big/2014/0125/36/31f0d7b170bd7a261b5ad1df0695d83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65" y="4428301"/>
            <a:ext cx="4319464" cy="24296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862575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КРИПТОСТОЙКОСТЬ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0490" y="2913907"/>
            <a:ext cx="864399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характеристика шифра, определяющая его стойкость к дешифрованию без знания ключа (т.е. </a:t>
            </a:r>
            <a:r>
              <a:rPr lang="ru-RU" sz="4000" dirty="0" err="1"/>
              <a:t>криптоанализу</a:t>
            </a:r>
            <a:r>
              <a:rPr lang="ru-RU" sz="40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44606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0" name="Picture 14" descr="http://fb.ru/misc/i/gallery/12281/711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66502"/>
            <a:ext cx="4108227" cy="273490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Показатели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криптостойкости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251520" y="2602647"/>
            <a:ext cx="8100118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lvl="0" indent="-514350">
              <a:buAutoNum type="arabicPeriod"/>
            </a:pPr>
            <a:r>
              <a:rPr lang="ru-RU" sz="4000" dirty="0"/>
              <a:t>Количество всех возможных ключей.</a:t>
            </a:r>
          </a:p>
          <a:p>
            <a:pPr marL="514350" lvl="0" indent="-514350">
              <a:buAutoNum type="arabicPeriod"/>
            </a:pPr>
            <a:r>
              <a:rPr lang="ru-RU" sz="4000" dirty="0"/>
              <a:t>Среднее время, необходимое для </a:t>
            </a:r>
            <a:r>
              <a:rPr lang="ru-RU" sz="4000" dirty="0" err="1"/>
              <a:t>криптоанализа</a:t>
            </a:r>
            <a:r>
              <a:rPr lang="ru-RU" sz="4000" dirty="0"/>
              <a:t>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89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Слабые ключи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225770"/>
            <a:ext cx="8496944" cy="440120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4000" dirty="0"/>
              <a:t>ключи, которые предсказуемо преобразуют некоторый текст (или множество текстов). </a:t>
            </a:r>
          </a:p>
          <a:p>
            <a:r>
              <a:rPr lang="ru-RU" sz="4000" b="1" dirty="0"/>
              <a:t>Примеры слабых ключей</a:t>
            </a:r>
            <a:r>
              <a:rPr lang="ru-RU" sz="4000" dirty="0"/>
              <a:t>: шаг, равный 0 в алгоритме Цезаря; гамма, состоящая из одних нулей в </a:t>
            </a:r>
            <a:r>
              <a:rPr lang="ru-RU" sz="4000" dirty="0" err="1"/>
              <a:t>гаммировании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epoznannoe.su/contentbox/uploads/2014/06/sonnik-drevniye-vremena-vo-s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190" y="4522880"/>
            <a:ext cx="5765386" cy="272254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20688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Введение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12638" y="1916832"/>
            <a:ext cx="7963818" cy="39703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Первоначально письменность сама по себе была криптографической системой, так как в древних обществах ею владели только избранные. Священные книги Древнего Египта, Древней Индии тому примеры.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33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04664"/>
            <a:ext cx="6566315" cy="610820"/>
          </a:xfrm>
        </p:spPr>
        <p:txBody>
          <a:bodyPr>
            <a:noAutofit/>
          </a:bodyPr>
          <a:lstStyle/>
          <a:p>
            <a:r>
              <a:rPr lang="ru-RU" sz="32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Шифр</a:t>
            </a:r>
            <a:endParaRPr lang="en-US" sz="32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483025"/>
            <a:ext cx="8424936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/>
              <a:t>Шифром называют пару</a:t>
            </a:r>
            <a:r>
              <a:rPr lang="ru-RU" sz="4000" dirty="0"/>
              <a:t>: алгоритм и ключ.</a:t>
            </a:r>
          </a:p>
          <a:p>
            <a:r>
              <a:rPr lang="ru-RU" sz="4000" b="1" dirty="0"/>
              <a:t>Эффективность шифрования </a:t>
            </a:r>
            <a:r>
              <a:rPr lang="ru-RU" sz="4000" dirty="0"/>
              <a:t>зависит от сохранения тайны ключа и </a:t>
            </a:r>
            <a:r>
              <a:rPr lang="ru-RU" sz="4000" dirty="0" err="1"/>
              <a:t>криптостойкости</a:t>
            </a:r>
            <a:r>
              <a:rPr lang="ru-RU" sz="4000" dirty="0"/>
              <a:t> шифра. </a:t>
            </a:r>
          </a:p>
          <a:p>
            <a:endParaRPr lang="ru-RU" sz="24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274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Метод грубой силы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780928"/>
            <a:ext cx="8496944" cy="132343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Метод «грубой силы» предполагает перебор всех возможных ключей.</a:t>
            </a:r>
          </a:p>
        </p:txBody>
      </p:sp>
      <p:pic>
        <p:nvPicPr>
          <p:cNvPr id="9218" name="Picture 2" descr="http://dammlab.com/wp-content/uploads/2011/06/1868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4002254"/>
            <a:ext cx="3131840" cy="281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2706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actroom.ru/facts/wp-content/uploads/2012/04/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28890"/>
            <a:ext cx="2065412" cy="203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Криптостойкий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алгоритм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79512" y="2636912"/>
            <a:ext cx="8496944" cy="317009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dirty="0"/>
              <a:t>Алгоритм называют </a:t>
            </a:r>
            <a:r>
              <a:rPr lang="ru-RU" sz="4000" dirty="0" err="1"/>
              <a:t>криптостойким</a:t>
            </a:r>
            <a:r>
              <a:rPr lang="ru-RU" sz="4000" dirty="0"/>
              <a:t>, если не существует способов вскрытия зашифрованного текста без знания ключа, дающих результат быстрее, чем метод грубой силы. </a:t>
            </a:r>
          </a:p>
        </p:txBody>
      </p:sp>
    </p:spTree>
    <p:extLst>
      <p:ext uri="{BB962C8B-B14F-4D97-AF65-F5344CB8AC3E}">
        <p14:creationId xmlns:p14="http://schemas.microsoft.com/office/powerpoint/2010/main" val="37076800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gazeta.ru/files3/229/4684229/cryptography-pic452-452x452-15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80" y="4797152"/>
            <a:ext cx="3264964" cy="2304256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04664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Симметричные криптосистемы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179512" y="2348880"/>
            <a:ext cx="8424936" cy="317009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Прежде, чем начать использовать систему, необходимо получить общий секретный ключ так, чтобы исключить к нему доступ потенциального злоумышленника. </a:t>
            </a:r>
            <a:endParaRPr lang="ru-RU" sz="24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01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-develop.ru/media/blog/3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49080"/>
            <a:ext cx="2708920" cy="270892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04664"/>
            <a:ext cx="6566315" cy="610820"/>
          </a:xfrm>
        </p:spPr>
        <p:txBody>
          <a:bodyPr>
            <a:noAutofit/>
          </a:bodyPr>
          <a:lstStyle/>
          <a:p>
            <a:r>
              <a:rPr lang="ru-RU" sz="28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Базовые классы симметричных криптосистем</a:t>
            </a:r>
            <a:endParaRPr lang="en-US" sz="28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975468"/>
            <a:ext cx="8424936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/>
              <a:t>Алгоритмы подстановки или замены.</a:t>
            </a:r>
          </a:p>
          <a:p>
            <a:pPr marL="742950" indent="-742950">
              <a:buAutoNum type="arabicPeriod"/>
            </a:pPr>
            <a:r>
              <a:rPr lang="ru-RU" sz="4000" dirty="0"/>
              <a:t>Алгоритмы перестановки. </a:t>
            </a:r>
          </a:p>
          <a:p>
            <a:pPr marL="742950" indent="-742950">
              <a:buAutoNum type="arabicPeriod"/>
            </a:pPr>
            <a:r>
              <a:rPr lang="ru-RU" sz="4000" dirty="0"/>
              <a:t>Алгоритмы </a:t>
            </a:r>
            <a:r>
              <a:rPr lang="ru-RU" sz="4000" dirty="0" err="1"/>
              <a:t>гаммирования</a:t>
            </a:r>
            <a:r>
              <a:rPr lang="ru-RU" sz="4000" dirty="0"/>
              <a:t>. 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7586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Моноалфавитные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подстановки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410437"/>
            <a:ext cx="8496944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- это наиболее простой вид преобразований, заключающийся в замене символов исходного текста на другие (того же алфавита) по более или менее сложному правилу. В случае </a:t>
            </a:r>
            <a:r>
              <a:rPr lang="ru-RU" sz="3200" dirty="0" err="1"/>
              <a:t>моноалфавитных</a:t>
            </a:r>
            <a:r>
              <a:rPr lang="ru-RU" sz="3200" dirty="0"/>
              <a:t> подстановок каждый символ исходного текста преобразуется в символ шифрованного текста по одному и тому же закону. </a:t>
            </a:r>
          </a:p>
        </p:txBody>
      </p:sp>
    </p:spTree>
    <p:extLst>
      <p:ext uri="{BB962C8B-B14F-4D97-AF65-F5344CB8AC3E}">
        <p14:creationId xmlns:p14="http://schemas.microsoft.com/office/powerpoint/2010/main" val="37923556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s421716.vk.me/v421716713/424e/GHu2_DIENT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44" y="1204291"/>
            <a:ext cx="3162300" cy="575310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585932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Цезаря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052139"/>
            <a:ext cx="7128792" cy="440120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Самый древний алгоритм, предложенный Юлием Цезарем. </a:t>
            </a:r>
          </a:p>
          <a:p>
            <a:r>
              <a:rPr lang="ru-RU" sz="4000" dirty="0"/>
              <a:t>В настоящее время не может использоваться, так как его </a:t>
            </a:r>
            <a:r>
              <a:rPr lang="ru-RU" sz="4000" dirty="0" err="1"/>
              <a:t>криптостойкость</a:t>
            </a:r>
            <a:r>
              <a:rPr lang="ru-RU" sz="4000" dirty="0"/>
              <a:t> чрезвычайно мала.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2146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585932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Цезаря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236804"/>
            <a:ext cx="8424936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Идея состоит в следующем: задан алфавит и задан шаг (целое число). Шифрование заключается в замене символа исходного текста на символ, отстоящий в алфавите на шаг вправо. Важно, что алфавит рассматривается как «склеенная в кольцо» последовательность символов, то есть вслед за последним символом алфавита идет снова первый.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8834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замены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полиалфавитный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3970799"/>
            <a:ext cx="8424936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Усложнить шифр можно, используя не один, а несколько алфавитов. Алфавиты могут различаться количеством и порядком символов.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://www.perunica.ru/uploads/posts/2009-08/1251638722_run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38" y="1772816"/>
            <a:ext cx="194003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9102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замены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полиалфавитный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483026"/>
            <a:ext cx="8424936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Очевидно, что во всех алфавитах должны быть все символы исходного текста и, возможно, еще какие-то. Алфавиты перебираются по некоторому закону, который определен ключом или задан в алгоритме. Одному символу исходного текста соответствует один или несколько символов результирующего.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829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20688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Введение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12638" y="1735062"/>
            <a:ext cx="7963818" cy="513986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С широким распространением письменности криптография стала формироваться как самостоятельная наука. Первые криптосистемы встречаются уже в начале нашей эры. Так, Цезарь в своей переписке использовал  систематический шифр, получивший его имя.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66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32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 </a:t>
            </a:r>
            <a:r>
              <a:rPr lang="ru-RU" sz="32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полиалфавитного</a:t>
            </a:r>
            <a:endParaRPr lang="en-US" sz="32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483027"/>
            <a:ext cx="8424936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Пусть дан первый алфавит «</a:t>
            </a:r>
            <a:r>
              <a:rPr lang="ru-RU" sz="3200" dirty="0" err="1"/>
              <a:t>аяздкв</a:t>
            </a:r>
            <a:r>
              <a:rPr lang="ru-RU" sz="3200" dirty="0"/>
              <a:t> </a:t>
            </a:r>
            <a:r>
              <a:rPr lang="ru-RU" sz="3200" dirty="0" err="1"/>
              <a:t>бмл</a:t>
            </a:r>
            <a:r>
              <a:rPr lang="ru-RU" sz="3200" dirty="0"/>
              <a:t>», второй «</a:t>
            </a:r>
            <a:r>
              <a:rPr lang="ru-RU" sz="3200" dirty="0" err="1"/>
              <a:t>яозеадивлкн</a:t>
            </a:r>
            <a:r>
              <a:rPr lang="ru-RU" sz="3200" dirty="0"/>
              <a:t>» и </a:t>
            </a:r>
          </a:p>
          <a:p>
            <a:r>
              <a:rPr lang="ru-RU" sz="3200" dirty="0"/>
              <a:t>третий «</a:t>
            </a:r>
            <a:r>
              <a:rPr lang="ru-RU" sz="3200" dirty="0" err="1"/>
              <a:t>аколд</a:t>
            </a:r>
            <a:r>
              <a:rPr lang="ru-RU" sz="3200" dirty="0"/>
              <a:t> </a:t>
            </a:r>
            <a:r>
              <a:rPr lang="ru-RU" sz="3200" dirty="0" err="1"/>
              <a:t>кмзв</a:t>
            </a:r>
            <a:r>
              <a:rPr lang="ru-RU" sz="3200" dirty="0"/>
              <a:t>». </a:t>
            </a:r>
          </a:p>
          <a:p>
            <a:r>
              <a:rPr lang="ru-RU" sz="3200" dirty="0"/>
              <a:t>Пусть алфавиты используются по очереди. Шаг равен 5. </a:t>
            </a:r>
          </a:p>
          <a:p>
            <a:r>
              <a:rPr lang="ru-RU" sz="3200" dirty="0"/>
              <a:t>Исходный текст «задавака». </a:t>
            </a:r>
          </a:p>
          <a:p>
            <a:r>
              <a:rPr lang="ru-RU" sz="3200" dirty="0"/>
              <a:t>Тогда результат шифрования: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72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32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 </a:t>
            </a:r>
            <a:r>
              <a:rPr lang="ru-RU" sz="32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полиалфавитного</a:t>
            </a:r>
            <a:endParaRPr lang="en-US" sz="32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483027"/>
            <a:ext cx="8424936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Пусть дан первый алфавит «</a:t>
            </a:r>
            <a:r>
              <a:rPr lang="ru-RU" sz="3200" dirty="0" err="1"/>
              <a:t>аяздкв</a:t>
            </a:r>
            <a:r>
              <a:rPr lang="ru-RU" sz="3200" dirty="0"/>
              <a:t> </a:t>
            </a:r>
            <a:r>
              <a:rPr lang="ru-RU" sz="3200" dirty="0" err="1"/>
              <a:t>бмл</a:t>
            </a:r>
            <a:r>
              <a:rPr lang="ru-RU" sz="3200" dirty="0"/>
              <a:t>», второй «</a:t>
            </a:r>
            <a:r>
              <a:rPr lang="ru-RU" sz="3200" dirty="0" err="1"/>
              <a:t>яозеадивлкн</a:t>
            </a:r>
            <a:r>
              <a:rPr lang="ru-RU" sz="3200" dirty="0"/>
              <a:t>» и </a:t>
            </a:r>
          </a:p>
          <a:p>
            <a:r>
              <a:rPr lang="ru-RU" sz="3200" dirty="0"/>
              <a:t>третий «</a:t>
            </a:r>
            <a:r>
              <a:rPr lang="ru-RU" sz="3200" dirty="0" err="1"/>
              <a:t>аколд</a:t>
            </a:r>
            <a:r>
              <a:rPr lang="ru-RU" sz="3200" dirty="0"/>
              <a:t> </a:t>
            </a:r>
            <a:r>
              <a:rPr lang="ru-RU" sz="3200" dirty="0" err="1"/>
              <a:t>кмзв</a:t>
            </a:r>
            <a:r>
              <a:rPr lang="ru-RU" sz="3200" dirty="0"/>
              <a:t>». </a:t>
            </a:r>
          </a:p>
          <a:p>
            <a:r>
              <a:rPr lang="ru-RU" sz="3200" dirty="0"/>
              <a:t>Пусть алфавиты используются по очереди. Шаг равен 5. </a:t>
            </a:r>
          </a:p>
          <a:p>
            <a:r>
              <a:rPr lang="ru-RU" sz="3200" dirty="0"/>
              <a:t>Исходный текст «задавака». </a:t>
            </a:r>
          </a:p>
          <a:p>
            <a:r>
              <a:rPr lang="ru-RU" sz="3200" dirty="0"/>
              <a:t>Тогда результат шифрования: «</a:t>
            </a:r>
            <a:r>
              <a:rPr lang="ru-RU" sz="3200" dirty="0" err="1"/>
              <a:t>бквво</a:t>
            </a:r>
            <a:r>
              <a:rPr lang="ru-RU" sz="3200" dirty="0"/>
              <a:t> </a:t>
            </a:r>
            <a:r>
              <a:rPr lang="ru-RU" sz="3200" dirty="0" err="1"/>
              <a:t>лк</a:t>
            </a:r>
            <a:r>
              <a:rPr lang="ru-RU" sz="3200" dirty="0"/>
              <a:t>».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1966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ok.by/upload/img/Articles/2011/Poleznoe/06/kluci/mak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1" y="4526080"/>
            <a:ext cx="3082229" cy="231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замены с большим ключом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467544" y="2492896"/>
            <a:ext cx="8424936" cy="304698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Для обеспечения высокой </a:t>
            </a:r>
            <a:r>
              <a:rPr lang="ru-RU" sz="3200" dirty="0" err="1"/>
              <a:t>криптостойкости</a:t>
            </a:r>
            <a:r>
              <a:rPr lang="ru-RU" sz="3200" dirty="0"/>
              <a:t> требуется использование больших ключей. </a:t>
            </a:r>
            <a:r>
              <a:rPr lang="ru-RU" sz="3200" b="1" dirty="0"/>
              <a:t>Большой ключ </a:t>
            </a:r>
            <a:r>
              <a:rPr lang="ru-RU" sz="3200" dirty="0"/>
              <a:t>приводит к тому, что одна и та же буква исходного текста будет преобразовываться в зашифрованную с разными ключами.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8095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замены с большим ключом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236805"/>
            <a:ext cx="8424936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Можно говорить здесь о криптосистеме с </a:t>
            </a:r>
            <a:r>
              <a:rPr lang="ru-RU" sz="3200" b="1" dirty="0"/>
              <a:t>одноразовым ключом</a:t>
            </a:r>
            <a:r>
              <a:rPr lang="ru-RU" sz="3200" dirty="0"/>
              <a:t>, то есть ключ настолько большой, что каждый следующий текст шифруется уже с другой его частью. Такой шифр обладает абсолютной теоретической стойкостью, так как взлом одного сообщения не дает никакой информации для взлома другого.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124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76672"/>
            <a:ext cx="6566315" cy="610820"/>
          </a:xfrm>
        </p:spPr>
        <p:txBody>
          <a:bodyPr>
            <a:noAutofit/>
          </a:bodyPr>
          <a:lstStyle/>
          <a:p>
            <a:r>
              <a:rPr lang="ru-RU" sz="28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Проблемы использования алгоритма с большим ключом</a:t>
            </a:r>
            <a:endParaRPr lang="en-US" sz="28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359917"/>
            <a:ext cx="8424936" cy="378565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Этот способ неудобен для практического применения. Основная его проблема состоит в том, что для </a:t>
            </a:r>
            <a:r>
              <a:rPr lang="ru-RU" sz="4000" dirty="0" err="1"/>
              <a:t>расшифрования</a:t>
            </a:r>
            <a:r>
              <a:rPr lang="ru-RU" sz="4000" dirty="0"/>
              <a:t> требуется заранее некоторым секретным способом передать ключ.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://img30.staticclassifieds.com/images_slandokz/90344927_1_261x203_otdelka-kvartir-pod-klyuch-ast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772816"/>
            <a:ext cx="248602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1466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76672"/>
            <a:ext cx="6566315" cy="610820"/>
          </a:xfrm>
        </p:spPr>
        <p:txBody>
          <a:bodyPr>
            <a:noAutofit/>
          </a:bodyPr>
          <a:lstStyle/>
          <a:p>
            <a:r>
              <a:rPr lang="ru-RU" sz="28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Проблемы использования алгоритма с большим ключом</a:t>
            </a:r>
            <a:endParaRPr lang="en-US" sz="28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883708"/>
            <a:ext cx="8424936" cy="378565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Чем больше ключ, тем </a:t>
            </a:r>
            <a:r>
              <a:rPr lang="ru-RU" sz="4000" dirty="0" err="1"/>
              <a:t>проблематичнее</a:t>
            </a:r>
            <a:r>
              <a:rPr lang="ru-RU" sz="4000" dirty="0"/>
              <a:t> передача. Можно, конечно, передать не сам ключ, а алгоритм его формирования. Но тогда этот алгоритм должен быть секретным.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www.seerinteractive.com/wp-content/uploads/2012/10/Ke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735" y="1700808"/>
            <a:ext cx="2214265" cy="199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512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476672"/>
            <a:ext cx="6566315" cy="610820"/>
          </a:xfrm>
        </p:spPr>
        <p:txBody>
          <a:bodyPr>
            <a:noAutofit/>
          </a:bodyPr>
          <a:lstStyle/>
          <a:p>
            <a:r>
              <a:rPr lang="ru-RU" sz="32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Алгоритм замены с большим ключом</a:t>
            </a:r>
            <a:endParaRPr lang="en-US" sz="32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267584"/>
            <a:ext cx="8424936" cy="39703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Так, например, </a:t>
            </a:r>
            <a:r>
              <a:rPr lang="ru-RU" sz="3600" dirty="0" err="1"/>
              <a:t>криптокарта</a:t>
            </a:r>
            <a:r>
              <a:rPr lang="ru-RU" sz="3600" dirty="0"/>
              <a:t> </a:t>
            </a:r>
            <a:r>
              <a:rPr lang="en-US" sz="3600" dirty="0" err="1"/>
              <a:t>Forteza</a:t>
            </a:r>
            <a:r>
              <a:rPr lang="ru-RU" sz="3600" dirty="0"/>
              <a:t>, используемая агентами национальной безопасности США, базируется на том, что и отправитель и получатель одновременно генерируют одинаковый ключ, пользуясь неким аппаратным средством.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5294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alesmasters.ru/wp-content/uploads/2011/06/algoritm-urok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9100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Схема с одноразовым блокнотом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3283247"/>
            <a:ext cx="8424936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</a:t>
            </a:r>
            <a:r>
              <a:rPr lang="ru-RU" sz="4000" dirty="0"/>
              <a:t>применяет алгоритм </a:t>
            </a:r>
            <a:r>
              <a:rPr lang="ru-RU" sz="4000" dirty="0" err="1"/>
              <a:t>Диффи-Хэлмана</a:t>
            </a:r>
            <a:r>
              <a:rPr lang="ru-RU" sz="4000" dirty="0"/>
              <a:t> для генерации очередного секретного ключа.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304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544583"/>
            <a:ext cx="8424936" cy="34163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Пример 1.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Пусть дан алфавит </a:t>
            </a:r>
          </a:p>
          <a:p>
            <a:r>
              <a:rPr lang="ru-RU" sz="3600" dirty="0"/>
              <a:t>«</a:t>
            </a:r>
            <a:r>
              <a:rPr lang="ru-RU" sz="3600" dirty="0" err="1">
                <a:solidFill>
                  <a:srgbClr val="00B050"/>
                </a:solidFill>
              </a:rPr>
              <a:t>аяздкв</a:t>
            </a:r>
            <a:r>
              <a:rPr lang="ru-RU" sz="3600" dirty="0">
                <a:solidFill>
                  <a:srgbClr val="00B050"/>
                </a:solidFill>
              </a:rPr>
              <a:t> </a:t>
            </a:r>
            <a:r>
              <a:rPr lang="ru-RU" sz="3600" dirty="0" err="1">
                <a:solidFill>
                  <a:srgbClr val="00B050"/>
                </a:solidFill>
              </a:rPr>
              <a:t>бмл</a:t>
            </a:r>
            <a:r>
              <a:rPr lang="ru-RU" sz="3600" dirty="0"/>
              <a:t>». </a:t>
            </a:r>
          </a:p>
          <a:p>
            <a:r>
              <a:rPr lang="ru-RU" sz="3600" dirty="0"/>
              <a:t>Ключ, то есть множество шагов: </a:t>
            </a:r>
            <a:r>
              <a:rPr lang="ru-RU" sz="3600" dirty="0">
                <a:solidFill>
                  <a:srgbClr val="00B050"/>
                </a:solidFill>
              </a:rPr>
              <a:t>1, 5, 3, 7, 2, 6, 4, 1, 7, 3, 3.</a:t>
            </a:r>
            <a:r>
              <a:rPr lang="ru-RU" sz="3600" dirty="0"/>
              <a:t> </a:t>
            </a:r>
          </a:p>
          <a:p>
            <a:r>
              <a:rPr lang="ru-RU" sz="3600" dirty="0"/>
              <a:t>Исходный текст «</a:t>
            </a:r>
            <a:r>
              <a:rPr lang="ru-RU" sz="3600" dirty="0">
                <a:solidFill>
                  <a:srgbClr val="00B050"/>
                </a:solidFill>
              </a:rPr>
              <a:t>задавака</a:t>
            </a:r>
            <a:r>
              <a:rPr lang="ru-RU" sz="3600" dirty="0"/>
              <a:t>». </a:t>
            </a:r>
          </a:p>
          <a:p>
            <a:r>
              <a:rPr lang="ru-RU" sz="3600" dirty="0"/>
              <a:t>Тогда результат шифрования: </a:t>
            </a:r>
            <a:endParaRPr lang="ru-RU" sz="40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9150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544583"/>
            <a:ext cx="8424936" cy="34163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Пример 1.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Пусть дан алфавит </a:t>
            </a:r>
          </a:p>
          <a:p>
            <a:r>
              <a:rPr lang="ru-RU" sz="3600" dirty="0"/>
              <a:t>«</a:t>
            </a:r>
            <a:r>
              <a:rPr lang="ru-RU" sz="3600" dirty="0" err="1">
                <a:solidFill>
                  <a:srgbClr val="00B050"/>
                </a:solidFill>
              </a:rPr>
              <a:t>аяздкв</a:t>
            </a:r>
            <a:r>
              <a:rPr lang="ru-RU" sz="3600" dirty="0">
                <a:solidFill>
                  <a:srgbClr val="00B050"/>
                </a:solidFill>
              </a:rPr>
              <a:t> </a:t>
            </a:r>
            <a:r>
              <a:rPr lang="ru-RU" sz="3600" dirty="0" err="1">
                <a:solidFill>
                  <a:srgbClr val="00B050"/>
                </a:solidFill>
              </a:rPr>
              <a:t>бмл</a:t>
            </a:r>
            <a:r>
              <a:rPr lang="ru-RU" sz="3600" dirty="0"/>
              <a:t>». </a:t>
            </a:r>
          </a:p>
          <a:p>
            <a:r>
              <a:rPr lang="ru-RU" sz="3600" dirty="0"/>
              <a:t>Ключ, то есть множество шагов: </a:t>
            </a:r>
            <a:r>
              <a:rPr lang="ru-RU" sz="3600" dirty="0">
                <a:solidFill>
                  <a:srgbClr val="00B050"/>
                </a:solidFill>
              </a:rPr>
              <a:t>1, 5, 3, 7, 2, 6, 4, 1, 7, 3, 3.</a:t>
            </a:r>
            <a:r>
              <a:rPr lang="ru-RU" sz="3600" dirty="0"/>
              <a:t> </a:t>
            </a:r>
          </a:p>
          <a:p>
            <a:r>
              <a:rPr lang="ru-RU" sz="3600" dirty="0"/>
              <a:t>Исходный текст «</a:t>
            </a:r>
            <a:r>
              <a:rPr lang="ru-RU" sz="3600" dirty="0">
                <a:solidFill>
                  <a:srgbClr val="00B050"/>
                </a:solidFill>
              </a:rPr>
              <a:t>задавака</a:t>
            </a:r>
            <a:r>
              <a:rPr lang="ru-RU" sz="3600" dirty="0"/>
              <a:t>». </a:t>
            </a:r>
          </a:p>
          <a:p>
            <a:r>
              <a:rPr lang="ru-RU" sz="3600" dirty="0"/>
              <a:t>Тогда результат шифрования: «</a:t>
            </a:r>
            <a:r>
              <a:rPr lang="ru-RU" sz="3600" dirty="0" err="1">
                <a:solidFill>
                  <a:srgbClr val="00B050"/>
                </a:solidFill>
              </a:rPr>
              <a:t>дв</a:t>
            </a:r>
            <a:r>
              <a:rPr lang="ru-RU" sz="3600" dirty="0">
                <a:solidFill>
                  <a:srgbClr val="00B050"/>
                </a:solidFill>
              </a:rPr>
              <a:t> </a:t>
            </a:r>
            <a:r>
              <a:rPr lang="ru-RU" sz="3600" dirty="0" err="1">
                <a:solidFill>
                  <a:srgbClr val="00B050"/>
                </a:solidFill>
              </a:rPr>
              <a:t>бб</a:t>
            </a:r>
            <a:r>
              <a:rPr lang="ru-RU" sz="3600" dirty="0">
                <a:solidFill>
                  <a:srgbClr val="00B050"/>
                </a:solidFill>
              </a:rPr>
              <a:t> </a:t>
            </a:r>
            <a:r>
              <a:rPr lang="ru-RU" sz="3600" dirty="0" err="1">
                <a:solidFill>
                  <a:srgbClr val="00B050"/>
                </a:solidFill>
              </a:rPr>
              <a:t>мя</a:t>
            </a:r>
            <a:r>
              <a:rPr lang="ru-RU" sz="3600" dirty="0"/>
              <a:t>».</a:t>
            </a:r>
            <a:endParaRPr lang="ru-RU" sz="40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0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20688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Введение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12638" y="1735062"/>
            <a:ext cx="7963818" cy="513986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Бурное развитие криптографические системы получили в годы первой и второй мировых войн. Начиная с послевоенного времени, и по нынешний день появление вычислительных средств ускорило разработку и совершенствование  криптографических методов.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280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1713586"/>
            <a:ext cx="8424936" cy="507831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Пример 2.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Пусть дан алфавит «</a:t>
            </a:r>
            <a:r>
              <a:rPr lang="ru-RU" sz="3600" dirty="0" err="1">
                <a:solidFill>
                  <a:srgbClr val="00B050"/>
                </a:solidFill>
              </a:rPr>
              <a:t>аяздкв</a:t>
            </a:r>
            <a:r>
              <a:rPr lang="ru-RU" sz="3600" dirty="0">
                <a:solidFill>
                  <a:srgbClr val="00B050"/>
                </a:solidFill>
              </a:rPr>
              <a:t> </a:t>
            </a:r>
            <a:r>
              <a:rPr lang="ru-RU" sz="3600" dirty="0" err="1">
                <a:solidFill>
                  <a:srgbClr val="00B050"/>
                </a:solidFill>
              </a:rPr>
              <a:t>бмл</a:t>
            </a:r>
            <a:r>
              <a:rPr lang="ru-RU" sz="3600" dirty="0"/>
              <a:t>». Задан ключ, то есть алгоритм его вычисления: для шифрования первого символа берется шаг, равный </a:t>
            </a:r>
            <a:r>
              <a:rPr lang="ru-RU" sz="3600" dirty="0">
                <a:solidFill>
                  <a:srgbClr val="00B050"/>
                </a:solidFill>
              </a:rPr>
              <a:t>2</a:t>
            </a:r>
            <a:r>
              <a:rPr lang="ru-RU" sz="3600" dirty="0"/>
              <a:t>, а для каждого последующего – шаг, равный </a:t>
            </a:r>
            <a:r>
              <a:rPr lang="ru-RU" sz="3600" dirty="0">
                <a:solidFill>
                  <a:srgbClr val="00B050"/>
                </a:solidFill>
              </a:rPr>
              <a:t>остатку от деления на 10 кода предыдущего исходного символа </a:t>
            </a:r>
            <a:r>
              <a:rPr lang="ru-RU" sz="3600" dirty="0"/>
              <a:t>(номера в таблице </a:t>
            </a:r>
            <a:r>
              <a:rPr lang="en-US" sz="3600" dirty="0"/>
              <a:t>ASCII</a:t>
            </a:r>
            <a:r>
              <a:rPr lang="ru-RU" sz="3600" dirty="0"/>
              <a:t>). Исходный текст «</a:t>
            </a:r>
            <a:r>
              <a:rPr lang="ru-RU" sz="3600" dirty="0">
                <a:solidFill>
                  <a:srgbClr val="00B050"/>
                </a:solidFill>
              </a:rPr>
              <a:t>задавака</a:t>
            </a:r>
            <a:r>
              <a:rPr lang="ru-RU" sz="3600" dirty="0"/>
              <a:t>». </a:t>
            </a:r>
            <a:endParaRPr lang="ru-RU" sz="40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2050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3283246"/>
            <a:ext cx="8424936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Коды </a:t>
            </a:r>
            <a:r>
              <a:rPr lang="ru-RU" sz="4000" dirty="0">
                <a:solidFill>
                  <a:srgbClr val="00B050"/>
                </a:solidFill>
              </a:rPr>
              <a:t>«з» - 231, «а» - 224, «д» - 228, «в» - 226, «к» - 234. </a:t>
            </a:r>
          </a:p>
          <a:p>
            <a:r>
              <a:rPr lang="ru-RU" sz="4000" dirty="0"/>
              <a:t>Тогда результат шифрования: 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961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975470"/>
            <a:ext cx="8424936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Коды </a:t>
            </a:r>
            <a:r>
              <a:rPr lang="ru-RU" sz="4000" dirty="0">
                <a:solidFill>
                  <a:srgbClr val="00B050"/>
                </a:solidFill>
              </a:rPr>
              <a:t>«з» - 231, «а» - 224, «д» - 228, «в» - 226, «к» - 234. </a:t>
            </a:r>
          </a:p>
          <a:p>
            <a:r>
              <a:rPr lang="ru-RU" sz="4000" dirty="0"/>
              <a:t>Тогда результат шифрования: «</a:t>
            </a:r>
            <a:r>
              <a:rPr lang="ru-RU" sz="4000" dirty="0" err="1">
                <a:solidFill>
                  <a:srgbClr val="00B050"/>
                </a:solidFill>
              </a:rPr>
              <a:t>ккякякмк</a:t>
            </a:r>
            <a:r>
              <a:rPr lang="ru-RU" sz="4000" dirty="0"/>
              <a:t>».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719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1744366"/>
            <a:ext cx="8424936" cy="501675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/>
              <a:t>После «з» вторая буква «к».</a:t>
            </a:r>
          </a:p>
          <a:p>
            <a:pPr marL="742950" indent="-742950">
              <a:buAutoNum type="arabicPeriod"/>
            </a:pPr>
            <a:r>
              <a:rPr lang="ru-RU" sz="4000" dirty="0"/>
              <a:t>Код буквы «а» 224.</a:t>
            </a:r>
          </a:p>
          <a:p>
            <a:r>
              <a:rPr lang="ru-RU" sz="4000" dirty="0">
                <a:solidFill>
                  <a:srgbClr val="00B050"/>
                </a:solidFill>
              </a:rPr>
              <a:t>       224 </a:t>
            </a:r>
            <a:r>
              <a:rPr lang="en-US" sz="4000" dirty="0">
                <a:solidFill>
                  <a:srgbClr val="00B050"/>
                </a:solidFill>
              </a:rPr>
              <a:t>mod 10 = 4</a:t>
            </a:r>
            <a:r>
              <a:rPr lang="ru-RU" sz="4000" dirty="0">
                <a:solidFill>
                  <a:srgbClr val="00B050"/>
                </a:solidFill>
              </a:rPr>
              <a:t>.</a:t>
            </a:r>
            <a:endParaRPr lang="en-US" sz="4000" dirty="0">
              <a:solidFill>
                <a:srgbClr val="00B050"/>
              </a:solidFill>
            </a:endParaRPr>
          </a:p>
          <a:p>
            <a:r>
              <a:rPr lang="en-US" sz="4000" dirty="0"/>
              <a:t>       </a:t>
            </a:r>
            <a:r>
              <a:rPr lang="ru-RU" sz="4000" dirty="0"/>
              <a:t>четвертая буква после «а» - «к».</a:t>
            </a:r>
          </a:p>
          <a:p>
            <a:r>
              <a:rPr lang="ru-RU" sz="4000" dirty="0"/>
              <a:t>3.    Код буквы «д» 228.</a:t>
            </a:r>
          </a:p>
          <a:p>
            <a:r>
              <a:rPr lang="ru-RU" sz="4000" dirty="0">
                <a:solidFill>
                  <a:srgbClr val="00B050"/>
                </a:solidFill>
              </a:rPr>
              <a:t>        228 </a:t>
            </a:r>
            <a:r>
              <a:rPr lang="en-US" sz="4000" dirty="0">
                <a:solidFill>
                  <a:srgbClr val="00B050"/>
                </a:solidFill>
              </a:rPr>
              <a:t>mod 10 = 8</a:t>
            </a:r>
            <a:r>
              <a:rPr lang="ru-RU" sz="4000" dirty="0">
                <a:solidFill>
                  <a:srgbClr val="00B050"/>
                </a:solidFill>
              </a:rPr>
              <a:t>.</a:t>
            </a:r>
            <a:endParaRPr lang="en-US" sz="4000" dirty="0">
              <a:solidFill>
                <a:srgbClr val="00B050"/>
              </a:solidFill>
            </a:endParaRPr>
          </a:p>
          <a:p>
            <a:r>
              <a:rPr lang="en-US" sz="4000" dirty="0"/>
              <a:t>        </a:t>
            </a:r>
            <a:r>
              <a:rPr lang="ru-RU" sz="4000" dirty="0"/>
              <a:t>восьмая буква после «д» - «я».</a:t>
            </a:r>
          </a:p>
          <a:p>
            <a:r>
              <a:rPr lang="ru-RU" sz="4000" dirty="0"/>
              <a:t>4.    ……..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048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замены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975473"/>
            <a:ext cx="8424936" cy="255454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Т.к. здесь результат шифрования зависим от исходного текста, то такой алгоритм можно отнести к </a:t>
            </a:r>
            <a:r>
              <a:rPr lang="ru-RU" sz="4000" dirty="0">
                <a:solidFill>
                  <a:srgbClr val="FF0000"/>
                </a:solidFill>
              </a:rPr>
              <a:t>блоковым</a:t>
            </a:r>
            <a:r>
              <a:rPr lang="ru-RU" sz="4000" dirty="0"/>
              <a:t>.</a:t>
            </a:r>
          </a:p>
          <a:p>
            <a:endParaRPr lang="ru-RU" sz="4000" dirty="0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://go4.imgsmail.ru/imgpreview?key=40ff76a4779602ba&amp;mb=imgdb_preview_15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941168"/>
            <a:ext cx="22479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7975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Перестановки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841325"/>
            <a:ext cx="8496944" cy="317009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несложный метод криптографического преобразования, заключающийся в перестановке местами символов исходного текста по некоторому правилу. </a:t>
            </a:r>
          </a:p>
        </p:txBody>
      </p:sp>
      <p:pic>
        <p:nvPicPr>
          <p:cNvPr id="11266" name="Picture 2" descr="http://www.windexe.ru/uploads/algoritm2.5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84784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031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Перестановки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164217"/>
            <a:ext cx="8496944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Блоки информации (байты, биты, более крупные единицы) не изменяются сами по себе, но изменяется их порядок следования, что делает информацию нечитаемой для стороннего наблюдателя. Шифры перестановок в настоящее время не используются в чистом виде, так как их </a:t>
            </a:r>
            <a:r>
              <a:rPr lang="ru-RU" sz="3600" dirty="0" err="1"/>
              <a:t>криптостойкость</a:t>
            </a:r>
            <a:r>
              <a:rPr lang="ru-RU" sz="3600" dirty="0"/>
              <a:t> недостаточна. </a:t>
            </a:r>
          </a:p>
        </p:txBody>
      </p:sp>
    </p:spTree>
    <p:extLst>
      <p:ext uri="{BB962C8B-B14F-4D97-AF65-F5344CB8AC3E}">
        <p14:creationId xmlns:p14="http://schemas.microsoft.com/office/powerpoint/2010/main" val="29889550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Ключ алгоритма перестановки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3456879"/>
            <a:ext cx="8496944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</a:t>
            </a:r>
            <a:r>
              <a:rPr lang="ru-RU" sz="4000" dirty="0"/>
              <a:t>множество пар переставляемых символов. Часто его задают в виде таблицы перемешивания.</a:t>
            </a:r>
          </a:p>
        </p:txBody>
      </p:sp>
      <p:pic>
        <p:nvPicPr>
          <p:cNvPr id="12290" name="Picture 2" descr="http://go2.imgsmail.ru/imgpreview?key=d200a92f1c6c3f7&amp;mb=imgdb_preview_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013" y="1859279"/>
            <a:ext cx="22764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0286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перестановки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1744367"/>
            <a:ext cx="8424936" cy="501675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Правило перестановок зададим следующее: первый символ исходного текста меняется местами с символом, номер которого задан в таблице первым. Второй символ уже не совсем исходного текста – с символом, номер которого задан в таблице вторым и т.д. Пусть задана таблица: </a:t>
            </a:r>
            <a:r>
              <a:rPr lang="ru-RU" sz="3200" dirty="0">
                <a:solidFill>
                  <a:srgbClr val="00B050"/>
                </a:solidFill>
              </a:rPr>
              <a:t>4, 3, 2</a:t>
            </a:r>
            <a:r>
              <a:rPr lang="ru-RU" sz="3200" dirty="0"/>
              <a:t>. Если таблица заканчивается, начинается отсчет символов в шифруемом тексте с 1. Исходный текст «</a:t>
            </a:r>
            <a:r>
              <a:rPr lang="ru-RU" sz="3200" dirty="0">
                <a:solidFill>
                  <a:srgbClr val="00B050"/>
                </a:solidFill>
              </a:rPr>
              <a:t>задавака</a:t>
            </a:r>
            <a:r>
              <a:rPr lang="ru-RU" sz="3200" dirty="0"/>
              <a:t>».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498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69908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алгоритма перестановки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483031"/>
            <a:ext cx="8424936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Покажем результат шифрования по шагам: 1 буква меняется местами с 4 «</a:t>
            </a:r>
            <a:r>
              <a:rPr lang="ru-RU" sz="3200" dirty="0" err="1">
                <a:solidFill>
                  <a:srgbClr val="00B050"/>
                </a:solidFill>
              </a:rPr>
              <a:t>аадзвака</a:t>
            </a:r>
            <a:r>
              <a:rPr lang="ru-RU" sz="3200" dirty="0"/>
              <a:t>», 2 с 3 «</a:t>
            </a:r>
            <a:r>
              <a:rPr lang="ru-RU" sz="3200" dirty="0" err="1">
                <a:solidFill>
                  <a:srgbClr val="00B050"/>
                </a:solidFill>
              </a:rPr>
              <a:t>адазвака</a:t>
            </a:r>
            <a:r>
              <a:rPr lang="ru-RU" sz="3200" dirty="0"/>
              <a:t>», 3 со 2 «</a:t>
            </a:r>
            <a:r>
              <a:rPr lang="ru-RU" sz="3200" dirty="0" err="1">
                <a:solidFill>
                  <a:srgbClr val="00B050"/>
                </a:solidFill>
              </a:rPr>
              <a:t>аадзвака</a:t>
            </a:r>
            <a:r>
              <a:rPr lang="ru-RU" sz="3200" dirty="0"/>
              <a:t>», 4 с 4 «</a:t>
            </a:r>
            <a:r>
              <a:rPr lang="ru-RU" sz="3200" dirty="0" err="1">
                <a:solidFill>
                  <a:srgbClr val="00B050"/>
                </a:solidFill>
              </a:rPr>
              <a:t>аадзвака</a:t>
            </a:r>
            <a:r>
              <a:rPr lang="ru-RU" sz="3200" dirty="0"/>
              <a:t>», 5 с 3 «</a:t>
            </a:r>
            <a:r>
              <a:rPr lang="ru-RU" sz="3200" dirty="0" err="1">
                <a:solidFill>
                  <a:srgbClr val="00B050"/>
                </a:solidFill>
              </a:rPr>
              <a:t>аавздака</a:t>
            </a:r>
            <a:r>
              <a:rPr lang="ru-RU" sz="3200" dirty="0"/>
              <a:t>», 6 со 2 «</a:t>
            </a:r>
            <a:r>
              <a:rPr lang="ru-RU" sz="3200" dirty="0" err="1">
                <a:solidFill>
                  <a:srgbClr val="00B050"/>
                </a:solidFill>
              </a:rPr>
              <a:t>аавздака</a:t>
            </a:r>
            <a:r>
              <a:rPr lang="ru-RU" sz="3200" dirty="0"/>
              <a:t>», 7 с 4 «</a:t>
            </a:r>
            <a:r>
              <a:rPr lang="ru-RU" sz="3200" dirty="0" err="1">
                <a:solidFill>
                  <a:srgbClr val="00B050"/>
                </a:solidFill>
              </a:rPr>
              <a:t>аавкдаза</a:t>
            </a:r>
            <a:r>
              <a:rPr lang="ru-RU" sz="3200" dirty="0"/>
              <a:t>», 8 с 3 «</a:t>
            </a:r>
            <a:r>
              <a:rPr lang="ru-RU" sz="3200" dirty="0" err="1">
                <a:solidFill>
                  <a:srgbClr val="00B050"/>
                </a:solidFill>
              </a:rPr>
              <a:t>ааакдазв</a:t>
            </a:r>
            <a:r>
              <a:rPr lang="ru-RU" sz="3200" dirty="0"/>
              <a:t>». </a:t>
            </a:r>
            <a:r>
              <a:rPr lang="ru-RU" sz="3200" dirty="0" err="1"/>
              <a:t>Расшифрование</a:t>
            </a:r>
            <a:r>
              <a:rPr lang="ru-RU" sz="3200" dirty="0"/>
              <a:t> проводится в обратном порядке.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24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Актуальность использования криптографических методов в информационных системах</a:t>
            </a:r>
            <a:endParaRPr lang="en-US" sz="24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12638" y="1961539"/>
            <a:ext cx="7963818" cy="513986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ru-RU" sz="3200" dirty="0"/>
              <a:t>Расширилось использование компьютерных сетей, в частности глобальной сети Интернет, по которым передаются большие объемы информации государственного, военного, коммерческого и частного характера, не допускающего возможность доступа к ней посторонних лиц;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6585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Гаммирование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164217"/>
            <a:ext cx="8496944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- представляет собой преобразование исходного текста, при котором символы исходного текста складываются (по модулю, равному мощности алфавита) с символами некоторой заданной или генерируемой псевдослучайной последовательности, вырабатываемой по некоторому правилу.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809548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Гаммирование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410438"/>
            <a:ext cx="8496944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В случае если последовательность является истинно случайной (например, снятой с физического датчика) и каждый ее фрагмент используется только один раз, мы получаем криптосистему </a:t>
            </a:r>
            <a:r>
              <a:rPr lang="ru-RU" sz="3200" b="1" dirty="0"/>
              <a:t>с одноразовым ключом. Системы с одноразовым ключом </a:t>
            </a:r>
            <a:r>
              <a:rPr lang="ru-RU" sz="3200" dirty="0"/>
              <a:t>(как особо надежные) применяются в правительственной связи.</a:t>
            </a:r>
          </a:p>
        </p:txBody>
      </p:sp>
    </p:spTree>
    <p:extLst>
      <p:ext uri="{BB962C8B-B14F-4D97-AF65-F5344CB8AC3E}">
        <p14:creationId xmlns:p14="http://schemas.microsoft.com/office/powerpoint/2010/main" val="38845445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Гаммирование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718215"/>
            <a:ext cx="8496944" cy="34163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 err="1"/>
              <a:t>Гаммирование</a:t>
            </a:r>
            <a:r>
              <a:rPr lang="ru-RU" sz="3600" dirty="0"/>
              <a:t> является также широко применяемым криптографическим преобразованием. На самом деле граница между </a:t>
            </a:r>
            <a:r>
              <a:rPr lang="ru-RU" sz="3600" dirty="0" err="1"/>
              <a:t>гаммированием</a:t>
            </a:r>
            <a:r>
              <a:rPr lang="ru-RU" sz="3600" dirty="0"/>
              <a:t> и использованием бесконечных ключей (и шифров </a:t>
            </a:r>
            <a:r>
              <a:rPr lang="ru-RU" sz="3600" dirty="0" err="1"/>
              <a:t>Вижинера</a:t>
            </a:r>
            <a:r>
              <a:rPr lang="ru-RU" sz="3600" dirty="0"/>
              <a:t>) весьма условная.</a:t>
            </a:r>
          </a:p>
        </p:txBody>
      </p:sp>
    </p:spTree>
    <p:extLst>
      <p:ext uri="{BB962C8B-B14F-4D97-AF65-F5344CB8AC3E}">
        <p14:creationId xmlns:p14="http://schemas.microsoft.com/office/powerpoint/2010/main" val="336429488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Принцип шифрования </a:t>
            </a:r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гаммированием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841326"/>
            <a:ext cx="8496944" cy="317009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/>
              <a:t>- заключается в генерации гаммы шифра и наложении полученной гаммы на открытые данные обратимым образом (</a:t>
            </a:r>
            <a:r>
              <a:rPr lang="ru-RU" sz="4000" i="1" dirty="0"/>
              <a:t>например</a:t>
            </a:r>
            <a:r>
              <a:rPr lang="ru-RU" sz="4000" dirty="0"/>
              <a:t>, используя сложение по модулю 2). </a:t>
            </a:r>
          </a:p>
        </p:txBody>
      </p:sp>
    </p:spTree>
    <p:extLst>
      <p:ext uri="{BB962C8B-B14F-4D97-AF65-F5344CB8AC3E}">
        <p14:creationId xmlns:p14="http://schemas.microsoft.com/office/powerpoint/2010/main" val="4010713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2088232" y="657940"/>
            <a:ext cx="6876256" cy="6108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Принцип дешифрования при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гаммировании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2533550"/>
            <a:ext cx="8496944" cy="378565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/>
              <a:t>- сводится </a:t>
            </a:r>
            <a:r>
              <a:rPr lang="ru-RU" sz="4000" dirty="0"/>
              <a:t>к повторной генерации гаммы шифра при известном ключе (он нужен для того чтобы сгенерировать ту же самую гамму)  и наложении такой гаммы на зашифрованные данные. </a:t>
            </a:r>
          </a:p>
        </p:txBody>
      </p:sp>
    </p:spTree>
    <p:extLst>
      <p:ext uri="{BB962C8B-B14F-4D97-AF65-F5344CB8AC3E}">
        <p14:creationId xmlns:p14="http://schemas.microsoft.com/office/powerpoint/2010/main" val="14266564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03602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Гамма шифра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Полученный зашифрованный текст является достаточно трудным для раскрытия в том случае, если гамма шифра не содержит повторяющихся битовых последовательностей. По сути дела </a:t>
            </a:r>
            <a:r>
              <a:rPr lang="ru-RU" sz="3600" b="1" dirty="0"/>
              <a:t>гамма шифра должна изменяться случайным образом </a:t>
            </a:r>
            <a:r>
              <a:rPr lang="ru-RU" sz="3600" dirty="0"/>
              <a:t>для каждого шифруемого слова.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03602"/>
            <a:ext cx="6566315" cy="610820"/>
          </a:xfrm>
        </p:spPr>
        <p:txBody>
          <a:bodyPr>
            <a:noAutofit/>
          </a:bodyPr>
          <a:lstStyle/>
          <a:p>
            <a:r>
              <a:rPr lang="ru-RU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Гамма шифра</a:t>
            </a:r>
            <a:endParaRPr lang="en-US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Фактически же, если период гаммы превышает длину всего зашифрованного текста и неизвестна никакая часть исходного текста, то шифр можно раскрыть только прямым перебором (методом «грубой силы»). </a:t>
            </a:r>
            <a:r>
              <a:rPr lang="ru-RU" sz="3600" dirty="0" err="1"/>
              <a:t>Криптостойкость</a:t>
            </a:r>
            <a:r>
              <a:rPr lang="ru-RU" sz="3600" dirty="0"/>
              <a:t> в этом случае определяется размером ключа.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Недостатки метода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34163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1. Метод </a:t>
            </a:r>
            <a:r>
              <a:rPr lang="ru-RU" sz="3600" dirty="0" err="1"/>
              <a:t>гаммирования</a:t>
            </a:r>
            <a:r>
              <a:rPr lang="ru-RU" sz="3600" dirty="0"/>
              <a:t> становится бессильным, если злоумышленнику становится известен фрагмент исходного текста и соответствующая ему шифрограмма. Простым вычитанием по модулю получается отрезок гаммы.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Недостатки метода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403187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2. Если гамма получена в результате работы генератора псевдослучайных чисел (то есть программно), то знание фрагмента псевдослучайной последовательности может оказаться (почти всегда!) достаточным для восстановления всей последовательности.  Фрагмент текста не обязательно должен быть украден.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Недостатки метода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45243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Злоумышленник может сделать предположение о содержании исходного текста. Так, если большинство посылаемых сообщений начинается со слов “СОВ. СЕКРЕТНО”, то </a:t>
            </a:r>
            <a:r>
              <a:rPr lang="ru-RU" sz="3200" dirty="0" err="1"/>
              <a:t>криптоанализ</a:t>
            </a:r>
            <a:r>
              <a:rPr lang="ru-RU" sz="3200" dirty="0"/>
              <a:t> всего текста значительно облегчается, т.к. 13 символов гаммы можно определить. Это следует учитывать при создании реальных систем информационной безопасности.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32656"/>
            <a:ext cx="6566315" cy="610820"/>
          </a:xfrm>
        </p:spPr>
        <p:txBody>
          <a:bodyPr>
            <a:noAutofit/>
          </a:bodyPr>
          <a:lstStyle/>
          <a:p>
            <a:r>
              <a:rPr lang="ru-RU" sz="24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Актуальность использования криптографических методов в информационных системах</a:t>
            </a:r>
            <a:endParaRPr lang="en-US" sz="24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712638" y="2326228"/>
            <a:ext cx="7963818" cy="304698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/>
              <a:t>2. появление новых мощных компьютеров,  технологий сетевых и нейронных вычислений дискредитировало множество криптографических систем еще недавно считавшихся  практически не раскрываемыми.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integratedcom.net/wp-content/uploads/2015/03/shutterstock_651988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208" y="4736355"/>
            <a:ext cx="3388328" cy="236505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08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03602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Виды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132343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ru-RU" sz="4000" dirty="0"/>
              <a:t>битовое </a:t>
            </a:r>
            <a:r>
              <a:rPr lang="ru-RU" sz="4000" dirty="0" err="1"/>
              <a:t>гаммирование</a:t>
            </a:r>
            <a:r>
              <a:rPr lang="ru-RU" sz="4000" dirty="0"/>
              <a:t>;</a:t>
            </a:r>
          </a:p>
          <a:p>
            <a:pPr marL="514350" indent="-514350">
              <a:buAutoNum type="arabicPeriod"/>
            </a:pPr>
            <a:r>
              <a:rPr lang="ru-RU" sz="4000" dirty="0" err="1"/>
              <a:t>гаммирование</a:t>
            </a:r>
            <a:r>
              <a:rPr lang="ru-RU" sz="4000" dirty="0"/>
              <a:t> в общем виде.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603602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Битовое </a:t>
            </a:r>
            <a:r>
              <a:rPr lang="ru-RU" sz="3600" b="0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гаммирование</a:t>
            </a:r>
            <a:endParaRPr lang="en-US" sz="3600" b="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193899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ru-RU" sz="4000" dirty="0"/>
              <a:t>-   исходный текст складывается с гаммой при помощи операции </a:t>
            </a:r>
            <a:r>
              <a:rPr lang="en-US" sz="4000" b="1" dirty="0">
                <a:solidFill>
                  <a:srgbClr val="FF0000"/>
                </a:solidFill>
              </a:rPr>
              <a:t>XOR</a:t>
            </a:r>
            <a:r>
              <a:rPr lang="ru-RU" sz="4000" dirty="0"/>
              <a:t> (сложение по модулю) 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Гаммирование</a:t>
            </a:r>
            <a:r>
              <a:rPr lang="ru-RU" sz="36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в общем виде</a:t>
            </a:r>
            <a:endParaRPr lang="en-US" sz="3600" b="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143116"/>
            <a:ext cx="8424936" cy="132343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ru-RU" sz="4000" dirty="0"/>
              <a:t>-   сложение идет по модулю числа, равного длине алфавита.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модульного сложения букв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 t="66128" r="73928" b="23988"/>
          <a:stretch/>
        </p:blipFill>
        <p:spPr bwMode="auto">
          <a:xfrm>
            <a:off x="158507" y="4293096"/>
            <a:ext cx="7670287" cy="253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689432"/>
              </p:ext>
            </p:extLst>
          </p:nvPr>
        </p:nvGraphicFramePr>
        <p:xfrm>
          <a:off x="393893" y="2204864"/>
          <a:ext cx="8498581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B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D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F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G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J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K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L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09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12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938793"/>
              </p:ext>
            </p:extLst>
          </p:nvPr>
        </p:nvGraphicFramePr>
        <p:xfrm>
          <a:off x="437713" y="3284984"/>
          <a:ext cx="8498581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37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N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O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Q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T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U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V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W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Y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Z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25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51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модульного вычитания букв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" t="78718" r="72586" b="12877"/>
          <a:stretch/>
        </p:blipFill>
        <p:spPr bwMode="auto">
          <a:xfrm>
            <a:off x="63500" y="2924944"/>
            <a:ext cx="9080500" cy="238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132122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в общем виде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071678"/>
            <a:ext cx="8424936" cy="39703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Пусть дан алфавит «</a:t>
            </a:r>
            <a:r>
              <a:rPr lang="ru-RU" sz="3600" dirty="0" err="1"/>
              <a:t>абюя</a:t>
            </a:r>
            <a:r>
              <a:rPr lang="ru-RU" sz="3600" dirty="0"/>
              <a:t> 123».  В этом алфавите символы пронумерованы от 0 до 7. Длина алфавита равна 8. Пусть у нас есть сообщение «а13» и гамма «ю2». Зашифруем:</a:t>
            </a:r>
          </a:p>
          <a:p>
            <a:r>
              <a:rPr lang="ru-RU" sz="3600" dirty="0">
                <a:solidFill>
                  <a:srgbClr val="7030A0"/>
                </a:solidFill>
              </a:rPr>
              <a:t>а13        </a:t>
            </a:r>
          </a:p>
          <a:p>
            <a:r>
              <a:rPr lang="ru-RU" sz="3600" dirty="0">
                <a:solidFill>
                  <a:srgbClr val="7030A0"/>
                </a:solidFill>
              </a:rPr>
              <a:t>ю2ю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67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1425" y="357166"/>
            <a:ext cx="6566315" cy="610820"/>
          </a:xfrm>
        </p:spPr>
        <p:txBody>
          <a:bodyPr>
            <a:noAutofit/>
          </a:bodyPr>
          <a:lstStyle/>
          <a:p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Пример </a:t>
            </a:r>
            <a:r>
              <a:rPr lang="ru-RU" sz="3600" b="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гаммирования</a:t>
            </a:r>
            <a:r>
              <a:rPr lang="ru-RU" sz="3600" b="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в общем виде</a:t>
            </a:r>
            <a:endParaRPr lang="en-US" sz="3600" b="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395536" y="2071678"/>
            <a:ext cx="8424936" cy="39703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/>
              <a:t>Пусть дан алфавит «</a:t>
            </a:r>
            <a:r>
              <a:rPr lang="ru-RU" sz="3600" dirty="0" err="1"/>
              <a:t>абюя</a:t>
            </a:r>
            <a:r>
              <a:rPr lang="ru-RU" sz="3600" dirty="0"/>
              <a:t> 123».  В этом алфавите символы пронумерованы от 0 до 7. Длина алфавита равна 8. Пусть у нас есть сообщение «а13» и гамма «ю2». Зашифруем:</a:t>
            </a:r>
          </a:p>
          <a:p>
            <a:r>
              <a:rPr lang="ru-RU" sz="3600" dirty="0">
                <a:solidFill>
                  <a:srgbClr val="7030A0"/>
                </a:solidFill>
              </a:rPr>
              <a:t>а13        -&gt; </a:t>
            </a:r>
            <a:r>
              <a:rPr lang="ru-RU" sz="3600" dirty="0" err="1">
                <a:solidFill>
                  <a:srgbClr val="7030A0"/>
                </a:solidFill>
              </a:rPr>
              <a:t>юяб</a:t>
            </a:r>
            <a:endParaRPr lang="ru-RU" sz="3600" dirty="0">
              <a:solidFill>
                <a:srgbClr val="7030A0"/>
              </a:solidFill>
            </a:endParaRPr>
          </a:p>
          <a:p>
            <a:r>
              <a:rPr lang="ru-RU" sz="3600" dirty="0">
                <a:solidFill>
                  <a:srgbClr val="7030A0"/>
                </a:solidFill>
              </a:rPr>
              <a:t>ю2ю</a:t>
            </a:r>
          </a:p>
        </p:txBody>
      </p:sp>
      <p:sp>
        <p:nvSpPr>
          <p:cNvPr id="2" name="AutoShape 2" descr="http://www.naukaonline.ru/wp-content/uploads/2013/10/o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upload.wikimedia.org/wikipedia/commons/thumb/2/2a/ROT13.png/220px-ROT13.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://upload.wikimedia.org/wikipedia/commons/thumb/5/52/Block_cipher.png/400px-Block_cipher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100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E7EC136-0EE4-7A4C-9B52-0D5FB3A1B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425" y="476672"/>
            <a:ext cx="6566315" cy="1061616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Примеры современных симметричных алгоритмов</a:t>
            </a:r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5A4F91DE-EDE1-9142-968F-40A12B83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A832403-6096-3144-B35F-2E6DCD7526FB}" type="slidenum">
              <a:rPr lang="ru-RU" altLang="ru-RU"/>
              <a:pPr eaLnBrk="1" hangingPunct="1"/>
              <a:t>87</a:t>
            </a:fld>
            <a:endParaRPr lang="ru-RU" alt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C8FC8A1-D426-E64B-A931-B49CF4CC2598}"/>
              </a:ext>
            </a:extLst>
          </p:cNvPr>
          <p:cNvGraphicFramePr>
            <a:graphicFrameLocks noGrp="1"/>
          </p:cNvGraphicFramePr>
          <p:nvPr/>
        </p:nvGraphicFramePr>
        <p:xfrm>
          <a:off x="571500" y="2286000"/>
          <a:ext cx="8143875" cy="332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4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99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Алгоритм</a:t>
                      </a:r>
                    </a:p>
                  </a:txBody>
                  <a:tcPr marL="91439" marR="91439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Описание</a:t>
                      </a:r>
                    </a:p>
                  </a:txBody>
                  <a:tcPr marL="91439" marR="91439"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27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Encryption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Standard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(стандарт симметричного шифрования), блочный шифр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8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3DES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тройной DES, более сильная альтернатива DES</a:t>
                      </a:r>
                    </a:p>
                    <a:p>
                      <a:endParaRPr lang="ru-RU" sz="2000" dirty="0"/>
                    </a:p>
                  </a:txBody>
                  <a:tcPr marL="91439" marR="91439"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998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Rijndael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блочный шифр, пришел на смену DES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8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RC2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шифр изобретенный Рональдом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Ривестом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блочный шифр</a:t>
                      </a:r>
                      <a:endParaRPr lang="ru-RU" sz="2000" dirty="0"/>
                    </a:p>
                  </a:txBody>
                  <a:tcPr marL="91439" marR="91439" marT="45729" marB="4572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5732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D007FCB5-9978-A34F-A05B-5464745F2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ru-RU"/>
              <a:t>DES</a:t>
            </a:r>
            <a:endParaRPr lang="ru-RU" altLang="ru-RU"/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68185ABA-210B-9446-A815-34626038B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sz="2400"/>
              <a:t>Разработчик - Horst Feistel (IBM)</a:t>
            </a:r>
          </a:p>
          <a:p>
            <a:r>
              <a:rPr lang="ru-RU" altLang="ru-RU" sz="2400"/>
              <a:t>В 1977 г. DES был принят в США в качестве стандарта шифрования конфиденциальных (не строго секретных) данных</a:t>
            </a:r>
          </a:p>
          <a:p>
            <a:r>
              <a:rPr lang="ru-RU" altLang="ru-RU" sz="2400"/>
              <a:t>Сейчас не считается полностью безопасным, т.к. несколько раз был взломан публично</a:t>
            </a:r>
          </a:p>
          <a:p>
            <a:r>
              <a:rPr lang="ru-RU" altLang="ru-RU" sz="2400"/>
              <a:t>Временная рекомендация – использование  более сильной модификации «тройной DES»</a:t>
            </a:r>
          </a:p>
          <a:p>
            <a:r>
              <a:rPr lang="ru-RU" altLang="ru-RU" sz="2400"/>
              <a:t> В конце 1990-х в США принят алгоритм Rijndael в качестве стандарта симметричного шифрования AES (Advanced Encryption Standard)</a:t>
            </a:r>
          </a:p>
          <a:p>
            <a:endParaRPr lang="ru-RU" altLang="ru-RU" sz="2400"/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83C78666-D106-E747-B7E7-181FA069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57B73B9-EE0B-A043-9941-F77546861F5E}" type="slidenum">
              <a:rPr lang="ru-RU" altLang="ru-RU"/>
              <a:pPr eaLnBrk="1" hangingPunct="1"/>
              <a:t>88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36347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07E5F978-59D6-474C-94C3-D25117A96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Характеристики </a:t>
            </a:r>
            <a:r>
              <a:rPr lang="en-US" altLang="ru-RU"/>
              <a:t>DES</a:t>
            </a:r>
            <a:endParaRPr lang="ru-RU" altLang="ru-RU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3290690-9C87-B74A-B2B6-961339E35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017713"/>
            <a:ext cx="8097838" cy="41148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/>
              <a:t>DES</a:t>
            </a:r>
            <a:r>
              <a:rPr lang="ru-RU" sz="2400" dirty="0"/>
              <a:t> – симметричный блочный шифр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преобразует 64-битовые блоки данных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при помощи 56-битового секретного ключа</a:t>
            </a:r>
          </a:p>
          <a:p>
            <a:pPr lvl="1">
              <a:defRPr/>
            </a:pPr>
            <a:r>
              <a:rPr lang="ru-RU" sz="2000" dirty="0">
                <a:ea typeface="+mn-ea"/>
                <a:cs typeface="+mn-cs"/>
              </a:rPr>
              <a:t>преобразование включает в себя 16 циклов перестановок и подстановок</a:t>
            </a:r>
          </a:p>
          <a:p>
            <a:pPr>
              <a:defRPr/>
            </a:pPr>
            <a:r>
              <a:rPr lang="ru-RU" sz="2400" dirty="0"/>
              <a:t>Подстановки усложняют связь между открытым и шифрованным текстами</a:t>
            </a:r>
          </a:p>
          <a:p>
            <a:pPr>
              <a:defRPr/>
            </a:pPr>
            <a:r>
              <a:rPr lang="ru-RU" sz="2400" dirty="0"/>
              <a:t>Транспозиции дают более равномерное распределение данных по </a:t>
            </a:r>
            <a:r>
              <a:rPr lang="ru-RU" sz="2400" dirty="0" err="1"/>
              <a:t>шифрблоку</a:t>
            </a:r>
            <a:r>
              <a:rPr lang="ru-RU" sz="2400" dirty="0"/>
              <a:t> - затрудняет обнаружение статистических закономерностей</a:t>
            </a:r>
          </a:p>
          <a:p>
            <a:pPr>
              <a:defRPr/>
            </a:pPr>
            <a:r>
              <a:rPr lang="ru-RU" sz="2400" dirty="0"/>
              <a:t>Дополнение последнего неполного блока до 64 бит</a:t>
            </a:r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2400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4DB52A15-64AD-A44F-B141-FE2A3A37E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D20315B-6043-7241-A4CA-BA5612078F39}" type="slidenum">
              <a:rPr lang="ru-RU" altLang="ru-RU"/>
              <a:pPr eaLnBrk="1" hangingPunct="1"/>
              <a:t>89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117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1.liveinternet.ru/images/attach/c/3/77/383/77383227_4278666_89473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924174"/>
            <a:ext cx="4762500" cy="393382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КРИПТОЛОГИЯ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3" y="2062560"/>
            <a:ext cx="8428972" cy="4581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/>
              <a:t>-  </a:t>
            </a:r>
            <a:r>
              <a:rPr lang="ru-RU" sz="4000" dirty="0"/>
              <a:t>занимается проблемой защиты информации путем ее преобразования (</a:t>
            </a:r>
            <a:r>
              <a:rPr lang="ru-RU" sz="4000" dirty="0" err="1"/>
              <a:t>kryptos</a:t>
            </a:r>
            <a:r>
              <a:rPr lang="ru-RU" sz="4000" dirty="0"/>
              <a:t> - тайный, </a:t>
            </a:r>
            <a:r>
              <a:rPr lang="ru-RU" sz="4000" dirty="0" err="1"/>
              <a:t>logos</a:t>
            </a:r>
            <a:r>
              <a:rPr lang="ru-RU" sz="4000" dirty="0"/>
              <a:t> - наука). </a:t>
            </a:r>
          </a:p>
          <a:p>
            <a:pPr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BD64CC06-9BE9-6A4A-95B2-26B65C78D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Цикл </a:t>
            </a:r>
            <a:r>
              <a:rPr lang="en-US" altLang="ru-RU"/>
              <a:t>DES</a:t>
            </a:r>
            <a:endParaRPr lang="ru-RU" altLang="ru-RU"/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5356FBCD-6F0B-F74F-A490-D19F3B44D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0" y="2000250"/>
            <a:ext cx="4929188" cy="4114800"/>
          </a:xfrm>
        </p:spPr>
        <p:txBody>
          <a:bodyPr/>
          <a:lstStyle/>
          <a:p>
            <a:r>
              <a:rPr lang="ru-RU" altLang="ru-RU" sz="2000"/>
              <a:t>64 битовый блок разбивается на </a:t>
            </a:r>
            <a:r>
              <a:rPr lang="en-US" altLang="ru-RU" sz="2000"/>
              <a:t>2</a:t>
            </a:r>
            <a:r>
              <a:rPr lang="ru-RU" altLang="ru-RU" sz="2000"/>
              <a:t> 32-битовых полублока</a:t>
            </a:r>
            <a:endParaRPr lang="en-US" altLang="ru-RU" sz="2000"/>
          </a:p>
          <a:p>
            <a:r>
              <a:rPr lang="ru-RU" altLang="ru-RU" sz="2000"/>
              <a:t>Правый полублок шифруется </a:t>
            </a:r>
            <a:r>
              <a:rPr lang="en-US" altLang="ru-RU" sz="2000"/>
              <a:t>f</a:t>
            </a:r>
            <a:r>
              <a:rPr lang="ru-RU" altLang="ru-RU" sz="2000"/>
              <a:t> , ключ - подмножество битов из 56-битового ключа</a:t>
            </a:r>
          </a:p>
          <a:p>
            <a:r>
              <a:rPr lang="ru-RU" altLang="ru-RU" sz="2000"/>
              <a:t>Зашифрованный правый полублок объединяется XOR с левым полублоком</a:t>
            </a:r>
          </a:p>
          <a:p>
            <a:r>
              <a:rPr lang="ru-RU" altLang="ru-RU" sz="2000"/>
              <a:t>Результат становится новым правым полублоком для следующего цикла.</a:t>
            </a:r>
          </a:p>
          <a:p>
            <a:r>
              <a:rPr lang="ru-RU" altLang="ru-RU" sz="1800"/>
              <a:t>В </a:t>
            </a:r>
            <a:r>
              <a:rPr lang="ru-RU" altLang="ru-RU" sz="2000"/>
              <a:t>левый полублок для следующего цикла подставляется прежний правый полублок</a:t>
            </a:r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709F4673-6EA5-034D-890B-FEB407876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BBB134F-449E-8C4B-A36A-D706670D9438}" type="slidenum">
              <a:rPr lang="ru-RU" altLang="ru-RU"/>
              <a:pPr eaLnBrk="1" hangingPunct="1"/>
              <a:t>90</a:t>
            </a:fld>
            <a:endParaRPr lang="ru-RU" altLang="ru-RU"/>
          </a:p>
        </p:txBody>
      </p:sp>
      <p:sp>
        <p:nvSpPr>
          <p:cNvPr id="15365" name="Rectangle 2">
            <a:extLst>
              <a:ext uri="{FF2B5EF4-FFF2-40B4-BE49-F238E27FC236}">
                <a16:creationId xmlns:a16="http://schemas.microsoft.com/office/drawing/2014/main" id="{1BEC997F-0A89-A24A-B3FB-3F9C899A0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5366" name="Object 1">
            <a:extLst>
              <a:ext uri="{FF2B5EF4-FFF2-40B4-BE49-F238E27FC236}">
                <a16:creationId xmlns:a16="http://schemas.microsoft.com/office/drawing/2014/main" id="{2F0D403D-899E-164C-B4C9-32FF3644DC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3" y="2071688"/>
          <a:ext cx="3184525" cy="442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336800" imgH="3225800" progId="Visio.Drawing.11">
                  <p:embed/>
                </p:oleObj>
              </mc:Choice>
              <mc:Fallback>
                <p:oleObj name="Visio" r:id="rId2" imgW="2336800" imgH="3225800" progId="Visio.Drawing.11">
                  <p:embed/>
                  <p:pic>
                    <p:nvPicPr>
                      <p:cNvPr id="15366" name="Object 1">
                        <a:extLst>
                          <a:ext uri="{FF2B5EF4-FFF2-40B4-BE49-F238E27FC236}">
                            <a16:creationId xmlns:a16="http://schemas.microsoft.com/office/drawing/2014/main" id="{2F0D403D-899E-164C-B4C9-32FF3644DC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2071688"/>
                        <a:ext cx="3184525" cy="442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236118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60AD1B6B-57F9-0C41-9040-64F26D89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Операционные режимы</a:t>
            </a:r>
          </a:p>
        </p:txBody>
      </p:sp>
      <p:sp>
        <p:nvSpPr>
          <p:cNvPr id="16387" name="Номер слайда 3">
            <a:extLst>
              <a:ext uri="{FF2B5EF4-FFF2-40B4-BE49-F238E27FC236}">
                <a16:creationId xmlns:a16="http://schemas.microsoft.com/office/drawing/2014/main" id="{8071A222-6D9D-1944-9BE9-C588D994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CE89FA5-7E4B-E94F-9C1B-7D949FBB62DB}" type="slidenum">
              <a:rPr lang="ru-RU" altLang="ru-RU"/>
              <a:pPr eaLnBrk="1" hangingPunct="1"/>
              <a:t>91</a:t>
            </a:fld>
            <a:endParaRPr lang="ru-RU" alt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8616EFF-00A7-2243-B49E-918188463090}"/>
              </a:ext>
            </a:extLst>
          </p:cNvPr>
          <p:cNvGraphicFramePr>
            <a:graphicFrameLocks noGrp="1"/>
          </p:cNvGraphicFramePr>
          <p:nvPr/>
        </p:nvGraphicFramePr>
        <p:xfrm>
          <a:off x="642938" y="2143125"/>
          <a:ext cx="7858125" cy="4370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Режим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Аббревиатура</a:t>
                      </a:r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Электронная шифровальная книга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Electronic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Codebook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)</a:t>
                      </a:r>
                    </a:p>
                    <a:p>
                      <a:endParaRPr lang="ru-RU" sz="18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ECB</a:t>
                      </a:r>
                      <a:endParaRPr lang="ru-RU" sz="1800" b="1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Сцепление шифрованных блоков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Cipher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Block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Chaing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sz="18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CBC</a:t>
                      </a:r>
                      <a:endParaRPr lang="ru-RU" sz="1800" b="1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2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Шифрованная обратная связь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Cipher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CFB</a:t>
                      </a:r>
                      <a:endParaRPr lang="ru-RU" sz="1800" b="1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2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Обратная связь по выходу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OFB</a:t>
                      </a:r>
                      <a:endParaRPr lang="ru-RU" sz="1800" b="1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Проскальзывание шифрованного текста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Cipher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Stealing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CTS</a:t>
                      </a:r>
                      <a:endParaRPr lang="ru-RU" sz="1800" b="1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8584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A4FBC46-DD59-B649-B1DE-6AE3F29B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Режим ECB</a:t>
            </a:r>
          </a:p>
        </p:txBody>
      </p:sp>
      <p:sp>
        <p:nvSpPr>
          <p:cNvPr id="17411" name="Содержимое 2">
            <a:extLst>
              <a:ext uri="{FF2B5EF4-FFF2-40B4-BE49-F238E27FC236}">
                <a16:creationId xmlns:a16="http://schemas.microsoft.com/office/drawing/2014/main" id="{950766A6-EF49-FC4C-8CB6-C96BAC57F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altLang="ru-RU" sz="2800"/>
              <a:t>16 циклов применяются к каждому очередному блоку данных индивидуально</a:t>
            </a:r>
          </a:p>
          <a:p>
            <a:r>
              <a:rPr lang="ru-RU" altLang="ru-RU" sz="2800"/>
              <a:t>ошибка в одном блоке не распространяется на последующие блоки</a:t>
            </a:r>
          </a:p>
          <a:p>
            <a:r>
              <a:rPr lang="ru-RU" altLang="ru-RU" sz="2800"/>
              <a:t>возможна параллельная обработка блоков</a:t>
            </a:r>
          </a:p>
          <a:p>
            <a:r>
              <a:rPr lang="ru-RU" altLang="ru-RU" sz="2800"/>
              <a:t>слабая криптостойкость</a:t>
            </a:r>
            <a:endParaRPr lang="en-US" altLang="ru-RU" sz="2800"/>
          </a:p>
          <a:p>
            <a:r>
              <a:rPr lang="ru-RU" altLang="ru-RU" sz="2800"/>
              <a:t>можно скомпилировать «шифровальную книгу»</a:t>
            </a:r>
            <a:endParaRPr lang="en-US" altLang="ru-RU" sz="2800"/>
          </a:p>
          <a:p>
            <a:r>
              <a:rPr lang="ru-RU" altLang="ru-RU" sz="2800"/>
              <a:t>хорошо подходит для шифрования ключей</a:t>
            </a:r>
          </a:p>
          <a:p>
            <a:endParaRPr lang="ru-RU" altLang="ru-RU" sz="2800"/>
          </a:p>
          <a:p>
            <a:endParaRPr lang="ru-RU" altLang="ru-RU" sz="2800"/>
          </a:p>
        </p:txBody>
      </p:sp>
      <p:sp>
        <p:nvSpPr>
          <p:cNvPr id="17412" name="Номер слайда 3">
            <a:extLst>
              <a:ext uri="{FF2B5EF4-FFF2-40B4-BE49-F238E27FC236}">
                <a16:creationId xmlns:a16="http://schemas.microsoft.com/office/drawing/2014/main" id="{CB3A74E4-D9D4-A046-B8D6-2FE96C50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F181B7F-B9A5-9745-A099-81627B0CF68E}" type="slidenum">
              <a:rPr lang="ru-RU" altLang="ru-RU"/>
              <a:pPr eaLnBrk="1" hangingPunct="1"/>
              <a:t>92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40719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0A411398-C74C-C84B-BE8C-565C96F05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Схема режима </a:t>
            </a:r>
            <a:r>
              <a:rPr lang="en-US" altLang="ru-RU"/>
              <a:t>ECB</a:t>
            </a:r>
            <a:endParaRPr lang="ru-RU" altLang="ru-RU"/>
          </a:p>
        </p:txBody>
      </p:sp>
      <p:sp>
        <p:nvSpPr>
          <p:cNvPr id="18435" name="Содержимое 2">
            <a:extLst>
              <a:ext uri="{FF2B5EF4-FFF2-40B4-BE49-F238E27FC236}">
                <a16:creationId xmlns:a16="http://schemas.microsoft.com/office/drawing/2014/main" id="{F69F5231-06BA-FA44-A48E-B0BA3157C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6313" y="2143125"/>
            <a:ext cx="4168775" cy="3989388"/>
          </a:xfrm>
        </p:spPr>
        <p:txBody>
          <a:bodyPr/>
          <a:lstStyle/>
          <a:p>
            <a:r>
              <a:rPr lang="ru-RU" altLang="ru-RU" sz="2400"/>
              <a:t>Шифрование</a:t>
            </a:r>
          </a:p>
          <a:p>
            <a:endParaRPr lang="ru-RU" altLang="ru-RU" sz="2400"/>
          </a:p>
          <a:p>
            <a:endParaRPr lang="ru-RU" altLang="ru-RU" sz="2400"/>
          </a:p>
          <a:p>
            <a:endParaRPr lang="ru-RU" altLang="ru-RU" sz="2400"/>
          </a:p>
          <a:p>
            <a:r>
              <a:rPr lang="ru-RU" altLang="ru-RU" sz="2400"/>
              <a:t>Дешифрование</a:t>
            </a:r>
          </a:p>
        </p:txBody>
      </p:sp>
      <p:sp>
        <p:nvSpPr>
          <p:cNvPr id="18436" name="Номер слайда 3">
            <a:extLst>
              <a:ext uri="{FF2B5EF4-FFF2-40B4-BE49-F238E27FC236}">
                <a16:creationId xmlns:a16="http://schemas.microsoft.com/office/drawing/2014/main" id="{D2D24F9F-6D73-B146-AAF0-032EE6A4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E6AAD93-B54A-6848-8C44-4BC0FEB5F31F}" type="slidenum">
              <a:rPr lang="ru-RU" altLang="ru-RU"/>
              <a:pPr eaLnBrk="1" hangingPunct="1"/>
              <a:t>93</a:t>
            </a:fld>
            <a:endParaRPr lang="ru-RU" altLang="ru-RU"/>
          </a:p>
        </p:txBody>
      </p:sp>
      <p:sp>
        <p:nvSpPr>
          <p:cNvPr id="18437" name="Rectangle 2">
            <a:extLst>
              <a:ext uri="{FF2B5EF4-FFF2-40B4-BE49-F238E27FC236}">
                <a16:creationId xmlns:a16="http://schemas.microsoft.com/office/drawing/2014/main" id="{60D31C4D-7882-3048-BFE9-62E86E2B9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8438" name="Object 1">
            <a:extLst>
              <a:ext uri="{FF2B5EF4-FFF2-40B4-BE49-F238E27FC236}">
                <a16:creationId xmlns:a16="http://schemas.microsoft.com/office/drawing/2014/main" id="{B310D4F5-ADC8-F84B-A626-FF0BDDC4C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071688"/>
          <a:ext cx="4857750" cy="458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730500" imgH="2578100" progId="Visio.Drawing.11">
                  <p:embed/>
                </p:oleObj>
              </mc:Choice>
              <mc:Fallback>
                <p:oleObj name="Visio" r:id="rId2" imgW="2730500" imgH="2578100" progId="Visio.Drawing.11">
                  <p:embed/>
                  <p:pic>
                    <p:nvPicPr>
                      <p:cNvPr id="18438" name="Object 1">
                        <a:extLst>
                          <a:ext uri="{FF2B5EF4-FFF2-40B4-BE49-F238E27FC236}">
                            <a16:creationId xmlns:a16="http://schemas.microsoft.com/office/drawing/2014/main" id="{B310D4F5-ADC8-F84B-A626-FF0BDDC4C4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71688"/>
                        <a:ext cx="4857750" cy="458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9" name="Picture 4">
            <a:extLst>
              <a:ext uri="{FF2B5EF4-FFF2-40B4-BE49-F238E27FC236}">
                <a16:creationId xmlns:a16="http://schemas.microsoft.com/office/drawing/2014/main" id="{53FA30A4-F77A-104E-8C0D-8401F3660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857500"/>
            <a:ext cx="1773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3">
            <a:extLst>
              <a:ext uri="{FF2B5EF4-FFF2-40B4-BE49-F238E27FC236}">
                <a16:creationId xmlns:a16="http://schemas.microsoft.com/office/drawing/2014/main" id="{509B1301-C850-8749-8DAC-DF459151D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4714875"/>
            <a:ext cx="16176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Rectangle 7">
            <a:extLst>
              <a:ext uri="{FF2B5EF4-FFF2-40B4-BE49-F238E27FC236}">
                <a16:creationId xmlns:a16="http://schemas.microsoft.com/office/drawing/2014/main" id="{E763AAE7-7136-594C-A45E-5CB9E8614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3686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1F4A289A-6098-4549-A278-F983437DA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Режим CBC</a:t>
            </a:r>
          </a:p>
        </p:txBody>
      </p:sp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0F914220-FDDC-A943-A805-392052034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/>
              <a:t>Более защищенная технология, не позволяющая создать «шифровальную книгу»</a:t>
            </a:r>
          </a:p>
          <a:p>
            <a:r>
              <a:rPr lang="ru-RU" altLang="ru-RU" sz="2400"/>
              <a:t>Перед началом 16 циклов каждый блок открытого текста суммируется XOR с предыдущим зашифрованным блоком</a:t>
            </a:r>
          </a:p>
          <a:p>
            <a:r>
              <a:rPr lang="ru-RU" altLang="ru-RU" sz="2400"/>
              <a:t>Первый блок суммируется со случайным 64-битовым вектором инициализации IV</a:t>
            </a:r>
          </a:p>
          <a:p>
            <a:r>
              <a:rPr lang="ru-RU" altLang="ru-RU" sz="2400"/>
              <a:t>Пригоден для аутентификации данных</a:t>
            </a:r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id="{963BD2BC-85E6-4C44-AC60-FAB2EA7B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DE4DBAA-B1F8-DB46-9712-DA94CE1824A7}" type="slidenum">
              <a:rPr lang="ru-RU" altLang="ru-RU"/>
              <a:pPr eaLnBrk="1" hangingPunct="1"/>
              <a:t>94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96396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503B0CDB-E09C-B94C-B7EA-663647094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Схема режима </a:t>
            </a:r>
            <a:r>
              <a:rPr lang="en-US" altLang="ru-RU"/>
              <a:t>CBC</a:t>
            </a:r>
            <a:endParaRPr lang="ru-RU" altLang="ru-RU"/>
          </a:p>
        </p:txBody>
      </p:sp>
      <p:sp>
        <p:nvSpPr>
          <p:cNvPr id="20483" name="Содержимое 2">
            <a:extLst>
              <a:ext uri="{FF2B5EF4-FFF2-40B4-BE49-F238E27FC236}">
                <a16:creationId xmlns:a16="http://schemas.microsoft.com/office/drawing/2014/main" id="{EA51F36F-0BB9-FE49-B1A6-0B65DC97D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8" y="2017713"/>
            <a:ext cx="4311650" cy="4114800"/>
          </a:xfrm>
        </p:spPr>
        <p:txBody>
          <a:bodyPr/>
          <a:lstStyle/>
          <a:p>
            <a:r>
              <a:rPr lang="ru-RU" altLang="ru-RU" sz="2400"/>
              <a:t>Шифрование</a:t>
            </a:r>
          </a:p>
          <a:p>
            <a:endParaRPr lang="ru-RU" altLang="ru-RU" sz="2400"/>
          </a:p>
          <a:p>
            <a:endParaRPr lang="ru-RU" altLang="ru-RU" sz="2400"/>
          </a:p>
          <a:p>
            <a:endParaRPr lang="ru-RU" altLang="ru-RU" sz="2400"/>
          </a:p>
          <a:p>
            <a:r>
              <a:rPr lang="ru-RU" altLang="ru-RU" sz="2400"/>
              <a:t>Дешифрование</a:t>
            </a:r>
          </a:p>
          <a:p>
            <a:endParaRPr lang="ru-RU" altLang="ru-RU" sz="2400"/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id="{8A712B8F-9B41-F74E-BA46-D09EC253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EC9AEF4-BCC4-1048-9D34-C23B31471A15}" type="slidenum">
              <a:rPr lang="ru-RU" altLang="ru-RU"/>
              <a:pPr eaLnBrk="1" hangingPunct="1"/>
              <a:t>95</a:t>
            </a:fld>
            <a:endParaRPr lang="ru-RU" altLang="ru-RU"/>
          </a:p>
        </p:txBody>
      </p:sp>
      <p:sp>
        <p:nvSpPr>
          <p:cNvPr id="20485" name="Rectangle 2">
            <a:extLst>
              <a:ext uri="{FF2B5EF4-FFF2-40B4-BE49-F238E27FC236}">
                <a16:creationId xmlns:a16="http://schemas.microsoft.com/office/drawing/2014/main" id="{3D8233A1-680B-5B44-896C-0EB8F4F31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486" name="Object 1">
            <a:extLst>
              <a:ext uri="{FF2B5EF4-FFF2-40B4-BE49-F238E27FC236}">
                <a16:creationId xmlns:a16="http://schemas.microsoft.com/office/drawing/2014/main" id="{E590CF9D-03C5-254A-B410-B71FD27C34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28625" y="2143125"/>
          <a:ext cx="5492750" cy="471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78300" imgH="3594100" progId="Visio.Drawing.11">
                  <p:embed/>
                </p:oleObj>
              </mc:Choice>
              <mc:Fallback>
                <p:oleObj name="Visio" r:id="rId2" imgW="4178300" imgH="3594100" progId="Visio.Drawing.11">
                  <p:embed/>
                  <p:pic>
                    <p:nvPicPr>
                      <p:cNvPr id="20486" name="Object 1">
                        <a:extLst>
                          <a:ext uri="{FF2B5EF4-FFF2-40B4-BE49-F238E27FC236}">
                            <a16:creationId xmlns:a16="http://schemas.microsoft.com/office/drawing/2014/main" id="{E590CF9D-03C5-254A-B410-B71FD27C34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8625" y="2143125"/>
                        <a:ext cx="5492750" cy="471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4">
            <a:extLst>
              <a:ext uri="{FF2B5EF4-FFF2-40B4-BE49-F238E27FC236}">
                <a16:creationId xmlns:a16="http://schemas.microsoft.com/office/drawing/2014/main" id="{0BAD0B36-9A12-434E-B60F-0AD5BD684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88" name="Picture 3">
            <a:extLst>
              <a:ext uri="{FF2B5EF4-FFF2-40B4-BE49-F238E27FC236}">
                <a16:creationId xmlns:a16="http://schemas.microsoft.com/office/drawing/2014/main" id="{7B658796-5C9F-AF4A-BEB0-6CD3F842A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643188"/>
            <a:ext cx="20462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Rectangle 6">
            <a:extLst>
              <a:ext uri="{FF2B5EF4-FFF2-40B4-BE49-F238E27FC236}">
                <a16:creationId xmlns:a16="http://schemas.microsoft.com/office/drawing/2014/main" id="{6F536770-785B-7C40-92C7-B11C8716B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90" name="Picture 5">
            <a:extLst>
              <a:ext uri="{FF2B5EF4-FFF2-40B4-BE49-F238E27FC236}">
                <a16:creationId xmlns:a16="http://schemas.microsoft.com/office/drawing/2014/main" id="{5962F6EF-5D07-4847-AE59-536E0C348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071813"/>
            <a:ext cx="21748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Rectangle 8">
            <a:extLst>
              <a:ext uri="{FF2B5EF4-FFF2-40B4-BE49-F238E27FC236}">
                <a16:creationId xmlns:a16="http://schemas.microsoft.com/office/drawing/2014/main" id="{0AA46685-E261-3544-9A48-194C661AB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92" name="Picture 7">
            <a:extLst>
              <a:ext uri="{FF2B5EF4-FFF2-40B4-BE49-F238E27FC236}">
                <a16:creationId xmlns:a16="http://schemas.microsoft.com/office/drawing/2014/main" id="{D0D33B23-2243-8640-B4D6-F005A1E14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4429125"/>
            <a:ext cx="20621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3" name="Rectangle 10">
            <a:extLst>
              <a:ext uri="{FF2B5EF4-FFF2-40B4-BE49-F238E27FC236}">
                <a16:creationId xmlns:a16="http://schemas.microsoft.com/office/drawing/2014/main" id="{2E6135B7-7995-B84F-AF00-C067FFE1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0494" name="Picture 9">
            <a:extLst>
              <a:ext uri="{FF2B5EF4-FFF2-40B4-BE49-F238E27FC236}">
                <a16:creationId xmlns:a16="http://schemas.microsoft.com/office/drawing/2014/main" id="{FE8F4AB5-56F1-5C43-8D57-7E7C106C6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5000625"/>
            <a:ext cx="2192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07327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9ABD9C15-9531-4945-8F8B-D545C19DC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/>
              <a:t>Режимы CFB и OFB</a:t>
            </a:r>
          </a:p>
        </p:txBody>
      </p:sp>
      <p:sp>
        <p:nvSpPr>
          <p:cNvPr id="21507" name="Содержимое 2">
            <a:extLst>
              <a:ext uri="{FF2B5EF4-FFF2-40B4-BE49-F238E27FC236}">
                <a16:creationId xmlns:a16="http://schemas.microsoft.com/office/drawing/2014/main" id="{396C98CE-F58A-5C46-A39D-C210597DF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17713"/>
            <a:ext cx="8526463" cy="4114800"/>
          </a:xfrm>
        </p:spPr>
        <p:txBody>
          <a:bodyPr/>
          <a:lstStyle/>
          <a:p>
            <a:r>
              <a:rPr lang="ru-RU" altLang="ru-RU" sz="2000"/>
              <a:t>Оперируют  данными, меньшими стандартного 64-битового блока</a:t>
            </a:r>
          </a:p>
          <a:p>
            <a:r>
              <a:rPr lang="ru-RU" altLang="ru-RU" sz="2000"/>
              <a:t>Применимы для потоковых  шифров</a:t>
            </a:r>
          </a:p>
          <a:p>
            <a:r>
              <a:rPr lang="ru-RU" altLang="ru-RU" sz="2000"/>
              <a:t>Шифрование очередного блока зависит от предыдущего блока, применяется вектор инициализации</a:t>
            </a:r>
          </a:p>
          <a:p>
            <a:r>
              <a:rPr lang="ru-RU" altLang="ru-RU" sz="2000"/>
              <a:t>Затруднен криптоанализ</a:t>
            </a:r>
          </a:p>
          <a:p>
            <a:r>
              <a:rPr lang="ru-RU" altLang="ru-RU" sz="2000"/>
              <a:t>OFB – потеря бита при передаче испортит все последующие блоки</a:t>
            </a:r>
            <a:endParaRPr lang="en-US" altLang="ru-RU" sz="2000"/>
          </a:p>
          <a:p>
            <a:r>
              <a:rPr lang="en-US" altLang="ru-RU" sz="2000"/>
              <a:t>OFB</a:t>
            </a:r>
            <a:r>
              <a:rPr lang="ru-RU" altLang="ru-RU" sz="2000"/>
              <a:t> применяется для шифрования в спутниковых системах связи</a:t>
            </a:r>
          </a:p>
          <a:p>
            <a:r>
              <a:rPr lang="ru-RU" altLang="ru-RU" sz="2000"/>
              <a:t>CFB - самосинхронизируется – при порче блока правильность расшифровки будет восстановлена в следующем блоке</a:t>
            </a:r>
          </a:p>
          <a:p>
            <a:r>
              <a:rPr lang="en-US" altLang="ru-RU" sz="2000"/>
              <a:t>CFB </a:t>
            </a:r>
            <a:r>
              <a:rPr lang="ru-RU" altLang="ru-RU" sz="2000"/>
              <a:t>предназначен для шифрования отдельных символов, пригоден для аутентификации данных</a:t>
            </a:r>
          </a:p>
          <a:p>
            <a:endParaRPr lang="ru-RU" altLang="ru-RU" sz="2000"/>
          </a:p>
        </p:txBody>
      </p:sp>
      <p:sp>
        <p:nvSpPr>
          <p:cNvPr id="21508" name="Номер слайда 3">
            <a:extLst>
              <a:ext uri="{FF2B5EF4-FFF2-40B4-BE49-F238E27FC236}">
                <a16:creationId xmlns:a16="http://schemas.microsoft.com/office/drawing/2014/main" id="{B0A24774-113E-D945-A252-6EA746C3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65B987B-C992-2C45-9195-C058D34822C2}" type="slidenum">
              <a:rPr lang="ru-RU" altLang="ru-RU"/>
              <a:pPr eaLnBrk="1" hangingPunct="1"/>
              <a:t>96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778075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EDB1D-9A6D-451A-9C53-80EFB2A9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Режимы </a:t>
            </a:r>
            <a:r>
              <a:rPr lang="en-US" dirty="0"/>
              <a:t>CFB </a:t>
            </a:r>
            <a:r>
              <a:rPr lang="ru-RU" dirty="0"/>
              <a:t>и </a:t>
            </a:r>
            <a:r>
              <a:rPr lang="en-US" dirty="0"/>
              <a:t>OFB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2B463D-FA44-4C65-AF92-6907C1F5D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720" y="1749244"/>
            <a:ext cx="6413610" cy="49921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Алгоритм шифрования.</a:t>
            </a:r>
          </a:p>
          <a:p>
            <a:pPr marL="0" indent="0">
              <a:buNone/>
            </a:pPr>
            <a:r>
              <a:rPr lang="ru-RU" dirty="0"/>
              <a:t>1. Исходной сообщение разбивается на блоки, длиной k бит: T1, T2, ..., </a:t>
            </a:r>
            <a:r>
              <a:rPr lang="ru-RU" dirty="0" err="1"/>
              <a:t>Tn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Синхропосылка</a:t>
            </a:r>
            <a:r>
              <a:rPr lang="ru-RU" dirty="0"/>
              <a:t> шифруется с использованием ключа DES.</a:t>
            </a:r>
          </a:p>
          <a:p>
            <a:pPr marL="0" indent="0">
              <a:buNone/>
            </a:pPr>
            <a:r>
              <a:rPr lang="ru-RU" dirty="0"/>
              <a:t>3. Из полученного результата выбираются старшие k бит, которые складываются с блоком открытого текста </a:t>
            </a:r>
            <a:r>
              <a:rPr lang="ru-RU" dirty="0" err="1"/>
              <a:t>Ti</a:t>
            </a:r>
            <a:r>
              <a:rPr lang="ru-RU" dirty="0"/>
              <a:t> по модулю 2 для получения </a:t>
            </a:r>
            <a:r>
              <a:rPr lang="ru-RU" dirty="0" err="1"/>
              <a:t>шифртекста</a:t>
            </a:r>
            <a:r>
              <a:rPr lang="ru-RU" dirty="0"/>
              <a:t> </a:t>
            </a:r>
            <a:r>
              <a:rPr lang="ru-RU" dirty="0" err="1"/>
              <a:t>Сi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4. Процедура повторяется до тех пор, пока не будут обработаны все блоки текста. При этом, содержимое входного блока сдвигается на k бит влево (причем сдвиг не циклический) и младшие k бит заполняются либо </a:t>
            </a:r>
            <a:r>
              <a:rPr lang="ru-RU" dirty="0" err="1"/>
              <a:t>шифртекстом</a:t>
            </a:r>
            <a:r>
              <a:rPr lang="ru-RU" dirty="0"/>
              <a:t> (CFB), либо старшими k бит выходного блока (OFB).</a:t>
            </a:r>
          </a:p>
          <a:p>
            <a:pPr marL="0" indent="0">
              <a:buNone/>
            </a:pPr>
            <a:r>
              <a:rPr lang="ru-RU" dirty="0"/>
              <a:t>Алгоритм расшифрования аналогичен алгоритму шифрования</a:t>
            </a:r>
          </a:p>
        </p:txBody>
      </p:sp>
    </p:spTree>
    <p:extLst>
      <p:ext uri="{BB962C8B-B14F-4D97-AF65-F5344CB8AC3E}">
        <p14:creationId xmlns:p14="http://schemas.microsoft.com/office/powerpoint/2010/main" val="26499515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74F709FE-AC1E-0842-AEC1-22A1DA09C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Схема режима </a:t>
            </a:r>
            <a:r>
              <a:rPr lang="en-US" altLang="ru-RU"/>
              <a:t>CFB</a:t>
            </a:r>
            <a:endParaRPr lang="ru-RU" altLang="ru-RU"/>
          </a:p>
        </p:txBody>
      </p:sp>
      <p:sp>
        <p:nvSpPr>
          <p:cNvPr id="22531" name="Содержимое 2">
            <a:extLst>
              <a:ext uri="{FF2B5EF4-FFF2-40B4-BE49-F238E27FC236}">
                <a16:creationId xmlns:a16="http://schemas.microsoft.com/office/drawing/2014/main" id="{57167488-730E-4046-BCAD-C1D4B05D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813" y="2017713"/>
            <a:ext cx="3597275" cy="4114800"/>
          </a:xfrm>
        </p:spPr>
        <p:txBody>
          <a:bodyPr/>
          <a:lstStyle/>
          <a:p>
            <a:r>
              <a:rPr lang="ru-RU" altLang="ru-RU" sz="2400"/>
              <a:t>Шифрование</a:t>
            </a:r>
          </a:p>
          <a:p>
            <a:endParaRPr lang="ru-RU" altLang="ru-RU" sz="2400"/>
          </a:p>
          <a:p>
            <a:endParaRPr lang="ru-RU" altLang="ru-RU" sz="2400"/>
          </a:p>
          <a:p>
            <a:endParaRPr lang="ru-RU" altLang="ru-RU" sz="2400"/>
          </a:p>
          <a:p>
            <a:endParaRPr lang="en-US" altLang="ru-RU" sz="2400"/>
          </a:p>
          <a:p>
            <a:r>
              <a:rPr lang="ru-RU" altLang="ru-RU" sz="2400"/>
              <a:t>Дешифрование</a:t>
            </a:r>
          </a:p>
          <a:p>
            <a:endParaRPr lang="ru-RU" altLang="ru-RU" sz="2400"/>
          </a:p>
          <a:p>
            <a:endParaRPr lang="ru-RU" altLang="ru-RU" sz="2400"/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id="{C0944086-A88D-DC45-BF57-3DE19AB67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8A8EDEB-1FFD-F34A-8CA2-34309A5828BD}" type="slidenum">
              <a:rPr lang="ru-RU" altLang="ru-RU"/>
              <a:pPr eaLnBrk="1" hangingPunct="1"/>
              <a:t>98</a:t>
            </a:fld>
            <a:endParaRPr lang="ru-RU" altLang="ru-RU"/>
          </a:p>
        </p:txBody>
      </p:sp>
      <p:sp>
        <p:nvSpPr>
          <p:cNvPr id="22533" name="Rectangle 2">
            <a:extLst>
              <a:ext uri="{FF2B5EF4-FFF2-40B4-BE49-F238E27FC236}">
                <a16:creationId xmlns:a16="http://schemas.microsoft.com/office/drawing/2014/main" id="{90B99005-A462-3A41-BC1B-8A6612381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2534" name="Object 1">
            <a:extLst>
              <a:ext uri="{FF2B5EF4-FFF2-40B4-BE49-F238E27FC236}">
                <a16:creationId xmlns:a16="http://schemas.microsoft.com/office/drawing/2014/main" id="{F60970C4-2341-5343-A49E-AA1B43BC78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17488" y="1928813"/>
          <a:ext cx="5794376" cy="4929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372100" imgH="4572000" progId="Visio.Drawing.11">
                  <p:embed/>
                </p:oleObj>
              </mc:Choice>
              <mc:Fallback>
                <p:oleObj name="Visio" r:id="rId2" imgW="5372100" imgH="4572000" progId="Visio.Drawing.11">
                  <p:embed/>
                  <p:pic>
                    <p:nvPicPr>
                      <p:cNvPr id="22534" name="Object 1">
                        <a:extLst>
                          <a:ext uri="{FF2B5EF4-FFF2-40B4-BE49-F238E27FC236}">
                            <a16:creationId xmlns:a16="http://schemas.microsoft.com/office/drawing/2014/main" id="{F60970C4-2341-5343-A49E-AA1B43BC78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17488" y="1928813"/>
                        <a:ext cx="5794376" cy="4929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4">
            <a:extLst>
              <a:ext uri="{FF2B5EF4-FFF2-40B4-BE49-F238E27FC236}">
                <a16:creationId xmlns:a16="http://schemas.microsoft.com/office/drawing/2014/main" id="{24A6B46C-8149-8443-81A2-A0525001B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36" name="Picture 3">
            <a:extLst>
              <a:ext uri="{FF2B5EF4-FFF2-40B4-BE49-F238E27FC236}">
                <a16:creationId xmlns:a16="http://schemas.microsoft.com/office/drawing/2014/main" id="{5B38C649-7A91-934A-AA81-BC2812EB7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714625"/>
            <a:ext cx="178593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Rectangle 6">
            <a:extLst>
              <a:ext uri="{FF2B5EF4-FFF2-40B4-BE49-F238E27FC236}">
                <a16:creationId xmlns:a16="http://schemas.microsoft.com/office/drawing/2014/main" id="{E59F77FE-F815-1B49-949A-CFDA1BD30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38" name="Picture 5">
            <a:extLst>
              <a:ext uri="{FF2B5EF4-FFF2-40B4-BE49-F238E27FC236}">
                <a16:creationId xmlns:a16="http://schemas.microsoft.com/office/drawing/2014/main" id="{62CC9770-478B-8842-9287-20D77363A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3286125"/>
            <a:ext cx="21748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ctangle 8">
            <a:extLst>
              <a:ext uri="{FF2B5EF4-FFF2-40B4-BE49-F238E27FC236}">
                <a16:creationId xmlns:a16="http://schemas.microsoft.com/office/drawing/2014/main" id="{14664C6C-78DF-FB4A-9D79-4BE3A9B95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40" name="Picture 7">
            <a:extLst>
              <a:ext uri="{FF2B5EF4-FFF2-40B4-BE49-F238E27FC236}">
                <a16:creationId xmlns:a16="http://schemas.microsoft.com/office/drawing/2014/main" id="{686D2E02-AFE1-2C4B-A744-AB97FBCA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4929188"/>
            <a:ext cx="1928813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Rectangle 10">
            <a:extLst>
              <a:ext uri="{FF2B5EF4-FFF2-40B4-BE49-F238E27FC236}">
                <a16:creationId xmlns:a16="http://schemas.microsoft.com/office/drawing/2014/main" id="{F5D91EA3-5AB9-3749-A57B-49AF4A067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42" name="Picture 9">
            <a:extLst>
              <a:ext uri="{FF2B5EF4-FFF2-40B4-BE49-F238E27FC236}">
                <a16:creationId xmlns:a16="http://schemas.microsoft.com/office/drawing/2014/main" id="{36B59592-D27C-1D46-B8BF-7BC65F155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5500688"/>
            <a:ext cx="1979613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19773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1D5F7772-3074-5042-A2E9-AAE19AD9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Схема режима </a:t>
            </a:r>
            <a:r>
              <a:rPr lang="en-US" altLang="ru-RU"/>
              <a:t>OFB</a:t>
            </a:r>
            <a:endParaRPr lang="ru-RU" altLang="ru-RU"/>
          </a:p>
        </p:txBody>
      </p:sp>
      <p:sp>
        <p:nvSpPr>
          <p:cNvPr id="23555" name="Содержимое 2">
            <a:extLst>
              <a:ext uri="{FF2B5EF4-FFF2-40B4-BE49-F238E27FC236}">
                <a16:creationId xmlns:a16="http://schemas.microsoft.com/office/drawing/2014/main" id="{0C3447EE-3DA8-B043-8E29-AADF52C7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875" y="2017713"/>
            <a:ext cx="3097213" cy="4114800"/>
          </a:xfrm>
        </p:spPr>
        <p:txBody>
          <a:bodyPr/>
          <a:lstStyle/>
          <a:p>
            <a:r>
              <a:rPr lang="ru-RU" altLang="ru-RU" sz="2400"/>
              <a:t>Шифрование</a:t>
            </a:r>
          </a:p>
          <a:p>
            <a:endParaRPr lang="ru-RU" altLang="ru-RU" sz="2400"/>
          </a:p>
          <a:p>
            <a:endParaRPr lang="ru-RU" altLang="ru-RU" sz="2400"/>
          </a:p>
          <a:p>
            <a:endParaRPr lang="ru-RU" altLang="ru-RU" sz="2400"/>
          </a:p>
          <a:p>
            <a:endParaRPr lang="en-US" altLang="ru-RU" sz="2400"/>
          </a:p>
          <a:p>
            <a:r>
              <a:rPr lang="ru-RU" altLang="ru-RU" sz="2400"/>
              <a:t>Дешифрование</a:t>
            </a:r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3F93C544-1C31-4044-B0F6-9D5A70561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95975BD-6BC1-A145-B0E2-27C4B87FC760}" type="slidenum">
              <a:rPr lang="ru-RU" altLang="ru-RU"/>
              <a:pPr eaLnBrk="1" hangingPunct="1"/>
              <a:t>99</a:t>
            </a:fld>
            <a:endParaRPr lang="ru-RU" altLang="ru-RU"/>
          </a:p>
        </p:txBody>
      </p:sp>
      <p:sp>
        <p:nvSpPr>
          <p:cNvPr id="23557" name="Rectangle 2">
            <a:extLst>
              <a:ext uri="{FF2B5EF4-FFF2-40B4-BE49-F238E27FC236}">
                <a16:creationId xmlns:a16="http://schemas.microsoft.com/office/drawing/2014/main" id="{5611ACE3-E091-0D47-B579-0EAF2F2EB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3558" name="Object 1">
            <a:extLst>
              <a:ext uri="{FF2B5EF4-FFF2-40B4-BE49-F238E27FC236}">
                <a16:creationId xmlns:a16="http://schemas.microsoft.com/office/drawing/2014/main" id="{11047D51-3DBD-4D45-83AA-7F8925DA11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63525" y="1857375"/>
          <a:ext cx="5626100" cy="478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372100" imgH="4572000" progId="Visio.Drawing.11">
                  <p:embed/>
                </p:oleObj>
              </mc:Choice>
              <mc:Fallback>
                <p:oleObj name="Visio" r:id="rId2" imgW="5372100" imgH="4572000" progId="Visio.Drawing.11">
                  <p:embed/>
                  <p:pic>
                    <p:nvPicPr>
                      <p:cNvPr id="23558" name="Object 1">
                        <a:extLst>
                          <a:ext uri="{FF2B5EF4-FFF2-40B4-BE49-F238E27FC236}">
                            <a16:creationId xmlns:a16="http://schemas.microsoft.com/office/drawing/2014/main" id="{11047D51-3DBD-4D45-83AA-7F8925DA11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63525" y="1857375"/>
                        <a:ext cx="5626100" cy="478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4">
            <a:extLst>
              <a:ext uri="{FF2B5EF4-FFF2-40B4-BE49-F238E27FC236}">
                <a16:creationId xmlns:a16="http://schemas.microsoft.com/office/drawing/2014/main" id="{C6B62FCC-D46D-DA47-9183-B0E907824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3560" name="Picture 3">
            <a:extLst>
              <a:ext uri="{FF2B5EF4-FFF2-40B4-BE49-F238E27FC236}">
                <a16:creationId xmlns:a16="http://schemas.microsoft.com/office/drawing/2014/main" id="{1CD37097-A966-634D-A961-63E42F4FB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714625"/>
            <a:ext cx="19288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Rectangle 6">
            <a:extLst>
              <a:ext uri="{FF2B5EF4-FFF2-40B4-BE49-F238E27FC236}">
                <a16:creationId xmlns:a16="http://schemas.microsoft.com/office/drawing/2014/main" id="{89352DA9-D40F-124F-B7D6-6B15D54A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3562" name="Picture 5">
            <a:extLst>
              <a:ext uri="{FF2B5EF4-FFF2-40B4-BE49-F238E27FC236}">
                <a16:creationId xmlns:a16="http://schemas.microsoft.com/office/drawing/2014/main" id="{79F7F1FF-0964-AA43-8D8C-DB826B91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214688"/>
            <a:ext cx="23050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Rectangle 8">
            <a:extLst>
              <a:ext uri="{FF2B5EF4-FFF2-40B4-BE49-F238E27FC236}">
                <a16:creationId xmlns:a16="http://schemas.microsoft.com/office/drawing/2014/main" id="{A79EB53F-338C-6F43-B709-3EE1FE038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3564" name="Picture 7">
            <a:extLst>
              <a:ext uri="{FF2B5EF4-FFF2-40B4-BE49-F238E27FC236}">
                <a16:creationId xmlns:a16="http://schemas.microsoft.com/office/drawing/2014/main" id="{82E3A802-8FFF-5143-A2DD-30024705B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857750"/>
            <a:ext cx="20621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Rectangle 10">
            <a:extLst>
              <a:ext uri="{FF2B5EF4-FFF2-40B4-BE49-F238E27FC236}">
                <a16:creationId xmlns:a16="http://schemas.microsoft.com/office/drawing/2014/main" id="{95FAA346-66D9-4743-940D-9C91AFCE5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6" name="Rectangle 12">
            <a:extLst>
              <a:ext uri="{FF2B5EF4-FFF2-40B4-BE49-F238E27FC236}">
                <a16:creationId xmlns:a16="http://schemas.microsoft.com/office/drawing/2014/main" id="{AF092754-034B-B74C-B6F5-AF2EB46B6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7" name="Rectangle 14">
            <a:extLst>
              <a:ext uri="{FF2B5EF4-FFF2-40B4-BE49-F238E27FC236}">
                <a16:creationId xmlns:a16="http://schemas.microsoft.com/office/drawing/2014/main" id="{252EB230-34CA-2642-94AF-0C13F9F7E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8" name="Rectangle 16">
            <a:extLst>
              <a:ext uri="{FF2B5EF4-FFF2-40B4-BE49-F238E27FC236}">
                <a16:creationId xmlns:a16="http://schemas.microsoft.com/office/drawing/2014/main" id="{97FA9C11-2B22-F648-837F-C91B24900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3569" name="Picture 15">
            <a:extLst>
              <a:ext uri="{FF2B5EF4-FFF2-40B4-BE49-F238E27FC236}">
                <a16:creationId xmlns:a16="http://schemas.microsoft.com/office/drawing/2014/main" id="{4E2A0B7E-7AFD-C247-9F84-D2E327BE3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5286375"/>
            <a:ext cx="22082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133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5245</TotalTime>
  <Words>4698</Words>
  <Application>Microsoft Office PowerPoint</Application>
  <PresentationFormat>Экран (4:3)</PresentationFormat>
  <Paragraphs>578</Paragraphs>
  <Slides>112</Slides>
  <Notes>6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112</vt:i4>
      </vt:variant>
    </vt:vector>
  </HeadingPairs>
  <TitlesOfParts>
    <vt:vector size="121" baseType="lpstr">
      <vt:lpstr>Arial</vt:lpstr>
      <vt:lpstr>Arial Black</vt:lpstr>
      <vt:lpstr>Calibri</vt:lpstr>
      <vt:lpstr>Symbol</vt:lpstr>
      <vt:lpstr>Tahoma</vt:lpstr>
      <vt:lpstr>Times New Roman</vt:lpstr>
      <vt:lpstr>Wingdings</vt:lpstr>
      <vt:lpstr>Office Theme</vt:lpstr>
      <vt:lpstr>Visio</vt:lpstr>
      <vt:lpstr>Тема 1. Криптография. Симметричные алгоритмы шифрования.</vt:lpstr>
      <vt:lpstr>Симметричные алгоритмы шифрования.</vt:lpstr>
      <vt:lpstr>Введение</vt:lpstr>
      <vt:lpstr>Введение</vt:lpstr>
      <vt:lpstr>Введение</vt:lpstr>
      <vt:lpstr>Введение</vt:lpstr>
      <vt:lpstr>Актуальность использования криптографических методов в информационных системах</vt:lpstr>
      <vt:lpstr>Актуальность использования криптографических методов в информационных системах</vt:lpstr>
      <vt:lpstr>КРИПТОЛОГИЯ</vt:lpstr>
      <vt:lpstr>Направления криптологии</vt:lpstr>
      <vt:lpstr>ЦЕЛЬ КРИПТОГРАФИИ</vt:lpstr>
      <vt:lpstr>ЦЕЛЬ КРИПТОАНАЛИЗА</vt:lpstr>
      <vt:lpstr>РАЗДЕЛЫ КРИПТОГРАФИИ</vt:lpstr>
      <vt:lpstr>Определение криптографии</vt:lpstr>
      <vt:lpstr>Реализация функций безопасности</vt:lpstr>
      <vt:lpstr>Определения</vt:lpstr>
      <vt:lpstr>Обобщенная схема криптосистемы шифрования</vt:lpstr>
      <vt:lpstr>Классификация криптосистем</vt:lpstr>
      <vt:lpstr>Симметричное шифрование</vt:lpstr>
      <vt:lpstr>Презентация PowerPoint</vt:lpstr>
      <vt:lpstr>Виды симметричного шифрования</vt:lpstr>
      <vt:lpstr>Преимущества симметричных алгоритмов</vt:lpstr>
      <vt:lpstr>Основные направления использования криптографических методов</vt:lpstr>
      <vt:lpstr>Алфавиты, используемые в современных ИС</vt:lpstr>
      <vt:lpstr>ШИФРОВАНИЕ</vt:lpstr>
      <vt:lpstr>ДЕШИФРОВАНИЕ</vt:lpstr>
      <vt:lpstr>КЛЮЧ</vt:lpstr>
      <vt:lpstr>Презентация PowerPoint</vt:lpstr>
      <vt:lpstr>Презентация PowerPoint</vt:lpstr>
      <vt:lpstr>Шенноновская теория секретности</vt:lpstr>
      <vt:lpstr>Виды криптосистем</vt:lpstr>
      <vt:lpstr>СИММЕТРИЧНЫЕ КРИПТОСИСТЕМЫ</vt:lpstr>
      <vt:lpstr>СИСТЕМЫ С ОТКРЫТЫМ КЛЮЧОМ</vt:lpstr>
      <vt:lpstr>ПОТОКОВЫЕ АЛГОРИТМЫ</vt:lpstr>
      <vt:lpstr>БЛОКОВЫЕ АЛГОРИТМЫ</vt:lpstr>
      <vt:lpstr>ЭЛЕКТРОННАЯ (ЦИФРОВАЯ) ПОДПИСЬ</vt:lpstr>
      <vt:lpstr>КРИПТОСТОЙКОСТЬ</vt:lpstr>
      <vt:lpstr>Показатели криптостойкости</vt:lpstr>
      <vt:lpstr>Слабые ключи</vt:lpstr>
      <vt:lpstr>Шифр</vt:lpstr>
      <vt:lpstr>Метод грубой силы</vt:lpstr>
      <vt:lpstr>Криптостойкий алгоритм</vt:lpstr>
      <vt:lpstr>Симметричные криптосистемы</vt:lpstr>
      <vt:lpstr>Базовые классы симметричных криптосистем</vt:lpstr>
      <vt:lpstr>Моноалфавитные подстановки</vt:lpstr>
      <vt:lpstr>Алгоритм Цезаря</vt:lpstr>
      <vt:lpstr>Алгоритм Цезаря</vt:lpstr>
      <vt:lpstr>Алгоритм замены полиалфавитный</vt:lpstr>
      <vt:lpstr>Алгоритм замены полиалфавитный</vt:lpstr>
      <vt:lpstr>Пример алгоритма замены полиалфавитного</vt:lpstr>
      <vt:lpstr>Пример алгоритма замены полиалфавитного</vt:lpstr>
      <vt:lpstr>Алгоритм замены с большим ключом</vt:lpstr>
      <vt:lpstr>Алгоритм замены с большим ключом</vt:lpstr>
      <vt:lpstr>Проблемы использования алгоритма с большим ключом</vt:lpstr>
      <vt:lpstr>Проблемы использования алгоритма с большим ключом</vt:lpstr>
      <vt:lpstr>Алгоритм замены с большим ключом</vt:lpstr>
      <vt:lpstr>Схема с одноразовым блокнотом</vt:lpstr>
      <vt:lpstr>Пример алгоритма замены</vt:lpstr>
      <vt:lpstr>Пример алгоритма замены</vt:lpstr>
      <vt:lpstr>Пример алгоритма замены</vt:lpstr>
      <vt:lpstr>Пример алгоритма замены</vt:lpstr>
      <vt:lpstr>Пример алгоритма замены</vt:lpstr>
      <vt:lpstr>Пример алгоритма замены</vt:lpstr>
      <vt:lpstr>Пример алгоритма замены</vt:lpstr>
      <vt:lpstr>Перестановки</vt:lpstr>
      <vt:lpstr>Перестановки</vt:lpstr>
      <vt:lpstr>Ключ алгоритма перестановки</vt:lpstr>
      <vt:lpstr>Пример алгоритма перестановки</vt:lpstr>
      <vt:lpstr>Пример алгоритма перестановки</vt:lpstr>
      <vt:lpstr>Гаммирование</vt:lpstr>
      <vt:lpstr>Гаммирование</vt:lpstr>
      <vt:lpstr>Гаммирование</vt:lpstr>
      <vt:lpstr>Принцип шифрования гаммированием</vt:lpstr>
      <vt:lpstr>Принцип дешифрования при гаммировании</vt:lpstr>
      <vt:lpstr>Гамма шифра</vt:lpstr>
      <vt:lpstr>Гамма шифра</vt:lpstr>
      <vt:lpstr>Недостатки метода гаммирования</vt:lpstr>
      <vt:lpstr>Недостатки метода гаммирования</vt:lpstr>
      <vt:lpstr>Недостатки метода гаммирования</vt:lpstr>
      <vt:lpstr>Виды гаммирования</vt:lpstr>
      <vt:lpstr>Битовое гаммирование</vt:lpstr>
      <vt:lpstr>Гаммирование в общем виде</vt:lpstr>
      <vt:lpstr>Пример модульного сложения букв</vt:lpstr>
      <vt:lpstr>Пример модульного вычитания букв</vt:lpstr>
      <vt:lpstr>Пример гаммирования  в общем виде</vt:lpstr>
      <vt:lpstr>Пример гаммирования  в общем виде</vt:lpstr>
      <vt:lpstr>Примеры современных симметричных алгоритмов</vt:lpstr>
      <vt:lpstr>DES</vt:lpstr>
      <vt:lpstr>Характеристики DES</vt:lpstr>
      <vt:lpstr>Цикл DES</vt:lpstr>
      <vt:lpstr>Операционные режимы</vt:lpstr>
      <vt:lpstr>Режим ECB</vt:lpstr>
      <vt:lpstr>Схема режима ECB</vt:lpstr>
      <vt:lpstr>Режим CBC</vt:lpstr>
      <vt:lpstr>Схема режима CBC</vt:lpstr>
      <vt:lpstr>Режимы CFB и OFB</vt:lpstr>
      <vt:lpstr>Режимы CFB и OFB</vt:lpstr>
      <vt:lpstr>Схема режима CFB</vt:lpstr>
      <vt:lpstr>Схема режима OFB</vt:lpstr>
      <vt:lpstr>Тройной DES</vt:lpstr>
      <vt:lpstr>Сферы применения разных режимов DES</vt:lpstr>
      <vt:lpstr>Сохранение статистических особенностей открытого текста</vt:lpstr>
      <vt:lpstr>Rijndael</vt:lpstr>
      <vt:lpstr>RC2</vt:lpstr>
      <vt:lpstr>Криптография в .NET</vt:lpstr>
      <vt:lpstr>Некоторые свойства SymmetricAlgorithm</vt:lpstr>
      <vt:lpstr>Некоторые методы SymmetricAlgorithm</vt:lpstr>
      <vt:lpstr>Параметры алгоритмов .NET</vt:lpstr>
      <vt:lpstr>Криптографические потоки</vt:lpstr>
      <vt:lpstr>Пример шифрования  по методу DES в .NET </vt:lpstr>
      <vt:lpstr>Пример дешифрования  по методу DES в .NET 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Виталий Бондаренко</cp:lastModifiedBy>
  <cp:revision>289</cp:revision>
  <dcterms:created xsi:type="dcterms:W3CDTF">2013-08-21T19:17:07Z</dcterms:created>
  <dcterms:modified xsi:type="dcterms:W3CDTF">2021-09-21T09:11:39Z</dcterms:modified>
</cp:coreProperties>
</file>