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6"/>
  </p:notesMasterIdLst>
  <p:sldIdLst>
    <p:sldId id="282" r:id="rId2"/>
    <p:sldId id="285" r:id="rId3"/>
    <p:sldId id="286" r:id="rId4"/>
    <p:sldId id="287" r:id="rId5"/>
    <p:sldId id="288" r:id="rId6"/>
    <p:sldId id="290" r:id="rId7"/>
    <p:sldId id="291" r:id="rId8"/>
    <p:sldId id="292" r:id="rId9"/>
    <p:sldId id="289" r:id="rId10"/>
    <p:sldId id="326" r:id="rId11"/>
    <p:sldId id="329" r:id="rId12"/>
    <p:sldId id="293" r:id="rId13"/>
    <p:sldId id="296" r:id="rId14"/>
    <p:sldId id="295" r:id="rId15"/>
    <p:sldId id="303" r:id="rId16"/>
    <p:sldId id="302" r:id="rId17"/>
    <p:sldId id="299" r:id="rId18"/>
    <p:sldId id="297" r:id="rId19"/>
    <p:sldId id="298" r:id="rId20"/>
    <p:sldId id="294" r:id="rId21"/>
    <p:sldId id="304" r:id="rId22"/>
    <p:sldId id="305" r:id="rId23"/>
    <p:sldId id="306" r:id="rId24"/>
    <p:sldId id="307" r:id="rId25"/>
    <p:sldId id="301" r:id="rId26"/>
    <p:sldId id="311" r:id="rId27"/>
    <p:sldId id="317" r:id="rId28"/>
    <p:sldId id="309" r:id="rId29"/>
    <p:sldId id="310" r:id="rId30"/>
    <p:sldId id="314" r:id="rId31"/>
    <p:sldId id="315" r:id="rId32"/>
    <p:sldId id="316" r:id="rId33"/>
    <p:sldId id="308" r:id="rId34"/>
    <p:sldId id="313" r:id="rId35"/>
    <p:sldId id="312" r:id="rId36"/>
    <p:sldId id="319" r:id="rId37"/>
    <p:sldId id="320" r:id="rId38"/>
    <p:sldId id="318" r:id="rId39"/>
    <p:sldId id="324" r:id="rId40"/>
    <p:sldId id="325" r:id="rId41"/>
    <p:sldId id="323" r:id="rId42"/>
    <p:sldId id="321" r:id="rId43"/>
    <p:sldId id="328" r:id="rId44"/>
    <p:sldId id="322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9" autoAdjust="0"/>
    <p:restoredTop sz="94624" autoAdjust="0"/>
  </p:normalViewPr>
  <p:slideViewPr>
    <p:cSldViewPr>
      <p:cViewPr varScale="1">
        <p:scale>
          <a:sx n="105" d="100"/>
          <a:sy n="105" d="100"/>
        </p:scale>
        <p:origin x="182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3994F6-2208-47AE-9262-1631EABB2218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5B11F13-4264-4618-BA74-1A83890D18B1}">
      <dgm:prSet phldrT="[Text]"/>
      <dgm:spPr/>
      <dgm:t>
        <a:bodyPr/>
        <a:lstStyle/>
        <a:p>
          <a:r>
            <a:rPr lang="ru-RU" dirty="0"/>
            <a:t>Синтаксис</a:t>
          </a:r>
        </a:p>
      </dgm:t>
    </dgm:pt>
    <dgm:pt modelId="{5D87EBE5-390A-4444-9858-A7C2D815ECCE}" type="parTrans" cxnId="{EB11CD06-AC6D-4F1F-9AF9-287C2550BD94}">
      <dgm:prSet/>
      <dgm:spPr/>
      <dgm:t>
        <a:bodyPr/>
        <a:lstStyle/>
        <a:p>
          <a:endParaRPr lang="ru-RU"/>
        </a:p>
      </dgm:t>
    </dgm:pt>
    <dgm:pt modelId="{55340488-AF75-4450-8AE0-364670CFF6F5}" type="sibTrans" cxnId="{EB11CD06-AC6D-4F1F-9AF9-287C2550BD94}">
      <dgm:prSet/>
      <dgm:spPr/>
      <dgm:t>
        <a:bodyPr/>
        <a:lstStyle/>
        <a:p>
          <a:endParaRPr lang="ru-RU"/>
        </a:p>
      </dgm:t>
    </dgm:pt>
    <dgm:pt modelId="{BC26D59D-BE78-4306-B7D5-8789CF2247F2}">
      <dgm:prSet phldrT="[Text]"/>
      <dgm:spPr/>
      <dgm:t>
        <a:bodyPr/>
        <a:lstStyle/>
        <a:p>
          <a:r>
            <a:rPr lang="ru-RU" dirty="0"/>
            <a:t>Семантика</a:t>
          </a:r>
        </a:p>
      </dgm:t>
    </dgm:pt>
    <dgm:pt modelId="{169DBC7D-471B-49A1-B152-3803F0838A91}" type="parTrans" cxnId="{86FDCD27-A246-4C08-8393-CB4860E5051C}">
      <dgm:prSet/>
      <dgm:spPr/>
      <dgm:t>
        <a:bodyPr/>
        <a:lstStyle/>
        <a:p>
          <a:endParaRPr lang="ru-RU"/>
        </a:p>
      </dgm:t>
    </dgm:pt>
    <dgm:pt modelId="{A58749D5-C227-4388-8E96-3FA85F89AF83}" type="sibTrans" cxnId="{86FDCD27-A246-4C08-8393-CB4860E5051C}">
      <dgm:prSet/>
      <dgm:spPr/>
      <dgm:t>
        <a:bodyPr/>
        <a:lstStyle/>
        <a:p>
          <a:endParaRPr lang="ru-RU"/>
        </a:p>
      </dgm:t>
    </dgm:pt>
    <dgm:pt modelId="{ACC1707B-D475-430D-9607-23CE1D4B481B}">
      <dgm:prSet phldrT="[Text]"/>
      <dgm:spPr/>
      <dgm:t>
        <a:bodyPr/>
        <a:lstStyle/>
        <a:p>
          <a:r>
            <a:rPr lang="ru-RU" dirty="0"/>
            <a:t>Парадигма</a:t>
          </a:r>
        </a:p>
      </dgm:t>
    </dgm:pt>
    <dgm:pt modelId="{7C9F7BA7-69AF-4EA2-9255-73D43F82CBD8}" type="parTrans" cxnId="{22DE7BC3-AF5F-495F-A90E-A76BF6683BE6}">
      <dgm:prSet/>
      <dgm:spPr/>
      <dgm:t>
        <a:bodyPr/>
        <a:lstStyle/>
        <a:p>
          <a:endParaRPr lang="ru-RU"/>
        </a:p>
      </dgm:t>
    </dgm:pt>
    <dgm:pt modelId="{985C7287-4418-447B-9E3B-F2676F69F9FE}" type="sibTrans" cxnId="{22DE7BC3-AF5F-495F-A90E-A76BF6683BE6}">
      <dgm:prSet/>
      <dgm:spPr/>
      <dgm:t>
        <a:bodyPr/>
        <a:lstStyle/>
        <a:p>
          <a:endParaRPr lang="ru-RU"/>
        </a:p>
      </dgm:t>
    </dgm:pt>
    <dgm:pt modelId="{04B76E80-6EF3-4F27-9365-D7B6250D042F}">
      <dgm:prSet phldrT="[Text]"/>
      <dgm:spPr/>
      <dgm:t>
        <a:bodyPr/>
        <a:lstStyle/>
        <a:p>
          <a:r>
            <a:rPr lang="ru-RU" dirty="0"/>
            <a:t>Структуры данных</a:t>
          </a:r>
        </a:p>
      </dgm:t>
    </dgm:pt>
    <dgm:pt modelId="{0949F1AE-E2CD-404E-8601-1189B367FA0E}" type="parTrans" cxnId="{8CDD87C6-E51F-492B-84BA-6F07006EABE4}">
      <dgm:prSet/>
      <dgm:spPr/>
      <dgm:t>
        <a:bodyPr/>
        <a:lstStyle/>
        <a:p>
          <a:endParaRPr lang="ru-RU"/>
        </a:p>
      </dgm:t>
    </dgm:pt>
    <dgm:pt modelId="{4A8312E9-8679-46AE-ACC8-C58ED121A91E}" type="sibTrans" cxnId="{8CDD87C6-E51F-492B-84BA-6F07006EABE4}">
      <dgm:prSet/>
      <dgm:spPr/>
      <dgm:t>
        <a:bodyPr/>
        <a:lstStyle/>
        <a:p>
          <a:endParaRPr lang="ru-RU"/>
        </a:p>
      </dgm:t>
    </dgm:pt>
    <dgm:pt modelId="{CF651C46-357C-43BB-BB8C-1866915EBF15}">
      <dgm:prSet phldrT="[Text]"/>
      <dgm:spPr/>
      <dgm:t>
        <a:bodyPr/>
        <a:lstStyle/>
        <a:p>
          <a:r>
            <a:rPr lang="ru-RU" dirty="0"/>
            <a:t>Типы данных</a:t>
          </a:r>
        </a:p>
      </dgm:t>
    </dgm:pt>
    <dgm:pt modelId="{C73E8218-7C15-4269-9FB2-891976A5DCA1}" type="parTrans" cxnId="{97B50EE7-70ED-40CC-A8FF-432997B45A84}">
      <dgm:prSet/>
      <dgm:spPr/>
      <dgm:t>
        <a:bodyPr/>
        <a:lstStyle/>
        <a:p>
          <a:endParaRPr lang="ru-RU"/>
        </a:p>
      </dgm:t>
    </dgm:pt>
    <dgm:pt modelId="{6D77F7EC-031B-4BC3-B456-CA1EBD55C784}" type="sibTrans" cxnId="{97B50EE7-70ED-40CC-A8FF-432997B45A84}">
      <dgm:prSet/>
      <dgm:spPr/>
      <dgm:t>
        <a:bodyPr/>
        <a:lstStyle/>
        <a:p>
          <a:endParaRPr lang="ru-RU"/>
        </a:p>
      </dgm:t>
    </dgm:pt>
    <dgm:pt modelId="{1A38C810-5584-4817-86CE-95DBABED8D5B}" type="pres">
      <dgm:prSet presAssocID="{0F3994F6-2208-47AE-9262-1631EABB2218}" presName="cycle" presStyleCnt="0">
        <dgm:presLayoutVars>
          <dgm:dir/>
          <dgm:resizeHandles val="exact"/>
        </dgm:presLayoutVars>
      </dgm:prSet>
      <dgm:spPr/>
    </dgm:pt>
    <dgm:pt modelId="{7556ECC7-7298-4C97-A60B-69984502849A}" type="pres">
      <dgm:prSet presAssocID="{35B11F13-4264-4618-BA74-1A83890D18B1}" presName="node" presStyleLbl="node1" presStyleIdx="0" presStyleCnt="5">
        <dgm:presLayoutVars>
          <dgm:bulletEnabled val="1"/>
        </dgm:presLayoutVars>
      </dgm:prSet>
      <dgm:spPr/>
    </dgm:pt>
    <dgm:pt modelId="{50E987C6-5DFA-4174-A762-B205B0C60FF2}" type="pres">
      <dgm:prSet presAssocID="{35B11F13-4264-4618-BA74-1A83890D18B1}" presName="spNode" presStyleCnt="0"/>
      <dgm:spPr/>
    </dgm:pt>
    <dgm:pt modelId="{02013BE5-1F72-48B7-B81A-8C53DDCF7C0D}" type="pres">
      <dgm:prSet presAssocID="{55340488-AF75-4450-8AE0-364670CFF6F5}" presName="sibTrans" presStyleLbl="sibTrans1D1" presStyleIdx="0" presStyleCnt="5"/>
      <dgm:spPr/>
    </dgm:pt>
    <dgm:pt modelId="{43EA1673-718A-437B-A57A-81AF634652A9}" type="pres">
      <dgm:prSet presAssocID="{BC26D59D-BE78-4306-B7D5-8789CF2247F2}" presName="node" presStyleLbl="node1" presStyleIdx="1" presStyleCnt="5">
        <dgm:presLayoutVars>
          <dgm:bulletEnabled val="1"/>
        </dgm:presLayoutVars>
      </dgm:prSet>
      <dgm:spPr/>
    </dgm:pt>
    <dgm:pt modelId="{B435301B-1A23-462D-A465-5010C5E5D001}" type="pres">
      <dgm:prSet presAssocID="{BC26D59D-BE78-4306-B7D5-8789CF2247F2}" presName="spNode" presStyleCnt="0"/>
      <dgm:spPr/>
    </dgm:pt>
    <dgm:pt modelId="{5EFD8910-8FB2-4175-9298-AB148C1BAB58}" type="pres">
      <dgm:prSet presAssocID="{A58749D5-C227-4388-8E96-3FA85F89AF83}" presName="sibTrans" presStyleLbl="sibTrans1D1" presStyleIdx="1" presStyleCnt="5"/>
      <dgm:spPr/>
    </dgm:pt>
    <dgm:pt modelId="{CF708DE9-0E10-4CFC-B191-F4D58BF86291}" type="pres">
      <dgm:prSet presAssocID="{ACC1707B-D475-430D-9607-23CE1D4B481B}" presName="node" presStyleLbl="node1" presStyleIdx="2" presStyleCnt="5">
        <dgm:presLayoutVars>
          <dgm:bulletEnabled val="1"/>
        </dgm:presLayoutVars>
      </dgm:prSet>
      <dgm:spPr/>
    </dgm:pt>
    <dgm:pt modelId="{527D9E85-B2F3-45E0-8270-94C42E0428DB}" type="pres">
      <dgm:prSet presAssocID="{ACC1707B-D475-430D-9607-23CE1D4B481B}" presName="spNode" presStyleCnt="0"/>
      <dgm:spPr/>
    </dgm:pt>
    <dgm:pt modelId="{B9784B0B-9EA0-4B49-B4CE-269EC2921DE1}" type="pres">
      <dgm:prSet presAssocID="{985C7287-4418-447B-9E3B-F2676F69F9FE}" presName="sibTrans" presStyleLbl="sibTrans1D1" presStyleIdx="2" presStyleCnt="5"/>
      <dgm:spPr/>
    </dgm:pt>
    <dgm:pt modelId="{945F5095-35B7-49D6-9710-0C7AC1587A02}" type="pres">
      <dgm:prSet presAssocID="{04B76E80-6EF3-4F27-9365-D7B6250D042F}" presName="node" presStyleLbl="node1" presStyleIdx="3" presStyleCnt="5">
        <dgm:presLayoutVars>
          <dgm:bulletEnabled val="1"/>
        </dgm:presLayoutVars>
      </dgm:prSet>
      <dgm:spPr/>
    </dgm:pt>
    <dgm:pt modelId="{A2F882C6-1244-4356-8FEB-77756158C37D}" type="pres">
      <dgm:prSet presAssocID="{04B76E80-6EF3-4F27-9365-D7B6250D042F}" presName="spNode" presStyleCnt="0"/>
      <dgm:spPr/>
    </dgm:pt>
    <dgm:pt modelId="{220AA286-4D21-41A6-AB17-A3E8F5AFC800}" type="pres">
      <dgm:prSet presAssocID="{4A8312E9-8679-46AE-ACC8-C58ED121A91E}" presName="sibTrans" presStyleLbl="sibTrans1D1" presStyleIdx="3" presStyleCnt="5"/>
      <dgm:spPr/>
    </dgm:pt>
    <dgm:pt modelId="{14E577D5-3F65-4C77-8301-7555B585B4CE}" type="pres">
      <dgm:prSet presAssocID="{CF651C46-357C-43BB-BB8C-1866915EBF15}" presName="node" presStyleLbl="node1" presStyleIdx="4" presStyleCnt="5">
        <dgm:presLayoutVars>
          <dgm:bulletEnabled val="1"/>
        </dgm:presLayoutVars>
      </dgm:prSet>
      <dgm:spPr/>
    </dgm:pt>
    <dgm:pt modelId="{28382323-1132-449B-ADF1-5CC7CF8C1838}" type="pres">
      <dgm:prSet presAssocID="{CF651C46-357C-43BB-BB8C-1866915EBF15}" presName="spNode" presStyleCnt="0"/>
      <dgm:spPr/>
    </dgm:pt>
    <dgm:pt modelId="{51000755-5FB8-405B-B08C-B9C6F41C84F0}" type="pres">
      <dgm:prSet presAssocID="{6D77F7EC-031B-4BC3-B456-CA1EBD55C784}" presName="sibTrans" presStyleLbl="sibTrans1D1" presStyleIdx="4" presStyleCnt="5"/>
      <dgm:spPr/>
    </dgm:pt>
  </dgm:ptLst>
  <dgm:cxnLst>
    <dgm:cxn modelId="{EB11CD06-AC6D-4F1F-9AF9-287C2550BD94}" srcId="{0F3994F6-2208-47AE-9262-1631EABB2218}" destId="{35B11F13-4264-4618-BA74-1A83890D18B1}" srcOrd="0" destOrd="0" parTransId="{5D87EBE5-390A-4444-9858-A7C2D815ECCE}" sibTransId="{55340488-AF75-4450-8AE0-364670CFF6F5}"/>
    <dgm:cxn modelId="{EC0DC614-BDF6-4B50-ADF2-AF318E0DFE46}" type="presOf" srcId="{4A8312E9-8679-46AE-ACC8-C58ED121A91E}" destId="{220AA286-4D21-41A6-AB17-A3E8F5AFC800}" srcOrd="0" destOrd="0" presId="urn:microsoft.com/office/officeart/2005/8/layout/cycle6"/>
    <dgm:cxn modelId="{790C8D19-3A76-4E27-AD6A-1C510F0D3B73}" type="presOf" srcId="{CF651C46-357C-43BB-BB8C-1866915EBF15}" destId="{14E577D5-3F65-4C77-8301-7555B585B4CE}" srcOrd="0" destOrd="0" presId="urn:microsoft.com/office/officeart/2005/8/layout/cycle6"/>
    <dgm:cxn modelId="{2DF6B025-E602-475A-8500-804550C1C850}" type="presOf" srcId="{55340488-AF75-4450-8AE0-364670CFF6F5}" destId="{02013BE5-1F72-48B7-B81A-8C53DDCF7C0D}" srcOrd="0" destOrd="0" presId="urn:microsoft.com/office/officeart/2005/8/layout/cycle6"/>
    <dgm:cxn modelId="{86FDCD27-A246-4C08-8393-CB4860E5051C}" srcId="{0F3994F6-2208-47AE-9262-1631EABB2218}" destId="{BC26D59D-BE78-4306-B7D5-8789CF2247F2}" srcOrd="1" destOrd="0" parTransId="{169DBC7D-471B-49A1-B152-3803F0838A91}" sibTransId="{A58749D5-C227-4388-8E96-3FA85F89AF83}"/>
    <dgm:cxn modelId="{984F253D-F6A6-449D-8E72-1F1B9820C388}" type="presOf" srcId="{985C7287-4418-447B-9E3B-F2676F69F9FE}" destId="{B9784B0B-9EA0-4B49-B4CE-269EC2921DE1}" srcOrd="0" destOrd="0" presId="urn:microsoft.com/office/officeart/2005/8/layout/cycle6"/>
    <dgm:cxn modelId="{05083B3E-230C-4359-9D62-D65A8143CD4E}" type="presOf" srcId="{6D77F7EC-031B-4BC3-B456-CA1EBD55C784}" destId="{51000755-5FB8-405B-B08C-B9C6F41C84F0}" srcOrd="0" destOrd="0" presId="urn:microsoft.com/office/officeart/2005/8/layout/cycle6"/>
    <dgm:cxn modelId="{508E7767-DB22-4A9D-B2AE-F2584B7EC868}" type="presOf" srcId="{ACC1707B-D475-430D-9607-23CE1D4B481B}" destId="{CF708DE9-0E10-4CFC-B191-F4D58BF86291}" srcOrd="0" destOrd="0" presId="urn:microsoft.com/office/officeart/2005/8/layout/cycle6"/>
    <dgm:cxn modelId="{C2407F6B-2D61-4269-9F8A-028DAD8C58B1}" type="presOf" srcId="{0F3994F6-2208-47AE-9262-1631EABB2218}" destId="{1A38C810-5584-4817-86CE-95DBABED8D5B}" srcOrd="0" destOrd="0" presId="urn:microsoft.com/office/officeart/2005/8/layout/cycle6"/>
    <dgm:cxn modelId="{91D8FC71-0F1A-48E2-856A-87D795278E61}" type="presOf" srcId="{BC26D59D-BE78-4306-B7D5-8789CF2247F2}" destId="{43EA1673-718A-437B-A57A-81AF634652A9}" srcOrd="0" destOrd="0" presId="urn:microsoft.com/office/officeart/2005/8/layout/cycle6"/>
    <dgm:cxn modelId="{9FCD3295-D952-4FC8-A82D-571403876936}" type="presOf" srcId="{04B76E80-6EF3-4F27-9365-D7B6250D042F}" destId="{945F5095-35B7-49D6-9710-0C7AC1587A02}" srcOrd="0" destOrd="0" presId="urn:microsoft.com/office/officeart/2005/8/layout/cycle6"/>
    <dgm:cxn modelId="{AB2AB0B5-3981-4F7C-949A-2D8D27376FFB}" type="presOf" srcId="{A58749D5-C227-4388-8E96-3FA85F89AF83}" destId="{5EFD8910-8FB2-4175-9298-AB148C1BAB58}" srcOrd="0" destOrd="0" presId="urn:microsoft.com/office/officeart/2005/8/layout/cycle6"/>
    <dgm:cxn modelId="{22DE7BC3-AF5F-495F-A90E-A76BF6683BE6}" srcId="{0F3994F6-2208-47AE-9262-1631EABB2218}" destId="{ACC1707B-D475-430D-9607-23CE1D4B481B}" srcOrd="2" destOrd="0" parTransId="{7C9F7BA7-69AF-4EA2-9255-73D43F82CBD8}" sibTransId="{985C7287-4418-447B-9E3B-F2676F69F9FE}"/>
    <dgm:cxn modelId="{8CDD87C6-E51F-492B-84BA-6F07006EABE4}" srcId="{0F3994F6-2208-47AE-9262-1631EABB2218}" destId="{04B76E80-6EF3-4F27-9365-D7B6250D042F}" srcOrd="3" destOrd="0" parTransId="{0949F1AE-E2CD-404E-8601-1189B367FA0E}" sibTransId="{4A8312E9-8679-46AE-ACC8-C58ED121A91E}"/>
    <dgm:cxn modelId="{C998BBD1-FAF7-4B05-B2C3-1788CF66230D}" type="presOf" srcId="{35B11F13-4264-4618-BA74-1A83890D18B1}" destId="{7556ECC7-7298-4C97-A60B-69984502849A}" srcOrd="0" destOrd="0" presId="urn:microsoft.com/office/officeart/2005/8/layout/cycle6"/>
    <dgm:cxn modelId="{97B50EE7-70ED-40CC-A8FF-432997B45A84}" srcId="{0F3994F6-2208-47AE-9262-1631EABB2218}" destId="{CF651C46-357C-43BB-BB8C-1866915EBF15}" srcOrd="4" destOrd="0" parTransId="{C73E8218-7C15-4269-9FB2-891976A5DCA1}" sibTransId="{6D77F7EC-031B-4BC3-B456-CA1EBD55C784}"/>
    <dgm:cxn modelId="{0E267F6D-BBFC-4D04-8508-54886386E293}" type="presParOf" srcId="{1A38C810-5584-4817-86CE-95DBABED8D5B}" destId="{7556ECC7-7298-4C97-A60B-69984502849A}" srcOrd="0" destOrd="0" presId="urn:microsoft.com/office/officeart/2005/8/layout/cycle6"/>
    <dgm:cxn modelId="{1ADD3A60-9BAE-4814-94BD-B3E6FB69EFF7}" type="presParOf" srcId="{1A38C810-5584-4817-86CE-95DBABED8D5B}" destId="{50E987C6-5DFA-4174-A762-B205B0C60FF2}" srcOrd="1" destOrd="0" presId="urn:microsoft.com/office/officeart/2005/8/layout/cycle6"/>
    <dgm:cxn modelId="{B85565E1-9620-4066-B6E2-94915275F691}" type="presParOf" srcId="{1A38C810-5584-4817-86CE-95DBABED8D5B}" destId="{02013BE5-1F72-48B7-B81A-8C53DDCF7C0D}" srcOrd="2" destOrd="0" presId="urn:microsoft.com/office/officeart/2005/8/layout/cycle6"/>
    <dgm:cxn modelId="{02EA53EA-27C9-43DE-B23F-1D0BA02A71D5}" type="presParOf" srcId="{1A38C810-5584-4817-86CE-95DBABED8D5B}" destId="{43EA1673-718A-437B-A57A-81AF634652A9}" srcOrd="3" destOrd="0" presId="urn:microsoft.com/office/officeart/2005/8/layout/cycle6"/>
    <dgm:cxn modelId="{282FFDEC-4060-4C99-8902-ECA714D29ED4}" type="presParOf" srcId="{1A38C810-5584-4817-86CE-95DBABED8D5B}" destId="{B435301B-1A23-462D-A465-5010C5E5D001}" srcOrd="4" destOrd="0" presId="urn:microsoft.com/office/officeart/2005/8/layout/cycle6"/>
    <dgm:cxn modelId="{E883486E-1436-4DED-A8B0-11705E5E0557}" type="presParOf" srcId="{1A38C810-5584-4817-86CE-95DBABED8D5B}" destId="{5EFD8910-8FB2-4175-9298-AB148C1BAB58}" srcOrd="5" destOrd="0" presId="urn:microsoft.com/office/officeart/2005/8/layout/cycle6"/>
    <dgm:cxn modelId="{5720282A-61D6-4AB6-ACF3-FA88D782BD00}" type="presParOf" srcId="{1A38C810-5584-4817-86CE-95DBABED8D5B}" destId="{CF708DE9-0E10-4CFC-B191-F4D58BF86291}" srcOrd="6" destOrd="0" presId="urn:microsoft.com/office/officeart/2005/8/layout/cycle6"/>
    <dgm:cxn modelId="{085F59EE-9DAF-4482-A320-7FA0476771FC}" type="presParOf" srcId="{1A38C810-5584-4817-86CE-95DBABED8D5B}" destId="{527D9E85-B2F3-45E0-8270-94C42E0428DB}" srcOrd="7" destOrd="0" presId="urn:microsoft.com/office/officeart/2005/8/layout/cycle6"/>
    <dgm:cxn modelId="{31C76DC1-C5BB-4431-8DC0-1813A1A3F8EF}" type="presParOf" srcId="{1A38C810-5584-4817-86CE-95DBABED8D5B}" destId="{B9784B0B-9EA0-4B49-B4CE-269EC2921DE1}" srcOrd="8" destOrd="0" presId="urn:microsoft.com/office/officeart/2005/8/layout/cycle6"/>
    <dgm:cxn modelId="{B1CE43DB-3E9A-4BBA-887B-63EF3855155E}" type="presParOf" srcId="{1A38C810-5584-4817-86CE-95DBABED8D5B}" destId="{945F5095-35B7-49D6-9710-0C7AC1587A02}" srcOrd="9" destOrd="0" presId="urn:microsoft.com/office/officeart/2005/8/layout/cycle6"/>
    <dgm:cxn modelId="{062EB6F6-78AC-4F3B-9231-35165FA020F1}" type="presParOf" srcId="{1A38C810-5584-4817-86CE-95DBABED8D5B}" destId="{A2F882C6-1244-4356-8FEB-77756158C37D}" srcOrd="10" destOrd="0" presId="urn:microsoft.com/office/officeart/2005/8/layout/cycle6"/>
    <dgm:cxn modelId="{F807A9E4-A243-4016-BB0B-C3ACDE691507}" type="presParOf" srcId="{1A38C810-5584-4817-86CE-95DBABED8D5B}" destId="{220AA286-4D21-41A6-AB17-A3E8F5AFC800}" srcOrd="11" destOrd="0" presId="urn:microsoft.com/office/officeart/2005/8/layout/cycle6"/>
    <dgm:cxn modelId="{44E1ECF7-D99D-4B27-917E-0AD459DC4DF2}" type="presParOf" srcId="{1A38C810-5584-4817-86CE-95DBABED8D5B}" destId="{14E577D5-3F65-4C77-8301-7555B585B4CE}" srcOrd="12" destOrd="0" presId="urn:microsoft.com/office/officeart/2005/8/layout/cycle6"/>
    <dgm:cxn modelId="{75E0983B-DD0F-406D-83CD-AF487726B53B}" type="presParOf" srcId="{1A38C810-5584-4817-86CE-95DBABED8D5B}" destId="{28382323-1132-449B-ADF1-5CC7CF8C1838}" srcOrd="13" destOrd="0" presId="urn:microsoft.com/office/officeart/2005/8/layout/cycle6"/>
    <dgm:cxn modelId="{BF401B1B-233A-4427-AC30-B931C1997A06}" type="presParOf" srcId="{1A38C810-5584-4817-86CE-95DBABED8D5B}" destId="{51000755-5FB8-405B-B08C-B9C6F41C84F0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56ECC7-7298-4C97-A60B-69984502849A}">
      <dsp:nvSpPr>
        <dsp:cNvPr id="0" name=""/>
        <dsp:cNvSpPr/>
      </dsp:nvSpPr>
      <dsp:spPr>
        <a:xfrm>
          <a:off x="3217478" y="1645"/>
          <a:ext cx="1185043" cy="7702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Синтаксис</a:t>
          </a:r>
        </a:p>
      </dsp:txBody>
      <dsp:txXfrm>
        <a:off x="3255080" y="39247"/>
        <a:ext cx="1109839" cy="695074"/>
      </dsp:txXfrm>
    </dsp:sp>
    <dsp:sp modelId="{02013BE5-1F72-48B7-B81A-8C53DDCF7C0D}">
      <dsp:nvSpPr>
        <dsp:cNvPr id="0" name=""/>
        <dsp:cNvSpPr/>
      </dsp:nvSpPr>
      <dsp:spPr>
        <a:xfrm>
          <a:off x="2271917" y="386784"/>
          <a:ext cx="3076165" cy="3076165"/>
        </a:xfrm>
        <a:custGeom>
          <a:avLst/>
          <a:gdLst/>
          <a:ahLst/>
          <a:cxnLst/>
          <a:rect l="0" t="0" r="0" b="0"/>
          <a:pathLst>
            <a:path>
              <a:moveTo>
                <a:pt x="2138734" y="122132"/>
              </a:moveTo>
              <a:arcTo wR="1538082" hR="1538082" stAng="17579212" swAng="196013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EA1673-718A-437B-A57A-81AF634652A9}">
      <dsp:nvSpPr>
        <dsp:cNvPr id="0" name=""/>
        <dsp:cNvSpPr/>
      </dsp:nvSpPr>
      <dsp:spPr>
        <a:xfrm>
          <a:off x="4680281" y="1064434"/>
          <a:ext cx="1185043" cy="7702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Семантика</a:t>
          </a:r>
        </a:p>
      </dsp:txBody>
      <dsp:txXfrm>
        <a:off x="4717883" y="1102036"/>
        <a:ext cx="1109839" cy="695074"/>
      </dsp:txXfrm>
    </dsp:sp>
    <dsp:sp modelId="{5EFD8910-8FB2-4175-9298-AB148C1BAB58}">
      <dsp:nvSpPr>
        <dsp:cNvPr id="0" name=""/>
        <dsp:cNvSpPr/>
      </dsp:nvSpPr>
      <dsp:spPr>
        <a:xfrm>
          <a:off x="2271917" y="386784"/>
          <a:ext cx="3076165" cy="3076165"/>
        </a:xfrm>
        <a:custGeom>
          <a:avLst/>
          <a:gdLst/>
          <a:ahLst/>
          <a:cxnLst/>
          <a:rect l="0" t="0" r="0" b="0"/>
          <a:pathLst>
            <a:path>
              <a:moveTo>
                <a:pt x="3074066" y="1457755"/>
              </a:moveTo>
              <a:arcTo wR="1538082" hR="1538082" stAng="21420380" swAng="219522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708DE9-0E10-4CFC-B191-F4D58BF86291}">
      <dsp:nvSpPr>
        <dsp:cNvPr id="0" name=""/>
        <dsp:cNvSpPr/>
      </dsp:nvSpPr>
      <dsp:spPr>
        <a:xfrm>
          <a:off x="4121540" y="2784062"/>
          <a:ext cx="1185043" cy="7702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Парадигма</a:t>
          </a:r>
        </a:p>
      </dsp:txBody>
      <dsp:txXfrm>
        <a:off x="4159142" y="2821664"/>
        <a:ext cx="1109839" cy="695074"/>
      </dsp:txXfrm>
    </dsp:sp>
    <dsp:sp modelId="{B9784B0B-9EA0-4B49-B4CE-269EC2921DE1}">
      <dsp:nvSpPr>
        <dsp:cNvPr id="0" name=""/>
        <dsp:cNvSpPr/>
      </dsp:nvSpPr>
      <dsp:spPr>
        <a:xfrm>
          <a:off x="2271917" y="386784"/>
          <a:ext cx="3076165" cy="3076165"/>
        </a:xfrm>
        <a:custGeom>
          <a:avLst/>
          <a:gdLst/>
          <a:ahLst/>
          <a:cxnLst/>
          <a:rect l="0" t="0" r="0" b="0"/>
          <a:pathLst>
            <a:path>
              <a:moveTo>
                <a:pt x="1843518" y="3045532"/>
              </a:moveTo>
              <a:arcTo wR="1538082" hR="1538082" stAng="4712756" swAng="137448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5F5095-35B7-49D6-9710-0C7AC1587A02}">
      <dsp:nvSpPr>
        <dsp:cNvPr id="0" name=""/>
        <dsp:cNvSpPr/>
      </dsp:nvSpPr>
      <dsp:spPr>
        <a:xfrm>
          <a:off x="2313415" y="2784062"/>
          <a:ext cx="1185043" cy="7702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Структуры данных</a:t>
          </a:r>
        </a:p>
      </dsp:txBody>
      <dsp:txXfrm>
        <a:off x="2351017" y="2821664"/>
        <a:ext cx="1109839" cy="695074"/>
      </dsp:txXfrm>
    </dsp:sp>
    <dsp:sp modelId="{220AA286-4D21-41A6-AB17-A3E8F5AFC800}">
      <dsp:nvSpPr>
        <dsp:cNvPr id="0" name=""/>
        <dsp:cNvSpPr/>
      </dsp:nvSpPr>
      <dsp:spPr>
        <a:xfrm>
          <a:off x="2271917" y="386784"/>
          <a:ext cx="3076165" cy="3076165"/>
        </a:xfrm>
        <a:custGeom>
          <a:avLst/>
          <a:gdLst/>
          <a:ahLst/>
          <a:cxnLst/>
          <a:rect l="0" t="0" r="0" b="0"/>
          <a:pathLst>
            <a:path>
              <a:moveTo>
                <a:pt x="256883" y="2389097"/>
              </a:moveTo>
              <a:arcTo wR="1538082" hR="1538082" stAng="8784395" swAng="219522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E577D5-3F65-4C77-8301-7555B585B4CE}">
      <dsp:nvSpPr>
        <dsp:cNvPr id="0" name=""/>
        <dsp:cNvSpPr/>
      </dsp:nvSpPr>
      <dsp:spPr>
        <a:xfrm>
          <a:off x="1754674" y="1064434"/>
          <a:ext cx="1185043" cy="7702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Типы данных</a:t>
          </a:r>
        </a:p>
      </dsp:txBody>
      <dsp:txXfrm>
        <a:off x="1792276" y="1102036"/>
        <a:ext cx="1109839" cy="695074"/>
      </dsp:txXfrm>
    </dsp:sp>
    <dsp:sp modelId="{51000755-5FB8-405B-B08C-B9C6F41C84F0}">
      <dsp:nvSpPr>
        <dsp:cNvPr id="0" name=""/>
        <dsp:cNvSpPr/>
      </dsp:nvSpPr>
      <dsp:spPr>
        <a:xfrm>
          <a:off x="2271917" y="386784"/>
          <a:ext cx="3076165" cy="3076165"/>
        </a:xfrm>
        <a:custGeom>
          <a:avLst/>
          <a:gdLst/>
          <a:ahLst/>
          <a:cxnLst/>
          <a:rect l="0" t="0" r="0" b="0"/>
          <a:pathLst>
            <a:path>
              <a:moveTo>
                <a:pt x="268144" y="670352"/>
              </a:moveTo>
              <a:arcTo wR="1538082" hR="1538082" stAng="12860653" swAng="196013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7" Type="http://schemas.openxmlformats.org/officeDocument/2006/relationships/image" Target="../media/image64.wmf"/><Relationship Id="rId2" Type="http://schemas.openxmlformats.org/officeDocument/2006/relationships/image" Target="../media/image59.wmf"/><Relationship Id="rId1" Type="http://schemas.openxmlformats.org/officeDocument/2006/relationships/image" Target="../media/image58.wmf"/><Relationship Id="rId6" Type="http://schemas.openxmlformats.org/officeDocument/2006/relationships/image" Target="../media/image63.wmf"/><Relationship Id="rId5" Type="http://schemas.openxmlformats.org/officeDocument/2006/relationships/image" Target="../media/image62.wmf"/><Relationship Id="rId4" Type="http://schemas.openxmlformats.org/officeDocument/2006/relationships/image" Target="../media/image61.wmf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0" units="1/cm"/>
          <inkml:channelProperty channel="Y" name="resolution" value="60" units="1/cm"/>
        </inkml:channelProperties>
      </inkml:inkSource>
      <inkml:timestamp xml:id="ts0" timeString="2014-10-12T08:43:35.28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41,'0'0,"18"0,-18-18,17 18,-17 0,18 0,-18 0,35 0,-35 0,18 0,-1 0,1-18,17 18,-35 0,18 0,0 0,-1 0,-17 0,18 0,-18 0,17 0,19 0,-36 0,17 0,-17 0,18 0,0 0,-18 0,17 0,1 0,-18 0,18 0,-1 0,-17 0,18 0,-18 0,17 0,-17 0,36 0,-36 0,17 0,-17 0,18 0,-18 0,0 0,18 0,-18 0,17 0,-17 0,0 0,0 0,0 0,0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0" units="1/cm"/>
          <inkml:channelProperty channel="Y" name="resolution" value="60" units="1/cm"/>
        </inkml:channelProperties>
      </inkml:inkSource>
      <inkml:timestamp xml:id="ts0" timeString="2014-10-12T08:43:38.17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0 0,'0'0,"17"0,1 0,0 0,-1 0,19 0,-19 0,19 0,-19 0,36 0,-18 0,-17 0,17 0,1 0,-19 0,1 0,0 0,17 0,-18 0,-17 0,36 0,-19 0,1 0,0 0,-1 0,1 0,0 0,-1 0,1 0,-1 0,1 0,0 0,-18 0,17 0,1 0,0 0,-18 0,17 0,19 0,-36 0,17 0,18 0,-35 0,18 0,-18 0,35 0,-35 0,18 0,-18 0,18 0,-18 0,17 0,-17 0,36 0,-36 0,17 0,-17 0,18 0,-18 0,17 0,1 0,-18 0,18 0,-18 0,17 0,-17 0,18 0,0 0,-18 0,17 0,-17 0,18 0,-18 0,18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60" units="1/cm"/>
          <inkml:channelProperty channel="Y" name="resolution" value="60" units="1/cm"/>
        </inkml:channelProperties>
      </inkml:inkSource>
      <inkml:timestamp xml:id="ts0" timeString="2014-10-12T09:58:38.125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fitToCurve" value="1"/>
    </inkml:brush>
  </inkml:definitions>
  <inkml:trace contextRef="#ctx0" brushRef="#br0">0 0,'18'0,"-18"0,17 0,-17 0,18 0,-18 0,35 0,-17 0,-1 0,19 0,-36 0,17 0,19 0,-36 0,17 0,1 0,0 0,-1 0,-17 0,18 0,-1 0,-17 0,18 0,0 0,-18 0,17 0,1 0,-18 0,18 0,-18 0,17 0,-17 0,18 0,0 0,-18 0,17 0,-17 0,18 0,-18 0,0 0,17 0,-17 0,18 0,-18 0,18 0,-18 0,17 0,1 0,-18 0,18 0,-18 0,17 0,-17 0,18 0</inkml:trace>
  <inkml:trace contextRef="#ctx0" brushRef="#br0" timeOffset="953">635 0</inkml:trace>
  <inkml:trace contextRef="#ctx0" brushRef="#br0" timeOffset="1468">88 158,'0'0,"18"0,-18 0,17 0,-17 0,18 0,0 0,-1 0,-17 0,36 0,-36 0,17 0,1 0,-18 0,18 0,-1 0,-17 0,18 0,-18 0,17 0,-17 0,18 0,0 0,-18 0,17 0,-17 0,18 0,0 0,-1 0,-17 0,18 0,-18 0,35 0,-35 0,18 0,-18 0,17 0,-17 0,18 0,-18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7CBD47-ACB8-44C4-830A-17F6F96AE595}" type="datetimeFigureOut">
              <a:rPr lang="ru-RU" smtClean="0"/>
              <a:pPr/>
              <a:t>07.10.2022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139EFB-DE11-4798-80C8-CB55D856FF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A49D1-18BD-418B-B696-B5187668C566}" type="datetime1">
              <a:rPr lang="en-US" smtClean="0"/>
              <a:pPr/>
              <a:t>10/7/2022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97E9-E938-42E8-AAEF-9F86B385D060}" type="datetime1">
              <a:rPr lang="en-US" smtClean="0"/>
              <a:pPr/>
              <a:t>10/7/2022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692B0-2A11-4865-8C76-A2B164AC7F4E}" type="datetime1">
              <a:rPr lang="en-US" smtClean="0"/>
              <a:pPr/>
              <a:t>10/7/2022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CA4C-B8B9-439A-A3B3-E3A6919C3530}" type="datetime1">
              <a:rPr lang="en-US" smtClean="0"/>
              <a:pPr/>
              <a:t>10/7/2022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FA8A-FFA9-41AC-8A0D-319E4CD5267E}" type="datetime1">
              <a:rPr lang="en-US" smtClean="0"/>
              <a:pPr/>
              <a:t>10/7/2022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E3FA2-4530-4143-B590-C2218C28BEB2}" type="datetime1">
              <a:rPr lang="en-US" smtClean="0"/>
              <a:pPr/>
              <a:t>10/7/2022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7E779-D56A-4E9B-8249-766664941F65}" type="datetime1">
              <a:rPr lang="en-US" smtClean="0"/>
              <a:pPr/>
              <a:t>10/7/2022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F8FDB-AA56-4B60-8FFD-2B18603792A3}" type="datetime1">
              <a:rPr lang="en-US" smtClean="0"/>
              <a:pPr/>
              <a:t>10/7/2022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EE758-7B76-4DD1-A3D7-6951135F13F5}" type="datetime1">
              <a:rPr lang="en-US" smtClean="0"/>
              <a:pPr/>
              <a:t>10/7/2022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C565C-551F-4D3C-9C97-52F296EEF78C}" type="datetime1">
              <a:rPr lang="en-US" smtClean="0"/>
              <a:pPr/>
              <a:t>10/7/2022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FCE86-40D6-4AD3-852A-9EF1D4E95443}" type="datetime1">
              <a:rPr lang="en-US" smtClean="0"/>
              <a:pPr/>
              <a:t>10/7/2022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E08E66-A70B-4497-A33C-1CE8676EE28F}" type="datetime1">
              <a:rPr lang="en-US" smtClean="0"/>
              <a:pPr/>
              <a:t>10/7/2022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customXml" Target="../ink/ink2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customXml" Target="../ink/ink1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customXml" Target="../ink/ink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w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62.wmf"/><Relationship Id="rId17" Type="http://schemas.openxmlformats.org/officeDocument/2006/relationships/image" Target="../media/image6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4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59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61.wmf"/><Relationship Id="rId4" Type="http://schemas.openxmlformats.org/officeDocument/2006/relationships/image" Target="../media/image58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63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1219200" y="1676400"/>
            <a:ext cx="7086600" cy="9906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dirty="0">
                <a:latin typeface="Footlight MT Light" pitchFamily="18" charset="0"/>
              </a:rPr>
              <a:t>Базовые понятия. Знакомство с </a:t>
            </a:r>
            <a:r>
              <a:rPr lang="en-US" sz="3200" b="1" dirty="0">
                <a:latin typeface="Footlight MT Light" pitchFamily="18" charset="0"/>
              </a:rPr>
              <a:t>C#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ootlight MT Light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6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ootlight MT Light" pitchFamily="18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057400" y="2971800"/>
            <a:ext cx="5943600" cy="3200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800" dirty="0">
                <a:latin typeface="Showcard Gothic" pitchFamily="82" charset="0"/>
              </a:rPr>
              <a:t>Алгоритм, код, программа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Papyrus" pitchFamily="66" charset="0"/>
            </a:endParaRPr>
          </a:p>
          <a:p>
            <a:pPr marL="514350" lvl="0" indent="-514350">
              <a:spcBef>
                <a:spcPct val="20000"/>
              </a:spcBef>
              <a:buFont typeface="+mj-lt"/>
              <a:buAutoNum type="arabicParenR"/>
              <a:defRPr/>
            </a:pPr>
            <a:r>
              <a:rPr lang="ru-RU" sz="2800" dirty="0">
                <a:latin typeface="Showcard Gothic" pitchFamily="82" charset="0"/>
              </a:rPr>
              <a:t>Парадигмы программирования</a:t>
            </a:r>
          </a:p>
          <a:p>
            <a:pPr marL="514350" lvl="0" indent="-514350">
              <a:spcBef>
                <a:spcPct val="20000"/>
              </a:spcBef>
              <a:buFont typeface="+mj-lt"/>
              <a:buAutoNum type="arabicParenR"/>
              <a:defRPr/>
            </a:pPr>
            <a:r>
              <a:rPr lang="ru-RU" sz="2800" dirty="0">
                <a:latin typeface="Showcard Gothic" pitchFamily="82" charset="0"/>
              </a:rPr>
              <a:t>Знакомство с </a:t>
            </a:r>
            <a:r>
              <a:rPr lang="en-US" sz="2800" dirty="0">
                <a:latin typeface="Showcard Gothic" pitchFamily="82" charset="0"/>
              </a:rPr>
              <a:t>MS Visual Studio</a:t>
            </a:r>
            <a:endParaRPr kumimoji="0" lang="ru-RU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 marL="514350" lvl="0" indent="-514350">
              <a:spcBef>
                <a:spcPct val="20000"/>
              </a:spcBef>
              <a:buFont typeface="+mj-lt"/>
              <a:buAutoNum type="arabicParenR"/>
              <a:defRPr/>
            </a:pPr>
            <a:r>
              <a:rPr lang="ru-RU" sz="2800" dirty="0">
                <a:latin typeface="Showcard Gothic" pitchFamily="82" charset="0"/>
                <a:cs typeface="Times New Roman" pitchFamily="18" charset="0"/>
              </a:rPr>
              <a:t>Первая программа на языке </a:t>
            </a:r>
            <a:r>
              <a:rPr lang="en-US" sz="2800" dirty="0">
                <a:latin typeface="Showcard Gothic" pitchFamily="82" charset="0"/>
                <a:cs typeface="Times New Roman" pitchFamily="18" charset="0"/>
              </a:rPr>
              <a:t>C#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spcBef>
                <a:spcPct val="20000"/>
              </a:spcBef>
              <a:buFont typeface="+mj-lt"/>
              <a:buAutoNum type="arabicParenR"/>
              <a:defRPr/>
            </a:pPr>
            <a:r>
              <a:rPr lang="ru-RU" sz="2800" dirty="0">
                <a:latin typeface="Showcard Gothic" pitchFamily="82" charset="0"/>
              </a:rPr>
              <a:t>Простые типы данных</a:t>
            </a:r>
          </a:p>
          <a:p>
            <a:pPr marL="514350" lvl="0" indent="-514350">
              <a:spcBef>
                <a:spcPct val="20000"/>
              </a:spcBef>
              <a:buFont typeface="+mj-lt"/>
              <a:buAutoNum type="arabicParenR"/>
              <a:defRPr/>
            </a:pPr>
            <a:r>
              <a:rPr lang="ru-RU" sz="2800" dirty="0">
                <a:latin typeface="Showcard Gothic" pitchFamily="82" charset="0"/>
              </a:rPr>
              <a:t>Преобразования простых типов</a:t>
            </a:r>
          </a:p>
          <a:p>
            <a:pPr marL="514350" lvl="0" indent="-514350">
              <a:spcBef>
                <a:spcPct val="20000"/>
              </a:spcBef>
              <a:buFont typeface="+mj-lt"/>
              <a:buAutoNum type="arabicParenR"/>
              <a:defRPr/>
            </a:pPr>
            <a:r>
              <a:rPr lang="ru-RU" sz="2800" dirty="0">
                <a:latin typeface="Showcard Gothic" pitchFamily="82" charset="0"/>
              </a:rPr>
              <a:t>Базовые операции, выражения</a:t>
            </a:r>
            <a:endParaRPr lang="ru-RU" sz="2800" dirty="0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1400" y="304800"/>
            <a:ext cx="23495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Язык</a:t>
            </a:r>
            <a:r>
              <a:rPr kumimoji="0" lang="ru-RU" sz="39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 программирования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3400" y="1371600"/>
            <a:ext cx="8305800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b="1" dirty="0">
                <a:latin typeface="Arial Narrow" pitchFamily="34" charset="0"/>
              </a:rPr>
              <a:t>Язы́к программи́рования</a:t>
            </a:r>
            <a:r>
              <a:rPr lang="ru-RU" sz="1600" dirty="0">
                <a:latin typeface="Arial Narrow" pitchFamily="34" charset="0"/>
              </a:rPr>
              <a:t> </a:t>
            </a:r>
          </a:p>
          <a:p>
            <a:pPr>
              <a:spcAft>
                <a:spcPts val="600"/>
              </a:spcAft>
            </a:pPr>
            <a:r>
              <a:rPr lang="ru-RU" sz="1600" dirty="0">
                <a:latin typeface="Arial Narrow" pitchFamily="34" charset="0"/>
              </a:rPr>
              <a:t>формальная знаковая система, предназначенная для записи компьютерных программ. Язык программирования определяет набор лексических, синтаксических и семантических правил, задающих внешний вид программы и действия, которые выполнит исполнитель (компьютер) под её управлением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graphicFrame>
        <p:nvGraphicFramePr>
          <p:cNvPr id="9" name="Diagram 8"/>
          <p:cNvGraphicFramePr/>
          <p:nvPr/>
        </p:nvGraphicFramePr>
        <p:xfrm>
          <a:off x="838200" y="2895600"/>
          <a:ext cx="7620000" cy="360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886200" y="4495800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Arial Narrow" pitchFamily="34" charset="0"/>
              </a:rPr>
              <a:t>Язык программирования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FC428241-BE01-4897-A3DB-776A486A32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1015088"/>
            <a:ext cx="8458200" cy="5645327"/>
          </a:xfr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AAAC7A7-19C7-4FE8-AC7F-F2209AC9A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C2B255AB-586B-4F85-B07A-2E9B3B0A4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8757"/>
            <a:ext cx="822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800" u="sng" dirty="0"/>
              <a:t>https://visualstudio.microsoft.com/ru/</a:t>
            </a:r>
            <a:br>
              <a:rPr lang="en-US" sz="1800" u="sng" dirty="0"/>
            </a:br>
            <a:r>
              <a:rPr lang="en-US" sz="1800" u="sng" dirty="0"/>
              <a:t>https://visualstudio.microsoft.com/ru/free-developer-offers/</a:t>
            </a:r>
            <a:endParaRPr lang="ru-RU" sz="1800" u="sng" dirty="0"/>
          </a:p>
        </p:txBody>
      </p:sp>
    </p:spTree>
    <p:extLst>
      <p:ext uri="{BB962C8B-B14F-4D97-AF65-F5344CB8AC3E}">
        <p14:creationId xmlns:p14="http://schemas.microsoft.com/office/powerpoint/2010/main" val="27230324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762000" y="457200"/>
            <a:ext cx="77724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Знакомство с</a:t>
            </a:r>
            <a:r>
              <a:rPr kumimoji="0" lang="ru-RU" sz="39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 </a:t>
            </a:r>
            <a:r>
              <a:rPr kumimoji="0" lang="en-US" sz="39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MS Visual Studio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pic>
        <p:nvPicPr>
          <p:cNvPr id="4198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1143000"/>
            <a:ext cx="6934200" cy="5172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762000" y="457200"/>
            <a:ext cx="77724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Знакомство с</a:t>
            </a:r>
            <a:r>
              <a:rPr kumimoji="0" lang="ru-RU" sz="39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 </a:t>
            </a:r>
            <a:r>
              <a:rPr kumimoji="0" lang="en-US" sz="39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MS Visual Studio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71600" y="2438400"/>
            <a:ext cx="6705600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File</a:t>
            </a:r>
            <a:endParaRPr lang="ru-RU" dirty="0"/>
          </a:p>
          <a:p>
            <a:r>
              <a:rPr lang="ru-RU" sz="1400" dirty="0"/>
              <a:t>Работа с проектами и файлами (создание, открытие, сохранение, печать)</a:t>
            </a:r>
            <a:endParaRPr lang="en-US" sz="1400" dirty="0"/>
          </a:p>
          <a:p>
            <a:r>
              <a:rPr lang="en-US" dirty="0"/>
              <a:t>Edit</a:t>
            </a:r>
            <a:endParaRPr lang="ru-RU" dirty="0"/>
          </a:p>
          <a:p>
            <a:r>
              <a:rPr lang="ru-RU" sz="1400" dirty="0"/>
              <a:t>Функции редактирования текста и навигации по проекту</a:t>
            </a:r>
            <a:endParaRPr lang="en-US" sz="1400" dirty="0"/>
          </a:p>
          <a:p>
            <a:r>
              <a:rPr lang="en-US" dirty="0"/>
              <a:t>View</a:t>
            </a:r>
            <a:endParaRPr lang="ru-RU" dirty="0"/>
          </a:p>
          <a:p>
            <a:r>
              <a:rPr lang="ru-RU" sz="1400" dirty="0"/>
              <a:t>Просмотр различных окон среды</a:t>
            </a:r>
            <a:endParaRPr lang="en-US" sz="1400" dirty="0"/>
          </a:p>
          <a:p>
            <a:r>
              <a:rPr lang="en-US" dirty="0"/>
              <a:t>Project</a:t>
            </a:r>
            <a:endParaRPr lang="ru-RU" dirty="0"/>
          </a:p>
          <a:p>
            <a:r>
              <a:rPr lang="ru-RU" sz="1400" dirty="0"/>
              <a:t>Управление проектом (добавление компонент, редактирование настроек проекта)</a:t>
            </a:r>
            <a:endParaRPr lang="en-US" sz="1400" dirty="0"/>
          </a:p>
          <a:p>
            <a:r>
              <a:rPr lang="en-US" dirty="0"/>
              <a:t>Build</a:t>
            </a:r>
            <a:endParaRPr lang="ru-RU" dirty="0"/>
          </a:p>
          <a:p>
            <a:r>
              <a:rPr lang="ru-RU" sz="1400" dirty="0"/>
              <a:t>Компиляция и линковка (сборка и пересборка) проекта</a:t>
            </a:r>
            <a:endParaRPr lang="en-US" sz="1400" dirty="0"/>
          </a:p>
          <a:p>
            <a:r>
              <a:rPr lang="en-US" dirty="0"/>
              <a:t>Debug</a:t>
            </a:r>
            <a:endParaRPr lang="ru-RU" dirty="0"/>
          </a:p>
          <a:p>
            <a:r>
              <a:rPr lang="ru-RU" sz="1400" dirty="0"/>
              <a:t>Все действия, связанные с отладкой приложения (установить/снять брейкпойнт, начать пошаговую отладку, запустить приложение без отладки)</a:t>
            </a:r>
          </a:p>
        </p:txBody>
      </p:sp>
      <p:sp>
        <p:nvSpPr>
          <p:cNvPr id="4" name="Rectangle 3"/>
          <p:cNvSpPr/>
          <p:nvPr/>
        </p:nvSpPr>
        <p:spPr>
          <a:xfrm>
            <a:off x="1066800" y="1600200"/>
            <a:ext cx="7391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dirty="0"/>
              <a:t>В рамках данного курса можно ограничиться следующими пунктами меню:</a:t>
            </a:r>
            <a:endParaRPr lang="ru-RU" sz="1600" i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762000" y="457200"/>
            <a:ext cx="77724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Конфигурации </a:t>
            </a: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Debug </a:t>
            </a: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и </a:t>
            </a: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Release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38200" y="1524000"/>
            <a:ext cx="7696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Главное различие состоит в назначении:</a:t>
            </a:r>
          </a:p>
          <a:p>
            <a:r>
              <a:rPr lang="ru-RU" dirty="0"/>
              <a:t>конфигурация </a:t>
            </a:r>
            <a:r>
              <a:rPr lang="ru-RU" b="1" dirty="0"/>
              <a:t>Debug</a:t>
            </a:r>
            <a:r>
              <a:rPr lang="ru-RU" dirty="0"/>
              <a:t> предназначена для компиляции на этапе разработки и отладки программы, а </a:t>
            </a:r>
            <a:r>
              <a:rPr lang="ru-RU" b="1" dirty="0"/>
              <a:t>Release</a:t>
            </a:r>
            <a:r>
              <a:rPr lang="ru-RU" dirty="0"/>
              <a:t> - для сборки программы и последующего её использования пользователями программы.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" y="3124200"/>
            <a:ext cx="6781800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Поэтому:</a:t>
            </a:r>
          </a:p>
          <a:p>
            <a:br>
              <a:rPr lang="ru-RU" sz="1600" dirty="0"/>
            </a:br>
            <a:r>
              <a:rPr lang="ru-RU" sz="1600" dirty="0"/>
              <a:t>В конфигурации Release удаляется отладочная информация из исполняемого </a:t>
            </a:r>
            <a:r>
              <a:rPr lang="en-US" sz="1600" dirty="0"/>
              <a:t>exe-</a:t>
            </a:r>
            <a:r>
              <a:rPr lang="ru-RU" sz="1600" dirty="0"/>
              <a:t>файла. Это приводит к уменьшению размера исполняемого </a:t>
            </a:r>
            <a:r>
              <a:rPr lang="en-US" sz="1600" dirty="0"/>
              <a:t>exe-</a:t>
            </a:r>
            <a:r>
              <a:rPr lang="ru-RU" sz="1600" dirty="0"/>
              <a:t>файла (обычно в несколько раз).</a:t>
            </a:r>
          </a:p>
          <a:p>
            <a:endParaRPr lang="ru-RU" sz="1600" dirty="0"/>
          </a:p>
          <a:p>
            <a:r>
              <a:rPr lang="ru-RU" sz="1600" dirty="0"/>
              <a:t>Исключаются дополнительные проверки. Например, инициализированы переменные или нет</a:t>
            </a:r>
            <a:r>
              <a:rPr lang="en-US" sz="1600" dirty="0"/>
              <a:t>.</a:t>
            </a:r>
            <a:r>
              <a:rPr lang="ru-RU" sz="1600" dirty="0"/>
              <a:t> В конфигурации Release программа может работать значительно быстрее, но и могут возникнуть новые ошибки, если код недостаточно хорошо написан и протестирован.</a:t>
            </a:r>
          </a:p>
          <a:p>
            <a:endParaRPr lang="ru-RU" sz="1600" dirty="0"/>
          </a:p>
          <a:p>
            <a:r>
              <a:rPr lang="ru-RU" sz="1600" dirty="0"/>
              <a:t>Производится оптимизация по уменьшению времени выполнения.</a:t>
            </a:r>
            <a:endParaRPr lang="en-US" sz="1600" dirty="0"/>
          </a:p>
          <a:p>
            <a:endParaRPr lang="ru-RU" sz="1400" dirty="0"/>
          </a:p>
        </p:txBody>
      </p:sp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00800" y="2743200"/>
            <a:ext cx="1959429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3657600" y="6477000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100" dirty="0"/>
              <a:t>http://kaktusenok.blogspot.com/2013/06/visual-studio-debug-release.html</a:t>
            </a:r>
            <a:endParaRPr lang="ru-RU" sz="1100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Знакомство с </a:t>
            </a: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.NET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676400"/>
            <a:ext cx="7429500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4343400"/>
            <a:ext cx="7343775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4724400" y="6019800"/>
            <a:ext cx="3962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u="sng" dirty="0"/>
              <a:t>(с) Г.Шилдт «</a:t>
            </a:r>
            <a:r>
              <a:rPr lang="en-US" sz="1600" u="sng" dirty="0"/>
              <a:t>C# 4.0</a:t>
            </a:r>
            <a:r>
              <a:rPr lang="ru-RU" sz="1600" u="sng" dirty="0"/>
              <a:t>. Полное руководство»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Компиляция приложений </a:t>
            </a: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.NET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pic>
        <p:nvPicPr>
          <p:cNvPr id="47106" name="Picture 2" descr="http://blogs.microsoft.co.il/msdn/wp-content/uploads/sites/1325/2013/12/cl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1981200"/>
            <a:ext cx="5400675" cy="3505200"/>
          </a:xfrm>
          <a:prstGeom prst="rect">
            <a:avLst/>
          </a:prstGeom>
          <a:noFill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Базовая библиотека </a:t>
            </a: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.NET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pic>
        <p:nvPicPr>
          <p:cNvPr id="46082" name="Picture 2" descr="http://programandodotnet.files.wordpress.com/2014/07/bcl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1447800"/>
            <a:ext cx="6543675" cy="4572000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Знакомство с </a:t>
            </a: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C#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828800"/>
            <a:ext cx="7723632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457200"/>
            <a:ext cx="2438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5257800" y="1676400"/>
            <a:ext cx="1828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dirty="0">
                <a:latin typeface="Berlin Sans FB Demi" pitchFamily="34" charset="0"/>
              </a:rPr>
              <a:t>C#</a:t>
            </a:r>
            <a:endParaRPr lang="ru-RU" sz="7200" dirty="0"/>
          </a:p>
        </p:txBody>
      </p:sp>
      <p:sp>
        <p:nvSpPr>
          <p:cNvPr id="10" name="Rectangle 9"/>
          <p:cNvSpPr/>
          <p:nvPr/>
        </p:nvSpPr>
        <p:spPr>
          <a:xfrm>
            <a:off x="1143000" y="3657600"/>
            <a:ext cx="7467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 Narrow" pitchFamily="34" charset="0"/>
              </a:rPr>
              <a:t>Название «Си шарп» (от англ. sharp — диез) происходит от музыкальной нотации, где знак диез, означает повышение соответствующего ноте звука на полутон, что аналогично названию языка C++, где «++» обозначает инкремент переменной. </a:t>
            </a:r>
            <a:endParaRPr lang="en-US" sz="1600" dirty="0">
              <a:latin typeface="Arial Narrow" pitchFamily="34" charset="0"/>
            </a:endParaRPr>
          </a:p>
          <a:p>
            <a:endParaRPr lang="en-US" sz="1600" dirty="0">
              <a:latin typeface="Arial Narrow" pitchFamily="34" charset="0"/>
            </a:endParaRPr>
          </a:p>
          <a:p>
            <a:r>
              <a:rPr lang="ru-RU" sz="1600" dirty="0">
                <a:latin typeface="Arial Narrow" pitchFamily="34" charset="0"/>
              </a:rPr>
              <a:t>Название так же является игрой с цепочкой C → C++ → C++++(C#), так как символ «#» можно составить из 4х знаков «+»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>
            <a:off x="3200400" y="381000"/>
            <a:ext cx="26670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ootlight MT Light" pitchFamily="18" charset="0"/>
              </a:rPr>
              <a:t>Процесс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685800" y="2133600"/>
            <a:ext cx="1981200" cy="3048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Задача</a:t>
            </a:r>
          </a:p>
        </p:txBody>
      </p:sp>
      <p:sp>
        <p:nvSpPr>
          <p:cNvPr id="8" name="Cloud 7"/>
          <p:cNvSpPr/>
          <p:nvPr/>
        </p:nvSpPr>
        <p:spPr>
          <a:xfrm>
            <a:off x="152400" y="1752600"/>
            <a:ext cx="2362200" cy="1219200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7162800" y="2057400"/>
            <a:ext cx="1676400" cy="3048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Код</a:t>
            </a:r>
          </a:p>
        </p:txBody>
      </p:sp>
      <p:sp>
        <p:nvSpPr>
          <p:cNvPr id="11" name="Cloud 10"/>
          <p:cNvSpPr/>
          <p:nvPr/>
        </p:nvSpPr>
        <p:spPr>
          <a:xfrm>
            <a:off x="6477000" y="1752600"/>
            <a:ext cx="2438400" cy="1143000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Cloud 15"/>
          <p:cNvSpPr/>
          <p:nvPr/>
        </p:nvSpPr>
        <p:spPr>
          <a:xfrm>
            <a:off x="3124200" y="1752600"/>
            <a:ext cx="2743200" cy="1371600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3505200" y="2057400"/>
            <a:ext cx="1981200" cy="3048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Проект решения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(алгоритм)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Subtitle 2"/>
          <p:cNvSpPr txBox="1">
            <a:spLocks/>
          </p:cNvSpPr>
          <p:nvPr/>
        </p:nvSpPr>
        <p:spPr>
          <a:xfrm>
            <a:off x="228600" y="3505200"/>
            <a:ext cx="2438400" cy="30480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Например: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папке хранятся файлы. Необходимо автоматически удалить все файлы, размер которых меньше 2 кб.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библиотеке</a:t>
            </a:r>
            <a:r>
              <a:rPr kumimoji="0" lang="ru-RU" sz="12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хранится информация о книгах. Необходимо отсортировать книги по авторам и названию в алфавитном порядке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…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Subtitle 2"/>
          <p:cNvSpPr txBox="1">
            <a:spLocks/>
          </p:cNvSpPr>
          <p:nvPr/>
        </p:nvSpPr>
        <p:spPr>
          <a:xfrm>
            <a:off x="3048000" y="3505200"/>
            <a:ext cx="2667000" cy="30480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Например: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Ввести полный путь к папке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ru-RU" sz="1200" b="1" dirty="0"/>
              <a:t>Если папка пуста, выдать сообщение «Папка пуста!» и завершить работу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ru-RU" sz="1200" b="1" dirty="0"/>
              <a:t>Перейти к очередному файлу в папке и узнать его размер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ru-RU" sz="1200" b="1" dirty="0"/>
              <a:t>Если размер меньше 2 кб, то удалить его и нарастить счетчик удаленных файлов на 1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ru-RU" sz="1200" b="1" dirty="0"/>
              <a:t>Повторять шаги 3-4, пока не будут просмотрены все файлы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ru-RU" sz="1200" b="1" dirty="0"/>
              <a:t>Вывести на экран значение счетчика удаленных файлов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AutoNum type="arabicPeriod"/>
              <a:tabLst/>
              <a:defRPr/>
            </a:pPr>
            <a:endParaRPr lang="ru-RU" sz="1200" b="1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AutoNum type="arabicPeriod"/>
              <a:tabLst/>
              <a:defRPr/>
            </a:pPr>
            <a:endParaRPr lang="ru-RU" sz="1200" b="1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AutoNum type="arabicPeriod"/>
              <a:tabLst/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9800" y="3695700"/>
            <a:ext cx="312420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6" grpId="0" animBg="1"/>
      <p:bldP spid="17" grpId="0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Реализации </a:t>
            </a: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C#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28800" y="5619690"/>
            <a:ext cx="6172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2000" dirty="0"/>
              <a:t>!      Не путать язык, платформу и среду разработки   !</a:t>
            </a:r>
          </a:p>
        </p:txBody>
      </p:sp>
      <p:sp>
        <p:nvSpPr>
          <p:cNvPr id="8" name="Rectangle 7"/>
          <p:cNvSpPr/>
          <p:nvPr/>
        </p:nvSpPr>
        <p:spPr>
          <a:xfrm>
            <a:off x="381000" y="1828800"/>
            <a:ext cx="8610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/>
          </a:p>
          <a:p>
            <a:pPr>
              <a:buFont typeface="Arial" pitchFamily="34" charset="0"/>
              <a:buChar char="•"/>
            </a:pPr>
            <a:r>
              <a:rPr lang="ru-RU" sz="1600" dirty="0"/>
              <a:t>  Реализация C# в виде компилятора </a:t>
            </a:r>
            <a:r>
              <a:rPr lang="ru-RU" sz="1600" b="1" dirty="0"/>
              <a:t>csc.exe</a:t>
            </a:r>
            <a:r>
              <a:rPr lang="ru-RU" sz="1600" dirty="0"/>
              <a:t> включена в состав </a:t>
            </a:r>
            <a:r>
              <a:rPr lang="ru-RU" sz="1600" b="1" dirty="0"/>
              <a:t>.NET Framework</a:t>
            </a:r>
            <a:r>
              <a:rPr lang="ru-RU" sz="1600" dirty="0"/>
              <a:t> (включая .NET Micro Framework, .NET Compact Framework и его реализации под Silverlight и Windows Phone 7).</a:t>
            </a:r>
          </a:p>
          <a:p>
            <a:pPr>
              <a:buFont typeface="Arial" pitchFamily="34" charset="0"/>
              <a:buChar char="•"/>
            </a:pPr>
            <a:endParaRPr lang="ru-RU" sz="1600" dirty="0"/>
          </a:p>
          <a:p>
            <a:pPr>
              <a:buFont typeface="Arial" pitchFamily="34" charset="0"/>
              <a:buChar char="•"/>
            </a:pPr>
            <a:r>
              <a:rPr lang="ru-RU" sz="1600" dirty="0"/>
              <a:t>  В составе проекта </a:t>
            </a:r>
            <a:r>
              <a:rPr lang="ru-RU" sz="1600" b="1" dirty="0"/>
              <a:t>Rotor</a:t>
            </a:r>
            <a:r>
              <a:rPr lang="ru-RU" sz="1600" dirty="0"/>
              <a:t> (Shared Source Common Language Infrastructure) компании Microsoft.</a:t>
            </a:r>
          </a:p>
          <a:p>
            <a:pPr>
              <a:buFont typeface="Arial" pitchFamily="34" charset="0"/>
              <a:buChar char="•"/>
            </a:pPr>
            <a:endParaRPr lang="ru-RU" sz="1600" dirty="0"/>
          </a:p>
          <a:p>
            <a:pPr>
              <a:buFont typeface="Arial" pitchFamily="34" charset="0"/>
              <a:buChar char="•"/>
            </a:pPr>
            <a:r>
              <a:rPr lang="ru-RU" sz="1600" dirty="0"/>
              <a:t>  Проект </a:t>
            </a:r>
            <a:r>
              <a:rPr lang="ru-RU" sz="1600" b="1" dirty="0"/>
              <a:t>Mono</a:t>
            </a:r>
            <a:r>
              <a:rPr lang="ru-RU" sz="1600" dirty="0"/>
              <a:t> включает в себя реализацию C# с открытым исходным кодом.</a:t>
            </a:r>
          </a:p>
          <a:p>
            <a:pPr>
              <a:buFont typeface="Arial" pitchFamily="34" charset="0"/>
              <a:buChar char="•"/>
            </a:pPr>
            <a:endParaRPr lang="ru-RU" sz="1600" dirty="0"/>
          </a:p>
          <a:p>
            <a:pPr>
              <a:buFont typeface="Arial" pitchFamily="34" charset="0"/>
              <a:buChar char="•"/>
            </a:pPr>
            <a:r>
              <a:rPr lang="ru-RU" sz="1600" dirty="0"/>
              <a:t>  Проект </a:t>
            </a:r>
            <a:r>
              <a:rPr lang="ru-RU" sz="1600" b="1" dirty="0"/>
              <a:t>DotGNU</a:t>
            </a:r>
            <a:r>
              <a:rPr lang="ru-RU" sz="1600" dirty="0"/>
              <a:t> также включает компилятор C# с открытым кодом.</a:t>
            </a:r>
          </a:p>
          <a:p>
            <a:pPr>
              <a:buFont typeface="Arial" pitchFamily="34" charset="0"/>
              <a:buChar char="•"/>
            </a:pPr>
            <a:endParaRPr lang="ru-RU" sz="1600" dirty="0"/>
          </a:p>
          <a:p>
            <a:pPr>
              <a:buFont typeface="Arial" pitchFamily="34" charset="0"/>
              <a:buChar char="•"/>
            </a:pPr>
            <a:r>
              <a:rPr lang="ru-RU" sz="1600" dirty="0"/>
              <a:t>  </a:t>
            </a:r>
            <a:r>
              <a:rPr lang="ru-RU" sz="1600" b="1" dirty="0"/>
              <a:t>DotNetAnywhere</a:t>
            </a:r>
            <a:r>
              <a:rPr lang="ru-RU" sz="1600" dirty="0"/>
              <a:t> — ориентированная на встраиваемые системы реализация CLR, поддерживает практически всю спецификацию C# 2.0.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Переменные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524000"/>
            <a:ext cx="73342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5120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76400" y="2838450"/>
            <a:ext cx="6078538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3352800" y="3733800"/>
            <a:ext cx="457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3810000" y="3733800"/>
            <a:ext cx="457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267200" y="3733800"/>
            <a:ext cx="457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4724400" y="3733800"/>
            <a:ext cx="457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Rectangle 14"/>
          <p:cNvSpPr/>
          <p:nvPr/>
        </p:nvSpPr>
        <p:spPr>
          <a:xfrm>
            <a:off x="6781800" y="3733800"/>
            <a:ext cx="457200" cy="381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24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2362200" y="3960812"/>
            <a:ext cx="685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6248400" y="5562600"/>
            <a:ext cx="457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Rectangle 18"/>
          <p:cNvSpPr/>
          <p:nvPr/>
        </p:nvSpPr>
        <p:spPr>
          <a:xfrm>
            <a:off x="6705600" y="5562600"/>
            <a:ext cx="457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21"/>
          <p:cNvSpPr/>
          <p:nvPr/>
        </p:nvSpPr>
        <p:spPr>
          <a:xfrm>
            <a:off x="4267200" y="5562600"/>
            <a:ext cx="457200" cy="381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-7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2514600" y="5867400"/>
            <a:ext cx="990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06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52600" y="4800600"/>
            <a:ext cx="4271211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/>
        </p:nvSpPr>
        <p:spPr>
          <a:xfrm>
            <a:off x="609600" y="5638800"/>
            <a:ext cx="1905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dirty="0"/>
              <a:t>2 </a:t>
            </a:r>
            <a:r>
              <a:rPr lang="ru-RU" sz="1600" dirty="0"/>
              <a:t>байта памяти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09600" y="3776246"/>
            <a:ext cx="1828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dirty="0"/>
              <a:t>4</a:t>
            </a:r>
            <a:r>
              <a:rPr lang="en-US" sz="1600" dirty="0"/>
              <a:t> </a:t>
            </a:r>
            <a:r>
              <a:rPr lang="ru-RU" sz="1600" dirty="0"/>
              <a:t>байта памяти</a:t>
            </a:r>
          </a:p>
        </p:txBody>
      </p:sp>
      <p:cxnSp>
        <p:nvCxnSpPr>
          <p:cNvPr id="27" name="Straight Arrow Connector 26"/>
          <p:cNvCxnSpPr/>
          <p:nvPr/>
        </p:nvCxnSpPr>
        <p:spPr>
          <a:xfrm flipV="1">
            <a:off x="1219200" y="3505200"/>
            <a:ext cx="4572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5400000" flipH="1" flipV="1">
            <a:off x="1333500" y="5143500"/>
            <a:ext cx="3048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Left Arrow 28"/>
          <p:cNvSpPr/>
          <p:nvPr/>
        </p:nvSpPr>
        <p:spPr>
          <a:xfrm>
            <a:off x="5715000" y="3810000"/>
            <a:ext cx="673608" cy="3322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Left Arrow 30"/>
          <p:cNvSpPr/>
          <p:nvPr/>
        </p:nvSpPr>
        <p:spPr>
          <a:xfrm>
            <a:off x="5117592" y="5562600"/>
            <a:ext cx="673608" cy="3322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26" name="Ink 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778000" y="3333750"/>
              <a:ext cx="203200" cy="12700"/>
            </p14:xfrm>
          </p:contentPart>
        </mc:Choice>
        <mc:Fallback xmlns="">
          <p:pic>
            <p:nvPicPr>
              <p:cNvPr id="1026" name="Ink 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762176" y="3280531"/>
                <a:ext cx="234489" cy="11913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27" name="Ink 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797050" y="5118100"/>
              <a:ext cx="425450" cy="1588"/>
            </p14:xfrm>
          </p:contentPart>
        </mc:Choice>
        <mc:Fallback xmlns="">
          <p:pic>
            <p:nvPicPr>
              <p:cNvPr id="1027" name="Ink 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781226" y="4838612"/>
                <a:ext cx="456738" cy="560564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51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14" grpId="0" animBg="1"/>
      <p:bldP spid="15" grpId="0" animBg="1"/>
      <p:bldP spid="18" grpId="0" animBg="1"/>
      <p:bldP spid="19" grpId="0" animBg="1"/>
      <p:bldP spid="22" grpId="0" animBg="1"/>
      <p:bldP spid="24" grpId="0"/>
      <p:bldP spid="25" grpId="0"/>
      <p:bldP spid="29" grpId="0" animBg="1"/>
      <p:bldP spid="3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Именование переменных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1066800"/>
            <a:ext cx="7696200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400" dirty="0"/>
              <a:t>Идентификатор (имя переменной) должно начинаться с буквы или символа _, за которыми могут идти буквы, символы _ и цифры.</a:t>
            </a:r>
            <a:endParaRPr lang="en-US" sz="1400" dirty="0"/>
          </a:p>
          <a:p>
            <a:pPr>
              <a:spcAft>
                <a:spcPts val="600"/>
              </a:spcAft>
            </a:pPr>
            <a:endParaRPr lang="ru-RU" sz="900" dirty="0"/>
          </a:p>
          <a:p>
            <a:pPr>
              <a:spcAft>
                <a:spcPts val="600"/>
              </a:spcAft>
            </a:pPr>
            <a:r>
              <a:rPr lang="ru-RU" sz="1400" dirty="0"/>
              <a:t>Идентификатор не может совпадать с одним из ключевых слов С</a:t>
            </a:r>
            <a:r>
              <a:rPr lang="en-US" sz="1400" dirty="0"/>
              <a:t># :</a:t>
            </a:r>
            <a:endParaRPr lang="ru-RU" sz="14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52226" name="Picture 2" descr="http://www.pauloortins.com/images/posts/2013-07-18/keyword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3200" y="2133600"/>
            <a:ext cx="4267200" cy="46061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Как хранить целые числа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905000"/>
            <a:ext cx="8417339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Другие простые типы данных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905000"/>
            <a:ext cx="7429026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799" y="5105400"/>
            <a:ext cx="5660621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Размерность типов</a:t>
            </a:r>
            <a:r>
              <a:rPr kumimoji="0" lang="ru-RU" sz="39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 данных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-228600" y="1371600"/>
            <a:ext cx="7086600" cy="2816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	      Console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"double: "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+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sizeof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(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double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) +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 bytes"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);</a:t>
            </a: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	      Console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.WriteLine();</a:t>
            </a: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"float: "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+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sizeof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(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float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) +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 bytes"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);</a:t>
            </a: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.WriteLine();</a:t>
            </a: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"decimal: "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+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sizeof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(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decimal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) +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 bytes"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);</a:t>
            </a: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.WriteLine();</a:t>
            </a: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"short: "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+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sizeof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(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short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) +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 bytes"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);</a:t>
            </a: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.WriteLine();</a:t>
            </a: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"int: "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+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sizeof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(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) +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 bytes"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);</a:t>
            </a: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.WriteLine();</a:t>
            </a: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"long: "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+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sizeof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(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long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) +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 bytes"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);</a:t>
            </a: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.WriteLine();</a:t>
            </a: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"char: "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+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sizeof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(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char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) +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 bytes"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);</a:t>
            </a: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.WriteLine();</a:t>
            </a: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"bool: "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+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sizeof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(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bool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) +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 bytes"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);</a:t>
            </a: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.WriteLine();</a:t>
            </a: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</p:txBody>
      </p:sp>
      <p:pic>
        <p:nvPicPr>
          <p:cNvPr id="4812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2362200"/>
            <a:ext cx="7239226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8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2524125"/>
            <a:ext cx="7094157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Пример использования переменных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105400" y="1282005"/>
            <a:ext cx="3505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Задача.</a:t>
            </a:r>
          </a:p>
          <a:p>
            <a:r>
              <a:rPr lang="ru-RU" sz="1400" dirty="0"/>
              <a:t>Замер земельного участка показал, что ширина равна 105,36 м, а высота – 87.32 м.</a:t>
            </a:r>
          </a:p>
          <a:p>
            <a:r>
              <a:rPr lang="ru-RU" sz="1400" dirty="0"/>
              <a:t>Написать программу, которая посчитает площадь и периметр этого участка и выведет результаты на экран.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6200" y="5334000"/>
            <a:ext cx="4680284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Еще об инициализации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2743200"/>
            <a:ext cx="7880396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Неявная типизация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3505200"/>
            <a:ext cx="7500473" cy="112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4876800"/>
            <a:ext cx="7165649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1525" y="1257300"/>
            <a:ext cx="7381875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Форматирование вывода в консоль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981200"/>
            <a:ext cx="733425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676400"/>
            <a:ext cx="8020050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Subtitle 2"/>
          <p:cNvSpPr txBox="1">
            <a:spLocks/>
          </p:cNvSpPr>
          <p:nvPr/>
        </p:nvSpPr>
        <p:spPr>
          <a:xfrm>
            <a:off x="1524000" y="381000"/>
            <a:ext cx="64770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Определение алгоритма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657600" y="3657600"/>
            <a:ext cx="5105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u="sng" dirty="0"/>
              <a:t>(с) Т.Кормен «Алгоритмы. Построение и анализ»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43000" y="4791670"/>
            <a:ext cx="7391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Алгори́тм</a:t>
            </a:r>
            <a:r>
              <a:rPr lang="ru-RU" dirty="0"/>
              <a:t> </a:t>
            </a:r>
          </a:p>
          <a:p>
            <a:r>
              <a:rPr lang="ru-RU" dirty="0"/>
              <a:t>набор инструкций, описывающих порядок действий исполнителя для достижения результата решения задачи за конечное число действий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343400" y="6019800"/>
            <a:ext cx="4038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u="sng" dirty="0"/>
              <a:t>(с) </a:t>
            </a:r>
            <a:r>
              <a:rPr lang="en-US" sz="1600" u="sng" dirty="0"/>
              <a:t>https://ru.wikipedia.org/wiki/</a:t>
            </a:r>
            <a:r>
              <a:rPr lang="ru-RU" sz="1600" u="sng" dirty="0"/>
              <a:t>Алгоритм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457200" y="381000"/>
            <a:ext cx="83820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Форматирование вывода (примеры)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524000"/>
            <a:ext cx="7484239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4572000"/>
            <a:ext cx="3352800" cy="176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Управляющие символы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2057400"/>
            <a:ext cx="7739136" cy="318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Игнорирование управляющих символов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2209800"/>
            <a:ext cx="741145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4191000"/>
            <a:ext cx="7294418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172" name="Ink 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832100" y="2660650"/>
              <a:ext cx="228600" cy="57150"/>
            </p14:xfrm>
          </p:contentPart>
        </mc:Choice>
        <mc:Fallback xmlns="">
          <p:pic>
            <p:nvPicPr>
              <p:cNvPr id="7172" name="Ink 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822755" y="2651305"/>
                <a:ext cx="247291" cy="75841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Константы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2362200"/>
            <a:ext cx="5943601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2800" y="4495800"/>
            <a:ext cx="44125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Преобразования типов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2133600"/>
            <a:ext cx="7448550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Автоматические преобразования типов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752600"/>
            <a:ext cx="7885081" cy="390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Приведение (конвертация) типов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524000"/>
            <a:ext cx="6339609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1" y="3852634"/>
            <a:ext cx="6553200" cy="1862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Приведение (конвертация) типов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/>
          </a:p>
        </p:txBody>
      </p:sp>
      <p:pic>
        <p:nvPicPr>
          <p:cNvPr id="5427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2286000"/>
            <a:ext cx="7260771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3429000"/>
            <a:ext cx="88582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Арифметические операторы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38</a:t>
            </a:fld>
            <a:endParaRPr lang="en-US"/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7200" y="1828800"/>
            <a:ext cx="3695700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Инкременты</a:t>
            </a:r>
            <a:r>
              <a:rPr kumimoji="0" lang="ru-RU" sz="39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 и декременты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2209800"/>
            <a:ext cx="813435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4724400"/>
            <a:ext cx="3291696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1524000" y="381000"/>
            <a:ext cx="64770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Свойства алгоритма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47800" y="1600200"/>
            <a:ext cx="7391400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ru-RU" sz="2000" dirty="0"/>
              <a:t> Дискретность </a:t>
            </a:r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ru-RU" sz="2000" dirty="0"/>
              <a:t> Детерминированность (определённость)</a:t>
            </a:r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ru-RU" sz="2000" dirty="0"/>
              <a:t> Понятность </a:t>
            </a:r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ru-RU" sz="2000" dirty="0"/>
              <a:t> Завершаемость (конечность) </a:t>
            </a:r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ru-RU" sz="2000" dirty="0"/>
              <a:t> Массовость (универсальность)</a:t>
            </a:r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ru-RU" sz="2000" dirty="0"/>
              <a:t> Результативность </a:t>
            </a:r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endParaRPr lang="ru-RU" sz="2000" dirty="0"/>
          </a:p>
          <a:p>
            <a:pPr>
              <a:spcAft>
                <a:spcPts val="600"/>
              </a:spcAft>
            </a:pPr>
            <a:r>
              <a:rPr lang="ru-RU" sz="2000" dirty="0"/>
              <a:t>Алгоритм содержит ошибки, если приводит к получению неправильных результатов либо не даёт результатов вовсе</a:t>
            </a:r>
          </a:p>
          <a:p>
            <a:pPr>
              <a:spcAft>
                <a:spcPts val="600"/>
              </a:spcAft>
            </a:pPr>
            <a:endParaRPr lang="ru-RU" sz="2000" dirty="0"/>
          </a:p>
          <a:p>
            <a:pPr>
              <a:spcAft>
                <a:spcPts val="600"/>
              </a:spcAft>
            </a:pPr>
            <a:r>
              <a:rPr lang="ru-RU" sz="2000" dirty="0"/>
              <a:t>Алгоритм не содержит ошибок, если он даёт правильные результаты для любых допустимых исходных данных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Составной</a:t>
            </a:r>
            <a:r>
              <a:rPr kumimoji="0" lang="ru-RU" sz="39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 оператор присваивания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40</a:t>
            </a:fld>
            <a:endParaRPr lang="en-US"/>
          </a:p>
        </p:txBody>
      </p:sp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2667000"/>
            <a:ext cx="775208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152400" y="381000"/>
            <a:ext cx="87630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Поразрядные операторы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41</a:t>
            </a:fld>
            <a:endParaRPr lang="en-US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676400"/>
            <a:ext cx="6067425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4419600"/>
            <a:ext cx="664845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Приоритет операций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42</a:t>
            </a:fld>
            <a:endParaRPr lang="en-US"/>
          </a:p>
        </p:txBody>
      </p:sp>
      <p:pic>
        <p:nvPicPr>
          <p:cNvPr id="4812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3750" y="1719263"/>
            <a:ext cx="7253450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Straight Arrow Connector 5"/>
          <p:cNvCxnSpPr/>
          <p:nvPr/>
        </p:nvCxnSpPr>
        <p:spPr>
          <a:xfrm rot="5400000">
            <a:off x="6515100" y="3771900"/>
            <a:ext cx="4038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Преобразование типов в выражениях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52400" y="1143000"/>
            <a:ext cx="80772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byte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x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=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15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;</a:t>
            </a:r>
            <a:endParaRPr kumimoji="0" 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ea typeface="Calibri" pitchFamily="34" charset="0"/>
              <a:cs typeface="Consolas" pitchFamily="49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0000F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	      short</a:t>
            </a:r>
            <a:r>
              <a:rPr lang="ru-RU" sz="1100" dirty="0">
                <a:latin typeface="Consolas" pitchFamily="49" charset="0"/>
                <a:ea typeface="Calibri" pitchFamily="34" charset="0"/>
                <a:cs typeface="Consolas" pitchFamily="49" charset="0"/>
              </a:rPr>
              <a:t> </a:t>
            </a:r>
            <a:r>
              <a:rPr lang="en-US" sz="1100" dirty="0">
                <a:latin typeface="Consolas" pitchFamily="49" charset="0"/>
                <a:ea typeface="Calibri" pitchFamily="34" charset="0"/>
                <a:cs typeface="Consolas" pitchFamily="49" charset="0"/>
              </a:rPr>
              <a:t>y</a:t>
            </a:r>
            <a:r>
              <a:rPr lang="ru-RU" sz="1100" dirty="0">
                <a:latin typeface="Consolas" pitchFamily="49" charset="0"/>
                <a:ea typeface="Calibri" pitchFamily="34" charset="0"/>
                <a:cs typeface="Consolas" pitchFamily="49" charset="0"/>
              </a:rPr>
              <a:t> = </a:t>
            </a:r>
            <a:r>
              <a:rPr lang="en-US" sz="1100" dirty="0">
                <a:solidFill>
                  <a:srgbClr val="2B91A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1000</a:t>
            </a:r>
            <a:r>
              <a:rPr lang="ru-RU" sz="1100" dirty="0">
                <a:latin typeface="Consolas" pitchFamily="49" charset="0"/>
                <a:ea typeface="Calibri" pitchFamily="34" charset="0"/>
                <a:cs typeface="Consolas" pitchFamily="49" charset="0"/>
              </a:rPr>
              <a:t>;</a:t>
            </a: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0000F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	      short</a:t>
            </a:r>
            <a:r>
              <a:rPr lang="ru-RU" sz="1100" dirty="0">
                <a:latin typeface="Consolas" pitchFamily="49" charset="0"/>
                <a:ea typeface="Calibri" pitchFamily="34" charset="0"/>
                <a:cs typeface="Consolas" pitchFamily="49" charset="0"/>
              </a:rPr>
              <a:t> </a:t>
            </a:r>
            <a:r>
              <a:rPr lang="en-US" sz="1100" dirty="0">
                <a:latin typeface="Consolas" pitchFamily="49" charset="0"/>
                <a:ea typeface="Calibri" pitchFamily="34" charset="0"/>
                <a:cs typeface="Consolas" pitchFamily="49" charset="0"/>
              </a:rPr>
              <a:t>z</a:t>
            </a:r>
            <a:r>
              <a:rPr lang="ru-RU" sz="1100" dirty="0">
                <a:latin typeface="Consolas" pitchFamily="49" charset="0"/>
                <a:ea typeface="Calibri" pitchFamily="34" charset="0"/>
                <a:cs typeface="Consolas" pitchFamily="49" charset="0"/>
              </a:rPr>
              <a:t> = </a:t>
            </a:r>
            <a:r>
              <a:rPr lang="en-US" sz="1100" dirty="0">
                <a:latin typeface="Consolas" pitchFamily="49" charset="0"/>
                <a:ea typeface="Calibri" pitchFamily="34" charset="0"/>
                <a:cs typeface="Consolas" pitchFamily="49" charset="0"/>
              </a:rPr>
              <a:t>x + y</a:t>
            </a:r>
            <a:r>
              <a:rPr lang="ru-RU" sz="1100" dirty="0">
                <a:latin typeface="Consolas" pitchFamily="49" charset="0"/>
                <a:ea typeface="Calibri" pitchFamily="34" charset="0"/>
                <a:cs typeface="Consolas" pitchFamily="49" charset="0"/>
              </a:rPr>
              <a:t>;</a:t>
            </a:r>
            <a:r>
              <a:rPr lang="en-US" sz="1100" dirty="0">
                <a:latin typeface="Consolas" pitchFamily="49" charset="0"/>
                <a:ea typeface="Calibri" pitchFamily="34" charset="0"/>
                <a:cs typeface="Consolas" pitchFamily="49" charset="0"/>
              </a:rPr>
              <a:t>	   	</a:t>
            </a:r>
            <a:r>
              <a:rPr lang="en-US" sz="1100" dirty="0">
                <a:solidFill>
                  <a:srgbClr val="00B050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// </a:t>
            </a:r>
            <a:r>
              <a:rPr lang="ru-RU" sz="1100" dirty="0">
                <a:solidFill>
                  <a:srgbClr val="00B050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нельзя так!</a:t>
            </a:r>
            <a:r>
              <a:rPr lang="en-US" sz="1100" dirty="0">
                <a:solidFill>
                  <a:srgbClr val="00B050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 </a:t>
            </a:r>
            <a:r>
              <a:rPr lang="ru-RU" sz="1100" dirty="0">
                <a:solidFill>
                  <a:srgbClr val="00B050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Компилятор приводит операнды к типу</a:t>
            </a:r>
            <a:r>
              <a:rPr lang="en-US" sz="1100" dirty="0">
                <a:solidFill>
                  <a:srgbClr val="00B050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 </a:t>
            </a:r>
            <a:r>
              <a:rPr lang="en-US" sz="1100" dirty="0" err="1">
                <a:solidFill>
                  <a:srgbClr val="00B050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lang="ru-RU" sz="1100" dirty="0">
                <a:solidFill>
                  <a:srgbClr val="00B050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!</a:t>
            </a:r>
            <a:endParaRPr lang="en-US" sz="1100" dirty="0">
              <a:solidFill>
                <a:srgbClr val="00B050"/>
              </a:solidFill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>
              <a:latin typeface="Consolas" pitchFamily="49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0000F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	      short</a:t>
            </a:r>
            <a:r>
              <a:rPr lang="ru-RU" sz="1100" dirty="0">
                <a:latin typeface="Consolas" pitchFamily="49" charset="0"/>
                <a:ea typeface="Calibri" pitchFamily="34" charset="0"/>
                <a:cs typeface="Consolas" pitchFamily="49" charset="0"/>
              </a:rPr>
              <a:t> </a:t>
            </a:r>
            <a:r>
              <a:rPr lang="en-US" sz="1100" dirty="0">
                <a:latin typeface="Consolas" pitchFamily="49" charset="0"/>
                <a:ea typeface="Calibri" pitchFamily="34" charset="0"/>
                <a:cs typeface="Consolas" pitchFamily="49" charset="0"/>
              </a:rPr>
              <a:t>z</a:t>
            </a:r>
            <a:r>
              <a:rPr lang="ru-RU" sz="1100" dirty="0">
                <a:latin typeface="Consolas" pitchFamily="49" charset="0"/>
                <a:ea typeface="Calibri" pitchFamily="34" charset="0"/>
                <a:cs typeface="Consolas" pitchFamily="49" charset="0"/>
              </a:rPr>
              <a:t> = </a:t>
            </a:r>
            <a:r>
              <a:rPr lang="en-US" sz="1100" dirty="0">
                <a:latin typeface="Consolas" pitchFamily="49" charset="0"/>
                <a:ea typeface="Calibri" pitchFamily="34" charset="0"/>
                <a:cs typeface="Consolas" pitchFamily="49" charset="0"/>
              </a:rPr>
              <a:t>(</a:t>
            </a:r>
            <a:r>
              <a:rPr lang="en-US" sz="1100" dirty="0">
                <a:solidFill>
                  <a:srgbClr val="0000FF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short</a:t>
            </a:r>
            <a:r>
              <a:rPr lang="en-US" sz="1100" dirty="0">
                <a:latin typeface="Consolas" pitchFamily="49" charset="0"/>
                <a:ea typeface="Calibri" pitchFamily="34" charset="0"/>
                <a:cs typeface="Consolas" pitchFamily="49" charset="0"/>
              </a:rPr>
              <a:t>)(x + y)</a:t>
            </a:r>
            <a:r>
              <a:rPr lang="ru-RU" sz="1100" dirty="0">
                <a:latin typeface="Consolas" pitchFamily="49" charset="0"/>
                <a:ea typeface="Calibri" pitchFamily="34" charset="0"/>
                <a:cs typeface="Consolas" pitchFamily="49" charset="0"/>
              </a:rPr>
              <a:t>;</a:t>
            </a:r>
            <a:r>
              <a:rPr lang="en-US" sz="1100" dirty="0">
                <a:latin typeface="Consolas" pitchFamily="49" charset="0"/>
                <a:ea typeface="Calibri" pitchFamily="34" charset="0"/>
                <a:cs typeface="Consolas" pitchFamily="49" charset="0"/>
              </a:rPr>
              <a:t>	</a:t>
            </a:r>
            <a:r>
              <a:rPr lang="en-US" sz="1100" dirty="0">
                <a:solidFill>
                  <a:srgbClr val="00B050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// </a:t>
            </a:r>
            <a:r>
              <a:rPr lang="ru-RU" sz="1100" dirty="0">
                <a:solidFill>
                  <a:srgbClr val="00B050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нужно так – явно приводить к типу </a:t>
            </a:r>
            <a:r>
              <a:rPr lang="en-US" sz="1100" dirty="0">
                <a:solidFill>
                  <a:srgbClr val="00B050"/>
                </a:solidFill>
                <a:latin typeface="Consolas" pitchFamily="49" charset="0"/>
                <a:ea typeface="Calibri" pitchFamily="34" charset="0"/>
                <a:cs typeface="Consolas" pitchFamily="49" charset="0"/>
              </a:rPr>
              <a:t>short</a:t>
            </a:r>
            <a:endParaRPr lang="en-US" sz="1100" dirty="0">
              <a:solidFill>
                <a:srgbClr val="00B050"/>
              </a:solidFill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2743200"/>
            <a:ext cx="6819900" cy="354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1295400"/>
            <a:ext cx="741045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304800" y="381000"/>
            <a:ext cx="85344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Heavy" pitchFamily="34" charset="0"/>
              </a:rPr>
              <a:t>Класс </a:t>
            </a:r>
            <a:r>
              <a:rPr lang="en-US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Heavy" pitchFamily="34" charset="0"/>
              </a:rPr>
              <a:t>Math</a:t>
            </a: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Heavy" pitchFamily="34" charset="0"/>
              </a:rPr>
              <a:t> из</a:t>
            </a:r>
            <a:r>
              <a:rPr lang="en-US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Heavy" pitchFamily="34" charset="0"/>
              </a:rPr>
              <a:t> </a:t>
            </a: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Heavy" pitchFamily="34" charset="0"/>
              </a:rPr>
              <a:t>пространства</a:t>
            </a:r>
            <a:r>
              <a:rPr kumimoji="0" lang="ru-RU" sz="39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Heavy" pitchFamily="34" charset="0"/>
              </a:rPr>
              <a:t> имен </a:t>
            </a: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Heavy" pitchFamily="34" charset="0"/>
              </a:rPr>
              <a:t>System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Heavy" pitchFamily="34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048000" y="6324600"/>
            <a:ext cx="4953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u="sng" dirty="0"/>
              <a:t>Г.Шилдт «</a:t>
            </a:r>
            <a:r>
              <a:rPr lang="en-US" sz="1600" u="sng" dirty="0"/>
              <a:t>C# 4.0</a:t>
            </a:r>
            <a:r>
              <a:rPr lang="ru-RU" sz="1600" u="sng" dirty="0"/>
              <a:t>. Полное руководство»</a:t>
            </a:r>
            <a:r>
              <a:rPr lang="ru-RU" sz="1600" dirty="0"/>
              <a:t>  </a:t>
            </a:r>
            <a:r>
              <a:rPr lang="en-US" sz="1600" dirty="0"/>
              <a:t>[</a:t>
            </a:r>
            <a:r>
              <a:rPr lang="ru-RU" sz="1600" dirty="0"/>
              <a:t>Стр. 721-726</a:t>
            </a:r>
            <a:r>
              <a:rPr lang="en-US" sz="1600" dirty="0"/>
              <a:t>]</a:t>
            </a:r>
            <a:endParaRPr lang="ru-RU" sz="1600" dirty="0"/>
          </a:p>
        </p:txBody>
      </p:sp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381000" y="1371600"/>
            <a:ext cx="6629400" cy="449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static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void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Main(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string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[] args)</a:t>
            </a: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{</a:t>
            </a: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double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radius = 2.0;</a:t>
            </a: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double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area =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Math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.PI *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Math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.Pow( radius, 2 );</a:t>
            </a: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"2 * pi * r^2 = "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+ area );</a:t>
            </a:r>
            <a:endParaRPr kumimoji="0" 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ea typeface="Calibri" pitchFamily="34" charset="0"/>
              <a:cs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int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maxValue =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Math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.Max( 5, 17 );</a:t>
            </a: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"max { 5, 17 } = "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+ maxValue );</a:t>
            </a:r>
            <a:endParaRPr kumimoji="0" 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ea typeface="Calibri" pitchFamily="34" charset="0"/>
              <a:cs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double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res1 =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Math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.Log(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Math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.E );</a:t>
            </a: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"ln(e) = "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+ res1 );</a:t>
            </a:r>
            <a:endParaRPr kumimoji="0" 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ea typeface="Calibri" pitchFamily="34" charset="0"/>
              <a:cs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double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res2 =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Math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.Log( 9, 3 );</a:t>
            </a: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"Log_3 (9) = "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+ res2 );</a:t>
            </a:r>
            <a:endParaRPr kumimoji="0" 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ea typeface="Calibri" pitchFamily="34" charset="0"/>
              <a:cs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double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res3 =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Math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.Sin(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Math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.PI / 6);</a:t>
            </a: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"sin(pi/6) = "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+ res3 );</a:t>
            </a:r>
            <a:endParaRPr kumimoji="0" 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ea typeface="Calibri" pitchFamily="34" charset="0"/>
              <a:cs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double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res4 =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Math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.Atan( 1.0 );</a:t>
            </a: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"Arctg(1) = "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+ res4 );</a:t>
            </a:r>
            <a:endParaRPr kumimoji="0" 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ea typeface="Calibri" pitchFamily="34" charset="0"/>
              <a:cs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double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res5 =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Math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.Abs( -0.5 );</a:t>
            </a: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.WriteLine(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"|-0.5| = "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+ res5 );</a:t>
            </a:r>
            <a:endParaRPr kumimoji="0" 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ea typeface="Calibri" pitchFamily="34" charset="0"/>
              <a:cs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    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Console</a:t>
            </a: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.ReadKey();</a:t>
            </a: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       }</a:t>
            </a: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457200" y="3886200"/>
          <a:ext cx="495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43" name="Equation" r:id="rId3" imgW="495000" imgH="457200" progId="Equation.3">
                  <p:embed/>
                </p:oleObj>
              </mc:Choice>
              <mc:Fallback>
                <p:oleObj name="Equation" r:id="rId3" imgW="495000" imgH="4572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3886200"/>
                        <a:ext cx="49530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08" name="Object 4"/>
          <p:cNvGraphicFramePr>
            <a:graphicFrameLocks noChangeAspect="1"/>
          </p:cNvGraphicFramePr>
          <p:nvPr/>
        </p:nvGraphicFramePr>
        <p:xfrm>
          <a:off x="6477000" y="3505200"/>
          <a:ext cx="4445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44" name="Equation" r:id="rId5" imgW="444240" imgH="241200" progId="Equation.3">
                  <p:embed/>
                </p:oleObj>
              </mc:Choice>
              <mc:Fallback>
                <p:oleObj name="Equation" r:id="rId5" imgW="444240" imgH="2412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3505200"/>
                        <a:ext cx="444500" cy="241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09" name="Object 5"/>
          <p:cNvGraphicFramePr>
            <a:graphicFrameLocks noChangeAspect="1"/>
          </p:cNvGraphicFramePr>
          <p:nvPr/>
        </p:nvGraphicFramePr>
        <p:xfrm>
          <a:off x="6477000" y="2514600"/>
          <a:ext cx="7747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45" name="Equation" r:id="rId7" imgW="774360" imgH="228600" progId="Equation.3">
                  <p:embed/>
                </p:oleObj>
              </mc:Choice>
              <mc:Fallback>
                <p:oleObj name="Equation" r:id="rId7" imgW="774360" imgH="2286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2514600"/>
                        <a:ext cx="774700" cy="228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10" name="Object 6"/>
          <p:cNvGraphicFramePr>
            <a:graphicFrameLocks noChangeAspect="1"/>
          </p:cNvGraphicFramePr>
          <p:nvPr/>
        </p:nvGraphicFramePr>
        <p:xfrm>
          <a:off x="457200" y="1905000"/>
          <a:ext cx="3937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46" name="Equation" r:id="rId9" imgW="393480" imgH="241200" progId="Equation.3">
                  <p:embed/>
                </p:oleObj>
              </mc:Choice>
              <mc:Fallback>
                <p:oleObj name="Equation" r:id="rId9" imgW="393480" imgH="2412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905000"/>
                        <a:ext cx="393700" cy="241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11" name="Object 7"/>
          <p:cNvGraphicFramePr>
            <a:graphicFrameLocks noChangeAspect="1"/>
          </p:cNvGraphicFramePr>
          <p:nvPr/>
        </p:nvGraphicFramePr>
        <p:xfrm>
          <a:off x="304800" y="2971800"/>
          <a:ext cx="9525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47" name="Equation" r:id="rId11" imgW="952200" imgH="241200" progId="Equation.3">
                  <p:embed/>
                </p:oleObj>
              </mc:Choice>
              <mc:Fallback>
                <p:oleObj name="Equation" r:id="rId11" imgW="952200" imgH="2412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2971800"/>
                        <a:ext cx="952500" cy="241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13" name="Object 9"/>
          <p:cNvGraphicFramePr>
            <a:graphicFrameLocks noChangeAspect="1"/>
          </p:cNvGraphicFramePr>
          <p:nvPr/>
        </p:nvGraphicFramePr>
        <p:xfrm>
          <a:off x="6400800" y="4495800"/>
          <a:ext cx="8001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48" name="Equation" r:id="rId13" imgW="799920" imgH="228600" progId="Equation.3">
                  <p:embed/>
                </p:oleObj>
              </mc:Choice>
              <mc:Fallback>
                <p:oleObj name="Equation" r:id="rId13" imgW="799920" imgH="22860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4495800"/>
                        <a:ext cx="800100" cy="228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14" name="Object 10"/>
          <p:cNvGraphicFramePr>
            <a:graphicFrameLocks noChangeAspect="1"/>
          </p:cNvGraphicFramePr>
          <p:nvPr/>
        </p:nvGraphicFramePr>
        <p:xfrm>
          <a:off x="457200" y="5105400"/>
          <a:ext cx="4699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49" name="Equation" r:id="rId15" imgW="469800" imgH="215640" progId="Equation.3">
                  <p:embed/>
                </p:oleObj>
              </mc:Choice>
              <mc:Fallback>
                <p:oleObj name="Equation" r:id="rId15" imgW="469800" imgH="21564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5105400"/>
                        <a:ext cx="4699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5715000" y="4495800"/>
            <a:ext cx="3235441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6" name="Picture 4" descr="https://upload.wikimedia.org/wikipedia/commons/thumb/1/16/Flowchart_example.png/150px-Flowchart_exampl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72200" y="1981200"/>
            <a:ext cx="2057400" cy="4485133"/>
          </a:xfrm>
          <a:prstGeom prst="rect">
            <a:avLst/>
          </a:prstGeom>
          <a:noFill/>
        </p:spPr>
      </p:pic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Виды представления алгоритма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1478846"/>
            <a:ext cx="7391400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ru-RU" sz="2000" dirty="0"/>
              <a:t> </a:t>
            </a:r>
            <a:r>
              <a:rPr lang="ru-RU" sz="2000" b="1" i="1" u="sng" dirty="0"/>
              <a:t>Словесное, языковое, формульно-словесное</a:t>
            </a:r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endParaRPr lang="ru-RU" sz="2000" dirty="0"/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endParaRPr lang="ru-RU" sz="2000" dirty="0"/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ru-RU" sz="2000" dirty="0"/>
              <a:t> </a:t>
            </a:r>
            <a:r>
              <a:rPr lang="ru-RU" sz="2000" b="1" i="1" u="sng" dirty="0"/>
              <a:t>Псевдокод</a:t>
            </a: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250" y="3352800"/>
            <a:ext cx="363855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5334000" y="2667000"/>
            <a:ext cx="1752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ru-RU" sz="2000" dirty="0"/>
              <a:t> </a:t>
            </a:r>
            <a:r>
              <a:rPr lang="ru-RU" sz="2000" b="1" i="1" u="sng" dirty="0"/>
              <a:t>Блок-схемы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>
            <a:off x="2286000" y="381000"/>
            <a:ext cx="49530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ootlight MT Light" pitchFamily="18" charset="0"/>
              </a:rPr>
              <a:t>Процесс (продолжение)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1447800" y="1981200"/>
            <a:ext cx="1676400" cy="3048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Код</a:t>
            </a:r>
          </a:p>
        </p:txBody>
      </p:sp>
      <p:sp>
        <p:nvSpPr>
          <p:cNvPr id="11" name="Cloud 10"/>
          <p:cNvSpPr/>
          <p:nvPr/>
        </p:nvSpPr>
        <p:spPr>
          <a:xfrm>
            <a:off x="685800" y="1752600"/>
            <a:ext cx="2590800" cy="1219200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Cloud 15"/>
          <p:cNvSpPr/>
          <p:nvPr/>
        </p:nvSpPr>
        <p:spPr>
          <a:xfrm>
            <a:off x="5029200" y="1600200"/>
            <a:ext cx="3352800" cy="1676400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5257800" y="1905000"/>
            <a:ext cx="2819400" cy="3048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Программа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(приложение,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исполняемый файл)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3657600"/>
            <a:ext cx="312420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Striped Right Arrow 11"/>
          <p:cNvSpPr/>
          <p:nvPr/>
        </p:nvSpPr>
        <p:spPr>
          <a:xfrm>
            <a:off x="3505200" y="2209800"/>
            <a:ext cx="1371600" cy="457200"/>
          </a:xfrm>
          <a:prstGeom prst="stripedRightArrow">
            <a:avLst>
              <a:gd name="adj1" fmla="val 31308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3429000" y="1676400"/>
            <a:ext cx="1447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i="1" dirty="0"/>
              <a:t>Компиляция 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505200" y="2895600"/>
            <a:ext cx="1143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i="1" dirty="0"/>
              <a:t>Линковка</a:t>
            </a: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5400" y="4343400"/>
            <a:ext cx="1466995" cy="1601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81800" y="3810000"/>
            <a:ext cx="1866900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Компиляция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71600" y="5029200"/>
            <a:ext cx="7391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2000" dirty="0"/>
              <a:t>Отдельный класс компиляторов - </a:t>
            </a:r>
            <a:r>
              <a:rPr lang="ru-RU" sz="2000" i="1" dirty="0"/>
              <a:t>интерпретаторы</a:t>
            </a:r>
          </a:p>
        </p:txBody>
      </p:sp>
      <p:sp>
        <p:nvSpPr>
          <p:cNvPr id="4" name="Rectangle 3"/>
          <p:cNvSpPr/>
          <p:nvPr/>
        </p:nvSpPr>
        <p:spPr>
          <a:xfrm>
            <a:off x="1447800" y="1828800"/>
            <a:ext cx="6629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Процесс компиляции состоит из следующих этапов:</a:t>
            </a:r>
          </a:p>
          <a:p>
            <a:endParaRPr lang="ru-RU" sz="2000" dirty="0"/>
          </a:p>
          <a:p>
            <a:pPr marL="457200" indent="-457200">
              <a:buFont typeface="+mj-lt"/>
              <a:buAutoNum type="arabicPeriod"/>
            </a:pPr>
            <a:r>
              <a:rPr lang="ru-RU" sz="2000" dirty="0"/>
              <a:t>Лексический анализ текстового кода.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/>
              <a:t>Синтаксический (грамматический) анализ кода.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/>
              <a:t>Семантический анализ кода.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/>
              <a:t>Оптимизация как текстового, так и машинного кода.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/>
              <a:t>Генерация машинного кода.</a:t>
            </a:r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endParaRPr lang="ru-RU" sz="2000" i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Линковка (компоновка)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38200" y="1447800"/>
            <a:ext cx="7772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Для большинства компиляторов, один объектный файл является результатом компиляции одного файла с исходным кодом. Если программа собирается из нескольких объектных файлов, компоновщик собирает эти файлы в единый исполняемый модуль (</a:t>
            </a:r>
            <a:r>
              <a:rPr lang="en-US" dirty="0"/>
              <a:t>exe </a:t>
            </a:r>
            <a:r>
              <a:rPr lang="ru-RU" dirty="0"/>
              <a:t>файл), вычисляя и подставляя адреса вместо символов, в течение </a:t>
            </a:r>
            <a:r>
              <a:rPr lang="ru-RU" i="1" dirty="0"/>
              <a:t>времени компоновки</a:t>
            </a:r>
            <a:r>
              <a:rPr lang="ru-RU" dirty="0"/>
              <a:t> (статическая компоновка) или во </a:t>
            </a:r>
            <a:r>
              <a:rPr lang="ru-RU" i="1" dirty="0"/>
              <a:t>время исполнения</a:t>
            </a:r>
            <a:r>
              <a:rPr lang="ru-RU" dirty="0"/>
              <a:t> (динамическая компоновка).</a:t>
            </a:r>
          </a:p>
        </p:txBody>
      </p:sp>
      <p:pic>
        <p:nvPicPr>
          <p:cNvPr id="35842" name="Picture 2" descr="https://upload.wikimedia.org/wikipedia/commons/thumb/b/b1/Linker.svg/220px-Linker.sv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3733800"/>
            <a:ext cx="2095500" cy="2562226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4419600" y="4419600"/>
            <a:ext cx="4114800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dirty="0"/>
              <a:t>Задача, грубо говоря:</a:t>
            </a:r>
          </a:p>
          <a:p>
            <a:pPr>
              <a:spcAft>
                <a:spcPts val="600"/>
              </a:spcAft>
            </a:pPr>
            <a:r>
              <a:rPr lang="ru-RU" sz="1600" dirty="0"/>
              <a:t>связать воедино машинные коды нескольких модулей из нескольких файлов с кодом</a:t>
            </a:r>
            <a:endParaRPr lang="ru-RU" sz="1600" i="1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906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Парадигмы</a:t>
            </a:r>
            <a:r>
              <a:rPr kumimoji="0" lang="ru-RU" sz="39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 программирования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5800" y="1905000"/>
            <a:ext cx="22098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ru-RU" sz="2000" dirty="0"/>
              <a:t> Императивное</a:t>
            </a:r>
          </a:p>
          <a:p>
            <a:pPr lvl="1">
              <a:spcAft>
                <a:spcPts val="600"/>
              </a:spcAft>
            </a:pPr>
            <a:endParaRPr lang="ru-RU" sz="1400" dirty="0"/>
          </a:p>
          <a:p>
            <a:pPr lvl="1">
              <a:spcAft>
                <a:spcPts val="600"/>
              </a:spcAft>
              <a:buFont typeface="Arial" pitchFamily="34" charset="0"/>
              <a:buChar char="•"/>
            </a:pPr>
            <a:r>
              <a:rPr lang="ru-RU" sz="1400" dirty="0"/>
              <a:t> </a:t>
            </a:r>
            <a:r>
              <a:rPr lang="ru-RU" sz="1400" b="1" dirty="0"/>
              <a:t>Объектно-ориентированное</a:t>
            </a:r>
          </a:p>
          <a:p>
            <a:pPr lvl="1">
              <a:spcAft>
                <a:spcPts val="600"/>
              </a:spcAft>
              <a:buFont typeface="Arial" pitchFamily="34" charset="0"/>
              <a:buChar char="•"/>
            </a:pPr>
            <a:r>
              <a:rPr lang="ru-RU" sz="1400" dirty="0"/>
              <a:t> Аспектно-ориентированное</a:t>
            </a:r>
          </a:p>
          <a:p>
            <a:pPr lvl="1">
              <a:spcAft>
                <a:spcPts val="600"/>
              </a:spcAft>
              <a:buFont typeface="Arial" pitchFamily="34" charset="0"/>
              <a:buChar char="•"/>
            </a:pPr>
            <a:r>
              <a:rPr lang="ru-RU" sz="1400" dirty="0"/>
              <a:t> </a:t>
            </a:r>
            <a:r>
              <a:rPr lang="ru-RU" sz="1400" b="1" dirty="0"/>
              <a:t>Процедурное</a:t>
            </a:r>
          </a:p>
          <a:p>
            <a:pPr lvl="1">
              <a:spcAft>
                <a:spcPts val="600"/>
              </a:spcAft>
              <a:buFont typeface="Arial" pitchFamily="34" charset="0"/>
              <a:buChar char="•"/>
            </a:pPr>
            <a:r>
              <a:rPr lang="ru-RU" sz="1400" dirty="0"/>
              <a:t> Модульное </a:t>
            </a:r>
          </a:p>
          <a:p>
            <a:pPr lvl="1">
              <a:spcAft>
                <a:spcPts val="600"/>
              </a:spcAft>
              <a:buFont typeface="Arial" pitchFamily="34" charset="0"/>
              <a:buChar char="•"/>
            </a:pPr>
            <a:r>
              <a:rPr lang="ru-RU" sz="1400" dirty="0"/>
              <a:t> Обобщенное </a:t>
            </a:r>
          </a:p>
        </p:txBody>
      </p:sp>
      <p:sp>
        <p:nvSpPr>
          <p:cNvPr id="5" name="Rectangle 4"/>
          <p:cNvSpPr/>
          <p:nvPr/>
        </p:nvSpPr>
        <p:spPr>
          <a:xfrm>
            <a:off x="3581400" y="1905000"/>
            <a:ext cx="2209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ru-RU" sz="2000" dirty="0"/>
              <a:t> Декларативное</a:t>
            </a:r>
          </a:p>
          <a:p>
            <a:pPr lvl="1">
              <a:spcAft>
                <a:spcPts val="600"/>
              </a:spcAft>
            </a:pPr>
            <a:endParaRPr lang="ru-RU" sz="1400" dirty="0"/>
          </a:p>
          <a:p>
            <a:pPr lvl="1">
              <a:spcAft>
                <a:spcPts val="600"/>
              </a:spcAft>
              <a:buFont typeface="Arial" pitchFamily="34" charset="0"/>
              <a:buChar char="•"/>
            </a:pPr>
            <a:r>
              <a:rPr lang="ru-RU" sz="1400" dirty="0"/>
              <a:t> </a:t>
            </a:r>
            <a:r>
              <a:rPr lang="ru-RU" sz="1400" b="1" dirty="0"/>
              <a:t>Функциональное</a:t>
            </a:r>
          </a:p>
          <a:p>
            <a:pPr lvl="1">
              <a:spcAft>
                <a:spcPts val="600"/>
              </a:spcAft>
              <a:buFont typeface="Arial" pitchFamily="34" charset="0"/>
              <a:buChar char="•"/>
            </a:pPr>
            <a:r>
              <a:rPr lang="ru-RU" sz="1400" dirty="0"/>
              <a:t> Логическое</a:t>
            </a:r>
          </a:p>
          <a:p>
            <a:pPr lvl="1">
              <a:spcAft>
                <a:spcPts val="600"/>
              </a:spcAft>
              <a:buFont typeface="Arial" pitchFamily="34" charset="0"/>
              <a:buChar char="•"/>
            </a:pPr>
            <a:r>
              <a:rPr lang="ru-RU" sz="1400" dirty="0"/>
              <a:t> Потоки данных</a:t>
            </a:r>
          </a:p>
        </p:txBody>
      </p:sp>
      <p:sp>
        <p:nvSpPr>
          <p:cNvPr id="7" name="Rectangle 6"/>
          <p:cNvSpPr/>
          <p:nvPr/>
        </p:nvSpPr>
        <p:spPr>
          <a:xfrm>
            <a:off x="6477000" y="1905000"/>
            <a:ext cx="2209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ru-RU" sz="2000" dirty="0"/>
              <a:t> Параллельное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2845</TotalTime>
  <Words>1584</Words>
  <Application>Microsoft Office PowerPoint</Application>
  <PresentationFormat>Экран (4:3)</PresentationFormat>
  <Paragraphs>270</Paragraphs>
  <Slides>44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57" baseType="lpstr">
      <vt:lpstr>Arial</vt:lpstr>
      <vt:lpstr>Arial Narrow</vt:lpstr>
      <vt:lpstr>Berlin Sans FB Demi</vt:lpstr>
      <vt:lpstr>Calibri</vt:lpstr>
      <vt:lpstr>Consolas</vt:lpstr>
      <vt:lpstr>Footlight MT Light</vt:lpstr>
      <vt:lpstr>Franklin Gothic Heavy</vt:lpstr>
      <vt:lpstr>Goudy Stout</vt:lpstr>
      <vt:lpstr>Papyrus</vt:lpstr>
      <vt:lpstr>Showcard Gothic</vt:lpstr>
      <vt:lpstr>Times New Roman</vt:lpstr>
      <vt:lpstr>Office Theme</vt:lpstr>
      <vt:lpstr>Equation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https://visualstudio.microsoft.com/ru/ https://visualstudio.microsoft.com/ru/free-developer-offers/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Виталий Бондаренко</cp:lastModifiedBy>
  <cp:revision>256</cp:revision>
  <dcterms:created xsi:type="dcterms:W3CDTF">2006-08-16T00:00:00Z</dcterms:created>
  <dcterms:modified xsi:type="dcterms:W3CDTF">2022-10-07T07:48:18Z</dcterms:modified>
</cp:coreProperties>
</file>