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82" r:id="rId2"/>
    <p:sldId id="308" r:id="rId3"/>
    <p:sldId id="309" r:id="rId4"/>
    <p:sldId id="320" r:id="rId5"/>
    <p:sldId id="329" r:id="rId6"/>
    <p:sldId id="334" r:id="rId7"/>
    <p:sldId id="330" r:id="rId8"/>
    <p:sldId id="331" r:id="rId9"/>
    <p:sldId id="336" r:id="rId10"/>
    <p:sldId id="328" r:id="rId11"/>
    <p:sldId id="321" r:id="rId12"/>
    <p:sldId id="335" r:id="rId13"/>
    <p:sldId id="342" r:id="rId14"/>
    <p:sldId id="323" r:id="rId15"/>
    <p:sldId id="332" r:id="rId16"/>
    <p:sldId id="333" r:id="rId17"/>
    <p:sldId id="343" r:id="rId18"/>
    <p:sldId id="322" r:id="rId19"/>
    <p:sldId id="324" r:id="rId20"/>
    <p:sldId id="325" r:id="rId21"/>
    <p:sldId id="326" r:id="rId22"/>
    <p:sldId id="32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8" autoAdjust="0"/>
    <p:restoredTop sz="94682" autoAdjust="0"/>
  </p:normalViewPr>
  <p:slideViewPr>
    <p:cSldViewPr>
      <p:cViewPr varScale="1">
        <p:scale>
          <a:sx n="99" d="100"/>
          <a:sy n="99" d="100"/>
        </p:scale>
        <p:origin x="192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11/18/2022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143000" y="19812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latin typeface="Footlight MT Light" pitchFamily="18" charset="0"/>
              </a:rPr>
              <a:t>Работа со строками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057400" y="3352800"/>
            <a:ext cx="6400800" cy="28956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Тип </a:t>
            </a:r>
            <a:r>
              <a:rPr lang="en-US" sz="2800" dirty="0">
                <a:latin typeface="Showcard Gothic" pitchFamily="82" charset="0"/>
              </a:rPr>
              <a:t>string</a:t>
            </a:r>
            <a:endParaRPr lang="ru-RU" sz="2800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Тип </a:t>
            </a:r>
            <a:r>
              <a:rPr lang="en-US" sz="2800" dirty="0" err="1">
                <a:latin typeface="Showcard Gothic" pitchFamily="82" charset="0"/>
              </a:rPr>
              <a:t>StringBuilder</a:t>
            </a:r>
            <a:endParaRPr lang="ru-RU" sz="2800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Работа со строками как с массивом</a:t>
            </a:r>
            <a:endParaRPr lang="en-US" sz="2800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Регулярные выражения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2" descr="регулярное вы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57200"/>
            <a:ext cx="2590800" cy="1541765"/>
          </a:xfrm>
          <a:prstGeom prst="rect">
            <a:avLst/>
          </a:prstGeom>
          <a:noFill/>
        </p:spPr>
      </p:pic>
      <p:pic>
        <p:nvPicPr>
          <p:cNvPr id="24578" name="Picture 2" descr="http://www.dotnetperls.com/string-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304800"/>
            <a:ext cx="1943100" cy="1924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04800" y="381000"/>
            <a:ext cx="8610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Методы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string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(поиск в строке)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38200" y="16764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 test = "quick brown fox";</a:t>
            </a:r>
            <a:endParaRPr lang="ru-RU" dirty="0"/>
          </a:p>
          <a:p>
            <a:r>
              <a:rPr lang="en-US" dirty="0" err="1"/>
              <a:t>Console.WriteLine</a:t>
            </a:r>
            <a:r>
              <a:rPr lang="en-US" dirty="0"/>
              <a:t> ( </a:t>
            </a:r>
            <a:r>
              <a:rPr lang="en-US" dirty="0" err="1"/>
              <a:t>test.Contains</a:t>
            </a:r>
            <a:r>
              <a:rPr lang="en-US" dirty="0"/>
              <a:t> ("brown") ); </a:t>
            </a:r>
            <a:r>
              <a:rPr lang="ru-RU" dirty="0"/>
              <a:t>		</a:t>
            </a:r>
            <a:r>
              <a:rPr lang="en-US" dirty="0"/>
              <a:t>// True</a:t>
            </a:r>
          </a:p>
          <a:p>
            <a:r>
              <a:rPr lang="en-US" dirty="0" err="1"/>
              <a:t>Console.WriteLine</a:t>
            </a:r>
            <a:r>
              <a:rPr lang="en-US" dirty="0"/>
              <a:t> ( </a:t>
            </a:r>
            <a:r>
              <a:rPr lang="en-US" dirty="0" err="1"/>
              <a:t>test.EndsWith</a:t>
            </a:r>
            <a:r>
              <a:rPr lang="en-US" dirty="0"/>
              <a:t> ("fox") ); </a:t>
            </a:r>
            <a:r>
              <a:rPr lang="ru-RU" dirty="0"/>
              <a:t>		</a:t>
            </a:r>
            <a:r>
              <a:rPr lang="en-US" dirty="0"/>
              <a:t>// True</a:t>
            </a:r>
            <a:endParaRPr lang="ru-RU" dirty="0"/>
          </a:p>
        </p:txBody>
      </p:sp>
      <p:sp>
        <p:nvSpPr>
          <p:cNvPr id="15" name="Rectangle 14"/>
          <p:cNvSpPr/>
          <p:nvPr/>
        </p:nvSpPr>
        <p:spPr>
          <a:xfrm>
            <a:off x="838200" y="29718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</a:t>
            </a:r>
            <a:r>
              <a:rPr lang="en-US" dirty="0"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("</a:t>
            </a:r>
            <a:r>
              <a:rPr lang="en-US" dirty="0" err="1"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abcde".</a:t>
            </a:r>
            <a:r>
              <a:rPr lang="en-US" dirty="0" err="1"/>
              <a:t>IndexOf</a:t>
            </a:r>
            <a:r>
              <a:rPr lang="en-US" dirty="0"/>
              <a:t> ("</a:t>
            </a:r>
            <a:r>
              <a:rPr lang="en-US" dirty="0" err="1"/>
              <a:t>cd</a:t>
            </a:r>
            <a:r>
              <a:rPr lang="en-US" dirty="0"/>
              <a:t>")); </a:t>
            </a:r>
            <a:r>
              <a:rPr lang="ru-RU" dirty="0"/>
              <a:t>		</a:t>
            </a:r>
            <a:r>
              <a:rPr lang="en-US" dirty="0"/>
              <a:t>// 2</a:t>
            </a:r>
            <a:endParaRPr lang="ru-RU" dirty="0"/>
          </a:p>
        </p:txBody>
      </p:sp>
      <p:sp>
        <p:nvSpPr>
          <p:cNvPr id="16" name="Rectangle 15"/>
          <p:cNvSpPr/>
          <p:nvPr/>
        </p:nvSpPr>
        <p:spPr>
          <a:xfrm>
            <a:off x="762000" y="39624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</a:t>
            </a:r>
            <a:r>
              <a:rPr lang="en-US" dirty="0"/>
              <a:t> ("</a:t>
            </a:r>
            <a:r>
              <a:rPr lang="en-US" dirty="0" err="1"/>
              <a:t>abcdef".StartsWith</a:t>
            </a:r>
            <a:r>
              <a:rPr lang="en-US" dirty="0"/>
              <a:t> ("</a:t>
            </a:r>
            <a:r>
              <a:rPr lang="en-US" dirty="0" err="1"/>
              <a:t>aBc</a:t>
            </a:r>
            <a:r>
              <a:rPr lang="en-US" dirty="0"/>
              <a:t>"</a:t>
            </a:r>
            <a:r>
              <a:rPr lang="en-US" b="1" dirty="0"/>
              <a:t>, 						</a:t>
            </a:r>
            <a:r>
              <a:rPr lang="en-US" b="1" dirty="0" err="1"/>
              <a:t>StringComparison.InvariantCultureIgnoreCase</a:t>
            </a:r>
            <a:r>
              <a:rPr lang="en-US" b="1" dirty="0"/>
              <a:t>) );</a:t>
            </a:r>
            <a:endParaRPr lang="ru-RU" dirty="0"/>
          </a:p>
        </p:txBody>
      </p:sp>
      <p:sp>
        <p:nvSpPr>
          <p:cNvPr id="17" name="Rectangle 16"/>
          <p:cNvSpPr/>
          <p:nvPr/>
        </p:nvSpPr>
        <p:spPr>
          <a:xfrm>
            <a:off x="609600" y="51054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</a:t>
            </a:r>
            <a:r>
              <a:rPr lang="en-US" dirty="0"/>
              <a:t> ("</a:t>
            </a:r>
            <a:r>
              <a:rPr lang="en-US" dirty="0" err="1"/>
              <a:t>ab,cd</a:t>
            </a:r>
            <a:r>
              <a:rPr lang="en-US" dirty="0"/>
              <a:t> </a:t>
            </a:r>
            <a:r>
              <a:rPr lang="en-US" dirty="0" err="1"/>
              <a:t>ef".IndexOfAny</a:t>
            </a:r>
            <a:r>
              <a:rPr lang="en-US" dirty="0"/>
              <a:t> (new char[] {' ', ','} )); </a:t>
            </a:r>
            <a:r>
              <a:rPr lang="ru-RU" dirty="0"/>
              <a:t>	                   </a:t>
            </a:r>
            <a:r>
              <a:rPr lang="en-US" dirty="0"/>
              <a:t>// 2</a:t>
            </a:r>
          </a:p>
          <a:p>
            <a:r>
              <a:rPr lang="en-US" dirty="0" err="1"/>
              <a:t>Console.Write</a:t>
            </a:r>
            <a:r>
              <a:rPr lang="en-US" dirty="0"/>
              <a:t> ("pas5w0rd".IndexOfAny ("0123456789".ToCharArray() )); </a:t>
            </a:r>
            <a:r>
              <a:rPr lang="ru-RU" dirty="0"/>
              <a:t>             </a:t>
            </a:r>
            <a:r>
              <a:rPr lang="en-US" dirty="0"/>
              <a:t>// 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6" grpId="0" build="allAtOnce"/>
      <p:bldP spid="1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Методы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string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15240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left3 = "12345".Substring (0, 3); </a:t>
            </a:r>
            <a:r>
              <a:rPr lang="ru-RU" dirty="0"/>
              <a:t>		</a:t>
            </a:r>
            <a:r>
              <a:rPr lang="en-US" dirty="0"/>
              <a:t>// left3 = "123";</a:t>
            </a:r>
          </a:p>
          <a:p>
            <a:r>
              <a:rPr lang="en-US" dirty="0"/>
              <a:t>string mid3 = "12345".Substring (1, 3); </a:t>
            </a:r>
            <a:r>
              <a:rPr lang="ru-RU" dirty="0"/>
              <a:t>		</a:t>
            </a:r>
            <a:r>
              <a:rPr lang="en-US" dirty="0"/>
              <a:t>// mid3 = "234";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838200" y="2133600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end3 = "12345".Substring (2); </a:t>
            </a:r>
            <a:r>
              <a:rPr lang="ru-RU" dirty="0"/>
              <a:t>		</a:t>
            </a:r>
            <a:r>
              <a:rPr lang="en-US" dirty="0"/>
              <a:t>// end3 = "345";</a:t>
            </a:r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838200" y="2819400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s1 = "</a:t>
            </a:r>
            <a:r>
              <a:rPr lang="en-US" dirty="0" err="1"/>
              <a:t>helloworld".Insert</a:t>
            </a:r>
            <a:r>
              <a:rPr lang="en-US" dirty="0"/>
              <a:t> (5, ", "); </a:t>
            </a:r>
            <a:r>
              <a:rPr lang="ru-RU" dirty="0"/>
              <a:t>		</a:t>
            </a:r>
            <a:r>
              <a:rPr lang="en-US" dirty="0"/>
              <a:t>// s1 = "hello, world"</a:t>
            </a:r>
          </a:p>
          <a:p>
            <a:r>
              <a:rPr lang="en-US" dirty="0"/>
              <a:t>string s2 = s1.Remove (5, 2); </a:t>
            </a:r>
            <a:r>
              <a:rPr lang="ru-RU" dirty="0"/>
              <a:t>			</a:t>
            </a:r>
            <a:r>
              <a:rPr lang="en-US" dirty="0"/>
              <a:t>// s2 = "</a:t>
            </a:r>
            <a:r>
              <a:rPr lang="en-US" dirty="0" err="1"/>
              <a:t>helloworld</a:t>
            </a:r>
            <a:r>
              <a:rPr lang="en-US" dirty="0"/>
              <a:t>";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838200" y="3697069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("12345".PadLeft (9, '*')); </a:t>
            </a:r>
            <a:r>
              <a:rPr lang="ru-RU" dirty="0"/>
              <a:t>	</a:t>
            </a:r>
            <a:r>
              <a:rPr lang="en-US" dirty="0"/>
              <a:t>// ****12345</a:t>
            </a:r>
          </a:p>
          <a:p>
            <a:r>
              <a:rPr lang="en-US" dirty="0" err="1"/>
              <a:t>Console.WriteLine</a:t>
            </a:r>
            <a:r>
              <a:rPr lang="en-US" dirty="0"/>
              <a:t> ("12345".PadLeft (9)); </a:t>
            </a:r>
            <a:r>
              <a:rPr lang="ru-RU" dirty="0"/>
              <a:t>	</a:t>
            </a:r>
            <a:r>
              <a:rPr lang="en-US" dirty="0"/>
              <a:t>// 12345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838200" y="5297269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("to be </a:t>
            </a:r>
            <a:r>
              <a:rPr lang="en-US" dirty="0" err="1"/>
              <a:t>done".Replace</a:t>
            </a:r>
            <a:r>
              <a:rPr lang="en-US" dirty="0"/>
              <a:t> (" ", " | ") ); </a:t>
            </a:r>
            <a:r>
              <a:rPr lang="ru-RU" dirty="0"/>
              <a:t>	</a:t>
            </a:r>
            <a:r>
              <a:rPr lang="en-US" dirty="0"/>
              <a:t>// to | be | done</a:t>
            </a:r>
          </a:p>
          <a:p>
            <a:r>
              <a:rPr lang="en-US" dirty="0" err="1"/>
              <a:t>Console.WriteLine</a:t>
            </a:r>
            <a:r>
              <a:rPr lang="en-US" dirty="0"/>
              <a:t> ("to be </a:t>
            </a:r>
            <a:r>
              <a:rPr lang="en-US" dirty="0" err="1"/>
              <a:t>done".Replace</a:t>
            </a:r>
            <a:r>
              <a:rPr lang="en-US" dirty="0"/>
              <a:t> (" ", "") ); </a:t>
            </a:r>
            <a:r>
              <a:rPr lang="ru-RU" dirty="0"/>
              <a:t>	</a:t>
            </a:r>
            <a:r>
              <a:rPr lang="en-US" dirty="0"/>
              <a:t>// </a:t>
            </a:r>
            <a:r>
              <a:rPr lang="en-US" dirty="0" err="1"/>
              <a:t>tobedone</a:t>
            </a:r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838200" y="4659868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(" </a:t>
            </a:r>
            <a:r>
              <a:rPr lang="en-US" dirty="0" err="1"/>
              <a:t>abc</a:t>
            </a:r>
            <a:r>
              <a:rPr lang="en-US" dirty="0"/>
              <a:t> \t\r\n ".Trim().Length); </a:t>
            </a:r>
            <a:r>
              <a:rPr lang="ru-RU" dirty="0"/>
              <a:t>		</a:t>
            </a:r>
            <a:r>
              <a:rPr lang="en-US" dirty="0"/>
              <a:t>// 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  <p:bldP spid="11" grpId="0" build="allAtOnce"/>
      <p:bldP spid="1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Массивы строк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76400"/>
            <a:ext cx="751489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819400" y="3962400"/>
            <a:ext cx="358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(digits[1][2]);</a:t>
            </a:r>
          </a:p>
        </p:txBody>
      </p:sp>
      <p:sp>
        <p:nvSpPr>
          <p:cNvPr id="9" name="Rectangle 8"/>
          <p:cNvSpPr/>
          <p:nvPr/>
        </p:nvSpPr>
        <p:spPr>
          <a:xfrm>
            <a:off x="2819400" y="4876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string </a:t>
            </a:r>
            <a:r>
              <a:rPr lang="en-US" dirty="0" err="1"/>
              <a:t>onlyNo</a:t>
            </a:r>
            <a:r>
              <a:rPr lang="en-US" dirty="0"/>
              <a:t> = digits[1].Replace(“</a:t>
            </a:r>
            <a:r>
              <a:rPr lang="ru-RU" dirty="0"/>
              <a:t>ин</a:t>
            </a:r>
            <a:r>
              <a:rPr lang="en-US" dirty="0"/>
              <a:t>", "!");</a:t>
            </a:r>
          </a:p>
          <a:p>
            <a:endParaRPr lang="ru-RU" dirty="0"/>
          </a:p>
          <a:p>
            <a:r>
              <a:rPr lang="en-US" dirty="0" err="1"/>
              <a:t>Console.WriteLine</a:t>
            </a:r>
            <a:r>
              <a:rPr lang="en-US" dirty="0"/>
              <a:t>(</a:t>
            </a:r>
            <a:r>
              <a:rPr lang="ru-RU" dirty="0"/>
              <a:t> </a:t>
            </a:r>
            <a:r>
              <a:rPr lang="en-US" dirty="0" err="1"/>
              <a:t>onlyNo</a:t>
            </a:r>
            <a:r>
              <a:rPr lang="ru-RU" dirty="0"/>
              <a:t> </a:t>
            </a:r>
            <a:r>
              <a:rPr lang="en-US" dirty="0"/>
              <a:t>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Сплиты (разбиение строк)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4800600"/>
            <a:ext cx="24090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3400" y="1905000"/>
            <a:ext cx="533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"Enter x, y, z: 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numberString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numbers = numberString.Split(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' '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,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','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foreach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num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numbers)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num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x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.Parse(numbers[0]);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y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.Parse(numbers[1]);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z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.Parse(numbers[2]);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Сплиты и джойны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52600"/>
            <a:ext cx="1981200" cy="157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752600"/>
            <a:ext cx="6654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5715000"/>
            <a:ext cx="7252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4648200"/>
            <a:ext cx="44888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Сравнение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строк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1447800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 Black" pitchFamily="34" charset="0"/>
              </a:rPr>
              <a:t>Equality comparison (</a:t>
            </a:r>
            <a:r>
              <a:rPr lang="ru-RU" b="1" dirty="0">
                <a:latin typeface="Arial Black" pitchFamily="34" charset="0"/>
              </a:rPr>
              <a:t>Проверка на равенство</a:t>
            </a:r>
            <a:r>
              <a:rPr lang="en-US" b="1" dirty="0">
                <a:latin typeface="Arial Black" pitchFamily="34" charset="0"/>
              </a:rPr>
              <a:t>)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43434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 Black" pitchFamily="34" charset="0"/>
              </a:rPr>
              <a:t>Order comparison</a:t>
            </a:r>
            <a:r>
              <a:rPr lang="ru-RU" dirty="0">
                <a:latin typeface="Arial Black" pitchFamily="34" charset="0"/>
              </a:rPr>
              <a:t> (Порядковое сравнение)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3239869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string.Equals</a:t>
            </a:r>
            <a:r>
              <a:rPr lang="en-US" dirty="0"/>
              <a:t> ("</a:t>
            </a:r>
            <a:r>
              <a:rPr lang="en-US" dirty="0" err="1"/>
              <a:t>foo</a:t>
            </a:r>
            <a:r>
              <a:rPr lang="en-US" dirty="0"/>
              <a:t>", "FOO ", 					</a:t>
            </a:r>
            <a:r>
              <a:rPr lang="en-US" b="1" dirty="0" err="1"/>
              <a:t>StringComparison.OrdinalIgnoreCase</a:t>
            </a:r>
            <a:r>
              <a:rPr lang="en-US" dirty="0"/>
              <a:t>)); 	// True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914400" y="21336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("</a:t>
            </a:r>
            <a:r>
              <a:rPr lang="en-US" dirty="0" err="1"/>
              <a:t>foo</a:t>
            </a:r>
            <a:r>
              <a:rPr lang="en-US" dirty="0"/>
              <a:t>" == "FOO"); 				// False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914400" y="26670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string.Equals</a:t>
            </a:r>
            <a:r>
              <a:rPr lang="en-US" dirty="0"/>
              <a:t> ("</a:t>
            </a:r>
            <a:r>
              <a:rPr lang="en-US" dirty="0" err="1"/>
              <a:t>foo</a:t>
            </a:r>
            <a:r>
              <a:rPr lang="en-US" dirty="0"/>
              <a:t>", "FOO")); 			// False</a:t>
            </a:r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914400" y="5029200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Console.WriteLine ("Boston".CompareTo ("Austin")); 		// 1</a:t>
            </a:r>
          </a:p>
          <a:p>
            <a:r>
              <a:rPr lang="it-IT" dirty="0"/>
              <a:t>Console.WriteLine ("Boston".CompareTo ("Boston")); 		// 0</a:t>
            </a:r>
          </a:p>
          <a:p>
            <a:r>
              <a:rPr lang="it-IT" dirty="0"/>
              <a:t>Console.WriteLine ("Boston".CompareTo ("Chicago")); 		// −1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900" b="1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StringBuilder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762000" y="1905000"/>
            <a:ext cx="73914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StringBuilder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sb =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StringBuilder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();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0; i &lt; 50; i++)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sb.Append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(i +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","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sb.AppendLine();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sb.Append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"That’s All Folks!"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sb[0]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'X'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 (sb.ToString());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sb.Length = 0;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Подытожим…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990600" y="1325463"/>
            <a:ext cx="7620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 Вставка символа/строки в строку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nsolas" pitchFamily="49" charset="0"/>
              </a:rPr>
              <a:t>	(</a:t>
            </a:r>
            <a:r>
              <a:rPr lang="en-US" sz="1600" dirty="0" err="1">
                <a:latin typeface="Consolas" pitchFamily="49" charset="0"/>
              </a:rPr>
              <a:t>string.Insert</a:t>
            </a:r>
            <a:r>
              <a:rPr lang="en-US" sz="1600" dirty="0">
                <a:latin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</a:rPr>
              <a:t>StringBuilder.Insert</a:t>
            </a:r>
            <a:r>
              <a:rPr lang="en-US" sz="1600" dirty="0">
                <a:latin typeface="Consolas" pitchFamily="49" charset="0"/>
              </a:rPr>
              <a:t>)</a:t>
            </a:r>
            <a:endParaRPr kumimoji="0" lang="en-US" sz="16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6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600" b="1" dirty="0">
                <a:latin typeface="Consolas" pitchFamily="49" charset="0"/>
              </a:rPr>
              <a:t> Добавление символа/строки в конец строки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nsolas" pitchFamily="49" charset="0"/>
              </a:rPr>
              <a:t>	(</a:t>
            </a:r>
            <a:r>
              <a:rPr lang="en-US" sz="1600" dirty="0" err="1">
                <a:latin typeface="Consolas" pitchFamily="49" charset="0"/>
              </a:rPr>
              <a:t>StringBuilder.Append</a:t>
            </a:r>
            <a:r>
              <a:rPr lang="en-US" sz="1600" dirty="0">
                <a:latin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</a:rPr>
              <a:t>StringBuilder.AppendLine</a:t>
            </a:r>
            <a:r>
              <a:rPr lang="en-US" sz="1600" dirty="0">
                <a:latin typeface="Consolas" pitchFamily="49" charset="0"/>
              </a:rPr>
              <a:t>)</a:t>
            </a:r>
            <a:endParaRPr kumimoji="0" lang="en-US" sz="16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6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600" b="1" baseline="0" dirty="0">
                <a:latin typeface="Consolas" pitchFamily="49" charset="0"/>
              </a:rPr>
              <a:t> Удаление символа/строки из строки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nsolas" pitchFamily="49" charset="0"/>
              </a:rPr>
              <a:t>	(</a:t>
            </a:r>
            <a:r>
              <a:rPr lang="en-US" sz="1600" dirty="0" err="1">
                <a:latin typeface="Consolas" pitchFamily="49" charset="0"/>
              </a:rPr>
              <a:t>string.Remove</a:t>
            </a:r>
            <a:r>
              <a:rPr lang="en-US" sz="1600" dirty="0">
                <a:latin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</a:rPr>
              <a:t>StringBuilder.Remove</a:t>
            </a:r>
            <a:r>
              <a:rPr lang="en-US" sz="1600" dirty="0">
                <a:latin typeface="Consolas" pitchFamily="49" charset="0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b="1" baseline="0" dirty="0"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 Замена символа/строки на символ/строку в строке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nsolas" pitchFamily="49" charset="0"/>
              </a:rPr>
              <a:t>	(</a:t>
            </a:r>
            <a:r>
              <a:rPr lang="en-US" sz="1600" dirty="0" err="1">
                <a:latin typeface="Consolas" pitchFamily="49" charset="0"/>
              </a:rPr>
              <a:t>string.Replace</a:t>
            </a:r>
            <a:r>
              <a:rPr lang="en-US" sz="1600" dirty="0">
                <a:latin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</a:rPr>
              <a:t>stringBuilder.Replace</a:t>
            </a:r>
            <a:r>
              <a:rPr lang="en-US" sz="1600" dirty="0">
                <a:latin typeface="Consolas" pitchFamily="49" charset="0"/>
              </a:rPr>
              <a:t>)</a:t>
            </a:r>
            <a:endParaRPr kumimoji="0" lang="en-US" sz="16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6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600" b="1" baseline="0" dirty="0">
                <a:latin typeface="Consolas" pitchFamily="49" charset="0"/>
              </a:rPr>
              <a:t> Поиск подстроки в строке</a:t>
            </a:r>
            <a:r>
              <a:rPr lang="en-US" sz="1600" b="1" baseline="0" dirty="0">
                <a:latin typeface="Consolas" pitchFamily="49" charset="0"/>
              </a:rPr>
              <a:t>		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600" b="1" dirty="0">
                <a:latin typeface="Consolas" pitchFamily="49" charset="0"/>
              </a:rPr>
              <a:t>	</a:t>
            </a:r>
            <a:r>
              <a:rPr lang="en-US" sz="1600" baseline="0" dirty="0">
                <a:latin typeface="Consolas" pitchFamily="49" charset="0"/>
              </a:rPr>
              <a:t>(</a:t>
            </a:r>
            <a:r>
              <a:rPr lang="en-US" sz="1600" baseline="0" dirty="0" err="1">
                <a:latin typeface="Consolas" pitchFamily="49" charset="0"/>
              </a:rPr>
              <a:t>string.IndexOf</a:t>
            </a:r>
            <a:r>
              <a:rPr lang="en-US" sz="1600" baseline="0" dirty="0">
                <a:latin typeface="Consolas" pitchFamily="49" charset="0"/>
              </a:rPr>
              <a:t>, </a:t>
            </a:r>
            <a:r>
              <a:rPr lang="en-US" sz="1600" baseline="0" dirty="0" err="1">
                <a:latin typeface="Consolas" pitchFamily="49" charset="0"/>
              </a:rPr>
              <a:t>LastIndexOf</a:t>
            </a:r>
            <a:r>
              <a:rPr lang="en-US" sz="1600" baseline="0" dirty="0">
                <a:latin typeface="Consolas" pitchFamily="49" charset="0"/>
              </a:rPr>
              <a:t>, </a:t>
            </a:r>
            <a:r>
              <a:rPr lang="en-US" sz="1600" baseline="0" dirty="0" err="1">
                <a:latin typeface="Consolas" pitchFamily="49" charset="0"/>
              </a:rPr>
              <a:t>IndexOfAny</a:t>
            </a:r>
            <a:r>
              <a:rPr lang="en-US" sz="1600" baseline="0" dirty="0">
                <a:latin typeface="Consolas" pitchFamily="49" charset="0"/>
              </a:rPr>
              <a:t>, </a:t>
            </a:r>
            <a:r>
              <a:rPr lang="en-US" sz="1600" baseline="0" dirty="0" err="1">
                <a:latin typeface="Consolas" pitchFamily="49" charset="0"/>
              </a:rPr>
              <a:t>LastIndexOfAny</a:t>
            </a:r>
            <a:r>
              <a:rPr lang="en-US" sz="1600" baseline="0" dirty="0">
                <a:latin typeface="Consolas" pitchFamily="49" charset="0"/>
              </a:rPr>
              <a:t>)</a:t>
            </a:r>
            <a:endParaRPr lang="ru-RU" sz="1600" baseline="0" dirty="0"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600" b="1" baseline="0" dirty="0"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600" b="1" dirty="0">
                <a:latin typeface="Consolas" pitchFamily="49" charset="0"/>
              </a:rPr>
              <a:t> Извлечение подстроки из строки</a:t>
            </a:r>
            <a:r>
              <a:rPr lang="en-US" sz="1600" b="1" dirty="0">
                <a:latin typeface="Consolas" pitchFamily="49" charset="0"/>
              </a:rPr>
              <a:t>		</a:t>
            </a:r>
            <a:r>
              <a:rPr lang="en-US" sz="1600" dirty="0">
                <a:latin typeface="Consolas" pitchFamily="49" charset="0"/>
              </a:rPr>
              <a:t>(</a:t>
            </a:r>
            <a:r>
              <a:rPr lang="en-US" sz="1600" dirty="0" err="1">
                <a:latin typeface="Consolas" pitchFamily="49" charset="0"/>
              </a:rPr>
              <a:t>string.Substring</a:t>
            </a:r>
            <a:r>
              <a:rPr lang="en-US" sz="1600" dirty="0">
                <a:latin typeface="Consolas" pitchFamily="49" charset="0"/>
              </a:rPr>
              <a:t>)</a:t>
            </a:r>
            <a:endParaRPr lang="ru-RU" sz="1600" dirty="0"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600" b="1" baseline="0" dirty="0">
              <a:latin typeface="Consolas" pitchFamily="49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 Разбиение строки на подстроки	</a:t>
            </a:r>
            <a:r>
              <a:rPr kumimoji="0" lang="en-US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	</a:t>
            </a:r>
            <a:r>
              <a:rPr kumimoji="0" lang="ru-RU" sz="16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(</a:t>
            </a:r>
            <a:r>
              <a:rPr kumimoji="0" lang="en-US" sz="160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string.Split</a:t>
            </a:r>
            <a:r>
              <a:rPr kumimoji="0" lang="ru-RU" sz="16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)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600" b="1" baseline="0" dirty="0">
                <a:latin typeface="Consolas" pitchFamily="49" charset="0"/>
              </a:rPr>
              <a:t> Объединение подстрок в строку</a:t>
            </a:r>
            <a:r>
              <a:rPr lang="en-US" sz="1600" b="1" baseline="0" dirty="0">
                <a:latin typeface="Consolas" pitchFamily="49" charset="0"/>
              </a:rPr>
              <a:t>		</a:t>
            </a:r>
            <a:r>
              <a:rPr lang="en-US" sz="1600" baseline="0" dirty="0">
                <a:latin typeface="Consolas" pitchFamily="49" charset="0"/>
              </a:rPr>
              <a:t>(</a:t>
            </a:r>
            <a:r>
              <a:rPr lang="en-US" sz="1600" baseline="0" dirty="0" err="1">
                <a:latin typeface="Consolas" pitchFamily="49" charset="0"/>
              </a:rPr>
              <a:t>string.Join</a:t>
            </a:r>
            <a:r>
              <a:rPr lang="en-US" sz="1600" baseline="0" dirty="0">
                <a:latin typeface="Consolas" pitchFamily="49" charset="0"/>
              </a:rPr>
              <a:t>)</a:t>
            </a:r>
            <a:endParaRPr kumimoji="0" lang="ru-RU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Форматирование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string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4400" y="1905000"/>
            <a:ext cx="777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composite = "Name=</a:t>
            </a:r>
            <a:r>
              <a:rPr lang="en-US" b="1" dirty="0"/>
              <a:t>{0,-20} Credit Limit={1,15:C}";</a:t>
            </a:r>
            <a:endParaRPr lang="ru-RU" b="1" dirty="0"/>
          </a:p>
          <a:p>
            <a:endParaRPr lang="en-US" b="1" dirty="0"/>
          </a:p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string.Format</a:t>
            </a:r>
            <a:r>
              <a:rPr lang="en-US" dirty="0"/>
              <a:t> (composite, "Mary", 500));</a:t>
            </a:r>
          </a:p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string.Format</a:t>
            </a:r>
            <a:r>
              <a:rPr lang="en-US" dirty="0"/>
              <a:t> (composite, "Elizabeth", 20000));</a:t>
            </a:r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838200" y="5373469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s = "Name=" + "</a:t>
            </a:r>
            <a:r>
              <a:rPr lang="en-US" dirty="0" err="1"/>
              <a:t>Mary".PadRight</a:t>
            </a:r>
            <a:r>
              <a:rPr lang="en-US" dirty="0"/>
              <a:t> (20) +</a:t>
            </a:r>
          </a:p>
          <a:p>
            <a:r>
              <a:rPr lang="ru-RU" dirty="0"/>
              <a:t>			</a:t>
            </a:r>
            <a:r>
              <a:rPr lang="en-US" dirty="0"/>
              <a:t>" Credit Limit=" + 500.ToString ("C").</a:t>
            </a:r>
            <a:r>
              <a:rPr lang="en-US" dirty="0" err="1"/>
              <a:t>PadLeft</a:t>
            </a:r>
            <a:r>
              <a:rPr lang="en-US" dirty="0"/>
              <a:t> (15);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1828800" y="3810000"/>
            <a:ext cx="525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Name=Mary </a:t>
            </a:r>
            <a:r>
              <a:rPr lang="ru-RU" dirty="0"/>
              <a:t>	</a:t>
            </a:r>
            <a:r>
              <a:rPr lang="en-US" dirty="0"/>
              <a:t>Credit Limit= </a:t>
            </a:r>
            <a:r>
              <a:rPr lang="ru-RU" dirty="0"/>
              <a:t>	</a:t>
            </a:r>
            <a:r>
              <a:rPr lang="en-US" dirty="0"/>
              <a:t>$500.00</a:t>
            </a:r>
          </a:p>
          <a:p>
            <a:r>
              <a:rPr lang="en-US" dirty="0"/>
              <a:t>Name=Elizabeth </a:t>
            </a:r>
            <a:r>
              <a:rPr lang="ru-RU" dirty="0"/>
              <a:t>	</a:t>
            </a:r>
            <a:r>
              <a:rPr lang="en-US" dirty="0"/>
              <a:t>Credit Limit= </a:t>
            </a:r>
            <a:r>
              <a:rPr lang="ru-RU" dirty="0"/>
              <a:t>	</a:t>
            </a:r>
            <a:r>
              <a:rPr lang="en-US" dirty="0"/>
              <a:t>$20,000.00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0866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Уже кое-что знаем: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0" y="5257800"/>
            <a:ext cx="2081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string</a:t>
            </a:r>
            <a:r>
              <a:rPr lang="en-US" dirty="0"/>
              <a:t> s</a:t>
            </a:r>
            <a:r>
              <a:rPr lang="ru-RU" dirty="0"/>
              <a:t>1</a:t>
            </a:r>
            <a:r>
              <a:rPr lang="en-US" dirty="0"/>
              <a:t> = </a:t>
            </a:r>
            <a:r>
              <a:rPr lang="en-US" dirty="0">
                <a:solidFill>
                  <a:srgbClr val="C00000"/>
                </a:solidFill>
              </a:rPr>
              <a:t>"a"</a:t>
            </a:r>
            <a:r>
              <a:rPr lang="en-US" dirty="0"/>
              <a:t> + </a:t>
            </a:r>
            <a:r>
              <a:rPr lang="en-US" dirty="0">
                <a:solidFill>
                  <a:srgbClr val="C00000"/>
                </a:solidFill>
              </a:rPr>
              <a:t>"b"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5181600" y="5715000"/>
            <a:ext cx="2774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string</a:t>
            </a:r>
            <a:r>
              <a:rPr lang="en-US" dirty="0"/>
              <a:t> s</a:t>
            </a:r>
            <a:r>
              <a:rPr lang="ru-RU" dirty="0"/>
              <a:t>2</a:t>
            </a:r>
            <a:r>
              <a:rPr lang="en-US" dirty="0"/>
              <a:t> = </a:t>
            </a:r>
            <a:r>
              <a:rPr lang="en-US" dirty="0">
                <a:solidFill>
                  <a:srgbClr val="C00000"/>
                </a:solidFill>
              </a:rPr>
              <a:t>"a"</a:t>
            </a:r>
            <a:r>
              <a:rPr lang="en-US" dirty="0"/>
              <a:t> + 5; </a:t>
            </a:r>
            <a:r>
              <a:rPr lang="ru-RU" dirty="0"/>
              <a:t>       </a:t>
            </a:r>
            <a:r>
              <a:rPr lang="en-US" dirty="0">
                <a:solidFill>
                  <a:srgbClr val="00B050"/>
                </a:solidFill>
              </a:rPr>
              <a:t>// a5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6705600" cy="276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5029200"/>
            <a:ext cx="3352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638800" y="4800600"/>
            <a:ext cx="1257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Конкатенация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  <p:bldP spid="8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43000"/>
            <a:ext cx="7696200" cy="459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695325"/>
            <a:ext cx="69246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752725"/>
            <a:ext cx="70580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457200"/>
            <a:ext cx="7344253" cy="581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string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038600" y="1034534"/>
            <a:ext cx="1794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Неизменяемый!</a:t>
            </a:r>
          </a:p>
        </p:txBody>
      </p:sp>
      <p:sp>
        <p:nvSpPr>
          <p:cNvPr id="6" name="Rectangle 5"/>
          <p:cNvSpPr/>
          <p:nvPr/>
        </p:nvSpPr>
        <p:spPr>
          <a:xfrm>
            <a:off x="6044759" y="849868"/>
            <a:ext cx="1385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Ссылочный!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1524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System.String</a:t>
            </a:r>
            <a:endParaRPr lang="ru-RU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609600" y="2895600"/>
            <a:ext cx="502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s2 = "First Line\r\</a:t>
            </a:r>
            <a:r>
              <a:rPr lang="en-US" dirty="0" err="1"/>
              <a:t>nSecond</a:t>
            </a:r>
            <a:r>
              <a:rPr lang="en-US" dirty="0"/>
              <a:t> Line";</a:t>
            </a:r>
          </a:p>
          <a:p>
            <a:r>
              <a:rPr lang="en-US" dirty="0"/>
              <a:t>string s3 = @"\\server\fileshare\helloworld.cs";</a:t>
            </a:r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815788" y="3593068"/>
            <a:ext cx="5661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</a:t>
            </a:r>
            <a:r>
              <a:rPr lang="en-US" dirty="0"/>
              <a:t> (new string ('*', 10));           // **********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815788" y="3962400"/>
            <a:ext cx="525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empty = "";</a:t>
            </a:r>
          </a:p>
          <a:p>
            <a:r>
              <a:rPr lang="en-US" dirty="0" err="1"/>
              <a:t>Console.WriteLine</a:t>
            </a:r>
            <a:r>
              <a:rPr lang="en-US" dirty="0"/>
              <a:t> (empty == ""); // True</a:t>
            </a:r>
          </a:p>
          <a:p>
            <a:r>
              <a:rPr lang="en-US" dirty="0" err="1"/>
              <a:t>Console.WriteLine</a:t>
            </a:r>
            <a:r>
              <a:rPr lang="en-US" dirty="0"/>
              <a:t> (empty == </a:t>
            </a:r>
            <a:r>
              <a:rPr lang="en-US" dirty="0" err="1"/>
              <a:t>string.Empty</a:t>
            </a:r>
            <a:r>
              <a:rPr lang="en-US" dirty="0"/>
              <a:t>); // True</a:t>
            </a:r>
          </a:p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empty.Length</a:t>
            </a:r>
            <a:r>
              <a:rPr lang="en-US" dirty="0"/>
              <a:t> == 0); // True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838200" y="5105400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</a:t>
            </a:r>
            <a:r>
              <a:rPr lang="en-US" dirty="0" err="1"/>
              <a:t>nullString</a:t>
            </a:r>
            <a:r>
              <a:rPr lang="en-US" dirty="0"/>
              <a:t> = null;</a:t>
            </a:r>
          </a:p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nullString</a:t>
            </a:r>
            <a:r>
              <a:rPr lang="en-US" dirty="0"/>
              <a:t> == null); 	// True</a:t>
            </a:r>
          </a:p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nullString</a:t>
            </a:r>
            <a:r>
              <a:rPr lang="en-US" dirty="0"/>
              <a:t> == ""); 	// False</a:t>
            </a:r>
          </a:p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nullString.Length</a:t>
            </a:r>
            <a:r>
              <a:rPr lang="en-US" dirty="0"/>
              <a:t> == 0); 	// </a:t>
            </a:r>
            <a:r>
              <a:rPr lang="en-US" dirty="0" err="1"/>
              <a:t>NullReferenceException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916 0.00786 C 0.30711 0.03724 0.43507 0.06708 0.44809 0.00671 C 0.46111 -0.05367 0.29114 -0.29864 0.25781 -0.35416 C 0.22448 -0.40944 0.25069 -0.32362 0.24809 -0.3257 C 0.24548 -0.32778 0.24288 -0.3604 0.24218 -0.36734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0" y="-179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28314E-6 C -0.0158 0.02452 -0.0316 0.04927 -0.03872 0.06038 C -0.04583 0.07148 -0.04462 0.0687 -0.0434 0.06639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3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65325E-6 C -0.01719 0.03354 -0.03438 0.06731 -0.04219 0.08235 C -0.05 0.09738 -0.04879 0.09368 -0.04723 0.09044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Доступ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к символам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133600" y="2133600"/>
            <a:ext cx="541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</a:t>
            </a:r>
            <a:r>
              <a:rPr lang="en-US" dirty="0" err="1"/>
              <a:t>str</a:t>
            </a:r>
            <a:r>
              <a:rPr lang="en-US" dirty="0"/>
              <a:t> = "</a:t>
            </a:r>
            <a:r>
              <a:rPr lang="en-US" dirty="0" err="1"/>
              <a:t>abcde</a:t>
            </a:r>
            <a:r>
              <a:rPr lang="en-US" dirty="0"/>
              <a:t>";</a:t>
            </a:r>
            <a:endParaRPr lang="ru-RU" dirty="0"/>
          </a:p>
          <a:p>
            <a:endParaRPr lang="en-US" dirty="0"/>
          </a:p>
          <a:p>
            <a:r>
              <a:rPr lang="en-US" dirty="0"/>
              <a:t>char letter = </a:t>
            </a:r>
            <a:r>
              <a:rPr lang="en-US" dirty="0" err="1"/>
              <a:t>str</a:t>
            </a:r>
            <a:r>
              <a:rPr lang="en-US" dirty="0"/>
              <a:t>[1]; </a:t>
            </a:r>
            <a:r>
              <a:rPr lang="ru-RU" dirty="0"/>
              <a:t>		</a:t>
            </a:r>
            <a:r>
              <a:rPr lang="en-US" dirty="0"/>
              <a:t>// letter == 'b'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2057400" y="4343400"/>
            <a:ext cx="525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foreach</a:t>
            </a:r>
            <a:r>
              <a:rPr lang="en-US" dirty="0"/>
              <a:t> (char c in "123")</a:t>
            </a:r>
            <a:endParaRPr lang="ru-RU" dirty="0"/>
          </a:p>
          <a:p>
            <a:r>
              <a:rPr lang="ru-RU" dirty="0"/>
              <a:t>	</a:t>
            </a:r>
            <a:r>
              <a:rPr lang="en-US" dirty="0" err="1"/>
              <a:t>Console.Write</a:t>
            </a:r>
            <a:r>
              <a:rPr lang="en-US" dirty="0"/>
              <a:t> (c + ","); </a:t>
            </a:r>
            <a:r>
              <a:rPr lang="ru-RU" dirty="0"/>
              <a:t>	</a:t>
            </a:r>
            <a:r>
              <a:rPr lang="en-US" dirty="0"/>
              <a:t>// 1,2,3,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Char []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0" y="1600201"/>
            <a:ext cx="4572000" cy="381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string </a:t>
            </a:r>
            <a:r>
              <a:rPr lang="en-US" dirty="0" err="1"/>
              <a:t>helloString</a:t>
            </a:r>
            <a:r>
              <a:rPr lang="en-US" dirty="0"/>
              <a:t> = "Hello";</a:t>
            </a:r>
          </a:p>
          <a:p>
            <a:r>
              <a:rPr lang="en-US" dirty="0"/>
              <a:t>char[] ca = </a:t>
            </a:r>
            <a:r>
              <a:rPr lang="en-US" dirty="0" err="1"/>
              <a:t>helloString.ToCharArray</a:t>
            </a:r>
            <a:r>
              <a:rPr lang="en-US" dirty="0"/>
              <a:t>();</a:t>
            </a:r>
          </a:p>
          <a:p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//char[] ca = "</a:t>
            </a:r>
            <a:r>
              <a:rPr lang="en-US" dirty="0" err="1">
                <a:solidFill>
                  <a:srgbClr val="00B050"/>
                </a:solidFill>
              </a:rPr>
              <a:t>Hello".ToCharArray</a:t>
            </a:r>
            <a:r>
              <a:rPr lang="en-US" dirty="0">
                <a:solidFill>
                  <a:srgbClr val="00B050"/>
                </a:solidFill>
              </a:rPr>
              <a:t>();</a:t>
            </a:r>
            <a:endParaRPr lang="ru-RU" dirty="0">
              <a:solidFill>
                <a:srgbClr val="00B05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string s = new string (ca); </a:t>
            </a:r>
            <a:r>
              <a:rPr lang="ru-RU" dirty="0"/>
              <a:t>             </a:t>
            </a:r>
            <a:r>
              <a:rPr lang="en-US" dirty="0">
                <a:solidFill>
                  <a:srgbClr val="00B050"/>
                </a:solidFill>
              </a:rPr>
              <a:t>// s = "Hello"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3469481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H</a:t>
            </a:r>
            <a:endParaRPr lang="ru-RU" sz="4000" dirty="0"/>
          </a:p>
        </p:txBody>
      </p:sp>
      <p:sp>
        <p:nvSpPr>
          <p:cNvPr id="7" name="Rectangle 6"/>
          <p:cNvSpPr/>
          <p:nvPr/>
        </p:nvSpPr>
        <p:spPr>
          <a:xfrm>
            <a:off x="3124200" y="3469481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e</a:t>
            </a:r>
            <a:endParaRPr lang="ru-RU" sz="4000" dirty="0"/>
          </a:p>
        </p:txBody>
      </p:sp>
      <p:sp>
        <p:nvSpPr>
          <p:cNvPr id="8" name="Rectangle 7"/>
          <p:cNvSpPr/>
          <p:nvPr/>
        </p:nvSpPr>
        <p:spPr>
          <a:xfrm>
            <a:off x="3886200" y="3469481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l</a:t>
            </a:r>
            <a:endParaRPr lang="ru-RU" sz="4000" dirty="0"/>
          </a:p>
        </p:txBody>
      </p:sp>
      <p:sp>
        <p:nvSpPr>
          <p:cNvPr id="9" name="Rectangle 8"/>
          <p:cNvSpPr/>
          <p:nvPr/>
        </p:nvSpPr>
        <p:spPr>
          <a:xfrm>
            <a:off x="4648200" y="3469481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l</a:t>
            </a:r>
            <a:endParaRPr lang="ru-RU" sz="4000" dirty="0"/>
          </a:p>
        </p:txBody>
      </p:sp>
      <p:sp>
        <p:nvSpPr>
          <p:cNvPr id="10" name="Rectangle 9"/>
          <p:cNvSpPr/>
          <p:nvPr/>
        </p:nvSpPr>
        <p:spPr>
          <a:xfrm>
            <a:off x="5410200" y="3469481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o</a:t>
            </a:r>
            <a:endParaRPr lang="ru-RU" sz="4000" dirty="0"/>
          </a:p>
        </p:txBody>
      </p:sp>
      <p:cxnSp>
        <p:nvCxnSpPr>
          <p:cNvPr id="15" name="Straight Arrow Connector 14"/>
          <p:cNvCxnSpPr>
            <a:endCxn id="10" idx="0"/>
          </p:cNvCxnSpPr>
          <p:nvPr/>
        </p:nvCxnSpPr>
        <p:spPr>
          <a:xfrm rot="10800000" flipV="1">
            <a:off x="5791200" y="2859881"/>
            <a:ext cx="1752600" cy="609600"/>
          </a:xfrm>
          <a:prstGeom prst="straightConnector1">
            <a:avLst/>
          </a:prstGeom>
          <a:ln w="15875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696200" y="2555081"/>
            <a:ext cx="64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ca[4]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Char []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38400" y="3276600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H</a:t>
            </a:r>
            <a:endParaRPr lang="ru-RU" sz="4000" dirty="0"/>
          </a:p>
        </p:txBody>
      </p:sp>
      <p:sp>
        <p:nvSpPr>
          <p:cNvPr id="7" name="Rectangle 6"/>
          <p:cNvSpPr/>
          <p:nvPr/>
        </p:nvSpPr>
        <p:spPr>
          <a:xfrm>
            <a:off x="3200400" y="3276600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e</a:t>
            </a:r>
            <a:endParaRPr lang="ru-RU" sz="4000" dirty="0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l</a:t>
            </a:r>
            <a:endParaRPr lang="ru-RU" sz="4000" dirty="0"/>
          </a:p>
        </p:txBody>
      </p:sp>
      <p:sp>
        <p:nvSpPr>
          <p:cNvPr id="9" name="Rectangle 8"/>
          <p:cNvSpPr/>
          <p:nvPr/>
        </p:nvSpPr>
        <p:spPr>
          <a:xfrm>
            <a:off x="4724400" y="3276600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l</a:t>
            </a:r>
            <a:endParaRPr lang="ru-RU" sz="4000" dirty="0"/>
          </a:p>
        </p:txBody>
      </p:sp>
      <p:sp>
        <p:nvSpPr>
          <p:cNvPr id="10" name="Rectangle 9"/>
          <p:cNvSpPr/>
          <p:nvPr/>
        </p:nvSpPr>
        <p:spPr>
          <a:xfrm>
            <a:off x="5486400" y="3276600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o</a:t>
            </a:r>
            <a:endParaRPr lang="ru-RU" sz="4000" dirty="0"/>
          </a:p>
        </p:txBody>
      </p:sp>
      <p:cxnSp>
        <p:nvCxnSpPr>
          <p:cNvPr id="15" name="Straight Arrow Connector 14"/>
          <p:cNvCxnSpPr>
            <a:endCxn id="10" idx="0"/>
          </p:cNvCxnSpPr>
          <p:nvPr/>
        </p:nvCxnSpPr>
        <p:spPr>
          <a:xfrm rot="10800000" flipV="1">
            <a:off x="5867400" y="2667000"/>
            <a:ext cx="1752600" cy="609600"/>
          </a:xfrm>
          <a:prstGeom prst="straightConnector1">
            <a:avLst/>
          </a:prstGeom>
          <a:ln w="15875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772400" y="2362200"/>
            <a:ext cx="64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ca[4]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2286000"/>
            <a:ext cx="85248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Тип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char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 так-то прост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43000" y="2743200"/>
            <a:ext cx="701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char.ToUpper</a:t>
            </a:r>
            <a:r>
              <a:rPr lang="en-US" dirty="0"/>
              <a:t> ('c')); 			// C</a:t>
            </a:r>
          </a:p>
          <a:p>
            <a:endParaRPr lang="en-US" dirty="0"/>
          </a:p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System.Char.IsWhiteSpace</a:t>
            </a:r>
            <a:r>
              <a:rPr lang="en-US" dirty="0"/>
              <a:t> ('\t')); 	// True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1143000" y="38100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 (</a:t>
            </a:r>
            <a:r>
              <a:rPr lang="en-US" dirty="0" err="1"/>
              <a:t>char.ToUpperInvariant</a:t>
            </a:r>
            <a:r>
              <a:rPr lang="en-US" dirty="0"/>
              <a:t> (‘t')); 		// T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867400" y="5181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System.Char</a:t>
            </a:r>
            <a:endParaRPr lang="ru-RU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Тип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char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 так-то прост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295400"/>
            <a:ext cx="5486400" cy="49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04800" y="381000"/>
            <a:ext cx="8610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Конкатенирование строк (сцепление)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438400"/>
            <a:ext cx="8288866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6593</TotalTime>
  <Words>1190</Words>
  <Application>Microsoft Office PowerPoint</Application>
  <PresentationFormat>Экран (4:3)</PresentationFormat>
  <Paragraphs>176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Consolas</vt:lpstr>
      <vt:lpstr>Footlight MT Light</vt:lpstr>
      <vt:lpstr>Goudy Stout</vt:lpstr>
      <vt:lpstr>Showcard Gothic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Виталий Бондаренко</dc:creator>
  <cp:lastModifiedBy>Виталий Бондаренко</cp:lastModifiedBy>
  <cp:revision>471</cp:revision>
  <dcterms:created xsi:type="dcterms:W3CDTF">2006-08-16T00:00:00Z</dcterms:created>
  <dcterms:modified xsi:type="dcterms:W3CDTF">2022-11-18T08:30:41Z</dcterms:modified>
</cp:coreProperties>
</file>