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313" r:id="rId3"/>
    <p:sldId id="337" r:id="rId4"/>
    <p:sldId id="314" r:id="rId5"/>
    <p:sldId id="315" r:id="rId6"/>
    <p:sldId id="338" r:id="rId7"/>
    <p:sldId id="344" r:id="rId8"/>
    <p:sldId id="340" r:id="rId9"/>
    <p:sldId id="34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280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7.08595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11-25T07:34:34.88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24156 4418 0,'-26'0'78,"-53"0"-78,-54 0 16,107 27 0,-54-27-16,1 53 15,26-53 1,53 26 46,-26-26-62,26 53 16,-53 26 0,26 1-1,-26-54 17,27 54-17,-53-1 1,26-26-1,26-3890 1,27 7753 0,-53-3916-1,53 27 32,0 26-31,0-27-1,27-26 1,-27 53 0,53-53-16,-27 26 15,54 27 1,78 27 0,54-54-1,-27 54 1,-26-28-1,0-25 1,52 26 0,-52-27-1,-53 27 1,-27-26 0,-26-27-1,-26 0 1,52 0-1,53 0 1,-26 0 0,106 0 15,-53 0-15,105 0-1,-184 0 1,237-27-1,-185 1 1,-26 26 0,26-53-1,-52 53 1,26-27 0,211-26 15,-105 27-16,-27 26 1,27-53 0,-54 53 15,1-26-15,-53 26-1,26-53 1,-52 26-1,-54 27 1,27 0 31,-26 0-31,25 0-1,-25-53 1,132 27-1,-106 26-15,26-53 16,80 27 15,-133 26-31,27 0 16,-26-53 0,25 53-1,-52-27 16,0-26-15,0 27 0,0-54-1,-26 1 1,-27 26 0,27-26-1,-27 52 1,26-26-1,-26 27 1,27-27 0,-54 53-1,1-27 1,-80-25 15,-52 52-15,25-27-1,-105 27 1,212 0-16,53 0 16,-133 0-1,106 0 1,26 0 0,-52 0-1,26 0 1,27 0-1,-54 0 1,1 0 0,0 0-1,-54 0 17,54 0-17,-27 0 1,27 0-1,-54 0 1,28 0 0,-28 0-1,54 0 1,-27 0 0,27 0-1,-80 0 16,106 0-15,27 0-16,-27 0 31,26 0-31,-52 0 32,-1 0-1,28 0-31,-54 0 15,-132 0 1,105 0 0,54 0-16,-80 0 15,80 0 1,-1 0 15,54 0 47,-27 0-46,27 0-17,-27 0 1,26 0-1,-26 0 1,-26 0 0,52 0-1,-52 0 1,26 0 0,27 0-1,-27 0 298,26 0-298,-26 0 17,27 0 124,-27 0-156,27 0 15,-27 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89830-CE9D-48A6-8C92-47359B5F6B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6D6CF3-154A-42A1-9F14-F434A3B86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A078DE-985E-4203-B130-4E3C24C96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DD8C70-53D4-48FC-838A-18E739E23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804EF1-94B3-4C5E-B262-43820260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690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7FB77B-4145-4998-AF0B-085162C0A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C07018B-2175-4288-9844-DF5AB9B698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94E6B7-C501-4273-A45F-B875986DC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01875F-68F9-42D5-BCD1-F77255BA5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C39B39-E885-49B9-9A4D-21BB33823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60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D0A9986-B885-474A-846F-814E0C7D9D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9C82D3-B3E1-4968-986E-E566588936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69C86C-09C1-4B5B-9946-8B0E46D40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07FE1F-B001-4E62-B3CF-42BC37287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744298-241A-45D0-96BC-21FE4719D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595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480DC3-1ED8-4FB0-A9C3-8CC6D549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41F7A1-2E5C-45F1-AD5B-1FB81C7AB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6C18E2-822A-4F14-9E07-561F6C8E8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8E7F30-0D15-4ECC-93E3-4C01DD2C3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219ED0-BC7C-4F57-9784-5BCCB275A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194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701E5D-D57A-48A1-90EF-E31FDAC19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B1FE47-EBB6-4569-B8DF-739678340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EB1629-129B-44BD-B3DB-ACAEBA32E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0D32FC-C12B-41D2-9A6D-4001B4CE2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06AE4E-2A31-493C-AA1D-4991F7FE2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616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8338B1-FE73-4ED1-8DA7-B560A3946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DF4417-2D29-4B85-9A27-9F0DB093EB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B496F7-4529-4DEB-B88A-57BA059E7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B85EAE-11FA-4065-BC95-8B97CC21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8B2EDC-ADAF-4D0B-8286-2A622066B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6B859C-868A-4424-91BB-F65DB3C53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58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25142B-DB2F-4C14-AC28-944F45836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7424FA-E44D-4532-A24A-652ACABC7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7A29ED8-C0E2-439C-B171-B100F732FE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6850F5-0107-479C-8326-8C8183C524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5C81F0C-38B3-4C48-BC56-E996531105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E782B7-FA35-4ABE-8B38-C7EF10451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36ED8D9-65BA-48D7-BFC2-4B1F76444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6BFC98F-5D2C-41C7-8A8F-E36A5A9B2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334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45EB7D-17BD-4583-AC84-D4DF4F036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900D20-BF9B-4A0B-87F5-68EC319C0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67E0B4-AE38-4C49-9A12-28592C73B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8735E08-5751-4340-BB7E-071BF8884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415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8C6C1C7-5BF4-4F8C-B0A9-ACC66C4ED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127DAC-5C56-44F5-B3B8-83EDB7D1C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5153D57-52C3-4573-91C8-292BEAA76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70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1285BD-EC46-4918-8061-DBAD8E385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8962D1-605E-4D54-9014-77D6EE2E1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3923A-A848-47D7-A258-6687C37DBB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83B019-57BA-4150-8E49-B409E1CDF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7A9569-F1E3-4C8F-93A2-0FBAEF30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0BF890-32AA-4697-9480-1168A6458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504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EF46E4-1F39-4C05-BB40-2EB29E1FC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A1C0FB8-88E5-4F63-95E2-7D119028F7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18CB1B-BCB7-41B6-82A6-2CF3F4C78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BFC56F-15B7-4C8A-9DE5-ADE621425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88E971-9904-4BF9-9D05-2EB385A66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9026B4-2D00-4907-B22B-B8BB66A65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55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7652C-B76C-4792-9E99-9BA2FD5D0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B01B76-08B5-477C-885E-C817BED2A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9631D4-0284-4134-AD26-72E41F63B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22A38-F8FC-405A-B964-DC26C7399DD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8283BB-ED6A-4065-AC8B-BB2FB77B5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5775E6-A0E2-471A-A648-B9FAA62C6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CDE54-27C7-4ED2-9AB8-31A100084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708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0%B5%D0%B3%D1%83%D0%BB%D1%8F%D1%80%D0%BD%D1%8B%D0%B5_%D0%B2%D1%8B%D1%80%D0%B0%D0%B6%D0%B5%D0%BD%D0%B8%D1%8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438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Регулярные выражения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580508" y="1597224"/>
            <a:ext cx="1706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http://regex101.com</a:t>
            </a:r>
            <a:endParaRPr lang="ru-RU" sz="1400" dirty="0"/>
          </a:p>
        </p:txBody>
      </p:sp>
      <p:pic>
        <p:nvPicPr>
          <p:cNvPr id="4098" name="Picture 2" descr="регулярное вы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990600"/>
            <a:ext cx="4017488" cy="239077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981200" y="3429001"/>
            <a:ext cx="8305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u="sng" dirty="0">
                <a:hlinkClick r:id="rId3"/>
              </a:rPr>
              <a:t>Регулярное выражение</a:t>
            </a:r>
            <a:r>
              <a:rPr lang="ru-RU" dirty="0"/>
              <a:t> — это маска или образец последовательности символов. Они используются для поиска и изменения подстрок в тексте. В качестве примеров типичных задач, которые решаются с использованием регулярных выражений, можно привести:</a:t>
            </a:r>
            <a:endParaRPr lang="en-US" dirty="0"/>
          </a:p>
          <a:p>
            <a:pPr fontAlgn="base"/>
            <a:endParaRPr lang="ru-RU" dirty="0"/>
          </a:p>
          <a:p>
            <a:pPr fontAlgn="base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ru-RU" dirty="0"/>
              <a:t>валидация строки которая должна представлять собой ip адрес, email или логин</a:t>
            </a:r>
          </a:p>
          <a:p>
            <a:pPr fontAlgn="base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ru-RU" dirty="0"/>
              <a:t>замена устаревшего названия на новое</a:t>
            </a:r>
          </a:p>
          <a:p>
            <a:pPr fontAlgn="base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ru-RU" dirty="0"/>
              <a:t>подсчет того, сколько раз некоторая конструкция встречается в тексте</a:t>
            </a:r>
          </a:p>
          <a:p>
            <a:pPr fontAlgn="base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ru-RU" dirty="0"/>
              <a:t>нахождение в директории файлов с определенным расширением, например, txt</a:t>
            </a:r>
          </a:p>
        </p:txBody>
      </p:sp>
      <p:sp>
        <p:nvSpPr>
          <p:cNvPr id="8" name="Rectangle 7"/>
          <p:cNvSpPr/>
          <p:nvPr/>
        </p:nvSpPr>
        <p:spPr>
          <a:xfrm>
            <a:off x="1524000" y="6550224"/>
            <a:ext cx="5486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http://www.friendlyfunction.com/ru/using-regular-expressions-java/</a:t>
            </a:r>
            <a:endParaRPr lang="ru-RU" sz="1400" dirty="0"/>
          </a:p>
        </p:txBody>
      </p:sp>
      <p:sp>
        <p:nvSpPr>
          <p:cNvPr id="9" name="Rectangle 8"/>
          <p:cNvSpPr/>
          <p:nvPr/>
        </p:nvSpPr>
        <p:spPr>
          <a:xfrm>
            <a:off x="7010400" y="1295401"/>
            <a:ext cx="328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http://www.dotnetperls.com/regex-match</a:t>
            </a:r>
            <a:endParaRPr lang="ru-RU" sz="14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5DEC8E2D-954D-4299-9DBA-44122FBDBFC5}"/>
                  </a:ext>
                </a:extLst>
              </p14:cNvPr>
              <p14:cNvContentPartPr/>
              <p14:nvPr/>
            </p14:nvContentPartPr>
            <p14:xfrm>
              <a:off x="8381880" y="409320"/>
              <a:ext cx="2143440" cy="164844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5DEC8E2D-954D-4299-9DBA-44122FBDBFC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72520" y="399960"/>
                <a:ext cx="2162160" cy="16671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438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Регулярные выражения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00400" y="1600200"/>
          <a:ext cx="6096000" cy="3296242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373"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1" dirty="0">
                          <a:solidFill>
                            <a:srgbClr val="FFFFFF"/>
                          </a:solidFill>
                        </a:rPr>
                        <a:t>выражение</a:t>
                      </a:r>
                    </a:p>
                  </a:txBody>
                  <a:tcPr marL="70781" marR="70781" marT="70781" marB="70781" anchor="b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1">
                          <a:solidFill>
                            <a:srgbClr val="FFFFFF"/>
                          </a:solidFill>
                        </a:rPr>
                        <a:t>значение</a:t>
                      </a:r>
                    </a:p>
                  </a:txBody>
                  <a:tcPr marL="70781" marR="70781" marT="70781" marB="70781" anchor="b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73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.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любой символ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73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/>
                        <a:t>аб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последовательность символов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73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/>
                        <a:t>а|б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любой из символов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73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[абв]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любое из значений в списке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73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[^абв]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/>
                        <a:t>все, кроме значений в списке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748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/>
                        <a:t>[а-г]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/>
                        <a:t>любое из значений в промежутке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373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/>
                        <a:t>[а-гА-Г]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/>
                        <a:t>любой из промежутков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257800" y="5943600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\ * + ? | { [ () ^ $ . #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0" y="5486400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Эти  символы должны предваряться символом «</a:t>
            </a:r>
            <a:r>
              <a:rPr lang="en-US" dirty="0"/>
              <a:t>\</a:t>
            </a:r>
            <a:r>
              <a:rPr lang="ru-RU" dirty="0"/>
              <a:t>» в регулярке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438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Регулярные выражения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905000" y="2133601"/>
            <a:ext cx="86106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Regex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RegExp = </a:t>
            </a: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new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Regex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( </a:t>
            </a:r>
            <a:r>
              <a:rPr lang="ru-RU" sz="1600" b="1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@"(U|u)ser[1-5]"</a:t>
            </a:r>
            <a:r>
              <a:rPr lang="ru-RU" sz="1600" b="1" dirty="0"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FF"/>
              </a:solidFill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test = </a:t>
            </a:r>
            <a:r>
              <a:rPr lang="ru-RU" sz="16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"user2,   Uuser7 uUser3     'user4'  usr2"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foreach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( </a:t>
            </a: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Match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match </a:t>
            </a: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in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RegExp.Matches(test) )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          				</a:t>
            </a: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.WriteLine(match);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// user2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// User3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// user4</a:t>
            </a:r>
            <a:endParaRPr lang="ru-RU" sz="1600" dirty="0"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438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Регулярные выражения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00400" y="1600200"/>
          <a:ext cx="6019800" cy="4293788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6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dirty="0">
                          <a:solidFill>
                            <a:srgbClr val="FFFFFF"/>
                          </a:solidFill>
                        </a:rPr>
                        <a:t>выражение</a:t>
                      </a:r>
                    </a:p>
                  </a:txBody>
                  <a:tcPr marL="45561" marR="45561" marT="45561" marB="45561" anchor="b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dirty="0">
                          <a:solidFill>
                            <a:srgbClr val="FFFFFF"/>
                          </a:solidFill>
                        </a:rPr>
                        <a:t>значение</a:t>
                      </a:r>
                    </a:p>
                  </a:txBody>
                  <a:tcPr marL="45561" marR="45561" marT="45561" marB="45561" anchor="b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95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/>
                        <a:t>^выражение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/>
                        <a:t>начало строки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19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/>
                        <a:t>выражение$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/>
                        <a:t>конец строки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19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/>
                        <a:t>\b</a:t>
                      </a:r>
                      <a:endParaRPr lang="ru-RU" sz="1600" dirty="0"/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/>
                        <a:t>граница</a:t>
                      </a:r>
                      <a:r>
                        <a:rPr lang="ru-RU" sz="1600" baseline="0" dirty="0"/>
                        <a:t> слова</a:t>
                      </a:r>
                      <a:endParaRPr lang="ru-RU" sz="1600" dirty="0"/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19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/>
                        <a:t>(</a:t>
                      </a:r>
                      <a:r>
                        <a:rPr lang="en-US" sz="1600" dirty="0"/>
                        <a:t>?</a:t>
                      </a:r>
                      <a:r>
                        <a:rPr lang="en-US" sz="1600" dirty="0" err="1"/>
                        <a:t>i</a:t>
                      </a:r>
                      <a:r>
                        <a:rPr lang="ru-RU" sz="1600" dirty="0"/>
                        <a:t>)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/>
                        <a:t>игнорировать</a:t>
                      </a:r>
                      <a:r>
                        <a:rPr lang="ru-RU" sz="1600" baseline="0" dirty="0"/>
                        <a:t> различия в регистре</a:t>
                      </a:r>
                      <a:endParaRPr lang="ru-RU" sz="1600" dirty="0"/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19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/>
                        <a:t>\d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/>
                        <a:t>цифра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19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/>
                        <a:t>\D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/>
                        <a:t>все, кроме цифр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432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/>
                        <a:t>\s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/>
                        <a:t>пробельный символ, эквивалентно [\</a:t>
                      </a:r>
                      <a:r>
                        <a:rPr lang="en-US" sz="1600" dirty="0"/>
                        <a:t>t\n\x0B\f\r]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432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/>
                        <a:t>\S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/>
                        <a:t>все, кробе пробельных символов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712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/>
                        <a:t>\w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/>
                        <a:t>символы слов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/>
                        <a:t>\W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/>
                        <a:t>все, кроме символов слов</a:t>
                      </a:r>
                    </a:p>
                  </a:txBody>
                  <a:tcPr marL="45561" marR="45561" marT="45561" marB="4556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438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Регулярные выражения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971800" y="1828801"/>
          <a:ext cx="6781800" cy="4061473"/>
        </p:xfrm>
        <a:graphic>
          <a:graphicData uri="http://schemas.openxmlformats.org/drawingml/2006/table">
            <a:tbl>
              <a:tblPr/>
              <a:tblGrid>
                <a:gridCol w="2712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9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1184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выражение{количество}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сколько раз встречается, например, а{2}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184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выражение{мин,макс}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сколько раз встречается, промежуток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184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выражение{мин,}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сколько раз встречается, минимум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73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выражение*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0 или более раз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73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выражение+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1 или более раз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73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выражение?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0 или 1 раз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5995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/>
                        <a:t>(выражение)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/>
                        <a:t>использовать группу как единое выражение, например, (аб)+</a:t>
                      </a:r>
                    </a:p>
                  </a:txBody>
                  <a:tcPr marL="70781" marR="70781" marT="70781" marB="70781">
                    <a:lnL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438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Регулярные выражения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4648200"/>
            <a:ext cx="390634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2286000" y="1981200"/>
            <a:ext cx="7162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Regex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r = </a:t>
            </a: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new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Regex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( </a:t>
            </a:r>
            <a:r>
              <a:rPr lang="ru-RU" sz="1600" b="1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@"[+-]?\d+" 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input = </a:t>
            </a: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.ReadLine();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foreach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Match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match </a:t>
            </a: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in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r.Matches(input))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		</a:t>
            </a: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.WriteLine(match);</a:t>
            </a:r>
            <a:endParaRPr lang="ru-RU" sz="1600" dirty="0"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438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Группы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514600" y="2133600"/>
            <a:ext cx="7162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Regex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RegExp = </a:t>
            </a: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new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ru-RU" sz="1600" dirty="0" err="1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Regex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( </a:t>
            </a:r>
            <a:r>
              <a:rPr lang="ru-RU" sz="16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@"\</a:t>
            </a:r>
            <a:r>
              <a:rPr lang="ru-RU" sz="1600" dirty="0" err="1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b</a:t>
            </a:r>
            <a:r>
              <a:rPr lang="ru-RU" sz="1600" b="1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(\</a:t>
            </a:r>
            <a:r>
              <a:rPr lang="ru-RU" sz="1600" b="1" dirty="0" err="1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w</a:t>
            </a:r>
            <a:r>
              <a:rPr lang="ru-RU" sz="1600" b="1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)</a:t>
            </a:r>
            <a:r>
              <a:rPr lang="ru-RU" sz="16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\</a:t>
            </a:r>
            <a:r>
              <a:rPr lang="ru-RU" sz="1600" dirty="0" err="1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w</a:t>
            </a:r>
            <a:r>
              <a:rPr lang="ru-RU" sz="16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*</a:t>
            </a:r>
            <a:r>
              <a:rPr lang="ru-RU" sz="1600" b="1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\1</a:t>
            </a:r>
            <a:r>
              <a:rPr lang="ru-RU" sz="16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\</a:t>
            </a:r>
            <a:r>
              <a:rPr lang="ru-RU" sz="1600" dirty="0" err="1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b</a:t>
            </a:r>
            <a:r>
              <a:rPr lang="ru-RU" sz="16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"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test = </a:t>
            </a:r>
            <a:r>
              <a:rPr lang="ru-RU" sz="16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"mouth eye  nose,  ear  wow!"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foreach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( </a:t>
            </a: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Match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match </a:t>
            </a:r>
            <a:r>
              <a:rPr lang="ru-RU" sz="16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in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RegExp.Matches(test) )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		</a:t>
            </a:r>
            <a:r>
              <a:rPr lang="ru-RU" sz="16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lang="ru-RU" sz="1600" dirty="0">
                <a:latin typeface="Consolas" pitchFamily="49" charset="0"/>
                <a:ea typeface="Calibri" pitchFamily="34" charset="0"/>
                <a:cs typeface="Consolas" pitchFamily="49" charset="0"/>
              </a:rPr>
              <a:t>.WriteLine(match);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// eye</a:t>
            </a:r>
            <a:endParaRPr lang="ru-RU" sz="16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// wow</a:t>
            </a:r>
            <a:endParaRPr lang="ru-RU" sz="1600" dirty="0"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438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Типы квантификаторов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981200" y="1676400"/>
            <a:ext cx="82296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itchFamily="34" charset="0"/>
              <a:buChar char="•"/>
            </a:pPr>
            <a:r>
              <a:rPr lang="ru-RU" sz="2000" b="1" dirty="0"/>
              <a:t>Жадные квантификаторы</a:t>
            </a:r>
          </a:p>
          <a:p>
            <a:pPr fontAlgn="base"/>
            <a:r>
              <a:rPr lang="ru-RU" sz="1600" dirty="0"/>
              <a:t>начинают с того что сопоставляют с выражением как можно большую подстроку. Если это не приводит к успеху то они на каждом следующем шаге уменьшают свой аппетит. Жадность является состоянием по умолчанию для квантификаторов, поэтому нам не нужно её специально указывать.</a:t>
            </a:r>
          </a:p>
          <a:p>
            <a:pPr fontAlgn="base"/>
            <a:endParaRPr lang="ru-RU" sz="1600" dirty="0"/>
          </a:p>
          <a:p>
            <a:pPr fontAlgn="base">
              <a:buFont typeface="Arial" pitchFamily="34" charset="0"/>
              <a:buChar char="•"/>
            </a:pPr>
            <a:r>
              <a:rPr lang="ru-RU" sz="2000" b="1" dirty="0"/>
              <a:t>Ленивые квантификаторы</a:t>
            </a:r>
          </a:p>
          <a:p>
            <a:pPr fontAlgn="base"/>
            <a:r>
              <a:rPr lang="ru-RU" sz="1600" dirty="0"/>
              <a:t>начинают с как можно меньшей подстроки, постепенно увеличивая её пока не добьются успеха. Для их обозначения используется символ «?» после квантификатора, например, «выражение*?» или «выражение{3}?».</a:t>
            </a:r>
          </a:p>
          <a:p>
            <a:pPr fontAlgn="base"/>
            <a:endParaRPr lang="ru-RU" sz="1600" dirty="0"/>
          </a:p>
          <a:p>
            <a:pPr fontAlgn="base">
              <a:buFont typeface="Arial" pitchFamily="34" charset="0"/>
              <a:buChar char="•"/>
            </a:pPr>
            <a:r>
              <a:rPr lang="ru-RU" sz="2000" b="1" dirty="0"/>
              <a:t>Cобственнические квантификаторы</a:t>
            </a:r>
          </a:p>
          <a:p>
            <a:pPr fontAlgn="base"/>
            <a:r>
              <a:rPr lang="ru-RU" sz="1600" dirty="0"/>
              <a:t>как и жадные начинают с наибольшей подстроки, но, в отличии от жадных, на этом и заканчивают. Если сопоставление с наибольшей подстрокой не привело к разрешению регулярного выражения то возвращается несовпадение. Cобственнические квантификаторы обозначаются с помощью символа «+», например, «выражение++» или «выражение{1,2}+»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438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Типы квантификаторов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905000" y="1447801"/>
            <a:ext cx="8534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Пусть у нас есть строка «00183295200».</a:t>
            </a:r>
          </a:p>
          <a:p>
            <a:r>
              <a:rPr lang="ru-RU" sz="1600" dirty="0"/>
              <a:t>Рассмотрим регулярное выражение «.*00″, оно использует жадный квантификатор и найдет в нашей подстроку являющуюся всей строкой, т.е. «00183295200».</a:t>
            </a:r>
          </a:p>
          <a:p>
            <a:endParaRPr lang="ru-RU" sz="1600" dirty="0"/>
          </a:p>
          <a:p>
            <a:r>
              <a:rPr lang="ru-RU" sz="1600" dirty="0"/>
              <a:t>Ленивое регулярное выражение «.*?00″ сначала вернет «00», а затем и всю строку.</a:t>
            </a:r>
          </a:p>
          <a:p>
            <a:endParaRPr lang="ru-RU" sz="1600" dirty="0"/>
          </a:p>
          <a:p>
            <a:r>
              <a:rPr lang="ru-RU" sz="1600" i="1" dirty="0"/>
              <a:t>Собственническое же выражение «.*+00″ не вернет вообще ничего, «.*» заберет все символы и «00» сопоставить не удастся. С</a:t>
            </a:r>
            <a:r>
              <a:rPr lang="en-US" sz="1600" i="1" dirty="0"/>
              <a:t>#.NET </a:t>
            </a:r>
            <a:r>
              <a:rPr lang="ru-RU" sz="1600" i="1" dirty="0"/>
              <a:t>НЕ ПОДДЕРЖИВАЕТ</a:t>
            </a:r>
            <a:r>
              <a:rPr lang="en-US" sz="1600" i="1" dirty="0"/>
              <a:t> </a:t>
            </a:r>
            <a:r>
              <a:rPr lang="ru-RU" sz="1600" i="1" dirty="0"/>
              <a:t>ТАКИЕ ТИПЫ!</a:t>
            </a:r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4721470"/>
            <a:ext cx="2448838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905000" y="3875544"/>
            <a:ext cx="5562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str = 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"00183295200"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</a:p>
          <a:p>
            <a:pPr indent="88900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Consolas" pitchFamily="49" charset="0"/>
            </a:endParaRPr>
          </a:p>
          <a:p>
            <a:pPr indent="88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Regex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r1 = </a:t>
            </a:r>
            <a:r>
              <a:rPr lang="ru-RU" sz="14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new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Regex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( 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@".*00"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lang="ru-RU" sz="1400" dirty="0">
              <a:latin typeface="Consolas" pitchFamily="49" charset="0"/>
            </a:endParaRPr>
          </a:p>
          <a:p>
            <a:pPr indent="88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Regex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r2 = </a:t>
            </a:r>
            <a:r>
              <a:rPr lang="ru-RU" sz="14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new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Regex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( 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@".*?00"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</a:p>
          <a:p>
            <a:pPr indent="889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Consolas" pitchFamily="49" charset="0"/>
            </a:endParaRPr>
          </a:p>
          <a:p>
            <a:pPr indent="88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"Жадный результат:"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</a:p>
          <a:p>
            <a:pPr indent="88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foreach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Match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match </a:t>
            </a:r>
            <a:r>
              <a:rPr lang="ru-RU" sz="14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in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r1.Matches(str))</a:t>
            </a:r>
            <a:endParaRPr lang="ru-RU" sz="1400" dirty="0">
              <a:latin typeface="Consolas" pitchFamily="49" charset="0"/>
            </a:endParaRPr>
          </a:p>
          <a:p>
            <a:pPr indent="88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		        Console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.WriteLine(match);</a:t>
            </a:r>
            <a:endParaRPr lang="ru-RU" sz="1400" dirty="0">
              <a:latin typeface="Consolas" pitchFamily="49" charset="0"/>
            </a:endParaRPr>
          </a:p>
          <a:p>
            <a:pPr indent="889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2B91AF"/>
              </a:solidFill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indent="88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"Ленивый результат:"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lang="ru-RU" sz="1400" dirty="0">
              <a:latin typeface="Consolas" pitchFamily="49" charset="0"/>
            </a:endParaRPr>
          </a:p>
          <a:p>
            <a:pPr indent="88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foreach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Match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match </a:t>
            </a:r>
            <a:r>
              <a:rPr lang="ru-RU" sz="14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in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r2.Matches(str))</a:t>
            </a:r>
            <a:endParaRPr lang="ru-RU" sz="1400" dirty="0">
              <a:latin typeface="Consolas" pitchFamily="49" charset="0"/>
            </a:endParaRPr>
          </a:p>
          <a:p>
            <a:pPr indent="88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      </a:t>
            </a: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.WriteLine(match);</a:t>
            </a:r>
            <a:endParaRPr lang="ru-RU" sz="1400" dirty="0"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783</Words>
  <Application>Microsoft Office PowerPoint</Application>
  <PresentationFormat>Широкоэкранный</PresentationFormat>
  <Paragraphs>132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Consolas</vt:lpstr>
      <vt:lpstr>Goudy Stout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Виталий Бондаренко</dc:creator>
  <cp:lastModifiedBy>Виталий Бондаренко</cp:lastModifiedBy>
  <cp:revision>3</cp:revision>
  <dcterms:created xsi:type="dcterms:W3CDTF">2022-11-18T08:27:26Z</dcterms:created>
  <dcterms:modified xsi:type="dcterms:W3CDTF">2022-11-25T08:18:20Z</dcterms:modified>
</cp:coreProperties>
</file>