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82" r:id="rId2"/>
    <p:sldId id="308" r:id="rId3"/>
    <p:sldId id="309" r:id="rId4"/>
    <p:sldId id="310" r:id="rId5"/>
    <p:sldId id="313" r:id="rId6"/>
    <p:sldId id="316" r:id="rId7"/>
    <p:sldId id="317" r:id="rId8"/>
    <p:sldId id="318" r:id="rId9"/>
    <p:sldId id="319" r:id="rId10"/>
    <p:sldId id="320" r:id="rId11"/>
    <p:sldId id="315" r:id="rId12"/>
    <p:sldId id="312" r:id="rId13"/>
    <p:sldId id="314" r:id="rId14"/>
    <p:sldId id="321" r:id="rId15"/>
    <p:sldId id="322" r:id="rId16"/>
    <p:sldId id="323" r:id="rId17"/>
    <p:sldId id="324" r:id="rId18"/>
    <p:sldId id="325" r:id="rId19"/>
    <p:sldId id="326" r:id="rId20"/>
    <p:sldId id="32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89104" autoAdjust="0"/>
  </p:normalViewPr>
  <p:slideViewPr>
    <p:cSldViewPr>
      <p:cViewPr varScale="1">
        <p:scale>
          <a:sx n="98" d="100"/>
          <a:sy n="98" d="100"/>
        </p:scale>
        <p:origin x="200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7CBD47-ACB8-44C4-830A-17F6F96AE595}" type="datetimeFigureOut">
              <a:rPr lang="ru-RU" smtClean="0"/>
              <a:pPr/>
              <a:t>01.12.2022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139EFB-DE11-4798-80C8-CB55D856FF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Кроме примитивных типов данных в языке программирования C# есть такой тип как </a:t>
            </a:r>
            <a:r>
              <a:rPr lang="ru-RU" dirty="0" err="1"/>
              <a:t>enum</a:t>
            </a:r>
            <a:r>
              <a:rPr lang="ru-RU" dirty="0"/>
              <a:t> или перечисление. Перечисления представляют набор логически связанных констант.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952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В данном случае создается объект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tom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. Для его создания вызывается конструктор по умолчанию, который устанавливает значения по умолчанию для его полей. Для числовых данных это значение 0, поэтому поле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age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будет иметь значение 0. Для строк это значение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null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, которое указывает на отсутствие значения. Но далее, если поля доступны (а в данном случае поскольку они имеют модификатор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public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они доступны), мы можем изменить их значения. Так, здесь полю 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name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присваивается строка "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Tom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". Соответственно при выполнении метода Print() мы получим следующий консольный вывод: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Имя: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Tom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 Возраст: 0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8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начиная с версии C# 10 мы можем определить свой конструктор без параметров.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до версии C# 11 при определении конструктора структуру в нем необходимо было инициализировать все поля структуры, начиная с версии C# 11 это делать необязательно.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175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В случае если нам необходимо вызывать конструкторы с различным количеством параметров, то мы можем вызывать их по цепочке.</a:t>
            </a:r>
          </a:p>
          <a:p>
            <a:pPr algn="l"/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Конструкторы по прежнему должны инициализировать значения всех полей, однако поскольку при вызове любого конструктора цепочка все равно закончится на последнем конструкторе, который выполняет инициализацию, то инициализацию полей в других конструкторах можно не делать. Консольный вывод программы:</a:t>
            </a:r>
          </a:p>
          <a:p>
            <a:b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1460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Если нам необходимо скопировать в один объект структуры значения из другого с небольшими изменениями, то мы можем использовать оператор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-apple-system"/>
              </a:rPr>
              <a:t>with</a:t>
            </a:r>
            <a:endParaRPr lang="ru-RU" b="1" i="0" dirty="0">
              <a:solidFill>
                <a:srgbClr val="000000"/>
              </a:solidFill>
              <a:effectLst/>
              <a:latin typeface="-apple-system"/>
            </a:endParaRP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В данном случае объект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bob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 получает все значения объекта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tom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, а затем после оператора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-apple-system"/>
              </a:rPr>
              <a:t>with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в фигурных скобках указывается поля со значениями, которые мы хотим изменить.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690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работы с датами и временем в .NET предназначена структура </a:t>
            </a:r>
            <a:r>
              <a:rPr lang="ru-RU" dirty="0" err="1"/>
              <a:t>DateTime</a:t>
            </a:r>
            <a:r>
              <a:rPr lang="ru-RU" dirty="0"/>
              <a:t>. Она представляет дату и время от 00:00:00 1 января 0001 года до 23:59:59 31 декабря 9999 года.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2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Метод </a:t>
            </a:r>
            <a:r>
              <a:rPr lang="ru-RU" dirty="0" err="1"/>
              <a:t>Substract</a:t>
            </a:r>
            <a:r>
              <a:rPr lang="ru-RU" dirty="0"/>
              <a:t> не имеет возможностей для отдельного вычитания дней, часов и так далее. Но это и не надо, так как мы можем передавать в метод </a:t>
            </a:r>
            <a:r>
              <a:rPr lang="ru-RU" dirty="0" err="1"/>
              <a:t>AddDays</a:t>
            </a:r>
            <a:r>
              <a:rPr lang="ru-RU" dirty="0"/>
              <a:t>() и другие методы добавления отрицательные значения: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604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Для упрощения работы с датами и временем в .NET 6 были добавлены две дополнительные структуры - </a:t>
            </a:r>
            <a:r>
              <a:rPr lang="ru-RU" dirty="0" err="1"/>
              <a:t>DateOnly</a:t>
            </a:r>
            <a:r>
              <a:rPr lang="ru-RU" dirty="0"/>
              <a:t> и </a:t>
            </a:r>
            <a:r>
              <a:rPr lang="ru-RU" dirty="0" err="1"/>
              <a:t>TimeOnly</a:t>
            </a:r>
            <a:endParaRPr lang="ru-RU" dirty="0"/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Структура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-apple-system"/>
              </a:rPr>
              <a:t>DateOnly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представляет дату. Для создания структуры можно использовать ряд ее конструкторов.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При использовании конструктора без параметров структура инициализируется датой 01.01.0001: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313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Структура </a:t>
            </a:r>
            <a:r>
              <a:rPr lang="ru-RU" b="1" i="0" dirty="0" err="1">
                <a:solidFill>
                  <a:srgbClr val="000000"/>
                </a:solidFill>
                <a:effectLst/>
                <a:latin typeface="-apple-system"/>
              </a:rPr>
              <a:t>TimeOnly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 представляет время в диапазоне от 00:00:00 до 23:59:59.9999999. Для создания структуры можно использовать ряд ее конструкторов.</a:t>
            </a:r>
          </a:p>
          <a:p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При использовании конструктора без параметров структура инициализируется временем 0.00: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139EFB-DE11-4798-80C8-CB55D856FF8D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978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A49D1-18BD-418B-B696-B5187668C566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A597E9-E938-42E8-AAEF-9F86B385D060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692B0-2A11-4865-8C76-A2B164AC7F4E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4C-B8B9-439A-A3B3-E3A6919C3530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FA8A-FFA9-41AC-8A0D-319E4CD5267E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E3FA2-4530-4143-B590-C2218C28BEB2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7E779-D56A-4E9B-8249-766664941F65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F8FDB-AA56-4B60-8FFD-2B18603792A3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EE758-7B76-4DD1-A3D7-6951135F13F5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565C-551F-4D3C-9C97-52F296EEF78C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FCE86-40D6-4AD3-852A-9EF1D4E95443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08E66-A70B-4497-A33C-1CE8676EE28F}" type="datetime1">
              <a:rPr lang="en-US" smtClean="0"/>
              <a:pPr/>
              <a:t>12/1/2022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219200" y="1828800"/>
            <a:ext cx="7086600" cy="7620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b="1" dirty="0">
                <a:latin typeface="Footlight MT Light" pitchFamily="18" charset="0"/>
              </a:rPr>
              <a:t>Сложные типы данных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ootlight MT Light" pitchFamily="18" charset="0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200400" y="3276600"/>
            <a:ext cx="4495800" cy="2438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Перечисления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arenR"/>
              <a:tabLst/>
              <a:defRPr/>
            </a:pPr>
            <a:r>
              <a:rPr lang="ru-RU" sz="2800" dirty="0">
                <a:latin typeface="Showcard Gothic" pitchFamily="82" charset="0"/>
              </a:rPr>
              <a:t>Структуры</a:t>
            </a:r>
          </a:p>
          <a:p>
            <a:pPr marL="514350" lvl="0" indent="-514350">
              <a:spcBef>
                <a:spcPct val="20000"/>
              </a:spcBef>
              <a:buFont typeface="+mj-lt"/>
              <a:buAutoNum type="arabicParenR"/>
              <a:defRPr/>
            </a:pPr>
            <a:r>
              <a:rPr lang="ru-RU" sz="2800" dirty="0">
                <a:latin typeface="Showcard Gothic" pitchFamily="82" charset="0"/>
              </a:rPr>
              <a:t>Дата/время</a:t>
            </a: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304800"/>
            <a:ext cx="23495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67D084-A4FE-4EF1-86ED-983C92FE5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Копирование структуры с помощью </a:t>
            </a:r>
            <a:r>
              <a:rPr lang="ru-RU" dirty="0" err="1"/>
              <a:t>with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F942C85-2AC8-4992-9B24-84951CCDE8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981200"/>
            <a:ext cx="5792583" cy="825479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4BC6052-FE9A-4034-8DF1-C340C8A8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55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Массив</a:t>
            </a:r>
            <a:r>
              <a:rPr kumimoji="0" lang="ru-RU" sz="39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 </a:t>
            </a: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структур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2819400" y="1295400"/>
            <a:ext cx="38862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[] albums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new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[10];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 alb;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alb.artist 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"Yes"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alb.name 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"Fragile"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lb.year = 1972;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alb.totalMin = 39;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alb.totalSec = 8;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alb.type</a:t>
            </a: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= 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.S</a:t>
            </a: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ingle;</a:t>
            </a:r>
            <a:endParaRPr lang="ru-RU" sz="3600" dirty="0"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albums[0] = alb;</a:t>
            </a:r>
            <a:endParaRPr kumimoji="0" lang="ru-RU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alb.artist 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“</a:t>
            </a:r>
            <a:r>
              <a:rPr lang="en-US" sz="1400" dirty="0" err="1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Genesi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s"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alb.name = 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“</a:t>
            </a:r>
            <a:r>
              <a:rPr lang="en-US" sz="1400" dirty="0" err="1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Duk</a:t>
            </a:r>
            <a:r>
              <a:rPr lang="ru-RU" sz="1400" dirty="0">
                <a:solidFill>
                  <a:srgbClr val="A31515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e"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lb.year = 19</a:t>
            </a: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80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alb.totalMin = </a:t>
            </a: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45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lang="ru-RU" sz="1400" dirty="0"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alb.totalSec = </a:t>
            </a: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19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;           </a:t>
            </a:r>
            <a:endParaRPr lang="ru-RU" sz="1400" dirty="0">
              <a:latin typeface="Consolas" pitchFamily="49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err="1">
                <a:latin typeface="Consolas" pitchFamily="49" charset="0"/>
                <a:ea typeface="Times New Roman" pitchFamily="18" charset="0"/>
                <a:cs typeface="Consolas" pitchFamily="49" charset="0"/>
              </a:rPr>
              <a:t>alb.type</a:t>
            </a:r>
            <a:r>
              <a:rPr lang="en-US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 = </a:t>
            </a:r>
            <a:r>
              <a:rPr lang="ru-RU" sz="1400" dirty="0">
                <a:solidFill>
                  <a:srgbClr val="2B91AF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.S</a:t>
            </a:r>
            <a:r>
              <a:rPr lang="en-US" sz="1400">
                <a:latin typeface="Consolas" pitchFamily="49" charset="0"/>
                <a:ea typeface="Times New Roman" pitchFamily="18" charset="0"/>
                <a:cs typeface="Consolas" pitchFamily="49" charset="0"/>
              </a:rPr>
              <a:t>ingle;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albums[1] = alb;</a:t>
            </a:r>
            <a:endParaRPr kumimoji="0" lang="en-US" sz="1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dirty="0"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</a:rPr>
              <a:t>// ...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Дата/время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81200" y="1828800"/>
            <a:ext cx="56388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DateTime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2000" dirty="0">
                <a:latin typeface="Arial Black" pitchFamily="34" charset="0"/>
              </a:rPr>
              <a:t>  </a:t>
            </a:r>
            <a:r>
              <a:rPr lang="ru-RU" sz="1400" dirty="0">
                <a:latin typeface="Arial Black" pitchFamily="34" charset="0"/>
              </a:rPr>
              <a:t>работа с годами, месяцами, днями, днями недели, </a:t>
            </a:r>
          </a:p>
          <a:p>
            <a:r>
              <a:rPr lang="ru-RU" sz="1400" dirty="0">
                <a:latin typeface="Arial Black" pitchFamily="34" charset="0"/>
              </a:rPr>
              <a:t>   часами, минутами, секундами, миллисекундами</a:t>
            </a:r>
          </a:p>
          <a:p>
            <a:pPr>
              <a:buFont typeface="Arial" pitchFamily="34" charset="0"/>
              <a:buChar char="•"/>
            </a:pPr>
            <a:endParaRPr lang="ru-RU" sz="2000" dirty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DateTimeOffset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1400" dirty="0">
                <a:latin typeface="Arial Black" pitchFamily="34" charset="0"/>
              </a:rPr>
              <a:t>  добавлена возможность учета часовых поясов</a:t>
            </a:r>
          </a:p>
          <a:p>
            <a:pPr>
              <a:buFont typeface="Arial" pitchFamily="34" charset="0"/>
              <a:buChar char="•"/>
            </a:pPr>
            <a:endParaRPr lang="ru-RU" sz="2000" dirty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endParaRPr lang="ru-RU" sz="2000" dirty="0">
              <a:latin typeface="Arial Black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TimeSpan</a:t>
            </a:r>
            <a:endParaRPr lang="ru-RU" sz="2000" dirty="0">
              <a:latin typeface="Arial Black" pitchFamily="34" charset="0"/>
            </a:endParaRPr>
          </a:p>
          <a:p>
            <a:r>
              <a:rPr lang="ru-RU" sz="2000" dirty="0">
                <a:latin typeface="Arial Black" pitchFamily="34" charset="0"/>
              </a:rPr>
              <a:t>  </a:t>
            </a:r>
            <a:r>
              <a:rPr lang="ru-RU" sz="1400" dirty="0">
                <a:latin typeface="Arial Black" pitchFamily="34" charset="0"/>
              </a:rPr>
              <a:t>тип данных, отвечающий за промежутки времени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Дата/время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533400" y="1905000"/>
            <a:ext cx="8382000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.Clear();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2B91AF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DateTime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dt1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DateTime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.Now;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.WriteLine(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"{0:00} : {1:00} : {2:00}"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dt1.Hour, dt1.Minute, dt1.Second 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.ReadLine();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DateTime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dt2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DateTime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.Now;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"{0:00} : {1:00} : {2:00}"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dt2.Hour, dt2.Minute, dt2.Second);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TimeSpan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ts = dt2.Subtract(dt1);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.WriteLine(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"{0:00} : {1:00} : {2:00}"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ts.Hours, ts.Minutes, ts.Seconds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4AFFD0-3A66-481F-9FC5-C3542EE48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Операции с </a:t>
            </a:r>
            <a:r>
              <a:rPr lang="en-US" dirty="0" err="1"/>
              <a:t>DateTime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9F80BE-DA5F-46CF-AAD1-CC0BE7CA2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Add(</a:t>
            </a:r>
            <a:r>
              <a:rPr lang="en-US" dirty="0" err="1"/>
              <a:t>TimeSpan</a:t>
            </a:r>
            <a:r>
              <a:rPr lang="en-US" dirty="0"/>
              <a:t> value): </a:t>
            </a:r>
            <a:r>
              <a:rPr lang="ru-RU" dirty="0"/>
              <a:t>добавляет к дате значение </a:t>
            </a:r>
            <a:r>
              <a:rPr lang="en-US" dirty="0" err="1"/>
              <a:t>TimeSpan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AddDays</a:t>
            </a:r>
            <a:r>
              <a:rPr lang="en-US" dirty="0"/>
              <a:t>(double value): </a:t>
            </a:r>
            <a:r>
              <a:rPr lang="ru-RU" dirty="0"/>
              <a:t>добавляет к текущей дате несколько дней</a:t>
            </a:r>
          </a:p>
          <a:p>
            <a:endParaRPr lang="ru-RU" dirty="0"/>
          </a:p>
          <a:p>
            <a:r>
              <a:rPr lang="en-US" dirty="0" err="1"/>
              <a:t>AddHours</a:t>
            </a:r>
            <a:r>
              <a:rPr lang="en-US" dirty="0"/>
              <a:t>(double value): </a:t>
            </a:r>
            <a:r>
              <a:rPr lang="ru-RU" dirty="0"/>
              <a:t>добавляет к текущей дате несколько часов</a:t>
            </a:r>
          </a:p>
          <a:p>
            <a:endParaRPr lang="ru-RU" dirty="0"/>
          </a:p>
          <a:p>
            <a:r>
              <a:rPr lang="en-US" dirty="0" err="1"/>
              <a:t>AddMinutes</a:t>
            </a:r>
            <a:r>
              <a:rPr lang="en-US" dirty="0"/>
              <a:t>(double value): </a:t>
            </a:r>
            <a:r>
              <a:rPr lang="ru-RU" dirty="0"/>
              <a:t>добавляет к текущей дате несколько минут</a:t>
            </a:r>
          </a:p>
          <a:p>
            <a:endParaRPr lang="ru-RU" dirty="0"/>
          </a:p>
          <a:p>
            <a:r>
              <a:rPr lang="en-US" dirty="0" err="1"/>
              <a:t>AddMonths</a:t>
            </a:r>
            <a:r>
              <a:rPr lang="en-US" dirty="0"/>
              <a:t>(int value): </a:t>
            </a:r>
            <a:r>
              <a:rPr lang="ru-RU" dirty="0"/>
              <a:t>добавляет к текущей дате несколько месяцев</a:t>
            </a:r>
          </a:p>
          <a:p>
            <a:endParaRPr lang="ru-RU" dirty="0"/>
          </a:p>
          <a:p>
            <a:r>
              <a:rPr lang="en-US" dirty="0" err="1"/>
              <a:t>AddYears</a:t>
            </a:r>
            <a:r>
              <a:rPr lang="en-US" dirty="0"/>
              <a:t>(int value): </a:t>
            </a:r>
            <a:r>
              <a:rPr lang="ru-RU" dirty="0"/>
              <a:t>добавляет к текущей дате несколько лет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D812119-A86D-40B9-8752-74EA5C4EB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364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BDEC71-C4BA-47C3-8CD2-EAAA039F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форматирования дат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A923B6-7B0D-4EF1-8E55-F3EFE3BC2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2400" dirty="0" err="1"/>
              <a:t>DateTime</a:t>
            </a:r>
            <a:r>
              <a:rPr lang="en-US" sz="2400" dirty="0"/>
              <a:t> date1 = new </a:t>
            </a:r>
            <a:r>
              <a:rPr lang="en-US" sz="2400" dirty="0" err="1"/>
              <a:t>DateTime</a:t>
            </a:r>
            <a:r>
              <a:rPr lang="en-US" sz="2400" dirty="0"/>
              <a:t>(20</a:t>
            </a:r>
            <a:r>
              <a:rPr lang="ru-RU" sz="2400" dirty="0"/>
              <a:t>22</a:t>
            </a:r>
            <a:r>
              <a:rPr lang="en-US" sz="2400" dirty="0"/>
              <a:t>, 7, 20, 18, 30, 25);</a:t>
            </a:r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(date1.ToLocalTime()); // 20.07.2022 21:30:25</a:t>
            </a:r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(date1.ToUniversalTime()); // </a:t>
            </a:r>
            <a:r>
              <a:rPr lang="en-US" sz="2000" dirty="0"/>
              <a:t>20.07.2022 1</a:t>
            </a:r>
            <a:r>
              <a:rPr lang="ru-RU" sz="2000" dirty="0"/>
              <a:t>8</a:t>
            </a:r>
            <a:r>
              <a:rPr lang="en-US" sz="2000" dirty="0"/>
              <a:t>:30:25</a:t>
            </a:r>
            <a:endParaRPr lang="en-US" sz="2400" dirty="0"/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(date1.ToLongDateString()); // 20 </a:t>
            </a:r>
            <a:r>
              <a:rPr lang="ru-RU" sz="2400" dirty="0"/>
              <a:t>июля 2022 г.</a:t>
            </a:r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(date1.ToShortDateString()); // 20.07.2022</a:t>
            </a:r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(date1.ToLongTimeString()); // 18:30:25</a:t>
            </a:r>
          </a:p>
          <a:p>
            <a:pPr>
              <a:spcBef>
                <a:spcPts val="1800"/>
              </a:spcBef>
            </a:pPr>
            <a:r>
              <a:rPr lang="en-US" sz="2400" dirty="0" err="1"/>
              <a:t>Console.WriteLine</a:t>
            </a:r>
            <a:r>
              <a:rPr lang="en-US" sz="2400" dirty="0"/>
              <a:t>(date1.ToShortTimeString()); // 18:30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6933B3-4FB2-411F-AD2D-17194E74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363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597CE-57C8-4B88-85E8-52AD4F98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Форматирование вывода дат и времени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B2E5E71-2F6C-4A66-BCEE-CC904C99C4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4512304"/>
              </p:ext>
            </p:extLst>
          </p:nvPr>
        </p:nvGraphicFramePr>
        <p:xfrm>
          <a:off x="304800" y="1480718"/>
          <a:ext cx="8153400" cy="5096847"/>
        </p:xfrm>
        <a:graphic>
          <a:graphicData uri="http://schemas.openxmlformats.org/drawingml/2006/table">
            <a:tbl>
              <a:tblPr/>
              <a:tblGrid>
                <a:gridCol w="862379">
                  <a:extLst>
                    <a:ext uri="{9D8B030D-6E8A-4147-A177-3AD203B41FA5}">
                      <a16:colId xmlns:a16="http://schemas.microsoft.com/office/drawing/2014/main" val="205628604"/>
                    </a:ext>
                  </a:extLst>
                </a:gridCol>
                <a:gridCol w="7291021">
                  <a:extLst>
                    <a:ext uri="{9D8B030D-6E8A-4147-A177-3AD203B41FA5}">
                      <a16:colId xmlns:a16="http://schemas.microsoft.com/office/drawing/2014/main" val="3129736817"/>
                    </a:ext>
                  </a:extLst>
                </a:gridCol>
              </a:tblGrid>
              <a:tr h="1400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Описатель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Описание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88999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D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Полный формат даты. Например, 17 июля 2022 г.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2280200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d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Краткий формат даты. Например, 17.07.2022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44678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F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Полный формат даты и времени. Например, 17 июля 2022 г. 17:04:43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5013395"/>
                  </a:ext>
                </a:extLst>
              </a:tr>
              <a:tr h="278217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f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Полный формат даты и краткий формат времени. Например, 17 июля 2022 г. 17:04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177690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G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Краткий формат даты и полный формат времени. Например, 17.07.2022 17:04:43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3310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g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Краткий формат даты и времени. Например, 17.07.2022 17:04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281793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M, m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>
                          <a:effectLst/>
                        </a:rPr>
                        <a:t>Формат дней месяца. Например, 17 июля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886532"/>
                  </a:ext>
                </a:extLst>
              </a:tr>
              <a:tr h="363247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O, o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Формат обратного преобразования даты и времени. Вывод даты и времени в соответствии со стандартом ISO 8601 в формате "</a:t>
                      </a:r>
                      <a:r>
                        <a:rPr lang="ru-RU" sz="1600" dirty="0" err="1">
                          <a:effectLst/>
                        </a:rPr>
                        <a:t>yyyy</a:t>
                      </a:r>
                      <a:r>
                        <a:rPr lang="ru-RU" sz="1600" dirty="0">
                          <a:effectLst/>
                        </a:rPr>
                        <a:t>'-'MM'-'dd'T'HH':'</a:t>
                      </a:r>
                      <a:r>
                        <a:rPr lang="ru-RU" sz="1600" dirty="0" err="1">
                          <a:effectLst/>
                        </a:rPr>
                        <a:t>mm</a:t>
                      </a:r>
                      <a:r>
                        <a:rPr lang="ru-RU" sz="1600" dirty="0">
                          <a:effectLst/>
                        </a:rPr>
                        <a:t>':'</a:t>
                      </a:r>
                      <a:r>
                        <a:rPr lang="ru-RU" sz="1600" dirty="0" err="1">
                          <a:effectLst/>
                        </a:rPr>
                        <a:t>ss</a:t>
                      </a:r>
                      <a:r>
                        <a:rPr lang="ru-RU" sz="1600" dirty="0">
                          <a:effectLst/>
                        </a:rPr>
                        <a:t>'.'</a:t>
                      </a:r>
                      <a:r>
                        <a:rPr lang="ru-RU" sz="1600" dirty="0" err="1">
                          <a:effectLst/>
                        </a:rPr>
                        <a:t>fffffffzzz</a:t>
                      </a:r>
                      <a:r>
                        <a:rPr lang="ru-RU" sz="1600" dirty="0">
                          <a:effectLst/>
                        </a:rPr>
                        <a:t>". Например, 2022-07-17T17:04:43.4092892+03:00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7752959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R, r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Время по Гринвичу. Например, </a:t>
                      </a:r>
                      <a:r>
                        <a:rPr lang="ru-RU" sz="1600" dirty="0" err="1">
                          <a:effectLst/>
                        </a:rPr>
                        <a:t>Fri</a:t>
                      </a:r>
                      <a:r>
                        <a:rPr lang="ru-RU" sz="1600" dirty="0">
                          <a:effectLst/>
                        </a:rPr>
                        <a:t>, 17 </a:t>
                      </a:r>
                      <a:r>
                        <a:rPr lang="ru-RU" sz="1600" dirty="0" err="1">
                          <a:effectLst/>
                        </a:rPr>
                        <a:t>Jul</a:t>
                      </a:r>
                      <a:r>
                        <a:rPr lang="ru-RU" sz="1600" dirty="0">
                          <a:effectLst/>
                        </a:rPr>
                        <a:t> 2022 17:04:43 GMT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83796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s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Сортируемый формат даты и времени. Например, 2022-07-17T17:04:43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138274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T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>
                          <a:effectLst/>
                        </a:rPr>
                        <a:t>Полный формат времени. Например, 17:04:43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893362"/>
                  </a:ext>
                </a:extLst>
              </a:tr>
              <a:tr h="26437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t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>
                          <a:effectLst/>
                        </a:rPr>
                        <a:t>Краткий формат времени. Например, 17:04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052930"/>
                  </a:ext>
                </a:extLst>
              </a:tr>
              <a:tr h="392132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U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Полный универсальный полный формат даты и времени. Например, 17 июля 2022 г. 17:04:43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224366"/>
                  </a:ext>
                </a:extLst>
              </a:tr>
              <a:tr h="392132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u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Краткий универсальный полный формат даты и времени. Например, 2022-07-17 17:04:43Z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3072868"/>
                  </a:ext>
                </a:extLst>
              </a:tr>
              <a:tr h="140029">
                <a:tc>
                  <a:txBody>
                    <a:bodyPr/>
                    <a:lstStyle/>
                    <a:p>
                      <a:pPr fontAlgn="t"/>
                      <a:r>
                        <a:rPr lang="en-US" sz="1600">
                          <a:effectLst/>
                        </a:rPr>
                        <a:t>Y, y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600" dirty="0">
                          <a:effectLst/>
                        </a:rPr>
                        <a:t>Формат года. Например, Июль 2022</a:t>
                      </a:r>
                    </a:p>
                  </a:txBody>
                  <a:tcPr marL="20618" marR="12371" marT="4124" marB="4124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9382357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B86FAE4-F1BF-4296-B123-09B30706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834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002BF5-C5D0-4E95-966B-8254B3EFC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8B771C7-12E6-427C-AAA7-A51AEA43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6C8FBE-C6CA-4711-A6A9-E153322AA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63715"/>
            <a:ext cx="4319082" cy="433056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8E3D30B-4E50-4476-84D0-1C178A504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036" y="1295399"/>
            <a:ext cx="3560163" cy="474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088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0A06DF-5357-4B05-9F01-C2EEBB069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 fontScale="90000"/>
          </a:bodyPr>
          <a:lstStyle/>
          <a:p>
            <a:r>
              <a:rPr lang="ru-RU" dirty="0"/>
              <a:t>Настройка формата времени и даты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D391F799-2C8A-4BED-AC5F-BA896AC2EE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2352302"/>
              </p:ext>
            </p:extLst>
          </p:nvPr>
        </p:nvGraphicFramePr>
        <p:xfrm>
          <a:off x="381000" y="802532"/>
          <a:ext cx="8534400" cy="5678507"/>
        </p:xfrm>
        <a:graphic>
          <a:graphicData uri="http://schemas.openxmlformats.org/drawingml/2006/table">
            <a:tbl>
              <a:tblPr/>
              <a:tblGrid>
                <a:gridCol w="685800">
                  <a:extLst>
                    <a:ext uri="{9D8B030D-6E8A-4147-A177-3AD203B41FA5}">
                      <a16:colId xmlns:a16="http://schemas.microsoft.com/office/drawing/2014/main" val="3192977804"/>
                    </a:ext>
                  </a:extLst>
                </a:gridCol>
                <a:gridCol w="7848600">
                  <a:extLst>
                    <a:ext uri="{9D8B030D-6E8A-4147-A177-3AD203B41FA5}">
                      <a16:colId xmlns:a16="http://schemas.microsoft.com/office/drawing/2014/main" val="2692093606"/>
                    </a:ext>
                  </a:extLst>
                </a:gridCol>
              </a:tblGrid>
              <a:tr h="15218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Описатель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dirty="0">
                          <a:effectLst/>
                        </a:rPr>
                        <a:t>Описание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3688596"/>
                  </a:ext>
                </a:extLst>
              </a:tr>
              <a:tr h="196075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d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день месяца от 1 до 31. Одноразрядные числа используются без нуля в начале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8703216"/>
                  </a:ext>
                </a:extLst>
              </a:tr>
              <a:tr h="181474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dd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день месяца от 1 до 31. К одноразрядным числам в начале добавляется ноль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383595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ddd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Сокращенное название дня недели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63930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dddd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Полное название дня недели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393651"/>
                  </a:ext>
                </a:extLst>
              </a:tr>
              <a:tr h="157514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f / fffffff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миллисекунды. Количество символов f указывает на число разрядов в миллисекундах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374145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g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период или эру (например, "н. э.")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4411548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h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Часы в виде от 1 до 12. Часы с одной цифрой не дополняются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095427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hh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Часы в виде от 01 до 12. Часы с одной цифрой дополняются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563973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H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Часы в виде от 0 до 23. Часы с одной цифрой не дополняются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775236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HH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Часы в виде от 0 до 23. Часы с одной цифрой дополняются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2152429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K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Часовой пояс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473328"/>
                  </a:ext>
                </a:extLst>
              </a:tr>
              <a:tr h="17014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Минуты от 0 до 59. Минуты с одной цифрой не дополняются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550962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Минуты от 0 до 59. Минуты с одной цифрой дополняются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4437145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Месяц в виде от 1 до 12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9096693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Месяц в виде от 1 до 12. Месяц с одной цифрой дополняется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527876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MMM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Сокращенное название месяца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646748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>
                          <a:effectLst/>
                        </a:rPr>
                        <a:t>MMMM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Полное название месяца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4260401"/>
                  </a:ext>
                </a:extLst>
              </a:tr>
              <a:tr h="201534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s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Секунды в виде числа от 0 до 59. Секунды с одной цифрой не дополняются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685747"/>
                  </a:ext>
                </a:extLst>
              </a:tr>
              <a:tr h="221263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ss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Секунды в виде числа от 0 до 59. Секунды с одной цифрой дополняются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015050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t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>
                          <a:effectLst/>
                        </a:rPr>
                        <a:t>Первые символы в обозначениях AM и PM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444028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tt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AM </a:t>
                      </a:r>
                      <a:r>
                        <a:rPr lang="ru-RU" sz="1100" dirty="0">
                          <a:effectLst/>
                        </a:rPr>
                        <a:t>или </a:t>
                      </a:r>
                      <a:r>
                        <a:rPr lang="en-US" sz="1100" dirty="0">
                          <a:effectLst/>
                        </a:rPr>
                        <a:t>PM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503221"/>
                  </a:ext>
                </a:extLst>
              </a:tr>
              <a:tr h="312709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y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год как число из одной или двух цифр. Если год имеет более двух цифр, то в результате отображаются только две младшие цифры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629779"/>
                  </a:ext>
                </a:extLst>
              </a:tr>
              <a:tr h="334889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yy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год как число из одной или двух цифр. Если год имеет более двух цифр, то в результате отображаются только две младшие цифры. Если год имеет одну цифру, то он дополняется начальным нулем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6785160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yyy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Год из трех цифр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507152"/>
                  </a:ext>
                </a:extLst>
              </a:tr>
              <a:tr h="152188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yyyy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Год из четырех цифр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39797"/>
                  </a:ext>
                </a:extLst>
              </a:tr>
              <a:tr h="235865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yyyyy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Год из пяти цифр. Если в году меньше пяти цифр, то он дополняется начальными нулями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1274238"/>
                  </a:ext>
                </a:extLst>
              </a:tr>
              <a:tr h="159022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>
                          <a:effectLst/>
                        </a:rPr>
                        <a:t>z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смещение в часах относительно времени UTC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326580"/>
                  </a:ext>
                </a:extLst>
              </a:tr>
              <a:tr h="312709">
                <a:tc>
                  <a:txBody>
                    <a:bodyPr/>
                    <a:lstStyle/>
                    <a:p>
                      <a:pPr fontAlgn="t"/>
                      <a:r>
                        <a:rPr lang="en-US" sz="1100" dirty="0" err="1">
                          <a:effectLst/>
                        </a:rPr>
                        <a:t>zz</a:t>
                      </a:r>
                      <a:endParaRPr lang="en-US" sz="1100" dirty="0">
                        <a:effectLst/>
                      </a:endParaRP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100" dirty="0">
                          <a:effectLst/>
                        </a:rPr>
                        <a:t>Представляет смещение в часах относительно времени UTC. Если смещение представляет одну цифру, то она дополняется начальным нулем.</a:t>
                      </a:r>
                    </a:p>
                  </a:txBody>
                  <a:tcPr marL="12086" marR="7252" marT="2417" marB="2417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0564779"/>
                  </a:ext>
                </a:extLst>
              </a:tr>
            </a:tbl>
          </a:graphicData>
        </a:graphic>
      </p:graphicFrame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667DDF-DE7D-4AD0-B198-E575F8BB9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947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17520E-E53A-49D9-89D9-F73BF4D5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DateOnly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520260-E94E-433D-B7B0-8928F9689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525963"/>
          </a:xfrm>
        </p:spPr>
        <p:txBody>
          <a:bodyPr/>
          <a:lstStyle/>
          <a:p>
            <a:r>
              <a:rPr lang="en-US" sz="2800" dirty="0" err="1"/>
              <a:t>DateOnly</a:t>
            </a:r>
            <a:r>
              <a:rPr lang="en-US" sz="2800" dirty="0"/>
              <a:t>()</a:t>
            </a:r>
          </a:p>
          <a:p>
            <a:r>
              <a:rPr lang="en-US" sz="2800" dirty="0" err="1"/>
              <a:t>DateOnly</a:t>
            </a:r>
            <a:r>
              <a:rPr lang="en-US" sz="2800" dirty="0"/>
              <a:t>(int year, int month, int day)</a:t>
            </a:r>
          </a:p>
          <a:p>
            <a:r>
              <a:rPr lang="en-US" sz="2800" dirty="0" err="1"/>
              <a:t>DateOnly</a:t>
            </a:r>
            <a:r>
              <a:rPr lang="en-US" sz="2800" dirty="0"/>
              <a:t>(int year, int month, int day, </a:t>
            </a:r>
            <a:r>
              <a:rPr lang="en-US" sz="2800" dirty="0" err="1"/>
              <a:t>System.Globalization.Calendar</a:t>
            </a:r>
            <a:r>
              <a:rPr lang="en-US" sz="2800" dirty="0"/>
              <a:t> calendar)</a:t>
            </a:r>
            <a:endParaRPr lang="ru-RU" sz="2800" dirty="0"/>
          </a:p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9319935-E469-4D0D-A1A4-3BF581CFA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EE6B88-E0F4-41E1-9519-4368663DE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51" y="3351034"/>
            <a:ext cx="3973749" cy="148749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C9F697D-7DDB-4461-83C6-0BB6B787B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999512"/>
            <a:ext cx="6900341" cy="14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85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Перечисления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609600" y="1752600"/>
            <a:ext cx="46482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enum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0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C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ompilation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1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ingle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2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D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3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3200400" y="4114800"/>
            <a:ext cx="4572000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enum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: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E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= 1,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1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C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ompilation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= 2,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2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S</a:t>
            </a: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ingle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= 4,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4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D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ouble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= 8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8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5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5DC093-1621-4AC7-A48B-2B769491A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TimeOnly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E88A24-5F5D-4221-A372-7E3515545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077200" cy="1676399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TimeOnly</a:t>
            </a:r>
            <a:r>
              <a:rPr lang="en-US" dirty="0"/>
              <a:t>()</a:t>
            </a:r>
          </a:p>
          <a:p>
            <a:r>
              <a:rPr lang="en-US" dirty="0" err="1"/>
              <a:t>TimeOnly</a:t>
            </a:r>
            <a:r>
              <a:rPr lang="en-US" dirty="0"/>
              <a:t>(long ticks)</a:t>
            </a:r>
          </a:p>
          <a:p>
            <a:r>
              <a:rPr lang="en-US" dirty="0" err="1"/>
              <a:t>TimeOnly</a:t>
            </a:r>
            <a:r>
              <a:rPr lang="en-US" dirty="0"/>
              <a:t>(int hour, int minute)</a:t>
            </a:r>
          </a:p>
          <a:p>
            <a:r>
              <a:rPr lang="en-US" dirty="0" err="1"/>
              <a:t>TimeOnly</a:t>
            </a:r>
            <a:r>
              <a:rPr lang="en-US" dirty="0"/>
              <a:t>(int hour, int minute, int second)</a:t>
            </a:r>
          </a:p>
          <a:p>
            <a:r>
              <a:rPr lang="en-US" dirty="0" err="1"/>
              <a:t>TimeOnly</a:t>
            </a:r>
            <a:r>
              <a:rPr lang="en-US" dirty="0"/>
              <a:t>(int hour, int minute, int second, int millisecond)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FCDDBA0-069E-44FC-86BC-23611159D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03DC360-F0B1-4C7A-AFC2-1442CABECA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525598"/>
            <a:ext cx="3988607" cy="97020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E9CEA27-864C-407E-A3BE-8219C4D576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4744798"/>
            <a:ext cx="5044379" cy="161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60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Перечисления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447800" y="2057400"/>
            <a:ext cx="6324600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присвоение значения переменной перечисляемого типа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aType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.C</a:t>
            </a:r>
            <a:r>
              <a:rPr kumimoji="0" lang="en-US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ompilation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;      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.WriteLine( aType );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// преобразование: перечисляемый тип &lt;-&gt; порядковый тип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aType =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)3;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Console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.WriteLine( (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)aType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Структуры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838200" y="1600200"/>
            <a:ext cx="37338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struct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>
                <a:latin typeface="Consolas" pitchFamily="49" charset="0"/>
                <a:ea typeface="Times New Roman" pitchFamily="18" charset="0"/>
                <a:cs typeface="Consolas" pitchFamily="49" charset="0"/>
              </a:rPr>
              <a:t>	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name;</a:t>
            </a:r>
            <a:endParaRPr lang="ru-RU" sz="1400" dirty="0"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	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artist;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	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short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year;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	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totalMin;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	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totalSec;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524000" y="4343400"/>
            <a:ext cx="47244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alb1;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alb1.artist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"Yes"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alb1.name =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"Fragile"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alb1.year = 1972;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alb1.totalMin = 39;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alb1.totalSec = 8;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  <p:pic>
        <p:nvPicPr>
          <p:cNvPr id="3076" name="Picture 4" descr="http://upload.wikimedia.org/wikipedia/en/4/48/Fragi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2600" y="1600200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914400" y="381000"/>
            <a:ext cx="7467600" cy="533400"/>
          </a:xfrm>
          <a:prstGeom prst="rect">
            <a:avLst/>
          </a:prstGeom>
          <a:ln cap="rnd">
            <a:noFill/>
            <a:bevel/>
          </a:ln>
          <a:effectLst>
            <a:innerShdw blurRad="63500" dist="50800" dir="27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oudy Stout" pitchFamily="18" charset="0"/>
              </a:rPr>
              <a:t>Структуры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Goudy Stout" pitchFamily="18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8600" y="1828800"/>
            <a:ext cx="8382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struct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name;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artist;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short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year;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totalMin;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byte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totalSec;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2B91A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AlbumType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type;		</a:t>
            </a:r>
            <a:r>
              <a:rPr lang="ru-RU" sz="1400" dirty="0">
                <a:solidFill>
                  <a:srgbClr val="008000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// еще тип альбома - перечисляемый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  <a:ea typeface="Times New Roman" pitchFamily="18" charset="0"/>
              <a:cs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public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totalTime()	</a:t>
            </a:r>
            <a:r>
              <a:rPr lang="ru-RU" sz="1400" dirty="0">
                <a:solidFill>
                  <a:srgbClr val="008000"/>
                </a:solidFill>
                <a:latin typeface="Consolas" pitchFamily="49" charset="0"/>
                <a:ea typeface="Times New Roman" pitchFamily="18" charset="0"/>
                <a:cs typeface="Consolas" pitchFamily="49" charset="0"/>
              </a:rPr>
              <a:t> 	// можно и функции добавлять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{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   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return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string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.Format(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A31515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"{0:00}:{1:00}"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, totalMin, totalSec );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nsolas" pitchFamily="49" charset="0"/>
                <a:ea typeface="Times New Roman" pitchFamily="18" charset="0"/>
                <a:cs typeface="Consolas" pitchFamily="49" charset="0"/>
              </a:rPr>
              <a:t>        }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nsolas" pitchFamily="49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E2C64D-2AE3-4A7B-A015-A33A072F1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Инициализация объекта структуры с помощью конструктора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5880C1-DB7A-4276-9081-80C3452AC9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new </a:t>
            </a:r>
            <a:r>
              <a:rPr lang="ru-RU" b="1" dirty="0" err="1"/>
              <a:t>название_структуры</a:t>
            </a:r>
            <a:r>
              <a:rPr lang="ru-RU" b="1" dirty="0"/>
              <a:t>();</a:t>
            </a:r>
          </a:p>
          <a:p>
            <a:endParaRPr lang="ru-RU" b="1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2B7758A-E6D2-4AB0-99D0-3931BC94E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30E517-488B-4631-9884-9B69400BC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2362200"/>
            <a:ext cx="5862775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085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46AD2-FCC5-4C18-A651-53F1FDFE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Конструкторы структуры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5FF057C-6317-4C1D-B5E9-EC8F2E0808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1417638"/>
            <a:ext cx="4728854" cy="4068762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8216276-2C1B-4987-AFB3-E9B20CDCE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003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2D04E1-D7AF-49E0-AF8D-9FDB2777B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C5AE5D9-DCF1-4643-AE68-B7F5D489CB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3619" y="1600200"/>
            <a:ext cx="7478001" cy="3962400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C26BB2B-E7DA-4E99-9CD3-0BC203701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518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000B40-37F7-4219-829A-0BD88AFA9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Конструкторы структуры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9574CE94-1D88-4FB0-A635-07419EE769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1047" y="1658419"/>
            <a:ext cx="7361905" cy="4409524"/>
          </a:xfr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2E76E98-8298-4386-8C76-88BCC12FB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542701E-9462-4AF6-BBC7-3D1393C9AD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6153238"/>
            <a:ext cx="1628571" cy="70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641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4234</TotalTime>
  <Words>1842</Words>
  <Application>Microsoft Office PowerPoint</Application>
  <PresentationFormat>Экран (4:3)</PresentationFormat>
  <Paragraphs>292</Paragraphs>
  <Slides>20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-apple-system</vt:lpstr>
      <vt:lpstr>Arial</vt:lpstr>
      <vt:lpstr>Arial Black</vt:lpstr>
      <vt:lpstr>Calibri</vt:lpstr>
      <vt:lpstr>Consolas</vt:lpstr>
      <vt:lpstr>Footlight MT Light</vt:lpstr>
      <vt:lpstr>Goudy Stout</vt:lpstr>
      <vt:lpstr>Showcard Gothic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Инициализация объекта структуры с помощью конструктора</vt:lpstr>
      <vt:lpstr>Конструкторы структуры</vt:lpstr>
      <vt:lpstr>Презентация PowerPoint</vt:lpstr>
      <vt:lpstr>Конструкторы структуры</vt:lpstr>
      <vt:lpstr>Копирование структуры с помощью with</vt:lpstr>
      <vt:lpstr>Презентация PowerPoint</vt:lpstr>
      <vt:lpstr>Презентация PowerPoint</vt:lpstr>
      <vt:lpstr>Презентация PowerPoint</vt:lpstr>
      <vt:lpstr>Операции с DateTime</vt:lpstr>
      <vt:lpstr>Методы форматирования дат</vt:lpstr>
      <vt:lpstr>Форматирование вывода дат и времени</vt:lpstr>
      <vt:lpstr>Пример</vt:lpstr>
      <vt:lpstr>Настройка формата времени и даты</vt:lpstr>
      <vt:lpstr>DateOnly</vt:lpstr>
      <vt:lpstr>TimeOnly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Виталий Бондаренко</cp:lastModifiedBy>
  <cp:revision>376</cp:revision>
  <dcterms:created xsi:type="dcterms:W3CDTF">2006-08-16T00:00:00Z</dcterms:created>
  <dcterms:modified xsi:type="dcterms:W3CDTF">2022-12-01T15:15:13Z</dcterms:modified>
</cp:coreProperties>
</file>