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sldIdLst>
    <p:sldId id="282" r:id="rId2"/>
    <p:sldId id="310" r:id="rId3"/>
    <p:sldId id="314" r:id="rId4"/>
    <p:sldId id="316" r:id="rId5"/>
    <p:sldId id="317" r:id="rId6"/>
    <p:sldId id="315" r:id="rId7"/>
    <p:sldId id="319" r:id="rId8"/>
    <p:sldId id="318" r:id="rId9"/>
    <p:sldId id="311" r:id="rId10"/>
    <p:sldId id="312" r:id="rId11"/>
    <p:sldId id="308" r:id="rId12"/>
    <p:sldId id="309" r:id="rId13"/>
    <p:sldId id="320" r:id="rId14"/>
    <p:sldId id="321" r:id="rId15"/>
    <p:sldId id="322" r:id="rId16"/>
    <p:sldId id="323" r:id="rId17"/>
    <p:sldId id="313" r:id="rId18"/>
    <p:sldId id="32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99" autoAdjust="0"/>
    <p:restoredTop sz="94624" autoAdjust="0"/>
  </p:normalViewPr>
  <p:slideViewPr>
    <p:cSldViewPr>
      <p:cViewPr varScale="1">
        <p:scale>
          <a:sx n="107" d="100"/>
          <a:sy n="107" d="100"/>
        </p:scale>
        <p:origin x="-165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7CBD47-ACB8-44C4-830A-17F6F96AE595}" type="datetimeFigureOut">
              <a:rPr lang="ru-RU" smtClean="0"/>
              <a:pPr/>
              <a:t>21.12.2014</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139EFB-DE11-4798-80C8-CB55D856FF8D}"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7A49D1-18BD-418B-B696-B5187668C566}" type="datetime1">
              <a:rPr lang="en-US" smtClean="0"/>
              <a:pPr/>
              <a:t>12/21/2014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A597E9-E938-42E8-AAEF-9F86B385D060}" type="datetime1">
              <a:rPr lang="en-US" smtClean="0"/>
              <a:pPr/>
              <a:t>12/21/2014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1692B0-2A11-4865-8C76-A2B164AC7F4E}" type="datetime1">
              <a:rPr lang="en-US" smtClean="0"/>
              <a:pPr/>
              <a:t>12/21/2014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54CA4C-B8B9-439A-A3B3-E3A6919C3530}" type="datetime1">
              <a:rPr lang="en-US" smtClean="0"/>
              <a:pPr/>
              <a:t>12/21/2014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AEFA8A-FFA9-41AC-8A0D-319E4CD5267E}" type="datetime1">
              <a:rPr lang="en-US" smtClean="0"/>
              <a:pPr/>
              <a:t>12/21/2014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66E3FA2-4530-4143-B590-C2218C28BEB2}" type="datetime1">
              <a:rPr lang="en-US" smtClean="0"/>
              <a:pPr/>
              <a:t>12/21/2014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67E779-D56A-4E9B-8249-766664941F65}" type="datetime1">
              <a:rPr lang="en-US" smtClean="0"/>
              <a:pPr/>
              <a:t>12/21/2014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BF8FDB-AA56-4B60-8FFD-2B18603792A3}" type="datetime1">
              <a:rPr lang="en-US" smtClean="0"/>
              <a:pPr/>
              <a:t>12/21/2014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0EE758-7B76-4DD1-A3D7-6951135F13F5}" type="datetime1">
              <a:rPr lang="en-US" smtClean="0"/>
              <a:pPr/>
              <a:t>12/21/2014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8C565C-551F-4D3C-9C97-52F296EEF78C}" type="datetime1">
              <a:rPr lang="en-US" smtClean="0"/>
              <a:pPr/>
              <a:t>12/21/2014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DFCE86-40D6-4AD3-852A-9EF1D4E95443}" type="datetime1">
              <a:rPr lang="en-US" smtClean="0"/>
              <a:pPr/>
              <a:t>12/21/2014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E08E66-A70B-4497-A33C-1CE8676EE28F}" type="datetime1">
              <a:rPr lang="en-US" smtClean="0"/>
              <a:pPr/>
              <a:t>12/21/2014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219200" y="1828800"/>
            <a:ext cx="7086600" cy="7620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ru-RU" sz="3200" b="1" dirty="0" smtClean="0">
                <a:latin typeface="Footlight MT Light" pitchFamily="18" charset="0"/>
              </a:rPr>
              <a:t>Анализ алгоритмов</a:t>
            </a:r>
            <a:endParaRPr kumimoji="0" lang="en-US" sz="3200" b="1" i="0" u="none" strike="noStrike" kern="1200" cap="none" spc="0" normalizeH="0" baseline="0" noProof="0" dirty="0" smtClean="0">
              <a:ln>
                <a:noFill/>
              </a:ln>
              <a:solidFill>
                <a:schemeClr val="tx1"/>
              </a:solidFill>
              <a:effectLst/>
              <a:uLnTx/>
              <a:uFillTx/>
              <a:latin typeface="Footlight MT Light" pitchFamily="18"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600" i="0" u="none" strike="noStrike" kern="1200" cap="none" spc="0" normalizeH="0" baseline="0" noProof="0" dirty="0" smtClean="0">
              <a:ln>
                <a:noFill/>
              </a:ln>
              <a:solidFill>
                <a:schemeClr val="tx1"/>
              </a:solidFill>
              <a:effectLst/>
              <a:uLnTx/>
              <a:uFillTx/>
              <a:latin typeface="Footlight MT Light" pitchFamily="18" charset="0"/>
            </a:endParaRPr>
          </a:p>
        </p:txBody>
      </p:sp>
      <p:sp>
        <p:nvSpPr>
          <p:cNvPr id="5" name="Subtitle 2"/>
          <p:cNvSpPr txBox="1">
            <a:spLocks/>
          </p:cNvSpPr>
          <p:nvPr/>
        </p:nvSpPr>
        <p:spPr>
          <a:xfrm>
            <a:off x="3048000" y="3200400"/>
            <a:ext cx="3886200" cy="18288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a:bodyPr>
          <a:lstStyle/>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smtClean="0">
                <a:latin typeface="Showcard Gothic" pitchFamily="82" charset="0"/>
              </a:rPr>
              <a:t>Анализ алгоритмов</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smtClean="0">
                <a:latin typeface="Showcard Gothic" pitchFamily="82" charset="0"/>
              </a:rPr>
              <a:t>О(</a:t>
            </a:r>
            <a:r>
              <a:rPr lang="en-US" sz="2800" dirty="0" smtClean="0">
                <a:latin typeface="Showcard Gothic" pitchFamily="82" charset="0"/>
              </a:rPr>
              <a:t>n</a:t>
            </a:r>
            <a:r>
              <a:rPr lang="ru-RU" sz="2800" dirty="0" smtClean="0">
                <a:latin typeface="Showcard Gothic" pitchFamily="82" charset="0"/>
              </a:rPr>
              <a:t>)-нотация</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smtClean="0">
                <a:latin typeface="Showcard Gothic" pitchFamily="82" charset="0"/>
              </a:rPr>
              <a:t>Примеры</a:t>
            </a:r>
          </a:p>
        </p:txBody>
      </p:sp>
      <p:pic>
        <p:nvPicPr>
          <p:cNvPr id="18435" name="Picture 3"/>
          <p:cNvPicPr>
            <a:picLocks noChangeAspect="1" noChangeArrowheads="1"/>
          </p:cNvPicPr>
          <p:nvPr/>
        </p:nvPicPr>
        <p:blipFill>
          <a:blip r:embed="rId2"/>
          <a:srcRect/>
          <a:stretch>
            <a:fillRect/>
          </a:stretch>
        </p:blipFill>
        <p:spPr bwMode="auto">
          <a:xfrm>
            <a:off x="3581400" y="304800"/>
            <a:ext cx="2349500" cy="990600"/>
          </a:xfrm>
          <a:prstGeom prst="rect">
            <a:avLst/>
          </a:prstGeom>
          <a:noFill/>
          <a:ln w="9525">
            <a:noFill/>
            <a:miter lim="800000"/>
            <a:headEnd/>
            <a:tailEnd/>
          </a:ln>
          <a:effectLst/>
        </p:spPr>
      </p:pic>
      <p:sp>
        <p:nvSpPr>
          <p:cNvPr id="10" name="Slide Number Placeholder 9"/>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Обозначения</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
        <p:nvSpPr>
          <p:cNvPr id="1025" name="Rectangle 1"/>
          <p:cNvSpPr>
            <a:spLocks noChangeArrowheads="1"/>
          </p:cNvSpPr>
          <p:nvPr/>
        </p:nvSpPr>
        <p:spPr bwMode="auto">
          <a:xfrm>
            <a:off x="533400" y="1600200"/>
            <a:ext cx="8229600" cy="3939540"/>
          </a:xfrm>
          <a:prstGeom prst="rect">
            <a:avLst/>
          </a:prstGeom>
          <a:solidFill>
            <a:srgbClr val="FFFFFF"/>
          </a:solidFill>
          <a:ln w="9525">
            <a:noFill/>
            <a:miter lim="800000"/>
            <a:headEnd/>
            <a:tailEnd/>
          </a:ln>
          <a:effectLst/>
        </p:spPr>
        <p:txBody>
          <a:bodyPr vert="horz" wrap="square" lIns="9522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ru-RU" sz="1600" b="0" i="0" u="none" strike="noStrike" cap="none" normalizeH="0" baseline="0" dirty="0" smtClean="0">
                <a:ln>
                  <a:noFill/>
                </a:ln>
                <a:solidFill>
                  <a:srgbClr val="000000"/>
                </a:solidFill>
                <a:effectLst/>
                <a:latin typeface="Verdana" pitchFamily="34" charset="0"/>
              </a:rPr>
              <a:t>(О — большое) — верхняя граница, в то время как (Омега — большое) — нижняя граница. Тета требует как (О — большое), так и (Омега — большое), поэтому она является точной оценкой (она должна быть ограничена как сверху, так и снизу). К примеру, алгоритм требующий Ω (n logn) требует не менее n logn времени, но верхняя граница не известна. Алгоритм требующий Θ (n logn) предпочтительнее потому, что он требует не менее n logn (Ω (n logn)) и не более чем n logn (O(n logn)).</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ru-RU" sz="16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endParaRPr lang="ru-RU" sz="1600" dirty="0" smtClean="0">
              <a:solidFill>
                <a:srgbClr val="000000"/>
              </a:solidFill>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ru-RU" sz="16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0000"/>
                </a:solidFill>
                <a:effectLst/>
                <a:latin typeface="Verdana" pitchFamily="34" charset="0"/>
              </a:rPr>
              <a:t> f(x)=Θ(g(n)) означает, что f растет так же как и g когда n стремится к бесконечности. Другими словами, скорость роста f(x) асимптотически пропорциональна скорости роста g(n).</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ru-RU" sz="16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0000"/>
                </a:solidFill>
                <a:effectLst/>
                <a:latin typeface="Verdana" pitchFamily="34" charset="0"/>
              </a:rPr>
              <a:t> f(x)=O(g(n)). Здесь темпы роста не быстрее, чем g (n). O большое является наиболее полезной, поскольку представляет наихудший случай.</a:t>
            </a:r>
            <a:r>
              <a:rPr kumimoji="0" lang="ru-RU" sz="1600" b="0" i="0" u="none" strike="noStrike" cap="none" normalizeH="0" baseline="0" dirty="0" smtClean="0">
                <a:ln>
                  <a:noFill/>
                </a:ln>
                <a:solidFill>
                  <a:schemeClr val="tx1"/>
                </a:solidFill>
                <a:effectLst/>
                <a:latin typeface="Arial" pitchFamily="34" charset="0"/>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Таблица роста О</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graphicFrame>
        <p:nvGraphicFramePr>
          <p:cNvPr id="4" name="Table 3"/>
          <p:cNvGraphicFramePr>
            <a:graphicFrameLocks noGrp="1"/>
          </p:cNvGraphicFramePr>
          <p:nvPr/>
        </p:nvGraphicFramePr>
        <p:xfrm>
          <a:off x="2057399" y="1844040"/>
          <a:ext cx="5715001" cy="3413760"/>
        </p:xfrm>
        <a:graphic>
          <a:graphicData uri="http://schemas.openxmlformats.org/drawingml/2006/table">
            <a:tbl>
              <a:tblPr/>
              <a:tblGrid>
                <a:gridCol w="1500188"/>
                <a:gridCol w="4214813"/>
              </a:tblGrid>
              <a:tr h="0">
                <a:tc>
                  <a:txBody>
                    <a:bodyPr/>
                    <a:lstStyle/>
                    <a:p>
                      <a:pPr algn="l" fontAlgn="b"/>
                      <a:r>
                        <a:rPr lang="en-US" b="1" dirty="0"/>
                        <a:t>f(n)</a:t>
                      </a:r>
                      <a:endParaRPr lang="en-US" dirty="0"/>
                    </a:p>
                  </a:txBody>
                  <a:tcPr marL="76200" marR="76200" marT="76200" marB="76200" anchor="b">
                    <a:lnL>
                      <a:noFill/>
                    </a:lnL>
                    <a:lnR>
                      <a:noFill/>
                    </a:lnR>
                    <a:lnT>
                      <a:noFill/>
                    </a:lnT>
                    <a:lnB w="9525" cap="flat" cmpd="sng" algn="ctr">
                      <a:solidFill>
                        <a:srgbClr val="DDDDDD"/>
                      </a:solidFill>
                      <a:prstDash val="solid"/>
                      <a:round/>
                      <a:headEnd type="none" w="med" len="med"/>
                      <a:tailEnd type="none" w="med" len="med"/>
                    </a:lnB>
                  </a:tcPr>
                </a:tc>
                <a:tc>
                  <a:txBody>
                    <a:bodyPr/>
                    <a:lstStyle/>
                    <a:p>
                      <a:pPr algn="l" fontAlgn="b"/>
                      <a:r>
                        <a:rPr lang="ru-RU" b="1" dirty="0" smtClean="0"/>
                        <a:t>Название</a:t>
                      </a:r>
                      <a:endParaRPr lang="en-US" dirty="0"/>
                    </a:p>
                  </a:txBody>
                  <a:tcPr marL="76200" marR="76200" marT="76200" marB="76200" anchor="b">
                    <a:lnL>
                      <a:noFill/>
                    </a:lnL>
                    <a:lnR>
                      <a:noFill/>
                    </a:lnR>
                    <a:lnT>
                      <a:noFill/>
                    </a:lnT>
                    <a:lnB w="9525" cap="flat" cmpd="sng" algn="ctr">
                      <a:solidFill>
                        <a:srgbClr val="DDDDDD"/>
                      </a:solidFill>
                      <a:prstDash val="solid"/>
                      <a:round/>
                      <a:headEnd type="none" w="med" len="med"/>
                      <a:tailEnd type="none" w="med" len="med"/>
                    </a:lnB>
                  </a:tcPr>
                </a:tc>
              </a:tr>
              <a:tr h="0">
                <a:tc>
                  <a:txBody>
                    <a:bodyPr/>
                    <a:lstStyle/>
                    <a:p>
                      <a:pPr fontAlgn="t"/>
                      <a:r>
                        <a:rPr lang="ru-RU" b="0" i="0" u="none" strike="noStrike" dirty="0" smtClean="0">
                          <a:solidFill>
                            <a:schemeClr val="tx1"/>
                          </a:solidFill>
                          <a:latin typeface="MathJax_Main"/>
                        </a:rPr>
                        <a:t>О(1)</a:t>
                      </a:r>
                      <a:endParaRPr lang="ru-RU" dirty="0">
                        <a:solidFill>
                          <a:schemeClr val="tx1"/>
                        </a:solidFill>
                      </a:endParaRP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ru-RU" dirty="0" smtClean="0"/>
                        <a:t>Константный рост</a:t>
                      </a:r>
                      <a:endParaRPr lang="en-US" dirty="0"/>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0">
                <a:tc>
                  <a:txBody>
                    <a:bodyPr/>
                    <a:lstStyle/>
                    <a:p>
                      <a:pPr fontAlgn="t"/>
                      <a:r>
                        <a:rPr lang="en-US" b="0" i="0" u="none" strike="noStrike" dirty="0" smtClean="0">
                          <a:solidFill>
                            <a:schemeClr val="tx1"/>
                          </a:solidFill>
                          <a:latin typeface="MathJax_Main"/>
                        </a:rPr>
                        <a:t>O(log </a:t>
                      </a:r>
                      <a:r>
                        <a:rPr lang="en-US" b="0" i="0" u="none" strike="noStrike" dirty="0" smtClean="0">
                          <a:solidFill>
                            <a:schemeClr val="tx1"/>
                          </a:solidFill>
                          <a:latin typeface="MathJax_Math-italic"/>
                        </a:rPr>
                        <a:t>N)</a:t>
                      </a:r>
                      <a:endParaRPr lang="en-US" dirty="0">
                        <a:solidFill>
                          <a:schemeClr val="tx1"/>
                        </a:solidFill>
                      </a:endParaRP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ru-RU" dirty="0" smtClean="0"/>
                        <a:t>Логарифмический рост</a:t>
                      </a:r>
                      <a:endParaRPr lang="en-US" dirty="0"/>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0">
                <a:tc>
                  <a:txBody>
                    <a:bodyPr/>
                    <a:lstStyle/>
                    <a:p>
                      <a:pPr fontAlgn="t"/>
                      <a:r>
                        <a:rPr lang="en-US" b="0" i="0" u="none" strike="noStrike" dirty="0" smtClean="0">
                          <a:solidFill>
                            <a:schemeClr val="tx1"/>
                          </a:solidFill>
                          <a:latin typeface="MathJax_Math-italic"/>
                        </a:rPr>
                        <a:t>O(N)</a:t>
                      </a:r>
                      <a:endParaRPr lang="en-US" dirty="0">
                        <a:solidFill>
                          <a:schemeClr val="tx1"/>
                        </a:solidFill>
                      </a:endParaRP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ru-RU" dirty="0" smtClean="0"/>
                        <a:t>Линейный рост</a:t>
                      </a:r>
                      <a:endParaRPr lang="en-US" dirty="0"/>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0">
                <a:tc>
                  <a:txBody>
                    <a:bodyPr/>
                    <a:lstStyle/>
                    <a:p>
                      <a:pPr fontAlgn="t"/>
                      <a:r>
                        <a:rPr lang="en-US" b="0" i="0" u="none" strike="noStrike" dirty="0" smtClean="0">
                          <a:solidFill>
                            <a:schemeClr val="tx1"/>
                          </a:solidFill>
                          <a:latin typeface="MathJax_Math-italic"/>
                        </a:rPr>
                        <a:t>O(N</a:t>
                      </a:r>
                      <a:r>
                        <a:rPr lang="ru-RU" b="0" i="0" u="none" strike="noStrike" dirty="0" smtClean="0">
                          <a:solidFill>
                            <a:schemeClr val="tx1"/>
                          </a:solidFill>
                          <a:latin typeface="MathJax_Math-italic"/>
                        </a:rPr>
                        <a:t> </a:t>
                      </a:r>
                      <a:r>
                        <a:rPr lang="en-US" b="0" i="0" u="none" strike="noStrike" dirty="0" smtClean="0">
                          <a:solidFill>
                            <a:schemeClr val="tx1"/>
                          </a:solidFill>
                          <a:latin typeface="MathJax_Main"/>
                        </a:rPr>
                        <a:t>log </a:t>
                      </a:r>
                      <a:r>
                        <a:rPr lang="en-US" b="0" i="0" u="none" strike="noStrike" dirty="0" smtClean="0">
                          <a:solidFill>
                            <a:schemeClr val="tx1"/>
                          </a:solidFill>
                          <a:latin typeface="MathJax_Math-italic"/>
                        </a:rPr>
                        <a:t>N)</a:t>
                      </a:r>
                      <a:endParaRPr lang="en-US" dirty="0">
                        <a:solidFill>
                          <a:schemeClr val="tx1"/>
                        </a:solidFill>
                      </a:endParaRP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ru-RU" dirty="0" smtClean="0"/>
                        <a:t>Лог-линейный (квазилинейный) рост</a:t>
                      </a:r>
                      <a:endParaRPr lang="en-US" dirty="0"/>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0">
                <a:tc>
                  <a:txBody>
                    <a:bodyPr/>
                    <a:lstStyle/>
                    <a:p>
                      <a:pPr fontAlgn="t"/>
                      <a:r>
                        <a:rPr lang="en-US" b="0" i="0" u="none" strike="noStrike" dirty="0" smtClean="0">
                          <a:solidFill>
                            <a:schemeClr val="tx1"/>
                          </a:solidFill>
                          <a:latin typeface="MathJax_Math-italic"/>
                        </a:rPr>
                        <a:t>O(N</a:t>
                      </a:r>
                      <a:r>
                        <a:rPr lang="en-US" b="0" i="0" u="none" strike="noStrike" baseline="30000" dirty="0" smtClean="0">
                          <a:solidFill>
                            <a:schemeClr val="tx1"/>
                          </a:solidFill>
                          <a:latin typeface="MathJax_Main"/>
                        </a:rPr>
                        <a:t>2</a:t>
                      </a:r>
                      <a:r>
                        <a:rPr lang="en-US" b="0" i="0" u="none" strike="noStrike" dirty="0" smtClean="0">
                          <a:solidFill>
                            <a:schemeClr val="tx1"/>
                          </a:solidFill>
                          <a:latin typeface="MathJax_Math-italic"/>
                        </a:rPr>
                        <a:t>)</a:t>
                      </a:r>
                      <a:endParaRPr lang="en-US" baseline="30000" dirty="0">
                        <a:solidFill>
                          <a:schemeClr val="tx1"/>
                        </a:solidFill>
                      </a:endParaRP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ru-RU" dirty="0" smtClean="0"/>
                        <a:t>Квадратический рост</a:t>
                      </a:r>
                      <a:endParaRPr lang="en-US" dirty="0"/>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0">
                <a:tc>
                  <a:txBody>
                    <a:bodyPr/>
                    <a:lstStyle/>
                    <a:p>
                      <a:pPr fontAlgn="t"/>
                      <a:r>
                        <a:rPr lang="en-US" b="0" i="0" u="none" strike="noStrike" dirty="0" smtClean="0">
                          <a:solidFill>
                            <a:schemeClr val="tx1"/>
                          </a:solidFill>
                          <a:latin typeface="MathJax_Math-italic"/>
                        </a:rPr>
                        <a:t>O(N</a:t>
                      </a:r>
                      <a:r>
                        <a:rPr lang="en-US" b="0" i="0" u="none" strike="noStrike" baseline="30000" dirty="0" smtClean="0">
                          <a:solidFill>
                            <a:schemeClr val="tx1"/>
                          </a:solidFill>
                          <a:latin typeface="MathJax_Main"/>
                        </a:rPr>
                        <a:t>3</a:t>
                      </a:r>
                      <a:r>
                        <a:rPr lang="en-US" b="0" i="0" u="none" strike="noStrike" dirty="0" smtClean="0">
                          <a:solidFill>
                            <a:schemeClr val="tx1"/>
                          </a:solidFill>
                          <a:latin typeface="MathJax_Math-italic"/>
                        </a:rPr>
                        <a:t>)</a:t>
                      </a:r>
                      <a:endParaRPr lang="en-US" baseline="30000" dirty="0">
                        <a:solidFill>
                          <a:schemeClr val="tx1"/>
                        </a:solidFill>
                      </a:endParaRP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ru-RU" dirty="0" smtClean="0"/>
                        <a:t>Кубический рост</a:t>
                      </a:r>
                      <a:endParaRPr lang="en-US" dirty="0"/>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0">
                <a:tc>
                  <a:txBody>
                    <a:bodyPr/>
                    <a:lstStyle/>
                    <a:p>
                      <a:pPr fontAlgn="t"/>
                      <a:r>
                        <a:rPr lang="en-US" b="0" i="0" u="none" strike="noStrike" dirty="0" smtClean="0">
                          <a:solidFill>
                            <a:schemeClr val="tx1"/>
                          </a:solidFill>
                          <a:latin typeface="MathJax_Main"/>
                        </a:rPr>
                        <a:t>O(2</a:t>
                      </a:r>
                      <a:r>
                        <a:rPr lang="en-US" b="0" i="0" u="none" strike="noStrike" baseline="30000" dirty="0" smtClean="0">
                          <a:solidFill>
                            <a:schemeClr val="tx1"/>
                          </a:solidFill>
                          <a:latin typeface="MathJax_Math-italic"/>
                        </a:rPr>
                        <a:t>N</a:t>
                      </a:r>
                      <a:r>
                        <a:rPr lang="en-US" b="0" i="0" u="none" strike="noStrike" dirty="0" smtClean="0">
                          <a:solidFill>
                            <a:schemeClr val="tx1"/>
                          </a:solidFill>
                          <a:latin typeface="MathJax_Math-italic"/>
                        </a:rPr>
                        <a:t>)</a:t>
                      </a:r>
                      <a:endParaRPr lang="en-US" baseline="30000" dirty="0">
                        <a:solidFill>
                          <a:schemeClr val="tx1"/>
                        </a:solidFill>
                      </a:endParaRPr>
                    </a:p>
                  </a:txBody>
                  <a:tcPr marL="76200" marR="76200" marT="76200" marB="76200">
                    <a:lnL>
                      <a:noFill/>
                    </a:lnL>
                    <a:lnR>
                      <a:noFill/>
                    </a:lnR>
                    <a:lnT w="9525" cap="flat" cmpd="sng" algn="ctr">
                      <a:solidFill>
                        <a:srgbClr val="DDDDDD"/>
                      </a:solidFill>
                      <a:prstDash val="solid"/>
                      <a:round/>
                      <a:headEnd type="none" w="med" len="med"/>
                      <a:tailEnd type="none" w="med" len="med"/>
                    </a:lnT>
                    <a:lnB>
                      <a:noFill/>
                    </a:lnB>
                  </a:tcPr>
                </a:tc>
                <a:tc>
                  <a:txBody>
                    <a:bodyPr/>
                    <a:lstStyle/>
                    <a:p>
                      <a:pPr fontAlgn="t"/>
                      <a:r>
                        <a:rPr lang="ru-RU" dirty="0" smtClean="0"/>
                        <a:t>Экспоненциальный рост</a:t>
                      </a:r>
                      <a:endParaRPr lang="en-US" dirty="0"/>
                    </a:p>
                  </a:txBody>
                  <a:tcPr marL="76200" marR="76200" marT="76200" marB="76200">
                    <a:lnL>
                      <a:noFill/>
                    </a:lnL>
                    <a:lnR>
                      <a:noFill/>
                    </a:lnR>
                    <a:lnT w="9525" cap="flat" cmpd="sng" algn="ctr">
                      <a:solidFill>
                        <a:srgbClr val="DDDDDD"/>
                      </a:solidFill>
                      <a:prstDash val="solid"/>
                      <a:round/>
                      <a:headEnd type="none" w="med" len="med"/>
                      <a:tailEnd type="none" w="med" len="med"/>
                    </a:lnT>
                    <a:lnB>
                      <a:noFill/>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График роста О</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pic>
        <p:nvPicPr>
          <p:cNvPr id="4098" name="Picture 2" descr="http://habrastorage.org/getpro/habr/post_images/195/e1f/6a1/195e1f6a1379554ca9025338301a78ed.png"/>
          <p:cNvPicPr>
            <a:picLocks noChangeAspect="1" noChangeArrowheads="1"/>
          </p:cNvPicPr>
          <p:nvPr/>
        </p:nvPicPr>
        <p:blipFill>
          <a:blip r:embed="rId2"/>
          <a:srcRect/>
          <a:stretch>
            <a:fillRect/>
          </a:stretch>
        </p:blipFill>
        <p:spPr bwMode="auto">
          <a:xfrm>
            <a:off x="152400" y="1219200"/>
            <a:ext cx="8820150" cy="4991101"/>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533400" y="381000"/>
            <a:ext cx="7848600" cy="9906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ru-RU"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Задача о сумме кубов</a:t>
            </a:r>
            <a:endParaRPr lang="en-US" sz="3900" b="1" dirty="0" smtClean="0">
              <a:solidFill>
                <a:schemeClr val="bg1">
                  <a:lumMod val="50000"/>
                </a:schemeClr>
              </a:solidFill>
              <a:effectLst>
                <a:outerShdw blurRad="38100" dist="38100" dir="2700000" algn="tl">
                  <a:srgbClr val="000000">
                    <a:alpha val="43137"/>
                  </a:srgbClr>
                </a:outerShdw>
              </a:effectLst>
              <a:latin typeface="Goudy Stout" pitchFamily="18"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x^3 + y^3 + z^3 = N</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pic>
        <p:nvPicPr>
          <p:cNvPr id="7169" name="Picture 1"/>
          <p:cNvPicPr>
            <a:picLocks noChangeAspect="1" noChangeArrowheads="1"/>
          </p:cNvPicPr>
          <p:nvPr/>
        </p:nvPicPr>
        <p:blipFill>
          <a:blip r:embed="rId2"/>
          <a:srcRect/>
          <a:stretch>
            <a:fillRect/>
          </a:stretch>
        </p:blipFill>
        <p:spPr bwMode="auto">
          <a:xfrm>
            <a:off x="914399" y="1905000"/>
            <a:ext cx="7700777" cy="3352800"/>
          </a:xfrm>
          <a:prstGeom prst="rect">
            <a:avLst/>
          </a:prstGeom>
          <a:noFill/>
          <a:ln w="9525">
            <a:noFill/>
            <a:miter lim="800000"/>
            <a:headEnd/>
            <a:tailEnd/>
          </a:ln>
          <a:effectLst/>
        </p:spPr>
      </p:pic>
      <p:sp>
        <p:nvSpPr>
          <p:cNvPr id="6" name="Rectangle 5"/>
          <p:cNvSpPr/>
          <p:nvPr/>
        </p:nvSpPr>
        <p:spPr>
          <a:xfrm>
            <a:off x="533400" y="5715000"/>
            <a:ext cx="3276600" cy="769441"/>
          </a:xfrm>
          <a:prstGeom prst="rect">
            <a:avLst/>
          </a:prstGeom>
        </p:spPr>
        <p:txBody>
          <a:bodyPr wrap="square">
            <a:spAutoFit/>
          </a:bodyPr>
          <a:lstStyle/>
          <a:p>
            <a:r>
              <a:rPr lang="en-US" sz="4400" dirty="0" smtClean="0"/>
              <a:t>O( </a:t>
            </a:r>
            <a:r>
              <a:rPr lang="en-US" sz="4400" b="1" dirty="0" smtClean="0"/>
              <a:t>N log</a:t>
            </a:r>
            <a:r>
              <a:rPr lang="en-US" sz="4400" b="1" baseline="30000" dirty="0" smtClean="0"/>
              <a:t>3</a:t>
            </a:r>
            <a:r>
              <a:rPr lang="en-US" sz="4400" b="1" dirty="0" smtClean="0"/>
              <a:t>N</a:t>
            </a:r>
            <a:r>
              <a:rPr lang="en-US" sz="4400" dirty="0" smtClean="0"/>
              <a:t> </a:t>
            </a:r>
            <a:r>
              <a:rPr lang="en-US" sz="4400" dirty="0" smtClean="0"/>
              <a:t>)</a:t>
            </a:r>
            <a:endParaRPr lang="ru-RU" sz="4400" dirty="0"/>
          </a:p>
        </p:txBody>
      </p:sp>
      <p:sp>
        <p:nvSpPr>
          <p:cNvPr id="7" name="Rectangle 1"/>
          <p:cNvSpPr>
            <a:spLocks noChangeArrowheads="1"/>
          </p:cNvSpPr>
          <p:nvPr/>
        </p:nvSpPr>
        <p:spPr bwMode="auto">
          <a:xfrm>
            <a:off x="4191000" y="5486400"/>
            <a:ext cx="4191000" cy="1323439"/>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Verdana" pitchFamily="34" charset="0"/>
              </a:rPr>
              <a:t>Впрочем, современный</a:t>
            </a:r>
            <a:r>
              <a:rPr kumimoji="0" lang="ru-RU" sz="1400" b="0" i="0" u="none" strike="noStrike" cap="none" normalizeH="0" dirty="0" smtClean="0">
                <a:ln>
                  <a:noFill/>
                </a:ln>
                <a:solidFill>
                  <a:srgbClr val="000000"/>
                </a:solidFill>
                <a:effectLst/>
                <a:latin typeface="Verdana" pitchFamily="34" charset="0"/>
              </a:rPr>
              <a:t> </a:t>
            </a:r>
            <a:r>
              <a:rPr kumimoji="0" lang="ru-RU" sz="1400" b="0" i="0" u="none" strike="noStrike" cap="none" normalizeH="0" baseline="0" dirty="0" smtClean="0">
                <a:ln>
                  <a:noFill/>
                </a:ln>
                <a:solidFill>
                  <a:srgbClr val="000000"/>
                </a:solidFill>
                <a:effectLst/>
                <a:latin typeface="Verdana" pitchFamily="34" charset="0"/>
              </a:rPr>
              <a:t>компилятор может оптимизировать код (сделать вычисление кубического корня перед циклами), тогда:</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Verdana" pitchFamily="34" charset="0"/>
            </a:endParaRPr>
          </a:p>
          <a:p>
            <a:pPr fontAlgn="base">
              <a:spcBef>
                <a:spcPct val="0"/>
              </a:spcBef>
              <a:spcAft>
                <a:spcPct val="0"/>
              </a:spcAft>
            </a:pPr>
            <a:r>
              <a:rPr lang="ru-RU" sz="1600" dirty="0" smtClean="0"/>
              <a:t>сложность </a:t>
            </a:r>
            <a:r>
              <a:rPr lang="en-US" sz="1600" dirty="0" smtClean="0"/>
              <a:t>O</a:t>
            </a:r>
            <a:r>
              <a:rPr lang="en-US" sz="1600" dirty="0" smtClean="0"/>
              <a:t>( </a:t>
            </a:r>
            <a:r>
              <a:rPr lang="en-US" sz="1600" b="1" dirty="0" smtClean="0"/>
              <a:t>N</a:t>
            </a:r>
            <a:r>
              <a:rPr lang="en-US" sz="1600" dirty="0" smtClean="0"/>
              <a:t> </a:t>
            </a:r>
            <a:r>
              <a:rPr lang="en-US" sz="1600" dirty="0" smtClean="0"/>
              <a:t>)</a:t>
            </a:r>
            <a:endParaRPr lang="ru-RU" sz="1600" dirty="0" smtClean="0"/>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rgbClr val="000000"/>
              </a:solidFill>
              <a:effectLst/>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bg/>
                                          </p:spTgt>
                                        </p:tgtEl>
                                        <p:attrNameLst>
                                          <p:attrName>style.visibility</p:attrName>
                                        </p:attrNameLst>
                                      </p:cBhvr>
                                      <p:to>
                                        <p:strVal val="visible"/>
                                      </p:to>
                                    </p:set>
                                    <p:animEffect transition="in" filter="fade">
                                      <p:cBhvr>
                                        <p:cTn id="12" dur="2000"/>
                                        <p:tgtEl>
                                          <p:spTgt spid="7">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20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fade">
                                      <p:cBhvr>
                                        <p:cTn id="18" dur="2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533400" y="381000"/>
            <a:ext cx="7848600" cy="9906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ru-RU"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Задача о сумме кубов</a:t>
            </a:r>
            <a:endParaRPr lang="en-US" sz="3900" b="1" dirty="0" smtClean="0">
              <a:solidFill>
                <a:schemeClr val="bg1">
                  <a:lumMod val="50000"/>
                </a:schemeClr>
              </a:solidFill>
              <a:effectLst>
                <a:outerShdw blurRad="38100" dist="38100" dir="2700000" algn="tl">
                  <a:srgbClr val="000000">
                    <a:alpha val="43137"/>
                  </a:srgbClr>
                </a:outerShdw>
              </a:effectLst>
              <a:latin typeface="Goudy Stout" pitchFamily="18"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x^3 + y^3 + z^3 = N</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pic>
        <p:nvPicPr>
          <p:cNvPr id="27650" name="Picture 2"/>
          <p:cNvPicPr>
            <a:picLocks noChangeAspect="1" noChangeArrowheads="1"/>
          </p:cNvPicPr>
          <p:nvPr/>
        </p:nvPicPr>
        <p:blipFill>
          <a:blip r:embed="rId2"/>
          <a:srcRect/>
          <a:stretch>
            <a:fillRect/>
          </a:stretch>
        </p:blipFill>
        <p:spPr bwMode="auto">
          <a:xfrm>
            <a:off x="1219200" y="1600200"/>
            <a:ext cx="7162800" cy="3686735"/>
          </a:xfrm>
          <a:prstGeom prst="rect">
            <a:avLst/>
          </a:prstGeom>
          <a:noFill/>
          <a:ln w="9525">
            <a:noFill/>
            <a:miter lim="800000"/>
            <a:headEnd/>
            <a:tailEnd/>
          </a:ln>
          <a:effectLst/>
        </p:spPr>
      </p:pic>
      <p:sp>
        <p:nvSpPr>
          <p:cNvPr id="6" name="Rectangle 5"/>
          <p:cNvSpPr/>
          <p:nvPr/>
        </p:nvSpPr>
        <p:spPr>
          <a:xfrm>
            <a:off x="533400" y="5715000"/>
            <a:ext cx="5334000" cy="769441"/>
          </a:xfrm>
          <a:prstGeom prst="rect">
            <a:avLst/>
          </a:prstGeom>
        </p:spPr>
        <p:txBody>
          <a:bodyPr wrap="square">
            <a:spAutoFit/>
          </a:bodyPr>
          <a:lstStyle/>
          <a:p>
            <a:r>
              <a:rPr lang="en-US" sz="4400" dirty="0" smtClean="0"/>
              <a:t>O( </a:t>
            </a:r>
            <a:r>
              <a:rPr lang="en-US" sz="4400" b="1" dirty="0" smtClean="0"/>
              <a:t>N </a:t>
            </a:r>
            <a:r>
              <a:rPr lang="ru-RU" sz="4400" b="1" dirty="0" smtClean="0"/>
              <a:t>+ </a:t>
            </a:r>
            <a:r>
              <a:rPr lang="en-US" sz="4400" b="1" dirty="0" err="1" smtClean="0"/>
              <a:t>logN</a:t>
            </a:r>
            <a:r>
              <a:rPr lang="en-US" sz="4400" dirty="0" smtClean="0"/>
              <a:t> ) ~ O(</a:t>
            </a:r>
            <a:r>
              <a:rPr lang="en-US" sz="4400" b="1" dirty="0" smtClean="0"/>
              <a:t>N </a:t>
            </a:r>
            <a:r>
              <a:rPr lang="en-US" sz="4400" dirty="0" smtClean="0"/>
              <a:t>)</a:t>
            </a:r>
            <a:endParaRPr lang="ru-RU"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533400" y="381000"/>
            <a:ext cx="7848600" cy="9906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ru-RU"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Задача о сумме кубов</a:t>
            </a:r>
            <a:endParaRPr lang="en-US" sz="3900" b="1" dirty="0" smtClean="0">
              <a:solidFill>
                <a:schemeClr val="bg1">
                  <a:lumMod val="50000"/>
                </a:schemeClr>
              </a:solidFill>
              <a:effectLst>
                <a:outerShdw blurRad="38100" dist="38100" dir="2700000" algn="tl">
                  <a:srgbClr val="000000">
                    <a:alpha val="43137"/>
                  </a:srgbClr>
                </a:outerShdw>
              </a:effectLst>
              <a:latin typeface="Goudy Stout" pitchFamily="18"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x^3 + y^3 + z^3 = N</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sp>
        <p:nvSpPr>
          <p:cNvPr id="6" name="Rectangle 5"/>
          <p:cNvSpPr/>
          <p:nvPr/>
        </p:nvSpPr>
        <p:spPr>
          <a:xfrm>
            <a:off x="1981200" y="5715000"/>
            <a:ext cx="5334000" cy="769441"/>
          </a:xfrm>
          <a:prstGeom prst="rect">
            <a:avLst/>
          </a:prstGeom>
        </p:spPr>
        <p:txBody>
          <a:bodyPr wrap="square">
            <a:spAutoFit/>
          </a:bodyPr>
          <a:lstStyle/>
          <a:p>
            <a:r>
              <a:rPr lang="en-US" sz="4400" dirty="0" smtClean="0"/>
              <a:t>O( </a:t>
            </a:r>
            <a:r>
              <a:rPr lang="en-US" sz="4400" b="1" dirty="0" smtClean="0"/>
              <a:t>N</a:t>
            </a:r>
            <a:r>
              <a:rPr lang="en-US" sz="4400" b="1" baseline="30000" dirty="0" smtClean="0"/>
              <a:t>3</a:t>
            </a:r>
            <a:r>
              <a:rPr lang="en-US" sz="4400" dirty="0" smtClean="0"/>
              <a:t> )              </a:t>
            </a:r>
            <a:r>
              <a:rPr lang="el-GR" sz="4400" dirty="0" smtClean="0"/>
              <a:t>Θ</a:t>
            </a:r>
            <a:r>
              <a:rPr lang="en-US" sz="4400" dirty="0" smtClean="0"/>
              <a:t>( </a:t>
            </a:r>
            <a:r>
              <a:rPr lang="en-US" sz="4400" b="1" dirty="0" smtClean="0"/>
              <a:t>N</a:t>
            </a:r>
            <a:r>
              <a:rPr lang="en-US" sz="4400" b="1" baseline="30000" dirty="0" smtClean="0"/>
              <a:t>3 </a:t>
            </a:r>
            <a:r>
              <a:rPr lang="en-US" sz="4400" dirty="0" smtClean="0"/>
              <a:t>)</a:t>
            </a:r>
            <a:endParaRPr lang="ru-RU" sz="4400" dirty="0"/>
          </a:p>
        </p:txBody>
      </p:sp>
      <p:pic>
        <p:nvPicPr>
          <p:cNvPr id="28675" name="Picture 3"/>
          <p:cNvPicPr>
            <a:picLocks noChangeAspect="1" noChangeArrowheads="1"/>
          </p:cNvPicPr>
          <p:nvPr/>
        </p:nvPicPr>
        <p:blipFill>
          <a:blip r:embed="rId2"/>
          <a:srcRect/>
          <a:stretch>
            <a:fillRect/>
          </a:stretch>
        </p:blipFill>
        <p:spPr bwMode="auto">
          <a:xfrm>
            <a:off x="685800" y="1676400"/>
            <a:ext cx="8085799" cy="3810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Рекурсивные алгоритмы</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16</a:t>
            </a:fld>
            <a:endParaRPr lang="en-US"/>
          </a:p>
        </p:txBody>
      </p:sp>
      <p:pic>
        <p:nvPicPr>
          <p:cNvPr id="31746" name="Picture 2"/>
          <p:cNvPicPr>
            <a:picLocks noChangeAspect="1" noChangeArrowheads="1"/>
          </p:cNvPicPr>
          <p:nvPr/>
        </p:nvPicPr>
        <p:blipFill>
          <a:blip r:embed="rId2"/>
          <a:srcRect/>
          <a:stretch>
            <a:fillRect/>
          </a:stretch>
        </p:blipFill>
        <p:spPr bwMode="auto">
          <a:xfrm>
            <a:off x="762000" y="2057400"/>
            <a:ext cx="5005277" cy="1600200"/>
          </a:xfrm>
          <a:prstGeom prst="rect">
            <a:avLst/>
          </a:prstGeom>
          <a:noFill/>
          <a:ln w="9525">
            <a:noFill/>
            <a:miter lim="800000"/>
            <a:headEnd/>
            <a:tailEnd/>
          </a:ln>
          <a:effectLst/>
        </p:spPr>
      </p:pic>
      <p:sp>
        <p:nvSpPr>
          <p:cNvPr id="7" name="Rectangle 6"/>
          <p:cNvSpPr/>
          <p:nvPr/>
        </p:nvSpPr>
        <p:spPr>
          <a:xfrm>
            <a:off x="5029200" y="4800600"/>
            <a:ext cx="1676400" cy="769441"/>
          </a:xfrm>
          <a:prstGeom prst="rect">
            <a:avLst/>
          </a:prstGeom>
        </p:spPr>
        <p:txBody>
          <a:bodyPr wrap="square">
            <a:spAutoFit/>
          </a:bodyPr>
          <a:lstStyle/>
          <a:p>
            <a:r>
              <a:rPr lang="en-US" sz="4400" dirty="0" smtClean="0"/>
              <a:t>O( </a:t>
            </a:r>
            <a:r>
              <a:rPr lang="en-US" sz="4400" b="1" dirty="0" smtClean="0"/>
              <a:t>N</a:t>
            </a:r>
            <a:r>
              <a:rPr lang="en-US" sz="4400" dirty="0" smtClean="0"/>
              <a:t> )</a:t>
            </a:r>
            <a:endParaRPr lang="ru-RU"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Рекурсивные алгоритмы</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pic>
        <p:nvPicPr>
          <p:cNvPr id="7171" name="Picture 3" descr="http://blog.marquiswang.com/wp-content/uploads/2010/02/Untitled.png"/>
          <p:cNvPicPr>
            <a:picLocks noChangeAspect="1" noChangeArrowheads="1"/>
          </p:cNvPicPr>
          <p:nvPr/>
        </p:nvPicPr>
        <p:blipFill>
          <a:blip r:embed="rId2"/>
          <a:srcRect/>
          <a:stretch>
            <a:fillRect/>
          </a:stretch>
        </p:blipFill>
        <p:spPr bwMode="auto">
          <a:xfrm>
            <a:off x="4343400" y="2209800"/>
            <a:ext cx="4362450" cy="3305175"/>
          </a:xfrm>
          <a:prstGeom prst="rect">
            <a:avLst/>
          </a:prstGeom>
          <a:noFill/>
        </p:spPr>
      </p:pic>
      <p:sp>
        <p:nvSpPr>
          <p:cNvPr id="6" name="Rectangle 5"/>
          <p:cNvSpPr/>
          <p:nvPr/>
        </p:nvSpPr>
        <p:spPr>
          <a:xfrm>
            <a:off x="1295400" y="4038600"/>
            <a:ext cx="2133600" cy="769441"/>
          </a:xfrm>
          <a:prstGeom prst="rect">
            <a:avLst/>
          </a:prstGeom>
        </p:spPr>
        <p:txBody>
          <a:bodyPr wrap="square">
            <a:spAutoFit/>
          </a:bodyPr>
          <a:lstStyle/>
          <a:p>
            <a:r>
              <a:rPr lang="en-US" sz="4400" dirty="0" smtClean="0"/>
              <a:t>O( </a:t>
            </a:r>
            <a:r>
              <a:rPr lang="en-US" sz="4400" b="1" dirty="0" smtClean="0"/>
              <a:t>2</a:t>
            </a:r>
            <a:r>
              <a:rPr lang="en-US" sz="4400" b="1" baseline="30000" dirty="0" smtClean="0"/>
              <a:t>N</a:t>
            </a:r>
            <a:r>
              <a:rPr lang="en-US" sz="4400" dirty="0" smtClean="0"/>
              <a:t> )</a:t>
            </a:r>
            <a:endParaRPr lang="ru-RU" sz="4400" dirty="0"/>
          </a:p>
        </p:txBody>
      </p:sp>
      <p:pic>
        <p:nvPicPr>
          <p:cNvPr id="7173" name="Picture 5"/>
          <p:cNvPicPr>
            <a:picLocks noChangeAspect="1" noChangeArrowheads="1"/>
          </p:cNvPicPr>
          <p:nvPr/>
        </p:nvPicPr>
        <p:blipFill>
          <a:blip r:embed="rId3"/>
          <a:srcRect/>
          <a:stretch>
            <a:fillRect/>
          </a:stretch>
        </p:blipFill>
        <p:spPr bwMode="auto">
          <a:xfrm>
            <a:off x="609600" y="1524000"/>
            <a:ext cx="4491470" cy="1600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171"/>
                                        </p:tgtEl>
                                        <p:attrNameLst>
                                          <p:attrName>style.visibility</p:attrName>
                                        </p:attrNameLst>
                                      </p:cBhvr>
                                      <p:to>
                                        <p:strVal val="visible"/>
                                      </p:to>
                                    </p:set>
                                    <p:anim calcmode="lin" valueType="num">
                                      <p:cBhvr additive="base">
                                        <p:cTn id="11" dur="500" fill="hold"/>
                                        <p:tgtEl>
                                          <p:spTgt spid="7171"/>
                                        </p:tgtEl>
                                        <p:attrNameLst>
                                          <p:attrName>ppt_x</p:attrName>
                                        </p:attrNameLst>
                                      </p:cBhvr>
                                      <p:tavLst>
                                        <p:tav tm="0">
                                          <p:val>
                                            <p:strVal val="#ppt_x"/>
                                          </p:val>
                                        </p:tav>
                                        <p:tav tm="100000">
                                          <p:val>
                                            <p:strVal val="#ppt_x"/>
                                          </p:val>
                                        </p:tav>
                                      </p:tavLst>
                                    </p:anim>
                                    <p:anim calcmode="lin" valueType="num">
                                      <p:cBhvr additive="base">
                                        <p:cTn id="12" dur="500" fill="hold"/>
                                        <p:tgtEl>
                                          <p:spTgt spid="71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Фибоначчи</a:t>
            </a:r>
            <a:r>
              <a:rPr kumimoji="0" lang="ru-RU" sz="3900" b="1" i="0" u="none" strike="noStrike" kern="1200" cap="none" spc="0" normalizeH="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можно и за </a:t>
            </a:r>
            <a:r>
              <a:rPr kumimoji="0" lang="en-US" sz="3900" b="1" i="0" u="none" strike="noStrike" kern="1200" cap="none" spc="0" normalizeH="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O(N)</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18</a:t>
            </a:fld>
            <a:endParaRPr lang="en-US"/>
          </a:p>
        </p:txBody>
      </p:sp>
      <p:sp>
        <p:nvSpPr>
          <p:cNvPr id="6" name="Rectangle 5"/>
          <p:cNvSpPr/>
          <p:nvPr/>
        </p:nvSpPr>
        <p:spPr>
          <a:xfrm>
            <a:off x="6477000" y="5257800"/>
            <a:ext cx="1676400" cy="769441"/>
          </a:xfrm>
          <a:prstGeom prst="rect">
            <a:avLst/>
          </a:prstGeom>
        </p:spPr>
        <p:txBody>
          <a:bodyPr wrap="square">
            <a:spAutoFit/>
          </a:bodyPr>
          <a:lstStyle/>
          <a:p>
            <a:r>
              <a:rPr lang="en-US" sz="4400" dirty="0" smtClean="0"/>
              <a:t>O( </a:t>
            </a:r>
            <a:r>
              <a:rPr lang="en-US" sz="4400" b="1" dirty="0" smtClean="0"/>
              <a:t>N</a:t>
            </a:r>
            <a:r>
              <a:rPr lang="en-US" sz="4400" dirty="0" smtClean="0"/>
              <a:t> )</a:t>
            </a:r>
            <a:endParaRPr lang="ru-RU" sz="4400" dirty="0"/>
          </a:p>
        </p:txBody>
      </p:sp>
      <p:pic>
        <p:nvPicPr>
          <p:cNvPr id="30722" name="Picture 2"/>
          <p:cNvPicPr>
            <a:picLocks noChangeAspect="1" noChangeArrowheads="1"/>
          </p:cNvPicPr>
          <p:nvPr/>
        </p:nvPicPr>
        <p:blipFill>
          <a:blip r:embed="rId2"/>
          <a:srcRect/>
          <a:stretch>
            <a:fillRect/>
          </a:stretch>
        </p:blipFill>
        <p:spPr bwMode="auto">
          <a:xfrm>
            <a:off x="838200" y="1676400"/>
            <a:ext cx="4177331" cy="4038601"/>
          </a:xfrm>
          <a:prstGeom prst="rect">
            <a:avLst/>
          </a:prstGeom>
          <a:noFill/>
          <a:ln w="9525">
            <a:noFill/>
            <a:miter lim="800000"/>
            <a:headEnd/>
            <a:tailEnd/>
          </a:ln>
          <a:effectLst/>
        </p:spPr>
      </p:pic>
      <p:sp>
        <p:nvSpPr>
          <p:cNvPr id="8" name="Rectangle 1"/>
          <p:cNvSpPr>
            <a:spLocks noChangeArrowheads="1"/>
          </p:cNvSpPr>
          <p:nvPr/>
        </p:nvSpPr>
        <p:spPr bwMode="auto">
          <a:xfrm>
            <a:off x="4648200" y="1828800"/>
            <a:ext cx="3657600" cy="646331"/>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Verdana" pitchFamily="34" charset="0"/>
              </a:rPr>
              <a:t>Итерационный вариант быстрый, значит и рекурсию можно сделать быстрее... </a:t>
            </a:r>
            <a:endParaRPr kumimoji="0" lang="en-US" sz="1400" b="0" i="0" u="none" strike="noStrike" cap="none" normalizeH="0" baseline="0" dirty="0" smtClean="0">
              <a:ln>
                <a:noFill/>
              </a:ln>
              <a:solidFill>
                <a:srgbClr val="000000"/>
              </a:solidFill>
              <a:effectLst/>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bg/>
                                          </p:spTgt>
                                        </p:tgtEl>
                                        <p:attrNameLst>
                                          <p:attrName>style.visibility</p:attrName>
                                        </p:attrNameLst>
                                      </p:cBhvr>
                                      <p:to>
                                        <p:strVal val="visible"/>
                                      </p:to>
                                    </p:set>
                                    <p:animEffect transition="in" filter="fade">
                                      <p:cBhvr>
                                        <p:cTn id="13" dur="2000"/>
                                        <p:tgtEl>
                                          <p:spTgt spid="8">
                                            <p:bg/>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Ссылки</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
        <p:nvSpPr>
          <p:cNvPr id="4" name="Rectangle 3"/>
          <p:cNvSpPr/>
          <p:nvPr/>
        </p:nvSpPr>
        <p:spPr>
          <a:xfrm>
            <a:off x="4744133" y="3276600"/>
            <a:ext cx="3409267" cy="369332"/>
          </a:xfrm>
          <a:prstGeom prst="rect">
            <a:avLst/>
          </a:prstGeom>
        </p:spPr>
        <p:txBody>
          <a:bodyPr wrap="none">
            <a:spAutoFit/>
          </a:bodyPr>
          <a:lstStyle/>
          <a:p>
            <a:r>
              <a:rPr lang="en-US" dirty="0" smtClean="0"/>
              <a:t>http://habrahabr.ru/post/196560/</a:t>
            </a:r>
            <a:endParaRPr lang="ru-RU" dirty="0"/>
          </a:p>
        </p:txBody>
      </p:sp>
      <p:sp>
        <p:nvSpPr>
          <p:cNvPr id="6" name="Rectangle 5"/>
          <p:cNvSpPr/>
          <p:nvPr/>
        </p:nvSpPr>
        <p:spPr>
          <a:xfrm>
            <a:off x="4724400" y="3874532"/>
            <a:ext cx="3409267" cy="369332"/>
          </a:xfrm>
          <a:prstGeom prst="rect">
            <a:avLst/>
          </a:prstGeom>
        </p:spPr>
        <p:txBody>
          <a:bodyPr wrap="none">
            <a:spAutoFit/>
          </a:bodyPr>
          <a:lstStyle/>
          <a:p>
            <a:r>
              <a:rPr lang="en-US" dirty="0" smtClean="0"/>
              <a:t>http://habrahabr.ru/post/195482/</a:t>
            </a:r>
            <a:endParaRPr lang="ru-RU" dirty="0"/>
          </a:p>
        </p:txBody>
      </p:sp>
      <p:sp>
        <p:nvSpPr>
          <p:cNvPr id="7" name="Rectangle 6"/>
          <p:cNvSpPr/>
          <p:nvPr/>
        </p:nvSpPr>
        <p:spPr>
          <a:xfrm>
            <a:off x="4724400" y="4484132"/>
            <a:ext cx="3409267" cy="369332"/>
          </a:xfrm>
          <a:prstGeom prst="rect">
            <a:avLst/>
          </a:prstGeom>
        </p:spPr>
        <p:txBody>
          <a:bodyPr wrap="none">
            <a:spAutoFit/>
          </a:bodyPr>
          <a:lstStyle/>
          <a:p>
            <a:r>
              <a:rPr lang="en-US" dirty="0" smtClean="0"/>
              <a:t>http://habrahabr.ru/post/195996/</a:t>
            </a:r>
            <a:endParaRPr lang="ru-RU" dirty="0"/>
          </a:p>
        </p:txBody>
      </p:sp>
      <p:sp>
        <p:nvSpPr>
          <p:cNvPr id="8" name="Rectangle 7"/>
          <p:cNvSpPr/>
          <p:nvPr/>
        </p:nvSpPr>
        <p:spPr>
          <a:xfrm>
            <a:off x="4724400" y="5093732"/>
            <a:ext cx="3409267" cy="369332"/>
          </a:xfrm>
          <a:prstGeom prst="rect">
            <a:avLst/>
          </a:prstGeom>
        </p:spPr>
        <p:txBody>
          <a:bodyPr wrap="none">
            <a:spAutoFit/>
          </a:bodyPr>
          <a:lstStyle/>
          <a:p>
            <a:r>
              <a:rPr lang="en-US" dirty="0" smtClean="0"/>
              <a:t>http://habrahabr.ru/post/196226/</a:t>
            </a:r>
            <a:endParaRPr lang="ru-RU" dirty="0"/>
          </a:p>
        </p:txBody>
      </p:sp>
      <p:sp>
        <p:nvSpPr>
          <p:cNvPr id="9" name="Rectangle 8"/>
          <p:cNvSpPr/>
          <p:nvPr/>
        </p:nvSpPr>
        <p:spPr>
          <a:xfrm>
            <a:off x="457200" y="1600200"/>
            <a:ext cx="6193747" cy="738664"/>
          </a:xfrm>
          <a:prstGeom prst="rect">
            <a:avLst/>
          </a:prstGeom>
        </p:spPr>
        <p:txBody>
          <a:bodyPr wrap="none">
            <a:spAutoFit/>
          </a:bodyPr>
          <a:lstStyle/>
          <a:p>
            <a:pPr algn="ctr" fontAlgn="base"/>
            <a:r>
              <a:rPr lang="ru-RU" dirty="0" smtClean="0"/>
              <a:t>4 статьи</a:t>
            </a:r>
          </a:p>
          <a:p>
            <a:pPr fontAlgn="base"/>
            <a:r>
              <a:rPr lang="ru-RU" sz="2400" b="1" dirty="0" smtClean="0"/>
              <a:t>«Введение в анализ сложности алгоритмов»</a:t>
            </a:r>
            <a:endParaRPr lang="ru-RU" sz="2400" b="1" dirty="0"/>
          </a:p>
        </p:txBody>
      </p:sp>
      <p:sp>
        <p:nvSpPr>
          <p:cNvPr id="10" name="Rectangle 9"/>
          <p:cNvSpPr/>
          <p:nvPr/>
        </p:nvSpPr>
        <p:spPr>
          <a:xfrm>
            <a:off x="3200400" y="3276600"/>
            <a:ext cx="1447800" cy="338554"/>
          </a:xfrm>
          <a:prstGeom prst="rect">
            <a:avLst/>
          </a:prstGeom>
        </p:spPr>
        <p:txBody>
          <a:bodyPr wrap="square">
            <a:spAutoFit/>
          </a:bodyPr>
          <a:lstStyle/>
          <a:p>
            <a:pPr algn="ctr" fontAlgn="base"/>
            <a:r>
              <a:rPr lang="ru-RU" sz="1600" b="1" dirty="0" smtClean="0"/>
              <a:t>Часть 1</a:t>
            </a:r>
            <a:endParaRPr lang="ru-RU" sz="1600" b="1" dirty="0"/>
          </a:p>
        </p:txBody>
      </p:sp>
      <p:sp>
        <p:nvSpPr>
          <p:cNvPr id="11" name="Rectangle 10"/>
          <p:cNvSpPr/>
          <p:nvPr/>
        </p:nvSpPr>
        <p:spPr>
          <a:xfrm>
            <a:off x="3200400" y="3886200"/>
            <a:ext cx="1447800" cy="338554"/>
          </a:xfrm>
          <a:prstGeom prst="rect">
            <a:avLst/>
          </a:prstGeom>
        </p:spPr>
        <p:txBody>
          <a:bodyPr wrap="square">
            <a:spAutoFit/>
          </a:bodyPr>
          <a:lstStyle/>
          <a:p>
            <a:pPr algn="ctr" fontAlgn="base"/>
            <a:r>
              <a:rPr lang="ru-RU" sz="1600" b="1" dirty="0" smtClean="0"/>
              <a:t>Часть 2</a:t>
            </a:r>
            <a:endParaRPr lang="ru-RU" sz="1600" b="1" dirty="0"/>
          </a:p>
        </p:txBody>
      </p:sp>
      <p:sp>
        <p:nvSpPr>
          <p:cNvPr id="13" name="Rectangle 12"/>
          <p:cNvSpPr/>
          <p:nvPr/>
        </p:nvSpPr>
        <p:spPr>
          <a:xfrm>
            <a:off x="3200400" y="5105400"/>
            <a:ext cx="1447800" cy="338554"/>
          </a:xfrm>
          <a:prstGeom prst="rect">
            <a:avLst/>
          </a:prstGeom>
        </p:spPr>
        <p:txBody>
          <a:bodyPr wrap="square">
            <a:spAutoFit/>
          </a:bodyPr>
          <a:lstStyle/>
          <a:p>
            <a:pPr algn="ctr" fontAlgn="base"/>
            <a:r>
              <a:rPr lang="ru-RU" sz="1600" b="1" dirty="0" smtClean="0"/>
              <a:t>Часть 4</a:t>
            </a:r>
            <a:endParaRPr lang="ru-RU" sz="1600" b="1" dirty="0"/>
          </a:p>
        </p:txBody>
      </p:sp>
      <p:sp>
        <p:nvSpPr>
          <p:cNvPr id="14" name="Rectangle 13"/>
          <p:cNvSpPr/>
          <p:nvPr/>
        </p:nvSpPr>
        <p:spPr>
          <a:xfrm>
            <a:off x="3200400" y="4495800"/>
            <a:ext cx="1447800" cy="338554"/>
          </a:xfrm>
          <a:prstGeom prst="rect">
            <a:avLst/>
          </a:prstGeom>
        </p:spPr>
        <p:txBody>
          <a:bodyPr wrap="square">
            <a:spAutoFit/>
          </a:bodyPr>
          <a:lstStyle/>
          <a:p>
            <a:pPr algn="ctr" fontAlgn="base"/>
            <a:r>
              <a:rPr lang="ru-RU" sz="1600" b="1" dirty="0" smtClean="0"/>
              <a:t>Часть 3</a:t>
            </a:r>
            <a:endParaRPr lang="ru-RU" sz="16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Цена действий</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a:xfrm>
            <a:off x="6553200" y="6324600"/>
            <a:ext cx="2133600" cy="365125"/>
          </a:xfrm>
        </p:spPr>
        <p:txBody>
          <a:bodyPr/>
          <a:lstStyle/>
          <a:p>
            <a:fld id="{B6F15528-21DE-4FAA-801E-634DDDAF4B2B}" type="slidenum">
              <a:rPr lang="en-US" smtClean="0"/>
              <a:pPr/>
              <a:t>3</a:t>
            </a:fld>
            <a:endParaRPr lang="en-US"/>
          </a:p>
        </p:txBody>
      </p:sp>
      <p:pic>
        <p:nvPicPr>
          <p:cNvPr id="1027" name="Picture 3"/>
          <p:cNvPicPr>
            <a:picLocks noChangeAspect="1" noChangeArrowheads="1"/>
          </p:cNvPicPr>
          <p:nvPr/>
        </p:nvPicPr>
        <p:blipFill>
          <a:blip r:embed="rId2"/>
          <a:srcRect/>
          <a:stretch>
            <a:fillRect/>
          </a:stretch>
        </p:blipFill>
        <p:spPr bwMode="auto">
          <a:xfrm>
            <a:off x="1600200" y="1600200"/>
            <a:ext cx="6019800" cy="4049247"/>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1524000" y="1600200"/>
            <a:ext cx="6450980" cy="3962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Цена действий</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
        <p:nvSpPr>
          <p:cNvPr id="4" name="Rectangle 3"/>
          <p:cNvSpPr/>
          <p:nvPr/>
        </p:nvSpPr>
        <p:spPr>
          <a:xfrm>
            <a:off x="1066800" y="1447800"/>
            <a:ext cx="7467600" cy="2246769"/>
          </a:xfrm>
          <a:prstGeom prst="rect">
            <a:avLst/>
          </a:prstGeom>
        </p:spPr>
        <p:txBody>
          <a:bodyPr wrap="square">
            <a:spAutoFit/>
          </a:bodyPr>
          <a:lstStyle/>
          <a:p>
            <a:r>
              <a:rPr lang="pt-BR" dirty="0" smtClean="0"/>
              <a:t> </a:t>
            </a:r>
            <a:r>
              <a:rPr lang="pt-BR" dirty="0" smtClean="0">
                <a:solidFill>
                  <a:srgbClr val="FF0000"/>
                </a:solidFill>
              </a:rPr>
              <a:t>k1 </a:t>
            </a:r>
            <a:r>
              <a:rPr lang="pt-BR" dirty="0" smtClean="0">
                <a:solidFill>
                  <a:srgbClr val="FF0000"/>
                </a:solidFill>
              </a:rPr>
              <a:t>+ k2 + k3 + k4 + k5 </a:t>
            </a:r>
            <a:r>
              <a:rPr lang="pt-BR" dirty="0" smtClean="0"/>
              <a:t>+ </a:t>
            </a:r>
            <a:r>
              <a:rPr lang="pt-BR" sz="2400" b="1" dirty="0" smtClean="0"/>
              <a:t>N * (</a:t>
            </a:r>
            <a:r>
              <a:rPr lang="pt-BR" sz="2400" b="1" dirty="0" smtClean="0">
                <a:solidFill>
                  <a:srgbClr val="0000FF"/>
                </a:solidFill>
              </a:rPr>
              <a:t>k6 + k7 + k8 + k9 + k10</a:t>
            </a:r>
            <a:r>
              <a:rPr lang="pt-BR" sz="2400" b="1" dirty="0" smtClean="0"/>
              <a:t>) </a:t>
            </a:r>
            <a:r>
              <a:rPr lang="pt-BR" dirty="0" smtClean="0"/>
              <a:t>+ </a:t>
            </a:r>
            <a:r>
              <a:rPr lang="pt-BR" dirty="0" smtClean="0">
                <a:solidFill>
                  <a:srgbClr val="FF0000"/>
                </a:solidFill>
              </a:rPr>
              <a:t>k11 + k12 </a:t>
            </a:r>
            <a:endParaRPr lang="ru-RU" dirty="0" smtClean="0">
              <a:solidFill>
                <a:srgbClr val="FF0000"/>
              </a:solidFill>
            </a:endParaRPr>
          </a:p>
          <a:p>
            <a:endParaRPr lang="ru-RU" dirty="0" smtClean="0"/>
          </a:p>
          <a:p>
            <a:r>
              <a:rPr lang="pt-BR" dirty="0" smtClean="0"/>
              <a:t>=  </a:t>
            </a:r>
            <a:r>
              <a:rPr lang="pt-BR" dirty="0" smtClean="0">
                <a:solidFill>
                  <a:srgbClr val="0000FF"/>
                </a:solidFill>
              </a:rPr>
              <a:t>a</a:t>
            </a:r>
            <a:r>
              <a:rPr lang="pt-BR" dirty="0" smtClean="0"/>
              <a:t>*N + </a:t>
            </a:r>
            <a:r>
              <a:rPr lang="pt-BR" dirty="0" smtClean="0">
                <a:solidFill>
                  <a:srgbClr val="FF0000"/>
                </a:solidFill>
              </a:rPr>
              <a:t>b</a:t>
            </a:r>
          </a:p>
          <a:p>
            <a:endParaRPr lang="ru-RU" dirty="0" smtClean="0"/>
          </a:p>
          <a:p>
            <a:endParaRPr lang="ru-RU" dirty="0" smtClean="0"/>
          </a:p>
          <a:p>
            <a:r>
              <a:rPr lang="ru-RU" dirty="0" smtClean="0"/>
              <a:t>	</a:t>
            </a:r>
            <a:r>
              <a:rPr lang="en-US" sz="4400" dirty="0" smtClean="0"/>
              <a:t>a*</a:t>
            </a:r>
            <a:r>
              <a:rPr lang="en-US" sz="4400" b="1" dirty="0" smtClean="0"/>
              <a:t>N</a:t>
            </a:r>
            <a:r>
              <a:rPr lang="en-US" sz="4400" dirty="0" smtClean="0"/>
              <a:t> </a:t>
            </a:r>
            <a:r>
              <a:rPr lang="en-US" sz="4400" dirty="0" smtClean="0"/>
              <a:t>+ b       </a:t>
            </a:r>
            <a:r>
              <a:rPr lang="en-US" sz="4400" dirty="0" smtClean="0"/>
              <a:t> </a:t>
            </a:r>
            <a:r>
              <a:rPr lang="en-US" sz="4400" dirty="0" smtClean="0"/>
              <a:t>~        </a:t>
            </a:r>
            <a:r>
              <a:rPr lang="el-GR" sz="4400" dirty="0" smtClean="0"/>
              <a:t>Θ</a:t>
            </a:r>
            <a:r>
              <a:rPr lang="en-US" sz="4400" dirty="0" smtClean="0"/>
              <a:t>( </a:t>
            </a:r>
            <a:r>
              <a:rPr lang="en-US" sz="4400" b="1" dirty="0" smtClean="0"/>
              <a:t>N</a:t>
            </a:r>
            <a:r>
              <a:rPr lang="en-US" sz="4400" dirty="0" smtClean="0"/>
              <a:t> )</a:t>
            </a:r>
            <a:endParaRPr lang="ru-RU" sz="4400" dirty="0"/>
          </a:p>
        </p:txBody>
      </p:sp>
      <p:sp>
        <p:nvSpPr>
          <p:cNvPr id="6145" name="Rectangle 1"/>
          <p:cNvSpPr>
            <a:spLocks noChangeArrowheads="1"/>
          </p:cNvSpPr>
          <p:nvPr/>
        </p:nvSpPr>
        <p:spPr bwMode="auto">
          <a:xfrm>
            <a:off x="609600" y="4648200"/>
            <a:ext cx="7924800" cy="1077218"/>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Verdana" pitchFamily="34" charset="0"/>
              </a:rPr>
              <a:t>При анализе сложности важность имеет только то, что происходит с функцией подсчёта инструкций при значительном возрастании </a:t>
            </a:r>
            <a:r>
              <a:rPr kumimoji="0" lang="en-US" sz="1400" b="0" i="0" u="none" strike="noStrike" cap="none" normalizeH="0" baseline="0" dirty="0" smtClean="0">
                <a:ln>
                  <a:noFill/>
                </a:ln>
                <a:solidFill>
                  <a:srgbClr val="222222"/>
                </a:solidFill>
                <a:effectLst/>
                <a:latin typeface="Menlo"/>
              </a:rPr>
              <a:t>N</a:t>
            </a:r>
            <a:r>
              <a:rPr kumimoji="0" lang="ru-RU" sz="1400" b="0" i="0" u="none" strike="noStrike" cap="none" normalizeH="0" baseline="0" dirty="0" smtClean="0">
                <a:ln>
                  <a:noFill/>
                </a:ln>
                <a:solidFill>
                  <a:srgbClr val="000000"/>
                </a:solidFill>
                <a:effectLst/>
                <a:latin typeface="Verdana" pitchFamily="34" charset="0"/>
              </a:rPr>
              <a:t>. </a:t>
            </a:r>
            <a:endParaRPr kumimoji="0" lang="en-US" sz="14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Verdana" pitchFamily="34" charset="0"/>
              </a:rPr>
              <a:t>Мы отбрасываем те элементы функции, которые при росте </a:t>
            </a:r>
            <a:r>
              <a:rPr kumimoji="0" lang="en-US" sz="1400" b="1" i="0" u="none" strike="noStrike" cap="none" normalizeH="0" baseline="0" dirty="0" smtClean="0">
                <a:ln>
                  <a:noFill/>
                </a:ln>
                <a:solidFill>
                  <a:srgbClr val="222222"/>
                </a:solidFill>
                <a:effectLst/>
                <a:latin typeface="Menlo"/>
              </a:rPr>
              <a:t>N</a:t>
            </a:r>
            <a:r>
              <a:rPr kumimoji="0" lang="ru-RU" sz="1400" b="1" i="0" u="none" strike="noStrike" cap="none" normalizeH="0" baseline="0" dirty="0" smtClean="0">
                <a:ln>
                  <a:noFill/>
                </a:ln>
                <a:solidFill>
                  <a:srgbClr val="000000"/>
                </a:solidFill>
                <a:effectLst/>
                <a:latin typeface="Verdana" pitchFamily="34" charset="0"/>
              </a:rPr>
              <a:t> возрастают медленно, и оставляем только те, что растут сильно</a:t>
            </a:r>
            <a:r>
              <a:rPr kumimoji="0" lang="ru-RU" sz="1400" b="0" i="0" u="none" strike="noStrike" cap="none" normalizeH="0" baseline="0" dirty="0" smtClean="0">
                <a:ln>
                  <a:noFill/>
                </a:ln>
                <a:solidFill>
                  <a:srgbClr val="000000"/>
                </a:solidFill>
                <a:effectLst/>
                <a:latin typeface="Verdana" pitchFamily="34" charset="0"/>
              </a:rPr>
              <a:t>.</a:t>
            </a:r>
            <a:r>
              <a:rPr kumimoji="0" lang="ru-RU" sz="1400" b="0" i="0" u="none" strike="noStrike" cap="none" normalizeH="0" baseline="0" dirty="0" smtClean="0">
                <a:ln>
                  <a:noFill/>
                </a:ln>
                <a:solidFill>
                  <a:schemeClr val="tx1"/>
                </a:solidFill>
                <a:effectLst/>
                <a:latin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5">
                                            <p:bg/>
                                          </p:spTgt>
                                        </p:tgtEl>
                                        <p:attrNameLst>
                                          <p:attrName>style.visibility</p:attrName>
                                        </p:attrNameLst>
                                      </p:cBhvr>
                                      <p:to>
                                        <p:strVal val="visible"/>
                                      </p:to>
                                    </p:set>
                                    <p:animEffect transition="in" filter="fade">
                                      <p:cBhvr>
                                        <p:cTn id="7" dur="2000"/>
                                        <p:tgtEl>
                                          <p:spTgt spid="614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45">
                                            <p:txEl>
                                              <p:pRg st="0" end="0"/>
                                            </p:txEl>
                                          </p:spTgt>
                                        </p:tgtEl>
                                        <p:attrNameLst>
                                          <p:attrName>style.visibility</p:attrName>
                                        </p:attrNameLst>
                                      </p:cBhvr>
                                      <p:to>
                                        <p:strVal val="visible"/>
                                      </p:to>
                                    </p:set>
                                    <p:animEffect transition="in" filter="fade">
                                      <p:cBhvr>
                                        <p:cTn id="10" dur="2000"/>
                                        <p:tgtEl>
                                          <p:spTgt spid="614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145">
                                            <p:txEl>
                                              <p:pRg st="2" end="2"/>
                                            </p:txEl>
                                          </p:spTgt>
                                        </p:tgtEl>
                                        <p:attrNameLst>
                                          <p:attrName>style.visibility</p:attrName>
                                        </p:attrNameLst>
                                      </p:cBhvr>
                                      <p:to>
                                        <p:strVal val="visible"/>
                                      </p:to>
                                    </p:set>
                                    <p:animEffect transition="in" filter="fade">
                                      <p:cBhvr>
                                        <p:cTn id="13" dur="2000"/>
                                        <p:tgtEl>
                                          <p:spTgt spid="614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build="allAtOnce"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Цена действий</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a:xfrm>
            <a:off x="6553200" y="6324600"/>
            <a:ext cx="2133600" cy="365125"/>
          </a:xfrm>
        </p:spPr>
        <p:txBody>
          <a:bodyPr/>
          <a:lstStyle/>
          <a:p>
            <a:fld id="{B6F15528-21DE-4FAA-801E-634DDDAF4B2B}" type="slidenum">
              <a:rPr lang="en-US" smtClean="0"/>
              <a:pPr/>
              <a:t>5</a:t>
            </a:fld>
            <a:endParaRPr lang="en-US"/>
          </a:p>
        </p:txBody>
      </p:sp>
      <p:sp>
        <p:nvSpPr>
          <p:cNvPr id="7" name="Rectangle 6"/>
          <p:cNvSpPr/>
          <p:nvPr/>
        </p:nvSpPr>
        <p:spPr>
          <a:xfrm>
            <a:off x="533400" y="5715000"/>
            <a:ext cx="7467600" cy="769441"/>
          </a:xfrm>
          <a:prstGeom prst="rect">
            <a:avLst/>
          </a:prstGeom>
        </p:spPr>
        <p:txBody>
          <a:bodyPr wrap="square">
            <a:spAutoFit/>
          </a:bodyPr>
          <a:lstStyle/>
          <a:p>
            <a:r>
              <a:rPr lang="pt-BR" dirty="0" smtClean="0"/>
              <a:t> </a:t>
            </a:r>
            <a:r>
              <a:rPr lang="ru-RU" dirty="0" smtClean="0"/>
              <a:t>	</a:t>
            </a:r>
            <a:r>
              <a:rPr lang="en-US" sz="4400" dirty="0" smtClean="0"/>
              <a:t>a*</a:t>
            </a:r>
            <a:r>
              <a:rPr lang="en-US" sz="4400" b="1" dirty="0" smtClean="0"/>
              <a:t>N</a:t>
            </a:r>
            <a:r>
              <a:rPr lang="en-US" sz="4400" dirty="0" smtClean="0"/>
              <a:t> </a:t>
            </a:r>
            <a:r>
              <a:rPr lang="en-US" sz="4400" dirty="0" smtClean="0"/>
              <a:t>+ b       </a:t>
            </a:r>
            <a:r>
              <a:rPr lang="en-US" sz="4400" dirty="0" smtClean="0"/>
              <a:t> </a:t>
            </a:r>
            <a:r>
              <a:rPr lang="en-US" sz="4400" dirty="0" smtClean="0"/>
              <a:t>~        </a:t>
            </a:r>
            <a:r>
              <a:rPr lang="el-GR" sz="4400" dirty="0" smtClean="0"/>
              <a:t>Θ</a:t>
            </a:r>
            <a:r>
              <a:rPr lang="en-US" sz="4400" dirty="0" smtClean="0"/>
              <a:t>( </a:t>
            </a:r>
            <a:r>
              <a:rPr lang="en-US" sz="4400" b="1" dirty="0" smtClean="0"/>
              <a:t>N</a:t>
            </a:r>
            <a:r>
              <a:rPr lang="en-US" sz="4400" dirty="0" smtClean="0"/>
              <a:t> )</a:t>
            </a:r>
            <a:endParaRPr lang="ru-RU" sz="4400" dirty="0"/>
          </a:p>
        </p:txBody>
      </p:sp>
      <p:pic>
        <p:nvPicPr>
          <p:cNvPr id="2051" name="Picture 3"/>
          <p:cNvPicPr>
            <a:picLocks noChangeAspect="1" noChangeArrowheads="1"/>
          </p:cNvPicPr>
          <p:nvPr/>
        </p:nvPicPr>
        <p:blipFill>
          <a:blip r:embed="rId2"/>
          <a:srcRect/>
          <a:stretch>
            <a:fillRect/>
          </a:stretch>
        </p:blipFill>
        <p:spPr bwMode="auto">
          <a:xfrm>
            <a:off x="2133600" y="1295400"/>
            <a:ext cx="4572000" cy="423564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Случаи</a:t>
            </a:r>
            <a:r>
              <a:rPr kumimoji="0" lang="ru-RU" sz="3900" b="1" i="0" u="none" strike="noStrike" kern="1200" cap="none" spc="0" normalizeH="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бывают разные…</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pic>
        <p:nvPicPr>
          <p:cNvPr id="3074" name="Picture 2"/>
          <p:cNvPicPr>
            <a:picLocks noChangeAspect="1" noChangeArrowheads="1"/>
          </p:cNvPicPr>
          <p:nvPr/>
        </p:nvPicPr>
        <p:blipFill>
          <a:blip r:embed="rId2"/>
          <a:srcRect/>
          <a:stretch>
            <a:fillRect/>
          </a:stretch>
        </p:blipFill>
        <p:spPr bwMode="auto">
          <a:xfrm>
            <a:off x="2057400" y="1676400"/>
            <a:ext cx="5181601" cy="1741357"/>
          </a:xfrm>
          <a:prstGeom prst="rect">
            <a:avLst/>
          </a:prstGeom>
          <a:noFill/>
          <a:ln w="9525">
            <a:noFill/>
            <a:miter lim="800000"/>
            <a:headEnd/>
            <a:tailEnd/>
          </a:ln>
          <a:effectLst/>
        </p:spPr>
      </p:pic>
      <p:sp>
        <p:nvSpPr>
          <p:cNvPr id="6" name="Rectangle 5"/>
          <p:cNvSpPr/>
          <p:nvPr/>
        </p:nvSpPr>
        <p:spPr>
          <a:xfrm>
            <a:off x="457200" y="4419600"/>
            <a:ext cx="2743200" cy="1754326"/>
          </a:xfrm>
          <a:prstGeom prst="rect">
            <a:avLst/>
          </a:prstGeom>
        </p:spPr>
        <p:txBody>
          <a:bodyPr wrap="square">
            <a:spAutoFit/>
          </a:bodyPr>
          <a:lstStyle/>
          <a:p>
            <a:r>
              <a:rPr lang="pt-BR" dirty="0" smtClean="0"/>
              <a:t> </a:t>
            </a:r>
            <a:r>
              <a:rPr lang="ru-RU" dirty="0" smtClean="0"/>
              <a:t>Лучший случай</a:t>
            </a:r>
          </a:p>
          <a:p>
            <a:endParaRPr lang="ru-RU" dirty="0" smtClean="0"/>
          </a:p>
          <a:p>
            <a:r>
              <a:rPr lang="ru-RU" dirty="0" smtClean="0"/>
              <a:t>? = 0</a:t>
            </a:r>
          </a:p>
          <a:p>
            <a:endParaRPr lang="en-US" dirty="0" smtClean="0"/>
          </a:p>
          <a:p>
            <a:r>
              <a:rPr lang="en-US" dirty="0" smtClean="0"/>
              <a:t>3</a:t>
            </a:r>
            <a:r>
              <a:rPr lang="en-US" b="1" dirty="0" smtClean="0"/>
              <a:t>N</a:t>
            </a:r>
            <a:r>
              <a:rPr lang="en-US" dirty="0" smtClean="0"/>
              <a:t> </a:t>
            </a:r>
            <a:r>
              <a:rPr lang="en-US" dirty="0" smtClean="0"/>
              <a:t>+ </a:t>
            </a:r>
            <a:r>
              <a:rPr lang="en-US" dirty="0" smtClean="0"/>
              <a:t>2     </a:t>
            </a:r>
            <a:r>
              <a:rPr lang="en-US" dirty="0" smtClean="0"/>
              <a:t>~  </a:t>
            </a:r>
            <a:r>
              <a:rPr lang="en-US" dirty="0" smtClean="0"/>
              <a:t>   </a:t>
            </a:r>
            <a:r>
              <a:rPr lang="el-GR" dirty="0" smtClean="0"/>
              <a:t>Θ</a:t>
            </a:r>
            <a:r>
              <a:rPr lang="en-US" dirty="0" smtClean="0"/>
              <a:t>( </a:t>
            </a:r>
            <a:r>
              <a:rPr lang="en-US" b="1" dirty="0" smtClean="0"/>
              <a:t>N</a:t>
            </a:r>
            <a:r>
              <a:rPr lang="en-US" dirty="0" smtClean="0"/>
              <a:t> )</a:t>
            </a:r>
            <a:endParaRPr lang="ru-RU" dirty="0" smtClean="0"/>
          </a:p>
          <a:p>
            <a:endParaRPr lang="ru-RU" dirty="0"/>
          </a:p>
        </p:txBody>
      </p:sp>
      <p:sp>
        <p:nvSpPr>
          <p:cNvPr id="7" name="Rectangle 6"/>
          <p:cNvSpPr/>
          <p:nvPr/>
        </p:nvSpPr>
        <p:spPr>
          <a:xfrm>
            <a:off x="3581400" y="4419600"/>
            <a:ext cx="2590800" cy="1754326"/>
          </a:xfrm>
          <a:prstGeom prst="rect">
            <a:avLst/>
          </a:prstGeom>
        </p:spPr>
        <p:txBody>
          <a:bodyPr wrap="square">
            <a:spAutoFit/>
          </a:bodyPr>
          <a:lstStyle/>
          <a:p>
            <a:r>
              <a:rPr lang="ru-RU" dirty="0" smtClean="0"/>
              <a:t>В среднем</a:t>
            </a:r>
          </a:p>
          <a:p>
            <a:endParaRPr lang="ru-RU" dirty="0" smtClean="0"/>
          </a:p>
          <a:p>
            <a:r>
              <a:rPr lang="ru-RU" dirty="0" smtClean="0"/>
              <a:t>? = </a:t>
            </a:r>
            <a:r>
              <a:rPr lang="en-US" dirty="0" smtClean="0"/>
              <a:t>N/2</a:t>
            </a:r>
          </a:p>
          <a:p>
            <a:endParaRPr lang="en-US" dirty="0" smtClean="0"/>
          </a:p>
          <a:p>
            <a:r>
              <a:rPr lang="en-US" dirty="0" smtClean="0"/>
              <a:t>7</a:t>
            </a:r>
            <a:r>
              <a:rPr lang="en-US" b="1" dirty="0" smtClean="0"/>
              <a:t>N/2</a:t>
            </a:r>
            <a:r>
              <a:rPr lang="en-US" dirty="0" smtClean="0"/>
              <a:t> </a:t>
            </a:r>
            <a:r>
              <a:rPr lang="en-US" dirty="0" smtClean="0"/>
              <a:t>+ </a:t>
            </a:r>
            <a:r>
              <a:rPr lang="en-US" dirty="0" smtClean="0"/>
              <a:t>2     </a:t>
            </a:r>
            <a:r>
              <a:rPr lang="en-US" dirty="0" smtClean="0"/>
              <a:t>~ </a:t>
            </a:r>
            <a:r>
              <a:rPr lang="en-US" dirty="0" smtClean="0"/>
              <a:t>   </a:t>
            </a:r>
            <a:r>
              <a:rPr lang="el-GR" dirty="0" smtClean="0"/>
              <a:t>Θ</a:t>
            </a:r>
            <a:r>
              <a:rPr lang="en-US" dirty="0" smtClean="0"/>
              <a:t>( </a:t>
            </a:r>
            <a:r>
              <a:rPr lang="en-US" b="1" dirty="0" smtClean="0"/>
              <a:t>N</a:t>
            </a:r>
            <a:r>
              <a:rPr lang="en-US" dirty="0" smtClean="0"/>
              <a:t> )</a:t>
            </a:r>
            <a:endParaRPr lang="ru-RU" dirty="0" smtClean="0"/>
          </a:p>
          <a:p>
            <a:endParaRPr lang="ru-RU" dirty="0"/>
          </a:p>
        </p:txBody>
      </p:sp>
      <p:sp>
        <p:nvSpPr>
          <p:cNvPr id="8" name="Rectangle 7"/>
          <p:cNvSpPr/>
          <p:nvPr/>
        </p:nvSpPr>
        <p:spPr>
          <a:xfrm>
            <a:off x="6477000" y="4431268"/>
            <a:ext cx="2667000" cy="1754326"/>
          </a:xfrm>
          <a:prstGeom prst="rect">
            <a:avLst/>
          </a:prstGeom>
        </p:spPr>
        <p:txBody>
          <a:bodyPr wrap="square">
            <a:spAutoFit/>
          </a:bodyPr>
          <a:lstStyle/>
          <a:p>
            <a:r>
              <a:rPr lang="pt-BR" dirty="0" smtClean="0"/>
              <a:t> </a:t>
            </a:r>
            <a:r>
              <a:rPr lang="ru-RU" dirty="0" smtClean="0"/>
              <a:t>Худший случай</a:t>
            </a:r>
            <a:endParaRPr lang="en-US" dirty="0" smtClean="0"/>
          </a:p>
          <a:p>
            <a:endParaRPr lang="en-US" dirty="0" smtClean="0"/>
          </a:p>
          <a:p>
            <a:r>
              <a:rPr lang="en-US" dirty="0" smtClean="0"/>
              <a:t>? = N</a:t>
            </a:r>
          </a:p>
          <a:p>
            <a:endParaRPr lang="en-US" dirty="0" smtClean="0"/>
          </a:p>
          <a:p>
            <a:r>
              <a:rPr lang="en-US" dirty="0" smtClean="0"/>
              <a:t>4</a:t>
            </a:r>
            <a:r>
              <a:rPr lang="en-US" b="1" dirty="0" smtClean="0"/>
              <a:t>N</a:t>
            </a:r>
            <a:r>
              <a:rPr lang="en-US" dirty="0" smtClean="0"/>
              <a:t> </a:t>
            </a:r>
            <a:r>
              <a:rPr lang="en-US" dirty="0" smtClean="0"/>
              <a:t>+ </a:t>
            </a:r>
            <a:r>
              <a:rPr lang="en-US" dirty="0" smtClean="0"/>
              <a:t>2     </a:t>
            </a:r>
            <a:r>
              <a:rPr lang="en-US" dirty="0" smtClean="0"/>
              <a:t>~    </a:t>
            </a:r>
            <a:r>
              <a:rPr lang="en-US" dirty="0" smtClean="0"/>
              <a:t>  </a:t>
            </a:r>
            <a:r>
              <a:rPr lang="el-GR" dirty="0" smtClean="0"/>
              <a:t>Θ</a:t>
            </a:r>
            <a:r>
              <a:rPr lang="en-US" dirty="0" smtClean="0"/>
              <a:t>( </a:t>
            </a:r>
            <a:r>
              <a:rPr lang="en-US" b="1" dirty="0" smtClean="0"/>
              <a:t>N</a:t>
            </a:r>
            <a:r>
              <a:rPr lang="en-US" dirty="0" smtClean="0"/>
              <a:t> )</a:t>
            </a:r>
            <a:endParaRPr lang="ru-RU" dirty="0" smtClean="0"/>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 calcmode="lin" valueType="num">
                                      <p:cBhvr additive="base">
                                        <p:cTn id="1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additive="base">
                                        <p:cTn id="2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xEl>
                                              <p:pRg st="4" end="4"/>
                                            </p:txEl>
                                          </p:spTgt>
                                        </p:tgtEl>
                                        <p:attrNameLst>
                                          <p:attrName>style.visibility</p:attrName>
                                        </p:attrNameLst>
                                      </p:cBhvr>
                                      <p:to>
                                        <p:strVal val="visible"/>
                                      </p:to>
                                    </p:set>
                                    <p:anim calcmode="lin" valueType="num">
                                      <p:cBhvr additive="base">
                                        <p:cTn id="2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 calcmode="lin" valueType="num">
                                      <p:cBhvr additive="base">
                                        <p:cTn id="3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anim calcmode="lin" valueType="num">
                                      <p:cBhvr additive="base">
                                        <p:cTn id="3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
                                            <p:txEl>
                                              <p:pRg st="2" end="2"/>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 calcmode="lin" valueType="num">
                                      <p:cBhvr additive="base">
                                        <p:cTn id="4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8"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Случаи</a:t>
            </a:r>
            <a:r>
              <a:rPr kumimoji="0" lang="ru-RU" sz="3900" b="1" i="0" u="none" strike="noStrike" kern="1200" cap="none" spc="0" normalizeH="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бывают разные…</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a:xfrm>
            <a:off x="7924800" y="6356350"/>
            <a:ext cx="762000" cy="365125"/>
          </a:xfrm>
        </p:spPr>
        <p:txBody>
          <a:bodyPr/>
          <a:lstStyle/>
          <a:p>
            <a:fld id="{B6F15528-21DE-4FAA-801E-634DDDAF4B2B}" type="slidenum">
              <a:rPr lang="en-US" smtClean="0"/>
              <a:pPr/>
              <a:t>7</a:t>
            </a:fld>
            <a:endParaRPr lang="en-US" dirty="0"/>
          </a:p>
        </p:txBody>
      </p:sp>
      <p:sp>
        <p:nvSpPr>
          <p:cNvPr id="6" name="Rectangle 5"/>
          <p:cNvSpPr/>
          <p:nvPr/>
        </p:nvSpPr>
        <p:spPr>
          <a:xfrm>
            <a:off x="457200" y="4419600"/>
            <a:ext cx="2743200" cy="1754326"/>
          </a:xfrm>
          <a:prstGeom prst="rect">
            <a:avLst/>
          </a:prstGeom>
        </p:spPr>
        <p:txBody>
          <a:bodyPr wrap="square">
            <a:spAutoFit/>
          </a:bodyPr>
          <a:lstStyle/>
          <a:p>
            <a:r>
              <a:rPr lang="pt-BR" dirty="0" smtClean="0"/>
              <a:t> </a:t>
            </a:r>
            <a:r>
              <a:rPr lang="ru-RU" dirty="0" smtClean="0"/>
              <a:t>Лучший случай</a:t>
            </a:r>
          </a:p>
          <a:p>
            <a:endParaRPr lang="ru-RU" dirty="0" smtClean="0"/>
          </a:p>
          <a:p>
            <a:r>
              <a:rPr lang="ru-RU" dirty="0" smtClean="0"/>
              <a:t>? = 0</a:t>
            </a:r>
          </a:p>
          <a:p>
            <a:endParaRPr lang="en-US" dirty="0" smtClean="0"/>
          </a:p>
          <a:p>
            <a:r>
              <a:rPr lang="en-US" dirty="0" smtClean="0"/>
              <a:t>3</a:t>
            </a:r>
            <a:r>
              <a:rPr lang="en-US" b="1" dirty="0" smtClean="0"/>
              <a:t>N</a:t>
            </a:r>
            <a:r>
              <a:rPr lang="en-US" dirty="0" smtClean="0"/>
              <a:t> </a:t>
            </a:r>
            <a:r>
              <a:rPr lang="en-US" dirty="0" smtClean="0"/>
              <a:t>+ </a:t>
            </a:r>
            <a:r>
              <a:rPr lang="en-US" dirty="0" smtClean="0"/>
              <a:t>3     </a:t>
            </a:r>
            <a:r>
              <a:rPr lang="en-US" dirty="0" smtClean="0"/>
              <a:t>~  </a:t>
            </a:r>
            <a:r>
              <a:rPr lang="en-US" dirty="0" smtClean="0"/>
              <a:t>   </a:t>
            </a:r>
            <a:r>
              <a:rPr lang="el-GR" dirty="0" smtClean="0"/>
              <a:t>Θ</a:t>
            </a:r>
            <a:r>
              <a:rPr lang="en-US" dirty="0" smtClean="0"/>
              <a:t>( </a:t>
            </a:r>
            <a:r>
              <a:rPr lang="en-US" b="1" dirty="0" smtClean="0"/>
              <a:t>N</a:t>
            </a:r>
            <a:r>
              <a:rPr lang="en-US" dirty="0" smtClean="0"/>
              <a:t> )</a:t>
            </a:r>
            <a:endParaRPr lang="ru-RU" dirty="0" smtClean="0"/>
          </a:p>
          <a:p>
            <a:endParaRPr lang="ru-RU" dirty="0"/>
          </a:p>
        </p:txBody>
      </p:sp>
      <p:sp>
        <p:nvSpPr>
          <p:cNvPr id="7" name="Rectangle 6"/>
          <p:cNvSpPr/>
          <p:nvPr/>
        </p:nvSpPr>
        <p:spPr>
          <a:xfrm>
            <a:off x="6400800" y="4419600"/>
            <a:ext cx="2590800" cy="1754326"/>
          </a:xfrm>
          <a:prstGeom prst="rect">
            <a:avLst/>
          </a:prstGeom>
        </p:spPr>
        <p:txBody>
          <a:bodyPr wrap="square">
            <a:spAutoFit/>
          </a:bodyPr>
          <a:lstStyle/>
          <a:p>
            <a:r>
              <a:rPr lang="ru-RU" dirty="0" smtClean="0"/>
              <a:t>В среднем</a:t>
            </a:r>
          </a:p>
          <a:p>
            <a:endParaRPr lang="ru-RU" dirty="0" smtClean="0"/>
          </a:p>
          <a:p>
            <a:r>
              <a:rPr lang="ru-RU" dirty="0" smtClean="0"/>
              <a:t>? = </a:t>
            </a:r>
            <a:r>
              <a:rPr lang="en-US" dirty="0" smtClean="0"/>
              <a:t>N/2</a:t>
            </a:r>
          </a:p>
          <a:p>
            <a:endParaRPr lang="en-US" dirty="0" smtClean="0"/>
          </a:p>
          <a:p>
            <a:r>
              <a:rPr lang="en-US" dirty="0" smtClean="0"/>
              <a:t>~    </a:t>
            </a:r>
            <a:r>
              <a:rPr lang="el-GR" dirty="0" smtClean="0"/>
              <a:t>Θ</a:t>
            </a:r>
            <a:r>
              <a:rPr lang="en-US" dirty="0" smtClean="0"/>
              <a:t>(</a:t>
            </a:r>
            <a:r>
              <a:rPr lang="en-US" b="1" dirty="0" smtClean="0"/>
              <a:t>N</a:t>
            </a:r>
            <a:r>
              <a:rPr lang="en-US" b="1" baseline="30000" dirty="0" smtClean="0"/>
              <a:t>2</a:t>
            </a:r>
            <a:r>
              <a:rPr lang="en-US" dirty="0" smtClean="0"/>
              <a:t> </a:t>
            </a:r>
            <a:r>
              <a:rPr lang="en-US" dirty="0" smtClean="0"/>
              <a:t>)</a:t>
            </a:r>
            <a:endParaRPr lang="ru-RU" dirty="0" smtClean="0"/>
          </a:p>
          <a:p>
            <a:endParaRPr lang="ru-RU" dirty="0"/>
          </a:p>
        </p:txBody>
      </p:sp>
      <p:sp>
        <p:nvSpPr>
          <p:cNvPr id="8" name="Rectangle 7"/>
          <p:cNvSpPr/>
          <p:nvPr/>
        </p:nvSpPr>
        <p:spPr>
          <a:xfrm>
            <a:off x="3276600" y="4419600"/>
            <a:ext cx="2667000" cy="2031325"/>
          </a:xfrm>
          <a:prstGeom prst="rect">
            <a:avLst/>
          </a:prstGeom>
        </p:spPr>
        <p:txBody>
          <a:bodyPr wrap="square">
            <a:spAutoFit/>
          </a:bodyPr>
          <a:lstStyle/>
          <a:p>
            <a:r>
              <a:rPr lang="pt-BR" dirty="0" smtClean="0"/>
              <a:t> </a:t>
            </a:r>
            <a:r>
              <a:rPr lang="ru-RU" dirty="0" smtClean="0"/>
              <a:t>Худший случай</a:t>
            </a:r>
            <a:endParaRPr lang="en-US" dirty="0" smtClean="0"/>
          </a:p>
          <a:p>
            <a:endParaRPr lang="en-US" dirty="0" smtClean="0"/>
          </a:p>
          <a:p>
            <a:r>
              <a:rPr lang="en-US" dirty="0" smtClean="0"/>
              <a:t>? = N</a:t>
            </a:r>
          </a:p>
          <a:p>
            <a:endParaRPr lang="en-US" dirty="0" smtClean="0"/>
          </a:p>
          <a:p>
            <a:r>
              <a:rPr lang="en-US" dirty="0" smtClean="0"/>
              <a:t>5</a:t>
            </a:r>
            <a:r>
              <a:rPr lang="en-US" b="1" dirty="0" smtClean="0"/>
              <a:t>N</a:t>
            </a:r>
            <a:r>
              <a:rPr lang="en-US" dirty="0" smtClean="0"/>
              <a:t> </a:t>
            </a:r>
            <a:r>
              <a:rPr lang="en-US" dirty="0" smtClean="0"/>
              <a:t>+ </a:t>
            </a:r>
            <a:r>
              <a:rPr lang="en-US" dirty="0" smtClean="0"/>
              <a:t>3 +    </a:t>
            </a:r>
            <a:r>
              <a:rPr lang="el-GR" dirty="0" smtClean="0"/>
              <a:t>Σ</a:t>
            </a:r>
            <a:r>
              <a:rPr lang="en-US" dirty="0" smtClean="0"/>
              <a:t> count = </a:t>
            </a:r>
          </a:p>
          <a:p>
            <a:r>
              <a:rPr lang="en-US" dirty="0" smtClean="0"/>
              <a:t>5N + 3 + (N</a:t>
            </a:r>
            <a:r>
              <a:rPr lang="en-US" baseline="30000" dirty="0" smtClean="0"/>
              <a:t>2</a:t>
            </a:r>
            <a:r>
              <a:rPr lang="en-US" dirty="0" smtClean="0"/>
              <a:t> + N) / 2    ~</a:t>
            </a:r>
          </a:p>
          <a:p>
            <a:r>
              <a:rPr lang="en-US" dirty="0" smtClean="0"/>
              <a:t>                                   </a:t>
            </a:r>
            <a:r>
              <a:rPr lang="el-GR" dirty="0" smtClean="0"/>
              <a:t>Θ</a:t>
            </a:r>
            <a:r>
              <a:rPr lang="en-US" dirty="0" smtClean="0"/>
              <a:t>( </a:t>
            </a:r>
            <a:r>
              <a:rPr lang="en-US" b="1" dirty="0" smtClean="0"/>
              <a:t>N</a:t>
            </a:r>
            <a:r>
              <a:rPr lang="en-US" b="1" baseline="30000" dirty="0" smtClean="0"/>
              <a:t>2</a:t>
            </a:r>
            <a:r>
              <a:rPr lang="en-US" dirty="0" smtClean="0"/>
              <a:t> )</a:t>
            </a:r>
            <a:endParaRPr lang="ru-RU" dirty="0"/>
          </a:p>
        </p:txBody>
      </p:sp>
      <p:pic>
        <p:nvPicPr>
          <p:cNvPr id="4097" name="Picture 1"/>
          <p:cNvPicPr>
            <a:picLocks noChangeAspect="1" noChangeArrowheads="1"/>
          </p:cNvPicPr>
          <p:nvPr/>
        </p:nvPicPr>
        <p:blipFill>
          <a:blip r:embed="rId2"/>
          <a:srcRect/>
          <a:stretch>
            <a:fillRect/>
          </a:stretch>
        </p:blipFill>
        <p:spPr bwMode="auto">
          <a:xfrm>
            <a:off x="2057400" y="1371600"/>
            <a:ext cx="4908676" cy="2819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 calcmode="lin" valueType="num">
                                      <p:cBhvr additive="base">
                                        <p:cTn id="1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 calcmode="lin" valueType="num">
                                      <p:cBhvr additive="base">
                                        <p:cTn id="2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 calcmode="lin" valueType="num">
                                      <p:cBhvr additive="base">
                                        <p:cTn id="2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8">
                                            <p:txEl>
                                              <p:pRg st="5" end="5"/>
                                            </p:txEl>
                                          </p:spTgt>
                                        </p:tgtEl>
                                        <p:attrNameLst>
                                          <p:attrName>style.visibility</p:attrName>
                                        </p:attrNameLst>
                                      </p:cBhvr>
                                      <p:to>
                                        <p:strVal val="visible"/>
                                      </p:to>
                                    </p:set>
                                    <p:anim calcmode="lin" valueType="num">
                                      <p:cBhvr additive="base">
                                        <p:cTn id="33"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 calcmode="lin" valueType="num">
                                      <p:cBhvr additive="base">
                                        <p:cTn id="37"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 calcmode="lin" valueType="num">
                                      <p:cBhvr additive="base">
                                        <p:cTn id="4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anim calcmode="lin" valueType="num">
                                      <p:cBhvr additive="base">
                                        <p:cTn id="4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txEl>
                                              <p:pRg st="2" end="2"/>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7">
                                            <p:txEl>
                                              <p:pRg st="4" end="4"/>
                                            </p:txEl>
                                          </p:spTgt>
                                        </p:tgtEl>
                                        <p:attrNameLst>
                                          <p:attrName>style.visibility</p:attrName>
                                        </p:attrNameLst>
                                      </p:cBhvr>
                                      <p:to>
                                        <p:strVal val="visible"/>
                                      </p:to>
                                    </p:set>
                                    <p:anim calcmode="lin" valueType="num">
                                      <p:cBhvr additive="base">
                                        <p:cTn id="5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8"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O</a:t>
            </a:r>
            <a:r>
              <a:rPr lang="uk-UA"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a:t>
            </a:r>
            <a:r>
              <a:rPr lang="en-US"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N</a:t>
            </a:r>
            <a:r>
              <a:rPr lang="uk-UA" sz="3900" b="1" dirty="0" smtClean="0">
                <a:solidFill>
                  <a:schemeClr val="bg1">
                    <a:lumMod val="50000"/>
                  </a:schemeClr>
                </a:solidFill>
                <a:effectLst>
                  <a:outerShdw blurRad="38100" dist="38100" dir="2700000" algn="tl">
                    <a:srgbClr val="000000">
                      <a:alpha val="43137"/>
                    </a:srgbClr>
                  </a:outerShdw>
                </a:effectLst>
                <a:latin typeface="Goudy Stout" pitchFamily="18" charset="0"/>
              </a:rPr>
              <a:t>)</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
        <p:nvSpPr>
          <p:cNvPr id="4" name="Rectangle 3"/>
          <p:cNvSpPr/>
          <p:nvPr/>
        </p:nvSpPr>
        <p:spPr>
          <a:xfrm>
            <a:off x="838200" y="2284274"/>
            <a:ext cx="7848600" cy="1754326"/>
          </a:xfrm>
          <a:prstGeom prst="rect">
            <a:avLst/>
          </a:prstGeom>
        </p:spPr>
        <p:txBody>
          <a:bodyPr wrap="square">
            <a:spAutoFit/>
          </a:bodyPr>
          <a:lstStyle/>
          <a:p>
            <a:r>
              <a:rPr lang="ru-RU" dirty="0" smtClean="0"/>
              <a:t>В реальной жизни иногда проблематично выяснить точно поведение алгоритма тем способом, который мы рассматривали выше. Особенно для более сложных примеров. Однако, мы можем сказать, что поведение нашего алгоритма никогда не пересечёт некой границы. Это делает жизнь проще, так как чёткого указания на то, насколько быстр наш алгоритм, у нас может и не появиться, даже при условии игнорирования констант (как раньше</a:t>
            </a:r>
            <a:r>
              <a:rPr lang="ru-RU" dirty="0" smtClean="0"/>
              <a:t>).</a:t>
            </a: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Таблица</a:t>
            </a:r>
            <a:r>
              <a:rPr kumimoji="0" lang="en-US"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a:t>
            </a:r>
            <a:r>
              <a:rPr kumimoji="0" lang="ru-RU" sz="3900" b="1" i="0" u="none" strike="noStrike" kern="1200" cap="none" spc="0" normalizeH="0" baseline="0" noProof="0" dirty="0" smtClean="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обозначений</a:t>
            </a:r>
            <a:endParaRPr kumimoji="0" lang="ru-RU" sz="3200" b="1" i="0" u="none" strike="noStrike" kern="1200" cap="none" spc="0" normalizeH="0" baseline="0" noProof="0" dirty="0" smtClean="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pic>
        <p:nvPicPr>
          <p:cNvPr id="2050" name="Picture 2" descr="http://habrastorage.org/getpro/habr/post_images/17c/a73/d8d/17ca73d8dad367e1a60e3e20281e9d6d.png"/>
          <p:cNvPicPr>
            <a:picLocks noChangeAspect="1" noChangeArrowheads="1"/>
          </p:cNvPicPr>
          <p:nvPr/>
        </p:nvPicPr>
        <p:blipFill>
          <a:blip r:embed="rId2"/>
          <a:srcRect/>
          <a:stretch>
            <a:fillRect/>
          </a:stretch>
        </p:blipFill>
        <p:spPr bwMode="auto">
          <a:xfrm>
            <a:off x="1066800" y="2133600"/>
            <a:ext cx="6808519" cy="3048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3908</TotalTime>
  <Words>622</Words>
  <Application>Microsoft Office PowerPoint</Application>
  <PresentationFormat>On-screen Show (4:3)</PresentationFormat>
  <Paragraphs>128</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Tim</cp:lastModifiedBy>
  <cp:revision>410</cp:revision>
  <dcterms:created xsi:type="dcterms:W3CDTF">2006-08-16T00:00:00Z</dcterms:created>
  <dcterms:modified xsi:type="dcterms:W3CDTF">2014-12-21T19:52:33Z</dcterms:modified>
</cp:coreProperties>
</file>