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281" r:id="rId2"/>
    <p:sldId id="262" r:id="rId3"/>
    <p:sldId id="257" r:id="rId4"/>
    <p:sldId id="258" r:id="rId5"/>
    <p:sldId id="263" r:id="rId6"/>
    <p:sldId id="325" r:id="rId7"/>
    <p:sldId id="264" r:id="rId8"/>
    <p:sldId id="326" r:id="rId9"/>
    <p:sldId id="265" r:id="rId10"/>
    <p:sldId id="327" r:id="rId11"/>
    <p:sldId id="259" r:id="rId12"/>
    <p:sldId id="260" r:id="rId13"/>
    <p:sldId id="261" r:id="rId14"/>
    <p:sldId id="328" r:id="rId15"/>
    <p:sldId id="329" r:id="rId16"/>
    <p:sldId id="330" r:id="rId17"/>
    <p:sldId id="331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382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23" r:id="rId55"/>
    <p:sldId id="324" r:id="rId56"/>
    <p:sldId id="280" r:id="rId57"/>
    <p:sldId id="332" r:id="rId58"/>
    <p:sldId id="333" r:id="rId59"/>
    <p:sldId id="334" r:id="rId60"/>
    <p:sldId id="335" r:id="rId61"/>
    <p:sldId id="336" r:id="rId62"/>
    <p:sldId id="337" r:id="rId63"/>
    <p:sldId id="338" r:id="rId64"/>
    <p:sldId id="339" r:id="rId65"/>
    <p:sldId id="340" r:id="rId66"/>
    <p:sldId id="341" r:id="rId67"/>
    <p:sldId id="342" r:id="rId68"/>
    <p:sldId id="343" r:id="rId6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6F2AE-453A-486E-9B93-FF43841CE37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A34B1-0FB6-4607-9BCA-7C597E800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45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CC70382E-FF41-48EA-BDD1-C7DB441D49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7B523B-CFA7-4C33-B4AF-90C6F1AFF8F2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36079DBE-58F5-4B68-B1C7-8A09EAF453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19D9756C-8EC7-4630-B61C-414B74E6A6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noProof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>
            <a:extLst>
              <a:ext uri="{FF2B5EF4-FFF2-40B4-BE49-F238E27FC236}">
                <a16:creationId xmlns:a16="http://schemas.microsoft.com/office/drawing/2014/main" id="{95E495CF-E891-4410-87C1-C833F8B5B3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>
            <a:extLst>
              <a:ext uri="{FF2B5EF4-FFF2-40B4-BE49-F238E27FC236}">
                <a16:creationId xmlns:a16="http://schemas.microsoft.com/office/drawing/2014/main" id="{9FFF1318-4E79-41DB-A3EC-42CE4E1048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4036" name="Номер слайда 3">
            <a:extLst>
              <a:ext uri="{FF2B5EF4-FFF2-40B4-BE49-F238E27FC236}">
                <a16:creationId xmlns:a16="http://schemas.microsoft.com/office/drawing/2014/main" id="{889A3DF1-A4B6-44E8-B6FF-F1A86A497B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EC37985-6EC6-4501-B94C-C3E4DE19A7A1}" type="slidenum">
              <a:rPr lang="ru-RU" altLang="ru-RU"/>
              <a:pPr eaLnBrk="1" hangingPunct="1"/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>
            <a:extLst>
              <a:ext uri="{FF2B5EF4-FFF2-40B4-BE49-F238E27FC236}">
                <a16:creationId xmlns:a16="http://schemas.microsoft.com/office/drawing/2014/main" id="{3805F069-6E70-43DC-8AAA-FE1153BE58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>
            <a:extLst>
              <a:ext uri="{FF2B5EF4-FFF2-40B4-BE49-F238E27FC236}">
                <a16:creationId xmlns:a16="http://schemas.microsoft.com/office/drawing/2014/main" id="{A65F8015-B9B3-44A8-9E2D-CBAB967AEA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5060" name="Номер слайда 3">
            <a:extLst>
              <a:ext uri="{FF2B5EF4-FFF2-40B4-BE49-F238E27FC236}">
                <a16:creationId xmlns:a16="http://schemas.microsoft.com/office/drawing/2014/main" id="{493375C3-9A53-4D0A-9D3D-362D2A1FC3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3535969-F5C8-4AAA-86B6-F7E4A8CC1B60}" type="slidenum">
              <a:rPr lang="ru-RU" altLang="ru-RU"/>
              <a:pPr eaLnBrk="1" hangingPunct="1"/>
              <a:t>61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62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33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42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24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316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65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06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56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99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38E83-B3D5-4E64-92F5-03AD6AA3890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FD1D-F859-4E51-9052-46E3323B4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6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rambler.ru/games/images/images/article/2007/02/27/1172568173_35340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tomag24.ru/images/f418ac85522fda66b77b15697f50cdde_1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lutsk.freeads.in.ua/content/visitor/images/f20090918141730-student.jp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images.clipartof.com/small/6183-Male-Programmer-Trying-To-Hack-Into-Computer-Clipart-Picture.jp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ru-RU" altLang="ru-RU" b="1" dirty="0"/>
            </a:br>
            <a:r>
              <a:rPr lang="ru-RU" altLang="ru-RU" b="1" dirty="0"/>
              <a:t>Управление проектированием информационных систем</a:t>
            </a:r>
            <a:endParaRPr lang="ru-RU" dirty="0"/>
          </a:p>
        </p:txBody>
      </p:sp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ru-RU" altLang="ru-RU" b="1" dirty="0"/>
              <a:t>Тема 1. Информационные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3771304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>
            <a:extLst>
              <a:ext uri="{FF2B5EF4-FFF2-40B4-BE49-F238E27FC236}">
                <a16:creationId xmlns:a16="http://schemas.microsoft.com/office/drawing/2014/main" id="{9504FC48-F297-45CA-9554-95ED5CE40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5181600"/>
            <a:ext cx="3886200" cy="792163"/>
          </a:xfrm>
          <a:prstGeom prst="rect">
            <a:avLst/>
          </a:prstGeom>
          <a:solidFill>
            <a:schemeClr val="bg1"/>
          </a:solidFill>
          <a:ln w="38100">
            <a:solidFill>
              <a:srgbClr val="FF7C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Руководитель ИТ-службы,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служба главного инженера</a:t>
            </a:r>
          </a:p>
        </p:txBody>
      </p:sp>
      <p:sp>
        <p:nvSpPr>
          <p:cNvPr id="150532" name="Rectangle 4">
            <a:extLst>
              <a:ext uri="{FF2B5EF4-FFF2-40B4-BE49-F238E27FC236}">
                <a16:creationId xmlns:a16="http://schemas.microsoft.com/office/drawing/2014/main" id="{9152A95A-CF7C-41C0-A4FC-8380451F7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1238" y="3644900"/>
            <a:ext cx="2840037" cy="1143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CC"/>
              </a:gs>
            </a:gsLst>
            <a:lin ang="0" scaled="1"/>
          </a:gradFill>
          <a:ln w="19050">
            <a:solidFill>
              <a:srgbClr val="66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>
              <a:lnSpc>
                <a:spcPct val="85000"/>
              </a:lnSpc>
              <a:defRPr/>
            </a:pPr>
            <a:r>
              <a:rPr lang="ru-RU" altLang="ru-RU" sz="160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</a:t>
            </a:r>
            <a:r>
              <a:rPr lang="ru-RU" altLang="ru-RU" sz="2000" b="1">
                <a:solidFill>
                  <a:schemeClr val="tx2"/>
                </a:solidFill>
              </a:rPr>
              <a:t>Руководители</a:t>
            </a:r>
            <a:br>
              <a:rPr lang="en-US" altLang="ru-RU" sz="2000" b="1">
                <a:solidFill>
                  <a:schemeClr val="tx2"/>
                </a:solidFill>
              </a:rPr>
            </a:br>
            <a:r>
              <a:rPr lang="ru-RU" altLang="ru-RU" sz="2000" b="1">
                <a:solidFill>
                  <a:schemeClr val="tx2"/>
                </a:solidFill>
              </a:rPr>
              <a:t>производства,</a:t>
            </a:r>
          </a:p>
          <a:p>
            <a:pPr algn="r">
              <a:lnSpc>
                <a:spcPct val="85000"/>
              </a:lnSpc>
              <a:defRPr/>
            </a:pPr>
            <a:r>
              <a:rPr lang="ru-RU" altLang="ru-RU" sz="2000" b="1">
                <a:solidFill>
                  <a:schemeClr val="tx2"/>
                </a:solidFill>
              </a:rPr>
              <a:t>владельцы</a:t>
            </a:r>
          </a:p>
          <a:p>
            <a:pPr algn="r">
              <a:lnSpc>
                <a:spcPct val="85000"/>
              </a:lnSpc>
              <a:defRPr/>
            </a:pPr>
            <a:r>
              <a:rPr lang="ru-RU" altLang="ru-RU" sz="2000" b="1">
                <a:solidFill>
                  <a:schemeClr val="tx2"/>
                </a:solidFill>
              </a:rPr>
              <a:t>процессов</a:t>
            </a:r>
          </a:p>
        </p:txBody>
      </p:sp>
      <p:sp>
        <p:nvSpPr>
          <p:cNvPr id="15364" name="Rectangle 5">
            <a:extLst>
              <a:ext uri="{FF2B5EF4-FFF2-40B4-BE49-F238E27FC236}">
                <a16:creationId xmlns:a16="http://schemas.microsoft.com/office/drawing/2014/main" id="{2F882536-35C4-47B7-BD51-DFD70CD03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3873500"/>
            <a:ext cx="2514600" cy="990600"/>
          </a:xfrm>
          <a:prstGeom prst="rect">
            <a:avLst/>
          </a:prstGeom>
          <a:solidFill>
            <a:srgbClr val="00FFCC"/>
          </a:solidFill>
          <a:ln w="9525">
            <a:solidFill>
              <a:srgbClr val="66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Операционный</a:t>
            </a:r>
            <a:b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уровень</a:t>
            </a:r>
          </a:p>
        </p:txBody>
      </p:sp>
      <p:sp>
        <p:nvSpPr>
          <p:cNvPr id="150534" name="AutoShape 6">
            <a:extLst>
              <a:ext uri="{FF2B5EF4-FFF2-40B4-BE49-F238E27FC236}">
                <a16:creationId xmlns:a16="http://schemas.microsoft.com/office/drawing/2014/main" id="{4414A01C-B451-4093-BF41-D0338A934D2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216275" y="3873500"/>
            <a:ext cx="3657600" cy="990600"/>
          </a:xfrm>
          <a:custGeom>
            <a:avLst/>
            <a:gdLst>
              <a:gd name="G0" fmla="+- 3168 0 0"/>
              <a:gd name="G1" fmla="+- 21600 0 3168"/>
              <a:gd name="G2" fmla="*/ 3168 1 2"/>
              <a:gd name="G3" fmla="+- 21600 0 G2"/>
              <a:gd name="G4" fmla="+/ 3168 21600 2"/>
              <a:gd name="G5" fmla="+/ G1 0 2"/>
              <a:gd name="G6" fmla="*/ 21600 21600 3168"/>
              <a:gd name="G7" fmla="*/ G6 1 2"/>
              <a:gd name="G8" fmla="+- 21600 0 G7"/>
              <a:gd name="G9" fmla="*/ 21600 1 2"/>
              <a:gd name="G10" fmla="+- 3168 0 G9"/>
              <a:gd name="G11" fmla="?: G10 G8 0"/>
              <a:gd name="G12" fmla="?: G10 G7 21600"/>
              <a:gd name="T0" fmla="*/ 20016 w 21600"/>
              <a:gd name="T1" fmla="*/ 10800 h 21600"/>
              <a:gd name="T2" fmla="*/ 10800 w 21600"/>
              <a:gd name="T3" fmla="*/ 21600 h 21600"/>
              <a:gd name="T4" fmla="*/ 1584 w 21600"/>
              <a:gd name="T5" fmla="*/ 10800 h 21600"/>
              <a:gd name="T6" fmla="*/ 10800 w 21600"/>
              <a:gd name="T7" fmla="*/ 0 h 21600"/>
              <a:gd name="T8" fmla="*/ 3384 w 21600"/>
              <a:gd name="T9" fmla="*/ 3384 h 21600"/>
              <a:gd name="T10" fmla="*/ 18216 w 21600"/>
              <a:gd name="T11" fmla="*/ 18216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168" y="21600"/>
                </a:lnTo>
                <a:lnTo>
                  <a:pt x="1843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66FFCC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77800" prstMaterial="legacyMatte">
            <a:bevelT w="13500" h="13500" prst="angle"/>
            <a:bevelB w="13500" h="13500" prst="angle"/>
            <a:extrusionClr>
              <a:srgbClr val="66FFCC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pPr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Системы оперативного </a:t>
            </a:r>
          </a:p>
          <a:p>
            <a:pPr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уровня управления </a:t>
            </a:r>
          </a:p>
          <a:p>
            <a:pPr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en-US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ERP,SCM,CRM,BPM</a:t>
            </a: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,…)</a:t>
            </a:r>
          </a:p>
        </p:txBody>
      </p:sp>
      <p:sp>
        <p:nvSpPr>
          <p:cNvPr id="15366" name="Rectangle 7">
            <a:extLst>
              <a:ext uri="{FF2B5EF4-FFF2-40B4-BE49-F238E27FC236}">
                <a16:creationId xmlns:a16="http://schemas.microsoft.com/office/drawing/2014/main" id="{1CB06AB3-51EC-4346-80CB-4C76FC971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852738"/>
            <a:ext cx="32004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CECFF"/>
              </a:gs>
            </a:gsLst>
            <a:lin ang="0" scaled="1"/>
          </a:gradFill>
          <a:ln w="19050">
            <a:solidFill>
              <a:srgbClr val="AFEAE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 </a:t>
            </a: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Руководители служб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организации</a:t>
            </a:r>
          </a:p>
        </p:txBody>
      </p:sp>
      <p:sp>
        <p:nvSpPr>
          <p:cNvPr id="15367" name="Rectangle 8">
            <a:extLst>
              <a:ext uri="{FF2B5EF4-FFF2-40B4-BE49-F238E27FC236}">
                <a16:creationId xmlns:a16="http://schemas.microsoft.com/office/drawing/2014/main" id="{D9CAA9B6-EFE3-4B64-84E1-B0C5B388B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819400"/>
            <a:ext cx="3124200" cy="990600"/>
          </a:xfrm>
          <a:prstGeom prst="rect">
            <a:avLst/>
          </a:prstGeom>
          <a:solidFill>
            <a:srgbClr val="AFEA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Тактический</a:t>
            </a:r>
            <a:b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уровень</a:t>
            </a:r>
          </a:p>
        </p:txBody>
      </p:sp>
      <p:sp>
        <p:nvSpPr>
          <p:cNvPr id="150537" name="AutoShape 9">
            <a:extLst>
              <a:ext uri="{FF2B5EF4-FFF2-40B4-BE49-F238E27FC236}">
                <a16:creationId xmlns:a16="http://schemas.microsoft.com/office/drawing/2014/main" id="{2AB1D9DE-37EA-46D3-84B8-7A617FF1B11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771900" y="2819400"/>
            <a:ext cx="2514600" cy="990600"/>
          </a:xfrm>
          <a:custGeom>
            <a:avLst/>
            <a:gdLst>
              <a:gd name="G0" fmla="+- 4813 0 0"/>
              <a:gd name="G1" fmla="+- 21600 0 4813"/>
              <a:gd name="G2" fmla="*/ 4813 1 2"/>
              <a:gd name="G3" fmla="+- 21600 0 G2"/>
              <a:gd name="G4" fmla="+/ 4813 21600 2"/>
              <a:gd name="G5" fmla="+/ G1 0 2"/>
              <a:gd name="G6" fmla="*/ 21600 21600 4813"/>
              <a:gd name="G7" fmla="*/ G6 1 2"/>
              <a:gd name="G8" fmla="+- 21600 0 G7"/>
              <a:gd name="G9" fmla="*/ 21600 1 2"/>
              <a:gd name="G10" fmla="+- 4813 0 G9"/>
              <a:gd name="G11" fmla="?: G10 G8 0"/>
              <a:gd name="G12" fmla="?: G10 G7 21600"/>
              <a:gd name="T0" fmla="*/ 19193 w 21600"/>
              <a:gd name="T1" fmla="*/ 10800 h 21600"/>
              <a:gd name="T2" fmla="*/ 10800 w 21600"/>
              <a:gd name="T3" fmla="*/ 21600 h 21600"/>
              <a:gd name="T4" fmla="*/ 2407 w 21600"/>
              <a:gd name="T5" fmla="*/ 10800 h 21600"/>
              <a:gd name="T6" fmla="*/ 10800 w 21600"/>
              <a:gd name="T7" fmla="*/ 0 h 21600"/>
              <a:gd name="T8" fmla="*/ 4207 w 21600"/>
              <a:gd name="T9" fmla="*/ 4207 h 21600"/>
              <a:gd name="T10" fmla="*/ 17393 w 21600"/>
              <a:gd name="T11" fmla="*/ 173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4813" y="21600"/>
                </a:lnTo>
                <a:lnTo>
                  <a:pt x="16787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FF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77800" prstMaterial="legacyMatte">
            <a:bevelT w="13500" h="13500" prst="angle"/>
            <a:bevelB w="13500" h="13500" prst="angle"/>
            <a:extrusionClr>
              <a:srgbClr val="00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pPr>
              <a:defRPr/>
            </a:pPr>
            <a:r>
              <a:rPr lang="en-US" alt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KPI</a:t>
            </a:r>
            <a:endParaRPr lang="ru-RU" alt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n-US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(BI, DWH</a:t>
            </a: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 </a:t>
            </a:r>
            <a:r>
              <a:rPr lang="en-US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…)</a:t>
            </a:r>
            <a:endParaRPr lang="ru-RU" alt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0538" name="Rectangle 10">
            <a:extLst>
              <a:ext uri="{FF2B5EF4-FFF2-40B4-BE49-F238E27FC236}">
                <a16:creationId xmlns:a16="http://schemas.microsoft.com/office/drawing/2014/main" id="{9589BDC3-558E-427E-8EAD-A83E74DBE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250" y="1785938"/>
            <a:ext cx="3810000" cy="685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CFF99"/>
              </a:gs>
            </a:gsLst>
            <a:lin ang="0" scaled="1"/>
          </a:gradFill>
          <a:ln w="19050">
            <a:solidFill>
              <a:srgbClr val="CC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>
              <a:spcBef>
                <a:spcPct val="20000"/>
              </a:spcBef>
              <a:defRPr/>
            </a:pPr>
            <a:r>
              <a:rPr lang="ru-RU" altLang="ru-RU" sz="2000" b="1">
                <a:solidFill>
                  <a:schemeClr val="tx2"/>
                </a:solidFill>
              </a:rPr>
              <a:t>Высшее руководство</a:t>
            </a:r>
            <a:br>
              <a:rPr lang="en-US" alt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altLang="ru-RU" sz="2000" b="1">
                <a:solidFill>
                  <a:schemeClr val="tx2"/>
                </a:solidFill>
              </a:rPr>
              <a:t>организации</a:t>
            </a:r>
          </a:p>
        </p:txBody>
      </p:sp>
      <p:sp>
        <p:nvSpPr>
          <p:cNvPr id="15370" name="Rectangle 11">
            <a:extLst>
              <a:ext uri="{FF2B5EF4-FFF2-40B4-BE49-F238E27FC236}">
                <a16:creationId xmlns:a16="http://schemas.microsoft.com/office/drawing/2014/main" id="{10A834B0-AC30-49EA-9B5B-0BDD23442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1557338"/>
            <a:ext cx="3352800" cy="1143000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Стратегический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уровень</a:t>
            </a:r>
          </a:p>
        </p:txBody>
      </p:sp>
      <p:sp>
        <p:nvSpPr>
          <p:cNvPr id="150540" name="AutoShape 12">
            <a:extLst>
              <a:ext uri="{FF2B5EF4-FFF2-40B4-BE49-F238E27FC236}">
                <a16:creationId xmlns:a16="http://schemas.microsoft.com/office/drawing/2014/main" id="{81A259CB-B105-4191-AF73-EC1DE8D6A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4350" y="1557338"/>
            <a:ext cx="1543050" cy="1143000"/>
          </a:xfrm>
          <a:prstGeom prst="triangle">
            <a:avLst>
              <a:gd name="adj" fmla="val 50000"/>
            </a:avLst>
          </a:prstGeom>
          <a:solidFill>
            <a:srgbClr val="66CC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77800" prstMaterial="legacyMatte">
            <a:bevelT w="13500" h="13500" prst="angle"/>
            <a:bevelB w="13500" h="13500" prst="angle"/>
            <a:extrusionClr>
              <a:srgbClr val="66CC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en-US" alt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en-US" altLang="ru-RU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n-US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BSC</a:t>
            </a:r>
          </a:p>
          <a:p>
            <a:pPr>
              <a:defRPr/>
            </a:pPr>
            <a:r>
              <a:rPr lang="en-US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(MIS,</a:t>
            </a: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BI, </a:t>
            </a:r>
          </a:p>
          <a:p>
            <a:pPr>
              <a:defRPr/>
            </a:pPr>
            <a:r>
              <a:rPr lang="en-US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BPR, DSS)</a:t>
            </a:r>
          </a:p>
          <a:p>
            <a:pPr>
              <a:defRPr/>
            </a:pPr>
            <a:endParaRPr lang="en-US" alt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ru-RU" alt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372" name="Text Box 13">
            <a:extLst>
              <a:ext uri="{FF2B5EF4-FFF2-40B4-BE49-F238E27FC236}">
                <a16:creationId xmlns:a16="http://schemas.microsoft.com/office/drawing/2014/main" id="{C8CC19DA-B103-4F9A-BE45-3D7F1A9BE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1019175"/>
            <a:ext cx="32067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solidFill>
                  <a:schemeClr val="tx2"/>
                </a:solidFill>
                <a:latin typeface="Arial" panose="020B0604020202020204" pitchFamily="34" charset="0"/>
              </a:rPr>
              <a:t>Уровни управления</a:t>
            </a:r>
          </a:p>
        </p:txBody>
      </p:sp>
      <p:sp>
        <p:nvSpPr>
          <p:cNvPr id="150542" name="Text Box 14">
            <a:extLst>
              <a:ext uri="{FF2B5EF4-FFF2-40B4-BE49-F238E27FC236}">
                <a16:creationId xmlns:a16="http://schemas.microsoft.com/office/drawing/2014/main" id="{D11F9B3C-A102-44F9-8623-DCEAACE6F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5589588"/>
            <a:ext cx="3100388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Обеспечение доставки, обработки,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агрегирования, хранения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информации, аналитической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обработки и формирования отчетов</a:t>
            </a:r>
          </a:p>
        </p:txBody>
      </p:sp>
      <p:sp>
        <p:nvSpPr>
          <p:cNvPr id="15374" name="Text Box 15">
            <a:extLst>
              <a:ext uri="{FF2B5EF4-FFF2-40B4-BE49-F238E27FC236}">
                <a16:creationId xmlns:a16="http://schemas.microsoft.com/office/drawing/2014/main" id="{481BB188-DE8F-4757-AD95-D3B9F6906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03600"/>
            <a:ext cx="1322388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Сбор </a:t>
            </a:r>
            <a:endParaRPr lang="en-US" altLang="ru-RU" sz="1400" b="1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информации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и отчетность </a:t>
            </a:r>
            <a:endParaRPr lang="en-US" altLang="ru-RU" sz="1400" b="1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по</a:t>
            </a:r>
            <a:r>
              <a:rPr lang="en-US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процессам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и проектам</a:t>
            </a:r>
          </a:p>
        </p:txBody>
      </p:sp>
      <p:sp>
        <p:nvSpPr>
          <p:cNvPr id="15375" name="Rectangle 16">
            <a:extLst>
              <a:ext uri="{FF2B5EF4-FFF2-40B4-BE49-F238E27FC236}">
                <a16:creationId xmlns:a16="http://schemas.microsoft.com/office/drawing/2014/main" id="{1C4B6FB0-AF1A-488C-9D80-B3B9CF476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875"/>
            <a:ext cx="1403350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tx2"/>
                </a:solidFill>
                <a:latin typeface="Times New Roman" panose="02020603050405020304" pitchFamily="18" charset="0"/>
              </a:rPr>
              <a:t>Сбор информации и отчетность по процессам и бизнес-целям</a:t>
            </a:r>
          </a:p>
        </p:txBody>
      </p:sp>
      <p:sp>
        <p:nvSpPr>
          <p:cNvPr id="150546" name="AutoShape 18">
            <a:extLst>
              <a:ext uri="{FF2B5EF4-FFF2-40B4-BE49-F238E27FC236}">
                <a16:creationId xmlns:a16="http://schemas.microsoft.com/office/drawing/2014/main" id="{DBE5FD81-5FE2-4C2E-9887-D4849C506828}"/>
              </a:ext>
            </a:extLst>
          </p:cNvPr>
          <p:cNvSpPr>
            <a:spLocks noChangeArrowheads="1"/>
          </p:cNvSpPr>
          <p:nvPr/>
        </p:nvSpPr>
        <p:spPr bwMode="auto">
          <a:xfrm rot="-7291682">
            <a:off x="3906838" y="5114925"/>
            <a:ext cx="1066800" cy="457200"/>
          </a:xfrm>
          <a:prstGeom prst="curvedDownArrow">
            <a:avLst>
              <a:gd name="adj1" fmla="val 46667"/>
              <a:gd name="adj2" fmla="val 93333"/>
              <a:gd name="adj3" fmla="val 33333"/>
            </a:avLst>
          </a:prstGeom>
          <a:solidFill>
            <a:srgbClr val="FF9933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>
              <a:latin typeface="Arial" panose="020B0604020202020204" pitchFamily="34" charset="0"/>
            </a:endParaRPr>
          </a:p>
        </p:txBody>
      </p:sp>
      <p:sp>
        <p:nvSpPr>
          <p:cNvPr id="15377" name="AutoShape 19">
            <a:extLst>
              <a:ext uri="{FF2B5EF4-FFF2-40B4-BE49-F238E27FC236}">
                <a16:creationId xmlns:a16="http://schemas.microsoft.com/office/drawing/2014/main" id="{B450C1C9-E18C-4875-AE76-82687CA39A3C}"/>
              </a:ext>
            </a:extLst>
          </p:cNvPr>
          <p:cNvSpPr>
            <a:spLocks noChangeArrowheads="1"/>
          </p:cNvSpPr>
          <p:nvPr/>
        </p:nvSpPr>
        <p:spPr bwMode="auto">
          <a:xfrm rot="-5508746">
            <a:off x="930275" y="2149475"/>
            <a:ext cx="1066800" cy="457200"/>
          </a:xfrm>
          <a:prstGeom prst="curvedDownArrow">
            <a:avLst>
              <a:gd name="adj1" fmla="val 46667"/>
              <a:gd name="adj2" fmla="val 93333"/>
              <a:gd name="adj3" fmla="val 33333"/>
            </a:avLst>
          </a:prstGeom>
          <a:solidFill>
            <a:srgbClr val="FF9933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>
              <a:latin typeface="Arial" panose="020B0604020202020204" pitchFamily="34" charset="0"/>
            </a:endParaRPr>
          </a:p>
        </p:txBody>
      </p:sp>
      <p:sp>
        <p:nvSpPr>
          <p:cNvPr id="15378" name="AutoShape 20">
            <a:extLst>
              <a:ext uri="{FF2B5EF4-FFF2-40B4-BE49-F238E27FC236}">
                <a16:creationId xmlns:a16="http://schemas.microsoft.com/office/drawing/2014/main" id="{2DF8EE61-5BA5-4296-B8D3-E2CBE59DAAD1}"/>
              </a:ext>
            </a:extLst>
          </p:cNvPr>
          <p:cNvSpPr>
            <a:spLocks noChangeArrowheads="1"/>
          </p:cNvSpPr>
          <p:nvPr/>
        </p:nvSpPr>
        <p:spPr bwMode="auto">
          <a:xfrm rot="-5400201">
            <a:off x="904082" y="3421856"/>
            <a:ext cx="1143000" cy="433387"/>
          </a:xfrm>
          <a:prstGeom prst="curvedDownArrow">
            <a:avLst>
              <a:gd name="adj1" fmla="val 52747"/>
              <a:gd name="adj2" fmla="val 105495"/>
              <a:gd name="adj3" fmla="val 33333"/>
            </a:avLst>
          </a:prstGeom>
          <a:solidFill>
            <a:srgbClr val="FF9933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>
              <a:latin typeface="Arial" panose="020B0604020202020204" pitchFamily="34" charset="0"/>
            </a:endParaRPr>
          </a:p>
        </p:txBody>
      </p:sp>
      <p:sp>
        <p:nvSpPr>
          <p:cNvPr id="15379" name="TextBox 1">
            <a:extLst>
              <a:ext uri="{FF2B5EF4-FFF2-40B4-BE49-F238E27FC236}">
                <a16:creationId xmlns:a16="http://schemas.microsoft.com/office/drawing/2014/main" id="{F7C3FE58-63B6-4416-9D45-E79869834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821" y="162938"/>
            <a:ext cx="7366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latin typeface="Arial" panose="020B0604020202020204" pitchFamily="34" charset="0"/>
              </a:rPr>
              <a:t>Виды информационных систем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0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0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0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animBg="1" autoUpdateAnimBg="0"/>
      <p:bldP spid="150542" grpId="0"/>
      <p:bldP spid="1505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E0F5BCF-16B0-48DE-873B-01AEE15EBE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АСОИУ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994E980D-6494-4392-93F1-38A4FBE09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АСОИУ</a:t>
            </a:r>
            <a:r>
              <a:rPr lang="ru-RU" altLang="ru-RU"/>
              <a:t> – совокупность информационных, математических, программных и технических средств, а также организационно-методических средств и коллектив людей, осуществляющих с помощью этих средств управление процессом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93B82B34-CCF0-4C57-9905-DC37620BFF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Комплексное проектирование АСОИУ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4757C657-4812-4C13-BE80-A9B72E33F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2708275"/>
            <a:ext cx="4679950" cy="42227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Информационное обеспечение</a:t>
            </a:r>
          </a:p>
        </p:txBody>
      </p:sp>
      <p:sp>
        <p:nvSpPr>
          <p:cNvPr id="35845" name="Text Box 5">
            <a:extLst>
              <a:ext uri="{FF2B5EF4-FFF2-40B4-BE49-F238E27FC236}">
                <a16:creationId xmlns:a16="http://schemas.microsoft.com/office/drawing/2014/main" id="{A60F0ECA-C641-460A-BFC3-612B78992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708275"/>
            <a:ext cx="2324100" cy="42227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АСОИУ</a:t>
            </a:r>
          </a:p>
        </p:txBody>
      </p:sp>
      <p:sp>
        <p:nvSpPr>
          <p:cNvPr id="35846" name="Line 6">
            <a:extLst>
              <a:ext uri="{FF2B5EF4-FFF2-40B4-BE49-F238E27FC236}">
                <a16:creationId xmlns:a16="http://schemas.microsoft.com/office/drawing/2014/main" id="{D34FB285-D0AB-448D-94FD-0856EC895DE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675" y="2924175"/>
            <a:ext cx="936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7" name="Text Box 7">
            <a:extLst>
              <a:ext uri="{FF2B5EF4-FFF2-40B4-BE49-F238E27FC236}">
                <a16:creationId xmlns:a16="http://schemas.microsoft.com/office/drawing/2014/main" id="{3C544FE3-94DC-4117-BFA8-466EC6677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3284538"/>
            <a:ext cx="4679950" cy="42227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Математическое обеспечение</a:t>
            </a:r>
          </a:p>
        </p:txBody>
      </p:sp>
      <p:sp>
        <p:nvSpPr>
          <p:cNvPr id="35848" name="Text Box 8">
            <a:extLst>
              <a:ext uri="{FF2B5EF4-FFF2-40B4-BE49-F238E27FC236}">
                <a16:creationId xmlns:a16="http://schemas.microsoft.com/office/drawing/2014/main" id="{36E62CEC-584C-4244-8DCE-F75249D42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3860800"/>
            <a:ext cx="4679950" cy="42227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Программное обеспечение</a:t>
            </a:r>
          </a:p>
        </p:txBody>
      </p:sp>
      <p:sp>
        <p:nvSpPr>
          <p:cNvPr id="35849" name="Text Box 9">
            <a:extLst>
              <a:ext uri="{FF2B5EF4-FFF2-40B4-BE49-F238E27FC236}">
                <a16:creationId xmlns:a16="http://schemas.microsoft.com/office/drawing/2014/main" id="{4975620E-36DF-431C-968B-CEF86CAC7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4508500"/>
            <a:ext cx="4679950" cy="42227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Техническое обеспечение</a:t>
            </a:r>
          </a:p>
        </p:txBody>
      </p:sp>
      <p:sp>
        <p:nvSpPr>
          <p:cNvPr id="35850" name="Text Box 10">
            <a:extLst>
              <a:ext uri="{FF2B5EF4-FFF2-40B4-BE49-F238E27FC236}">
                <a16:creationId xmlns:a16="http://schemas.microsoft.com/office/drawing/2014/main" id="{ABDE5832-8B22-4EA7-A09D-C08C29D4F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5156200"/>
            <a:ext cx="4679950" cy="42227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Орг.-методическое обеспечение</a:t>
            </a:r>
          </a:p>
        </p:txBody>
      </p:sp>
      <p:sp>
        <p:nvSpPr>
          <p:cNvPr id="35851" name="Line 11">
            <a:extLst>
              <a:ext uri="{FF2B5EF4-FFF2-40B4-BE49-F238E27FC236}">
                <a16:creationId xmlns:a16="http://schemas.microsoft.com/office/drawing/2014/main" id="{4AEBBA46-DF12-47D4-9C18-D11747145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3575" y="2924175"/>
            <a:ext cx="0" cy="24495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2" name="Line 12">
            <a:extLst>
              <a:ext uri="{FF2B5EF4-FFF2-40B4-BE49-F238E27FC236}">
                <a16:creationId xmlns:a16="http://schemas.microsoft.com/office/drawing/2014/main" id="{BA85067E-F1C7-45A5-AA70-A77BDB638F9C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3575" y="3500438"/>
            <a:ext cx="7207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3" name="Line 13">
            <a:extLst>
              <a:ext uri="{FF2B5EF4-FFF2-40B4-BE49-F238E27FC236}">
                <a16:creationId xmlns:a16="http://schemas.microsoft.com/office/drawing/2014/main" id="{D835A8CF-E0EF-494A-86F0-C08606D3C5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3575" y="4076700"/>
            <a:ext cx="7207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4" name="Line 14">
            <a:extLst>
              <a:ext uri="{FF2B5EF4-FFF2-40B4-BE49-F238E27FC236}">
                <a16:creationId xmlns:a16="http://schemas.microsoft.com/office/drawing/2014/main" id="{F4616BE5-B0E5-4C38-A087-0499C6ACBDA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3575" y="4724400"/>
            <a:ext cx="7207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5" name="Line 15">
            <a:extLst>
              <a:ext uri="{FF2B5EF4-FFF2-40B4-BE49-F238E27FC236}">
                <a16:creationId xmlns:a16="http://schemas.microsoft.com/office/drawing/2014/main" id="{396CDEB8-89F4-46A1-A7E4-1EF14219AC2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3575" y="5373688"/>
            <a:ext cx="7207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4" grpId="0" animBg="1"/>
      <p:bldP spid="35845" grpId="0" animBg="1"/>
      <p:bldP spid="35847" grpId="0" animBg="1"/>
      <p:bldP spid="35848" grpId="0" animBg="1"/>
      <p:bldP spid="35849" grpId="0" animBg="1"/>
      <p:bldP spid="3585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3B676E7-DE10-487C-AC53-1BB668EC07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Информационное обеспечение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9D6A19E7-270E-44AB-AAAF-E4EC86C8F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b="1"/>
              <a:t>ИО</a:t>
            </a:r>
            <a:r>
              <a:rPr lang="ru-RU" altLang="ru-RU" sz="2800"/>
              <a:t> – это совокупность всех данных, которые циркулируют в системе управления.  К этим данным относятся первичные, справочно-нормативные и архивные данные.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b="1"/>
              <a:t>Первичные данные</a:t>
            </a:r>
            <a:r>
              <a:rPr lang="ru-RU" altLang="ru-RU" sz="2800"/>
              <a:t> – это информация, которая получается путем измерения, наблюдения, опроса, т.е. она изначально не подвергается никакой обработке, т.е. это информация о состоянии системы.</a:t>
            </a:r>
          </a:p>
        </p:txBody>
      </p:sp>
      <p:pic>
        <p:nvPicPr>
          <p:cNvPr id="36868" name="Picture 4" descr="C:\Program Files\Microsoft Office\MEDIA\CAGCAT10\j0293236.wmf">
            <a:extLst>
              <a:ext uri="{FF2B5EF4-FFF2-40B4-BE49-F238E27FC236}">
                <a16:creationId xmlns:a16="http://schemas.microsoft.com/office/drawing/2014/main" id="{FF84C654-C4AD-4224-819E-3CBD7697A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978" y="4550897"/>
            <a:ext cx="15652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C:\Program Files\Microsoft Office\MEDIA\CAGCAT10\j0293240.wmf">
            <a:extLst>
              <a:ext uri="{FF2B5EF4-FFF2-40B4-BE49-F238E27FC236}">
                <a16:creationId xmlns:a16="http://schemas.microsoft.com/office/drawing/2014/main" id="{66A2A8A3-3296-48E9-AB4F-E9EEB30AE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255" y="2173142"/>
            <a:ext cx="1565275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BAC60F9-AED4-4A3F-9B7B-46AB66A74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Информационное обеспечение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30E3E0E-3434-4140-BF6E-C593DE23D0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14563" y="2571750"/>
            <a:ext cx="6740525" cy="3125788"/>
          </a:xfrm>
        </p:spPr>
        <p:txBody>
          <a:bodyPr/>
          <a:lstStyle/>
          <a:p>
            <a:pPr eaLnBrk="1" hangingPunct="1"/>
            <a:r>
              <a:rPr lang="ru-RU" altLang="ru-RU" sz="2400" b="1"/>
              <a:t>Нормативно-справочная информация</a:t>
            </a:r>
            <a:r>
              <a:rPr lang="ru-RU" altLang="ru-RU" sz="2400"/>
              <a:t> – это совокупность инструкций, описание законов функционирования управляемого процесса (физические, математические законы), документы, определяющие структуру управляемой системы, правила принятия решений, выработки командной информации. Меняется очень редко.</a:t>
            </a:r>
          </a:p>
        </p:txBody>
      </p:sp>
      <p:pic>
        <p:nvPicPr>
          <p:cNvPr id="37893" name="Picture 5" descr="C:\Program Files\Microsoft Office\MEDIA\CAGCAT10\j0217698.wmf">
            <a:extLst>
              <a:ext uri="{FF2B5EF4-FFF2-40B4-BE49-F238E27FC236}">
                <a16:creationId xmlns:a16="http://schemas.microsoft.com/office/drawing/2014/main" id="{F5DD580C-78A9-437D-85F4-E781EEF1B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143250"/>
            <a:ext cx="1747838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F4718B8-16AC-4646-8902-7972780331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Информационное обеспечение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95E0192E-7445-4AAB-913E-FE51117EA8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Архивные данные</a:t>
            </a:r>
            <a:r>
              <a:rPr lang="ru-RU" altLang="ru-RU"/>
              <a:t> – информация о состоянии объекта в прошлом, первичная информация, которая накапливается и необходима для прогноза. Она никогда не меняется.</a:t>
            </a:r>
          </a:p>
        </p:txBody>
      </p:sp>
      <p:sp>
        <p:nvSpPr>
          <p:cNvPr id="38916" name="tower">
            <a:extLst>
              <a:ext uri="{FF2B5EF4-FFF2-40B4-BE49-F238E27FC236}">
                <a16:creationId xmlns:a16="http://schemas.microsoft.com/office/drawing/2014/main" id="{DBFD17DD-D079-44A6-8FC4-B9868B41E917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266825" y="4367213"/>
            <a:ext cx="904875" cy="1809750"/>
          </a:xfrm>
          <a:custGeom>
            <a:avLst/>
            <a:gdLst>
              <a:gd name="T0" fmla="*/ 0 w 21600"/>
              <a:gd name="T1" fmla="*/ 1284538972 h 21600"/>
              <a:gd name="T2" fmla="*/ 489936516 w 21600"/>
              <a:gd name="T3" fmla="*/ 0 h 21600"/>
              <a:gd name="T4" fmla="*/ 794014455 w 21600"/>
              <a:gd name="T5" fmla="*/ 0 h 21600"/>
              <a:gd name="T6" fmla="*/ 1588027569 w 21600"/>
              <a:gd name="T7" fmla="*/ 0 h 21600"/>
              <a:gd name="T8" fmla="*/ 1588027569 w 21600"/>
              <a:gd name="T9" fmla="*/ 2147483647 h 21600"/>
              <a:gd name="T10" fmla="*/ 1588027569 w 21600"/>
              <a:gd name="T11" fmla="*/ 2147483647 h 21600"/>
              <a:gd name="T12" fmla="*/ 1115000312 w 21600"/>
              <a:gd name="T13" fmla="*/ 2147483647 h 21600"/>
              <a:gd name="T14" fmla="*/ 777104023 w 21600"/>
              <a:gd name="T15" fmla="*/ 2147483647 h 21600"/>
              <a:gd name="T16" fmla="*/ 0 w 21600"/>
              <a:gd name="T17" fmla="*/ 2147483647 h 21600"/>
              <a:gd name="T18" fmla="*/ 0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459 w 21600"/>
              <a:gd name="T31" fmla="*/ 22540 h 21600"/>
              <a:gd name="T32" fmla="*/ 21485 w 21600"/>
              <a:gd name="T33" fmla="*/ 27000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0" y="2184"/>
                </a:moveTo>
                <a:lnTo>
                  <a:pt x="6664" y="0"/>
                </a:lnTo>
                <a:lnTo>
                  <a:pt x="10800" y="0"/>
                </a:lnTo>
                <a:lnTo>
                  <a:pt x="21600" y="0"/>
                </a:lnTo>
                <a:lnTo>
                  <a:pt x="21600" y="11649"/>
                </a:lnTo>
                <a:lnTo>
                  <a:pt x="21600" y="19416"/>
                </a:lnTo>
                <a:lnTo>
                  <a:pt x="15166" y="21600"/>
                </a:lnTo>
                <a:lnTo>
                  <a:pt x="10570" y="21600"/>
                </a:lnTo>
                <a:lnTo>
                  <a:pt x="0" y="21600"/>
                </a:lnTo>
                <a:lnTo>
                  <a:pt x="0" y="11528"/>
                </a:lnTo>
                <a:lnTo>
                  <a:pt x="0" y="2184"/>
                </a:lnTo>
                <a:close/>
              </a:path>
              <a:path w="21600" h="21600" extrusionOk="0">
                <a:moveTo>
                  <a:pt x="0" y="2184"/>
                </a:moveTo>
                <a:lnTo>
                  <a:pt x="0" y="2184"/>
                </a:lnTo>
                <a:lnTo>
                  <a:pt x="14706" y="2184"/>
                </a:lnTo>
                <a:lnTo>
                  <a:pt x="21600" y="0"/>
                </a:lnTo>
                <a:moveTo>
                  <a:pt x="0" y="2184"/>
                </a:moveTo>
                <a:lnTo>
                  <a:pt x="14706" y="2184"/>
                </a:lnTo>
                <a:lnTo>
                  <a:pt x="14706" y="5339"/>
                </a:lnTo>
                <a:lnTo>
                  <a:pt x="14706" y="17474"/>
                </a:lnTo>
                <a:lnTo>
                  <a:pt x="14706" y="21600"/>
                </a:lnTo>
                <a:moveTo>
                  <a:pt x="1149" y="3034"/>
                </a:moveTo>
                <a:lnTo>
                  <a:pt x="13328" y="3034"/>
                </a:lnTo>
                <a:lnTo>
                  <a:pt x="13328" y="3519"/>
                </a:lnTo>
                <a:lnTo>
                  <a:pt x="1149" y="3519"/>
                </a:lnTo>
                <a:lnTo>
                  <a:pt x="1149" y="3034"/>
                </a:lnTo>
                <a:moveTo>
                  <a:pt x="1149" y="4490"/>
                </a:moveTo>
                <a:lnTo>
                  <a:pt x="13328" y="4490"/>
                </a:lnTo>
                <a:lnTo>
                  <a:pt x="13328" y="4854"/>
                </a:lnTo>
                <a:lnTo>
                  <a:pt x="1149" y="4854"/>
                </a:lnTo>
                <a:lnTo>
                  <a:pt x="1149" y="4490"/>
                </a:lnTo>
                <a:moveTo>
                  <a:pt x="1149" y="5946"/>
                </a:moveTo>
                <a:lnTo>
                  <a:pt x="13328" y="5946"/>
                </a:lnTo>
                <a:lnTo>
                  <a:pt x="13328" y="6310"/>
                </a:lnTo>
                <a:lnTo>
                  <a:pt x="1149" y="6310"/>
                </a:lnTo>
                <a:lnTo>
                  <a:pt x="1149" y="5946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Блок-схема: магнитный диск 6">
            <a:extLst>
              <a:ext uri="{FF2B5EF4-FFF2-40B4-BE49-F238E27FC236}">
                <a16:creationId xmlns:a16="http://schemas.microsoft.com/office/drawing/2014/main" id="{AC5B5249-A97D-45B9-80D8-819CCA2035F5}"/>
              </a:ext>
            </a:extLst>
          </p:cNvPr>
          <p:cNvSpPr/>
          <p:nvPr/>
        </p:nvSpPr>
        <p:spPr>
          <a:xfrm>
            <a:off x="3714750" y="4714875"/>
            <a:ext cx="2000250" cy="178593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  <p:bldP spid="3891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7" name="Infopage">
            <a:extLst>
              <a:ext uri="{FF2B5EF4-FFF2-40B4-BE49-F238E27FC236}">
                <a16:creationId xmlns:a16="http://schemas.microsoft.com/office/drawing/2014/main" id="{68AF2B26-2456-40B7-9EBE-382E60F7C68A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58723" y="62705"/>
            <a:ext cx="1352550" cy="1895475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99 w 21600"/>
              <a:gd name="T17" fmla="*/ 12174 h 21600"/>
              <a:gd name="T18" fmla="*/ 20813 w 21600"/>
              <a:gd name="T19" fmla="*/ 1714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 extrusionOk="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  <a:path w="21600" h="21600" extrusionOk="0">
                <a:moveTo>
                  <a:pt x="8333" y="4025"/>
                </a:moveTo>
                <a:lnTo>
                  <a:pt x="12500" y="4025"/>
                </a:lnTo>
                <a:lnTo>
                  <a:pt x="12500" y="11094"/>
                </a:lnTo>
                <a:lnTo>
                  <a:pt x="13903" y="11094"/>
                </a:lnTo>
                <a:lnTo>
                  <a:pt x="13903" y="11618"/>
                </a:lnTo>
                <a:lnTo>
                  <a:pt x="7908" y="11618"/>
                </a:lnTo>
                <a:lnTo>
                  <a:pt x="7908" y="11078"/>
                </a:lnTo>
                <a:lnTo>
                  <a:pt x="9418" y="11078"/>
                </a:lnTo>
                <a:lnTo>
                  <a:pt x="9418" y="4549"/>
                </a:lnTo>
                <a:lnTo>
                  <a:pt x="8333" y="4549"/>
                </a:lnTo>
                <a:lnTo>
                  <a:pt x="8333" y="4025"/>
                </a:lnTo>
                <a:close/>
              </a:path>
              <a:path w="21600" h="21600" extrusionOk="0">
                <a:moveTo>
                  <a:pt x="9120" y="2127"/>
                </a:moveTo>
                <a:lnTo>
                  <a:pt x="9120" y="1783"/>
                </a:lnTo>
                <a:lnTo>
                  <a:pt x="9269" y="1538"/>
                </a:lnTo>
                <a:lnTo>
                  <a:pt x="9588" y="1194"/>
                </a:lnTo>
                <a:lnTo>
                  <a:pt x="10013" y="998"/>
                </a:lnTo>
                <a:lnTo>
                  <a:pt x="10396" y="850"/>
                </a:lnTo>
                <a:lnTo>
                  <a:pt x="10906" y="801"/>
                </a:lnTo>
                <a:lnTo>
                  <a:pt x="11480" y="900"/>
                </a:lnTo>
                <a:lnTo>
                  <a:pt x="11926" y="1047"/>
                </a:lnTo>
                <a:lnTo>
                  <a:pt x="12266" y="1292"/>
                </a:lnTo>
                <a:lnTo>
                  <a:pt x="12500" y="1587"/>
                </a:lnTo>
                <a:lnTo>
                  <a:pt x="12649" y="1832"/>
                </a:lnTo>
                <a:lnTo>
                  <a:pt x="12692" y="2143"/>
                </a:lnTo>
                <a:lnTo>
                  <a:pt x="12649" y="2421"/>
                </a:lnTo>
                <a:lnTo>
                  <a:pt x="12500" y="2781"/>
                </a:lnTo>
                <a:lnTo>
                  <a:pt x="12330" y="3060"/>
                </a:lnTo>
                <a:lnTo>
                  <a:pt x="11884" y="3305"/>
                </a:lnTo>
                <a:lnTo>
                  <a:pt x="11501" y="3452"/>
                </a:lnTo>
                <a:lnTo>
                  <a:pt x="10863" y="3550"/>
                </a:lnTo>
                <a:lnTo>
                  <a:pt x="10396" y="3518"/>
                </a:lnTo>
                <a:lnTo>
                  <a:pt x="9949" y="3321"/>
                </a:lnTo>
                <a:lnTo>
                  <a:pt x="9524" y="3125"/>
                </a:lnTo>
                <a:lnTo>
                  <a:pt x="9311" y="2765"/>
                </a:lnTo>
                <a:lnTo>
                  <a:pt x="9184" y="2438"/>
                </a:lnTo>
                <a:lnTo>
                  <a:pt x="9120" y="2127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21E15545-33ED-4611-98DE-19949EBFB2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819" y="347662"/>
            <a:ext cx="7886700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Информационное обеспечение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79794A99-3D3F-48E4-AB03-19B9F13DB3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dirty="0"/>
              <a:t>На этапе определения информационного обеспечения системы необходимо определить и </a:t>
            </a:r>
            <a:r>
              <a:rPr lang="ru-RU" altLang="ru-RU" i="1" dirty="0"/>
              <a:t>характеристики информации</a:t>
            </a:r>
            <a:r>
              <a:rPr lang="ru-RU" altLang="ru-RU" dirty="0"/>
              <a:t>, ее форму: документ, экранная форма, база данных (БД), временный массив, сообщение, сигнал и т.д. На данном этапе выбирается </a:t>
            </a:r>
            <a:r>
              <a:rPr lang="ru-RU" altLang="ru-RU" i="1" dirty="0"/>
              <a:t>структура хранения информации</a:t>
            </a:r>
            <a:r>
              <a:rPr lang="ru-RU" altLang="ru-RU" dirty="0"/>
              <a:t>, а также ее </a:t>
            </a:r>
            <a:r>
              <a:rPr lang="ru-RU" altLang="ru-RU" i="1" dirty="0"/>
              <a:t>носители</a:t>
            </a:r>
            <a:r>
              <a:rPr lang="ru-RU" altLang="ru-RU" dirty="0"/>
              <a:t>.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FFD3C950-546E-4491-9540-D5848203E5CE}"/>
              </a:ext>
            </a:extLst>
          </p:cNvPr>
          <p:cNvGrpSpPr>
            <a:grpSpLocks/>
          </p:cNvGrpSpPr>
          <p:nvPr/>
        </p:nvGrpSpPr>
        <p:grpSpPr bwMode="auto">
          <a:xfrm>
            <a:off x="5845947" y="4228051"/>
            <a:ext cx="2762250" cy="2466975"/>
            <a:chOff x="2304" y="1584"/>
            <a:chExt cx="1740" cy="1554"/>
          </a:xfrm>
        </p:grpSpPr>
        <p:sp>
          <p:nvSpPr>
            <p:cNvPr id="13318" name="Film">
              <a:extLst>
                <a:ext uri="{FF2B5EF4-FFF2-40B4-BE49-F238E27FC236}">
                  <a16:creationId xmlns:a16="http://schemas.microsoft.com/office/drawing/2014/main" id="{31722456-6DFD-43B6-8E1F-D54BCBA82F09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304" y="1980"/>
              <a:ext cx="726" cy="11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1 w 21600"/>
                <a:gd name="T5" fmla="*/ 0 h 21600"/>
                <a:gd name="T6" fmla="*/ 1 w 21600"/>
                <a:gd name="T7" fmla="*/ 2 h 21600"/>
                <a:gd name="T8" fmla="*/ 1 w 21600"/>
                <a:gd name="T9" fmla="*/ 3 h 21600"/>
                <a:gd name="T10" fmla="*/ 0 w 21600"/>
                <a:gd name="T11" fmla="*/ 3 h 21600"/>
                <a:gd name="T12" fmla="*/ 0 w 21600"/>
                <a:gd name="T13" fmla="*/ 3 h 21600"/>
                <a:gd name="T14" fmla="*/ 0 w 21600"/>
                <a:gd name="T15" fmla="*/ 2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969 w 21600"/>
                <a:gd name="T25" fmla="*/ 8133 h 21600"/>
                <a:gd name="T26" fmla="*/ 17078 w 21600"/>
                <a:gd name="T27" fmla="*/ 1343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lose/>
                </a:path>
                <a:path w="21600" h="21600" extrusionOk="0">
                  <a:moveTo>
                    <a:pt x="3014" y="21600"/>
                  </a:moveTo>
                  <a:lnTo>
                    <a:pt x="3014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3014" y="21600"/>
                  </a:lnTo>
                  <a:close/>
                </a:path>
                <a:path w="21600" h="21600" extrusionOk="0">
                  <a:moveTo>
                    <a:pt x="21600" y="21600"/>
                  </a:moveTo>
                  <a:lnTo>
                    <a:pt x="21600" y="0"/>
                  </a:lnTo>
                  <a:lnTo>
                    <a:pt x="18586" y="0"/>
                  </a:lnTo>
                  <a:lnTo>
                    <a:pt x="18586" y="21600"/>
                  </a:lnTo>
                  <a:lnTo>
                    <a:pt x="21600" y="21600"/>
                  </a:lnTo>
                  <a:close/>
                </a:path>
                <a:path w="21600" h="21600" extrusionOk="0">
                  <a:moveTo>
                    <a:pt x="6028" y="6574"/>
                  </a:moveTo>
                  <a:lnTo>
                    <a:pt x="15572" y="6574"/>
                  </a:lnTo>
                  <a:lnTo>
                    <a:pt x="16074" y="6574"/>
                  </a:lnTo>
                  <a:lnTo>
                    <a:pt x="16326" y="6457"/>
                  </a:lnTo>
                  <a:lnTo>
                    <a:pt x="16577" y="6339"/>
                  </a:lnTo>
                  <a:lnTo>
                    <a:pt x="16828" y="6222"/>
                  </a:lnTo>
                  <a:lnTo>
                    <a:pt x="17079" y="6222"/>
                  </a:lnTo>
                  <a:lnTo>
                    <a:pt x="17330" y="5987"/>
                  </a:lnTo>
                  <a:lnTo>
                    <a:pt x="17330" y="5870"/>
                  </a:lnTo>
                  <a:lnTo>
                    <a:pt x="17581" y="5635"/>
                  </a:lnTo>
                  <a:lnTo>
                    <a:pt x="17581" y="1526"/>
                  </a:lnTo>
                  <a:lnTo>
                    <a:pt x="17330" y="1291"/>
                  </a:lnTo>
                  <a:lnTo>
                    <a:pt x="17330" y="1174"/>
                  </a:lnTo>
                  <a:lnTo>
                    <a:pt x="17079" y="1057"/>
                  </a:lnTo>
                  <a:lnTo>
                    <a:pt x="16828" y="939"/>
                  </a:lnTo>
                  <a:lnTo>
                    <a:pt x="16577" y="822"/>
                  </a:lnTo>
                  <a:lnTo>
                    <a:pt x="16326" y="704"/>
                  </a:lnTo>
                  <a:lnTo>
                    <a:pt x="16074" y="704"/>
                  </a:lnTo>
                  <a:lnTo>
                    <a:pt x="15572" y="587"/>
                  </a:lnTo>
                  <a:lnTo>
                    <a:pt x="6028" y="587"/>
                  </a:lnTo>
                  <a:lnTo>
                    <a:pt x="5526" y="704"/>
                  </a:lnTo>
                  <a:lnTo>
                    <a:pt x="5274" y="704"/>
                  </a:lnTo>
                  <a:lnTo>
                    <a:pt x="5023" y="822"/>
                  </a:lnTo>
                  <a:lnTo>
                    <a:pt x="4772" y="939"/>
                  </a:lnTo>
                  <a:lnTo>
                    <a:pt x="4521" y="1057"/>
                  </a:lnTo>
                  <a:lnTo>
                    <a:pt x="4270" y="1174"/>
                  </a:lnTo>
                  <a:lnTo>
                    <a:pt x="4270" y="1291"/>
                  </a:lnTo>
                  <a:lnTo>
                    <a:pt x="4019" y="1526"/>
                  </a:lnTo>
                  <a:lnTo>
                    <a:pt x="4019" y="5635"/>
                  </a:lnTo>
                  <a:lnTo>
                    <a:pt x="4270" y="5870"/>
                  </a:lnTo>
                  <a:lnTo>
                    <a:pt x="4270" y="5987"/>
                  </a:lnTo>
                  <a:lnTo>
                    <a:pt x="4521" y="6222"/>
                  </a:lnTo>
                  <a:lnTo>
                    <a:pt x="4772" y="6222"/>
                  </a:lnTo>
                  <a:lnTo>
                    <a:pt x="5023" y="6339"/>
                  </a:lnTo>
                  <a:lnTo>
                    <a:pt x="5274" y="6457"/>
                  </a:lnTo>
                  <a:lnTo>
                    <a:pt x="5526" y="6574"/>
                  </a:lnTo>
                  <a:lnTo>
                    <a:pt x="6028" y="6574"/>
                  </a:lnTo>
                  <a:close/>
                </a:path>
                <a:path w="21600" h="21600" extrusionOk="0">
                  <a:moveTo>
                    <a:pt x="6028" y="13617"/>
                  </a:moveTo>
                  <a:lnTo>
                    <a:pt x="15572" y="13617"/>
                  </a:lnTo>
                  <a:lnTo>
                    <a:pt x="16074" y="13617"/>
                  </a:lnTo>
                  <a:lnTo>
                    <a:pt x="16326" y="13617"/>
                  </a:lnTo>
                  <a:lnTo>
                    <a:pt x="16577" y="13500"/>
                  </a:lnTo>
                  <a:lnTo>
                    <a:pt x="16828" y="13383"/>
                  </a:lnTo>
                  <a:lnTo>
                    <a:pt x="17079" y="13265"/>
                  </a:lnTo>
                  <a:lnTo>
                    <a:pt x="17330" y="13148"/>
                  </a:lnTo>
                  <a:lnTo>
                    <a:pt x="17330" y="12913"/>
                  </a:lnTo>
                  <a:lnTo>
                    <a:pt x="17581" y="12796"/>
                  </a:lnTo>
                  <a:lnTo>
                    <a:pt x="17581" y="8687"/>
                  </a:lnTo>
                  <a:lnTo>
                    <a:pt x="17330" y="8452"/>
                  </a:lnTo>
                  <a:lnTo>
                    <a:pt x="17330" y="8335"/>
                  </a:lnTo>
                  <a:lnTo>
                    <a:pt x="17079" y="8217"/>
                  </a:lnTo>
                  <a:lnTo>
                    <a:pt x="16828" y="7983"/>
                  </a:lnTo>
                  <a:lnTo>
                    <a:pt x="16577" y="7983"/>
                  </a:lnTo>
                  <a:lnTo>
                    <a:pt x="16326" y="7865"/>
                  </a:lnTo>
                  <a:lnTo>
                    <a:pt x="16074" y="7865"/>
                  </a:lnTo>
                  <a:lnTo>
                    <a:pt x="15572" y="7748"/>
                  </a:lnTo>
                  <a:lnTo>
                    <a:pt x="6028" y="7748"/>
                  </a:lnTo>
                  <a:lnTo>
                    <a:pt x="5526" y="7865"/>
                  </a:lnTo>
                  <a:lnTo>
                    <a:pt x="5274" y="7865"/>
                  </a:lnTo>
                  <a:lnTo>
                    <a:pt x="5023" y="7983"/>
                  </a:lnTo>
                  <a:lnTo>
                    <a:pt x="4772" y="7983"/>
                  </a:lnTo>
                  <a:lnTo>
                    <a:pt x="4521" y="8217"/>
                  </a:lnTo>
                  <a:lnTo>
                    <a:pt x="4270" y="8335"/>
                  </a:lnTo>
                  <a:lnTo>
                    <a:pt x="4270" y="8452"/>
                  </a:lnTo>
                  <a:lnTo>
                    <a:pt x="4019" y="8687"/>
                  </a:lnTo>
                  <a:lnTo>
                    <a:pt x="4019" y="12796"/>
                  </a:lnTo>
                  <a:lnTo>
                    <a:pt x="4270" y="12913"/>
                  </a:lnTo>
                  <a:lnTo>
                    <a:pt x="4270" y="13148"/>
                  </a:lnTo>
                  <a:lnTo>
                    <a:pt x="4521" y="13265"/>
                  </a:lnTo>
                  <a:lnTo>
                    <a:pt x="4772" y="13383"/>
                  </a:lnTo>
                  <a:lnTo>
                    <a:pt x="5023" y="13500"/>
                  </a:lnTo>
                  <a:lnTo>
                    <a:pt x="5274" y="13617"/>
                  </a:lnTo>
                  <a:lnTo>
                    <a:pt x="5526" y="13617"/>
                  </a:lnTo>
                  <a:lnTo>
                    <a:pt x="6028" y="13617"/>
                  </a:lnTo>
                  <a:close/>
                </a:path>
                <a:path w="21600" h="21600" extrusionOk="0">
                  <a:moveTo>
                    <a:pt x="6028" y="20778"/>
                  </a:moveTo>
                  <a:lnTo>
                    <a:pt x="15572" y="20778"/>
                  </a:lnTo>
                  <a:lnTo>
                    <a:pt x="16074" y="20778"/>
                  </a:lnTo>
                  <a:lnTo>
                    <a:pt x="16326" y="20661"/>
                  </a:lnTo>
                  <a:lnTo>
                    <a:pt x="16577" y="20661"/>
                  </a:lnTo>
                  <a:lnTo>
                    <a:pt x="16828" y="20543"/>
                  </a:lnTo>
                  <a:lnTo>
                    <a:pt x="17079" y="20426"/>
                  </a:lnTo>
                  <a:lnTo>
                    <a:pt x="17330" y="20309"/>
                  </a:lnTo>
                  <a:lnTo>
                    <a:pt x="17330" y="20074"/>
                  </a:lnTo>
                  <a:lnTo>
                    <a:pt x="17581" y="19957"/>
                  </a:lnTo>
                  <a:lnTo>
                    <a:pt x="17581" y="15730"/>
                  </a:lnTo>
                  <a:lnTo>
                    <a:pt x="17330" y="15613"/>
                  </a:lnTo>
                  <a:lnTo>
                    <a:pt x="17330" y="15378"/>
                  </a:lnTo>
                  <a:lnTo>
                    <a:pt x="17079" y="15378"/>
                  </a:lnTo>
                  <a:lnTo>
                    <a:pt x="16828" y="15143"/>
                  </a:lnTo>
                  <a:lnTo>
                    <a:pt x="16577" y="15026"/>
                  </a:lnTo>
                  <a:lnTo>
                    <a:pt x="16326" y="15026"/>
                  </a:lnTo>
                  <a:lnTo>
                    <a:pt x="16074" y="15026"/>
                  </a:lnTo>
                  <a:lnTo>
                    <a:pt x="15572" y="14909"/>
                  </a:lnTo>
                  <a:lnTo>
                    <a:pt x="6028" y="14909"/>
                  </a:lnTo>
                  <a:lnTo>
                    <a:pt x="5526" y="15026"/>
                  </a:lnTo>
                  <a:lnTo>
                    <a:pt x="5274" y="15026"/>
                  </a:lnTo>
                  <a:lnTo>
                    <a:pt x="5023" y="15026"/>
                  </a:lnTo>
                  <a:lnTo>
                    <a:pt x="4772" y="15143"/>
                  </a:lnTo>
                  <a:lnTo>
                    <a:pt x="4521" y="15378"/>
                  </a:lnTo>
                  <a:lnTo>
                    <a:pt x="4270" y="15378"/>
                  </a:lnTo>
                  <a:lnTo>
                    <a:pt x="4270" y="15613"/>
                  </a:lnTo>
                  <a:lnTo>
                    <a:pt x="4019" y="15730"/>
                  </a:lnTo>
                  <a:lnTo>
                    <a:pt x="4019" y="19957"/>
                  </a:lnTo>
                  <a:lnTo>
                    <a:pt x="4270" y="20074"/>
                  </a:lnTo>
                  <a:lnTo>
                    <a:pt x="4270" y="20309"/>
                  </a:lnTo>
                  <a:lnTo>
                    <a:pt x="4521" y="20426"/>
                  </a:lnTo>
                  <a:lnTo>
                    <a:pt x="4772" y="20543"/>
                  </a:lnTo>
                  <a:lnTo>
                    <a:pt x="5023" y="20661"/>
                  </a:lnTo>
                  <a:lnTo>
                    <a:pt x="5274" y="20661"/>
                  </a:lnTo>
                  <a:lnTo>
                    <a:pt x="5526" y="20778"/>
                  </a:lnTo>
                  <a:lnTo>
                    <a:pt x="6028" y="20778"/>
                  </a:lnTo>
                  <a:close/>
                </a:path>
                <a:path w="21600" h="21600" extrusionOk="0">
                  <a:moveTo>
                    <a:pt x="753" y="1291"/>
                  </a:moveTo>
                  <a:lnTo>
                    <a:pt x="2260" y="1291"/>
                  </a:lnTo>
                  <a:lnTo>
                    <a:pt x="2260" y="235"/>
                  </a:lnTo>
                  <a:lnTo>
                    <a:pt x="753" y="235"/>
                  </a:lnTo>
                  <a:lnTo>
                    <a:pt x="753" y="1291"/>
                  </a:lnTo>
                  <a:close/>
                </a:path>
                <a:path w="21600" h="21600" extrusionOk="0">
                  <a:moveTo>
                    <a:pt x="753" y="2700"/>
                  </a:moveTo>
                  <a:lnTo>
                    <a:pt x="2260" y="2700"/>
                  </a:lnTo>
                  <a:lnTo>
                    <a:pt x="2260" y="1643"/>
                  </a:lnTo>
                  <a:lnTo>
                    <a:pt x="753" y="1643"/>
                  </a:lnTo>
                  <a:lnTo>
                    <a:pt x="753" y="2700"/>
                  </a:lnTo>
                  <a:close/>
                </a:path>
                <a:path w="21600" h="21600" extrusionOk="0">
                  <a:moveTo>
                    <a:pt x="753" y="4109"/>
                  </a:moveTo>
                  <a:lnTo>
                    <a:pt x="2260" y="4109"/>
                  </a:lnTo>
                  <a:lnTo>
                    <a:pt x="2260" y="3052"/>
                  </a:lnTo>
                  <a:lnTo>
                    <a:pt x="753" y="3052"/>
                  </a:lnTo>
                  <a:lnTo>
                    <a:pt x="753" y="4109"/>
                  </a:lnTo>
                  <a:close/>
                </a:path>
                <a:path w="21600" h="21600" extrusionOk="0">
                  <a:moveTo>
                    <a:pt x="753" y="5517"/>
                  </a:moveTo>
                  <a:lnTo>
                    <a:pt x="2260" y="5517"/>
                  </a:lnTo>
                  <a:lnTo>
                    <a:pt x="2260" y="4461"/>
                  </a:lnTo>
                  <a:lnTo>
                    <a:pt x="753" y="4461"/>
                  </a:lnTo>
                  <a:lnTo>
                    <a:pt x="753" y="5517"/>
                  </a:lnTo>
                  <a:close/>
                </a:path>
                <a:path w="21600" h="21600" extrusionOk="0">
                  <a:moveTo>
                    <a:pt x="753" y="6926"/>
                  </a:moveTo>
                  <a:lnTo>
                    <a:pt x="2260" y="6926"/>
                  </a:lnTo>
                  <a:lnTo>
                    <a:pt x="2260" y="5870"/>
                  </a:lnTo>
                  <a:lnTo>
                    <a:pt x="753" y="5870"/>
                  </a:lnTo>
                  <a:lnTo>
                    <a:pt x="753" y="6926"/>
                  </a:lnTo>
                  <a:close/>
                </a:path>
                <a:path w="21600" h="21600" extrusionOk="0">
                  <a:moveTo>
                    <a:pt x="753" y="8335"/>
                  </a:moveTo>
                  <a:lnTo>
                    <a:pt x="2260" y="8335"/>
                  </a:lnTo>
                  <a:lnTo>
                    <a:pt x="2260" y="7278"/>
                  </a:lnTo>
                  <a:lnTo>
                    <a:pt x="753" y="7278"/>
                  </a:lnTo>
                  <a:lnTo>
                    <a:pt x="753" y="8335"/>
                  </a:lnTo>
                  <a:close/>
                </a:path>
                <a:path w="21600" h="21600" extrusionOk="0">
                  <a:moveTo>
                    <a:pt x="753" y="9743"/>
                  </a:moveTo>
                  <a:lnTo>
                    <a:pt x="2260" y="9743"/>
                  </a:lnTo>
                  <a:lnTo>
                    <a:pt x="2260" y="8687"/>
                  </a:lnTo>
                  <a:lnTo>
                    <a:pt x="753" y="8687"/>
                  </a:lnTo>
                  <a:lnTo>
                    <a:pt x="753" y="9743"/>
                  </a:lnTo>
                  <a:close/>
                </a:path>
                <a:path w="21600" h="21600" extrusionOk="0">
                  <a:moveTo>
                    <a:pt x="753" y="11152"/>
                  </a:moveTo>
                  <a:lnTo>
                    <a:pt x="2260" y="11152"/>
                  </a:lnTo>
                  <a:lnTo>
                    <a:pt x="2260" y="10096"/>
                  </a:lnTo>
                  <a:lnTo>
                    <a:pt x="753" y="10096"/>
                  </a:lnTo>
                  <a:lnTo>
                    <a:pt x="753" y="11152"/>
                  </a:lnTo>
                  <a:close/>
                </a:path>
                <a:path w="21600" h="21600" extrusionOk="0">
                  <a:moveTo>
                    <a:pt x="753" y="12561"/>
                  </a:moveTo>
                  <a:lnTo>
                    <a:pt x="2260" y="12561"/>
                  </a:lnTo>
                  <a:lnTo>
                    <a:pt x="2260" y="11504"/>
                  </a:lnTo>
                  <a:lnTo>
                    <a:pt x="753" y="11504"/>
                  </a:lnTo>
                  <a:lnTo>
                    <a:pt x="753" y="12561"/>
                  </a:lnTo>
                  <a:close/>
                </a:path>
                <a:path w="21600" h="21600" extrusionOk="0">
                  <a:moveTo>
                    <a:pt x="753" y="13970"/>
                  </a:moveTo>
                  <a:lnTo>
                    <a:pt x="2260" y="13970"/>
                  </a:lnTo>
                  <a:lnTo>
                    <a:pt x="2260" y="12913"/>
                  </a:lnTo>
                  <a:lnTo>
                    <a:pt x="753" y="12913"/>
                  </a:lnTo>
                  <a:lnTo>
                    <a:pt x="753" y="13970"/>
                  </a:lnTo>
                  <a:close/>
                </a:path>
                <a:path w="21600" h="21600" extrusionOk="0">
                  <a:moveTo>
                    <a:pt x="753" y="15378"/>
                  </a:moveTo>
                  <a:lnTo>
                    <a:pt x="2260" y="15378"/>
                  </a:lnTo>
                  <a:lnTo>
                    <a:pt x="2260" y="14322"/>
                  </a:lnTo>
                  <a:lnTo>
                    <a:pt x="753" y="14322"/>
                  </a:lnTo>
                  <a:lnTo>
                    <a:pt x="753" y="15378"/>
                  </a:lnTo>
                  <a:close/>
                </a:path>
                <a:path w="21600" h="21600" extrusionOk="0">
                  <a:moveTo>
                    <a:pt x="753" y="16787"/>
                  </a:moveTo>
                  <a:lnTo>
                    <a:pt x="2260" y="16787"/>
                  </a:lnTo>
                  <a:lnTo>
                    <a:pt x="2260" y="15730"/>
                  </a:lnTo>
                  <a:lnTo>
                    <a:pt x="753" y="15730"/>
                  </a:lnTo>
                  <a:lnTo>
                    <a:pt x="753" y="16787"/>
                  </a:lnTo>
                  <a:close/>
                </a:path>
                <a:path w="21600" h="21600" extrusionOk="0">
                  <a:moveTo>
                    <a:pt x="753" y="18196"/>
                  </a:moveTo>
                  <a:lnTo>
                    <a:pt x="2260" y="18196"/>
                  </a:lnTo>
                  <a:lnTo>
                    <a:pt x="2260" y="17139"/>
                  </a:lnTo>
                  <a:lnTo>
                    <a:pt x="753" y="17139"/>
                  </a:lnTo>
                  <a:lnTo>
                    <a:pt x="753" y="18196"/>
                  </a:lnTo>
                  <a:close/>
                </a:path>
                <a:path w="21600" h="21600" extrusionOk="0">
                  <a:moveTo>
                    <a:pt x="753" y="19604"/>
                  </a:moveTo>
                  <a:lnTo>
                    <a:pt x="2260" y="19604"/>
                  </a:lnTo>
                  <a:lnTo>
                    <a:pt x="2260" y="18548"/>
                  </a:lnTo>
                  <a:lnTo>
                    <a:pt x="753" y="18548"/>
                  </a:lnTo>
                  <a:lnTo>
                    <a:pt x="753" y="19604"/>
                  </a:lnTo>
                  <a:close/>
                </a:path>
                <a:path w="21600" h="21600" extrusionOk="0">
                  <a:moveTo>
                    <a:pt x="753" y="21013"/>
                  </a:moveTo>
                  <a:lnTo>
                    <a:pt x="2260" y="21013"/>
                  </a:lnTo>
                  <a:lnTo>
                    <a:pt x="2260" y="19957"/>
                  </a:lnTo>
                  <a:lnTo>
                    <a:pt x="753" y="19957"/>
                  </a:lnTo>
                  <a:lnTo>
                    <a:pt x="753" y="21013"/>
                  </a:lnTo>
                  <a:close/>
                </a:path>
                <a:path w="21600" h="21600" extrusionOk="0">
                  <a:moveTo>
                    <a:pt x="19340" y="1409"/>
                  </a:moveTo>
                  <a:lnTo>
                    <a:pt x="20595" y="1409"/>
                  </a:lnTo>
                  <a:lnTo>
                    <a:pt x="20595" y="352"/>
                  </a:lnTo>
                  <a:lnTo>
                    <a:pt x="19340" y="352"/>
                  </a:lnTo>
                  <a:lnTo>
                    <a:pt x="19340" y="1409"/>
                  </a:lnTo>
                  <a:close/>
                </a:path>
                <a:path w="21600" h="21600" extrusionOk="0">
                  <a:moveTo>
                    <a:pt x="19340" y="2700"/>
                  </a:moveTo>
                  <a:lnTo>
                    <a:pt x="20595" y="2700"/>
                  </a:lnTo>
                  <a:lnTo>
                    <a:pt x="20595" y="1643"/>
                  </a:lnTo>
                  <a:lnTo>
                    <a:pt x="19340" y="1643"/>
                  </a:lnTo>
                  <a:lnTo>
                    <a:pt x="19340" y="2700"/>
                  </a:lnTo>
                  <a:close/>
                </a:path>
                <a:path w="21600" h="21600" extrusionOk="0">
                  <a:moveTo>
                    <a:pt x="19340" y="4109"/>
                  </a:moveTo>
                  <a:lnTo>
                    <a:pt x="20595" y="4109"/>
                  </a:lnTo>
                  <a:lnTo>
                    <a:pt x="20595" y="3052"/>
                  </a:lnTo>
                  <a:lnTo>
                    <a:pt x="19340" y="3052"/>
                  </a:lnTo>
                  <a:lnTo>
                    <a:pt x="19340" y="4109"/>
                  </a:lnTo>
                  <a:close/>
                </a:path>
                <a:path w="21600" h="21600" extrusionOk="0">
                  <a:moveTo>
                    <a:pt x="19340" y="5517"/>
                  </a:moveTo>
                  <a:lnTo>
                    <a:pt x="20595" y="5517"/>
                  </a:lnTo>
                  <a:lnTo>
                    <a:pt x="20595" y="4461"/>
                  </a:lnTo>
                  <a:lnTo>
                    <a:pt x="19340" y="4461"/>
                  </a:lnTo>
                  <a:lnTo>
                    <a:pt x="19340" y="5517"/>
                  </a:lnTo>
                  <a:close/>
                </a:path>
                <a:path w="21600" h="21600" extrusionOk="0">
                  <a:moveTo>
                    <a:pt x="19340" y="6926"/>
                  </a:moveTo>
                  <a:lnTo>
                    <a:pt x="20595" y="6926"/>
                  </a:lnTo>
                  <a:lnTo>
                    <a:pt x="20595" y="5870"/>
                  </a:lnTo>
                  <a:lnTo>
                    <a:pt x="19340" y="5870"/>
                  </a:lnTo>
                  <a:lnTo>
                    <a:pt x="19340" y="6926"/>
                  </a:lnTo>
                  <a:close/>
                </a:path>
                <a:path w="21600" h="21600" extrusionOk="0">
                  <a:moveTo>
                    <a:pt x="19340" y="8335"/>
                  </a:moveTo>
                  <a:lnTo>
                    <a:pt x="20595" y="8335"/>
                  </a:lnTo>
                  <a:lnTo>
                    <a:pt x="20595" y="7278"/>
                  </a:lnTo>
                  <a:lnTo>
                    <a:pt x="19340" y="7278"/>
                  </a:lnTo>
                  <a:lnTo>
                    <a:pt x="19340" y="8335"/>
                  </a:lnTo>
                  <a:close/>
                </a:path>
                <a:path w="21600" h="21600" extrusionOk="0">
                  <a:moveTo>
                    <a:pt x="19340" y="9743"/>
                  </a:moveTo>
                  <a:lnTo>
                    <a:pt x="20595" y="9743"/>
                  </a:lnTo>
                  <a:lnTo>
                    <a:pt x="20595" y="8687"/>
                  </a:lnTo>
                  <a:lnTo>
                    <a:pt x="19340" y="8687"/>
                  </a:lnTo>
                  <a:lnTo>
                    <a:pt x="19340" y="9743"/>
                  </a:lnTo>
                  <a:close/>
                </a:path>
                <a:path w="21600" h="21600" extrusionOk="0">
                  <a:moveTo>
                    <a:pt x="19340" y="11152"/>
                  </a:moveTo>
                  <a:lnTo>
                    <a:pt x="20595" y="11152"/>
                  </a:lnTo>
                  <a:lnTo>
                    <a:pt x="20595" y="10096"/>
                  </a:lnTo>
                  <a:lnTo>
                    <a:pt x="19340" y="10096"/>
                  </a:lnTo>
                  <a:lnTo>
                    <a:pt x="19340" y="11152"/>
                  </a:lnTo>
                  <a:close/>
                </a:path>
                <a:path w="21600" h="21600" extrusionOk="0">
                  <a:moveTo>
                    <a:pt x="19340" y="12561"/>
                  </a:moveTo>
                  <a:lnTo>
                    <a:pt x="20595" y="12561"/>
                  </a:lnTo>
                  <a:lnTo>
                    <a:pt x="20595" y="11504"/>
                  </a:lnTo>
                  <a:lnTo>
                    <a:pt x="19340" y="11504"/>
                  </a:lnTo>
                  <a:lnTo>
                    <a:pt x="19340" y="12561"/>
                  </a:lnTo>
                  <a:close/>
                </a:path>
                <a:path w="21600" h="21600" extrusionOk="0">
                  <a:moveTo>
                    <a:pt x="19340" y="13970"/>
                  </a:moveTo>
                  <a:lnTo>
                    <a:pt x="20595" y="13970"/>
                  </a:lnTo>
                  <a:lnTo>
                    <a:pt x="20595" y="12913"/>
                  </a:lnTo>
                  <a:lnTo>
                    <a:pt x="19340" y="12913"/>
                  </a:lnTo>
                  <a:lnTo>
                    <a:pt x="19340" y="13970"/>
                  </a:lnTo>
                  <a:close/>
                </a:path>
                <a:path w="21600" h="21600" extrusionOk="0">
                  <a:moveTo>
                    <a:pt x="19340" y="15378"/>
                  </a:moveTo>
                  <a:lnTo>
                    <a:pt x="20595" y="15378"/>
                  </a:lnTo>
                  <a:lnTo>
                    <a:pt x="20595" y="14322"/>
                  </a:lnTo>
                  <a:lnTo>
                    <a:pt x="19340" y="14322"/>
                  </a:lnTo>
                  <a:lnTo>
                    <a:pt x="19340" y="15378"/>
                  </a:lnTo>
                  <a:close/>
                </a:path>
                <a:path w="21600" h="21600" extrusionOk="0">
                  <a:moveTo>
                    <a:pt x="19340" y="16787"/>
                  </a:moveTo>
                  <a:lnTo>
                    <a:pt x="20595" y="16787"/>
                  </a:lnTo>
                  <a:lnTo>
                    <a:pt x="20595" y="15730"/>
                  </a:lnTo>
                  <a:lnTo>
                    <a:pt x="19340" y="15730"/>
                  </a:lnTo>
                  <a:lnTo>
                    <a:pt x="19340" y="16787"/>
                  </a:lnTo>
                  <a:close/>
                </a:path>
                <a:path w="21600" h="21600" extrusionOk="0">
                  <a:moveTo>
                    <a:pt x="19340" y="18196"/>
                  </a:moveTo>
                  <a:lnTo>
                    <a:pt x="20595" y="18196"/>
                  </a:lnTo>
                  <a:lnTo>
                    <a:pt x="20595" y="17139"/>
                  </a:lnTo>
                  <a:lnTo>
                    <a:pt x="19340" y="17139"/>
                  </a:lnTo>
                  <a:lnTo>
                    <a:pt x="19340" y="18196"/>
                  </a:lnTo>
                  <a:close/>
                </a:path>
                <a:path w="21600" h="21600" extrusionOk="0">
                  <a:moveTo>
                    <a:pt x="19340" y="19604"/>
                  </a:moveTo>
                  <a:lnTo>
                    <a:pt x="20595" y="19604"/>
                  </a:lnTo>
                  <a:lnTo>
                    <a:pt x="20595" y="18548"/>
                  </a:lnTo>
                  <a:lnTo>
                    <a:pt x="19340" y="18548"/>
                  </a:lnTo>
                  <a:lnTo>
                    <a:pt x="19340" y="19604"/>
                  </a:lnTo>
                  <a:close/>
                </a:path>
                <a:path w="21600" h="21600" extrusionOk="0">
                  <a:moveTo>
                    <a:pt x="19340" y="21013"/>
                  </a:moveTo>
                  <a:lnTo>
                    <a:pt x="20595" y="21013"/>
                  </a:lnTo>
                  <a:lnTo>
                    <a:pt x="20595" y="19957"/>
                  </a:lnTo>
                  <a:lnTo>
                    <a:pt x="19340" y="19957"/>
                  </a:lnTo>
                  <a:lnTo>
                    <a:pt x="19340" y="21013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39944" name="Sound">
              <a:extLst>
                <a:ext uri="{FF2B5EF4-FFF2-40B4-BE49-F238E27FC236}">
                  <a16:creationId xmlns:a16="http://schemas.microsoft.com/office/drawing/2014/main" id="{F37F7C2D-D868-4AEA-8471-D4CF97C6EFE9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724" y="1584"/>
              <a:ext cx="1008" cy="768"/>
            </a:xfrm>
            <a:custGeom>
              <a:avLst/>
              <a:gdLst>
                <a:gd name="T0" fmla="*/ 11164 w 21600"/>
                <a:gd name="T1" fmla="*/ 21159 h 21600"/>
                <a:gd name="T2" fmla="*/ 11164 w 21600"/>
                <a:gd name="T3" fmla="*/ 0 h 21600"/>
                <a:gd name="T4" fmla="*/ 0 w 21600"/>
                <a:gd name="T5" fmla="*/ 10800 h 21600"/>
                <a:gd name="T6" fmla="*/ 21600 w 21600"/>
                <a:gd name="T7" fmla="*/ 10800 h 21600"/>
                <a:gd name="T8" fmla="*/ 242 w 21600"/>
                <a:gd name="T9" fmla="*/ 7604 h 21600"/>
                <a:gd name="T10" fmla="*/ 10760 w 21600"/>
                <a:gd name="T11" fmla="*/ 1355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7273"/>
                  </a:moveTo>
                  <a:lnTo>
                    <a:pt x="5824" y="7273"/>
                  </a:lnTo>
                  <a:lnTo>
                    <a:pt x="11164" y="0"/>
                  </a:lnTo>
                  <a:lnTo>
                    <a:pt x="11164" y="21159"/>
                  </a:lnTo>
                  <a:lnTo>
                    <a:pt x="5824" y="13885"/>
                  </a:lnTo>
                  <a:lnTo>
                    <a:pt x="0" y="13885"/>
                  </a:lnTo>
                  <a:lnTo>
                    <a:pt x="0" y="7273"/>
                  </a:lnTo>
                  <a:close/>
                </a:path>
                <a:path w="21600" h="21600">
                  <a:moveTo>
                    <a:pt x="13024" y="7273"/>
                  </a:moveTo>
                  <a:lnTo>
                    <a:pt x="13591" y="6722"/>
                  </a:lnTo>
                  <a:lnTo>
                    <a:pt x="13833" y="7548"/>
                  </a:lnTo>
                  <a:lnTo>
                    <a:pt x="14076" y="8485"/>
                  </a:lnTo>
                  <a:lnTo>
                    <a:pt x="14157" y="9367"/>
                  </a:lnTo>
                  <a:lnTo>
                    <a:pt x="14197" y="10524"/>
                  </a:lnTo>
                  <a:lnTo>
                    <a:pt x="14197" y="11406"/>
                  </a:lnTo>
                  <a:lnTo>
                    <a:pt x="14116" y="12012"/>
                  </a:lnTo>
                  <a:lnTo>
                    <a:pt x="13995" y="12728"/>
                  </a:lnTo>
                  <a:lnTo>
                    <a:pt x="13833" y="13444"/>
                  </a:lnTo>
                  <a:lnTo>
                    <a:pt x="13712" y="14106"/>
                  </a:lnTo>
                  <a:lnTo>
                    <a:pt x="13591" y="14546"/>
                  </a:lnTo>
                  <a:lnTo>
                    <a:pt x="13065" y="13885"/>
                  </a:lnTo>
                  <a:lnTo>
                    <a:pt x="13307" y="12893"/>
                  </a:lnTo>
                  <a:lnTo>
                    <a:pt x="13469" y="11791"/>
                  </a:lnTo>
                  <a:lnTo>
                    <a:pt x="13550" y="10910"/>
                  </a:lnTo>
                  <a:lnTo>
                    <a:pt x="13591" y="10138"/>
                  </a:lnTo>
                  <a:lnTo>
                    <a:pt x="13469" y="9367"/>
                  </a:lnTo>
                  <a:lnTo>
                    <a:pt x="13388" y="8595"/>
                  </a:lnTo>
                  <a:lnTo>
                    <a:pt x="13267" y="7934"/>
                  </a:lnTo>
                  <a:lnTo>
                    <a:pt x="13024" y="7273"/>
                  </a:lnTo>
                  <a:close/>
                </a:path>
                <a:path w="21600" h="21600">
                  <a:moveTo>
                    <a:pt x="16382" y="3967"/>
                  </a:moveTo>
                  <a:lnTo>
                    <a:pt x="16786" y="5179"/>
                  </a:lnTo>
                  <a:lnTo>
                    <a:pt x="17150" y="6612"/>
                  </a:lnTo>
                  <a:lnTo>
                    <a:pt x="17474" y="8651"/>
                  </a:lnTo>
                  <a:lnTo>
                    <a:pt x="17595" y="9753"/>
                  </a:lnTo>
                  <a:lnTo>
                    <a:pt x="17635" y="12012"/>
                  </a:lnTo>
                  <a:lnTo>
                    <a:pt x="17393" y="13665"/>
                  </a:lnTo>
                  <a:lnTo>
                    <a:pt x="17150" y="15208"/>
                  </a:lnTo>
                  <a:lnTo>
                    <a:pt x="16786" y="16310"/>
                  </a:lnTo>
                  <a:lnTo>
                    <a:pt x="16341" y="17687"/>
                  </a:lnTo>
                  <a:lnTo>
                    <a:pt x="15815" y="17081"/>
                  </a:lnTo>
                  <a:lnTo>
                    <a:pt x="16503" y="14602"/>
                  </a:lnTo>
                  <a:lnTo>
                    <a:pt x="16786" y="13169"/>
                  </a:lnTo>
                  <a:lnTo>
                    <a:pt x="16867" y="12012"/>
                  </a:lnTo>
                  <a:lnTo>
                    <a:pt x="16867" y="9642"/>
                  </a:lnTo>
                  <a:lnTo>
                    <a:pt x="16705" y="7989"/>
                  </a:lnTo>
                  <a:lnTo>
                    <a:pt x="16422" y="6612"/>
                  </a:lnTo>
                  <a:lnTo>
                    <a:pt x="16220" y="5675"/>
                  </a:lnTo>
                  <a:lnTo>
                    <a:pt x="15856" y="4518"/>
                  </a:lnTo>
                  <a:lnTo>
                    <a:pt x="16382" y="3967"/>
                  </a:lnTo>
                  <a:close/>
                </a:path>
                <a:path w="21600" h="21600">
                  <a:moveTo>
                    <a:pt x="18889" y="1377"/>
                  </a:moveTo>
                  <a:lnTo>
                    <a:pt x="19415" y="826"/>
                  </a:lnTo>
                  <a:lnTo>
                    <a:pt x="20194" y="2576"/>
                  </a:lnTo>
                  <a:lnTo>
                    <a:pt x="20831" y="4683"/>
                  </a:lnTo>
                  <a:lnTo>
                    <a:pt x="21357" y="7204"/>
                  </a:lnTo>
                  <a:lnTo>
                    <a:pt x="21650" y="9450"/>
                  </a:lnTo>
                  <a:lnTo>
                    <a:pt x="21600" y="12301"/>
                  </a:lnTo>
                  <a:lnTo>
                    <a:pt x="21215" y="15938"/>
                  </a:lnTo>
                  <a:lnTo>
                    <a:pt x="20629" y="18348"/>
                  </a:lnTo>
                  <a:lnTo>
                    <a:pt x="19415" y="21655"/>
                  </a:lnTo>
                  <a:lnTo>
                    <a:pt x="18889" y="21159"/>
                  </a:lnTo>
                  <a:lnTo>
                    <a:pt x="19901" y="18404"/>
                  </a:lnTo>
                  <a:lnTo>
                    <a:pt x="20467" y="15593"/>
                  </a:lnTo>
                  <a:lnTo>
                    <a:pt x="20791" y="12342"/>
                  </a:lnTo>
                  <a:lnTo>
                    <a:pt x="20871" y="9532"/>
                  </a:lnTo>
                  <a:lnTo>
                    <a:pt x="20629" y="7411"/>
                  </a:lnTo>
                  <a:lnTo>
                    <a:pt x="20062" y="4628"/>
                  </a:lnTo>
                  <a:lnTo>
                    <a:pt x="19415" y="2810"/>
                  </a:lnTo>
                  <a:lnTo>
                    <a:pt x="18889" y="1377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45" name="Photo">
              <a:extLst>
                <a:ext uri="{FF2B5EF4-FFF2-40B4-BE49-F238E27FC236}">
                  <a16:creationId xmlns:a16="http://schemas.microsoft.com/office/drawing/2014/main" id="{E7A8510D-C89B-42CE-81E8-318FDFECD053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108" y="2040"/>
              <a:ext cx="936" cy="696"/>
            </a:xfrm>
            <a:custGeom>
              <a:avLst/>
              <a:gdLst>
                <a:gd name="T0" fmla="*/ 0 w 21600"/>
                <a:gd name="T1" fmla="*/ 3085 h 21600"/>
                <a:gd name="T2" fmla="*/ 10800 w 21600"/>
                <a:gd name="T3" fmla="*/ 0 h 21600"/>
                <a:gd name="T4" fmla="*/ 21600 w 21600"/>
                <a:gd name="T5" fmla="*/ 3085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8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778 w 21600"/>
                <a:gd name="T17" fmla="*/ 8228 h 21600"/>
                <a:gd name="T18" fmla="*/ 13757 w 21600"/>
                <a:gd name="T19" fmla="*/ 1688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0" y="21600"/>
                  </a:moveTo>
                  <a:lnTo>
                    <a:pt x="0" y="3085"/>
                  </a:lnTo>
                  <a:lnTo>
                    <a:pt x="1542" y="3085"/>
                  </a:lnTo>
                  <a:lnTo>
                    <a:pt x="1542" y="1028"/>
                  </a:lnTo>
                  <a:lnTo>
                    <a:pt x="3857" y="1028"/>
                  </a:lnTo>
                  <a:lnTo>
                    <a:pt x="3857" y="3085"/>
                  </a:lnTo>
                  <a:lnTo>
                    <a:pt x="5400" y="3085"/>
                  </a:lnTo>
                  <a:lnTo>
                    <a:pt x="6942" y="0"/>
                  </a:lnTo>
                  <a:lnTo>
                    <a:pt x="14657" y="0"/>
                  </a:lnTo>
                  <a:lnTo>
                    <a:pt x="16200" y="3085"/>
                  </a:ln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  <a:path w="21600" h="21600" extrusionOk="0">
                  <a:moveTo>
                    <a:pt x="0" y="3085"/>
                  </a:moveTo>
                  <a:lnTo>
                    <a:pt x="21600" y="3085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3085"/>
                  </a:lnTo>
                  <a:close/>
                </a:path>
                <a:path w="21600" h="21600" extrusionOk="0">
                  <a:moveTo>
                    <a:pt x="10800" y="4800"/>
                  </a:moveTo>
                  <a:lnTo>
                    <a:pt x="11925" y="4971"/>
                  </a:lnTo>
                  <a:lnTo>
                    <a:pt x="13017" y="5442"/>
                  </a:lnTo>
                  <a:lnTo>
                    <a:pt x="14046" y="6128"/>
                  </a:lnTo>
                  <a:lnTo>
                    <a:pt x="14914" y="7071"/>
                  </a:lnTo>
                  <a:lnTo>
                    <a:pt x="15621" y="8271"/>
                  </a:lnTo>
                  <a:lnTo>
                    <a:pt x="16167" y="9514"/>
                  </a:lnTo>
                  <a:lnTo>
                    <a:pt x="16425" y="11014"/>
                  </a:lnTo>
                  <a:lnTo>
                    <a:pt x="16585" y="12471"/>
                  </a:lnTo>
                  <a:lnTo>
                    <a:pt x="16489" y="14014"/>
                  </a:lnTo>
                  <a:lnTo>
                    <a:pt x="16135" y="15471"/>
                  </a:lnTo>
                  <a:lnTo>
                    <a:pt x="15621" y="16800"/>
                  </a:lnTo>
                  <a:lnTo>
                    <a:pt x="14914" y="18000"/>
                  </a:lnTo>
                  <a:lnTo>
                    <a:pt x="14046" y="18942"/>
                  </a:lnTo>
                  <a:lnTo>
                    <a:pt x="13050" y="19671"/>
                  </a:lnTo>
                  <a:lnTo>
                    <a:pt x="11925" y="20057"/>
                  </a:lnTo>
                  <a:lnTo>
                    <a:pt x="10832" y="20185"/>
                  </a:lnTo>
                  <a:lnTo>
                    <a:pt x="9675" y="20142"/>
                  </a:lnTo>
                  <a:lnTo>
                    <a:pt x="8582" y="19628"/>
                  </a:lnTo>
                  <a:lnTo>
                    <a:pt x="7553" y="18942"/>
                  </a:lnTo>
                  <a:lnTo>
                    <a:pt x="6717" y="17957"/>
                  </a:lnTo>
                  <a:lnTo>
                    <a:pt x="5946" y="16842"/>
                  </a:lnTo>
                  <a:lnTo>
                    <a:pt x="5464" y="15514"/>
                  </a:lnTo>
                  <a:lnTo>
                    <a:pt x="5078" y="14014"/>
                  </a:lnTo>
                  <a:lnTo>
                    <a:pt x="5014" y="12514"/>
                  </a:lnTo>
                  <a:lnTo>
                    <a:pt x="5110" y="11014"/>
                  </a:lnTo>
                  <a:lnTo>
                    <a:pt x="5528" y="9557"/>
                  </a:lnTo>
                  <a:lnTo>
                    <a:pt x="6010" y="8228"/>
                  </a:lnTo>
                  <a:lnTo>
                    <a:pt x="6750" y="7114"/>
                  </a:lnTo>
                  <a:lnTo>
                    <a:pt x="7650" y="6085"/>
                  </a:lnTo>
                  <a:lnTo>
                    <a:pt x="8614" y="5400"/>
                  </a:lnTo>
                  <a:lnTo>
                    <a:pt x="9707" y="4971"/>
                  </a:lnTo>
                  <a:lnTo>
                    <a:pt x="10800" y="4800"/>
                  </a:lnTo>
                  <a:close/>
                </a:path>
                <a:path w="21600" h="21600" extrusionOk="0">
                  <a:moveTo>
                    <a:pt x="8003" y="8057"/>
                  </a:moveTo>
                  <a:lnTo>
                    <a:pt x="8807" y="7371"/>
                  </a:lnTo>
                  <a:lnTo>
                    <a:pt x="9546" y="6985"/>
                  </a:lnTo>
                  <a:lnTo>
                    <a:pt x="10446" y="6771"/>
                  </a:lnTo>
                  <a:lnTo>
                    <a:pt x="11217" y="6771"/>
                  </a:lnTo>
                  <a:lnTo>
                    <a:pt x="12053" y="7028"/>
                  </a:lnTo>
                  <a:lnTo>
                    <a:pt x="12889" y="7457"/>
                  </a:lnTo>
                  <a:lnTo>
                    <a:pt x="13628" y="8100"/>
                  </a:lnTo>
                  <a:lnTo>
                    <a:pt x="14175" y="8871"/>
                  </a:lnTo>
                  <a:lnTo>
                    <a:pt x="14625" y="9814"/>
                  </a:lnTo>
                  <a:lnTo>
                    <a:pt x="14978" y="10885"/>
                  </a:lnTo>
                  <a:lnTo>
                    <a:pt x="15171" y="12042"/>
                  </a:lnTo>
                  <a:lnTo>
                    <a:pt x="15107" y="13114"/>
                  </a:lnTo>
                  <a:lnTo>
                    <a:pt x="15042" y="14228"/>
                  </a:lnTo>
                  <a:lnTo>
                    <a:pt x="14689" y="15257"/>
                  </a:lnTo>
                  <a:lnTo>
                    <a:pt x="14207" y="16285"/>
                  </a:lnTo>
                  <a:lnTo>
                    <a:pt x="13596" y="17057"/>
                  </a:lnTo>
                  <a:lnTo>
                    <a:pt x="12889" y="17657"/>
                  </a:lnTo>
                  <a:lnTo>
                    <a:pt x="12053" y="18085"/>
                  </a:lnTo>
                  <a:lnTo>
                    <a:pt x="11185" y="18257"/>
                  </a:lnTo>
                  <a:lnTo>
                    <a:pt x="10414" y="18214"/>
                  </a:lnTo>
                  <a:lnTo>
                    <a:pt x="9546" y="18042"/>
                  </a:lnTo>
                  <a:lnTo>
                    <a:pt x="8742" y="17614"/>
                  </a:lnTo>
                  <a:lnTo>
                    <a:pt x="8003" y="17014"/>
                  </a:lnTo>
                  <a:lnTo>
                    <a:pt x="7457" y="16242"/>
                  </a:lnTo>
                  <a:lnTo>
                    <a:pt x="6975" y="15257"/>
                  </a:lnTo>
                  <a:lnTo>
                    <a:pt x="6653" y="14142"/>
                  </a:lnTo>
                  <a:lnTo>
                    <a:pt x="6492" y="13114"/>
                  </a:lnTo>
                  <a:lnTo>
                    <a:pt x="6525" y="11914"/>
                  </a:lnTo>
                  <a:lnTo>
                    <a:pt x="6621" y="10842"/>
                  </a:lnTo>
                  <a:lnTo>
                    <a:pt x="6942" y="9771"/>
                  </a:lnTo>
                  <a:lnTo>
                    <a:pt x="7457" y="8785"/>
                  </a:lnTo>
                  <a:lnTo>
                    <a:pt x="8003" y="8057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46" name="Music">
              <a:extLst>
                <a:ext uri="{FF2B5EF4-FFF2-40B4-BE49-F238E27FC236}">
                  <a16:creationId xmlns:a16="http://schemas.microsoft.com/office/drawing/2014/main" id="{EE1526D2-3BEB-460A-9128-05D4C5E8AD69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216" y="2448"/>
              <a:ext cx="768" cy="672"/>
            </a:xfrm>
            <a:custGeom>
              <a:avLst/>
              <a:gdLst>
                <a:gd name="T0" fmla="*/ 7352 w 21600"/>
                <a:gd name="T1" fmla="*/ 46 h 21600"/>
                <a:gd name="T2" fmla="*/ 7373 w 21600"/>
                <a:gd name="T3" fmla="*/ 9900 h 21600"/>
                <a:gd name="T4" fmla="*/ 21683 w 21600"/>
                <a:gd name="T5" fmla="*/ 10061 h 21600"/>
                <a:gd name="T6" fmla="*/ 7352 w 21600"/>
                <a:gd name="T7" fmla="*/ 46 h 21600"/>
                <a:gd name="T8" fmla="*/ 21600 w 21600"/>
                <a:gd name="T9" fmla="*/ 0 h 21600"/>
                <a:gd name="T10" fmla="*/ 7975 w 21600"/>
                <a:gd name="T11" fmla="*/ 923 h 21600"/>
                <a:gd name="T12" fmla="*/ 20935 w 21600"/>
                <a:gd name="T13" fmla="*/ 535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21600" h="21600">
                  <a:moveTo>
                    <a:pt x="7352" y="46"/>
                  </a:moveTo>
                  <a:lnTo>
                    <a:pt x="7373" y="9900"/>
                  </a:lnTo>
                  <a:lnTo>
                    <a:pt x="7352" y="16107"/>
                  </a:lnTo>
                  <a:lnTo>
                    <a:pt x="7103" y="15969"/>
                  </a:lnTo>
                  <a:lnTo>
                    <a:pt x="6729" y="15692"/>
                  </a:lnTo>
                  <a:lnTo>
                    <a:pt x="6355" y="15553"/>
                  </a:lnTo>
                  <a:lnTo>
                    <a:pt x="5981" y="15415"/>
                  </a:lnTo>
                  <a:lnTo>
                    <a:pt x="5607" y="15276"/>
                  </a:lnTo>
                  <a:lnTo>
                    <a:pt x="5109" y="15138"/>
                  </a:lnTo>
                  <a:lnTo>
                    <a:pt x="4735" y="15138"/>
                  </a:lnTo>
                  <a:lnTo>
                    <a:pt x="4236" y="15138"/>
                  </a:lnTo>
                  <a:lnTo>
                    <a:pt x="3364" y="15138"/>
                  </a:lnTo>
                  <a:lnTo>
                    <a:pt x="2616" y="15276"/>
                  </a:lnTo>
                  <a:lnTo>
                    <a:pt x="1869" y="15692"/>
                  </a:lnTo>
                  <a:lnTo>
                    <a:pt x="1246" y="15969"/>
                  </a:lnTo>
                  <a:lnTo>
                    <a:pt x="747" y="16523"/>
                  </a:lnTo>
                  <a:lnTo>
                    <a:pt x="373" y="17076"/>
                  </a:lnTo>
                  <a:lnTo>
                    <a:pt x="124" y="17630"/>
                  </a:lnTo>
                  <a:lnTo>
                    <a:pt x="0" y="18323"/>
                  </a:lnTo>
                  <a:lnTo>
                    <a:pt x="124" y="19015"/>
                  </a:lnTo>
                  <a:lnTo>
                    <a:pt x="373" y="19569"/>
                  </a:lnTo>
                  <a:lnTo>
                    <a:pt x="747" y="20123"/>
                  </a:lnTo>
                  <a:lnTo>
                    <a:pt x="1246" y="20676"/>
                  </a:lnTo>
                  <a:lnTo>
                    <a:pt x="1869" y="21092"/>
                  </a:lnTo>
                  <a:lnTo>
                    <a:pt x="2616" y="21369"/>
                  </a:lnTo>
                  <a:lnTo>
                    <a:pt x="3364" y="21507"/>
                  </a:lnTo>
                  <a:lnTo>
                    <a:pt x="4236" y="21646"/>
                  </a:lnTo>
                  <a:lnTo>
                    <a:pt x="5109" y="21507"/>
                  </a:lnTo>
                  <a:lnTo>
                    <a:pt x="5856" y="21369"/>
                  </a:lnTo>
                  <a:lnTo>
                    <a:pt x="6604" y="21092"/>
                  </a:lnTo>
                  <a:lnTo>
                    <a:pt x="7227" y="20676"/>
                  </a:lnTo>
                  <a:lnTo>
                    <a:pt x="7726" y="20123"/>
                  </a:lnTo>
                  <a:lnTo>
                    <a:pt x="8100" y="19569"/>
                  </a:lnTo>
                  <a:lnTo>
                    <a:pt x="8349" y="19015"/>
                  </a:lnTo>
                  <a:lnTo>
                    <a:pt x="8473" y="18323"/>
                  </a:lnTo>
                  <a:lnTo>
                    <a:pt x="8473" y="6276"/>
                  </a:lnTo>
                  <a:lnTo>
                    <a:pt x="20561" y="6276"/>
                  </a:lnTo>
                  <a:lnTo>
                    <a:pt x="20561" y="16107"/>
                  </a:lnTo>
                  <a:lnTo>
                    <a:pt x="20187" y="15830"/>
                  </a:lnTo>
                  <a:lnTo>
                    <a:pt x="19938" y="15692"/>
                  </a:lnTo>
                  <a:lnTo>
                    <a:pt x="19564" y="15553"/>
                  </a:lnTo>
                  <a:lnTo>
                    <a:pt x="19190" y="15415"/>
                  </a:lnTo>
                  <a:lnTo>
                    <a:pt x="18692" y="15276"/>
                  </a:lnTo>
                  <a:lnTo>
                    <a:pt x="18318" y="15138"/>
                  </a:lnTo>
                  <a:lnTo>
                    <a:pt x="17944" y="15138"/>
                  </a:lnTo>
                  <a:lnTo>
                    <a:pt x="17446" y="15138"/>
                  </a:lnTo>
                  <a:lnTo>
                    <a:pt x="16573" y="15138"/>
                  </a:lnTo>
                  <a:lnTo>
                    <a:pt x="15826" y="15276"/>
                  </a:lnTo>
                  <a:lnTo>
                    <a:pt x="15078" y="15692"/>
                  </a:lnTo>
                  <a:lnTo>
                    <a:pt x="14455" y="15969"/>
                  </a:lnTo>
                  <a:lnTo>
                    <a:pt x="13956" y="16523"/>
                  </a:lnTo>
                  <a:lnTo>
                    <a:pt x="13583" y="17076"/>
                  </a:lnTo>
                  <a:lnTo>
                    <a:pt x="13333" y="17630"/>
                  </a:lnTo>
                  <a:lnTo>
                    <a:pt x="13209" y="18323"/>
                  </a:lnTo>
                  <a:lnTo>
                    <a:pt x="13333" y="19015"/>
                  </a:lnTo>
                  <a:lnTo>
                    <a:pt x="13583" y="19569"/>
                  </a:lnTo>
                  <a:lnTo>
                    <a:pt x="13956" y="20123"/>
                  </a:lnTo>
                  <a:lnTo>
                    <a:pt x="14455" y="20676"/>
                  </a:lnTo>
                  <a:lnTo>
                    <a:pt x="15078" y="21092"/>
                  </a:lnTo>
                  <a:lnTo>
                    <a:pt x="15826" y="21369"/>
                  </a:lnTo>
                  <a:lnTo>
                    <a:pt x="16573" y="21507"/>
                  </a:lnTo>
                  <a:lnTo>
                    <a:pt x="17446" y="21646"/>
                  </a:lnTo>
                  <a:lnTo>
                    <a:pt x="18318" y="21507"/>
                  </a:lnTo>
                  <a:lnTo>
                    <a:pt x="19066" y="21369"/>
                  </a:lnTo>
                  <a:lnTo>
                    <a:pt x="19813" y="21092"/>
                  </a:lnTo>
                  <a:lnTo>
                    <a:pt x="20436" y="20676"/>
                  </a:lnTo>
                  <a:lnTo>
                    <a:pt x="20935" y="20123"/>
                  </a:lnTo>
                  <a:lnTo>
                    <a:pt x="21309" y="19569"/>
                  </a:lnTo>
                  <a:lnTo>
                    <a:pt x="21558" y="19015"/>
                  </a:lnTo>
                  <a:lnTo>
                    <a:pt x="21683" y="18323"/>
                  </a:lnTo>
                  <a:lnTo>
                    <a:pt x="21683" y="10061"/>
                  </a:lnTo>
                  <a:lnTo>
                    <a:pt x="21683" y="46"/>
                  </a:lnTo>
                  <a:lnTo>
                    <a:pt x="7352" y="46"/>
                  </a:lnTo>
                  <a:close/>
                </a:path>
              </a:pathLst>
            </a:cu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7" grpId="0" animBg="1"/>
      <p:bldP spid="3993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CFC669B5-20BB-4733-B59F-A07C1BBA18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Математическое обеспечение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D80015A3-4545-4EA8-B31F-D2335755D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b="1" dirty="0"/>
              <a:t>МО</a:t>
            </a:r>
            <a:r>
              <a:rPr lang="ru-RU" altLang="ru-RU" dirty="0"/>
              <a:t> - это совокупность математических моделей, методов, алгоритмов, позволяющих  на основе архивных и первичных данных формировать командную информацию, вырабатывать управляющее воздействие</a:t>
            </a:r>
          </a:p>
        </p:txBody>
      </p:sp>
      <p:sp>
        <p:nvSpPr>
          <p:cNvPr id="6" name="Плюс 5">
            <a:extLst>
              <a:ext uri="{FF2B5EF4-FFF2-40B4-BE49-F238E27FC236}">
                <a16:creationId xmlns:a16="http://schemas.microsoft.com/office/drawing/2014/main" id="{06E33480-4A8E-40D7-8894-21BFB9031C46}"/>
              </a:ext>
            </a:extLst>
          </p:cNvPr>
          <p:cNvSpPr/>
          <p:nvPr/>
        </p:nvSpPr>
        <p:spPr>
          <a:xfrm>
            <a:off x="1571625" y="5786438"/>
            <a:ext cx="500063" cy="50006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Минус 6">
            <a:extLst>
              <a:ext uri="{FF2B5EF4-FFF2-40B4-BE49-F238E27FC236}">
                <a16:creationId xmlns:a16="http://schemas.microsoft.com/office/drawing/2014/main" id="{DD851E3F-F185-4839-9654-B302F099917E}"/>
              </a:ext>
            </a:extLst>
          </p:cNvPr>
          <p:cNvSpPr/>
          <p:nvPr/>
        </p:nvSpPr>
        <p:spPr>
          <a:xfrm>
            <a:off x="2357438" y="5786438"/>
            <a:ext cx="714375" cy="42862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Умножение 7">
            <a:extLst>
              <a:ext uri="{FF2B5EF4-FFF2-40B4-BE49-F238E27FC236}">
                <a16:creationId xmlns:a16="http://schemas.microsoft.com/office/drawing/2014/main" id="{91DE940F-5691-4705-ADE4-E50D34C5D583}"/>
              </a:ext>
            </a:extLst>
          </p:cNvPr>
          <p:cNvSpPr/>
          <p:nvPr/>
        </p:nvSpPr>
        <p:spPr>
          <a:xfrm>
            <a:off x="3357563" y="5715000"/>
            <a:ext cx="714375" cy="5715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Деление 8">
            <a:extLst>
              <a:ext uri="{FF2B5EF4-FFF2-40B4-BE49-F238E27FC236}">
                <a16:creationId xmlns:a16="http://schemas.microsoft.com/office/drawing/2014/main" id="{CE76B73B-C7C3-4C16-B3B1-BF7F3DF0B9F8}"/>
              </a:ext>
            </a:extLst>
          </p:cNvPr>
          <p:cNvSpPr/>
          <p:nvPr/>
        </p:nvSpPr>
        <p:spPr>
          <a:xfrm>
            <a:off x="4286250" y="5786438"/>
            <a:ext cx="785813" cy="428625"/>
          </a:xfrm>
          <a:prstGeom prst="mathDivid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Равно 9">
            <a:extLst>
              <a:ext uri="{FF2B5EF4-FFF2-40B4-BE49-F238E27FC236}">
                <a16:creationId xmlns:a16="http://schemas.microsoft.com/office/drawing/2014/main" id="{24F46FA0-6EF9-464B-9A69-D57FD62A47DA}"/>
              </a:ext>
            </a:extLst>
          </p:cNvPr>
          <p:cNvSpPr/>
          <p:nvPr/>
        </p:nvSpPr>
        <p:spPr>
          <a:xfrm>
            <a:off x="5357813" y="5786438"/>
            <a:ext cx="857250" cy="428625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е равно 10">
            <a:extLst>
              <a:ext uri="{FF2B5EF4-FFF2-40B4-BE49-F238E27FC236}">
                <a16:creationId xmlns:a16="http://schemas.microsoft.com/office/drawing/2014/main" id="{6CA85105-00AC-43CE-9F34-F46E89EEA0DB}"/>
              </a:ext>
            </a:extLst>
          </p:cNvPr>
          <p:cNvSpPr/>
          <p:nvPr/>
        </p:nvSpPr>
        <p:spPr>
          <a:xfrm>
            <a:off x="6572250" y="5786438"/>
            <a:ext cx="857250" cy="428625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EA20C22F-1597-4D32-A034-BB121CF75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Программное обеспечение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311CF411-647D-41FC-878A-57DE5C39AA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Прикладное</a:t>
            </a:r>
          </a:p>
          <a:p>
            <a:pPr eaLnBrk="1" hangingPunct="1"/>
            <a:r>
              <a:rPr lang="ru-RU" altLang="ru-RU"/>
              <a:t>Системное</a:t>
            </a:r>
          </a:p>
        </p:txBody>
      </p:sp>
      <p:pic>
        <p:nvPicPr>
          <p:cNvPr id="41991" name="Picture 7" descr="Картинка 1 из 126702">
            <a:hlinkClick r:id="rId2"/>
            <a:extLst>
              <a:ext uri="{FF2B5EF4-FFF2-40B4-BE49-F238E27FC236}">
                <a16:creationId xmlns:a16="http://schemas.microsoft.com/office/drawing/2014/main" id="{556CAF5B-BDCA-4E4A-B79B-11E351821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2428875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9978D737-8AD3-4306-B43E-55BB76865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Техническое обеспечение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EE17B8F-3026-456D-BE96-E0CCC3301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Обработка данных</a:t>
            </a:r>
          </a:p>
          <a:p>
            <a:pPr eaLnBrk="1" hangingPunct="1"/>
            <a:r>
              <a:rPr lang="ru-RU" altLang="ru-RU"/>
              <a:t>Накопление и хранение данных</a:t>
            </a:r>
          </a:p>
          <a:p>
            <a:pPr eaLnBrk="1" hangingPunct="1"/>
            <a:r>
              <a:rPr lang="ru-RU" altLang="ru-RU"/>
              <a:t>Тех. устройства отображения</a:t>
            </a:r>
          </a:p>
          <a:p>
            <a:pPr eaLnBrk="1" hangingPunct="1"/>
            <a:r>
              <a:rPr lang="ru-RU" altLang="ru-RU"/>
              <a:t>Устройства ввода, сбора, передачи данных</a:t>
            </a:r>
          </a:p>
          <a:p>
            <a:pPr eaLnBrk="1" hangingPunct="1"/>
            <a:r>
              <a:rPr lang="ru-RU" altLang="ru-RU"/>
              <a:t>Различные исполнительные механизмы и устройства</a:t>
            </a:r>
          </a:p>
          <a:p>
            <a:pPr eaLnBrk="1" hangingPunct="1"/>
            <a:endParaRPr lang="ru-RU" altLang="ru-RU"/>
          </a:p>
        </p:txBody>
      </p:sp>
      <p:sp>
        <p:nvSpPr>
          <p:cNvPr id="43013" name="printer2">
            <a:extLst>
              <a:ext uri="{FF2B5EF4-FFF2-40B4-BE49-F238E27FC236}">
                <a16:creationId xmlns:a16="http://schemas.microsoft.com/office/drawing/2014/main" id="{7300287F-5EF9-42A7-A67E-F9A424751825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858000" y="1785938"/>
            <a:ext cx="1809750" cy="9048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0 h 21600"/>
              <a:gd name="T4" fmla="*/ 2147483647 w 21600"/>
              <a:gd name="T5" fmla="*/ 345764091 h 21600"/>
              <a:gd name="T6" fmla="*/ 2147483647 w 21600"/>
              <a:gd name="T7" fmla="*/ 794014455 h 21600"/>
              <a:gd name="T8" fmla="*/ 2147483647 w 21600"/>
              <a:gd name="T9" fmla="*/ 1216606343 h 21600"/>
              <a:gd name="T10" fmla="*/ 2147483647 w 21600"/>
              <a:gd name="T11" fmla="*/ 1588027569 h 21600"/>
              <a:gd name="T12" fmla="*/ 2147483647 w 21600"/>
              <a:gd name="T13" fmla="*/ 1588027569 h 21600"/>
              <a:gd name="T14" fmla="*/ 1867989090 w 21600"/>
              <a:gd name="T15" fmla="*/ 1588027569 h 21600"/>
              <a:gd name="T16" fmla="*/ 0 w 21600"/>
              <a:gd name="T17" fmla="*/ 1216606343 h 21600"/>
              <a:gd name="T18" fmla="*/ 0 w 21600"/>
              <a:gd name="T19" fmla="*/ 794014455 h 21600"/>
              <a:gd name="T20" fmla="*/ 0 w 21600"/>
              <a:gd name="T21" fmla="*/ 345764091 h 21600"/>
              <a:gd name="T22" fmla="*/ 1419812038 w 21600"/>
              <a:gd name="T23" fmla="*/ 0 h 216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1397 w 21600"/>
              <a:gd name="T37" fmla="*/ 23298 h 21600"/>
              <a:gd name="T38" fmla="*/ 20266 w 21600"/>
              <a:gd name="T39" fmla="*/ 31137 h 216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600" h="21600" extrusionOk="0">
                <a:moveTo>
                  <a:pt x="10673" y="0"/>
                </a:moveTo>
                <a:lnTo>
                  <a:pt x="19186" y="0"/>
                </a:lnTo>
                <a:lnTo>
                  <a:pt x="21600" y="4703"/>
                </a:lnTo>
                <a:lnTo>
                  <a:pt x="21600" y="10800"/>
                </a:lnTo>
                <a:lnTo>
                  <a:pt x="21600" y="16548"/>
                </a:lnTo>
                <a:lnTo>
                  <a:pt x="18042" y="16548"/>
                </a:lnTo>
                <a:lnTo>
                  <a:pt x="18042" y="21600"/>
                </a:lnTo>
                <a:lnTo>
                  <a:pt x="10673" y="21600"/>
                </a:lnTo>
                <a:lnTo>
                  <a:pt x="3176" y="21600"/>
                </a:lnTo>
                <a:lnTo>
                  <a:pt x="3176" y="16548"/>
                </a:lnTo>
                <a:lnTo>
                  <a:pt x="0" y="16548"/>
                </a:lnTo>
                <a:lnTo>
                  <a:pt x="0" y="10800"/>
                </a:lnTo>
                <a:lnTo>
                  <a:pt x="0" y="4703"/>
                </a:lnTo>
                <a:lnTo>
                  <a:pt x="2414" y="0"/>
                </a:lnTo>
                <a:lnTo>
                  <a:pt x="10673" y="0"/>
                </a:lnTo>
                <a:close/>
              </a:path>
              <a:path w="21600" h="21600" extrusionOk="0">
                <a:moveTo>
                  <a:pt x="0" y="4703"/>
                </a:moveTo>
                <a:lnTo>
                  <a:pt x="3558" y="4703"/>
                </a:lnTo>
                <a:lnTo>
                  <a:pt x="17026" y="4703"/>
                </a:lnTo>
                <a:lnTo>
                  <a:pt x="21600" y="4703"/>
                </a:lnTo>
                <a:lnTo>
                  <a:pt x="0" y="4703"/>
                </a:lnTo>
                <a:moveTo>
                  <a:pt x="16518" y="4703"/>
                </a:moveTo>
                <a:lnTo>
                  <a:pt x="16518" y="10452"/>
                </a:lnTo>
                <a:lnTo>
                  <a:pt x="0" y="10452"/>
                </a:lnTo>
                <a:moveTo>
                  <a:pt x="4320" y="16548"/>
                </a:moveTo>
                <a:lnTo>
                  <a:pt x="4320" y="17419"/>
                </a:lnTo>
                <a:lnTo>
                  <a:pt x="4320" y="20555"/>
                </a:lnTo>
                <a:lnTo>
                  <a:pt x="4320" y="21600"/>
                </a:lnTo>
                <a:lnTo>
                  <a:pt x="4320" y="16548"/>
                </a:lnTo>
                <a:moveTo>
                  <a:pt x="16899" y="16548"/>
                </a:moveTo>
                <a:lnTo>
                  <a:pt x="16899" y="17419"/>
                </a:lnTo>
                <a:lnTo>
                  <a:pt x="16899" y="20555"/>
                </a:lnTo>
                <a:lnTo>
                  <a:pt x="16899" y="21600"/>
                </a:lnTo>
                <a:lnTo>
                  <a:pt x="16899" y="16548"/>
                </a:lnTo>
                <a:moveTo>
                  <a:pt x="15247" y="14981"/>
                </a:moveTo>
                <a:lnTo>
                  <a:pt x="15247" y="10452"/>
                </a:lnTo>
                <a:lnTo>
                  <a:pt x="16899" y="16548"/>
                </a:lnTo>
                <a:lnTo>
                  <a:pt x="18042" y="16548"/>
                </a:lnTo>
                <a:lnTo>
                  <a:pt x="16518" y="10452"/>
                </a:lnTo>
                <a:moveTo>
                  <a:pt x="15247" y="14981"/>
                </a:moveTo>
                <a:lnTo>
                  <a:pt x="15247" y="14981"/>
                </a:lnTo>
                <a:lnTo>
                  <a:pt x="16772" y="17942"/>
                </a:lnTo>
                <a:lnTo>
                  <a:pt x="4447" y="17942"/>
                </a:lnTo>
                <a:lnTo>
                  <a:pt x="5972" y="14981"/>
                </a:lnTo>
                <a:lnTo>
                  <a:pt x="5972" y="10452"/>
                </a:lnTo>
                <a:lnTo>
                  <a:pt x="4320" y="16548"/>
                </a:lnTo>
                <a:lnTo>
                  <a:pt x="3176" y="16548"/>
                </a:lnTo>
                <a:lnTo>
                  <a:pt x="4701" y="10452"/>
                </a:lnTo>
                <a:moveTo>
                  <a:pt x="20202" y="5574"/>
                </a:moveTo>
                <a:lnTo>
                  <a:pt x="20711" y="5574"/>
                </a:lnTo>
                <a:lnTo>
                  <a:pt x="20711" y="7839"/>
                </a:lnTo>
                <a:lnTo>
                  <a:pt x="20202" y="7839"/>
                </a:lnTo>
                <a:lnTo>
                  <a:pt x="20202" y="5574"/>
                </a:lnTo>
                <a:moveTo>
                  <a:pt x="5972" y="14981"/>
                </a:moveTo>
                <a:lnTo>
                  <a:pt x="7496" y="14981"/>
                </a:lnTo>
                <a:lnTo>
                  <a:pt x="13341" y="14981"/>
                </a:lnTo>
                <a:lnTo>
                  <a:pt x="15247" y="1498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014" name="scanner1">
            <a:extLst>
              <a:ext uri="{FF2B5EF4-FFF2-40B4-BE49-F238E27FC236}">
                <a16:creationId xmlns:a16="http://schemas.microsoft.com/office/drawing/2014/main" id="{C0702486-137C-428B-8FCA-2A360C56C58B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42875" y="5786438"/>
            <a:ext cx="1809750" cy="904875"/>
          </a:xfrm>
          <a:custGeom>
            <a:avLst/>
            <a:gdLst>
              <a:gd name="T0" fmla="*/ 2147483647 w 21600"/>
              <a:gd name="T1" fmla="*/ 529342802 h 21600"/>
              <a:gd name="T2" fmla="*/ 2147483647 w 21600"/>
              <a:gd name="T3" fmla="*/ 933332981 h 21600"/>
              <a:gd name="T4" fmla="*/ 2147483647 w 21600"/>
              <a:gd name="T5" fmla="*/ 1588027569 h 21600"/>
              <a:gd name="T6" fmla="*/ 0 w 21600"/>
              <a:gd name="T7" fmla="*/ 849741999 h 21600"/>
              <a:gd name="T8" fmla="*/ 0 w 21600"/>
              <a:gd name="T9" fmla="*/ 445749810 h 21600"/>
              <a:gd name="T10" fmla="*/ 2147483647 w 21600"/>
              <a:gd name="T11" fmla="*/ 0 h 21600"/>
              <a:gd name="T12" fmla="*/ 2147483647 w 21600"/>
              <a:gd name="T13" fmla="*/ 69623173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1425 w 21600"/>
              <a:gd name="T22" fmla="*/ 23068 h 21600"/>
              <a:gd name="T23" fmla="*/ 20312 w 21600"/>
              <a:gd name="T24" fmla="*/ 3093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 extrusionOk="0">
                <a:moveTo>
                  <a:pt x="15350" y="4547"/>
                </a:moveTo>
                <a:lnTo>
                  <a:pt x="21600" y="7200"/>
                </a:lnTo>
                <a:lnTo>
                  <a:pt x="21600" y="10800"/>
                </a:lnTo>
                <a:lnTo>
                  <a:pt x="21600" y="12695"/>
                </a:lnTo>
                <a:lnTo>
                  <a:pt x="13925" y="21600"/>
                </a:lnTo>
                <a:lnTo>
                  <a:pt x="10964" y="19326"/>
                </a:lnTo>
                <a:lnTo>
                  <a:pt x="0" y="11558"/>
                </a:lnTo>
                <a:lnTo>
                  <a:pt x="0" y="10800"/>
                </a:lnTo>
                <a:lnTo>
                  <a:pt x="0" y="6063"/>
                </a:lnTo>
                <a:lnTo>
                  <a:pt x="7456" y="0"/>
                </a:lnTo>
                <a:lnTo>
                  <a:pt x="8552" y="568"/>
                </a:lnTo>
                <a:lnTo>
                  <a:pt x="10964" y="568"/>
                </a:lnTo>
                <a:lnTo>
                  <a:pt x="18749" y="947"/>
                </a:lnTo>
                <a:lnTo>
                  <a:pt x="15350" y="4547"/>
                </a:lnTo>
                <a:close/>
              </a:path>
              <a:path w="21600" h="21600" extrusionOk="0">
                <a:moveTo>
                  <a:pt x="15350" y="4547"/>
                </a:moveTo>
                <a:lnTo>
                  <a:pt x="21600" y="7200"/>
                </a:lnTo>
                <a:lnTo>
                  <a:pt x="13925" y="15347"/>
                </a:lnTo>
                <a:lnTo>
                  <a:pt x="0" y="6063"/>
                </a:lnTo>
                <a:moveTo>
                  <a:pt x="8552" y="568"/>
                </a:moveTo>
                <a:lnTo>
                  <a:pt x="2083" y="6063"/>
                </a:lnTo>
                <a:lnTo>
                  <a:pt x="11951" y="7579"/>
                </a:lnTo>
                <a:lnTo>
                  <a:pt x="15350" y="4547"/>
                </a:lnTo>
                <a:moveTo>
                  <a:pt x="14254" y="5684"/>
                </a:moveTo>
                <a:lnTo>
                  <a:pt x="19078" y="7768"/>
                </a:lnTo>
                <a:lnTo>
                  <a:pt x="13815" y="13074"/>
                </a:lnTo>
                <a:lnTo>
                  <a:pt x="2083" y="6063"/>
                </a:lnTo>
                <a:moveTo>
                  <a:pt x="13925" y="21600"/>
                </a:moveTo>
                <a:lnTo>
                  <a:pt x="13925" y="20463"/>
                </a:lnTo>
                <a:lnTo>
                  <a:pt x="13925" y="16674"/>
                </a:lnTo>
                <a:lnTo>
                  <a:pt x="13925" y="15347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3016" name="computr3">
            <a:extLst>
              <a:ext uri="{FF2B5EF4-FFF2-40B4-BE49-F238E27FC236}">
                <a16:creationId xmlns:a16="http://schemas.microsoft.com/office/drawing/2014/main" id="{AA1506B6-E600-4A57-ADBE-53AA43388A27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877050" y="4857750"/>
            <a:ext cx="2266950" cy="1695450"/>
          </a:xfrm>
          <a:custGeom>
            <a:avLst/>
            <a:gdLst>
              <a:gd name="T0" fmla="*/ 0 w 21600"/>
              <a:gd name="T1" fmla="*/ 2147483647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7811 w 21600"/>
              <a:gd name="T13" fmla="*/ 2584 h 21600"/>
              <a:gd name="T14" fmla="*/ 16359 w 21600"/>
              <a:gd name="T15" fmla="*/ 1176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8250" y="17743"/>
                </a:moveTo>
                <a:lnTo>
                  <a:pt x="17557" y="16971"/>
                </a:lnTo>
                <a:lnTo>
                  <a:pt x="5429" y="16971"/>
                </a:lnTo>
                <a:lnTo>
                  <a:pt x="4736" y="17743"/>
                </a:lnTo>
                <a:lnTo>
                  <a:pt x="18250" y="17743"/>
                </a:lnTo>
                <a:close/>
              </a:path>
              <a:path w="21600" h="21600" extrusionOk="0">
                <a:moveTo>
                  <a:pt x="18250" y="17743"/>
                </a:moveTo>
                <a:moveTo>
                  <a:pt x="19405" y="19131"/>
                </a:moveTo>
                <a:lnTo>
                  <a:pt x="18712" y="18360"/>
                </a:lnTo>
                <a:lnTo>
                  <a:pt x="4274" y="18360"/>
                </a:lnTo>
                <a:lnTo>
                  <a:pt x="3581" y="19131"/>
                </a:lnTo>
                <a:lnTo>
                  <a:pt x="19405" y="19131"/>
                </a:lnTo>
                <a:close/>
              </a:path>
              <a:path w="21600" h="21600" extrusionOk="0">
                <a:moveTo>
                  <a:pt x="19405" y="19131"/>
                </a:moveTo>
                <a:moveTo>
                  <a:pt x="20560" y="20520"/>
                </a:moveTo>
                <a:lnTo>
                  <a:pt x="19867" y="19749"/>
                </a:lnTo>
                <a:lnTo>
                  <a:pt x="3119" y="19749"/>
                </a:lnTo>
                <a:lnTo>
                  <a:pt x="2426" y="20520"/>
                </a:lnTo>
                <a:lnTo>
                  <a:pt x="20560" y="20520"/>
                </a:lnTo>
                <a:close/>
              </a:path>
              <a:path w="21600" h="21600" extrusionOk="0">
                <a:moveTo>
                  <a:pt x="20560" y="20520"/>
                </a:moveTo>
                <a:moveTo>
                  <a:pt x="4620" y="16971"/>
                </a:moveTo>
                <a:lnTo>
                  <a:pt x="5313" y="16200"/>
                </a:lnTo>
                <a:lnTo>
                  <a:pt x="7624" y="16200"/>
                </a:lnTo>
                <a:lnTo>
                  <a:pt x="7624" y="14194"/>
                </a:lnTo>
                <a:lnTo>
                  <a:pt x="5891" y="14194"/>
                </a:lnTo>
                <a:lnTo>
                  <a:pt x="5891" y="0"/>
                </a:lnTo>
                <a:lnTo>
                  <a:pt x="12013" y="0"/>
                </a:lnTo>
                <a:lnTo>
                  <a:pt x="18135" y="0"/>
                </a:lnTo>
                <a:lnTo>
                  <a:pt x="18135" y="10800"/>
                </a:lnTo>
                <a:lnTo>
                  <a:pt x="18135" y="14194"/>
                </a:lnTo>
                <a:lnTo>
                  <a:pt x="16402" y="14194"/>
                </a:lnTo>
                <a:lnTo>
                  <a:pt x="16402" y="16200"/>
                </a:lnTo>
                <a:lnTo>
                  <a:pt x="17788" y="16200"/>
                </a:lnTo>
                <a:lnTo>
                  <a:pt x="19059" y="17743"/>
                </a:lnTo>
                <a:lnTo>
                  <a:pt x="21022" y="19903"/>
                </a:lnTo>
                <a:lnTo>
                  <a:pt x="21253" y="20057"/>
                </a:lnTo>
                <a:lnTo>
                  <a:pt x="21369" y="20366"/>
                </a:lnTo>
                <a:lnTo>
                  <a:pt x="21600" y="20674"/>
                </a:lnTo>
                <a:lnTo>
                  <a:pt x="21600" y="20829"/>
                </a:lnTo>
                <a:lnTo>
                  <a:pt x="21600" y="20983"/>
                </a:lnTo>
                <a:lnTo>
                  <a:pt x="21600" y="21137"/>
                </a:lnTo>
                <a:lnTo>
                  <a:pt x="21600" y="21291"/>
                </a:lnTo>
                <a:lnTo>
                  <a:pt x="21484" y="21446"/>
                </a:lnTo>
                <a:lnTo>
                  <a:pt x="21369" y="21446"/>
                </a:lnTo>
                <a:lnTo>
                  <a:pt x="21138" y="21600"/>
                </a:lnTo>
                <a:lnTo>
                  <a:pt x="21022" y="21600"/>
                </a:lnTo>
                <a:lnTo>
                  <a:pt x="10973" y="21600"/>
                </a:lnTo>
                <a:lnTo>
                  <a:pt x="2079" y="21600"/>
                </a:lnTo>
                <a:lnTo>
                  <a:pt x="1848" y="21600"/>
                </a:lnTo>
                <a:lnTo>
                  <a:pt x="1733" y="21446"/>
                </a:lnTo>
                <a:lnTo>
                  <a:pt x="1617" y="21446"/>
                </a:lnTo>
                <a:lnTo>
                  <a:pt x="1502" y="21291"/>
                </a:lnTo>
                <a:lnTo>
                  <a:pt x="1386" y="21291"/>
                </a:lnTo>
                <a:lnTo>
                  <a:pt x="1386" y="21137"/>
                </a:lnTo>
                <a:lnTo>
                  <a:pt x="1386" y="20983"/>
                </a:lnTo>
                <a:lnTo>
                  <a:pt x="1386" y="20829"/>
                </a:lnTo>
                <a:lnTo>
                  <a:pt x="1502" y="20674"/>
                </a:lnTo>
                <a:lnTo>
                  <a:pt x="1617" y="20366"/>
                </a:lnTo>
                <a:lnTo>
                  <a:pt x="1733" y="20057"/>
                </a:lnTo>
                <a:lnTo>
                  <a:pt x="1964" y="19903"/>
                </a:lnTo>
                <a:lnTo>
                  <a:pt x="0" y="19903"/>
                </a:lnTo>
                <a:lnTo>
                  <a:pt x="0" y="10800"/>
                </a:lnTo>
                <a:lnTo>
                  <a:pt x="0" y="2777"/>
                </a:lnTo>
                <a:lnTo>
                  <a:pt x="4620" y="2777"/>
                </a:lnTo>
                <a:lnTo>
                  <a:pt x="4620" y="16971"/>
                </a:lnTo>
                <a:moveTo>
                  <a:pt x="4620" y="16971"/>
                </a:moveTo>
                <a:moveTo>
                  <a:pt x="4620" y="16971"/>
                </a:moveTo>
                <a:lnTo>
                  <a:pt x="4158" y="17434"/>
                </a:lnTo>
                <a:lnTo>
                  <a:pt x="2541" y="19286"/>
                </a:lnTo>
                <a:lnTo>
                  <a:pt x="1964" y="19903"/>
                </a:lnTo>
                <a:lnTo>
                  <a:pt x="4620" y="16971"/>
                </a:lnTo>
                <a:close/>
              </a:path>
              <a:path w="21600" h="21600" extrusionOk="0">
                <a:moveTo>
                  <a:pt x="7624" y="2314"/>
                </a:moveTo>
                <a:moveTo>
                  <a:pt x="16402" y="2314"/>
                </a:moveTo>
                <a:lnTo>
                  <a:pt x="16402" y="11880"/>
                </a:lnTo>
                <a:lnTo>
                  <a:pt x="7624" y="11880"/>
                </a:lnTo>
                <a:lnTo>
                  <a:pt x="7624" y="2314"/>
                </a:lnTo>
                <a:close/>
              </a:path>
              <a:path w="21600" h="21600" extrusionOk="0">
                <a:moveTo>
                  <a:pt x="578" y="4011"/>
                </a:moveTo>
                <a:moveTo>
                  <a:pt x="4043" y="4011"/>
                </a:moveTo>
                <a:lnTo>
                  <a:pt x="4043" y="4320"/>
                </a:lnTo>
                <a:lnTo>
                  <a:pt x="578" y="4320"/>
                </a:lnTo>
                <a:lnTo>
                  <a:pt x="578" y="4011"/>
                </a:lnTo>
                <a:close/>
                <a:moveTo>
                  <a:pt x="7624" y="14194"/>
                </a:moveTo>
                <a:lnTo>
                  <a:pt x="16402" y="14194"/>
                </a:lnTo>
                <a:lnTo>
                  <a:pt x="16402" y="16200"/>
                </a:lnTo>
                <a:lnTo>
                  <a:pt x="7624" y="16200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  <p:bldP spid="43013" grpId="0" animBg="1"/>
      <p:bldP spid="43014" grpId="0" animBg="1"/>
      <p:bldP spid="430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Информационные системы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Информационная система (ИС) – программный комплекс, функции которого состоят:</a:t>
            </a:r>
          </a:p>
          <a:p>
            <a:pPr lvl="1"/>
            <a:r>
              <a:rPr lang="ru-RU" altLang="ru-RU" sz="1600" dirty="0"/>
              <a:t>в поддержке надежного долговременного хранения информации в памяти компьютера;</a:t>
            </a:r>
          </a:p>
          <a:p>
            <a:pPr lvl="1"/>
            <a:r>
              <a:rPr lang="ru-RU" altLang="ru-RU" sz="1600" dirty="0"/>
              <a:t>в выполнении требуемых для данного приложения преобразований информации и/или вычислений;</a:t>
            </a:r>
          </a:p>
          <a:p>
            <a:pPr lvl="1"/>
            <a:r>
              <a:rPr lang="ru-RU" altLang="ru-RU" sz="1600" dirty="0"/>
              <a:t>в предоставлении пользователям системы удобного и легко осваиваемого интерфейса.</a:t>
            </a:r>
          </a:p>
          <a:p>
            <a:r>
              <a:rPr lang="ru-RU" altLang="ru-RU" sz="1800" dirty="0"/>
              <a:t>Объемы данных, с которыми приходится иметь дело ИС, достаточно велики, а сами данные обладают достаточно сложной структурой. </a:t>
            </a:r>
          </a:p>
          <a:p>
            <a:r>
              <a:rPr lang="ru-RU" altLang="ru-RU" sz="1800" dirty="0"/>
              <a:t>Классическими примерами ИС являются банковские системы, системы резервирования авиационных или железнодорожных билетов, мест в гостиницах и т. д. </a:t>
            </a:r>
          </a:p>
          <a:p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79760951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A50B164F-43E9-420F-916C-F6FDEE1025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Организационно-методическое обеспечение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67284F1-101F-4A60-A22E-A99E34BE7D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ОМО</a:t>
            </a:r>
            <a:r>
              <a:rPr lang="ru-RU" altLang="ru-RU"/>
              <a:t> – совокупность документов, распоряжений, приказов, рекомендаций, на основе которых можно обучить коллектив людей эксплуатации АСОИУ</a:t>
            </a:r>
          </a:p>
          <a:p>
            <a:pPr eaLnBrk="1" hangingPunct="1"/>
            <a:r>
              <a:rPr lang="ru-RU" altLang="ru-RU"/>
              <a:t>Совокупность документов, обеспечивающих развитие систем</a:t>
            </a:r>
          </a:p>
        </p:txBody>
      </p:sp>
      <p:sp>
        <p:nvSpPr>
          <p:cNvPr id="44036" name="Documents">
            <a:extLst>
              <a:ext uri="{FF2B5EF4-FFF2-40B4-BE49-F238E27FC236}">
                <a16:creationId xmlns:a16="http://schemas.microsoft.com/office/drawing/2014/main" id="{444FB51E-13CD-4868-B49D-FBE2B9AB86F6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05605" y="4622990"/>
            <a:ext cx="1352550" cy="1809750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  <p:bldP spid="440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C:\Program Files\Microsoft Office\MEDIA\CAGCAT10\j0292020.wmf">
            <a:extLst>
              <a:ext uri="{FF2B5EF4-FFF2-40B4-BE49-F238E27FC236}">
                <a16:creationId xmlns:a16="http://schemas.microsoft.com/office/drawing/2014/main" id="{4D19944E-00A9-45F3-BD51-2FBF2A25B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2" y="2542381"/>
            <a:ext cx="1868488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8" name="Rectangle 2">
            <a:extLst>
              <a:ext uri="{FF2B5EF4-FFF2-40B4-BE49-F238E27FC236}">
                <a16:creationId xmlns:a16="http://schemas.microsoft.com/office/drawing/2014/main" id="{0766F157-8EC7-4088-974D-D0054AE6C3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Пользователи АСОИУ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6B8BCAC4-AC29-4180-82BB-691F050550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28813" y="2017713"/>
            <a:ext cx="7026275" cy="4554537"/>
          </a:xfrm>
        </p:spPr>
        <p:txBody>
          <a:bodyPr/>
          <a:lstStyle/>
          <a:p>
            <a:pPr eaLnBrk="1" hangingPunct="1"/>
            <a:r>
              <a:rPr lang="ru-RU" altLang="ru-RU"/>
              <a:t>Пользователи АСОИУ – это группа сотрудников, которые осуществляют управление объектом с помощью АСОИУ. Пользователи делятся на три группы: конечные пользователи, неспециалисты в рассматриваемой области, обучаемые пользователи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2BB7C9AC-4FB1-4482-9BBD-0B0475072C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Конечные пользователи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F34143C0-E680-4C67-97E8-7808595DEF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4313" y="2214563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КП – это, как правило, квалифицированные специалисты в рассматриваемой предметной области. КП ожидают, что качество и оперативность принимаемых ими решений в результате применения АСОИУ повысится, снизится количество требуемых ресурсов, увеличится производительность</a:t>
            </a:r>
          </a:p>
        </p:txBody>
      </p:sp>
      <p:pic>
        <p:nvPicPr>
          <p:cNvPr id="46084" name="Picture 4" descr="C:\Program Files\Microsoft Office\MEDIA\CAGCAT10\j0195384.wmf">
            <a:extLst>
              <a:ext uri="{FF2B5EF4-FFF2-40B4-BE49-F238E27FC236}">
                <a16:creationId xmlns:a16="http://schemas.microsoft.com/office/drawing/2014/main" id="{2F9A65BD-AF87-44CC-8388-A9704C1CF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4714875"/>
            <a:ext cx="1795462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C6C55F02-DA03-418F-9768-F8831AF289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Неспециалисты в предметной области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DF0C5FF3-2576-459E-98F1-A198F2520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Ожидают от АСОИУ решения возникающих проблем «хоть как-то»</a:t>
            </a:r>
          </a:p>
        </p:txBody>
      </p:sp>
      <p:pic>
        <p:nvPicPr>
          <p:cNvPr id="47116" name="Picture 12" descr="Картинка 9 из 126264">
            <a:hlinkClick r:id="rId3"/>
            <a:extLst>
              <a:ext uri="{FF2B5EF4-FFF2-40B4-BE49-F238E27FC236}">
                <a16:creationId xmlns:a16="http://schemas.microsoft.com/office/drawing/2014/main" id="{722EC1D6-8E2C-48D9-B95A-27CFF9228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3214688"/>
            <a:ext cx="42862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478E062-F1CE-4A07-B979-80D271E746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Обучаемые пользователи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697B6475-807F-47B9-B93C-5E31915A45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71813" y="2017713"/>
            <a:ext cx="5883275" cy="4114800"/>
          </a:xfrm>
        </p:spPr>
        <p:txBody>
          <a:bodyPr/>
          <a:lstStyle/>
          <a:p>
            <a:pPr eaLnBrk="1" hangingPunct="1"/>
            <a:r>
              <a:rPr lang="ru-RU" altLang="ru-RU"/>
              <a:t>Постепенно становятся  высококвалифицированными специалистами, ожидают от АСОИУ обучения в принятии решений</a:t>
            </a:r>
          </a:p>
        </p:txBody>
      </p:sp>
      <p:pic>
        <p:nvPicPr>
          <p:cNvPr id="48135" name="Picture 7" descr="Картинка 14 из 908088">
            <a:hlinkClick r:id="rId2"/>
            <a:extLst>
              <a:ext uri="{FF2B5EF4-FFF2-40B4-BE49-F238E27FC236}">
                <a16:creationId xmlns:a16="http://schemas.microsoft.com/office/drawing/2014/main" id="{1E299CE2-FBE5-42F0-B3ED-36FDEAFB9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286000"/>
            <a:ext cx="29051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265C922D-11C4-4979-91C1-9E9BF9A7CD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Разработчики АСОИУ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A8302CC6-93D8-45CA-942F-19021764AC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Руководитель</a:t>
            </a:r>
          </a:p>
          <a:p>
            <a:pPr eaLnBrk="1" hangingPunct="1"/>
            <a:r>
              <a:rPr lang="ru-RU" altLang="ru-RU"/>
              <a:t>Исполнители</a:t>
            </a:r>
          </a:p>
        </p:txBody>
      </p:sp>
      <p:pic>
        <p:nvPicPr>
          <p:cNvPr id="49161" name="Picture 9" descr="Картинка 13 из 54056">
            <a:hlinkClick r:id="rId2"/>
            <a:extLst>
              <a:ext uri="{FF2B5EF4-FFF2-40B4-BE49-F238E27FC236}">
                <a16:creationId xmlns:a16="http://schemas.microsoft.com/office/drawing/2014/main" id="{942D49D0-6DD3-485D-A3E6-005D4FF0C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3286125"/>
            <a:ext cx="428625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77AFBD21-CA07-4BEC-9B82-8CB3D57675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Разработчики АСОИУ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F30DC28D-4B13-4DEB-AC54-644842148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Аналитик (должен хорошо знать предметную область)</a:t>
            </a:r>
          </a:p>
          <a:p>
            <a:pPr eaLnBrk="1" hangingPunct="1"/>
            <a:r>
              <a:rPr lang="ru-RU" altLang="ru-RU" dirty="0"/>
              <a:t>Математик (разрабатывает алгоритмы решения задачи, методы)</a:t>
            </a:r>
          </a:p>
          <a:p>
            <a:pPr eaLnBrk="1" hangingPunct="1"/>
            <a:r>
              <a:rPr lang="ru-RU" altLang="ru-RU" dirty="0"/>
              <a:t>Инженер по знаниям (формализует информацию таким образом, чтобы ее можно было обработать на ЭВМ)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7CF13951-E9A5-4A50-9E11-BDE69A5DDA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Разработчики АСОИУ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9213A454-94A8-48BA-A028-161918C33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800"/>
              <a:t>Программист (разрабатывает на основе информации от математика и инженера по знаниям прикладное ПО, а также выбирает системное ПО, может выступать как кодировщик).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/>
              <a:t>Инженер технического обеспечения (обрабатывает требования математика и программиста и разрабатывает проект ТО)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/>
              <a:t>Эксперт (специалист в предметной области, оценивающий эффективность АСОИУ)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E341304A-1674-47AE-ADD9-D84B2FA517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Персонал, эксплуатирующий АСОИУ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17297D32-47A6-46F4-822C-9F9C0F3C92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Операторы</a:t>
            </a:r>
          </a:p>
          <a:p>
            <a:pPr eaLnBrk="1" hangingPunct="1"/>
            <a:r>
              <a:rPr lang="ru-RU" altLang="ru-RU"/>
              <a:t>Администраторы БД</a:t>
            </a:r>
          </a:p>
          <a:p>
            <a:pPr eaLnBrk="1" hangingPunct="1"/>
            <a:r>
              <a:rPr lang="ru-RU" altLang="ru-RU"/>
              <a:t>Программисты</a:t>
            </a:r>
          </a:p>
          <a:p>
            <a:pPr eaLnBrk="1" hangingPunct="1"/>
            <a:r>
              <a:rPr lang="ru-RU" altLang="ru-RU"/>
              <a:t>Системные администраторы</a:t>
            </a:r>
          </a:p>
        </p:txBody>
      </p:sp>
      <p:pic>
        <p:nvPicPr>
          <p:cNvPr id="52228" name="Picture 4" descr="C:\Program Files\Microsoft Office\MEDIA\CAGCAT10\j0292020.wmf">
            <a:extLst>
              <a:ext uri="{FF2B5EF4-FFF2-40B4-BE49-F238E27FC236}">
                <a16:creationId xmlns:a16="http://schemas.microsoft.com/office/drawing/2014/main" id="{A9D3E1EA-5B26-43D9-BB09-09FDC4C0B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4643438"/>
            <a:ext cx="1868488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004E1F0A-269C-407D-82BC-5BB3059581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Классификация АСОИУ по степени развитости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36641354-7405-48BB-AF92-1F0D865AC0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Измерительные информационные системы (предназначены для сбора первичной информации)</a:t>
            </a:r>
          </a:p>
          <a:p>
            <a:pPr eaLnBrk="1" hangingPunct="1"/>
            <a:r>
              <a:rPr lang="ru-RU" altLang="ru-RU"/>
              <a:t>Измерительно-контролирующие системы (предназначены для контроля состояния объекта управления).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A569769E-1416-41D4-835B-29CC813D18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Информационная система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E6BFBBFD-81EC-477F-ACE4-A04BEA27A0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z="2800" dirty="0"/>
              <a:t>Под «информационной системой» будем подразумевать </a:t>
            </a:r>
            <a:r>
              <a:rPr lang="ru-RU" altLang="ru-RU" sz="2800" b="1" dirty="0"/>
              <a:t>автоматизированную систему обработки информации и управления (АСОИУ)</a:t>
            </a:r>
          </a:p>
          <a:p>
            <a:pPr eaLnBrk="1" hangingPunct="1"/>
            <a:r>
              <a:rPr lang="ru-RU" altLang="ru-RU" sz="2800" dirty="0"/>
              <a:t>АСОИУ – сложная автоматизированная система, производящая обработку информации с целью управления другой сложной системой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9E0C245-F75D-4243-B4B9-1222212A91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Классификация АСОИУ по степени развитости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C7713617-78A7-4986-842D-6AD9339FC9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dirty="0"/>
              <a:t>ИС с накоплением информации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dirty="0"/>
              <a:t>ИС с обобщением информации (</a:t>
            </a:r>
            <a:r>
              <a:rPr lang="en-US" altLang="ru-RU" sz="2800" dirty="0"/>
              <a:t>OLAP)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dirty="0"/>
              <a:t>Информационно-справочные системы (решение принимает конечный пользователь)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dirty="0"/>
              <a:t>Информационно-советующие системы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dirty="0"/>
              <a:t>Управляющие системы (исполнителем является не человек, а машина, тех. </a:t>
            </a:r>
            <a:r>
              <a:rPr lang="ru-RU" altLang="ru-RU" dirty="0"/>
              <a:t>у</a:t>
            </a:r>
            <a:r>
              <a:rPr lang="ru-RU" altLang="ru-RU" sz="2800" dirty="0"/>
              <a:t>стройство.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8280458" cy="884834"/>
          </a:xfrm>
        </p:spPr>
        <p:txBody>
          <a:bodyPr>
            <a:noAutofit/>
          </a:bodyPr>
          <a:lstStyle/>
          <a:p>
            <a:r>
              <a:rPr lang="ru-RU" sz="3600" dirty="0"/>
              <a:t>Информационно-управляющая структура производственного предприятия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5069160"/>
          </a:xfrm>
        </p:spPr>
        <p:txBody>
          <a:bodyPr>
            <a:normAutofit fontScale="625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ru-RU" b="1" dirty="0"/>
              <a:t>АСУТП</a:t>
            </a:r>
            <a:r>
              <a:rPr lang="ru-RU" dirty="0"/>
              <a:t> — автоматизированные системы управления технологическими процессами;</a:t>
            </a:r>
          </a:p>
          <a:p>
            <a:pPr>
              <a:buFont typeface="Wingdings 3" charset="2"/>
              <a:buChar char=""/>
              <a:defRPr/>
            </a:pPr>
            <a:r>
              <a:rPr lang="ru-RU" b="1" dirty="0"/>
              <a:t>MES —</a:t>
            </a:r>
            <a:r>
              <a:rPr lang="ru-RU" dirty="0"/>
              <a:t>(</a:t>
            </a:r>
            <a:r>
              <a:rPr lang="ru-RU" i="1" dirty="0" err="1"/>
              <a:t>Manufacturing</a:t>
            </a:r>
            <a:r>
              <a:rPr lang="ru-RU" i="1" dirty="0"/>
              <a:t> </a:t>
            </a:r>
            <a:r>
              <a:rPr lang="ru-RU" i="1" dirty="0" err="1"/>
              <a:t>Execution</a:t>
            </a:r>
            <a:r>
              <a:rPr lang="ru-RU" i="1" dirty="0"/>
              <a:t> </a:t>
            </a:r>
            <a:r>
              <a:rPr lang="ru-RU" i="1" dirty="0" err="1"/>
              <a:t>System</a:t>
            </a:r>
            <a:r>
              <a:rPr lang="ru-RU" i="1" dirty="0"/>
              <a:t>)</a:t>
            </a:r>
            <a:r>
              <a:rPr lang="ru-RU" dirty="0"/>
              <a:t> — исполнительная система производства, автоматизированная система управления производства, информационно-вычислительная система. Системы такого класса решают задачи синхронизации, координируют, анализируют и оптимизируют выпуск продукции в рамках какого-либо производства в режиме реального времени.</a:t>
            </a:r>
          </a:p>
          <a:p>
            <a:pPr>
              <a:buFont typeface="Wingdings 3" charset="2"/>
              <a:buChar char=""/>
              <a:defRPr/>
            </a:pPr>
            <a:r>
              <a:rPr lang="ru-RU" b="1" dirty="0"/>
              <a:t>ERP</a:t>
            </a:r>
            <a:r>
              <a:rPr lang="ru-RU" dirty="0"/>
              <a:t>- (</a:t>
            </a:r>
            <a:r>
              <a:rPr lang="ru-RU" i="1" dirty="0" err="1"/>
              <a:t>EnterpriseResourcePlanning</a:t>
            </a:r>
            <a:r>
              <a:rPr lang="ru-RU" i="1" dirty="0"/>
              <a:t>)</a:t>
            </a:r>
            <a:r>
              <a:rPr lang="ru-RU" dirty="0"/>
              <a:t> — Система планирования ресурсов предприятия. Основное назначение ERP — управление финансовой и хозяйственное деятельностью предприятия. ERP-система работает на самом верхнем уровне в иерархической лестнице систем управления, она затрагивает основные аспекты всех элементов производственной и торговой деятельности предприятия.</a:t>
            </a:r>
          </a:p>
          <a:p>
            <a:pPr>
              <a:buFont typeface="Wingdings 3" charset="2"/>
              <a:buChar char=""/>
              <a:defRPr/>
            </a:pPr>
            <a:r>
              <a:rPr lang="ru-RU" b="1" dirty="0"/>
              <a:t>OLAP —</a:t>
            </a:r>
            <a:r>
              <a:rPr lang="ru-RU" dirty="0"/>
              <a:t>(</a:t>
            </a:r>
            <a:r>
              <a:rPr lang="ru-RU" i="1" dirty="0" err="1"/>
              <a:t>On-LineAnalyticProcessing</a:t>
            </a:r>
            <a:r>
              <a:rPr lang="ru-RU" i="1" dirty="0"/>
              <a:t>)</a:t>
            </a:r>
            <a:r>
              <a:rPr lang="ru-RU" b="1" dirty="0"/>
              <a:t> —</a:t>
            </a:r>
            <a:r>
              <a:rPr lang="ru-RU" dirty="0"/>
              <a:t>Оперативный многомерный анализ данных. Аналитическая обработка в реальном времени, технология обработки информации, включающая составление и динамическую публикацию отчетов и документов. Используется аналитиками для быстрой обработки сложных запросов к базе данных. Служит для подготовки бизнес-отчетов по продажам, маркетингу, в целях управления, т.н. —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mining</a:t>
            </a:r>
            <a:r>
              <a:rPr lang="ru-RU" dirty="0"/>
              <a:t> — добыча данных (способ анализа информации в базе данных целью отыскивания аномалий и трендов без выявления смыслового значения записей).</a:t>
            </a:r>
          </a:p>
        </p:txBody>
      </p:sp>
    </p:spTree>
    <p:extLst>
      <p:ext uri="{BB962C8B-B14F-4D97-AF65-F5344CB8AC3E}">
        <p14:creationId xmlns:p14="http://schemas.microsoft.com/office/powerpoint/2010/main" val="2404581778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918" y="119633"/>
            <a:ext cx="7886700" cy="1325563"/>
          </a:xfrm>
        </p:spPr>
        <p:txBody>
          <a:bodyPr>
            <a:noAutofit/>
          </a:bodyPr>
          <a:lstStyle/>
          <a:p>
            <a:r>
              <a:rPr lang="ru-RU" sz="3200" dirty="0"/>
              <a:t>Информационно-управляющая структура производственного предприятия  </a:t>
            </a:r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1556792"/>
            <a:ext cx="5141919" cy="3560812"/>
          </a:xfrm>
        </p:spPr>
      </p:pic>
      <p:sp>
        <p:nvSpPr>
          <p:cNvPr id="3" name="Прямоугольник 2"/>
          <p:cNvSpPr/>
          <p:nvPr/>
        </p:nvSpPr>
        <p:spPr>
          <a:xfrm>
            <a:off x="860512" y="5229200"/>
            <a:ext cx="7485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/>
              <a:t>Рассматривая данную пирамиду, можно представить себе передачу информации по всем ступеням иерархи системы. </a:t>
            </a:r>
          </a:p>
          <a:p>
            <a:pPr>
              <a:defRPr/>
            </a:pPr>
            <a:r>
              <a:rPr lang="ru-RU" sz="1600" dirty="0"/>
              <a:t>Из производственной зоны (АСУТП) информация поступает к MES-системам, проходит стадию обработки, а затем уже обработанная информация поступает в ERP-системы, и далее — на уровень высшего менеджмента предприятия (OLAP).</a:t>
            </a:r>
          </a:p>
        </p:txBody>
      </p:sp>
    </p:spTree>
    <p:extLst>
      <p:ext uri="{BB962C8B-B14F-4D97-AF65-F5344CB8AC3E}">
        <p14:creationId xmlns:p14="http://schemas.microsoft.com/office/powerpoint/2010/main" val="45567111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Виды информационных технологий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Информационная технология обработки данных</a:t>
            </a:r>
          </a:p>
          <a:p>
            <a:r>
              <a:rPr lang="ru-RU" altLang="ru-RU" sz="2000" dirty="0"/>
              <a:t>Информационная технология управления</a:t>
            </a:r>
          </a:p>
          <a:p>
            <a:r>
              <a:rPr lang="ru-RU" altLang="ru-RU" sz="2000" dirty="0"/>
              <a:t>Автоматизация офиса</a:t>
            </a:r>
            <a:endParaRPr lang="en-US" altLang="ru-RU" sz="2000" dirty="0"/>
          </a:p>
          <a:p>
            <a:r>
              <a:rPr lang="ru-RU" altLang="ru-RU" sz="2000" dirty="0"/>
              <a:t>Информационная технология поддержки принятия решений.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21541075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Информационная технология обработки данных </a:t>
            </a:r>
            <a:endParaRPr lang="ru-RU" altLang="ru-RU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Информационная технология обработки данных предназначена для решения хорошо структурированных задач, по которым имеются необходимые входные данные и известны алгоритмы и другие стандартные процедуры их обработки. </a:t>
            </a:r>
          </a:p>
          <a:p>
            <a:r>
              <a:rPr lang="ru-RU" altLang="ru-RU" sz="2000" dirty="0"/>
              <a:t>Эта технология применяется на уровне операционной (исполнительской) деятельности персонала невысокой квалификации в целях автоматизации некоторых рутинных постоянно повторяющихся операций управленческого труда. </a:t>
            </a:r>
          </a:p>
        </p:txBody>
      </p:sp>
    </p:spTree>
    <p:extLst>
      <p:ext uri="{BB962C8B-B14F-4D97-AF65-F5344CB8AC3E}">
        <p14:creationId xmlns:p14="http://schemas.microsoft.com/office/powerpoint/2010/main" val="3617767926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/>
              <a:t>На уровне операционной деятельности решаются следующие задачи:</a:t>
            </a:r>
            <a:endParaRPr lang="ru-RU" altLang="ru-RU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обработка данных об операциях, производимых фирмой;</a:t>
            </a:r>
          </a:p>
          <a:p>
            <a:r>
              <a:rPr lang="ru-RU" altLang="ru-RU" sz="2000" dirty="0"/>
              <a:t>создание периодических контрольных отчетов о состоянии дел в фирме;</a:t>
            </a:r>
          </a:p>
          <a:p>
            <a:r>
              <a:rPr lang="ru-RU" altLang="ru-RU" sz="2000" dirty="0"/>
              <a:t>получение ответов на всевозможные текущие запросы и оформление их в виде бумажных документов или отчетов.</a:t>
            </a:r>
          </a:p>
        </p:txBody>
      </p:sp>
    </p:spTree>
    <p:extLst>
      <p:ext uri="{BB962C8B-B14F-4D97-AF65-F5344CB8AC3E}">
        <p14:creationId xmlns:p14="http://schemas.microsoft.com/office/powerpoint/2010/main" val="1020174116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компоненты информационной технологии обработки данных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094" y="2276872"/>
            <a:ext cx="616267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219343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Основные компоненты</a:t>
            </a:r>
            <a:endParaRPr lang="ru-RU" altLang="ru-RU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altLang="ru-RU" sz="1800"/>
              <a:t>Сбор данных. По мере того как фирма производит продукцию или услуги, каждое ее действие сопровождается соответствующими записями данных. Обычно действия фирмы, затрагивающие внешнее окружение, выделяются особо как операции, производимые фирмой.</a:t>
            </a:r>
          </a:p>
          <a:p>
            <a:r>
              <a:rPr lang="ru-RU" altLang="ru-RU" sz="1800"/>
              <a:t>Обработка данных. Для создания из поступающих данных информации, отражающей деятельность фирмы, используются классификация или группировка. </a:t>
            </a:r>
          </a:p>
          <a:p>
            <a:r>
              <a:rPr lang="ru-RU" altLang="ru-RU" sz="1800"/>
              <a:t>Хранение данных. Многие данные на уровне операционной деятельности необходимо сохранять для последующего использования либо здесь же, либо на другом уровне. Для их хранения создаются базы данных.</a:t>
            </a:r>
          </a:p>
          <a:p>
            <a:r>
              <a:rPr lang="ru-RU" altLang="ru-RU" sz="1800"/>
              <a:t>Создание отчетов (документов). В информационной технологии обработки данных необходимо создавать документы для руководства и работников фирмы, а также для внешних партнеров. </a:t>
            </a: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4140331922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Информационная технология управления</a:t>
            </a:r>
            <a:endParaRPr lang="ru-RU" altLang="ru-RU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Целью информационной технологии управления является удовлетворение информационных потребностей всех без исключения сотрудников фирмы, имеющих дело с принятием решений. </a:t>
            </a:r>
          </a:p>
          <a:p>
            <a:r>
              <a:rPr lang="ru-RU" altLang="ru-RU" sz="2000" dirty="0"/>
              <a:t>Эта технология ориентирована на работу в среде информационной системы управления и используется при худшей структурированности решаемых задач, если их сравнивать с задачами, решаемыми с помощью информационной технологии обработки данных.</a:t>
            </a:r>
          </a:p>
        </p:txBody>
      </p:sp>
    </p:spTree>
    <p:extLst>
      <p:ext uri="{BB962C8B-B14F-4D97-AF65-F5344CB8AC3E}">
        <p14:creationId xmlns:p14="http://schemas.microsoft.com/office/powerpoint/2010/main" val="22648243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Решаемые задачи обработки данных: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оценка планируемого состояния объекта управления;</a:t>
            </a:r>
          </a:p>
          <a:p>
            <a:r>
              <a:rPr lang="ru-RU" altLang="ru-RU" sz="2000" dirty="0"/>
              <a:t>оценка отклонений от планируемого состояния;</a:t>
            </a:r>
          </a:p>
          <a:p>
            <a:r>
              <a:rPr lang="ru-RU" altLang="ru-RU" sz="2000" dirty="0"/>
              <a:t>выявление причин отклонений;</a:t>
            </a:r>
          </a:p>
          <a:p>
            <a:r>
              <a:rPr lang="ru-RU" altLang="ru-RU" sz="2000" dirty="0"/>
              <a:t>анализ возможных решений и действий.</a:t>
            </a:r>
          </a:p>
        </p:txBody>
      </p:sp>
    </p:spTree>
    <p:extLst>
      <p:ext uri="{BB962C8B-B14F-4D97-AF65-F5344CB8AC3E}">
        <p14:creationId xmlns:p14="http://schemas.microsoft.com/office/powerpoint/2010/main" val="280483114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D5275BE8-AD00-43F2-90A2-4BDD88EBAB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АСОИУ</a:t>
            </a:r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F6504264-B982-43EC-BFC5-C6B645D63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420938"/>
            <a:ext cx="2324100" cy="72707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Управляемый процесс</a:t>
            </a:r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09E219D7-B404-480E-8C7C-E9A9B02CC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148138"/>
            <a:ext cx="2324100" cy="42227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АСОИУ</a:t>
            </a:r>
          </a:p>
        </p:txBody>
      </p:sp>
      <p:sp>
        <p:nvSpPr>
          <p:cNvPr id="33799" name="Line 7">
            <a:extLst>
              <a:ext uri="{FF2B5EF4-FFF2-40B4-BE49-F238E27FC236}">
                <a16:creationId xmlns:a16="http://schemas.microsoft.com/office/drawing/2014/main" id="{C155B544-200D-4ED9-B8D1-4583216862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28900" y="4364038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0" name="Line 8">
            <a:extLst>
              <a:ext uri="{FF2B5EF4-FFF2-40B4-BE49-F238E27FC236}">
                <a16:creationId xmlns:a16="http://schemas.microsoft.com/office/drawing/2014/main" id="{92473433-A98C-4148-ABE3-59B746CCC3E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900" y="2781300"/>
            <a:ext cx="0" cy="15827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1" name="Line 9">
            <a:extLst>
              <a:ext uri="{FF2B5EF4-FFF2-40B4-BE49-F238E27FC236}">
                <a16:creationId xmlns:a16="http://schemas.microsoft.com/office/drawing/2014/main" id="{69F9850B-1CB1-4D71-B78F-ACCD058512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900" y="2781300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2" name="Line 10">
            <a:extLst>
              <a:ext uri="{FF2B5EF4-FFF2-40B4-BE49-F238E27FC236}">
                <a16:creationId xmlns:a16="http://schemas.microsoft.com/office/drawing/2014/main" id="{BF3FD01A-E37B-4C3D-BB5D-C567F7A775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80063" y="2781300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3" name="Line 11">
            <a:extLst>
              <a:ext uri="{FF2B5EF4-FFF2-40B4-BE49-F238E27FC236}">
                <a16:creationId xmlns:a16="http://schemas.microsoft.com/office/drawing/2014/main" id="{149C6CEF-A89D-4C3A-95E4-DDE61E612A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9350" y="2781300"/>
            <a:ext cx="0" cy="15827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4" name="Line 12">
            <a:extLst>
              <a:ext uri="{FF2B5EF4-FFF2-40B4-BE49-F238E27FC236}">
                <a16:creationId xmlns:a16="http://schemas.microsoft.com/office/drawing/2014/main" id="{B15F1F89-D79F-4185-A351-77096963B974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5580063" y="4364038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2BA705B5-446E-445D-AA68-BC7295CEB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063" y="3308350"/>
            <a:ext cx="154781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/>
            <a:r>
              <a:rPr lang="ru-RU" altLang="ru-RU" sz="1600" b="1"/>
              <a:t>Командная</a:t>
            </a:r>
          </a:p>
          <a:p>
            <a:pPr algn="r" eaLnBrk="1" hangingPunct="1"/>
            <a:r>
              <a:rPr lang="ru-RU" altLang="ru-RU" sz="1600" b="1"/>
              <a:t>информация</a:t>
            </a:r>
          </a:p>
        </p:txBody>
      </p:sp>
      <p:sp>
        <p:nvSpPr>
          <p:cNvPr id="33806" name="Text Box 14">
            <a:extLst>
              <a:ext uri="{FF2B5EF4-FFF2-40B4-BE49-F238E27FC236}">
                <a16:creationId xmlns:a16="http://schemas.microsoft.com/office/drawing/2014/main" id="{52723256-474E-4396-80BE-670A34BE4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6825" y="3355975"/>
            <a:ext cx="157321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sz="1600" b="1" dirty="0"/>
              <a:t>Информация</a:t>
            </a:r>
          </a:p>
          <a:p>
            <a:pPr eaLnBrk="1" hangingPunct="1"/>
            <a:r>
              <a:rPr lang="ru-RU" altLang="ru-RU" sz="1600" b="1" dirty="0"/>
              <a:t>о состоянии</a:t>
            </a:r>
          </a:p>
        </p:txBody>
      </p:sp>
      <p:sp>
        <p:nvSpPr>
          <p:cNvPr id="33807" name="Text Box 15">
            <a:extLst>
              <a:ext uri="{FF2B5EF4-FFF2-40B4-BE49-F238E27FC236}">
                <a16:creationId xmlns:a16="http://schemas.microsoft.com/office/drawing/2014/main" id="{674DB011-4F65-4D3D-AF32-5006AF30D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084763"/>
            <a:ext cx="86391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b="1" dirty="0"/>
              <a:t>Пример – поддержание постоянной температуры в помещении,</a:t>
            </a:r>
          </a:p>
          <a:p>
            <a:pPr eaLnBrk="1" hangingPunct="1"/>
            <a:r>
              <a:rPr lang="ru-RU" altLang="ru-RU" b="1" dirty="0"/>
              <a:t>химическом реакторе (АСУТП); генерация управляющей информации</a:t>
            </a:r>
          </a:p>
          <a:p>
            <a:pPr eaLnBrk="1" hangingPunct="1"/>
            <a:r>
              <a:rPr lang="ru-RU" altLang="ru-RU" b="1" dirty="0"/>
              <a:t>для руководства компании в зависимости от состояния компании</a:t>
            </a:r>
          </a:p>
          <a:p>
            <a:pPr eaLnBrk="1" hangingPunct="1"/>
            <a:r>
              <a:rPr lang="ru-RU" altLang="ru-RU" b="1" dirty="0"/>
              <a:t>(АСУП)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6" grpId="0" animBg="1"/>
      <p:bldP spid="33797" grpId="0" animBg="1"/>
      <p:bldP spid="33805" grpId="0"/>
      <p:bldP spid="33806" grpId="0"/>
      <p:bldP spid="3380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Виды отчетов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altLang="ru-RU" sz="2000" dirty="0"/>
              <a:t>Регулярные отчеты создаются в соответствии с установленным графиком, определяющим время их создания, например месячный анализ продаж компании.</a:t>
            </a:r>
          </a:p>
          <a:p>
            <a:r>
              <a:rPr lang="ru-RU" altLang="ru-RU" sz="2000" dirty="0"/>
              <a:t>Специальные отчеты создаются по запросам управленцев или когда в компании произошло что-то незапланированное.</a:t>
            </a:r>
          </a:p>
          <a:p>
            <a:r>
              <a:rPr lang="ru-RU" altLang="ru-RU" sz="2000" dirty="0"/>
              <a:t>В суммирующих отчетах данные объединены в отдельные группы, отсортированы и представлены в виде промежуточных и окончательных итогов по отдельным полям.</a:t>
            </a:r>
          </a:p>
          <a:p>
            <a:r>
              <a:rPr lang="ru-RU" altLang="ru-RU" sz="2000" dirty="0"/>
              <a:t>Сравнительные отчеты содержат данные, полученные из различных источников или классифицированные по различным признакам и используемые для целей сравнения.</a:t>
            </a:r>
          </a:p>
          <a:p>
            <a:r>
              <a:rPr lang="ru-RU" altLang="ru-RU" sz="2000" dirty="0"/>
              <a:t>Чрезвычайные отчеты содержат данные исключительного (чрезвычайного) характера.</a:t>
            </a:r>
          </a:p>
        </p:txBody>
      </p:sp>
    </p:spTree>
    <p:extLst>
      <p:ext uri="{BB962C8B-B14F-4D97-AF65-F5344CB8AC3E}">
        <p14:creationId xmlns:p14="http://schemas.microsoft.com/office/powerpoint/2010/main" val="14604712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Требования к отчетам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отчет должен создаваться только тогда, когда отклонение произошло;</a:t>
            </a:r>
          </a:p>
          <a:p>
            <a:r>
              <a:rPr lang="ru-RU" altLang="ru-RU" sz="2000" dirty="0"/>
              <a:t>сведения в отчете должны быть отсортированы по значению критического для данного отклонения показателя;</a:t>
            </a:r>
          </a:p>
          <a:p>
            <a:r>
              <a:rPr lang="ru-RU" altLang="ru-RU" sz="2000" dirty="0"/>
              <a:t>все отклонения желательно показать вместе, чтобы менеджер мог уловить существующую между ними связь;</a:t>
            </a:r>
          </a:p>
          <a:p>
            <a:r>
              <a:rPr lang="ru-RU" altLang="ru-RU" sz="2000" dirty="0"/>
              <a:t>в отчете необходимо показать количественное отклонение от нормы.</a:t>
            </a:r>
          </a:p>
        </p:txBody>
      </p:sp>
    </p:spTree>
    <p:extLst>
      <p:ext uri="{BB962C8B-B14F-4D97-AF65-F5344CB8AC3E}">
        <p14:creationId xmlns:p14="http://schemas.microsoft.com/office/powerpoint/2010/main" val="2975589727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компоненты информационной технологии управления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2" y="2747962"/>
            <a:ext cx="623887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765247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Автоматизация офиса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000"/>
              <a:t>Автоматизация офиса призвана не заменить существующую традиционную систему коммуникации персонала (с ее совещаниями, телефонными звонками и приказами), а лишь дополнить ее. </a:t>
            </a:r>
          </a:p>
          <a:p>
            <a:r>
              <a:rPr lang="ru-RU" altLang="ru-RU" sz="2000" dirty="0"/>
              <a:t>Используясь совместно, обе эти системы обеспечат рациональную автоматизацию управленческого труда и наилучшее обеспечение управленцев информацией.</a:t>
            </a:r>
          </a:p>
          <a:p>
            <a:r>
              <a:rPr lang="ru-RU" altLang="ru-RU" sz="2000" dirty="0"/>
              <a:t>Информационная технология автоматизированного офиса - организация и поддержка коммуникационных процессов как внутри организации, так и с внешней средой на базе компьютерных сетей и других современных средств передачи и работы с информацией.</a:t>
            </a:r>
          </a:p>
        </p:txBody>
      </p:sp>
    </p:spTree>
    <p:extLst>
      <p:ext uri="{BB962C8B-B14F-4D97-AF65-F5344CB8AC3E}">
        <p14:creationId xmlns:p14="http://schemas.microsoft.com/office/powerpoint/2010/main" val="1258905314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компоненты автоматизации офиса</a:t>
            </a:r>
          </a:p>
        </p:txBody>
      </p:sp>
      <p:pic>
        <p:nvPicPr>
          <p:cNvPr id="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38671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7859995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Информационные технологии поддержка принятия решений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000" dirty="0"/>
              <a:t>Главной особенностью информационной технологии поддержки принятия решений является качественно новый метод организации взаимодействия человека и компьютера. Выработка решения, что является основной целью этой технологии, происходит в результате итерационного процесса, в котором участвуют:</a:t>
            </a:r>
          </a:p>
          <a:p>
            <a:r>
              <a:rPr lang="ru-RU" altLang="ru-RU" sz="2000" dirty="0"/>
              <a:t>система поддержки принятия решений в роли вычислительного звена и объекта управления;</a:t>
            </a:r>
          </a:p>
          <a:p>
            <a:r>
              <a:rPr lang="ru-RU" altLang="ru-RU" sz="2000" dirty="0"/>
              <a:t>человек как управляющее звено, задающее входные данные и оценивающее полученный результат вычислений на компьютере.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438330158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000" dirty="0"/>
              <a:t>Окончание итерационного процесса происходит по воле человека. В этом случае можно говорить о способности информационной системы совместно с пользователем создавать новую информацию для принятия решений.</a:t>
            </a:r>
          </a:p>
          <a:p>
            <a:endParaRPr lang="ru-RU" alt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3166120"/>
            <a:ext cx="6515348" cy="1775048"/>
          </a:xfrm>
        </p:spPr>
      </p:pic>
    </p:spTree>
    <p:extLst>
      <p:ext uri="{BB962C8B-B14F-4D97-AF65-F5344CB8AC3E}">
        <p14:creationId xmlns:p14="http://schemas.microsoft.com/office/powerpoint/2010/main" val="3486783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altLang="ru-RU" sz="2000" dirty="0"/>
              <a:t>Дополнительно к этой особенности информационной технологии поддержки принятия решений можно указать еще ряд ее отличительных характеристик:</a:t>
            </a:r>
          </a:p>
          <a:p>
            <a:r>
              <a:rPr lang="ru-RU" altLang="ru-RU" sz="2000" dirty="0"/>
              <a:t>ориентация на решение плохо структурированных (формализованных) задач;</a:t>
            </a:r>
          </a:p>
          <a:p>
            <a:r>
              <a:rPr lang="ru-RU" altLang="ru-RU" sz="2000" dirty="0"/>
              <a:t>сочетание традиционных методов доступа и обработки компьютерных данных с возможностями математических моделей и методами решения задач на их основе;</a:t>
            </a:r>
          </a:p>
          <a:p>
            <a:r>
              <a:rPr lang="ru-RU" altLang="ru-RU" sz="2000" dirty="0"/>
              <a:t>направленность на непрофессионального пользователя компьютера;</a:t>
            </a:r>
          </a:p>
          <a:p>
            <a:r>
              <a:rPr lang="ru-RU" altLang="ru-RU" sz="2000" dirty="0"/>
              <a:t>высокая адаптивность, обеспечивающая возможность приспосабливаться к особенностям имеющегося технического и программного обеспечения, а также требованиям пользователя.</a:t>
            </a:r>
          </a:p>
          <a:p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57075671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/>
              <a:t>В состав системы поддержки принятия решений входят три главных компонента: база данных, база моделей и программная подсистема, которая состоит из системы управления базой данных (СУБД), системы управления базой моделей (СУБМ) и системы управления интерфейсом между пользователем и компьютером.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Основные компоненты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63" y="3341688"/>
            <a:ext cx="5976937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624347"/>
      </p:ext>
    </p:extLst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Экспертные системы</a:t>
            </a:r>
            <a:endParaRPr lang="ru-RU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371600"/>
            <a:ext cx="7886700" cy="537002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altLang="ru-RU" dirty="0"/>
              <a:t>Программные средства (ПС), базирующиеся на технологии экспертных систем, или инженерии знаний, получили значительное распространение в мире. Важность экспертных систем состоит в следующем:</a:t>
            </a:r>
          </a:p>
          <a:p>
            <a:r>
              <a:rPr lang="ru-RU" altLang="ru-RU" dirty="0"/>
              <a:t>технология экспертных систем существенно расширяет круг практически значимых задач, решаемых на компьютерах, решение которых приносит значительный экономический эффект; </a:t>
            </a:r>
          </a:p>
          <a:p>
            <a:r>
              <a:rPr lang="ru-RU" altLang="ru-RU" dirty="0"/>
              <a:t>технология ЭС является важнейшим средством в решении глобальных проблем традиционного программирования: длительность и, следовательно, высокая стоимость разработки сложных приложений; </a:t>
            </a:r>
          </a:p>
          <a:p>
            <a:r>
              <a:rPr lang="ru-RU" altLang="ru-RU" dirty="0"/>
              <a:t>высокая стоимость сопровождения сложных систем, которая часто в несколько раз превосходит стоимость их разработки; низкий уровень повторной используемости программ и т.п.; </a:t>
            </a:r>
          </a:p>
          <a:p>
            <a:r>
              <a:rPr lang="ru-RU" altLang="ru-RU" dirty="0"/>
              <a:t>объединение технологии ЭС с технологией традиционного программирования добавляет новые качества к программным продуктам за счет: обеспечения динамичной модификации приложений пользователем, а не программистом; большей "прозрачности" приложения (например, знания хранятся на ограниченном ЕЯ, что не требует комментариев к знаниям, упрощает обучение и сопровождение); лучшей графики; интерфейса и взаимодействия. </a:t>
            </a:r>
          </a:p>
          <a:p>
            <a:endParaRPr lang="ru-RU" altLang="ru-RU" dirty="0"/>
          </a:p>
          <a:p>
            <a:endParaRPr lang="ru-RU" altLang="ru-RU" dirty="0"/>
          </a:p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77626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ru-RU" altLang="ru-RU" sz="3000" dirty="0"/>
              <a:t>Две части системы управления предприятием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1" t="24529" r="16780" b="34726"/>
          <a:stretch>
            <a:fillRect/>
          </a:stretch>
        </p:blipFill>
        <p:spPr bwMode="auto">
          <a:xfrm>
            <a:off x="755652" y="1604965"/>
            <a:ext cx="7777163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4012424"/>
      </p:ext>
    </p:extLst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350" y="188913"/>
            <a:ext cx="7318375" cy="1143000"/>
          </a:xfrm>
        </p:spPr>
        <p:txBody>
          <a:bodyPr/>
          <a:lstStyle/>
          <a:p>
            <a:pPr eaLnBrk="1" hangingPunct="1"/>
            <a:r>
              <a:rPr lang="ru-RU" altLang="ru-RU" sz="2400" i="1"/>
              <a:t>Требования, предъявляемые к создаваемой</a:t>
            </a:r>
            <a:br>
              <a:rPr lang="ru-RU" altLang="ru-RU" sz="2400" i="1"/>
            </a:br>
            <a:r>
              <a:rPr lang="ru-RU" altLang="ru-RU" sz="2400" i="1"/>
              <a:t> информационной системе предприятия</a:t>
            </a:r>
            <a:endParaRPr lang="ru-RU" altLang="ru-RU" sz="2400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528763"/>
            <a:ext cx="8172450" cy="4852987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/>
              <a:defRPr/>
            </a:pPr>
            <a:r>
              <a:rPr lang="ru-RU" sz="2400" i="1" dirty="0">
                <a:solidFill>
                  <a:schemeClr val="hlink"/>
                </a:solidFill>
              </a:rPr>
              <a:t>Соответствие целям и задачам</a:t>
            </a:r>
            <a:r>
              <a:rPr lang="ru-RU" sz="2400" dirty="0"/>
              <a:t> автоматизации деловых процессов предприятия.</a:t>
            </a:r>
            <a:br>
              <a:rPr lang="ru-RU" sz="2400" dirty="0"/>
            </a:br>
            <a:r>
              <a:rPr lang="ru-RU" sz="2400" dirty="0"/>
              <a:t>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/>
              <a:defRPr/>
            </a:pPr>
            <a:r>
              <a:rPr lang="ru-RU" sz="2400" i="1" dirty="0">
                <a:solidFill>
                  <a:schemeClr val="hlink"/>
                </a:solidFill>
              </a:rPr>
              <a:t>Обеспечение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полноты</a:t>
            </a:r>
            <a:r>
              <a:rPr lang="ru-RU" sz="2400" dirty="0"/>
              <a:t>, </a:t>
            </a:r>
            <a:r>
              <a:rPr lang="ru-RU" sz="2400" i="1" dirty="0">
                <a:solidFill>
                  <a:schemeClr val="hlink"/>
                </a:solidFill>
              </a:rPr>
              <a:t>достоверности</a:t>
            </a:r>
            <a:r>
              <a:rPr lang="ru-RU" sz="2400" dirty="0"/>
              <a:t> и </a:t>
            </a:r>
            <a:r>
              <a:rPr lang="ru-RU" sz="2400" i="1" dirty="0">
                <a:solidFill>
                  <a:schemeClr val="hlink"/>
                </a:solidFill>
              </a:rPr>
              <a:t>актуальности</a:t>
            </a:r>
            <a:r>
              <a:rPr lang="ru-RU" sz="2400" dirty="0"/>
              <a:t> экономической информации в системе и как следствие оперативность и обоснованность управленческих решений, принимаемых менеджерами предприятия.</a:t>
            </a:r>
            <a:br>
              <a:rPr lang="ru-RU" sz="2400" dirty="0"/>
            </a:br>
            <a:endParaRPr lang="ru-RU" sz="2400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/>
              <a:defRPr/>
            </a:pPr>
            <a:r>
              <a:rPr lang="ru-RU" sz="2400" i="1" dirty="0">
                <a:solidFill>
                  <a:schemeClr val="hlink"/>
                </a:solidFill>
              </a:rPr>
              <a:t>Простота</a:t>
            </a:r>
            <a:r>
              <a:rPr lang="ru-RU" sz="2400" dirty="0"/>
              <a:t> и </a:t>
            </a:r>
            <a:r>
              <a:rPr lang="ru-RU" sz="2400" i="1" dirty="0">
                <a:solidFill>
                  <a:schemeClr val="hlink"/>
                </a:solidFill>
              </a:rPr>
              <a:t>комфортность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эксплуатации</a:t>
            </a:r>
            <a:r>
              <a:rPr lang="ru-RU" sz="2400" dirty="0"/>
              <a:t> системы работниками предприятия.</a:t>
            </a:r>
            <a:br>
              <a:rPr lang="ru-RU" sz="2400" dirty="0"/>
            </a:br>
            <a:endParaRPr lang="ru-RU" sz="2400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/>
              <a:defRPr/>
            </a:pPr>
            <a:r>
              <a:rPr lang="ru-RU" sz="2400" i="1" dirty="0">
                <a:solidFill>
                  <a:schemeClr val="hlink"/>
                </a:solidFill>
              </a:rPr>
              <a:t>Защита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информации</a:t>
            </a:r>
            <a:r>
              <a:rPr lang="ru-RU" sz="2400" dirty="0"/>
              <a:t> от несанкционированного копирования, изменения, уничтожения и блокировки.</a:t>
            </a:r>
          </a:p>
        </p:txBody>
      </p:sp>
    </p:spTree>
    <p:extLst>
      <p:ext uri="{BB962C8B-B14F-4D97-AF65-F5344CB8AC3E}">
        <p14:creationId xmlns:p14="http://schemas.microsoft.com/office/powerpoint/2010/main" val="24319147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950" y="188913"/>
            <a:ext cx="7559675" cy="792162"/>
          </a:xfrm>
        </p:spPr>
        <p:txBody>
          <a:bodyPr/>
          <a:lstStyle/>
          <a:p>
            <a:pPr eaLnBrk="1" hangingPunct="1"/>
            <a:r>
              <a:rPr lang="ru-RU" altLang="ru-RU" sz="2400" i="1"/>
              <a:t>Требования, предъявляемые к создаваемой</a:t>
            </a:r>
            <a:br>
              <a:rPr lang="ru-RU" altLang="ru-RU" sz="2400" i="1"/>
            </a:br>
            <a:r>
              <a:rPr lang="ru-RU" altLang="ru-RU" sz="2400" i="1"/>
              <a:t> информационной системе предприятия</a:t>
            </a:r>
            <a:endParaRPr lang="ru-RU" altLang="ru-RU" sz="2400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268413"/>
            <a:ext cx="8027987" cy="5400675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 startAt="5"/>
              <a:defRPr/>
            </a:pPr>
            <a:r>
              <a:rPr lang="ru-RU" sz="2400" i="1" dirty="0">
                <a:solidFill>
                  <a:schemeClr val="hlink"/>
                </a:solidFill>
              </a:rPr>
              <a:t>Гарантия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создания</a:t>
            </a:r>
            <a:r>
              <a:rPr lang="ru-RU" sz="2400" dirty="0"/>
              <a:t> системы с </a:t>
            </a:r>
            <a:r>
              <a:rPr lang="ru-RU" sz="2400" i="1" dirty="0">
                <a:solidFill>
                  <a:schemeClr val="hlink"/>
                </a:solidFill>
              </a:rPr>
              <a:t>заданными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параметрами</a:t>
            </a:r>
            <a:r>
              <a:rPr lang="ru-RU" sz="2400" dirty="0"/>
              <a:t> в </a:t>
            </a:r>
            <a:r>
              <a:rPr lang="ru-RU" sz="2400" i="1" dirty="0">
                <a:solidFill>
                  <a:schemeClr val="hlink"/>
                </a:solidFill>
              </a:rPr>
              <a:t>планируемые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сроки</a:t>
            </a:r>
            <a:r>
              <a:rPr lang="ru-RU" sz="2400" dirty="0"/>
              <a:t> и </a:t>
            </a:r>
            <a:r>
              <a:rPr lang="ru-RU" sz="2400" i="1" dirty="0">
                <a:solidFill>
                  <a:schemeClr val="hlink"/>
                </a:solidFill>
              </a:rPr>
              <a:t>в рамках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выделенного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бюджета</a:t>
            </a:r>
            <a:r>
              <a:rPr lang="ru-RU" sz="2400" dirty="0"/>
              <a:t>.</a:t>
            </a:r>
            <a:br>
              <a:rPr lang="ru-RU" sz="2400" dirty="0"/>
            </a:br>
            <a:endParaRPr lang="ru-RU" sz="2400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 startAt="5"/>
              <a:defRPr/>
            </a:pPr>
            <a:r>
              <a:rPr lang="ru-RU" sz="2400" i="1" dirty="0">
                <a:solidFill>
                  <a:schemeClr val="hlink"/>
                </a:solidFill>
              </a:rPr>
              <a:t>Системный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подход</a:t>
            </a:r>
            <a:r>
              <a:rPr lang="ru-RU" sz="2400" dirty="0"/>
              <a:t>, предусматривающий создание </a:t>
            </a:r>
            <a:r>
              <a:rPr lang="ru-RU" sz="2400" i="1" dirty="0"/>
              <a:t>интегрированной</a:t>
            </a:r>
            <a:r>
              <a:rPr lang="ru-RU" sz="2400" dirty="0"/>
              <a:t> системы, которая объединяет свои составные части с учетом их взаимной связи. Наличие единой базы данных предприятия, унифицированных форм документов, ответственности и видов работ с ними и т.д.</a:t>
            </a:r>
            <a:br>
              <a:rPr lang="ru-RU" sz="2400" dirty="0"/>
            </a:br>
            <a:endParaRPr lang="ru-RU" sz="2400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 startAt="5"/>
              <a:defRPr/>
            </a:pPr>
            <a:r>
              <a:rPr lang="ru-RU" sz="2400" i="1" dirty="0">
                <a:solidFill>
                  <a:schemeClr val="hlink"/>
                </a:solidFill>
              </a:rPr>
              <a:t>Открытость</a:t>
            </a:r>
            <a:r>
              <a:rPr lang="ru-RU" sz="24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системы</a:t>
            </a:r>
            <a:r>
              <a:rPr lang="ru-RU" sz="2400" dirty="0"/>
              <a:t>, позволяющая объединять разнородные аппаратные и программные средства. (Рабочие станции в корпоративной сети могут функционировать на платформе </a:t>
            </a:r>
            <a:r>
              <a:rPr lang="en-US" sz="2400" dirty="0"/>
              <a:t>Wintel</a:t>
            </a:r>
            <a:r>
              <a:rPr lang="ru-RU" sz="2400" dirty="0"/>
              <a:t>. А сервер баз данных надежней создавать под управлением</a:t>
            </a:r>
            <a:br>
              <a:rPr lang="ru-RU" sz="2400" dirty="0"/>
            </a:br>
            <a:r>
              <a:rPr lang="en-US" sz="2400" dirty="0"/>
              <a:t>Unix</a:t>
            </a:r>
            <a:r>
              <a:rPr lang="ru-RU" sz="2400" dirty="0"/>
              <a:t>-подобной операционной системы).</a:t>
            </a:r>
          </a:p>
        </p:txBody>
      </p:sp>
    </p:spTree>
    <p:extLst>
      <p:ext uri="{BB962C8B-B14F-4D97-AF65-F5344CB8AC3E}">
        <p14:creationId xmlns:p14="http://schemas.microsoft.com/office/powerpoint/2010/main" val="2668987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15888"/>
            <a:ext cx="7345362" cy="792162"/>
          </a:xfrm>
        </p:spPr>
        <p:txBody>
          <a:bodyPr/>
          <a:lstStyle/>
          <a:p>
            <a:pPr eaLnBrk="1" hangingPunct="1"/>
            <a:r>
              <a:rPr lang="ru-RU" altLang="ru-RU" sz="2400" i="1"/>
              <a:t>Требования, предъявляемые к создаваемой</a:t>
            </a:r>
            <a:br>
              <a:rPr lang="ru-RU" altLang="ru-RU" sz="2400" i="1"/>
            </a:br>
            <a:r>
              <a:rPr lang="ru-RU" altLang="ru-RU" sz="2400" i="1"/>
              <a:t> информационной системе предприятия</a:t>
            </a:r>
            <a:endParaRPr lang="ru-RU" altLang="ru-RU" sz="2400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125538"/>
            <a:ext cx="8569325" cy="5732462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 startAt="8"/>
              <a:defRPr/>
            </a:pPr>
            <a:r>
              <a:rPr lang="ru-RU" sz="2400" i="1" dirty="0">
                <a:solidFill>
                  <a:schemeClr val="hlink"/>
                </a:solidFill>
              </a:rPr>
              <a:t>Модульность</a:t>
            </a:r>
            <a:r>
              <a:rPr lang="ru-RU" sz="2200" dirty="0"/>
              <a:t>, предполагающая выделение из системы относительно независимых частей с локальными функциями. Система или подсистема должна быть построена из отдельных автономных модулей, модификация которых не приводит к нарушению функционирования всей системы, и каждый из которых может внедряться и функционировать отдельно.</a:t>
            </a:r>
            <a:br>
              <a:rPr lang="ru-RU" sz="2200" dirty="0"/>
            </a:br>
            <a:endParaRPr lang="ru-RU" sz="2200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 startAt="8"/>
              <a:defRPr/>
            </a:pPr>
            <a:r>
              <a:rPr lang="ru-RU" sz="2400" i="1" dirty="0">
                <a:solidFill>
                  <a:schemeClr val="hlink"/>
                </a:solidFill>
              </a:rPr>
              <a:t>Масштабируемость</a:t>
            </a:r>
            <a:r>
              <a:rPr lang="ru-RU" sz="2200" dirty="0"/>
              <a:t>, предусматривающая простое подключение к корпоративной сети дополнительных автоматизированных рабочих мест.</a:t>
            </a:r>
            <a:br>
              <a:rPr lang="ru-RU" sz="2200" dirty="0"/>
            </a:br>
            <a:endParaRPr lang="ru-RU" sz="2200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 startAt="8"/>
              <a:defRPr/>
            </a:pPr>
            <a:r>
              <a:rPr lang="ru-RU" sz="2400" i="1" dirty="0">
                <a:solidFill>
                  <a:schemeClr val="hlink"/>
                </a:solidFill>
              </a:rPr>
              <a:t>Соответствие</a:t>
            </a:r>
            <a:r>
              <a:rPr lang="ru-RU" sz="22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принципу</a:t>
            </a:r>
            <a:r>
              <a:rPr lang="ru-RU" sz="22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новых</a:t>
            </a:r>
            <a:r>
              <a:rPr lang="ru-RU" sz="22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задач</a:t>
            </a:r>
            <a:r>
              <a:rPr lang="ru-RU" sz="2200" dirty="0"/>
              <a:t>, позволяющему охватывать автоматизацией вновь формулируемые задачи или оптимизировать решение уже реализованных задач.</a:t>
            </a:r>
            <a:br>
              <a:rPr lang="ru-RU" sz="2200" dirty="0"/>
            </a:br>
            <a:endParaRPr lang="ru-RU" sz="2200" dirty="0"/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 startAt="8"/>
              <a:defRPr/>
            </a:pPr>
            <a:r>
              <a:rPr lang="ru-RU" sz="2400" i="1" dirty="0">
                <a:solidFill>
                  <a:schemeClr val="hlink"/>
                </a:solidFill>
              </a:rPr>
              <a:t>Соответствие</a:t>
            </a:r>
            <a:r>
              <a:rPr lang="ru-RU" sz="22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принципу</a:t>
            </a:r>
            <a:r>
              <a:rPr lang="ru-RU" sz="22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непрерывного</a:t>
            </a:r>
            <a:r>
              <a:rPr lang="ru-RU" sz="2200" dirty="0"/>
              <a:t> </a:t>
            </a:r>
            <a:r>
              <a:rPr lang="ru-RU" sz="2400" i="1" dirty="0">
                <a:solidFill>
                  <a:schemeClr val="hlink"/>
                </a:solidFill>
              </a:rPr>
              <a:t>развития</a:t>
            </a:r>
            <a:r>
              <a:rPr lang="ru-RU" sz="2200" dirty="0"/>
              <a:t>, предусматривающему возможность переноса системы на новые более совершенные аппаратные и программные средства.</a:t>
            </a:r>
          </a:p>
        </p:txBody>
      </p:sp>
    </p:spTree>
    <p:extLst>
      <p:ext uri="{BB962C8B-B14F-4D97-AF65-F5344CB8AC3E}">
        <p14:creationId xmlns:p14="http://schemas.microsoft.com/office/powerpoint/2010/main" val="71278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15888"/>
            <a:ext cx="7416800" cy="792162"/>
          </a:xfrm>
        </p:spPr>
        <p:txBody>
          <a:bodyPr/>
          <a:lstStyle/>
          <a:p>
            <a:pPr eaLnBrk="1" hangingPunct="1"/>
            <a:r>
              <a:rPr lang="ru-RU" altLang="ru-RU" sz="2400" i="1"/>
              <a:t>Требования, предъявляемые к создаваемой</a:t>
            </a:r>
            <a:br>
              <a:rPr lang="ru-RU" altLang="ru-RU" sz="2400" i="1"/>
            </a:br>
            <a:r>
              <a:rPr lang="ru-RU" altLang="ru-RU" sz="2400" i="1"/>
              <a:t> информационной системе предприятия</a:t>
            </a:r>
            <a:endParaRPr lang="ru-RU" altLang="ru-RU" sz="24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50825" y="1125538"/>
            <a:ext cx="8462963" cy="5732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AutoNum type="arabicPeriod" startAt="12"/>
            </a:pPr>
            <a:r>
              <a:rPr lang="ru-RU" altLang="ru-RU" sz="2400" i="1">
                <a:solidFill>
                  <a:schemeClr val="hlink"/>
                </a:solidFill>
              </a:rPr>
              <a:t>Типизация</a:t>
            </a:r>
            <a:r>
              <a:rPr lang="ru-RU" altLang="ru-RU" sz="2300"/>
              <a:t> </a:t>
            </a:r>
            <a:r>
              <a:rPr lang="ru-RU" altLang="ru-RU" sz="2400" i="1">
                <a:solidFill>
                  <a:schemeClr val="hlink"/>
                </a:solidFill>
              </a:rPr>
              <a:t>проектных</a:t>
            </a:r>
            <a:r>
              <a:rPr lang="ru-RU" altLang="ru-RU" sz="2300"/>
              <a:t> </a:t>
            </a:r>
            <a:r>
              <a:rPr lang="ru-RU" altLang="ru-RU" sz="2400" i="1">
                <a:solidFill>
                  <a:schemeClr val="hlink"/>
                </a:solidFill>
              </a:rPr>
              <a:t>решений</a:t>
            </a:r>
            <a:r>
              <a:rPr lang="ru-RU" altLang="ru-RU" sz="2300"/>
              <a:t>, учитывающая то, что во всех ИС различных предприятий реализуются достаточно стандартные (типовые) информационные процессы.</a:t>
            </a:r>
            <a:br>
              <a:rPr lang="ru-RU" altLang="ru-RU" sz="2300"/>
            </a:br>
            <a:endParaRPr lang="ru-RU" altLang="ru-RU" sz="2300"/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AutoNum type="arabicPeriod" startAt="12"/>
            </a:pPr>
            <a:r>
              <a:rPr lang="ru-RU" altLang="ru-RU" sz="2300"/>
              <a:t>Возможность использования разработанных </a:t>
            </a:r>
            <a:r>
              <a:rPr lang="ru-RU" altLang="ru-RU" sz="2400" i="1">
                <a:solidFill>
                  <a:schemeClr val="hlink"/>
                </a:solidFill>
              </a:rPr>
              <a:t>ранее</a:t>
            </a:r>
            <a:r>
              <a:rPr lang="ru-RU" altLang="ru-RU" sz="2300"/>
              <a:t> </a:t>
            </a:r>
            <a:r>
              <a:rPr lang="ru-RU" altLang="ru-RU" sz="2400" i="1">
                <a:solidFill>
                  <a:schemeClr val="hlink"/>
                </a:solidFill>
              </a:rPr>
              <a:t>информационных</a:t>
            </a:r>
            <a:r>
              <a:rPr lang="ru-RU" altLang="ru-RU" sz="2300"/>
              <a:t> </a:t>
            </a:r>
            <a:r>
              <a:rPr lang="ru-RU" altLang="ru-RU" sz="2400" i="1">
                <a:solidFill>
                  <a:schemeClr val="hlink"/>
                </a:solidFill>
              </a:rPr>
              <a:t>технологий</a:t>
            </a:r>
            <a:r>
              <a:rPr lang="ru-RU" altLang="ru-RU" sz="2300"/>
              <a:t> (компьютеров, телекоммуникаций, программ, баз данных и пр.).</a:t>
            </a:r>
            <a:br>
              <a:rPr lang="ru-RU" altLang="ru-RU" sz="2300"/>
            </a:br>
            <a:endParaRPr lang="ru-RU" altLang="ru-RU" sz="2300"/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AutoNum type="arabicPeriod" startAt="12"/>
            </a:pPr>
            <a:r>
              <a:rPr lang="ru-RU" altLang="ru-RU" sz="2300"/>
              <a:t>Соответствие </a:t>
            </a:r>
            <a:r>
              <a:rPr lang="ru-RU" altLang="ru-RU" sz="2400" i="1">
                <a:solidFill>
                  <a:schemeClr val="hlink"/>
                </a:solidFill>
              </a:rPr>
              <a:t>принципу</a:t>
            </a:r>
            <a:r>
              <a:rPr lang="ru-RU" altLang="ru-RU" sz="2300"/>
              <a:t> «</a:t>
            </a:r>
            <a:r>
              <a:rPr lang="ru-RU" altLang="ru-RU" sz="2400" i="1">
                <a:solidFill>
                  <a:schemeClr val="hlink"/>
                </a:solidFill>
              </a:rPr>
              <a:t>первого</a:t>
            </a:r>
            <a:r>
              <a:rPr lang="ru-RU" altLang="ru-RU" sz="2300"/>
              <a:t> </a:t>
            </a:r>
            <a:r>
              <a:rPr lang="ru-RU" altLang="ru-RU" sz="2400" i="1">
                <a:solidFill>
                  <a:schemeClr val="hlink"/>
                </a:solidFill>
              </a:rPr>
              <a:t>руководителя</a:t>
            </a:r>
            <a:r>
              <a:rPr lang="ru-RU" altLang="ru-RU" sz="2300"/>
              <a:t>», когда представитель руководства предприятия (не ниже главного специалиста), не являясь специалистом в области ИС, должен обладать необходимым объемом знаний для грамотной постановки задачи, формулировки требований, выбора способа и исполнителя работ по созданию ИС предприятия. Он также должен иметь представление о содержании и трудоемкости  всех этапов создания, эксплуатации и развития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12202033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sz="3200" b="1" dirty="0"/>
              <a:t>Способы создания информационных систем предприятий 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>
          <a:xfrm>
            <a:off x="174567" y="1521228"/>
            <a:ext cx="8778240" cy="5245331"/>
          </a:xfrm>
        </p:spPr>
        <p:txBody>
          <a:bodyPr>
            <a:noAutofit/>
          </a:bodyPr>
          <a:lstStyle/>
          <a:p>
            <a:pPr marL="609600" indent="-60960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AutoNum type="arabicPeriod"/>
              <a:defRPr/>
            </a:pPr>
            <a:r>
              <a:rPr lang="ru-RU" sz="2000" i="1" dirty="0">
                <a:solidFill>
                  <a:schemeClr val="hlink"/>
                </a:solidFill>
              </a:rPr>
              <a:t>Включение в штат предприятия программистов</a:t>
            </a:r>
            <a:r>
              <a:rPr lang="ru-RU" sz="2000" dirty="0"/>
              <a:t> для разработки уникальной системы, что сопровождается чрезмерными финансовыми затратами, наличием большого объема ошибок и низким уровнем информационного сервиса ввиду недостаточности опыта программистов предприятия в разработке крупномасштабного ПО. </a:t>
            </a: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Wingdings 3" charset="2"/>
              <a:buNone/>
              <a:defRPr/>
            </a:pPr>
            <a:r>
              <a:rPr lang="ru-RU" sz="2000" dirty="0"/>
              <a:t>   </a:t>
            </a:r>
            <a:r>
              <a:rPr lang="ru-RU" sz="2000" i="1" dirty="0"/>
              <a:t>В современных условиях такой подход – нецелесообразен.</a:t>
            </a:r>
            <a:br>
              <a:rPr lang="ru-RU" sz="2000" dirty="0"/>
            </a:br>
            <a:endParaRPr lang="ru-RU" sz="2000" dirty="0"/>
          </a:p>
          <a:p>
            <a:pPr marL="609600" indent="-60960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+mj-lt"/>
              <a:buAutoNum type="arabicPeriod" startAt="2"/>
              <a:defRPr/>
            </a:pPr>
            <a:r>
              <a:rPr lang="ru-RU" sz="2000" i="1" dirty="0">
                <a:solidFill>
                  <a:schemeClr val="hlink"/>
                </a:solidFill>
              </a:rPr>
              <a:t>Заказ</a:t>
            </a:r>
            <a:r>
              <a:rPr lang="ru-RU" sz="2000" dirty="0"/>
              <a:t> на разработку уникальных программ </a:t>
            </a:r>
            <a:r>
              <a:rPr lang="ru-RU" sz="2000" i="1" dirty="0">
                <a:solidFill>
                  <a:schemeClr val="hlink"/>
                </a:solidFill>
              </a:rPr>
              <a:t>в</a:t>
            </a:r>
            <a:r>
              <a:rPr lang="ru-RU" sz="2000" dirty="0"/>
              <a:t> </a:t>
            </a:r>
            <a:r>
              <a:rPr lang="ru-RU" sz="2000" i="1" dirty="0">
                <a:solidFill>
                  <a:schemeClr val="hlink"/>
                </a:solidFill>
              </a:rPr>
              <a:t>специализированной</a:t>
            </a:r>
            <a:r>
              <a:rPr lang="ru-RU" sz="2000" dirty="0"/>
              <a:t> </a:t>
            </a:r>
            <a:r>
              <a:rPr lang="ru-RU" sz="2000" i="1" dirty="0">
                <a:solidFill>
                  <a:schemeClr val="hlink"/>
                </a:solidFill>
              </a:rPr>
              <a:t>фирме</a:t>
            </a:r>
            <a:r>
              <a:rPr lang="ru-RU" sz="2000" dirty="0"/>
              <a:t>, которая имеет опыт в создании больших программных систем. Финансовые затраты и время создания системы при этом уменьшаются, но уникальность разработки неизбежно сопровождается ошибками в программах, часть из которых может выявляться на этапе рабочей эксплуатации системы. Преимуществом же такого способа следует считать учет всех особенностей и традиций делопроизводства конкретного предприятия. Поэтому данный способ предпочтителен для «богатых» фирм, таких как коммерческие банки.</a:t>
            </a:r>
          </a:p>
        </p:txBody>
      </p:sp>
    </p:spTree>
    <p:extLst>
      <p:ext uri="{BB962C8B-B14F-4D97-AF65-F5344CB8AC3E}">
        <p14:creationId xmlns:p14="http://schemas.microsoft.com/office/powerpoint/2010/main" val="39387390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7695" y="441211"/>
            <a:ext cx="7199312" cy="792162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3200" b="1" dirty="0"/>
              <a:t>Способы и технологии создания</a:t>
            </a:r>
            <a:br>
              <a:rPr lang="ru-RU" altLang="ru-RU" sz="3200" b="1" dirty="0"/>
            </a:br>
            <a:r>
              <a:rPr lang="ru-RU" altLang="ru-RU" sz="3200" b="1" dirty="0"/>
              <a:t>информационных систем предприятий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50825" y="1341438"/>
            <a:ext cx="8462963" cy="547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609600" indent="-609600" eaLnBrk="1" hangingPunct="1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AutoNum type="arabicPeriod" startAt="3"/>
            </a:pPr>
            <a:r>
              <a:rPr lang="ru-RU" altLang="ru-RU" sz="2000" dirty="0"/>
              <a:t>Заключение договора с </a:t>
            </a:r>
            <a:r>
              <a:rPr lang="ru-RU" altLang="ru-RU" sz="2000" i="1" dirty="0">
                <a:solidFill>
                  <a:schemeClr val="hlink"/>
                </a:solidFill>
              </a:rPr>
              <a:t>фирмой-«интегратором»</a:t>
            </a:r>
            <a:r>
              <a:rPr lang="ru-RU" altLang="ru-RU" sz="2000" dirty="0"/>
              <a:t> на поставку </a:t>
            </a:r>
            <a:r>
              <a:rPr lang="ru-RU" altLang="ru-RU" sz="2000" i="1" dirty="0">
                <a:solidFill>
                  <a:schemeClr val="hlink"/>
                </a:solidFill>
              </a:rPr>
              <a:t>типовой</a:t>
            </a:r>
            <a:r>
              <a:rPr lang="ru-RU" altLang="ru-RU" sz="2000" dirty="0"/>
              <a:t> интегрированной ИС (типа «</a:t>
            </a:r>
            <a:r>
              <a:rPr lang="ru-RU" altLang="ru-RU" sz="2000" i="1" dirty="0">
                <a:solidFill>
                  <a:schemeClr val="hlink"/>
                </a:solidFill>
              </a:rPr>
              <a:t>1С: Предприятие</a:t>
            </a:r>
            <a:r>
              <a:rPr lang="ru-RU" altLang="ru-RU" sz="2000" dirty="0"/>
              <a:t>») с возможностью последующих ее настроек (конфигурирования), учитывающих требования конкретного предприятия. Такой способ обычно экономически выгоден и надежен, так как приобретаемые программы, являясь разработкой известных авторитетных фирм, уже прошли апробацию и тиражируются в большом количестве экземпляров.</a:t>
            </a:r>
            <a:br>
              <a:rPr lang="ru-RU" altLang="ru-RU" sz="2000" dirty="0"/>
            </a:b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0324656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B42148C3-DFA8-4C33-9FF2-209CCA3452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Этапы проектирования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A76F4908-B93D-43B5-A311-6AF84A9A4F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Эскизное, «черновик» (выполняется обычно тогда, когда большой коллектив разработчиков)</a:t>
            </a:r>
          </a:p>
          <a:p>
            <a:pPr eaLnBrk="1" hangingPunct="1"/>
            <a:r>
              <a:rPr lang="ru-RU" altLang="ru-RU"/>
              <a:t>Рабочее, «окончательный вариант»</a:t>
            </a:r>
          </a:p>
        </p:txBody>
      </p:sp>
      <p:pic>
        <p:nvPicPr>
          <p:cNvPr id="56324" name="Picture 4" descr="C:\Program Files\Microsoft Office\MEDIA\CAGCAT10\j0291984.wmf">
            <a:extLst>
              <a:ext uri="{FF2B5EF4-FFF2-40B4-BE49-F238E27FC236}">
                <a16:creationId xmlns:a16="http://schemas.microsoft.com/office/drawing/2014/main" id="{64A5C885-379E-4D23-BD93-516A3EB9B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357688"/>
            <a:ext cx="1808163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CE53AD4-3C62-44CA-AD28-2D1C1CC51E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Эскизное проектирование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908D4808-9056-4B8B-BAB2-38B04E41FA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/>
              <a:t>Детальное обследование существующей системы управления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Построение функциональной структуры АСОИУ (описание множества задач, указание результатов их решения, исходных данных, без описания алгоритмов)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Разработка информационного обеспечения АСОИУ (содержание данных, формы документов, проектирование БД)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Разработка технологического процесса  обработки данных, обеспечивающего необходимую достоверность и секретность информации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BB52B150-8C80-45C2-B764-003E869EE8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Эскизное проектирование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45B49557-0F13-455C-B7E7-A927383BE8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Выбор метода решения задачи, формирование обобщающей структуры алгоритмов (НЕ машинные алгоритмы: формы, математические методы)</a:t>
            </a:r>
          </a:p>
          <a:p>
            <a:pPr eaLnBrk="1" hangingPunct="1"/>
            <a:r>
              <a:rPr lang="ru-RU" altLang="ru-RU" sz="2800"/>
              <a:t>Предварительный выбор системного ПО, языков программирования и инструментальных средств разработки и отладки программ</a:t>
            </a:r>
          </a:p>
          <a:p>
            <a:pPr eaLnBrk="1" hangingPunct="1"/>
            <a:r>
              <a:rPr lang="ru-RU" altLang="ru-RU" sz="2800"/>
              <a:t>Выбор технических средств.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7BF9D6AC-00F2-4552-9EB7-E24DC7F9D5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Рабочее проектирование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14C31D1E-DD80-4E08-8A03-5DEA7BBD4F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/>
              <a:t>Окончательный выбор языков программирования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Подготовка технических средств системного ПО и БД контрольного примера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Детальная разработка структуры машинных документов, экранных форм, алгоритмов и программ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Отладка программ на контрольном примере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Формирование должностных инструкций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Подготовка документации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Разработка планов изготовления и внедрения АСОИУ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A119DFA-48A2-4449-899E-338B47B924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298450"/>
            <a:ext cx="7440613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3900" b="1" dirty="0">
                <a:solidFill>
                  <a:schemeClr val="tx1"/>
                </a:solidFill>
              </a:rPr>
              <a:t>Для чего нужна информационная система?</a:t>
            </a:r>
          </a:p>
        </p:txBody>
      </p:sp>
      <p:sp>
        <p:nvSpPr>
          <p:cNvPr id="11267" name="AutoShape 3">
            <a:extLst>
              <a:ext uri="{FF2B5EF4-FFF2-40B4-BE49-F238E27FC236}">
                <a16:creationId xmlns:a16="http://schemas.microsoft.com/office/drawing/2014/main" id="{74414E95-EB42-484A-99A7-D58E2BA4E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276600"/>
            <a:ext cx="609600" cy="609600"/>
          </a:xfrm>
          <a:prstGeom prst="flowChartSummingJunction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>
              <a:latin typeface="Arial" panose="020B0604020202020204" pitchFamily="34" charset="0"/>
            </a:endParaRPr>
          </a:p>
        </p:txBody>
      </p:sp>
      <p:sp>
        <p:nvSpPr>
          <p:cNvPr id="11268" name="AutoShape 4">
            <a:extLst>
              <a:ext uri="{FF2B5EF4-FFF2-40B4-BE49-F238E27FC236}">
                <a16:creationId xmlns:a16="http://schemas.microsoft.com/office/drawing/2014/main" id="{BD734F4C-0293-4982-9C94-347284549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276600"/>
            <a:ext cx="533400" cy="533400"/>
          </a:xfrm>
          <a:prstGeom prst="flowChartConnector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>
              <a:latin typeface="Arial" panose="020B0604020202020204" pitchFamily="34" charset="0"/>
            </a:endParaRPr>
          </a:p>
        </p:txBody>
      </p:sp>
      <p:sp>
        <p:nvSpPr>
          <p:cNvPr id="11269" name="Line 5">
            <a:extLst>
              <a:ext uri="{FF2B5EF4-FFF2-40B4-BE49-F238E27FC236}">
                <a16:creationId xmlns:a16="http://schemas.microsoft.com/office/drawing/2014/main" id="{28CDBD07-AF4D-4A12-BA9F-3A16D206381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3505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0" name="Line 6">
            <a:extLst>
              <a:ext uri="{FF2B5EF4-FFF2-40B4-BE49-F238E27FC236}">
                <a16:creationId xmlns:a16="http://schemas.microsoft.com/office/drawing/2014/main" id="{BB4044F8-9B08-4BD3-8CE7-092C17A20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38100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1" name="Line 7">
            <a:extLst>
              <a:ext uri="{FF2B5EF4-FFF2-40B4-BE49-F238E27FC236}">
                <a16:creationId xmlns:a16="http://schemas.microsoft.com/office/drawing/2014/main" id="{E664980B-17FC-4514-AD3C-4A4D465BC8D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52800" y="5334000"/>
            <a:ext cx="274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2" name="Line 8">
            <a:extLst>
              <a:ext uri="{FF2B5EF4-FFF2-40B4-BE49-F238E27FC236}">
                <a16:creationId xmlns:a16="http://schemas.microsoft.com/office/drawing/2014/main" id="{29AEE3E1-BF1C-43B6-8827-97BC8268B04C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3505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3" name="Rectangle 9">
            <a:extLst>
              <a:ext uri="{FF2B5EF4-FFF2-40B4-BE49-F238E27FC236}">
                <a16:creationId xmlns:a16="http://schemas.microsoft.com/office/drawing/2014/main" id="{40A34EFE-7C63-4065-B025-2781EDB4F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362200"/>
            <a:ext cx="1828800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Цели бизнеса</a:t>
            </a: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449DE0FC-0200-4A0D-A164-CC55A0D53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2005013"/>
            <a:ext cx="12874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accent2"/>
                </a:solidFill>
                <a:latin typeface="Times New Roman" panose="02020603050405020304" pitchFamily="18" charset="0"/>
              </a:rPr>
              <a:t>Критерии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accent2"/>
                </a:solidFill>
                <a:latin typeface="Times New Roman" panose="02020603050405020304" pitchFamily="18" charset="0"/>
              </a:rPr>
              <a:t>успешности</a:t>
            </a:r>
          </a:p>
        </p:txBody>
      </p:sp>
      <p:sp>
        <p:nvSpPr>
          <p:cNvPr id="11275" name="Rectangle 11">
            <a:extLst>
              <a:ext uri="{FF2B5EF4-FFF2-40B4-BE49-F238E27FC236}">
                <a16:creationId xmlns:a16="http://schemas.microsoft.com/office/drawing/2014/main" id="{199440CD-DBAE-4EDD-96DF-86FF04F7A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876800"/>
            <a:ext cx="1746250" cy="1077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Первичные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количественные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 характеристики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 деятельности</a:t>
            </a:r>
          </a:p>
        </p:txBody>
      </p:sp>
      <p:sp>
        <p:nvSpPr>
          <p:cNvPr id="11276" name="Rectangle 12">
            <a:extLst>
              <a:ext uri="{FF2B5EF4-FFF2-40B4-BE49-F238E27FC236}">
                <a16:creationId xmlns:a16="http://schemas.microsoft.com/office/drawing/2014/main" id="{3D641FF6-A0DA-4BDF-8E91-C3F071A52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800600"/>
            <a:ext cx="1816100" cy="1077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Расчетные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показатели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управленческого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учета</a:t>
            </a:r>
          </a:p>
        </p:txBody>
      </p:sp>
      <p:sp>
        <p:nvSpPr>
          <p:cNvPr id="11277" name="Text Box 13">
            <a:extLst>
              <a:ext uri="{FF2B5EF4-FFF2-40B4-BE49-F238E27FC236}">
                <a16:creationId xmlns:a16="http://schemas.microsoft.com/office/drawing/2014/main" id="{E08FB552-F9D4-4FA8-908D-367CCAE0D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667000"/>
            <a:ext cx="1208088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accent2"/>
                </a:solidFill>
                <a:latin typeface="Times New Roman" panose="02020603050405020304" pitchFamily="18" charset="0"/>
              </a:rPr>
              <a:t>Измерения</a:t>
            </a:r>
          </a:p>
        </p:txBody>
      </p:sp>
      <p:sp>
        <p:nvSpPr>
          <p:cNvPr id="11278" name="Line 14">
            <a:extLst>
              <a:ext uri="{FF2B5EF4-FFF2-40B4-BE49-F238E27FC236}">
                <a16:creationId xmlns:a16="http://schemas.microsoft.com/office/drawing/2014/main" id="{8514FDC0-FEA1-41D1-BAE8-340B9BFE44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3581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9" name="Rectangle 15">
            <a:extLst>
              <a:ext uri="{FF2B5EF4-FFF2-40B4-BE49-F238E27FC236}">
                <a16:creationId xmlns:a16="http://schemas.microsoft.com/office/drawing/2014/main" id="{FEA74AD9-DCC8-4F38-90CD-BC72DB396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276600"/>
            <a:ext cx="1447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Управляющее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воздействие</a:t>
            </a:r>
          </a:p>
        </p:txBody>
      </p:sp>
      <p:sp>
        <p:nvSpPr>
          <p:cNvPr id="11280" name="Rectangle 16">
            <a:extLst>
              <a:ext uri="{FF2B5EF4-FFF2-40B4-BE49-F238E27FC236}">
                <a16:creationId xmlns:a16="http://schemas.microsoft.com/office/drawing/2014/main" id="{D2A44A33-4368-41E6-8985-1CEFB2147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276600"/>
            <a:ext cx="12192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Бизнес-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процессы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компании</a:t>
            </a:r>
          </a:p>
        </p:txBody>
      </p:sp>
      <p:sp>
        <p:nvSpPr>
          <p:cNvPr id="11281" name="Rectangle 17">
            <a:extLst>
              <a:ext uri="{FF2B5EF4-FFF2-40B4-BE49-F238E27FC236}">
                <a16:creationId xmlns:a16="http://schemas.microsoft.com/office/drawing/2014/main" id="{B0852BDD-738A-4A08-AB61-9E681EFF3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3200400"/>
            <a:ext cx="1219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Продукция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</a:rPr>
              <a:t>и/или</a:t>
            </a:r>
            <a:br>
              <a:rPr lang="ru-RU" altLang="ru-RU" sz="1600" b="1">
                <a:latin typeface="Times New Roman" panose="02020603050405020304" pitchFamily="18" charset="0"/>
              </a:rPr>
            </a:br>
            <a:r>
              <a:rPr lang="ru-RU" altLang="ru-RU" sz="1600" b="1">
                <a:latin typeface="Times New Roman" panose="02020603050405020304" pitchFamily="18" charset="0"/>
              </a:rPr>
              <a:t> услуги</a:t>
            </a:r>
            <a:r>
              <a:rPr lang="ru-RU" altLang="ru-RU" sz="1600"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1282" name="Object 18">
            <a:extLst>
              <a:ext uri="{FF2B5EF4-FFF2-40B4-BE49-F238E27FC236}">
                <a16:creationId xmlns:a16="http://schemas.microsoft.com/office/drawing/2014/main" id="{9AC78C43-EDD3-45E6-8456-00C4357ADB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371600"/>
          <a:ext cx="99695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Clip" r:id="rId3" imgW="3950208" imgH="4002687" progId="MS_ClipArt_Gallery.2">
                  <p:embed/>
                </p:oleObj>
              </mc:Choice>
              <mc:Fallback>
                <p:oleObj name="Clip" r:id="rId3" imgW="3950208" imgH="4002687" progId="MS_ClipArt_Gallery.2">
                  <p:embed/>
                  <p:pic>
                    <p:nvPicPr>
                      <p:cNvPr id="11282" name="Object 18">
                        <a:extLst>
                          <a:ext uri="{FF2B5EF4-FFF2-40B4-BE49-F238E27FC236}">
                            <a16:creationId xmlns:a16="http://schemas.microsoft.com/office/drawing/2014/main" id="{9AC78C43-EDD3-45E6-8456-00C4357ADB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371600"/>
                        <a:ext cx="996950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3" name="Object 19">
            <a:extLst>
              <a:ext uri="{FF2B5EF4-FFF2-40B4-BE49-F238E27FC236}">
                <a16:creationId xmlns:a16="http://schemas.microsoft.com/office/drawing/2014/main" id="{007F8DC3-5E6E-4812-8FB7-7DB306DA36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2362200"/>
          <a:ext cx="5810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Clip" r:id="rId5" imgW="2701925" imgH="4019550" progId="MS_ClipArt_Gallery.2">
                  <p:embed/>
                </p:oleObj>
              </mc:Choice>
              <mc:Fallback>
                <p:oleObj name="Clip" r:id="rId5" imgW="2701925" imgH="4019550" progId="MS_ClipArt_Gallery.2">
                  <p:embed/>
                  <p:pic>
                    <p:nvPicPr>
                      <p:cNvPr id="11283" name="Object 19">
                        <a:extLst>
                          <a:ext uri="{FF2B5EF4-FFF2-40B4-BE49-F238E27FC236}">
                            <a16:creationId xmlns:a16="http://schemas.microsoft.com/office/drawing/2014/main" id="{007F8DC3-5E6E-4812-8FB7-7DB306DA36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362200"/>
                        <a:ext cx="58102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4" name="Object 20">
            <a:extLst>
              <a:ext uri="{FF2B5EF4-FFF2-40B4-BE49-F238E27FC236}">
                <a16:creationId xmlns:a16="http://schemas.microsoft.com/office/drawing/2014/main" id="{964C2CD5-82B7-468A-927C-61F7263263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2590800"/>
          <a:ext cx="114300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Clip" r:id="rId7" imgW="4471988" imgH="2420938" progId="MS_ClipArt_Gallery.2">
                  <p:embed/>
                </p:oleObj>
              </mc:Choice>
              <mc:Fallback>
                <p:oleObj name="Clip" r:id="rId7" imgW="4471988" imgH="2420938" progId="MS_ClipArt_Gallery.2">
                  <p:embed/>
                  <p:pic>
                    <p:nvPicPr>
                      <p:cNvPr id="11284" name="Object 20">
                        <a:extLst>
                          <a:ext uri="{FF2B5EF4-FFF2-40B4-BE49-F238E27FC236}">
                            <a16:creationId xmlns:a16="http://schemas.microsoft.com/office/drawing/2014/main" id="{964C2CD5-82B7-468A-927C-61F7263263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590800"/>
                        <a:ext cx="1143000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5" name="Object 21">
            <a:extLst>
              <a:ext uri="{FF2B5EF4-FFF2-40B4-BE49-F238E27FC236}">
                <a16:creationId xmlns:a16="http://schemas.microsoft.com/office/drawing/2014/main" id="{16688AE2-446F-4C73-830B-FF7C9D2F63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962400"/>
          <a:ext cx="8382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Clip" r:id="rId9" imgW="2571750" imgH="2628900" progId="MS_ClipArt_Gallery.2">
                  <p:embed/>
                </p:oleObj>
              </mc:Choice>
              <mc:Fallback>
                <p:oleObj name="Clip" r:id="rId9" imgW="2571750" imgH="2628900" progId="MS_ClipArt_Gallery.2">
                  <p:embed/>
                  <p:pic>
                    <p:nvPicPr>
                      <p:cNvPr id="11285" name="Object 21">
                        <a:extLst>
                          <a:ext uri="{FF2B5EF4-FFF2-40B4-BE49-F238E27FC236}">
                            <a16:creationId xmlns:a16="http://schemas.microsoft.com/office/drawing/2014/main" id="{16688AE2-446F-4C73-830B-FF7C9D2F63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962400"/>
                        <a:ext cx="83820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6" name="Object 22">
            <a:extLst>
              <a:ext uri="{FF2B5EF4-FFF2-40B4-BE49-F238E27FC236}">
                <a16:creationId xmlns:a16="http://schemas.microsoft.com/office/drawing/2014/main" id="{BD2AF385-DF78-4863-BA51-2173F685FC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70813" y="2286000"/>
          <a:ext cx="1220787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Clip" r:id="rId11" imgW="3813446" imgH="2533286" progId="MS_ClipArt_Gallery.2">
                  <p:embed/>
                </p:oleObj>
              </mc:Choice>
              <mc:Fallback>
                <p:oleObj name="Clip" r:id="rId11" imgW="3813446" imgH="2533286" progId="MS_ClipArt_Gallery.2">
                  <p:embed/>
                  <p:pic>
                    <p:nvPicPr>
                      <p:cNvPr id="11286" name="Object 22">
                        <a:extLst>
                          <a:ext uri="{FF2B5EF4-FFF2-40B4-BE49-F238E27FC236}">
                            <a16:creationId xmlns:a16="http://schemas.microsoft.com/office/drawing/2014/main" id="{BD2AF385-DF78-4863-BA51-2173F685FC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0813" y="2286000"/>
                        <a:ext cx="1220787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7" name="Object 23">
            <a:extLst>
              <a:ext uri="{FF2B5EF4-FFF2-40B4-BE49-F238E27FC236}">
                <a16:creationId xmlns:a16="http://schemas.microsoft.com/office/drawing/2014/main" id="{1EF54550-B2AA-48DE-ABD8-ED24CCC4BF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3886200"/>
          <a:ext cx="9921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Clip" r:id="rId13" imgW="4251325" imgH="4570413" progId="MS_ClipArt_Gallery.2">
                  <p:embed/>
                </p:oleObj>
              </mc:Choice>
              <mc:Fallback>
                <p:oleObj name="Clip" r:id="rId13" imgW="4251325" imgH="4570413" progId="MS_ClipArt_Gallery.2">
                  <p:embed/>
                  <p:pic>
                    <p:nvPicPr>
                      <p:cNvPr id="11287" name="Object 23">
                        <a:extLst>
                          <a:ext uri="{FF2B5EF4-FFF2-40B4-BE49-F238E27FC236}">
                            <a16:creationId xmlns:a16="http://schemas.microsoft.com/office/drawing/2014/main" id="{1EF54550-B2AA-48DE-ABD8-ED24CCC4BF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886200"/>
                        <a:ext cx="99218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8" name="Line 24">
            <a:extLst>
              <a:ext uri="{FF2B5EF4-FFF2-40B4-BE49-F238E27FC236}">
                <a16:creationId xmlns:a16="http://schemas.microsoft.com/office/drawing/2014/main" id="{6A37464E-E1B0-47AF-92AA-295734C93B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971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9" name="Line 25">
            <a:extLst>
              <a:ext uri="{FF2B5EF4-FFF2-40B4-BE49-F238E27FC236}">
                <a16:creationId xmlns:a16="http://schemas.microsoft.com/office/drawing/2014/main" id="{C7824880-C6CB-4B45-AB34-F93903009C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62200" y="3886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90" name="Line 26">
            <a:extLst>
              <a:ext uri="{FF2B5EF4-FFF2-40B4-BE49-F238E27FC236}">
                <a16:creationId xmlns:a16="http://schemas.microsoft.com/office/drawing/2014/main" id="{6F0B4DC4-DE87-4C21-A973-8D982B87A9B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3581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83DD80E9-F0C1-4A81-B5C9-FB05556EE7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/>
              <a:t>«Изготовление» АСОИУ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1870AB1F-E275-4FFE-A1E9-7BB931BDEA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dirty="0"/>
              <a:t>Покупка, размещение, установка и монтаж технических средств и выполнение монтажных работ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/>
              <a:t>Подготовка информационного обеспечения АСОИУ (кодификаторы, справочники, БД), размещение на носителях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/>
              <a:t>Установка системного и прикладного ПО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/>
              <a:t>Тестирование и отладка ПО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/>
              <a:t>Тиражирование и распространение документации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dirty="0"/>
              <a:t>Обучение персонала</a:t>
            </a:r>
          </a:p>
        </p:txBody>
      </p:sp>
      <p:pic>
        <p:nvPicPr>
          <p:cNvPr id="60421" name="Picture 5" descr="C:\Program Files\Microsoft Office\MEDIA\CAGCAT10\j0252349.wmf">
            <a:extLst>
              <a:ext uri="{FF2B5EF4-FFF2-40B4-BE49-F238E27FC236}">
                <a16:creationId xmlns:a16="http://schemas.microsoft.com/office/drawing/2014/main" id="{9D0BE2D2-A7C0-45A2-970A-5A0E942BB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5500688"/>
            <a:ext cx="1827212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77A962A5-63D7-499B-A56F-AFDCDF30DF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Внедрение и эксплуатация АСОИУ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D29D3082-1423-42F9-ACEA-786F536EB1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4313" y="2286000"/>
            <a:ext cx="7772400" cy="4114800"/>
          </a:xfrm>
        </p:spPr>
        <p:txBody>
          <a:bodyPr/>
          <a:lstStyle/>
          <a:p>
            <a:pPr eaLnBrk="1" hangingPunct="1"/>
            <a:r>
              <a:rPr lang="ru-RU" altLang="ru-RU"/>
              <a:t>Обычно системы внедряются поэтапно, с постепенным наращиванием функционала</a:t>
            </a:r>
          </a:p>
          <a:p>
            <a:pPr eaLnBrk="1" hangingPunct="1"/>
            <a:r>
              <a:rPr lang="ru-RU" altLang="ru-RU"/>
              <a:t>На данном этапе выявляются недостатки функционирования и производится их устранение</a:t>
            </a:r>
          </a:p>
          <a:p>
            <a:pPr eaLnBrk="1" hangingPunct="1"/>
            <a:endParaRPr lang="ru-RU" altLang="ru-RU"/>
          </a:p>
        </p:txBody>
      </p:sp>
      <p:pic>
        <p:nvPicPr>
          <p:cNvPr id="61445" name="Picture 5" descr="http://img.rosbalt.ru/pics11/videonabludenie_234.jpg">
            <a:extLst>
              <a:ext uri="{FF2B5EF4-FFF2-40B4-BE49-F238E27FC236}">
                <a16:creationId xmlns:a16="http://schemas.microsoft.com/office/drawing/2014/main" id="{F60408F0-6930-4554-B398-EEC9219E0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203" y="4343400"/>
            <a:ext cx="22288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F06B9-CA25-45A3-9EF8-6716CEA23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dirty="0"/>
              <a:t>Проектирование информационного обеспечения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CB9A508A-C1D1-4591-AF34-5801F65A0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/>
              <a:t>Необходимо определить форму и структуру предоставления информации, необходимой и достаточной для управления объектом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D5B4E-E910-4100-88BA-4A8BF7B12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dirty="0"/>
              <a:t>Результаты проектирования информационного обеспечения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1DEB3028-0B2D-448C-AB5E-889DFC82B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Содержание информации, необходимой и достаточной для принятия решений (оперативная, нормативно-справочная и архивная информация)</a:t>
            </a:r>
          </a:p>
          <a:p>
            <a:pPr eaLnBrk="1" hangingPunct="1"/>
            <a:r>
              <a:rPr lang="ru-RU" altLang="ru-RU" sz="2800"/>
              <a:t>Содержание входных и выходных данных, экранных форм, временных массивов, сигналов и сообщений, передаваемых по каналам связи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>
            <a:extLst>
              <a:ext uri="{FF2B5EF4-FFF2-40B4-BE49-F238E27FC236}">
                <a16:creationId xmlns:a16="http://schemas.microsoft.com/office/drawing/2014/main" id="{FDEE617D-090D-43D1-92A0-696E2CE50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dirty="0"/>
              <a:t>Результаты проектирования информационного обеспечения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4193E4AE-30D9-4995-A43F-CE164D358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/>
              <a:t>Определение носителей информации</a:t>
            </a:r>
          </a:p>
          <a:p>
            <a:pPr eaLnBrk="1" hangingPunct="1"/>
            <a:r>
              <a:rPr lang="ru-RU" altLang="ru-RU" sz="2400"/>
              <a:t>Определение структуры представления информации на носителе</a:t>
            </a:r>
          </a:p>
          <a:p>
            <a:pPr eaLnBrk="1" hangingPunct="1"/>
            <a:r>
              <a:rPr lang="ru-RU" altLang="ru-RU" sz="2400"/>
              <a:t>Технологический процесс сбора, преобразования, хранения, распределения и передачи информации от источников к потребителям</a:t>
            </a:r>
          </a:p>
          <a:p>
            <a:pPr eaLnBrk="1" hangingPunct="1"/>
            <a:r>
              <a:rPr lang="ru-RU" altLang="ru-RU" sz="2400"/>
              <a:t>Выработка требований к показателю достоверности и безопасности информации</a:t>
            </a:r>
          </a:p>
          <a:p>
            <a:pPr eaLnBrk="1" hangingPunct="1"/>
            <a:r>
              <a:rPr lang="ru-RU" altLang="ru-RU" sz="2400"/>
              <a:t>Выбор технических средств хранения и передачи информации</a:t>
            </a:r>
          </a:p>
          <a:p>
            <a:pPr eaLnBrk="1" hangingPunct="1"/>
            <a:endParaRPr lang="ru-RU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99872-E203-4634-AA86-2D45FA20A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/>
              <a:t>Основные принципы при проектировании информационного обеспечения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1E319732-5442-4771-ADBF-1E874C0B4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Принцип передачи информации об отклонении (информация передается только тогда, когда возникает ситуация, отличающаяся от нормального протекания процессов)</a:t>
            </a:r>
          </a:p>
          <a:p>
            <a:pPr eaLnBrk="1" hangingPunct="1"/>
            <a:r>
              <a:rPr lang="ru-RU" altLang="ru-RU"/>
              <a:t>Принцип однократного ввода и многократного использования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>
            <a:extLst>
              <a:ext uri="{FF2B5EF4-FFF2-40B4-BE49-F238E27FC236}">
                <a16:creationId xmlns:a16="http://schemas.microsoft.com/office/drawing/2014/main" id="{B8083817-1AA1-4607-A63D-975618BBC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/>
              <a:t>Основные принципы при проектировании информационного обеспечения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87D47730-F019-4569-B272-B92BBBB1B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Принцип обеспечения необходимой достоверности (достоверность характеризуется вероятностью искажения информационной единицы, самые неточные системы обладают достоверностью 10</a:t>
            </a:r>
            <a:r>
              <a:rPr lang="ru-RU" altLang="ru-RU" baseline="30000"/>
              <a:t>-5</a:t>
            </a:r>
            <a:r>
              <a:rPr lang="ru-RU" altLang="ru-RU"/>
              <a:t>, т.е. 1 ошибка на 100 тыс. знаков, 10</a:t>
            </a:r>
            <a:r>
              <a:rPr lang="ru-RU" altLang="ru-RU" baseline="30000"/>
              <a:t>-2</a:t>
            </a:r>
            <a:r>
              <a:rPr lang="ru-RU" altLang="ru-RU"/>
              <a:t> – операторы при вводе)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>
            <a:extLst>
              <a:ext uri="{FF2B5EF4-FFF2-40B4-BE49-F238E27FC236}">
                <a16:creationId xmlns:a16="http://schemas.microsoft.com/office/drawing/2014/main" id="{1BA2033B-38BD-47BD-B7A7-712F93933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/>
              <a:t>Основные принципы при проектировании информационного обеспечения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37C09D14-ED85-4275-90F3-B05216C71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300" dirty="0"/>
              <a:t>Принцип своевременности (в системах реального времени решающим фактором является время представления информации: при превышении критических сроков ценность информации близка к 0)</a:t>
            </a:r>
          </a:p>
          <a:p>
            <a:pPr eaLnBrk="1" hangingPunct="1"/>
            <a:r>
              <a:rPr lang="ru-RU" altLang="ru-RU" sz="2300" dirty="0"/>
              <a:t>Принцип разумной избыточности (стремление собрать и хранить в системе максимально возможное количество информации и автоматизировать обработку всех данных, циркулирующих в системе управления, однако если информация не используется, она бесполезна)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>
            <a:extLst>
              <a:ext uri="{FF2B5EF4-FFF2-40B4-BE49-F238E27FC236}">
                <a16:creationId xmlns:a16="http://schemas.microsoft.com/office/drawing/2014/main" id="{5E28223D-BD1D-400B-9722-55E214ACD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/>
              <a:t>Основные принципы при проектировании информационного обеспечения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4547CC34-DB81-4128-A2C3-3CD7ED3A0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800"/>
              <a:t>Принцип обобщения и агрегации информации (при передаче информации с нижнего уровня на верхний происходит ее обобщение, что позволяет увеличить объем обрабатываемой информации)</a:t>
            </a:r>
          </a:p>
          <a:p>
            <a:pPr eaLnBrk="1" hangingPunct="1"/>
            <a:r>
              <a:rPr lang="ru-RU" altLang="ru-RU" sz="2800"/>
              <a:t>Принцип гибкости и развития (предполагает обеспечение развития ИО, причем затраты на развитие должны быть меньше, чем текущая стоимость ИО)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41438"/>
            <a:ext cx="7589838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Уровни управления на предприятии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445423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80841A4-A238-4548-8C1A-78646E19C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3988" y="3141663"/>
            <a:ext cx="3048000" cy="703262"/>
          </a:xfrm>
          <a:prstGeom prst="rect">
            <a:avLst/>
          </a:prstGeom>
          <a:noFill/>
          <a:ln w="38100">
            <a:solidFill>
              <a:srgbClr val="AFEAE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latin typeface="Arial" panose="020B0604020202020204" pitchFamily="34" charset="0"/>
              </a:rPr>
              <a:t>Руководители служб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latin typeface="Arial" panose="020B0604020202020204" pitchFamily="34" charset="0"/>
              </a:rPr>
              <a:t>предприятия, владельцы 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latin typeface="Arial" panose="020B0604020202020204" pitchFamily="34" charset="0"/>
              </a:rPr>
              <a:t>бизнес-процессов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0FE9EB54-3AA9-48F5-BE09-228D36374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1951" y="4149725"/>
            <a:ext cx="2817812" cy="914400"/>
          </a:xfrm>
          <a:prstGeom prst="rect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>
              <a:lnSpc>
                <a:spcPct val="85000"/>
              </a:lnSpc>
              <a:defRPr/>
            </a:pPr>
            <a:r>
              <a:rPr lang="ru-RU" altLang="ru-RU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</a:t>
            </a:r>
            <a:r>
              <a:rPr lang="ru-RU" altLang="ru-RU" sz="1400" b="1" dirty="0"/>
              <a:t>Руководители</a:t>
            </a:r>
            <a:br>
              <a:rPr lang="en-US" altLang="ru-RU" sz="1400" b="1" dirty="0"/>
            </a:br>
            <a:r>
              <a:rPr lang="ru-RU" altLang="ru-RU" sz="1400" b="1" dirty="0"/>
              <a:t>производства,</a:t>
            </a:r>
          </a:p>
          <a:p>
            <a:pPr algn="r">
              <a:lnSpc>
                <a:spcPct val="85000"/>
              </a:lnSpc>
              <a:defRPr/>
            </a:pPr>
            <a:r>
              <a:rPr lang="ru-RU" altLang="ru-RU" sz="1400" b="1" dirty="0"/>
              <a:t>владельцы </a:t>
            </a:r>
          </a:p>
          <a:p>
            <a:pPr algn="r">
              <a:lnSpc>
                <a:spcPct val="85000"/>
              </a:lnSpc>
              <a:defRPr/>
            </a:pPr>
            <a:r>
              <a:rPr lang="ru-RU" altLang="ru-RU" sz="1400" b="1" dirty="0"/>
              <a:t>внутренних</a:t>
            </a:r>
          </a:p>
          <a:p>
            <a:pPr algn="r">
              <a:lnSpc>
                <a:spcPct val="85000"/>
              </a:lnSpc>
              <a:defRPr/>
            </a:pPr>
            <a:r>
              <a:rPr lang="ru-RU" altLang="ru-RU" sz="1400" b="1" dirty="0"/>
              <a:t> процессов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B81F3E16-D6D6-41D9-BCE1-686C207EF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988" y="2092325"/>
            <a:ext cx="3810000" cy="685800"/>
          </a:xfrm>
          <a:prstGeom prst="rect">
            <a:avLst/>
          </a:prstGeom>
          <a:noFill/>
          <a:ln w="38100">
            <a:solidFill>
              <a:srgbClr val="CC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>
              <a:spcBef>
                <a:spcPct val="20000"/>
              </a:spcBef>
              <a:defRPr/>
            </a:pPr>
            <a:r>
              <a:rPr lang="ru-RU" altLang="ru-RU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Высшее руководство</a:t>
            </a:r>
            <a:br>
              <a:rPr lang="en-US" altLang="ru-RU" sz="14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1400" b="1"/>
              <a:t>предприятия</a:t>
            </a: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0C33384A-B016-420E-8CF6-91818C299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4149725"/>
            <a:ext cx="2514600" cy="990600"/>
          </a:xfrm>
          <a:prstGeom prst="rect">
            <a:avLst/>
          </a:prstGeom>
          <a:solidFill>
            <a:srgbClr val="00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Операционный</a:t>
            </a:r>
            <a:br>
              <a:rPr lang="ru-RU" altLang="ru-RU" sz="1800" b="1">
                <a:latin typeface="Arial" panose="020B0604020202020204" pitchFamily="34" charset="0"/>
              </a:rPr>
            </a:br>
            <a:r>
              <a:rPr lang="ru-RU" altLang="ru-RU" sz="1800" b="1">
                <a:latin typeface="Arial" panose="020B0604020202020204" pitchFamily="34" charset="0"/>
              </a:rPr>
              <a:t>уровень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управления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F409F5DF-BD19-4353-BCA0-96CCE0DC3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3082925"/>
            <a:ext cx="3124200" cy="990600"/>
          </a:xfrm>
          <a:prstGeom prst="rect">
            <a:avLst/>
          </a:prstGeom>
          <a:solidFill>
            <a:srgbClr val="AFEA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Тактический</a:t>
            </a:r>
            <a:br>
              <a:rPr lang="ru-RU" altLang="ru-RU" sz="1800" b="1">
                <a:latin typeface="Arial" panose="020B0604020202020204" pitchFamily="34" charset="0"/>
              </a:rPr>
            </a:br>
            <a:r>
              <a:rPr lang="ru-RU" altLang="ru-RU" sz="1800" b="1">
                <a:latin typeface="Arial" panose="020B0604020202020204" pitchFamily="34" charset="0"/>
              </a:rPr>
              <a:t>уровень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управления</a:t>
            </a:r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18456EFB-0D5E-4408-85C0-9B239C338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863725"/>
            <a:ext cx="3352800" cy="1143000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Стратегический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уровень управления</a:t>
            </a:r>
          </a:p>
        </p:txBody>
      </p:sp>
      <p:sp>
        <p:nvSpPr>
          <p:cNvPr id="13320" name="Rectangle 8">
            <a:extLst>
              <a:ext uri="{FF2B5EF4-FFF2-40B4-BE49-F238E27FC236}">
                <a16:creationId xmlns:a16="http://schemas.microsoft.com/office/drawing/2014/main" id="{C2BEA3D7-FB5F-4B78-B088-360EAE0A3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-26988"/>
            <a:ext cx="7921625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ru-RU" altLang="ru-RU" sz="3600" dirty="0"/>
              <a:t>Уровни управления предприятиями</a:t>
            </a:r>
          </a:p>
        </p:txBody>
      </p:sp>
      <p:sp>
        <p:nvSpPr>
          <p:cNvPr id="13321" name="AutoShape 9">
            <a:extLst>
              <a:ext uri="{FF2B5EF4-FFF2-40B4-BE49-F238E27FC236}">
                <a16:creationId xmlns:a16="http://schemas.microsoft.com/office/drawing/2014/main" id="{1CF50632-D982-4B6C-88A2-7EC522C94AD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566988" y="4149725"/>
            <a:ext cx="3657600" cy="990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84 w 21600"/>
              <a:gd name="T13" fmla="*/ 3384 h 21600"/>
              <a:gd name="T14" fmla="*/ 18216 w 21600"/>
              <a:gd name="T15" fmla="*/ 1821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68" y="21600"/>
                </a:lnTo>
                <a:lnTo>
                  <a:pt x="1843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66FFCC"/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277800" prstMaterial="legacyMatte">
            <a:bevelT w="13500" h="13500" prst="angle"/>
            <a:bevelB w="13500" h="13500" prst="angle"/>
            <a:extrusionClr>
              <a:srgbClr val="66FFCC"/>
            </a:extrusionClr>
            <a:contourClr>
              <a:srgbClr val="66FFCC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endParaRPr lang="ru-RU"/>
          </a:p>
        </p:txBody>
      </p:sp>
      <p:sp>
        <p:nvSpPr>
          <p:cNvPr id="13322" name="AutoShape 10">
            <a:extLst>
              <a:ext uri="{FF2B5EF4-FFF2-40B4-BE49-F238E27FC236}">
                <a16:creationId xmlns:a16="http://schemas.microsoft.com/office/drawing/2014/main" id="{B64E55DA-5827-4614-9501-34D7F761EA3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38488" y="3082925"/>
            <a:ext cx="2514600" cy="990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207 w 21600"/>
              <a:gd name="T13" fmla="*/ 4207 h 21600"/>
              <a:gd name="T14" fmla="*/ 17393 w 21600"/>
              <a:gd name="T15" fmla="*/ 1739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813" y="21600"/>
                </a:lnTo>
                <a:lnTo>
                  <a:pt x="16787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FFFF"/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277800" prstMaterial="legacyMatte">
            <a:bevelT w="13500" h="13500" prst="angle"/>
            <a:bevelB w="13500" h="13500" prst="angle"/>
            <a:extrusionClr>
              <a:srgbClr val="00FFFF"/>
            </a:extrusionClr>
            <a:contourClr>
              <a:srgbClr val="00FFFF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endParaRPr lang="ru-RU"/>
          </a:p>
        </p:txBody>
      </p:sp>
      <p:sp>
        <p:nvSpPr>
          <p:cNvPr id="13323" name="AutoShape 11">
            <a:extLst>
              <a:ext uri="{FF2B5EF4-FFF2-40B4-BE49-F238E27FC236}">
                <a16:creationId xmlns:a16="http://schemas.microsoft.com/office/drawing/2014/main" id="{7174E54F-FBB2-4853-AC02-224E8C51F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2688" y="1863725"/>
            <a:ext cx="1295400" cy="1143000"/>
          </a:xfrm>
          <a:prstGeom prst="triangle">
            <a:avLst>
              <a:gd name="adj" fmla="val 50000"/>
            </a:avLst>
          </a:prstGeom>
          <a:solidFill>
            <a:srgbClr val="CCFF66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77800" prstMaterial="legacyMatte">
            <a:bevelT w="13500" h="13500" prst="angle"/>
            <a:bevelB w="13500" h="13500" prst="angle"/>
            <a:extrusionClr>
              <a:srgbClr val="CCFF66"/>
            </a:extrusionClr>
            <a:contourClr>
              <a:srgbClr val="CCFF66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noProof="1">
              <a:latin typeface="Times New Roman" panose="02020603050405020304" pitchFamily="18" charset="0"/>
            </a:endParaRPr>
          </a:p>
        </p:txBody>
      </p:sp>
      <p:sp>
        <p:nvSpPr>
          <p:cNvPr id="13324" name="Rectangle 12">
            <a:extLst>
              <a:ext uri="{FF2B5EF4-FFF2-40B4-BE49-F238E27FC236}">
                <a16:creationId xmlns:a16="http://schemas.microsoft.com/office/drawing/2014/main" id="{995E5FF3-47A3-4A74-8F12-DDF9035E0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5445125"/>
            <a:ext cx="3119437" cy="647700"/>
          </a:xfrm>
          <a:prstGeom prst="rect">
            <a:avLst/>
          </a:prstGeom>
          <a:noFill/>
          <a:ln w="38100">
            <a:solidFill>
              <a:srgbClr val="FF7C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latin typeface="Arial" panose="020B0604020202020204" pitchFamily="34" charset="0"/>
              </a:rPr>
              <a:t>Руководитель ИТ-службы,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latin typeface="Arial" panose="020B0604020202020204" pitchFamily="34" charset="0"/>
              </a:rPr>
              <a:t>служба главного инженера</a:t>
            </a:r>
          </a:p>
        </p:txBody>
      </p:sp>
      <p:sp>
        <p:nvSpPr>
          <p:cNvPr id="13325" name="Text Box 13">
            <a:extLst>
              <a:ext uri="{FF2B5EF4-FFF2-40B4-BE49-F238E27FC236}">
                <a16:creationId xmlns:a16="http://schemas.microsoft.com/office/drawing/2014/main" id="{8BF8224B-7D72-4D0D-A5B7-93872ABE7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3963" y="2209800"/>
            <a:ext cx="1584325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accent2"/>
                </a:solidFill>
                <a:latin typeface="Arial" panose="020B0604020202020204" pitchFamily="34" charset="0"/>
              </a:rPr>
              <a:t>Бюджет,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accent2"/>
                </a:solidFill>
                <a:latin typeface="Arial" panose="020B0604020202020204" pitchFamily="34" charset="0"/>
              </a:rPr>
              <a:t>Стратегические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chemeClr val="accent2"/>
                </a:solidFill>
                <a:latin typeface="Arial" panose="020B0604020202020204" pitchFamily="34" charset="0"/>
              </a:rPr>
              <a:t> инициативы</a:t>
            </a:r>
          </a:p>
        </p:txBody>
      </p:sp>
      <p:sp>
        <p:nvSpPr>
          <p:cNvPr id="13326" name="Text Box 14">
            <a:extLst>
              <a:ext uri="{FF2B5EF4-FFF2-40B4-BE49-F238E27FC236}">
                <a16:creationId xmlns:a16="http://schemas.microsoft.com/office/drawing/2014/main" id="{A5E38F6C-CB3F-40C1-8C17-165975054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726" y="3001963"/>
            <a:ext cx="192722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FFFF66"/>
                </a:solidFill>
                <a:latin typeface="Arial" panose="020B0604020202020204" pitchFamily="34" charset="0"/>
              </a:rPr>
              <a:t>Тактические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FFFF66"/>
                </a:solidFill>
                <a:latin typeface="Arial" panose="020B0604020202020204" pitchFamily="34" charset="0"/>
              </a:rPr>
              <a:t> инициативы,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FFFF66"/>
                </a:solidFill>
                <a:latin typeface="Arial" panose="020B0604020202020204" pitchFamily="34" charset="0"/>
              </a:rPr>
              <a:t>Заявки на проекты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FFFF66"/>
                </a:solidFill>
                <a:latin typeface="Arial" panose="020B0604020202020204" pitchFamily="34" charset="0"/>
              </a:rPr>
              <a:t>корпоративного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FFFF66"/>
                </a:solidFill>
                <a:latin typeface="Arial" panose="020B0604020202020204" pitchFamily="34" charset="0"/>
              </a:rPr>
              <a:t>уровня</a:t>
            </a:r>
          </a:p>
        </p:txBody>
      </p:sp>
      <p:sp>
        <p:nvSpPr>
          <p:cNvPr id="13327" name="Text Box 15">
            <a:extLst>
              <a:ext uri="{FF2B5EF4-FFF2-40B4-BE49-F238E27FC236}">
                <a16:creationId xmlns:a16="http://schemas.microsoft.com/office/drawing/2014/main" id="{4115FE2A-FBC8-4338-87FA-87BBC1514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951" y="4297363"/>
            <a:ext cx="1908175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FFFF66"/>
                </a:solidFill>
                <a:latin typeface="Arial" panose="020B0604020202020204" pitchFamily="34" charset="0"/>
              </a:rPr>
              <a:t>Заявки на проекты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FFFF66"/>
                </a:solidFill>
                <a:latin typeface="Arial" panose="020B0604020202020204" pitchFamily="34" charset="0"/>
              </a:rPr>
              <a:t> в интересах служб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>
                <a:solidFill>
                  <a:srgbClr val="FFFF66"/>
                </a:solidFill>
                <a:latin typeface="Arial" panose="020B0604020202020204" pitchFamily="34" charset="0"/>
              </a:rPr>
              <a:t>и производства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dirty="0"/>
              <a:t>Типы информационных систем в зависимости от функционального признака с учётом уровней управления и квалификации персонала </a:t>
            </a:r>
          </a:p>
        </p:txBody>
      </p:sp>
      <p:pic>
        <p:nvPicPr>
          <p:cNvPr id="9219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00808"/>
            <a:ext cx="6184038" cy="4708810"/>
          </a:xfrm>
        </p:spPr>
      </p:pic>
    </p:spTree>
    <p:extLst>
      <p:ext uri="{BB962C8B-B14F-4D97-AF65-F5344CB8AC3E}">
        <p14:creationId xmlns:p14="http://schemas.microsoft.com/office/powerpoint/2010/main" val="52534355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</TotalTime>
  <Words>3228</Words>
  <Application>Microsoft Office PowerPoint</Application>
  <PresentationFormat>Экран (4:3)</PresentationFormat>
  <Paragraphs>322</Paragraphs>
  <Slides>68</Slides>
  <Notes>3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79" baseType="lpstr">
      <vt:lpstr>Arial</vt:lpstr>
      <vt:lpstr>Calibri</vt:lpstr>
      <vt:lpstr>Calibri Light</vt:lpstr>
      <vt:lpstr>Corbel</vt:lpstr>
      <vt:lpstr>Tahoma</vt:lpstr>
      <vt:lpstr>Times New Roman</vt:lpstr>
      <vt:lpstr>Wingdings</vt:lpstr>
      <vt:lpstr>Wingdings 2</vt:lpstr>
      <vt:lpstr>Wingdings 3</vt:lpstr>
      <vt:lpstr>Тема Office</vt:lpstr>
      <vt:lpstr>Clip</vt:lpstr>
      <vt:lpstr> Управление проектированием информационных систем</vt:lpstr>
      <vt:lpstr>Информационные системы</vt:lpstr>
      <vt:lpstr>Информационная система</vt:lpstr>
      <vt:lpstr>АСОИУ</vt:lpstr>
      <vt:lpstr>Две части системы управления предприятием </vt:lpstr>
      <vt:lpstr>Для чего нужна информационная система?</vt:lpstr>
      <vt:lpstr>Уровни управления на предприятии</vt:lpstr>
      <vt:lpstr>Презентация PowerPoint</vt:lpstr>
      <vt:lpstr>Типы информационных систем в зависимости от функционального признака с учётом уровней управления и квалификации персонала </vt:lpstr>
      <vt:lpstr>Презентация PowerPoint</vt:lpstr>
      <vt:lpstr>АСОИУ</vt:lpstr>
      <vt:lpstr>Комплексное проектирование АСОИУ</vt:lpstr>
      <vt:lpstr>Информационное обеспечение</vt:lpstr>
      <vt:lpstr>Информационное обеспечение</vt:lpstr>
      <vt:lpstr>Информационное обеспечение</vt:lpstr>
      <vt:lpstr>Информационное обеспечение</vt:lpstr>
      <vt:lpstr>Математическое обеспечение</vt:lpstr>
      <vt:lpstr>Программное обеспечение</vt:lpstr>
      <vt:lpstr>Техническое обеспечение</vt:lpstr>
      <vt:lpstr>Организационно-методическое обеспечение</vt:lpstr>
      <vt:lpstr>Пользователи АСОИУ</vt:lpstr>
      <vt:lpstr>Конечные пользователи</vt:lpstr>
      <vt:lpstr>Неспециалисты в предметной области</vt:lpstr>
      <vt:lpstr>Обучаемые пользователи</vt:lpstr>
      <vt:lpstr>Разработчики АСОИУ</vt:lpstr>
      <vt:lpstr>Разработчики АСОИУ</vt:lpstr>
      <vt:lpstr>Разработчики АСОИУ</vt:lpstr>
      <vt:lpstr>Персонал, эксплуатирующий АСОИУ</vt:lpstr>
      <vt:lpstr>Классификация АСОИУ по степени развитости</vt:lpstr>
      <vt:lpstr>Классификация АСОИУ по степени развитости</vt:lpstr>
      <vt:lpstr>Информационно-управляющая структура производственного предприятия</vt:lpstr>
      <vt:lpstr>Информационно-управляющая структура производственного предприятия  </vt:lpstr>
      <vt:lpstr>Виды информационных технологий</vt:lpstr>
      <vt:lpstr>Информационная технология обработки данных </vt:lpstr>
      <vt:lpstr>На уровне операционной деятельности решаются следующие задачи:</vt:lpstr>
      <vt:lpstr>Основные компоненты информационной технологии обработки данных</vt:lpstr>
      <vt:lpstr>Основные компоненты</vt:lpstr>
      <vt:lpstr>Информационная технология управления</vt:lpstr>
      <vt:lpstr>Решаемые задачи обработки данных:</vt:lpstr>
      <vt:lpstr>Виды отчетов</vt:lpstr>
      <vt:lpstr>Требования к отчетам</vt:lpstr>
      <vt:lpstr>Основные компоненты информационной технологии управления</vt:lpstr>
      <vt:lpstr>Автоматизация офиса</vt:lpstr>
      <vt:lpstr>Основные компоненты автоматизации офиса</vt:lpstr>
      <vt:lpstr>Информационные технологии поддержка принятия решений</vt:lpstr>
      <vt:lpstr>Презентация PowerPoint</vt:lpstr>
      <vt:lpstr>Презентация PowerPoint</vt:lpstr>
      <vt:lpstr>Основные компоненты</vt:lpstr>
      <vt:lpstr>Экспертные системы</vt:lpstr>
      <vt:lpstr>Требования, предъявляемые к создаваемой  информационной системе предприятия</vt:lpstr>
      <vt:lpstr>Требования, предъявляемые к создаваемой  информационной системе предприятия</vt:lpstr>
      <vt:lpstr>Требования, предъявляемые к создаваемой  информационной системе предприятия</vt:lpstr>
      <vt:lpstr>Требования, предъявляемые к создаваемой  информационной системе предприятия</vt:lpstr>
      <vt:lpstr>Способы создания информационных систем предприятий </vt:lpstr>
      <vt:lpstr>Способы и технологии создания информационных систем предприятий </vt:lpstr>
      <vt:lpstr>Этапы проектирования</vt:lpstr>
      <vt:lpstr>Эскизное проектирование</vt:lpstr>
      <vt:lpstr>Эскизное проектирование</vt:lpstr>
      <vt:lpstr>Рабочее проектирование</vt:lpstr>
      <vt:lpstr>«Изготовление» АСОИУ</vt:lpstr>
      <vt:lpstr>Внедрение и эксплуатация АСОИУ</vt:lpstr>
      <vt:lpstr>Проектирование информационного обеспечения</vt:lpstr>
      <vt:lpstr>Результаты проектирования информационного обеспечения</vt:lpstr>
      <vt:lpstr>Результаты проектирования информационного обеспечения</vt:lpstr>
      <vt:lpstr>Основные принципы при проектировании информационного обеспечения</vt:lpstr>
      <vt:lpstr>Основные принципы при проектировании информационного обеспечения</vt:lpstr>
      <vt:lpstr>Основные принципы при проектировании информационного обеспечения</vt:lpstr>
      <vt:lpstr>Основные принципы при проектировании информационного обеспечения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системы</dc:title>
  <dc:creator>Виталий Бондаренко</dc:creator>
  <cp:lastModifiedBy>Виталий Бондаренко</cp:lastModifiedBy>
  <cp:revision>16</cp:revision>
  <dcterms:created xsi:type="dcterms:W3CDTF">2019-03-12T16:49:54Z</dcterms:created>
  <dcterms:modified xsi:type="dcterms:W3CDTF">2020-09-10T18:17:42Z</dcterms:modified>
</cp:coreProperties>
</file>