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81" r:id="rId2"/>
    <p:sldId id="317" r:id="rId3"/>
    <p:sldId id="318" r:id="rId4"/>
    <p:sldId id="319" r:id="rId5"/>
    <p:sldId id="321" r:id="rId6"/>
    <p:sldId id="322" r:id="rId7"/>
    <p:sldId id="324" r:id="rId8"/>
    <p:sldId id="395" r:id="rId9"/>
    <p:sldId id="399" r:id="rId10"/>
    <p:sldId id="305" r:id="rId11"/>
    <p:sldId id="306" r:id="rId12"/>
    <p:sldId id="307" r:id="rId13"/>
    <p:sldId id="308" r:id="rId14"/>
    <p:sldId id="275" r:id="rId15"/>
    <p:sldId id="391" r:id="rId16"/>
    <p:sldId id="400" r:id="rId17"/>
    <p:sldId id="392" r:id="rId18"/>
    <p:sldId id="310" r:id="rId19"/>
    <p:sldId id="311" r:id="rId20"/>
    <p:sldId id="326" r:id="rId21"/>
    <p:sldId id="325" r:id="rId22"/>
    <p:sldId id="393" r:id="rId23"/>
    <p:sldId id="327" r:id="rId24"/>
    <p:sldId id="328" r:id="rId25"/>
    <p:sldId id="269" r:id="rId26"/>
    <p:sldId id="312" r:id="rId27"/>
    <p:sldId id="313" r:id="rId28"/>
    <p:sldId id="314" r:id="rId29"/>
    <p:sldId id="315" r:id="rId30"/>
    <p:sldId id="276" r:id="rId31"/>
    <p:sldId id="401" r:id="rId32"/>
    <p:sldId id="278" r:id="rId33"/>
    <p:sldId id="279" r:id="rId34"/>
    <p:sldId id="280" r:id="rId35"/>
    <p:sldId id="277" r:id="rId36"/>
    <p:sldId id="282" r:id="rId37"/>
    <p:sldId id="316"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961" autoAdjust="0"/>
    <p:restoredTop sz="94660"/>
  </p:normalViewPr>
  <p:slideViewPr>
    <p:cSldViewPr snapToGrid="0">
      <p:cViewPr varScale="1">
        <p:scale>
          <a:sx n="92" d="100"/>
          <a:sy n="92" d="100"/>
        </p:scale>
        <p:origin x="102" y="3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A6F2AE-453A-486E-9B93-FF43841CE372}" type="datetimeFigureOut">
              <a:rPr lang="ru-RU" smtClean="0"/>
              <a:t>07.03.2021</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4A34B1-0FB6-4607-9BCA-7C597E800A82}" type="slidenum">
              <a:rPr lang="ru-RU" smtClean="0"/>
              <a:t>‹#›</a:t>
            </a:fld>
            <a:endParaRPr lang="ru-RU"/>
          </a:p>
        </p:txBody>
      </p:sp>
    </p:spTree>
    <p:extLst>
      <p:ext uri="{BB962C8B-B14F-4D97-AF65-F5344CB8AC3E}">
        <p14:creationId xmlns:p14="http://schemas.microsoft.com/office/powerpoint/2010/main" val="1985459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В табл. не стоит рассматривать значения «Да» и «Нет» как жесткие требования. Например, незначительное изменение требований по мере развития проекта при использовании каскадной модели (например, добавление некоторых непредусмотренных сервисных функций) встречается не так уж редко и в случае их реализации способствует улучшению взаимоотношений между сторонами. Аналогично распространение промежуточного программного обеспечения при спиральной модели необязательно, а иногда даже вредно отражается на процессах внедрения и опытной эксплуатации системы.</a:t>
            </a:r>
          </a:p>
        </p:txBody>
      </p:sp>
      <p:sp>
        <p:nvSpPr>
          <p:cNvPr id="4" name="Номер слайда 3"/>
          <p:cNvSpPr>
            <a:spLocks noGrp="1"/>
          </p:cNvSpPr>
          <p:nvPr>
            <p:ph type="sldNum" sz="quarter" idx="10"/>
          </p:nvPr>
        </p:nvSpPr>
        <p:spPr/>
        <p:txBody>
          <a:bodyPr/>
          <a:lstStyle/>
          <a:p>
            <a:fld id="{3E97F25E-D0AB-4163-AF90-FAE7222DF5E9}" type="slidenum">
              <a:rPr lang="ru-RU" smtClean="0"/>
              <a:t>25</a:t>
            </a:fld>
            <a:endParaRPr lang="ru-RU"/>
          </a:p>
        </p:txBody>
      </p:sp>
    </p:spTree>
    <p:extLst>
      <p:ext uri="{BB962C8B-B14F-4D97-AF65-F5344CB8AC3E}">
        <p14:creationId xmlns:p14="http://schemas.microsoft.com/office/powerpoint/2010/main" val="3157898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7FC38E83-B3D5-4E64-92F5-03AD6AA38902}" type="datetimeFigureOut">
              <a:rPr lang="ru-RU" smtClean="0"/>
              <a:t>07.03.2021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355FD1D-F859-4E51-9052-46E3323B4D0F}" type="slidenum">
              <a:rPr lang="ru-RU" smtClean="0"/>
              <a:t>‹#›</a:t>
            </a:fld>
            <a:endParaRPr lang="ru-RU"/>
          </a:p>
        </p:txBody>
      </p:sp>
    </p:spTree>
    <p:extLst>
      <p:ext uri="{BB962C8B-B14F-4D97-AF65-F5344CB8AC3E}">
        <p14:creationId xmlns:p14="http://schemas.microsoft.com/office/powerpoint/2010/main" val="6384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FC38E83-B3D5-4E64-92F5-03AD6AA38902}" type="datetimeFigureOut">
              <a:rPr lang="ru-RU" smtClean="0"/>
              <a:t>07.03.2021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355FD1D-F859-4E51-9052-46E3323B4D0F}" type="slidenum">
              <a:rPr lang="ru-RU" smtClean="0"/>
              <a:t>‹#›</a:t>
            </a:fld>
            <a:endParaRPr lang="ru-RU"/>
          </a:p>
        </p:txBody>
      </p:sp>
    </p:spTree>
    <p:extLst>
      <p:ext uri="{BB962C8B-B14F-4D97-AF65-F5344CB8AC3E}">
        <p14:creationId xmlns:p14="http://schemas.microsoft.com/office/powerpoint/2010/main" val="417462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FC38E83-B3D5-4E64-92F5-03AD6AA38902}" type="datetimeFigureOut">
              <a:rPr lang="ru-RU" smtClean="0"/>
              <a:t>07.03.2021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355FD1D-F859-4E51-9052-46E3323B4D0F}" type="slidenum">
              <a:rPr lang="ru-RU" smtClean="0"/>
              <a:t>‹#›</a:t>
            </a:fld>
            <a:endParaRPr lang="ru-RU"/>
          </a:p>
        </p:txBody>
      </p:sp>
    </p:spTree>
    <p:extLst>
      <p:ext uri="{BB962C8B-B14F-4D97-AF65-F5344CB8AC3E}">
        <p14:creationId xmlns:p14="http://schemas.microsoft.com/office/powerpoint/2010/main" val="1514339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FC38E83-B3D5-4E64-92F5-03AD6AA38902}" type="datetimeFigureOut">
              <a:rPr lang="ru-RU" smtClean="0"/>
              <a:t>07.03.2021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355FD1D-F859-4E51-9052-46E3323B4D0F}" type="slidenum">
              <a:rPr lang="ru-RU" smtClean="0"/>
              <a:t>‹#›</a:t>
            </a:fld>
            <a:endParaRPr lang="ru-RU"/>
          </a:p>
        </p:txBody>
      </p:sp>
    </p:spTree>
    <p:extLst>
      <p:ext uri="{BB962C8B-B14F-4D97-AF65-F5344CB8AC3E}">
        <p14:creationId xmlns:p14="http://schemas.microsoft.com/office/powerpoint/2010/main" val="36508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FC38E83-B3D5-4E64-92F5-03AD6AA38902}" type="datetimeFigureOut">
              <a:rPr lang="ru-RU" smtClean="0"/>
              <a:t>07.03.2021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355FD1D-F859-4E51-9052-46E3323B4D0F}" type="slidenum">
              <a:rPr lang="ru-RU" smtClean="0"/>
              <a:t>‹#›</a:t>
            </a:fld>
            <a:endParaRPr lang="ru-RU"/>
          </a:p>
        </p:txBody>
      </p:sp>
    </p:spTree>
    <p:extLst>
      <p:ext uri="{BB962C8B-B14F-4D97-AF65-F5344CB8AC3E}">
        <p14:creationId xmlns:p14="http://schemas.microsoft.com/office/powerpoint/2010/main" val="812426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7FC38E83-B3D5-4E64-92F5-03AD6AA38902}" type="datetimeFigureOut">
              <a:rPr lang="ru-RU" smtClean="0"/>
              <a:t>07.03.2021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355FD1D-F859-4E51-9052-46E3323B4D0F}" type="slidenum">
              <a:rPr lang="ru-RU" smtClean="0"/>
              <a:t>‹#›</a:t>
            </a:fld>
            <a:endParaRPr lang="ru-RU"/>
          </a:p>
        </p:txBody>
      </p:sp>
    </p:spTree>
    <p:extLst>
      <p:ext uri="{BB962C8B-B14F-4D97-AF65-F5344CB8AC3E}">
        <p14:creationId xmlns:p14="http://schemas.microsoft.com/office/powerpoint/2010/main" val="2011248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FC38E83-B3D5-4E64-92F5-03AD6AA38902}" type="datetimeFigureOut">
              <a:rPr lang="ru-RU" smtClean="0"/>
              <a:t>07.03.2021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355FD1D-F859-4E51-9052-46E3323B4D0F}" type="slidenum">
              <a:rPr lang="ru-RU" smtClean="0"/>
              <a:t>‹#›</a:t>
            </a:fld>
            <a:endParaRPr lang="ru-RU"/>
          </a:p>
        </p:txBody>
      </p:sp>
    </p:spTree>
    <p:extLst>
      <p:ext uri="{BB962C8B-B14F-4D97-AF65-F5344CB8AC3E}">
        <p14:creationId xmlns:p14="http://schemas.microsoft.com/office/powerpoint/2010/main" val="3024316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7FC38E83-B3D5-4E64-92F5-03AD6AA38902}" type="datetimeFigureOut">
              <a:rPr lang="ru-RU" smtClean="0"/>
              <a:t>07.03.2021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355FD1D-F859-4E51-9052-46E3323B4D0F}" type="slidenum">
              <a:rPr lang="ru-RU" smtClean="0"/>
              <a:t>‹#›</a:t>
            </a:fld>
            <a:endParaRPr lang="ru-RU"/>
          </a:p>
        </p:txBody>
      </p:sp>
    </p:spTree>
    <p:extLst>
      <p:ext uri="{BB962C8B-B14F-4D97-AF65-F5344CB8AC3E}">
        <p14:creationId xmlns:p14="http://schemas.microsoft.com/office/powerpoint/2010/main" val="637658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C38E83-B3D5-4E64-92F5-03AD6AA38902}" type="datetimeFigureOut">
              <a:rPr lang="ru-RU" smtClean="0"/>
              <a:t>07.03.2021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355FD1D-F859-4E51-9052-46E3323B4D0F}" type="slidenum">
              <a:rPr lang="ru-RU" smtClean="0"/>
              <a:t>‹#›</a:t>
            </a:fld>
            <a:endParaRPr lang="ru-RU"/>
          </a:p>
        </p:txBody>
      </p:sp>
    </p:spTree>
    <p:extLst>
      <p:ext uri="{BB962C8B-B14F-4D97-AF65-F5344CB8AC3E}">
        <p14:creationId xmlns:p14="http://schemas.microsoft.com/office/powerpoint/2010/main" val="4064065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7FC38E83-B3D5-4E64-92F5-03AD6AA38902}" type="datetimeFigureOut">
              <a:rPr lang="ru-RU" smtClean="0"/>
              <a:t>07.03.2021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355FD1D-F859-4E51-9052-46E3323B4D0F}" type="slidenum">
              <a:rPr lang="ru-RU" smtClean="0"/>
              <a:t>‹#›</a:t>
            </a:fld>
            <a:endParaRPr lang="ru-RU"/>
          </a:p>
        </p:txBody>
      </p:sp>
    </p:spTree>
    <p:extLst>
      <p:ext uri="{BB962C8B-B14F-4D97-AF65-F5344CB8AC3E}">
        <p14:creationId xmlns:p14="http://schemas.microsoft.com/office/powerpoint/2010/main" val="2024564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7FC38E83-B3D5-4E64-92F5-03AD6AA38902}" type="datetimeFigureOut">
              <a:rPr lang="ru-RU" smtClean="0"/>
              <a:t>07.03.2021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355FD1D-F859-4E51-9052-46E3323B4D0F}" type="slidenum">
              <a:rPr lang="ru-RU" smtClean="0"/>
              <a:t>‹#›</a:t>
            </a:fld>
            <a:endParaRPr lang="ru-RU"/>
          </a:p>
        </p:txBody>
      </p:sp>
    </p:spTree>
    <p:extLst>
      <p:ext uri="{BB962C8B-B14F-4D97-AF65-F5344CB8AC3E}">
        <p14:creationId xmlns:p14="http://schemas.microsoft.com/office/powerpoint/2010/main" val="425799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C38E83-B3D5-4E64-92F5-03AD6AA38902}" type="datetimeFigureOut">
              <a:rPr lang="ru-RU" smtClean="0"/>
              <a:t>07.03.2021</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55FD1D-F859-4E51-9052-46E3323B4D0F}" type="slidenum">
              <a:rPr lang="ru-RU" smtClean="0"/>
              <a:t>‹#›</a:t>
            </a:fld>
            <a:endParaRPr lang="ru-RU"/>
          </a:p>
        </p:txBody>
      </p:sp>
    </p:spTree>
    <p:extLst>
      <p:ext uri="{BB962C8B-B14F-4D97-AF65-F5344CB8AC3E}">
        <p14:creationId xmlns:p14="http://schemas.microsoft.com/office/powerpoint/2010/main" val="21947687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sites.google.com/site/anisimovkhv/learning/pris/lecture/tema3#p32"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hyperlink" Target="https://sites.google.com/site/anisimovkhv/learning/pris/lecture/tema3#p34" TargetMode="External"/><Relationship Id="rId4" Type="http://schemas.openxmlformats.org/officeDocument/2006/relationships/hyperlink" Target="https://sites.google.com/site/anisimovkhv/learning/pris/lecture/tema3#p33"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br>
              <a:rPr lang="ru-RU" altLang="ru-RU" b="1" dirty="0"/>
            </a:br>
            <a:r>
              <a:rPr lang="ru-RU" altLang="ru-RU" b="1" dirty="0"/>
              <a:t>Управление проектированием информационных систем</a:t>
            </a:r>
            <a:endParaRPr lang="ru-RU" dirty="0"/>
          </a:p>
        </p:txBody>
      </p:sp>
      <p:sp>
        <p:nvSpPr>
          <p:cNvPr id="3074" name="Rectangle 4"/>
          <p:cNvSpPr>
            <a:spLocks noGrp="1" noChangeArrowheads="1"/>
          </p:cNvSpPr>
          <p:nvPr>
            <p:ph type="subTitle" idx="1"/>
          </p:nvPr>
        </p:nvSpPr>
        <p:spPr>
          <a:noFill/>
        </p:spPr>
        <p:txBody>
          <a:bodyPr/>
          <a:lstStyle/>
          <a:p>
            <a:r>
              <a:rPr lang="ru-RU" altLang="ru-RU" b="1" dirty="0"/>
              <a:t>Тема 2. ЖИЗНЕННЫЕ ЦИКЛЫ.</a:t>
            </a:r>
          </a:p>
        </p:txBody>
      </p:sp>
    </p:spTree>
    <p:extLst>
      <p:ext uri="{BB962C8B-B14F-4D97-AF65-F5344CB8AC3E}">
        <p14:creationId xmlns:p14="http://schemas.microsoft.com/office/powerpoint/2010/main" val="3771304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47"/>
          <p:cNvSpPr>
            <a:spLocks noChangeArrowheads="1"/>
          </p:cNvSpPr>
          <p:nvPr/>
        </p:nvSpPr>
        <p:spPr bwMode="auto">
          <a:xfrm>
            <a:off x="250825" y="963613"/>
            <a:ext cx="8569325" cy="563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Euphemia"/>
              </a:defRPr>
            </a:lvl1pPr>
            <a:lvl2pPr marL="742950" indent="-285750">
              <a:defRPr>
                <a:solidFill>
                  <a:schemeClr val="tx1"/>
                </a:solidFill>
                <a:latin typeface="Euphemia"/>
              </a:defRPr>
            </a:lvl2pPr>
            <a:lvl3pPr marL="1143000" indent="-228600">
              <a:defRPr>
                <a:solidFill>
                  <a:schemeClr val="tx1"/>
                </a:solidFill>
                <a:latin typeface="Euphemia"/>
              </a:defRPr>
            </a:lvl3pPr>
            <a:lvl4pPr marL="1600200" indent="-228600">
              <a:defRPr>
                <a:solidFill>
                  <a:schemeClr val="tx1"/>
                </a:solidFill>
                <a:latin typeface="Euphemia"/>
              </a:defRPr>
            </a:lvl4pPr>
            <a:lvl5pPr marL="2057400" indent="-228600">
              <a:defRPr>
                <a:solidFill>
                  <a:schemeClr val="tx1"/>
                </a:solidFill>
                <a:latin typeface="Euphemia"/>
              </a:defRPr>
            </a:lvl5pPr>
            <a:lvl6pPr marL="2514600" indent="-228600" eaLnBrk="0" fontAlgn="base" hangingPunct="0">
              <a:spcBef>
                <a:spcPct val="0"/>
              </a:spcBef>
              <a:spcAft>
                <a:spcPct val="0"/>
              </a:spcAft>
              <a:defRPr>
                <a:solidFill>
                  <a:schemeClr val="tx1"/>
                </a:solidFill>
                <a:latin typeface="Euphemia"/>
              </a:defRPr>
            </a:lvl6pPr>
            <a:lvl7pPr marL="2971800" indent="-228600" eaLnBrk="0" fontAlgn="base" hangingPunct="0">
              <a:spcBef>
                <a:spcPct val="0"/>
              </a:spcBef>
              <a:spcAft>
                <a:spcPct val="0"/>
              </a:spcAft>
              <a:defRPr>
                <a:solidFill>
                  <a:schemeClr val="tx1"/>
                </a:solidFill>
                <a:latin typeface="Euphemia"/>
              </a:defRPr>
            </a:lvl7pPr>
            <a:lvl8pPr marL="3429000" indent="-228600" eaLnBrk="0" fontAlgn="base" hangingPunct="0">
              <a:spcBef>
                <a:spcPct val="0"/>
              </a:spcBef>
              <a:spcAft>
                <a:spcPct val="0"/>
              </a:spcAft>
              <a:defRPr>
                <a:solidFill>
                  <a:schemeClr val="tx1"/>
                </a:solidFill>
                <a:latin typeface="Euphemia"/>
              </a:defRPr>
            </a:lvl8pPr>
            <a:lvl9pPr marL="3886200" indent="-228600" eaLnBrk="0" fontAlgn="base" hangingPunct="0">
              <a:spcBef>
                <a:spcPct val="0"/>
              </a:spcBef>
              <a:spcAft>
                <a:spcPct val="0"/>
              </a:spcAft>
              <a:defRPr>
                <a:solidFill>
                  <a:schemeClr val="tx1"/>
                </a:solidFill>
                <a:latin typeface="Euphemia"/>
              </a:defRPr>
            </a:lvl9pPr>
          </a:lstStyle>
          <a:p>
            <a:pPr eaLnBrk="1" hangingPunct="1"/>
            <a:r>
              <a:rPr lang="ru-RU" altLang="ru-RU" sz="2400" b="1" dirty="0">
                <a:latin typeface="Tahoma" panose="020B0604030504040204" pitchFamily="34" charset="0"/>
              </a:rPr>
              <a:t>Жизненный цикл</a:t>
            </a:r>
            <a:r>
              <a:rPr lang="ru-RU" altLang="ru-RU" sz="2400" dirty="0">
                <a:latin typeface="Tahoma" panose="020B0604030504040204" pitchFamily="34" charset="0"/>
              </a:rPr>
              <a:t> ИС можно представить как ряд событий, происходящих с системой в процессе ее создания и использования. </a:t>
            </a:r>
          </a:p>
          <a:p>
            <a:pPr algn="ctr" eaLnBrk="1" hangingPunct="1"/>
            <a:endParaRPr lang="ru-RU" altLang="ru-RU" sz="2400" dirty="0">
              <a:latin typeface="Tahoma" panose="020B0604030504040204" pitchFamily="34" charset="0"/>
            </a:endParaRPr>
          </a:p>
          <a:p>
            <a:pPr eaLnBrk="1" hangingPunct="1"/>
            <a:r>
              <a:rPr lang="ru-RU" altLang="ru-RU" sz="2400" i="1" dirty="0">
                <a:latin typeface="Tahoma" panose="020B0604030504040204" pitchFamily="34" charset="0"/>
              </a:rPr>
              <a:t>Модель жизненного цикла</a:t>
            </a:r>
            <a:r>
              <a:rPr lang="ru-RU" altLang="ru-RU" sz="2400" dirty="0">
                <a:latin typeface="Tahoma" panose="020B0604030504040204" pitchFamily="34" charset="0"/>
              </a:rPr>
              <a:t> отражает различные состояния системы, начиная с момента возникновения необходимости в данной ИС и заканчивая моментом ее полного выхода из употребления. </a:t>
            </a:r>
          </a:p>
          <a:p>
            <a:pPr eaLnBrk="1" hangingPunct="1"/>
            <a:endParaRPr lang="ru-RU" altLang="ru-RU" sz="2400" dirty="0">
              <a:latin typeface="Tahoma" panose="020B0604030504040204" pitchFamily="34" charset="0"/>
            </a:endParaRPr>
          </a:p>
          <a:p>
            <a:pPr eaLnBrk="1" hangingPunct="1"/>
            <a:r>
              <a:rPr lang="ru-RU" altLang="ru-RU" sz="2400" i="1" dirty="0">
                <a:latin typeface="Tahoma" panose="020B0604030504040204" pitchFamily="34" charset="0"/>
              </a:rPr>
              <a:t>Модель жизненного цикла</a:t>
            </a:r>
            <a:r>
              <a:rPr lang="ru-RU" altLang="ru-RU" sz="2400" dirty="0">
                <a:latin typeface="Tahoma" panose="020B0604030504040204" pitchFamily="34" charset="0"/>
              </a:rPr>
              <a:t> - структура, содержащая процессы, действия и задачи, которые осуществляются в ходе разработки, функционирования и сопровождения программного продукта в течение всей жизни системы, от определения требований до завершения ее использования.</a:t>
            </a:r>
          </a:p>
        </p:txBody>
      </p:sp>
      <p:sp>
        <p:nvSpPr>
          <p:cNvPr id="22576" name="Rectangle 48"/>
          <p:cNvSpPr>
            <a:spLocks noChangeArrowheads="1"/>
          </p:cNvSpPr>
          <p:nvPr/>
        </p:nvSpPr>
        <p:spPr bwMode="auto">
          <a:xfrm>
            <a:off x="250825" y="115888"/>
            <a:ext cx="826452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fontAlgn="auto" hangingPunct="1">
              <a:spcBef>
                <a:spcPts val="0"/>
              </a:spcBef>
              <a:spcAft>
                <a:spcPts val="0"/>
              </a:spcAft>
              <a:defRPr/>
            </a:pPr>
            <a:r>
              <a:rPr lang="ru-RU" sz="2400" b="1" dirty="0">
                <a:latin typeface="+mn-lt"/>
              </a:rPr>
              <a:t>Модели жизненного цикла информационных систем</a:t>
            </a:r>
          </a:p>
        </p:txBody>
      </p:sp>
    </p:spTree>
    <p:extLst>
      <p:ext uri="{BB962C8B-B14F-4D97-AF65-F5344CB8AC3E}">
        <p14:creationId xmlns:p14="http://schemas.microsoft.com/office/powerpoint/2010/main" val="191792754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3"/>
          <p:cNvSpPr>
            <a:spLocks noChangeArrowheads="1"/>
          </p:cNvSpPr>
          <p:nvPr/>
        </p:nvSpPr>
        <p:spPr bwMode="auto">
          <a:xfrm>
            <a:off x="107950" y="1616075"/>
            <a:ext cx="8928100" cy="366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Euphemia"/>
              </a:defRPr>
            </a:lvl1pPr>
            <a:lvl2pPr marL="742950" indent="-285750">
              <a:defRPr>
                <a:solidFill>
                  <a:schemeClr val="tx1"/>
                </a:solidFill>
                <a:latin typeface="Euphemia"/>
              </a:defRPr>
            </a:lvl2pPr>
            <a:lvl3pPr marL="1143000" indent="-228600">
              <a:defRPr>
                <a:solidFill>
                  <a:schemeClr val="tx1"/>
                </a:solidFill>
                <a:latin typeface="Euphemia"/>
              </a:defRPr>
            </a:lvl3pPr>
            <a:lvl4pPr marL="1600200" indent="-228600">
              <a:defRPr>
                <a:solidFill>
                  <a:schemeClr val="tx1"/>
                </a:solidFill>
                <a:latin typeface="Euphemia"/>
              </a:defRPr>
            </a:lvl4pPr>
            <a:lvl5pPr marL="2057400" indent="-228600">
              <a:defRPr>
                <a:solidFill>
                  <a:schemeClr val="tx1"/>
                </a:solidFill>
                <a:latin typeface="Euphemia"/>
              </a:defRPr>
            </a:lvl5pPr>
            <a:lvl6pPr marL="2514600" indent="-228600" eaLnBrk="0" fontAlgn="base" hangingPunct="0">
              <a:spcBef>
                <a:spcPct val="0"/>
              </a:spcBef>
              <a:spcAft>
                <a:spcPct val="0"/>
              </a:spcAft>
              <a:defRPr>
                <a:solidFill>
                  <a:schemeClr val="tx1"/>
                </a:solidFill>
                <a:latin typeface="Euphemia"/>
              </a:defRPr>
            </a:lvl6pPr>
            <a:lvl7pPr marL="2971800" indent="-228600" eaLnBrk="0" fontAlgn="base" hangingPunct="0">
              <a:spcBef>
                <a:spcPct val="0"/>
              </a:spcBef>
              <a:spcAft>
                <a:spcPct val="0"/>
              </a:spcAft>
              <a:defRPr>
                <a:solidFill>
                  <a:schemeClr val="tx1"/>
                </a:solidFill>
                <a:latin typeface="Euphemia"/>
              </a:defRPr>
            </a:lvl7pPr>
            <a:lvl8pPr marL="3429000" indent="-228600" eaLnBrk="0" fontAlgn="base" hangingPunct="0">
              <a:spcBef>
                <a:spcPct val="0"/>
              </a:spcBef>
              <a:spcAft>
                <a:spcPct val="0"/>
              </a:spcAft>
              <a:defRPr>
                <a:solidFill>
                  <a:schemeClr val="tx1"/>
                </a:solidFill>
                <a:latin typeface="Euphemia"/>
              </a:defRPr>
            </a:lvl8pPr>
            <a:lvl9pPr marL="3886200" indent="-228600" eaLnBrk="0" fontAlgn="base" hangingPunct="0">
              <a:spcBef>
                <a:spcPct val="0"/>
              </a:spcBef>
              <a:spcAft>
                <a:spcPct val="0"/>
              </a:spcAft>
              <a:defRPr>
                <a:solidFill>
                  <a:schemeClr val="tx1"/>
                </a:solidFill>
                <a:latin typeface="Euphemia"/>
              </a:defRPr>
            </a:lvl9pPr>
          </a:lstStyle>
          <a:p>
            <a:pPr algn="ctr" eaLnBrk="1" hangingPunct="1"/>
            <a:r>
              <a:rPr lang="ru-RU" altLang="ru-RU" sz="3200" b="1" i="1">
                <a:latin typeface="Tahoma" panose="020B0604030504040204" pitchFamily="34" charset="0"/>
              </a:rPr>
              <a:t>Модели жизненного цикла</a:t>
            </a:r>
            <a:r>
              <a:rPr lang="ru-RU" altLang="ru-RU" sz="3200" b="1">
                <a:latin typeface="Tahoma" panose="020B0604030504040204" pitchFamily="34" charset="0"/>
              </a:rPr>
              <a:t>:</a:t>
            </a:r>
          </a:p>
          <a:p>
            <a:pPr algn="ctr" eaLnBrk="1" hangingPunct="1"/>
            <a:endParaRPr lang="ru-RU" altLang="ru-RU" sz="3200" b="1">
              <a:latin typeface="Tahoma" panose="020B0604030504040204" pitchFamily="34" charset="0"/>
            </a:endParaRPr>
          </a:p>
          <a:p>
            <a:pPr eaLnBrk="1" hangingPunct="1"/>
            <a:r>
              <a:rPr lang="ru-RU" altLang="ru-RU" sz="2800" b="1" i="1">
                <a:latin typeface="Tahoma" panose="020B0604030504040204" pitchFamily="34" charset="0"/>
              </a:rPr>
              <a:t>Каскадная модель</a:t>
            </a:r>
            <a:r>
              <a:rPr lang="ru-RU" altLang="ru-RU" sz="2800">
                <a:latin typeface="Tahoma" panose="020B0604030504040204" pitchFamily="34" charset="0"/>
              </a:rPr>
              <a:t> предусматривает последовательное выполнение всех этапов проекта в строго фиксированном порядке. Переход на следующий этап означает полное завершение работ на предыдущем этапе. </a:t>
            </a:r>
          </a:p>
          <a:p>
            <a:pPr eaLnBrk="1" hangingPunct="1"/>
            <a:endParaRPr lang="ru-RU" altLang="ru-RU" sz="2800">
              <a:latin typeface="Tahoma" panose="020B0604030504040204" pitchFamily="34" charset="0"/>
            </a:endParaRPr>
          </a:p>
        </p:txBody>
      </p:sp>
    </p:spTree>
    <p:extLst>
      <p:ext uri="{BB962C8B-B14F-4D97-AF65-F5344CB8AC3E}">
        <p14:creationId xmlns:p14="http://schemas.microsoft.com/office/powerpoint/2010/main" val="109903296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a:xfrm>
            <a:off x="395288" y="188913"/>
            <a:ext cx="7377112" cy="936625"/>
          </a:xfrm>
        </p:spPr>
        <p:txBody>
          <a:bodyPr>
            <a:normAutofit fontScale="90000"/>
          </a:bodyPr>
          <a:lstStyle/>
          <a:p>
            <a:pPr eaLnBrk="1" hangingPunct="1"/>
            <a:r>
              <a:rPr lang="ru-RU" altLang="ru-RU"/>
              <a:t>Каскадная модель жизненного цикла</a:t>
            </a:r>
            <a:endParaRPr lang="ru-RU" altLang="ru-RU" sz="4000"/>
          </a:p>
        </p:txBody>
      </p:sp>
      <p:sp>
        <p:nvSpPr>
          <p:cNvPr id="16387" name="Rectangle 6"/>
          <p:cNvSpPr>
            <a:spLocks noChangeArrowheads="1"/>
          </p:cNvSpPr>
          <p:nvPr/>
        </p:nvSpPr>
        <p:spPr bwMode="auto">
          <a:xfrm>
            <a:off x="0" y="3309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Euphemia"/>
              </a:defRPr>
            </a:lvl1pPr>
            <a:lvl2pPr marL="742950" indent="-285750">
              <a:defRPr>
                <a:solidFill>
                  <a:schemeClr val="tx1"/>
                </a:solidFill>
                <a:latin typeface="Euphemia"/>
              </a:defRPr>
            </a:lvl2pPr>
            <a:lvl3pPr marL="1143000" indent="-228600">
              <a:defRPr>
                <a:solidFill>
                  <a:schemeClr val="tx1"/>
                </a:solidFill>
                <a:latin typeface="Euphemia"/>
              </a:defRPr>
            </a:lvl3pPr>
            <a:lvl4pPr marL="1600200" indent="-228600">
              <a:defRPr>
                <a:solidFill>
                  <a:schemeClr val="tx1"/>
                </a:solidFill>
                <a:latin typeface="Euphemia"/>
              </a:defRPr>
            </a:lvl4pPr>
            <a:lvl5pPr marL="2057400" indent="-228600">
              <a:defRPr>
                <a:solidFill>
                  <a:schemeClr val="tx1"/>
                </a:solidFill>
                <a:latin typeface="Euphemia"/>
              </a:defRPr>
            </a:lvl5pPr>
            <a:lvl6pPr marL="2514600" indent="-228600" eaLnBrk="0" fontAlgn="base" hangingPunct="0">
              <a:spcBef>
                <a:spcPct val="0"/>
              </a:spcBef>
              <a:spcAft>
                <a:spcPct val="0"/>
              </a:spcAft>
              <a:defRPr>
                <a:solidFill>
                  <a:schemeClr val="tx1"/>
                </a:solidFill>
                <a:latin typeface="Euphemia"/>
              </a:defRPr>
            </a:lvl6pPr>
            <a:lvl7pPr marL="2971800" indent="-228600" eaLnBrk="0" fontAlgn="base" hangingPunct="0">
              <a:spcBef>
                <a:spcPct val="0"/>
              </a:spcBef>
              <a:spcAft>
                <a:spcPct val="0"/>
              </a:spcAft>
              <a:defRPr>
                <a:solidFill>
                  <a:schemeClr val="tx1"/>
                </a:solidFill>
                <a:latin typeface="Euphemia"/>
              </a:defRPr>
            </a:lvl7pPr>
            <a:lvl8pPr marL="3429000" indent="-228600" eaLnBrk="0" fontAlgn="base" hangingPunct="0">
              <a:spcBef>
                <a:spcPct val="0"/>
              </a:spcBef>
              <a:spcAft>
                <a:spcPct val="0"/>
              </a:spcAft>
              <a:defRPr>
                <a:solidFill>
                  <a:schemeClr val="tx1"/>
                </a:solidFill>
                <a:latin typeface="Euphemia"/>
              </a:defRPr>
            </a:lvl8pPr>
            <a:lvl9pPr marL="3886200" indent="-228600" eaLnBrk="0" fontAlgn="base" hangingPunct="0">
              <a:spcBef>
                <a:spcPct val="0"/>
              </a:spcBef>
              <a:spcAft>
                <a:spcPct val="0"/>
              </a:spcAft>
              <a:defRPr>
                <a:solidFill>
                  <a:schemeClr val="tx1"/>
                </a:solidFill>
                <a:latin typeface="Euphemia"/>
              </a:defRPr>
            </a:lvl9pPr>
          </a:lstStyle>
          <a:p>
            <a:pPr eaLnBrk="1" hangingPunct="1"/>
            <a:endParaRPr lang="ru-RU" altLang="ru-RU">
              <a:latin typeface="Tahoma" panose="020B0604030504040204" pitchFamily="34" charset="0"/>
            </a:endParaRPr>
          </a:p>
        </p:txBody>
      </p:sp>
      <p:pic>
        <p:nvPicPr>
          <p:cNvPr id="16388" name="Picture 10" descr="Каскадная модель ЖЦ ИС"/>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 y="1701800"/>
            <a:ext cx="8893175" cy="332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839538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3"/>
          <p:cNvSpPr>
            <a:spLocks noChangeArrowheads="1"/>
          </p:cNvSpPr>
          <p:nvPr/>
        </p:nvSpPr>
        <p:spPr bwMode="auto">
          <a:xfrm>
            <a:off x="250825" y="1185863"/>
            <a:ext cx="8642350" cy="4522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Euphemia"/>
              </a:defRPr>
            </a:lvl1pPr>
            <a:lvl2pPr marL="742950" indent="-285750">
              <a:defRPr>
                <a:solidFill>
                  <a:schemeClr val="tx1"/>
                </a:solidFill>
                <a:latin typeface="Euphemia"/>
              </a:defRPr>
            </a:lvl2pPr>
            <a:lvl3pPr marL="1143000" indent="-228600">
              <a:defRPr>
                <a:solidFill>
                  <a:schemeClr val="tx1"/>
                </a:solidFill>
                <a:latin typeface="Euphemia"/>
              </a:defRPr>
            </a:lvl3pPr>
            <a:lvl4pPr marL="1600200" indent="-228600">
              <a:defRPr>
                <a:solidFill>
                  <a:schemeClr val="tx1"/>
                </a:solidFill>
                <a:latin typeface="Euphemia"/>
              </a:defRPr>
            </a:lvl4pPr>
            <a:lvl5pPr marL="2057400" indent="-228600">
              <a:defRPr>
                <a:solidFill>
                  <a:schemeClr val="tx1"/>
                </a:solidFill>
                <a:latin typeface="Euphemia"/>
              </a:defRPr>
            </a:lvl5pPr>
            <a:lvl6pPr marL="2514600" indent="-228600" eaLnBrk="0" fontAlgn="base" hangingPunct="0">
              <a:spcBef>
                <a:spcPct val="0"/>
              </a:spcBef>
              <a:spcAft>
                <a:spcPct val="0"/>
              </a:spcAft>
              <a:defRPr>
                <a:solidFill>
                  <a:schemeClr val="tx1"/>
                </a:solidFill>
                <a:latin typeface="Euphemia"/>
              </a:defRPr>
            </a:lvl6pPr>
            <a:lvl7pPr marL="2971800" indent="-228600" eaLnBrk="0" fontAlgn="base" hangingPunct="0">
              <a:spcBef>
                <a:spcPct val="0"/>
              </a:spcBef>
              <a:spcAft>
                <a:spcPct val="0"/>
              </a:spcAft>
              <a:defRPr>
                <a:solidFill>
                  <a:schemeClr val="tx1"/>
                </a:solidFill>
                <a:latin typeface="Euphemia"/>
              </a:defRPr>
            </a:lvl7pPr>
            <a:lvl8pPr marL="3429000" indent="-228600" eaLnBrk="0" fontAlgn="base" hangingPunct="0">
              <a:spcBef>
                <a:spcPct val="0"/>
              </a:spcBef>
              <a:spcAft>
                <a:spcPct val="0"/>
              </a:spcAft>
              <a:defRPr>
                <a:solidFill>
                  <a:schemeClr val="tx1"/>
                </a:solidFill>
                <a:latin typeface="Euphemia"/>
              </a:defRPr>
            </a:lvl8pPr>
            <a:lvl9pPr marL="3886200" indent="-228600" eaLnBrk="0" fontAlgn="base" hangingPunct="0">
              <a:spcBef>
                <a:spcPct val="0"/>
              </a:spcBef>
              <a:spcAft>
                <a:spcPct val="0"/>
              </a:spcAft>
              <a:defRPr>
                <a:solidFill>
                  <a:schemeClr val="tx1"/>
                </a:solidFill>
                <a:latin typeface="Euphemia"/>
              </a:defRPr>
            </a:lvl9pPr>
          </a:lstStyle>
          <a:p>
            <a:pPr algn="ctr" eaLnBrk="1" hangingPunct="1"/>
            <a:r>
              <a:rPr lang="ru-RU" altLang="ru-RU" sz="3200" b="1" i="1">
                <a:latin typeface="Tahoma" panose="020B0604030504040204" pitchFamily="34" charset="0"/>
              </a:rPr>
              <a:t>Модели жизненного цикла</a:t>
            </a:r>
            <a:r>
              <a:rPr lang="ru-RU" altLang="ru-RU" sz="3200" b="1">
                <a:latin typeface="Tahoma" panose="020B0604030504040204" pitchFamily="34" charset="0"/>
              </a:rPr>
              <a:t>:</a:t>
            </a:r>
          </a:p>
          <a:p>
            <a:pPr algn="ctr" eaLnBrk="1" hangingPunct="1"/>
            <a:endParaRPr lang="ru-RU" altLang="ru-RU" sz="3200" b="1">
              <a:latin typeface="Tahoma" panose="020B0604030504040204" pitchFamily="34" charset="0"/>
            </a:endParaRPr>
          </a:p>
          <a:p>
            <a:pPr eaLnBrk="1" hangingPunct="1"/>
            <a:r>
              <a:rPr lang="ru-RU" altLang="ru-RU" sz="2800" b="1" i="1">
                <a:latin typeface="Tahoma" panose="020B0604030504040204" pitchFamily="34" charset="0"/>
              </a:rPr>
              <a:t>Поэтапная модель с промежуточным контролем</a:t>
            </a:r>
            <a:r>
              <a:rPr lang="ru-RU" altLang="ru-RU" sz="2800">
                <a:latin typeface="Tahoma" panose="020B0604030504040204" pitchFamily="34" charset="0"/>
              </a:rPr>
              <a:t>. Разработка ИС ведется итерациями с циклами обратной связи между этапами. Межэтапные корректировки позволяют учитывать реально существующее взаимовлияние результатов разработки на различных этапах; время жизни каждого из этапов растягивается на весь период разработки. </a:t>
            </a:r>
          </a:p>
        </p:txBody>
      </p:sp>
    </p:spTree>
    <p:extLst>
      <p:ext uri="{BB962C8B-B14F-4D97-AF65-F5344CB8AC3E}">
        <p14:creationId xmlns:p14="http://schemas.microsoft.com/office/powerpoint/2010/main" val="104636611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2"/>
          <p:cNvSpPr>
            <a:spLocks noGrp="1" noChangeArrowheads="1"/>
          </p:cNvSpPr>
          <p:nvPr>
            <p:ph type="title"/>
          </p:nvPr>
        </p:nvSpPr>
        <p:spPr>
          <a:xfrm>
            <a:off x="628650" y="365127"/>
            <a:ext cx="7886700" cy="428694"/>
          </a:xfrm>
        </p:spPr>
        <p:txBody>
          <a:bodyPr>
            <a:normAutofit fontScale="90000"/>
          </a:bodyPr>
          <a:lstStyle/>
          <a:p>
            <a:r>
              <a:rPr lang="ru-RU" sz="3200" dirty="0"/>
              <a:t>Итерационная модель жизненного цикла ИС </a:t>
            </a:r>
          </a:p>
        </p:txBody>
      </p:sp>
      <p:sp>
        <p:nvSpPr>
          <p:cNvPr id="50179" name="Rectangle 3"/>
          <p:cNvSpPr>
            <a:spLocks noChangeArrowheads="1"/>
          </p:cNvSpPr>
          <p:nvPr/>
        </p:nvSpPr>
        <p:spPr bwMode="auto">
          <a:xfrm>
            <a:off x="2528888" y="2324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ru-RU" altLang="ru-RU" sz="2400">
              <a:solidFill>
                <a:schemeClr val="tx1"/>
              </a:solidFill>
              <a:latin typeface="Times New Roman" panose="02020603050405020304" pitchFamily="18" charset="0"/>
            </a:endParaRPr>
          </a:p>
        </p:txBody>
      </p:sp>
      <p:sp>
        <p:nvSpPr>
          <p:cNvPr id="50181"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ru-RU" altLang="ru-RU" sz="2400">
              <a:solidFill>
                <a:schemeClr val="tx1"/>
              </a:solidFill>
              <a:latin typeface="Times New Roman" panose="02020603050405020304" pitchFamily="18" charset="0"/>
            </a:endParaRPr>
          </a:p>
        </p:txBody>
      </p:sp>
      <p:graphicFrame>
        <p:nvGraphicFramePr>
          <p:cNvPr id="50182" name="Объект 2"/>
          <p:cNvGraphicFramePr>
            <a:graphicFrameLocks noChangeAspect="1"/>
          </p:cNvGraphicFramePr>
          <p:nvPr/>
        </p:nvGraphicFramePr>
        <p:xfrm>
          <a:off x="323528" y="869401"/>
          <a:ext cx="8496944" cy="5501735"/>
        </p:xfrm>
        <a:graphic>
          <a:graphicData uri="http://schemas.openxmlformats.org/presentationml/2006/ole">
            <mc:AlternateContent xmlns:mc="http://schemas.openxmlformats.org/markup-compatibility/2006">
              <mc:Choice xmlns:v="urn:schemas-microsoft-com:vml" Requires="v">
                <p:oleObj spid="_x0000_s2059" name="Visio" r:id="rId3" imgW="5453100" imgH="3533865" progId="Visio.Drawing.11">
                  <p:embed/>
                </p:oleObj>
              </mc:Choice>
              <mc:Fallback>
                <p:oleObj name="Visio" r:id="rId3" imgW="5453100" imgH="3533865" progId="Visio.Drawing.11">
                  <p:embed/>
                  <p:pic>
                    <p:nvPicPr>
                      <p:cNvPr id="50182" name="Объект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869401"/>
                        <a:ext cx="8496944" cy="5501735"/>
                      </a:xfrm>
                      <a:prstGeom prst="rect">
                        <a:avLst/>
                      </a:prstGeom>
                      <a:noFill/>
                      <a:ln>
                        <a:noFill/>
                      </a:ln>
                    </p:spPr>
                  </p:pic>
                </p:oleObj>
              </mc:Fallback>
            </mc:AlternateContent>
          </a:graphicData>
        </a:graphic>
      </p:graphicFrame>
      <p:sp>
        <p:nvSpPr>
          <p:cNvPr id="3" name="Прямоугольник 2">
            <a:extLst>
              <a:ext uri="{FF2B5EF4-FFF2-40B4-BE49-F238E27FC236}">
                <a16:creationId xmlns:a16="http://schemas.microsoft.com/office/drawing/2014/main" id="{3EE36D80-6D3D-487B-A5B0-D0CCDF275698}"/>
              </a:ext>
            </a:extLst>
          </p:cNvPr>
          <p:cNvSpPr/>
          <p:nvPr/>
        </p:nvSpPr>
        <p:spPr>
          <a:xfrm>
            <a:off x="323528" y="4788270"/>
            <a:ext cx="4572000" cy="1631216"/>
          </a:xfrm>
          <a:prstGeom prst="rect">
            <a:avLst/>
          </a:prstGeom>
        </p:spPr>
        <p:txBody>
          <a:bodyPr>
            <a:spAutoFit/>
          </a:bodyPr>
          <a:lstStyle/>
          <a:p>
            <a:r>
              <a:rPr lang="ru-RU" sz="2000" dirty="0"/>
              <a:t>Схема итерационной модели жизненного цикла предполагает организацию итерационных возвратов на предыдущие этапы после выполнения очередного этапа.</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2"/>
          <p:cNvSpPr>
            <a:spLocks noGrp="1" noChangeArrowheads="1"/>
          </p:cNvSpPr>
          <p:nvPr>
            <p:ph type="title"/>
          </p:nvPr>
        </p:nvSpPr>
        <p:spPr>
          <a:xfrm>
            <a:off x="-2" y="13890"/>
            <a:ext cx="9144001" cy="615950"/>
          </a:xfrm>
        </p:spPr>
        <p:txBody>
          <a:bodyPr/>
          <a:lstStyle/>
          <a:p>
            <a:pPr marL="320040" indent="-320040" eaLnBrk="1" fontAlgn="auto" hangingPunct="1">
              <a:spcAft>
                <a:spcPts val="0"/>
              </a:spcAft>
              <a:buClr>
                <a:schemeClr val="accent6">
                  <a:lumMod val="75000"/>
                </a:schemeClr>
              </a:buClr>
              <a:defRPr/>
            </a:pPr>
            <a:r>
              <a:rPr kumimoji="1" lang="ru-RU" sz="3200" dirty="0">
                <a:latin typeface="+mn-lt"/>
                <a:ea typeface="+mn-ea"/>
                <a:cs typeface="+mn-cs"/>
              </a:rPr>
              <a:t>Итерационная модель жизненного цикла ИС </a:t>
            </a:r>
          </a:p>
        </p:txBody>
      </p:sp>
      <p:sp>
        <p:nvSpPr>
          <p:cNvPr id="50179" name="Rectangle 3"/>
          <p:cNvSpPr>
            <a:spLocks noChangeArrowheads="1"/>
          </p:cNvSpPr>
          <p:nvPr/>
        </p:nvSpPr>
        <p:spPr bwMode="auto">
          <a:xfrm>
            <a:off x="2528888" y="2324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ru-RU" altLang="ru-RU" sz="2400">
              <a:solidFill>
                <a:schemeClr val="tx1"/>
              </a:solidFill>
              <a:latin typeface="Times New Roman" panose="02020603050405020304" pitchFamily="18" charset="0"/>
            </a:endParaRPr>
          </a:p>
        </p:txBody>
      </p:sp>
      <p:sp>
        <p:nvSpPr>
          <p:cNvPr id="2054" name="Text Box 5"/>
          <p:cNvSpPr txBox="1">
            <a:spLocks noChangeArrowheads="1"/>
          </p:cNvSpPr>
          <p:nvPr/>
        </p:nvSpPr>
        <p:spPr bwMode="auto">
          <a:xfrm>
            <a:off x="755576" y="1628800"/>
            <a:ext cx="7344816" cy="4405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marL="0" indent="0" eaLnBrk="1" hangingPunct="1">
              <a:lnSpc>
                <a:spcPct val="98000"/>
              </a:lnSpc>
              <a:spcBef>
                <a:spcPts val="0"/>
              </a:spcBef>
              <a:buClr>
                <a:srgbClr val="C00000"/>
              </a:buClr>
              <a:buSzPct val="129000"/>
              <a:defRPr/>
            </a:pPr>
            <a:r>
              <a:rPr kumimoji="0" lang="ru-RU" sz="2600" dirty="0">
                <a:latin typeface="Arial" charset="0"/>
              </a:rPr>
              <a:t>Создание комплексных ИС предполагает проведение увязки проектных решений, получаемых при реализации отдельных задач. Подход к проектированию «снизу-вверх» обусловливает необходимость таких итерационных возвратов, когда проектные решения по отдельным задачам </a:t>
            </a:r>
            <a:r>
              <a:rPr kumimoji="0" lang="ru-RU" sz="2600" dirty="0" err="1">
                <a:latin typeface="Arial" charset="0"/>
              </a:rPr>
              <a:t>комплексируются</a:t>
            </a:r>
            <a:r>
              <a:rPr kumimoji="0" lang="ru-RU" sz="2600" dirty="0">
                <a:latin typeface="Arial" charset="0"/>
              </a:rPr>
              <a:t> в общие системные решения и при этом возникает потребность в пересмотре ранее сформулированных требований.</a:t>
            </a:r>
          </a:p>
        </p:txBody>
      </p:sp>
      <p:sp>
        <p:nvSpPr>
          <p:cNvPr id="50181"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ru-RU" altLang="ru-RU" sz="2400">
              <a:solidFill>
                <a:schemeClr val="tx1"/>
              </a:solidFill>
              <a:latin typeface="Times New Roman" panose="02020603050405020304" pitchFamily="18" charset="0"/>
            </a:endParaRPr>
          </a:p>
        </p:txBody>
      </p:sp>
      <p:sp>
        <p:nvSpPr>
          <p:cNvPr id="2" name="Прямоугольник 1"/>
          <p:cNvSpPr/>
          <p:nvPr/>
        </p:nvSpPr>
        <p:spPr>
          <a:xfrm>
            <a:off x="755576" y="721245"/>
            <a:ext cx="8280920" cy="369332"/>
          </a:xfrm>
          <a:prstGeom prst="rect">
            <a:avLst/>
          </a:prstGeom>
        </p:spPr>
        <p:txBody>
          <a:bodyPr wrap="square">
            <a:spAutoFit/>
          </a:bodyPr>
          <a:lstStyle/>
          <a:p>
            <a:r>
              <a:rPr lang="ru-RU" dirty="0"/>
              <a:t>(Поэтапная модель с промежуточным контролем)</a:t>
            </a:r>
          </a:p>
        </p:txBody>
      </p:sp>
    </p:spTree>
    <p:extLst>
      <p:ext uri="{BB962C8B-B14F-4D97-AF65-F5344CB8AC3E}">
        <p14:creationId xmlns:p14="http://schemas.microsoft.com/office/powerpoint/2010/main" val="787922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043608" y="1484784"/>
            <a:ext cx="7488832" cy="3939540"/>
          </a:xfrm>
          <a:prstGeom prst="rect">
            <a:avLst/>
          </a:prstGeom>
          <a:noFill/>
          <a:ln w="9525">
            <a:noFill/>
            <a:miter lim="800000"/>
            <a:headEnd/>
            <a:tailEnd/>
          </a:ln>
          <a:effectLst/>
        </p:spPr>
        <p:txBody>
          <a:bodyPr wrap="square">
            <a:spAutoFit/>
          </a:bodyPr>
          <a:lstStyle/>
          <a:p>
            <a:pPr marL="457200" indent="-457200" algn="just" eaLnBrk="1" hangingPunct="1">
              <a:spcBef>
                <a:spcPct val="50000"/>
              </a:spcBef>
              <a:defRPr/>
            </a:pPr>
            <a:r>
              <a:rPr lang="ru-RU" sz="3200" dirty="0"/>
              <a:t>Достоинства итерационной модели </a:t>
            </a:r>
          </a:p>
          <a:p>
            <a:pPr marL="457200" indent="-457200" algn="just" eaLnBrk="1" hangingPunct="1">
              <a:spcBef>
                <a:spcPct val="50000"/>
              </a:spcBef>
              <a:defRPr/>
            </a:pPr>
            <a:endParaRPr lang="ru-RU" sz="3200" dirty="0"/>
          </a:p>
          <a:p>
            <a:pPr marL="457200" indent="-457200" eaLnBrk="1" hangingPunct="1">
              <a:spcBef>
                <a:spcPts val="1200"/>
              </a:spcBef>
              <a:buFont typeface="Wingdings" panose="05000000000000000000" pitchFamily="2" charset="2"/>
              <a:buChar char="ü"/>
              <a:defRPr/>
            </a:pPr>
            <a:r>
              <a:rPr kumimoji="0" lang="ru-RU" sz="3200" dirty="0">
                <a:latin typeface="Arial" charset="0"/>
              </a:rPr>
              <a:t>Межэтапные корректировки позволяют учитывать реально существующее взаимовлияние результатов разработки на различных этапах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611560" y="260648"/>
            <a:ext cx="8143825" cy="6001643"/>
          </a:xfrm>
          <a:prstGeom prst="rect">
            <a:avLst/>
          </a:prstGeom>
          <a:noFill/>
          <a:ln w="9525">
            <a:noFill/>
            <a:miter lim="800000"/>
            <a:headEnd/>
            <a:tailEnd/>
          </a:ln>
          <a:effectLst/>
        </p:spPr>
        <p:txBody>
          <a:bodyPr wrap="square">
            <a:spAutoFit/>
          </a:bodyPr>
          <a:lstStyle/>
          <a:p>
            <a:pPr algn="just" eaLnBrk="1" hangingPunct="1">
              <a:spcBef>
                <a:spcPct val="50000"/>
              </a:spcBef>
              <a:buClr>
                <a:srgbClr val="FB3A2B"/>
              </a:buClr>
              <a:defRPr/>
            </a:pPr>
            <a:r>
              <a:rPr lang="ru-RU" sz="2800" dirty="0"/>
              <a:t>Недостатки итерационной модели </a:t>
            </a:r>
          </a:p>
          <a:p>
            <a:pPr marL="457200" indent="-457200" eaLnBrk="1" hangingPunct="1">
              <a:spcBef>
                <a:spcPts val="1200"/>
              </a:spcBef>
              <a:buFont typeface="Wingdings" panose="05000000000000000000" pitchFamily="2" charset="2"/>
              <a:buChar char="ü"/>
              <a:defRPr/>
            </a:pPr>
            <a:r>
              <a:rPr kumimoji="0" lang="ru-RU" sz="2800" dirty="0">
                <a:latin typeface="Arial" charset="0"/>
              </a:rPr>
              <a:t>Вследствие большого числа итераций возникают рассогласования выполненных проектных решений и документации</a:t>
            </a:r>
          </a:p>
          <a:p>
            <a:pPr marL="457200" indent="-457200" eaLnBrk="1" hangingPunct="1">
              <a:spcBef>
                <a:spcPts val="1200"/>
              </a:spcBef>
              <a:buFont typeface="Wingdings" panose="05000000000000000000" pitchFamily="2" charset="2"/>
              <a:buChar char="ü"/>
              <a:defRPr/>
            </a:pPr>
            <a:r>
              <a:rPr kumimoji="0" lang="ru-RU" sz="2800" dirty="0">
                <a:latin typeface="Arial" charset="0"/>
              </a:rPr>
              <a:t>Согласование результатов разработки с пользователями производится только в точках, планируемых после завершения каждого этапа работ, а общие требования к ИС зафиксированы в виде технического задания на все время ее создания. Таким образом, пользователи зачастую получают систему, не удовлетворяющую их реальным потребностям</a:t>
            </a:r>
          </a:p>
        </p:txBody>
      </p:sp>
    </p:spTree>
    <p:extLst>
      <p:ext uri="{BB962C8B-B14F-4D97-AF65-F5344CB8AC3E}">
        <p14:creationId xmlns:p14="http://schemas.microsoft.com/office/powerpoint/2010/main" val="3216647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3"/>
          <p:cNvSpPr>
            <a:spLocks noChangeArrowheads="1"/>
          </p:cNvSpPr>
          <p:nvPr/>
        </p:nvSpPr>
        <p:spPr bwMode="auto">
          <a:xfrm>
            <a:off x="250825" y="754063"/>
            <a:ext cx="8424863" cy="538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Euphemia"/>
              </a:defRPr>
            </a:lvl1pPr>
            <a:lvl2pPr marL="742950" indent="-285750">
              <a:defRPr>
                <a:solidFill>
                  <a:schemeClr val="tx1"/>
                </a:solidFill>
                <a:latin typeface="Euphemia"/>
              </a:defRPr>
            </a:lvl2pPr>
            <a:lvl3pPr marL="1143000" indent="-228600">
              <a:defRPr>
                <a:solidFill>
                  <a:schemeClr val="tx1"/>
                </a:solidFill>
                <a:latin typeface="Euphemia"/>
              </a:defRPr>
            </a:lvl3pPr>
            <a:lvl4pPr marL="1600200" indent="-228600">
              <a:defRPr>
                <a:solidFill>
                  <a:schemeClr val="tx1"/>
                </a:solidFill>
                <a:latin typeface="Euphemia"/>
              </a:defRPr>
            </a:lvl4pPr>
            <a:lvl5pPr marL="2057400" indent="-228600">
              <a:defRPr>
                <a:solidFill>
                  <a:schemeClr val="tx1"/>
                </a:solidFill>
                <a:latin typeface="Euphemia"/>
              </a:defRPr>
            </a:lvl5pPr>
            <a:lvl6pPr marL="2514600" indent="-228600" eaLnBrk="0" fontAlgn="base" hangingPunct="0">
              <a:spcBef>
                <a:spcPct val="0"/>
              </a:spcBef>
              <a:spcAft>
                <a:spcPct val="0"/>
              </a:spcAft>
              <a:defRPr>
                <a:solidFill>
                  <a:schemeClr val="tx1"/>
                </a:solidFill>
                <a:latin typeface="Euphemia"/>
              </a:defRPr>
            </a:lvl6pPr>
            <a:lvl7pPr marL="2971800" indent="-228600" eaLnBrk="0" fontAlgn="base" hangingPunct="0">
              <a:spcBef>
                <a:spcPct val="0"/>
              </a:spcBef>
              <a:spcAft>
                <a:spcPct val="0"/>
              </a:spcAft>
              <a:defRPr>
                <a:solidFill>
                  <a:schemeClr val="tx1"/>
                </a:solidFill>
                <a:latin typeface="Euphemia"/>
              </a:defRPr>
            </a:lvl7pPr>
            <a:lvl8pPr marL="3429000" indent="-228600" eaLnBrk="0" fontAlgn="base" hangingPunct="0">
              <a:spcBef>
                <a:spcPct val="0"/>
              </a:spcBef>
              <a:spcAft>
                <a:spcPct val="0"/>
              </a:spcAft>
              <a:defRPr>
                <a:solidFill>
                  <a:schemeClr val="tx1"/>
                </a:solidFill>
                <a:latin typeface="Euphemia"/>
              </a:defRPr>
            </a:lvl8pPr>
            <a:lvl9pPr marL="3886200" indent="-228600" eaLnBrk="0" fontAlgn="base" hangingPunct="0">
              <a:spcBef>
                <a:spcPct val="0"/>
              </a:spcBef>
              <a:spcAft>
                <a:spcPct val="0"/>
              </a:spcAft>
              <a:defRPr>
                <a:solidFill>
                  <a:schemeClr val="tx1"/>
                </a:solidFill>
                <a:latin typeface="Euphemia"/>
              </a:defRPr>
            </a:lvl9pPr>
          </a:lstStyle>
          <a:p>
            <a:pPr algn="ctr" eaLnBrk="1" hangingPunct="1"/>
            <a:r>
              <a:rPr lang="ru-RU" altLang="ru-RU" sz="3200" b="1" i="1">
                <a:latin typeface="Tahoma" panose="020B0604030504040204" pitchFamily="34" charset="0"/>
              </a:rPr>
              <a:t>Модели жизненного цикла</a:t>
            </a:r>
            <a:r>
              <a:rPr lang="ru-RU" altLang="ru-RU" sz="3200" b="1">
                <a:latin typeface="Tahoma" panose="020B0604030504040204" pitchFamily="34" charset="0"/>
              </a:rPr>
              <a:t>:</a:t>
            </a:r>
          </a:p>
          <a:p>
            <a:pPr algn="ctr" eaLnBrk="1" hangingPunct="1"/>
            <a:endParaRPr lang="ru-RU" altLang="ru-RU" sz="3200" b="1">
              <a:latin typeface="Tahoma" panose="020B0604030504040204" pitchFamily="34" charset="0"/>
            </a:endParaRPr>
          </a:p>
          <a:p>
            <a:pPr eaLnBrk="1" hangingPunct="1"/>
            <a:r>
              <a:rPr lang="ru-RU" altLang="ru-RU" sz="2800" b="1" i="1">
                <a:latin typeface="Tahoma" panose="020B0604030504040204" pitchFamily="34" charset="0"/>
              </a:rPr>
              <a:t>Спиральная модель</a:t>
            </a:r>
            <a:r>
              <a:rPr lang="ru-RU" altLang="ru-RU" sz="2800">
                <a:latin typeface="Tahoma" panose="020B0604030504040204" pitchFamily="34" charset="0"/>
              </a:rPr>
              <a:t>  На каждом витке спирали выполняется создание очередной версии продукта, уточняются требования проекта, определяется его качество и планируются работы следующего витка. Особое внимание уделяется начальным этапам разработки - анализу и проектированию, где реализуемость тех или иных технических решений проверяется и обосновывается посредством создания прототипов (макетирования).</a:t>
            </a:r>
          </a:p>
        </p:txBody>
      </p:sp>
    </p:spTree>
    <p:extLst>
      <p:ext uri="{BB962C8B-B14F-4D97-AF65-F5344CB8AC3E}">
        <p14:creationId xmlns:p14="http://schemas.microsoft.com/office/powerpoint/2010/main" val="138502710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a:xfrm>
            <a:off x="395288" y="188913"/>
            <a:ext cx="7377112" cy="936625"/>
          </a:xfrm>
        </p:spPr>
        <p:txBody>
          <a:bodyPr>
            <a:normAutofit fontScale="90000"/>
          </a:bodyPr>
          <a:lstStyle/>
          <a:p>
            <a:pPr eaLnBrk="1" hangingPunct="1"/>
            <a:r>
              <a:rPr lang="ru-RU" altLang="ru-RU"/>
              <a:t>Спиральная модель жизненного цикла</a:t>
            </a:r>
            <a:endParaRPr lang="ru-RU" altLang="ru-RU" sz="4000"/>
          </a:p>
        </p:txBody>
      </p:sp>
      <p:sp>
        <p:nvSpPr>
          <p:cNvPr id="20483" name="Rectangle 4"/>
          <p:cNvSpPr>
            <a:spLocks noChangeArrowheads="1"/>
          </p:cNvSpPr>
          <p:nvPr/>
        </p:nvSpPr>
        <p:spPr bwMode="auto">
          <a:xfrm>
            <a:off x="0" y="3309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Euphemia"/>
              </a:defRPr>
            </a:lvl1pPr>
            <a:lvl2pPr marL="742950" indent="-285750">
              <a:defRPr>
                <a:solidFill>
                  <a:schemeClr val="tx1"/>
                </a:solidFill>
                <a:latin typeface="Euphemia"/>
              </a:defRPr>
            </a:lvl2pPr>
            <a:lvl3pPr marL="1143000" indent="-228600">
              <a:defRPr>
                <a:solidFill>
                  <a:schemeClr val="tx1"/>
                </a:solidFill>
                <a:latin typeface="Euphemia"/>
              </a:defRPr>
            </a:lvl3pPr>
            <a:lvl4pPr marL="1600200" indent="-228600">
              <a:defRPr>
                <a:solidFill>
                  <a:schemeClr val="tx1"/>
                </a:solidFill>
                <a:latin typeface="Euphemia"/>
              </a:defRPr>
            </a:lvl4pPr>
            <a:lvl5pPr marL="2057400" indent="-228600">
              <a:defRPr>
                <a:solidFill>
                  <a:schemeClr val="tx1"/>
                </a:solidFill>
                <a:latin typeface="Euphemia"/>
              </a:defRPr>
            </a:lvl5pPr>
            <a:lvl6pPr marL="2514600" indent="-228600" eaLnBrk="0" fontAlgn="base" hangingPunct="0">
              <a:spcBef>
                <a:spcPct val="0"/>
              </a:spcBef>
              <a:spcAft>
                <a:spcPct val="0"/>
              </a:spcAft>
              <a:defRPr>
                <a:solidFill>
                  <a:schemeClr val="tx1"/>
                </a:solidFill>
                <a:latin typeface="Euphemia"/>
              </a:defRPr>
            </a:lvl6pPr>
            <a:lvl7pPr marL="2971800" indent="-228600" eaLnBrk="0" fontAlgn="base" hangingPunct="0">
              <a:spcBef>
                <a:spcPct val="0"/>
              </a:spcBef>
              <a:spcAft>
                <a:spcPct val="0"/>
              </a:spcAft>
              <a:defRPr>
                <a:solidFill>
                  <a:schemeClr val="tx1"/>
                </a:solidFill>
                <a:latin typeface="Euphemia"/>
              </a:defRPr>
            </a:lvl7pPr>
            <a:lvl8pPr marL="3429000" indent="-228600" eaLnBrk="0" fontAlgn="base" hangingPunct="0">
              <a:spcBef>
                <a:spcPct val="0"/>
              </a:spcBef>
              <a:spcAft>
                <a:spcPct val="0"/>
              </a:spcAft>
              <a:defRPr>
                <a:solidFill>
                  <a:schemeClr val="tx1"/>
                </a:solidFill>
                <a:latin typeface="Euphemia"/>
              </a:defRPr>
            </a:lvl8pPr>
            <a:lvl9pPr marL="3886200" indent="-228600" eaLnBrk="0" fontAlgn="base" hangingPunct="0">
              <a:spcBef>
                <a:spcPct val="0"/>
              </a:spcBef>
              <a:spcAft>
                <a:spcPct val="0"/>
              </a:spcAft>
              <a:defRPr>
                <a:solidFill>
                  <a:schemeClr val="tx1"/>
                </a:solidFill>
                <a:latin typeface="Euphemia"/>
              </a:defRPr>
            </a:lvl9pPr>
          </a:lstStyle>
          <a:p>
            <a:pPr eaLnBrk="1" hangingPunct="1"/>
            <a:endParaRPr lang="ru-RU" altLang="ru-RU">
              <a:latin typeface="Tahoma" panose="020B0604030504040204" pitchFamily="34" charset="0"/>
            </a:endParaRPr>
          </a:p>
        </p:txBody>
      </p:sp>
      <p:pic>
        <p:nvPicPr>
          <p:cNvPr id="20484" name="Picture 6" descr="Спиральная модель ЖЦ ИС"/>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214438"/>
            <a:ext cx="8569325" cy="509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901821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1CC939-F679-4B09-8751-51C7345E4864}"/>
              </a:ext>
            </a:extLst>
          </p:cNvPr>
          <p:cNvSpPr>
            <a:spLocks noGrp="1"/>
          </p:cNvSpPr>
          <p:nvPr>
            <p:ph type="title"/>
          </p:nvPr>
        </p:nvSpPr>
        <p:spPr/>
        <p:txBody>
          <a:bodyPr/>
          <a:lstStyle/>
          <a:p>
            <a:r>
              <a:rPr lang="ru-RU" dirty="0"/>
              <a:t>Жизненный цикл ИС</a:t>
            </a:r>
          </a:p>
        </p:txBody>
      </p:sp>
      <p:sp>
        <p:nvSpPr>
          <p:cNvPr id="3" name="Объект 2">
            <a:extLst>
              <a:ext uri="{FF2B5EF4-FFF2-40B4-BE49-F238E27FC236}">
                <a16:creationId xmlns:a16="http://schemas.microsoft.com/office/drawing/2014/main" id="{73401DC8-FB0C-4474-BFA5-3D05BB53F14A}"/>
              </a:ext>
            </a:extLst>
          </p:cNvPr>
          <p:cNvSpPr>
            <a:spLocks noGrp="1"/>
          </p:cNvSpPr>
          <p:nvPr>
            <p:ph idx="1"/>
          </p:nvPr>
        </p:nvSpPr>
        <p:spPr/>
        <p:txBody>
          <a:bodyPr>
            <a:normAutofit/>
          </a:bodyPr>
          <a:lstStyle/>
          <a:p>
            <a:r>
              <a:rPr lang="ru-RU" dirty="0"/>
              <a:t>Жизненный цикл ИС – </a:t>
            </a:r>
            <a:br>
              <a:rPr lang="ru-RU" dirty="0"/>
            </a:br>
            <a:r>
              <a:rPr lang="ru-RU" dirty="0"/>
              <a:t>непрерывный процесс, который начинается с момента принятия решения о необходимости создания системы и заканчивается в момент ее изъятия из эксплуатации. </a:t>
            </a:r>
          </a:p>
          <a:p>
            <a:r>
              <a:rPr lang="ru-RU" dirty="0"/>
              <a:t>Стратегия проектирования ИС определяется использованием соответствующей модели жизненного цикла, определяющей последовательность стадий проектирования и выполняемых в них процессов.</a:t>
            </a:r>
          </a:p>
          <a:p>
            <a:endParaRPr lang="ru-RU" dirty="0"/>
          </a:p>
        </p:txBody>
      </p:sp>
    </p:spTree>
    <p:extLst>
      <p:ext uri="{BB962C8B-B14F-4D97-AF65-F5344CB8AC3E}">
        <p14:creationId xmlns:p14="http://schemas.microsoft.com/office/powerpoint/2010/main" val="19814855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p:cNvSpPr>
            <a:spLocks noGrp="1" noChangeArrowheads="1"/>
          </p:cNvSpPr>
          <p:nvPr>
            <p:ph type="title"/>
          </p:nvPr>
        </p:nvSpPr>
        <p:spPr>
          <a:xfrm>
            <a:off x="485564" y="0"/>
            <a:ext cx="4820072" cy="685800"/>
          </a:xfrm>
        </p:spPr>
        <p:txBody>
          <a:bodyPr/>
          <a:lstStyle/>
          <a:p>
            <a:pPr marL="320040" indent="-320040" eaLnBrk="1" fontAlgn="auto" hangingPunct="1">
              <a:spcAft>
                <a:spcPts val="0"/>
              </a:spcAft>
              <a:buClr>
                <a:schemeClr val="accent6">
                  <a:lumMod val="75000"/>
                </a:schemeClr>
              </a:buClr>
              <a:defRPr/>
            </a:pPr>
            <a:r>
              <a:rPr kumimoji="1" lang="ru-RU" sz="3600" dirty="0">
                <a:latin typeface="+mn-lt"/>
                <a:ea typeface="+mn-ea"/>
                <a:cs typeface="+mn-cs"/>
              </a:rPr>
              <a:t>Спиральная модель </a:t>
            </a:r>
          </a:p>
        </p:txBody>
      </p:sp>
      <p:sp>
        <p:nvSpPr>
          <p:cNvPr id="53251" name="Rectangle 3"/>
          <p:cNvSpPr>
            <a:spLocks noChangeArrowheads="1"/>
          </p:cNvSpPr>
          <p:nvPr/>
        </p:nvSpPr>
        <p:spPr bwMode="auto">
          <a:xfrm>
            <a:off x="2895600" y="21097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ru-RU" altLang="ru-RU" sz="2400">
              <a:solidFill>
                <a:schemeClr val="tx1"/>
              </a:solidFill>
              <a:latin typeface="Times New Roman" panose="02020603050405020304" pitchFamily="18" charset="0"/>
            </a:endParaRPr>
          </a:p>
        </p:txBody>
      </p:sp>
      <p:sp>
        <p:nvSpPr>
          <p:cNvPr id="29702" name="Text Box 5"/>
          <p:cNvSpPr txBox="1">
            <a:spLocks noChangeArrowheads="1"/>
          </p:cNvSpPr>
          <p:nvPr/>
        </p:nvSpPr>
        <p:spPr bwMode="auto">
          <a:xfrm>
            <a:off x="179512" y="685800"/>
            <a:ext cx="8964488" cy="5521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marL="342900" indent="-342900" eaLnBrk="1" hangingPunct="1">
              <a:lnSpc>
                <a:spcPct val="98000"/>
              </a:lnSpc>
              <a:spcBef>
                <a:spcPts val="0"/>
              </a:spcBef>
              <a:buSzPct val="129000"/>
              <a:buFont typeface="Wingdings" panose="05000000000000000000" pitchFamily="2" charset="2"/>
              <a:buChar char="ü"/>
              <a:defRPr/>
            </a:pPr>
            <a:r>
              <a:rPr kumimoji="0" lang="ru-RU" dirty="0">
                <a:latin typeface="Arial" charset="0"/>
              </a:rPr>
              <a:t>В спиральной модели используется подход к организации проектирования ИС «сверху-вниз», когда сначала определяется состав функциональных подсистем, а затем постановки отдельных задач. Соответственно сначала разрабатываются такие общесистемные вопросы как организация интегрированной базы данных, технология сбора, передачи и накопления информации, а затем технология решения конкретных задач. </a:t>
            </a:r>
          </a:p>
          <a:p>
            <a:pPr marL="342900" indent="-342900" eaLnBrk="1" hangingPunct="1">
              <a:lnSpc>
                <a:spcPct val="98000"/>
              </a:lnSpc>
              <a:spcBef>
                <a:spcPts val="0"/>
              </a:spcBef>
              <a:buSzPct val="129000"/>
              <a:buFont typeface="Wingdings" panose="05000000000000000000" pitchFamily="2" charset="2"/>
              <a:buChar char="ü"/>
              <a:defRPr/>
            </a:pPr>
            <a:r>
              <a:rPr kumimoji="0" lang="ru-RU" dirty="0">
                <a:latin typeface="Arial" charset="0"/>
              </a:rPr>
              <a:t>В рамках комплексов задач программирование осуществляется по направлению от головных программных модулей к исполняющим отдельные функции модулям. При этом на первый план выходят вопросы организации интерфейсов программных модулей между собой и с базой данных, а на второй план – реализация алгоритмов.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899592" y="692696"/>
            <a:ext cx="7460828" cy="4339650"/>
          </a:xfrm>
          <a:prstGeom prst="rect">
            <a:avLst/>
          </a:prstGeom>
          <a:noFill/>
          <a:ln w="9525">
            <a:noFill/>
            <a:miter lim="800000"/>
            <a:headEnd/>
            <a:tailEnd/>
          </a:ln>
          <a:effectLst/>
        </p:spPr>
        <p:txBody>
          <a:bodyPr wrap="square">
            <a:spAutoFit/>
          </a:bodyPr>
          <a:lstStyle/>
          <a:p>
            <a:pPr marL="457200" indent="-457200" algn="just" eaLnBrk="1" hangingPunct="1">
              <a:spcBef>
                <a:spcPct val="50000"/>
              </a:spcBef>
              <a:defRPr/>
            </a:pPr>
            <a:r>
              <a:rPr lang="ru-RU" sz="3200" dirty="0"/>
              <a:t>Достоинства спиральной модели </a:t>
            </a:r>
          </a:p>
          <a:p>
            <a:pPr marL="457200" indent="-457200" eaLnBrk="1" hangingPunct="1">
              <a:spcBef>
                <a:spcPts val="1200"/>
              </a:spcBef>
              <a:buFont typeface="Wingdings" panose="05000000000000000000" pitchFamily="2" charset="2"/>
              <a:buChar char="ü"/>
              <a:defRPr/>
            </a:pPr>
            <a:r>
              <a:rPr kumimoji="0" lang="ru-RU" sz="2800" dirty="0"/>
              <a:t>Применяется при комплексной автоматизации, обеспечивая постепенную разработку и наращивание прототипа, уточнение требований по ходу разработки</a:t>
            </a:r>
          </a:p>
          <a:p>
            <a:pPr marL="457200" indent="-457200" eaLnBrk="1" hangingPunct="1">
              <a:spcBef>
                <a:spcPts val="1200"/>
              </a:spcBef>
              <a:buFont typeface="Wingdings" panose="05000000000000000000" pitchFamily="2" charset="2"/>
              <a:buChar char="ü"/>
              <a:defRPr/>
            </a:pPr>
            <a:r>
              <a:rPr kumimoji="0" lang="ru-RU" sz="2800" dirty="0"/>
              <a:t>Ускорение процесса разработки, проверка реализации требований по ходу разработки, отработка интерфейсов между компонентами системы</a:t>
            </a:r>
            <a:r>
              <a:rPr lang="ru-RU" dirty="0"/>
              <a:t>    </a:t>
            </a:r>
            <a:endParaRPr kumimoji="0" lang="ru-RU"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755576" y="332656"/>
            <a:ext cx="7363420" cy="4185761"/>
          </a:xfrm>
          <a:prstGeom prst="rect">
            <a:avLst/>
          </a:prstGeom>
          <a:noFill/>
          <a:ln w="9525">
            <a:noFill/>
            <a:miter lim="800000"/>
            <a:headEnd/>
            <a:tailEnd/>
          </a:ln>
          <a:effectLst/>
        </p:spPr>
        <p:txBody>
          <a:bodyPr wrap="square">
            <a:spAutoFit/>
          </a:bodyPr>
          <a:lstStyle/>
          <a:p>
            <a:pPr marL="457200" indent="-457200" algn="just" eaLnBrk="1" hangingPunct="1">
              <a:spcBef>
                <a:spcPct val="50000"/>
              </a:spcBef>
              <a:defRPr/>
            </a:pPr>
            <a:r>
              <a:rPr lang="ru-RU" sz="3200" dirty="0"/>
              <a:t>Недостатки спиральной модели </a:t>
            </a:r>
          </a:p>
          <a:p>
            <a:pPr marL="457200" indent="-457200" eaLnBrk="1" hangingPunct="1">
              <a:spcBef>
                <a:spcPts val="1200"/>
              </a:spcBef>
              <a:buFont typeface="Wingdings" panose="05000000000000000000" pitchFamily="2" charset="2"/>
              <a:buChar char="ü"/>
              <a:defRPr/>
            </a:pPr>
            <a:r>
              <a:rPr kumimoji="0" lang="ru-RU" sz="2800" dirty="0"/>
              <a:t>Увеличение объема работ по программированию требует применения специальных средств автоматизированного проектирования – </a:t>
            </a:r>
            <a:r>
              <a:rPr kumimoji="0" lang="en-US" sz="2800" dirty="0"/>
              <a:t>CASE</a:t>
            </a:r>
            <a:r>
              <a:rPr kumimoji="0" lang="ru-RU" sz="2800" dirty="0"/>
              <a:t>-средств (</a:t>
            </a:r>
            <a:r>
              <a:rPr kumimoji="0" lang="ru-RU" sz="2800" dirty="0" err="1"/>
              <a:t>репозитория</a:t>
            </a:r>
            <a:r>
              <a:rPr kumimoji="0" lang="ru-RU" sz="2800" dirty="0"/>
              <a:t> проектных решений, документирования и аудита, генераторов программного кода) и технологий быстрой разработки (</a:t>
            </a:r>
            <a:r>
              <a:rPr kumimoji="0" lang="en-US" sz="2800" dirty="0"/>
              <a:t>RAD</a:t>
            </a:r>
            <a:r>
              <a:rPr kumimoji="0" lang="ru-RU" sz="2800" dirty="0"/>
              <a:t>-технологий) </a:t>
            </a:r>
          </a:p>
        </p:txBody>
      </p:sp>
    </p:spTree>
    <p:extLst>
      <p:ext uri="{BB962C8B-B14F-4D97-AF65-F5344CB8AC3E}">
        <p14:creationId xmlns:p14="http://schemas.microsoft.com/office/powerpoint/2010/main" val="17395568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p:cNvSpPr>
            <a:spLocks noGrp="1" noChangeArrowheads="1"/>
          </p:cNvSpPr>
          <p:nvPr>
            <p:ph type="title"/>
          </p:nvPr>
        </p:nvSpPr>
        <p:spPr>
          <a:xfrm>
            <a:off x="683568" y="54769"/>
            <a:ext cx="7772400" cy="685800"/>
          </a:xfrm>
        </p:spPr>
        <p:txBody>
          <a:bodyPr/>
          <a:lstStyle/>
          <a:p>
            <a:pPr marL="320040" indent="-320040" eaLnBrk="1" fontAlgn="auto" hangingPunct="1">
              <a:spcAft>
                <a:spcPts val="0"/>
              </a:spcAft>
              <a:buClr>
                <a:schemeClr val="accent6">
                  <a:lumMod val="75000"/>
                </a:schemeClr>
              </a:buClr>
              <a:defRPr/>
            </a:pPr>
            <a:r>
              <a:rPr kumimoji="1" lang="ru-RU" sz="3600" dirty="0">
                <a:latin typeface="+mn-lt"/>
                <a:ea typeface="+mn-ea"/>
                <a:cs typeface="+mn-cs"/>
              </a:rPr>
              <a:t>Инкрементная модель </a:t>
            </a:r>
          </a:p>
        </p:txBody>
      </p:sp>
      <p:sp>
        <p:nvSpPr>
          <p:cNvPr id="55299" name="Rectangle 3"/>
          <p:cNvSpPr>
            <a:spLocks noChangeArrowheads="1"/>
          </p:cNvSpPr>
          <p:nvPr/>
        </p:nvSpPr>
        <p:spPr bwMode="auto">
          <a:xfrm>
            <a:off x="2895600" y="21097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ru-RU" altLang="ru-RU" sz="2400">
              <a:solidFill>
                <a:schemeClr val="tx1"/>
              </a:solidFill>
              <a:latin typeface="Times New Roman" panose="02020603050405020304" pitchFamily="18" charset="0"/>
            </a:endParaRPr>
          </a:p>
        </p:txBody>
      </p:sp>
      <p:sp>
        <p:nvSpPr>
          <p:cNvPr id="29702" name="Text Box 5"/>
          <p:cNvSpPr txBox="1">
            <a:spLocks noChangeArrowheads="1"/>
          </p:cNvSpPr>
          <p:nvPr/>
        </p:nvSpPr>
        <p:spPr bwMode="auto">
          <a:xfrm>
            <a:off x="80386" y="4437112"/>
            <a:ext cx="8964505" cy="22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spcBef>
                <a:spcPct val="50000"/>
              </a:spcBef>
              <a:defRPr/>
            </a:pPr>
            <a:r>
              <a:rPr kumimoji="0" lang="ru-RU" sz="2300" dirty="0">
                <a:latin typeface="Arial" charset="0"/>
              </a:rPr>
              <a:t>	Схема инкрементной модели жизненного цикла предполагает возможность параллельной разработки нескольких версий ИС. Инкрементная модель применяется при разработке </a:t>
            </a:r>
            <a:r>
              <a:rPr kumimoji="0" lang="ru-RU" sz="2300" dirty="0" err="1">
                <a:latin typeface="Arial" charset="0"/>
              </a:rPr>
              <a:t>многоверсионной</a:t>
            </a:r>
            <a:r>
              <a:rPr kumimoji="0" lang="ru-RU" sz="2300" dirty="0">
                <a:latin typeface="Arial" charset="0"/>
              </a:rPr>
              <a:t> ИС, например, </a:t>
            </a:r>
            <a:r>
              <a:rPr kumimoji="0" lang="ru-RU" sz="2300" dirty="0" err="1">
                <a:latin typeface="Arial" charset="0"/>
              </a:rPr>
              <a:t>территорально</a:t>
            </a:r>
            <a:r>
              <a:rPr kumimoji="0" lang="ru-RU" sz="2300" dirty="0">
                <a:latin typeface="Arial" charset="0"/>
              </a:rPr>
              <a:t>-распределенной ИС с разными требованиями бизнес-среды(локальное и распределенное применение). </a:t>
            </a:r>
          </a:p>
        </p:txBody>
      </p:sp>
      <p:pic>
        <p:nvPicPr>
          <p:cNvPr id="55301" name="Picture 2" descr="http://www.intuit.ru/department/se/swebok/2/02_05sm.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723812"/>
            <a:ext cx="7112000" cy="367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640135" y="836712"/>
            <a:ext cx="8503865" cy="5078313"/>
          </a:xfrm>
          <a:prstGeom prst="rect">
            <a:avLst/>
          </a:prstGeom>
          <a:noFill/>
          <a:ln w="9525">
            <a:noFill/>
            <a:miter lim="800000"/>
            <a:headEnd/>
            <a:tailEnd/>
          </a:ln>
          <a:effectLst/>
        </p:spPr>
        <p:txBody>
          <a:bodyPr wrap="square">
            <a:spAutoFit/>
          </a:bodyPr>
          <a:lstStyle/>
          <a:p>
            <a:pPr marL="457200" indent="-457200" algn="just" eaLnBrk="1" hangingPunct="1">
              <a:spcBef>
                <a:spcPct val="50000"/>
              </a:spcBef>
              <a:defRPr/>
            </a:pPr>
            <a:r>
              <a:rPr lang="ru-RU" sz="3200" dirty="0"/>
              <a:t>Достоинства инкрементной модели </a:t>
            </a:r>
          </a:p>
          <a:p>
            <a:pPr marL="457200" indent="-457200" eaLnBrk="1" hangingPunct="1">
              <a:spcBef>
                <a:spcPts val="1200"/>
              </a:spcBef>
              <a:buFont typeface="Wingdings" panose="05000000000000000000" pitchFamily="2" charset="2"/>
              <a:buChar char="ü"/>
              <a:defRPr/>
            </a:pPr>
            <a:r>
              <a:rPr kumimoji="0" lang="ru-RU" sz="2800" dirty="0"/>
              <a:t>Ускорение процесса разработки за счет распараллеливания работ, выделение общих частей (модулей) различных версий</a:t>
            </a:r>
          </a:p>
          <a:p>
            <a:pPr algn="just" eaLnBrk="1" hangingPunct="1">
              <a:spcBef>
                <a:spcPct val="50000"/>
              </a:spcBef>
              <a:buClr>
                <a:srgbClr val="FB3A2B"/>
              </a:buClr>
              <a:defRPr/>
            </a:pPr>
            <a:r>
              <a:rPr lang="ru-RU" sz="3200" dirty="0"/>
              <a:t>Недостатки </a:t>
            </a:r>
          </a:p>
          <a:p>
            <a:pPr marL="457200" indent="-457200" eaLnBrk="1" hangingPunct="1">
              <a:spcBef>
                <a:spcPts val="1200"/>
              </a:spcBef>
              <a:buFont typeface="Wingdings" panose="05000000000000000000" pitchFamily="2" charset="2"/>
              <a:buChar char="ü"/>
              <a:defRPr/>
            </a:pPr>
            <a:r>
              <a:rPr kumimoji="0" lang="ru-RU" sz="2800" dirty="0"/>
              <a:t>Сложность отслеживания соответствия версий, требуется применение специальных регламентов работы над версиями и специализированных программных средств ведения и проверки соответствия версий</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6060" y="247043"/>
            <a:ext cx="7429499" cy="1478570"/>
          </a:xfrm>
        </p:spPr>
        <p:txBody>
          <a:bodyPr/>
          <a:lstStyle/>
          <a:p>
            <a:r>
              <a:rPr lang="ru-RU" dirty="0"/>
              <a:t>Сравнение моделей жизненного цикла</a:t>
            </a:r>
          </a:p>
        </p:txBody>
      </p:sp>
      <p:graphicFrame>
        <p:nvGraphicFramePr>
          <p:cNvPr id="6" name="Таблица 5"/>
          <p:cNvGraphicFramePr>
            <a:graphicFrameLocks noGrp="1"/>
          </p:cNvGraphicFramePr>
          <p:nvPr>
            <p:extLst>
              <p:ext uri="{D42A27DB-BD31-4B8C-83A1-F6EECF244321}">
                <p14:modId xmlns:p14="http://schemas.microsoft.com/office/powerpoint/2010/main" val="2803225846"/>
              </p:ext>
            </p:extLst>
          </p:nvPr>
        </p:nvGraphicFramePr>
        <p:xfrm>
          <a:off x="482599" y="2249489"/>
          <a:ext cx="8432800" cy="4393876"/>
        </p:xfrm>
        <a:graphic>
          <a:graphicData uri="http://schemas.openxmlformats.org/drawingml/2006/table">
            <a:tbl>
              <a:tblPr/>
              <a:tblGrid>
                <a:gridCol w="2108200">
                  <a:extLst>
                    <a:ext uri="{9D8B030D-6E8A-4147-A177-3AD203B41FA5}">
                      <a16:colId xmlns:a16="http://schemas.microsoft.com/office/drawing/2014/main" val="2810085842"/>
                    </a:ext>
                  </a:extLst>
                </a:gridCol>
                <a:gridCol w="2108200">
                  <a:extLst>
                    <a:ext uri="{9D8B030D-6E8A-4147-A177-3AD203B41FA5}">
                      <a16:colId xmlns:a16="http://schemas.microsoft.com/office/drawing/2014/main" val="1349591102"/>
                    </a:ext>
                  </a:extLst>
                </a:gridCol>
                <a:gridCol w="2108200">
                  <a:extLst>
                    <a:ext uri="{9D8B030D-6E8A-4147-A177-3AD203B41FA5}">
                      <a16:colId xmlns:a16="http://schemas.microsoft.com/office/drawing/2014/main" val="235195073"/>
                    </a:ext>
                  </a:extLst>
                </a:gridCol>
                <a:gridCol w="2108200">
                  <a:extLst>
                    <a:ext uri="{9D8B030D-6E8A-4147-A177-3AD203B41FA5}">
                      <a16:colId xmlns:a16="http://schemas.microsoft.com/office/drawing/2014/main" val="2189262568"/>
                    </a:ext>
                  </a:extLst>
                </a:gridCol>
              </a:tblGrid>
              <a:tr h="110678">
                <a:tc rowSpan="2">
                  <a:txBody>
                    <a:bodyPr/>
                    <a:lstStyle/>
                    <a:p>
                      <a:pPr algn="ctr"/>
                      <a:r>
                        <a:rPr lang="ru-RU" sz="1200" dirty="0">
                          <a:latin typeface="Times New Roman" panose="02020603050405020304" pitchFamily="18" charset="0"/>
                          <a:cs typeface="Times New Roman" panose="02020603050405020304" pitchFamily="18" charset="0"/>
                        </a:rPr>
                        <a:t>Характеристика</a:t>
                      </a:r>
                      <a:br>
                        <a:rPr lang="ru-RU" sz="1200" dirty="0">
                          <a:latin typeface="Times New Roman" panose="02020603050405020304" pitchFamily="18" charset="0"/>
                          <a:cs typeface="Times New Roman" panose="02020603050405020304" pitchFamily="18" charset="0"/>
                        </a:rPr>
                      </a:br>
                      <a:r>
                        <a:rPr lang="ru-RU" sz="1200" dirty="0">
                          <a:latin typeface="Times New Roman" panose="02020603050405020304" pitchFamily="18" charset="0"/>
                          <a:cs typeface="Times New Roman" panose="02020603050405020304" pitchFamily="18" charset="0"/>
                        </a:rPr>
                        <a:t>проекта</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gridSpan="3">
                  <a:txBody>
                    <a:bodyPr/>
                    <a:lstStyle/>
                    <a:p>
                      <a:pPr algn="ctr"/>
                      <a:r>
                        <a:rPr lang="ru-RU" sz="1200">
                          <a:latin typeface="Times New Roman" panose="02020603050405020304" pitchFamily="18" charset="0"/>
                          <a:cs typeface="Times New Roman" panose="02020603050405020304" pitchFamily="18" charset="0"/>
                        </a:rPr>
                        <a:t>Модель (стратегия)</a:t>
                      </a:r>
                    </a:p>
                  </a:txBody>
                  <a:tcPr marL="27670" marR="27670" marT="13835" marB="13835" anchor="ctr">
                    <a:lnL w="28575" cap="flat" cmpd="sng" algn="ctr">
                      <a:solidFill>
                        <a:schemeClr val="tx1"/>
                      </a:solidFill>
                      <a:prstDash val="solid"/>
                      <a:round/>
                      <a:headEnd type="none" w="med" len="med"/>
                      <a:tailEnd type="none" w="med" len="med"/>
                    </a:lnL>
                    <a:lnR>
                      <a:noFill/>
                    </a:lnR>
                    <a:lnT>
                      <a:noFill/>
                    </a:lnT>
                    <a:lnB w="28575" cap="flat" cmpd="sng" algn="ctr">
                      <a:solidFill>
                        <a:schemeClr val="tx1"/>
                      </a:solidFill>
                      <a:prstDash val="solid"/>
                      <a:round/>
                      <a:headEnd type="none" w="med" len="med"/>
                      <a:tailEnd type="none" w="med" len="med"/>
                    </a:lnB>
                    <a:no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4222593241"/>
                  </a:ext>
                </a:extLst>
              </a:tr>
              <a:tr h="110678">
                <a:tc vMerge="1">
                  <a:txBody>
                    <a:bodyPr/>
                    <a:lstStyle/>
                    <a:p>
                      <a:endParaRPr lang="ru-RU"/>
                    </a:p>
                  </a:txBody>
                  <a:tcPr/>
                </a:tc>
                <a:tc>
                  <a:txBody>
                    <a:bodyPr/>
                    <a:lstStyle/>
                    <a:p>
                      <a:pPr algn="ctr"/>
                      <a:r>
                        <a:rPr lang="ru-RU" sz="1200" dirty="0">
                          <a:latin typeface="Times New Roman" panose="02020603050405020304" pitchFamily="18" charset="0"/>
                          <a:cs typeface="Times New Roman" panose="02020603050405020304" pitchFamily="18" charset="0"/>
                          <a:hlinkClick r:id="rId3"/>
                        </a:rPr>
                        <a:t>Каскадная</a:t>
                      </a:r>
                      <a:endParaRPr lang="ru-RU" sz="1200" dirty="0">
                        <a:latin typeface="Times New Roman" panose="02020603050405020304" pitchFamily="18" charset="0"/>
                        <a:cs typeface="Times New Roman" panose="02020603050405020304" pitchFamily="18" charset="0"/>
                      </a:endParaRP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ru-RU" sz="1200">
                          <a:latin typeface="Times New Roman" panose="02020603050405020304" pitchFamily="18" charset="0"/>
                          <a:cs typeface="Times New Roman" panose="02020603050405020304" pitchFamily="18" charset="0"/>
                          <a:hlinkClick r:id="rId4"/>
                        </a:rPr>
                        <a:t>Инкрементная</a:t>
                      </a:r>
                      <a:endParaRPr lang="ru-RU" sz="1200">
                        <a:latin typeface="Times New Roman" panose="02020603050405020304" pitchFamily="18" charset="0"/>
                        <a:cs typeface="Times New Roman" panose="02020603050405020304" pitchFamily="18" charset="0"/>
                      </a:endParaRP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ru-RU" sz="1200">
                          <a:latin typeface="Times New Roman" panose="02020603050405020304" pitchFamily="18" charset="0"/>
                          <a:cs typeface="Times New Roman" panose="02020603050405020304" pitchFamily="18" charset="0"/>
                          <a:hlinkClick r:id="rId5"/>
                        </a:rPr>
                        <a:t>Спиральная</a:t>
                      </a:r>
                      <a:endParaRPr lang="ru-RU" sz="1200">
                        <a:latin typeface="Times New Roman" panose="02020603050405020304" pitchFamily="18" charset="0"/>
                        <a:cs typeface="Times New Roman" panose="02020603050405020304" pitchFamily="18" charset="0"/>
                      </a:endParaRP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2238173"/>
                  </a:ext>
                </a:extLst>
              </a:tr>
              <a:tr h="276696">
                <a:tc rowSpan="2">
                  <a:txBody>
                    <a:bodyPr/>
                    <a:lstStyle/>
                    <a:p>
                      <a:pPr algn="ctr"/>
                      <a:r>
                        <a:rPr lang="ru-RU" sz="1200" dirty="0">
                          <a:latin typeface="Times New Roman" panose="02020603050405020304" pitchFamily="18" charset="0"/>
                          <a:cs typeface="Times New Roman" panose="02020603050405020304" pitchFamily="18" charset="0"/>
                        </a:rPr>
                        <a:t>Новизна разработки и обеспеченность ресурсами </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gridSpan="2">
                  <a:txBody>
                    <a:bodyPr/>
                    <a:lstStyle/>
                    <a:p>
                      <a:pPr algn="ctr"/>
                      <a:r>
                        <a:rPr lang="ru-RU" sz="1200" dirty="0">
                          <a:latin typeface="Times New Roman" panose="02020603050405020304" pitchFamily="18" charset="0"/>
                          <a:cs typeface="Times New Roman" panose="02020603050405020304" pitchFamily="18" charset="0"/>
                        </a:rPr>
                        <a:t>Типовой. Хорошо проработаны технология и методы решения задачи</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hMerge="1">
                  <a:txBody>
                    <a:bodyPr/>
                    <a:lstStyle/>
                    <a:p>
                      <a:endParaRPr lang="ru-RU"/>
                    </a:p>
                  </a:txBody>
                  <a:tcPr/>
                </a:tc>
                <a:tc rowSpan="2">
                  <a:txBody>
                    <a:bodyPr/>
                    <a:lstStyle/>
                    <a:p>
                      <a:pPr algn="ctr"/>
                      <a:r>
                        <a:rPr lang="ru-RU" sz="1200">
                          <a:latin typeface="Times New Roman" panose="02020603050405020304" pitchFamily="18" charset="0"/>
                          <a:cs typeface="Times New Roman" panose="02020603050405020304" pitchFamily="18" charset="0"/>
                        </a:rPr>
                        <a:t>Нетиповой (новаторский).</a:t>
                      </a:r>
                      <a:br>
                        <a:rPr lang="ru-RU" sz="1200">
                          <a:latin typeface="Times New Roman" panose="02020603050405020304" pitchFamily="18" charset="0"/>
                          <a:cs typeface="Times New Roman" panose="02020603050405020304" pitchFamily="18" charset="0"/>
                        </a:rPr>
                      </a:br>
                      <a:r>
                        <a:rPr lang="ru-RU" sz="1200">
                          <a:latin typeface="Times New Roman" panose="02020603050405020304" pitchFamily="18" charset="0"/>
                          <a:cs typeface="Times New Roman" panose="02020603050405020304" pitchFamily="18" charset="0"/>
                        </a:rPr>
                        <a:t>Нетрадиционный для разработчика</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3651837"/>
                  </a:ext>
                </a:extLst>
              </a:tr>
              <a:tr h="608732">
                <a:tc vMerge="1">
                  <a:txBody>
                    <a:bodyPr/>
                    <a:lstStyle/>
                    <a:p>
                      <a:endParaRPr lang="ru-RU"/>
                    </a:p>
                  </a:txBody>
                  <a:tcPr/>
                </a:tc>
                <a:tc>
                  <a:txBody>
                    <a:bodyPr/>
                    <a:lstStyle/>
                    <a:p>
                      <a:pPr algn="ctr"/>
                      <a:r>
                        <a:rPr lang="ru-RU" sz="1200" dirty="0">
                          <a:latin typeface="Times New Roman" panose="02020603050405020304" pitchFamily="18" charset="0"/>
                          <a:cs typeface="Times New Roman" panose="02020603050405020304" pitchFamily="18" charset="0"/>
                        </a:rPr>
                        <a:t>Ресурсов заказчика и разработчика хватает для реализации проекта в сжатые сроки</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ru-RU" sz="1200" dirty="0">
                          <a:latin typeface="Times New Roman" panose="02020603050405020304" pitchFamily="18" charset="0"/>
                          <a:cs typeface="Times New Roman" panose="02020603050405020304" pitchFamily="18" charset="0"/>
                        </a:rPr>
                        <a:t>Ресурсов заказчика или разработчика не хватает для реализации проекта в сжатые сроки</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vMerge="1">
                  <a:txBody>
                    <a:bodyPr/>
                    <a:lstStyle/>
                    <a:p>
                      <a:endParaRPr lang="ru-RU"/>
                    </a:p>
                  </a:txBody>
                  <a:tcPr/>
                </a:tc>
                <a:extLst>
                  <a:ext uri="{0D108BD9-81ED-4DB2-BD59-A6C34878D82A}">
                    <a16:rowId xmlns:a16="http://schemas.microsoft.com/office/drawing/2014/main" val="4047252534"/>
                  </a:ext>
                </a:extLst>
              </a:tr>
              <a:tr h="276696">
                <a:tc>
                  <a:txBody>
                    <a:bodyPr/>
                    <a:lstStyle/>
                    <a:p>
                      <a:pPr algn="ctr"/>
                      <a:r>
                        <a:rPr lang="ru-RU" sz="1200">
                          <a:latin typeface="Times New Roman" panose="02020603050405020304" pitchFamily="18" charset="0"/>
                          <a:cs typeface="Times New Roman" panose="02020603050405020304" pitchFamily="18" charset="0"/>
                        </a:rPr>
                        <a:t>Масштаб проекта</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ru-RU" sz="1200" dirty="0">
                          <a:latin typeface="Times New Roman" panose="02020603050405020304" pitchFamily="18" charset="0"/>
                          <a:cs typeface="Times New Roman" panose="02020603050405020304" pitchFamily="18" charset="0"/>
                        </a:rPr>
                        <a:t>Малые и средние проекты</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ru-RU" sz="1200" dirty="0">
                          <a:latin typeface="Times New Roman" panose="02020603050405020304" pitchFamily="18" charset="0"/>
                          <a:cs typeface="Times New Roman" panose="02020603050405020304" pitchFamily="18" charset="0"/>
                        </a:rPr>
                        <a:t>Средние и крупные проекты</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ru-RU" sz="1200">
                          <a:latin typeface="Times New Roman" panose="02020603050405020304" pitchFamily="18" charset="0"/>
                          <a:cs typeface="Times New Roman" panose="02020603050405020304" pitchFamily="18" charset="0"/>
                        </a:rPr>
                        <a:t>Любые проекты</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0282254"/>
                  </a:ext>
                </a:extLst>
              </a:tr>
              <a:tr h="276696">
                <a:tc>
                  <a:txBody>
                    <a:bodyPr/>
                    <a:lstStyle/>
                    <a:p>
                      <a:pPr algn="ctr"/>
                      <a:r>
                        <a:rPr lang="ru-RU" sz="1200">
                          <a:latin typeface="Times New Roman" panose="02020603050405020304" pitchFamily="18" charset="0"/>
                          <a:cs typeface="Times New Roman" panose="02020603050405020304" pitchFamily="18" charset="0"/>
                        </a:rPr>
                        <a:t>Сроки выполнения проекта</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ru-RU" sz="1200" dirty="0">
                          <a:latin typeface="Times New Roman" panose="02020603050405020304" pitchFamily="18" charset="0"/>
                          <a:cs typeface="Times New Roman" panose="02020603050405020304" pitchFamily="18" charset="0"/>
                        </a:rPr>
                        <a:t>До года</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gridSpan="2">
                  <a:txBody>
                    <a:bodyPr/>
                    <a:lstStyle/>
                    <a:p>
                      <a:pPr algn="ctr"/>
                      <a:r>
                        <a:rPr lang="ru-RU" sz="1200" dirty="0">
                          <a:latin typeface="Times New Roman" panose="02020603050405020304" pitchFamily="18" charset="0"/>
                          <a:cs typeface="Times New Roman" panose="02020603050405020304" pitchFamily="18" charset="0"/>
                        </a:rPr>
                        <a:t>До нескольких лет. Разработка одной версии может занимать срок от нескольких недель до года</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hMerge="1">
                  <a:txBody>
                    <a:bodyPr/>
                    <a:lstStyle/>
                    <a:p>
                      <a:endParaRPr lang="ru-RU"/>
                    </a:p>
                  </a:txBody>
                  <a:tcPr/>
                </a:tc>
                <a:extLst>
                  <a:ext uri="{0D108BD9-81ED-4DB2-BD59-A6C34878D82A}">
                    <a16:rowId xmlns:a16="http://schemas.microsoft.com/office/drawing/2014/main" val="494241802"/>
                  </a:ext>
                </a:extLst>
              </a:tr>
              <a:tr h="525723">
                <a:tc>
                  <a:txBody>
                    <a:bodyPr/>
                    <a:lstStyle/>
                    <a:p>
                      <a:pPr algn="ctr"/>
                      <a:r>
                        <a:rPr lang="ru-RU" sz="1200">
                          <a:latin typeface="Times New Roman" panose="02020603050405020304" pitchFamily="18" charset="0"/>
                          <a:cs typeface="Times New Roman" panose="02020603050405020304" pitchFamily="18" charset="0"/>
                        </a:rPr>
                        <a:t>Заключение отдельных договоров на отдельные версии</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ru-RU" sz="1200">
                          <a:latin typeface="Times New Roman" panose="02020603050405020304" pitchFamily="18" charset="0"/>
                          <a:cs typeface="Times New Roman" panose="02020603050405020304" pitchFamily="18" charset="0"/>
                        </a:rPr>
                        <a:t>Заключается один договор. Версия и есть итоговый результат проекта</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gridSpan="2">
                  <a:txBody>
                    <a:bodyPr/>
                    <a:lstStyle/>
                    <a:p>
                      <a:pPr algn="ctr"/>
                      <a:r>
                        <a:rPr lang="ru-RU" sz="1200" dirty="0">
                          <a:latin typeface="Times New Roman" panose="02020603050405020304" pitchFamily="18" charset="0"/>
                          <a:cs typeface="Times New Roman" panose="02020603050405020304" pitchFamily="18" charset="0"/>
                        </a:rPr>
                        <a:t>На отдельную версию или несколько последовательных версий обычно заключается отдельный договор</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hMerge="1">
                  <a:txBody>
                    <a:bodyPr/>
                    <a:lstStyle/>
                    <a:p>
                      <a:endParaRPr lang="ru-RU"/>
                    </a:p>
                  </a:txBody>
                  <a:tcPr/>
                </a:tc>
                <a:extLst>
                  <a:ext uri="{0D108BD9-81ED-4DB2-BD59-A6C34878D82A}">
                    <a16:rowId xmlns:a16="http://schemas.microsoft.com/office/drawing/2014/main" val="3426182954"/>
                  </a:ext>
                </a:extLst>
              </a:tr>
              <a:tr h="359705">
                <a:tc>
                  <a:txBody>
                    <a:bodyPr/>
                    <a:lstStyle/>
                    <a:p>
                      <a:pPr algn="ctr"/>
                      <a:r>
                        <a:rPr lang="ru-RU" sz="1200">
                          <a:latin typeface="Times New Roman" panose="02020603050405020304" pitchFamily="18" charset="0"/>
                          <a:cs typeface="Times New Roman" panose="02020603050405020304" pitchFamily="18" charset="0"/>
                        </a:rPr>
                        <a:t>Определение основных требований в начале проекта</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ru-RU" sz="1200">
                          <a:latin typeface="Times New Roman" panose="02020603050405020304" pitchFamily="18" charset="0"/>
                          <a:cs typeface="Times New Roman" panose="02020603050405020304" pitchFamily="18" charset="0"/>
                        </a:rPr>
                        <a:t>Да</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ru-RU" sz="1200" dirty="0">
                          <a:latin typeface="Times New Roman" panose="02020603050405020304" pitchFamily="18" charset="0"/>
                          <a:cs typeface="Times New Roman" panose="02020603050405020304" pitchFamily="18" charset="0"/>
                        </a:rPr>
                        <a:t>Да</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ru-RU" sz="1200" dirty="0">
                          <a:latin typeface="Times New Roman" panose="02020603050405020304" pitchFamily="18" charset="0"/>
                          <a:cs typeface="Times New Roman" panose="02020603050405020304" pitchFamily="18" charset="0"/>
                        </a:rPr>
                        <a:t>Нет</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35153632"/>
                  </a:ext>
                </a:extLst>
              </a:tr>
              <a:tr h="359705">
                <a:tc>
                  <a:txBody>
                    <a:bodyPr/>
                    <a:lstStyle/>
                    <a:p>
                      <a:pPr algn="ctr"/>
                      <a:r>
                        <a:rPr lang="ru-RU" sz="1200">
                          <a:latin typeface="Times New Roman" panose="02020603050405020304" pitchFamily="18" charset="0"/>
                          <a:cs typeface="Times New Roman" panose="02020603050405020304" pitchFamily="18" charset="0"/>
                        </a:rPr>
                        <a:t>Изменение требований по мере развития проекта</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ru-RU" sz="1200">
                          <a:latin typeface="Times New Roman" panose="02020603050405020304" pitchFamily="18" charset="0"/>
                          <a:cs typeface="Times New Roman" panose="02020603050405020304" pitchFamily="18" charset="0"/>
                        </a:rPr>
                        <a:t>Нет</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ru-RU" sz="1200" dirty="0">
                          <a:latin typeface="Times New Roman" panose="02020603050405020304" pitchFamily="18" charset="0"/>
                          <a:cs typeface="Times New Roman" panose="02020603050405020304" pitchFamily="18" charset="0"/>
                        </a:rPr>
                        <a:t>Незначительное</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ru-RU" sz="1200" dirty="0">
                          <a:latin typeface="Times New Roman" panose="02020603050405020304" pitchFamily="18" charset="0"/>
                          <a:cs typeface="Times New Roman" panose="02020603050405020304" pitchFamily="18" charset="0"/>
                        </a:rPr>
                        <a:t>Да</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0936249"/>
                  </a:ext>
                </a:extLst>
              </a:tr>
              <a:tr h="276696">
                <a:tc>
                  <a:txBody>
                    <a:bodyPr/>
                    <a:lstStyle/>
                    <a:p>
                      <a:pPr algn="ctr"/>
                      <a:r>
                        <a:rPr lang="ru-RU" sz="1200">
                          <a:latin typeface="Times New Roman" panose="02020603050405020304" pitchFamily="18" charset="0"/>
                          <a:cs typeface="Times New Roman" panose="02020603050405020304" pitchFamily="18" charset="0"/>
                        </a:rPr>
                        <a:t>Разработка итерациями (версиями)</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ru-RU" sz="1200">
                          <a:latin typeface="Times New Roman" panose="02020603050405020304" pitchFamily="18" charset="0"/>
                          <a:cs typeface="Times New Roman" panose="02020603050405020304" pitchFamily="18" charset="0"/>
                        </a:rPr>
                        <a:t>Нет</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ru-RU" sz="1200" dirty="0">
                          <a:latin typeface="Times New Roman" panose="02020603050405020304" pitchFamily="18" charset="0"/>
                          <a:cs typeface="Times New Roman" panose="02020603050405020304" pitchFamily="18" charset="0"/>
                        </a:rPr>
                        <a:t>Да</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ru-RU" sz="1200" dirty="0">
                          <a:latin typeface="Times New Roman" panose="02020603050405020304" pitchFamily="18" charset="0"/>
                          <a:cs typeface="Times New Roman" panose="02020603050405020304" pitchFamily="18" charset="0"/>
                        </a:rPr>
                        <a:t>Да</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49181489"/>
                  </a:ext>
                </a:extLst>
              </a:tr>
              <a:tr h="359705">
                <a:tc>
                  <a:txBody>
                    <a:bodyPr/>
                    <a:lstStyle/>
                    <a:p>
                      <a:pPr algn="ctr"/>
                      <a:r>
                        <a:rPr lang="ru-RU" sz="1200">
                          <a:latin typeface="Times New Roman" panose="02020603050405020304" pitchFamily="18" charset="0"/>
                          <a:cs typeface="Times New Roman" panose="02020603050405020304" pitchFamily="18" charset="0"/>
                        </a:rPr>
                        <a:t>Распространение промежуточного ПО</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ru-RU" sz="1200">
                          <a:latin typeface="Times New Roman" panose="02020603050405020304" pitchFamily="18" charset="0"/>
                          <a:cs typeface="Times New Roman" panose="02020603050405020304" pitchFamily="18" charset="0"/>
                        </a:rPr>
                        <a:t>Нет</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ru-RU" sz="1200">
                          <a:latin typeface="Times New Roman" panose="02020603050405020304" pitchFamily="18" charset="0"/>
                          <a:cs typeface="Times New Roman" panose="02020603050405020304" pitchFamily="18" charset="0"/>
                        </a:rPr>
                        <a:t>Может быть</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ru-RU" sz="1200" dirty="0">
                          <a:latin typeface="Times New Roman" panose="02020603050405020304" pitchFamily="18" charset="0"/>
                          <a:cs typeface="Times New Roman" panose="02020603050405020304" pitchFamily="18" charset="0"/>
                        </a:rPr>
                        <a:t>Да</a:t>
                      </a:r>
                    </a:p>
                  </a:txBody>
                  <a:tcPr marL="27670" marR="27670" marT="13835" marB="138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1617114"/>
                  </a:ext>
                </a:extLst>
              </a:tr>
            </a:tbl>
          </a:graphicData>
        </a:graphic>
      </p:graphicFrame>
    </p:spTree>
    <p:extLst>
      <p:ext uri="{BB962C8B-B14F-4D97-AF65-F5344CB8AC3E}">
        <p14:creationId xmlns:p14="http://schemas.microsoft.com/office/powerpoint/2010/main" val="29402904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90"/>
          <p:cNvSpPr>
            <a:spLocks noChangeArrowheads="1"/>
          </p:cNvSpPr>
          <p:nvPr/>
        </p:nvSpPr>
        <p:spPr bwMode="auto">
          <a:xfrm>
            <a:off x="107950" y="912813"/>
            <a:ext cx="8785225" cy="427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Euphemia"/>
              </a:defRPr>
            </a:lvl1pPr>
            <a:lvl2pPr marL="742950" indent="-285750">
              <a:defRPr>
                <a:solidFill>
                  <a:schemeClr val="tx1"/>
                </a:solidFill>
                <a:latin typeface="Euphemia"/>
              </a:defRPr>
            </a:lvl2pPr>
            <a:lvl3pPr marL="1143000" indent="-228600">
              <a:defRPr>
                <a:solidFill>
                  <a:schemeClr val="tx1"/>
                </a:solidFill>
                <a:latin typeface="Euphemia"/>
              </a:defRPr>
            </a:lvl3pPr>
            <a:lvl4pPr marL="1600200" indent="-228600">
              <a:defRPr>
                <a:solidFill>
                  <a:schemeClr val="tx1"/>
                </a:solidFill>
                <a:latin typeface="Euphemia"/>
              </a:defRPr>
            </a:lvl4pPr>
            <a:lvl5pPr marL="2057400" indent="-228600">
              <a:defRPr>
                <a:solidFill>
                  <a:schemeClr val="tx1"/>
                </a:solidFill>
                <a:latin typeface="Euphemia"/>
              </a:defRPr>
            </a:lvl5pPr>
            <a:lvl6pPr marL="2514600" indent="-228600" eaLnBrk="0" fontAlgn="base" hangingPunct="0">
              <a:spcBef>
                <a:spcPct val="0"/>
              </a:spcBef>
              <a:spcAft>
                <a:spcPct val="0"/>
              </a:spcAft>
              <a:defRPr>
                <a:solidFill>
                  <a:schemeClr val="tx1"/>
                </a:solidFill>
                <a:latin typeface="Euphemia"/>
              </a:defRPr>
            </a:lvl6pPr>
            <a:lvl7pPr marL="2971800" indent="-228600" eaLnBrk="0" fontAlgn="base" hangingPunct="0">
              <a:spcBef>
                <a:spcPct val="0"/>
              </a:spcBef>
              <a:spcAft>
                <a:spcPct val="0"/>
              </a:spcAft>
              <a:defRPr>
                <a:solidFill>
                  <a:schemeClr val="tx1"/>
                </a:solidFill>
                <a:latin typeface="Euphemia"/>
              </a:defRPr>
            </a:lvl7pPr>
            <a:lvl8pPr marL="3429000" indent="-228600" eaLnBrk="0" fontAlgn="base" hangingPunct="0">
              <a:spcBef>
                <a:spcPct val="0"/>
              </a:spcBef>
              <a:spcAft>
                <a:spcPct val="0"/>
              </a:spcAft>
              <a:defRPr>
                <a:solidFill>
                  <a:schemeClr val="tx1"/>
                </a:solidFill>
                <a:latin typeface="Euphemia"/>
              </a:defRPr>
            </a:lvl8pPr>
            <a:lvl9pPr marL="3886200" indent="-228600" eaLnBrk="0" fontAlgn="base" hangingPunct="0">
              <a:spcBef>
                <a:spcPct val="0"/>
              </a:spcBef>
              <a:spcAft>
                <a:spcPct val="0"/>
              </a:spcAft>
              <a:defRPr>
                <a:solidFill>
                  <a:schemeClr val="tx1"/>
                </a:solidFill>
                <a:latin typeface="Euphemia"/>
              </a:defRPr>
            </a:lvl9pPr>
          </a:lstStyle>
          <a:p>
            <a:pPr eaLnBrk="1" hangingPunct="1"/>
            <a:endParaRPr lang="ru-RU" altLang="ru-RU" sz="2000">
              <a:latin typeface="Tahoma" panose="020B0604030504040204" pitchFamily="34" charset="0"/>
            </a:endParaRPr>
          </a:p>
          <a:p>
            <a:pPr algn="ctr" eaLnBrk="1" hangingPunct="1"/>
            <a:r>
              <a:rPr lang="ru-RU" altLang="ru-RU" sz="2000">
                <a:latin typeface="Tahoma" panose="020B0604030504040204" pitchFamily="34" charset="0"/>
              </a:rPr>
              <a:t> </a:t>
            </a:r>
            <a:r>
              <a:rPr lang="ru-RU" altLang="ru-RU" sz="2800" b="1">
                <a:latin typeface="Tahoma" panose="020B0604030504040204" pitchFamily="34" charset="0"/>
              </a:rPr>
              <a:t>На практике наибольшее распространение получили две основные </a:t>
            </a:r>
            <a:r>
              <a:rPr lang="ru-RU" altLang="ru-RU" sz="2800" b="1" i="1">
                <a:latin typeface="Tahoma" panose="020B0604030504040204" pitchFamily="34" charset="0"/>
              </a:rPr>
              <a:t>модели жизненного цикла</a:t>
            </a:r>
            <a:r>
              <a:rPr lang="ru-RU" altLang="ru-RU" sz="2800" b="1">
                <a:latin typeface="Tahoma" panose="020B0604030504040204" pitchFamily="34" charset="0"/>
              </a:rPr>
              <a:t>:</a:t>
            </a:r>
          </a:p>
          <a:p>
            <a:pPr algn="ctr" eaLnBrk="1" hangingPunct="1"/>
            <a:endParaRPr lang="ru-RU" altLang="ru-RU" sz="2800" b="1">
              <a:latin typeface="Tahoma" panose="020B0604030504040204" pitchFamily="34" charset="0"/>
            </a:endParaRPr>
          </a:p>
          <a:p>
            <a:pPr algn="ctr" eaLnBrk="1" hangingPunct="1"/>
            <a:r>
              <a:rPr lang="ru-RU" altLang="ru-RU" sz="2800" i="1">
                <a:latin typeface="Tahoma" panose="020B0604030504040204" pitchFamily="34" charset="0"/>
              </a:rPr>
              <a:t>каскадная модель</a:t>
            </a:r>
            <a:r>
              <a:rPr lang="ru-RU" altLang="ru-RU" sz="2800">
                <a:latin typeface="Tahoma" panose="020B0604030504040204" pitchFamily="34" charset="0"/>
              </a:rPr>
              <a:t> (характерна для периода 1970-1985 гг.); </a:t>
            </a:r>
          </a:p>
          <a:p>
            <a:pPr algn="ctr" eaLnBrk="1" hangingPunct="1"/>
            <a:r>
              <a:rPr lang="ru-RU" altLang="ru-RU" sz="2800" i="1">
                <a:latin typeface="Tahoma" panose="020B0604030504040204" pitchFamily="34" charset="0"/>
              </a:rPr>
              <a:t>спиральная модель</a:t>
            </a:r>
            <a:r>
              <a:rPr lang="ru-RU" altLang="ru-RU" sz="2800">
                <a:latin typeface="Tahoma" panose="020B0604030504040204" pitchFamily="34" charset="0"/>
              </a:rPr>
              <a:t> (характерна для периода после 1986.г.).</a:t>
            </a:r>
          </a:p>
          <a:p>
            <a:pPr eaLnBrk="1" hangingPunct="1"/>
            <a:endParaRPr lang="ru-RU" altLang="ru-RU" sz="2800">
              <a:latin typeface="Times New Roman" panose="02020603050405020304" pitchFamily="18" charset="0"/>
            </a:endParaRPr>
          </a:p>
        </p:txBody>
      </p:sp>
    </p:spTree>
    <p:extLst>
      <p:ext uri="{BB962C8B-B14F-4D97-AF65-F5344CB8AC3E}">
        <p14:creationId xmlns:p14="http://schemas.microsoft.com/office/powerpoint/2010/main" val="169709341"/>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a:spLocks noGrp="1" noChangeArrowheads="1"/>
          </p:cNvSpPr>
          <p:nvPr>
            <p:ph type="title" idx="4294967295"/>
          </p:nvPr>
        </p:nvSpPr>
        <p:spPr>
          <a:xfrm>
            <a:off x="250825" y="476250"/>
            <a:ext cx="8496300" cy="5857875"/>
          </a:xfrm>
        </p:spPr>
        <p:txBody>
          <a:bodyPr/>
          <a:lstStyle/>
          <a:p>
            <a:pPr eaLnBrk="1" hangingPunct="1"/>
            <a:r>
              <a:rPr lang="ru-RU" altLang="ru-RU" sz="2400"/>
              <a:t>Основные причины, по которым </a:t>
            </a:r>
            <a:r>
              <a:rPr lang="ru-RU" altLang="ru-RU" sz="2400" i="1"/>
              <a:t>каскадная модель</a:t>
            </a:r>
            <a:r>
              <a:rPr lang="en-US" altLang="ru-RU" sz="2400" i="1"/>
              <a:t> </a:t>
            </a:r>
            <a:r>
              <a:rPr lang="ru-RU" altLang="ru-RU" sz="2400"/>
              <a:t>сохраняет свою популярность, следующие:</a:t>
            </a:r>
            <a:br>
              <a:rPr lang="ru-RU" altLang="ru-RU" sz="2400"/>
            </a:br>
            <a:br>
              <a:rPr lang="ru-RU" altLang="ru-RU" sz="2000"/>
            </a:br>
            <a:r>
              <a:rPr lang="ru-RU" altLang="ru-RU" sz="2000" b="1"/>
              <a:t>Привычка</a:t>
            </a:r>
            <a:r>
              <a:rPr lang="ru-RU" altLang="ru-RU" sz="2000"/>
              <a:t> - многие ИТ-специалисты получали образование в то время, когда изучалась только </a:t>
            </a:r>
            <a:r>
              <a:rPr lang="ru-RU" altLang="ru-RU" sz="2000" i="1"/>
              <a:t>каскадная модель</a:t>
            </a:r>
            <a:r>
              <a:rPr lang="ru-RU" altLang="ru-RU" sz="2000"/>
              <a:t>, поэтому она используется ими и в наши дни. </a:t>
            </a:r>
            <a:br>
              <a:rPr lang="ru-RU" altLang="ru-RU" sz="2000"/>
            </a:br>
            <a:r>
              <a:rPr lang="ru-RU" altLang="ru-RU" sz="2000" b="1"/>
              <a:t>Иллюзия снижения рисков</a:t>
            </a:r>
            <a:r>
              <a:rPr lang="ru-RU" altLang="ru-RU" sz="2000"/>
              <a:t> участников проекта (заказчика и исполнителя).</a:t>
            </a:r>
            <a:r>
              <a:rPr lang="ru-RU" altLang="ru-RU" sz="2000" i="1"/>
              <a:t>Каскадная модель</a:t>
            </a:r>
            <a:r>
              <a:rPr lang="ru-RU" altLang="ru-RU" sz="2000"/>
              <a:t> предполагает разработку законченных продуктов на каждом этапе: технического задания, технического проекта, программного продукта и пользовательской документации. Разработанная документация позволяет не только определить требования к продукту следующего этапа, но и определить обязанности сторон, объем работ и сроки, при этом окончательная оценка сроков и стоимости проекта производится на начальных этапах, после завершения обследования. </a:t>
            </a:r>
            <a:br>
              <a:rPr lang="ru-RU" altLang="ru-RU" sz="2000"/>
            </a:br>
            <a:r>
              <a:rPr lang="ru-RU" altLang="ru-RU" sz="2000" b="1"/>
              <a:t>Проблемы внедрения</a:t>
            </a:r>
            <a:r>
              <a:rPr lang="ru-RU" altLang="ru-RU" sz="2000"/>
              <a:t> при использовании итерационной модели. В некоторых областях </a:t>
            </a:r>
            <a:r>
              <a:rPr lang="ru-RU" altLang="ru-RU" sz="2000" i="1"/>
              <a:t>спиральная модель</a:t>
            </a:r>
            <a:r>
              <a:rPr lang="ru-RU" altLang="ru-RU" sz="2000"/>
              <a:t> не может применяться, поскольку невозможно использование/тестирование продукта, обладающего неполной функциональностью (например, военные разработки, атомная энергетика и т.д.).</a:t>
            </a:r>
            <a:r>
              <a:rPr lang="ru-RU" altLang="ru-RU" sz="1800"/>
              <a:t> </a:t>
            </a:r>
          </a:p>
        </p:txBody>
      </p:sp>
    </p:spTree>
    <p:extLst>
      <p:ext uri="{BB962C8B-B14F-4D97-AF65-F5344CB8AC3E}">
        <p14:creationId xmlns:p14="http://schemas.microsoft.com/office/powerpoint/2010/main" val="217142649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a:xfrm>
            <a:off x="323850" y="981075"/>
            <a:ext cx="8820150" cy="5688013"/>
          </a:xfrm>
        </p:spPr>
        <p:txBody>
          <a:bodyPr/>
          <a:lstStyle/>
          <a:p>
            <a:pPr eaLnBrk="1" hangingPunct="1"/>
            <a:r>
              <a:rPr lang="ru-RU" altLang="ru-RU" sz="2000" b="1"/>
              <a:t>ГОСТ 34.601-90 - </a:t>
            </a:r>
            <a:r>
              <a:rPr lang="ru-RU" altLang="ru-RU" sz="2000"/>
              <a:t>распространяется на автоматизированные системы и устанавливает стадии и этапы их создания. Кроме того, в стандарте содержится описание содержания работ на каждом этапе. Стадии и этапы работы, закрепленные в стандарте, в большей степени соответствуют </a:t>
            </a:r>
            <a:r>
              <a:rPr lang="ru-RU" altLang="ru-RU" sz="2000" i="1"/>
              <a:t>каскадной модели</a:t>
            </a:r>
            <a:r>
              <a:rPr lang="ru-RU" altLang="ru-RU" sz="2000"/>
              <a:t> жизненного цикла. </a:t>
            </a:r>
            <a:br>
              <a:rPr lang="ru-RU" altLang="ru-RU" sz="2000"/>
            </a:br>
            <a:br>
              <a:rPr lang="ru-RU" altLang="ru-RU" sz="2000"/>
            </a:br>
            <a:r>
              <a:rPr lang="ru-RU" altLang="ru-RU" sz="2000" b="1"/>
              <a:t>ISO/IEC 12207:1995</a:t>
            </a:r>
            <a:r>
              <a:rPr lang="ru-RU" altLang="ru-RU" sz="2000"/>
              <a:t> - стандарт на процессы и организацию </a:t>
            </a:r>
            <a:r>
              <a:rPr lang="ru-RU" altLang="ru-RU" sz="2000" i="1"/>
              <a:t>жизненного цикла</a:t>
            </a:r>
            <a:r>
              <a:rPr lang="ru-RU" altLang="ru-RU" sz="2000"/>
              <a:t>. Распространяется на все виды заказного ПО. Стандарт не содержит описания фаз, стадий и этапов. </a:t>
            </a:r>
            <a:br>
              <a:rPr lang="ru-RU" altLang="ru-RU" sz="2000"/>
            </a:br>
            <a:br>
              <a:rPr lang="ru-RU" altLang="ru-RU" sz="2000"/>
            </a:br>
            <a:r>
              <a:rPr lang="ru-RU" altLang="ru-RU" sz="2000" b="1"/>
              <a:t>Custom Development Method </a:t>
            </a:r>
            <a:r>
              <a:rPr lang="ru-RU" altLang="ru-RU" sz="2000"/>
              <a:t>(методика Oracle) по разработке прикладных информационных систем - технологический материал, детализированный до уровня заготовок проектных документов, рассчитанных на использование в проектах с применением Oracle. Применяется CDM для классической модели ЖЦ (предусмотрены все работы/задачи и этапы), а также для технологий "быстрой разработки" (Fast Track) или "облегченного подхода", рекомендуемых в случае малых проектов. </a:t>
            </a:r>
            <a:br>
              <a:rPr lang="ru-RU" altLang="ru-RU" sz="2000"/>
            </a:br>
            <a:endParaRPr lang="ru-RU" altLang="ru-RU" sz="2000"/>
          </a:p>
        </p:txBody>
      </p:sp>
      <p:sp>
        <p:nvSpPr>
          <p:cNvPr id="31750" name="Rectangle 6"/>
          <p:cNvSpPr>
            <a:spLocks noChangeArrowheads="1"/>
          </p:cNvSpPr>
          <p:nvPr/>
        </p:nvSpPr>
        <p:spPr bwMode="auto">
          <a:xfrm>
            <a:off x="1157288" y="188913"/>
            <a:ext cx="7454900"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fontAlgn="auto" hangingPunct="1">
              <a:spcBef>
                <a:spcPts val="0"/>
              </a:spcBef>
              <a:spcAft>
                <a:spcPts val="0"/>
              </a:spcAft>
              <a:defRPr/>
            </a:pPr>
            <a:r>
              <a:rPr lang="ru-RU" sz="2400" dirty="0">
                <a:effectLst>
                  <a:outerShdw blurRad="38100" dist="38100" dir="2700000" algn="tl">
                    <a:srgbClr val="000000"/>
                  </a:outerShdw>
                </a:effectLst>
                <a:latin typeface="+mn-lt"/>
              </a:rPr>
              <a:t>Стандарты</a:t>
            </a:r>
            <a:r>
              <a:rPr lang="en-US" sz="2400" dirty="0">
                <a:effectLst>
                  <a:outerShdw blurRad="38100" dist="38100" dir="2700000" algn="tl">
                    <a:srgbClr val="000000"/>
                  </a:outerShdw>
                </a:effectLst>
                <a:latin typeface="+mn-lt"/>
              </a:rPr>
              <a:t>,</a:t>
            </a:r>
            <a:r>
              <a:rPr lang="ru-RU" sz="2400" dirty="0">
                <a:effectLst>
                  <a:outerShdw blurRad="38100" dist="38100" dir="2700000" algn="tl">
                    <a:srgbClr val="000000"/>
                  </a:outerShdw>
                </a:effectLst>
                <a:latin typeface="+mn-lt"/>
              </a:rPr>
              <a:t> регламентирующие жизненный цикл </a:t>
            </a:r>
          </a:p>
          <a:p>
            <a:pPr algn="ctr" eaLnBrk="1" fontAlgn="auto" hangingPunct="1">
              <a:spcBef>
                <a:spcPts val="0"/>
              </a:spcBef>
              <a:spcAft>
                <a:spcPts val="0"/>
              </a:spcAft>
              <a:defRPr/>
            </a:pPr>
            <a:r>
              <a:rPr lang="ru-RU" sz="2400" dirty="0">
                <a:effectLst>
                  <a:outerShdw blurRad="38100" dist="38100" dir="2700000" algn="tl">
                    <a:srgbClr val="000000"/>
                  </a:outerShdw>
                </a:effectLst>
                <a:latin typeface="+mn-lt"/>
              </a:rPr>
              <a:t>информационных систем</a:t>
            </a:r>
          </a:p>
        </p:txBody>
      </p:sp>
    </p:spTree>
    <p:extLst>
      <p:ext uri="{BB962C8B-B14F-4D97-AF65-F5344CB8AC3E}">
        <p14:creationId xmlns:p14="http://schemas.microsoft.com/office/powerpoint/2010/main" val="20300729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a:xfrm>
            <a:off x="250825" y="188913"/>
            <a:ext cx="8785225" cy="6524625"/>
          </a:xfrm>
        </p:spPr>
        <p:txBody>
          <a:bodyPr/>
          <a:lstStyle/>
          <a:p>
            <a:pPr eaLnBrk="1" hangingPunct="1"/>
            <a:r>
              <a:rPr lang="ru-RU" altLang="ru-RU" sz="2000" b="1"/>
              <a:t>Rational Unified Process (RUP)</a:t>
            </a:r>
            <a:r>
              <a:rPr lang="ru-RU" altLang="ru-RU" sz="2000"/>
              <a:t> предлагает итеративную модель разработки, включающую четыре фазы: начало, исследование, построение и внедрение. Каждая фаза может быть разбита на этапы (итерации), в результате которых выпускается версия для внутреннего или внешнего использования. Прохождение через четыре основные фазы называется циклом разработки, каждый цикл завершается генерацией версии системы. Если после этого работа над проектом не прекращается, то полученный продукт продолжает развиваться и снова минует те же фазы. Суть работы в рамках RUP - это создание и сопровождение моделей на базе UML. </a:t>
            </a:r>
            <a:br>
              <a:rPr lang="ru-RU" altLang="ru-RU" sz="2000"/>
            </a:br>
            <a:br>
              <a:rPr lang="ru-RU" altLang="ru-RU" sz="2000"/>
            </a:br>
            <a:r>
              <a:rPr lang="ru-RU" altLang="ru-RU" sz="2000" b="1"/>
              <a:t>Microsoft Solution Framework (MSF)</a:t>
            </a:r>
            <a:r>
              <a:rPr lang="ru-RU" altLang="ru-RU" sz="2000"/>
              <a:t> сходна с RUP, так же включает четыре фазы: анализ, проектирование, разработка, стабилизация, является итерационной, предполагает использование объектно-ориентированного моделирования. MSF в сравнении с RUP в большей степени ориентирована на разработку бизнес-приложений. </a:t>
            </a:r>
            <a:br>
              <a:rPr lang="ru-RU" altLang="ru-RU" sz="2000"/>
            </a:br>
            <a:br>
              <a:rPr lang="ru-RU" altLang="ru-RU" sz="2000"/>
            </a:br>
            <a:r>
              <a:rPr lang="ru-RU" altLang="ru-RU" sz="2000" b="1"/>
              <a:t>Extreme Programming (XP).</a:t>
            </a:r>
            <a:r>
              <a:rPr lang="ru-RU" altLang="ru-RU" sz="2000"/>
              <a:t> Экстремальное программирование (самая новая среди рассматриваемых методологий) сформировалось в 1996 году. В основе методологии командная работа, эффективная коммуникация между заказчиком и исполнителем в течение всего проекта по разработке ИС, а разработка ведется с использованием последовательно дорабатываемых прототипов.</a:t>
            </a:r>
          </a:p>
        </p:txBody>
      </p:sp>
    </p:spTree>
    <p:extLst>
      <p:ext uri="{BB962C8B-B14F-4D97-AF65-F5344CB8AC3E}">
        <p14:creationId xmlns:p14="http://schemas.microsoft.com/office/powerpoint/2010/main" val="501495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701B54-4EC3-46DD-92B6-224E0E06A509}"/>
              </a:ext>
            </a:extLst>
          </p:cNvPr>
          <p:cNvSpPr>
            <a:spLocks noGrp="1"/>
          </p:cNvSpPr>
          <p:nvPr>
            <p:ph type="title"/>
          </p:nvPr>
        </p:nvSpPr>
        <p:spPr/>
        <p:txBody>
          <a:bodyPr/>
          <a:lstStyle/>
          <a:p>
            <a:r>
              <a:rPr lang="ru-RU" dirty="0"/>
              <a:t>Компоненты моделей ЖЦ ИС</a:t>
            </a:r>
          </a:p>
        </p:txBody>
      </p:sp>
      <p:sp>
        <p:nvSpPr>
          <p:cNvPr id="3" name="Объект 2">
            <a:extLst>
              <a:ext uri="{FF2B5EF4-FFF2-40B4-BE49-F238E27FC236}">
                <a16:creationId xmlns:a16="http://schemas.microsoft.com/office/drawing/2014/main" id="{1B5B128A-EF3D-49A0-B1FD-0AB7EE361E2A}"/>
              </a:ext>
            </a:extLst>
          </p:cNvPr>
          <p:cNvSpPr>
            <a:spLocks noGrp="1"/>
          </p:cNvSpPr>
          <p:nvPr>
            <p:ph idx="1"/>
          </p:nvPr>
        </p:nvSpPr>
        <p:spPr/>
        <p:txBody>
          <a:bodyPr>
            <a:normAutofit fontScale="92500" lnSpcReduction="20000"/>
          </a:bodyPr>
          <a:lstStyle/>
          <a:p>
            <a:r>
              <a:rPr lang="ru-RU" dirty="0"/>
              <a:t>Стадия жизненного цикла – </a:t>
            </a:r>
            <a:br>
              <a:rPr lang="ru-RU" dirty="0"/>
            </a:br>
            <a:r>
              <a:rPr lang="ru-RU" dirty="0"/>
              <a:t>временной интервал исполнения (момент завершения), который характеризуется четкими результатами на выходе.</a:t>
            </a:r>
          </a:p>
          <a:p>
            <a:r>
              <a:rPr lang="ru-RU" dirty="0"/>
              <a:t>Этапы ЖЦ входят в состав стадий; предполагают выполнение определенного объема работ в течение ограниченного времени;</a:t>
            </a:r>
          </a:p>
          <a:p>
            <a:r>
              <a:rPr lang="ru-RU" dirty="0"/>
              <a:t>Процессы ЖЦ отражают те действия, которые должны обязательно выполняться для эффективного проектирования ИС; определяются как совокупность взаимосвязанных действий, преобразующих входные данные в выходные; одни и те же процессы могут выполняться на различных стадиях (этапах) ЖЦ. </a:t>
            </a:r>
          </a:p>
        </p:txBody>
      </p:sp>
    </p:spTree>
    <p:extLst>
      <p:ext uri="{BB962C8B-B14F-4D97-AF65-F5344CB8AC3E}">
        <p14:creationId xmlns:p14="http://schemas.microsoft.com/office/powerpoint/2010/main" val="13255233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6060" y="242270"/>
            <a:ext cx="7429499" cy="1056594"/>
          </a:xfrm>
        </p:spPr>
        <p:txBody>
          <a:bodyPr/>
          <a:lstStyle/>
          <a:p>
            <a:r>
              <a:rPr lang="ru-RU" dirty="0"/>
              <a:t>Применение </a:t>
            </a:r>
            <a:r>
              <a:rPr lang="en-US" dirty="0"/>
              <a:t>CALS-</a:t>
            </a:r>
            <a:r>
              <a:rPr lang="ru-RU" dirty="0"/>
              <a:t>технологий</a:t>
            </a:r>
          </a:p>
        </p:txBody>
      </p:sp>
      <p:pic>
        <p:nvPicPr>
          <p:cNvPr id="5" name="Рисунок 4" descr="http://www.osp.ru/data/www2/cio/2001/02/021_3.jpg"/>
          <p:cNvPicPr/>
          <p:nvPr/>
        </p:nvPicPr>
        <p:blipFill>
          <a:blip r:embed="rId2">
            <a:extLst>
              <a:ext uri="{28A0092B-C50C-407E-A947-70E740481C1C}">
                <a14:useLocalDpi xmlns:a14="http://schemas.microsoft.com/office/drawing/2010/main" val="0"/>
              </a:ext>
            </a:extLst>
          </a:blip>
          <a:srcRect/>
          <a:stretch>
            <a:fillRect/>
          </a:stretch>
        </p:blipFill>
        <p:spPr bwMode="auto">
          <a:xfrm>
            <a:off x="856060" y="2792989"/>
            <a:ext cx="7471410" cy="3680547"/>
          </a:xfrm>
          <a:prstGeom prst="rect">
            <a:avLst/>
          </a:prstGeom>
          <a:noFill/>
          <a:ln>
            <a:noFill/>
          </a:ln>
        </p:spPr>
      </p:pic>
      <p:sp>
        <p:nvSpPr>
          <p:cNvPr id="3" name="Прямоугольник 2"/>
          <p:cNvSpPr/>
          <p:nvPr/>
        </p:nvSpPr>
        <p:spPr>
          <a:xfrm>
            <a:off x="856060" y="1038663"/>
            <a:ext cx="7758004" cy="1569660"/>
          </a:xfrm>
          <a:prstGeom prst="rect">
            <a:avLst/>
          </a:prstGeom>
        </p:spPr>
        <p:txBody>
          <a:bodyPr wrap="square">
            <a:spAutoFit/>
          </a:bodyPr>
          <a:lstStyle/>
          <a:p>
            <a:pPr algn="just"/>
            <a:r>
              <a:rPr lang="ru-RU" sz="1600" b="1" dirty="0">
                <a:latin typeface="Times New Roman" panose="02020603050405020304" pitchFamily="18" charset="0"/>
                <a:cs typeface="Times New Roman" panose="02020603050405020304" pitchFamily="18" charset="0"/>
              </a:rPr>
              <a:t>CALS-технологии</a:t>
            </a:r>
            <a:r>
              <a:rPr lang="ru-RU" sz="1600" dirty="0">
                <a:latin typeface="Times New Roman" panose="02020603050405020304" pitchFamily="18" charset="0"/>
                <a:cs typeface="Times New Roman" panose="02020603050405020304" pitchFamily="18" charset="0"/>
              </a:rPr>
              <a:t> (англ. </a:t>
            </a:r>
            <a:r>
              <a:rPr lang="ru-RU" sz="1600" i="1" dirty="0" err="1">
                <a:latin typeface="Times New Roman" panose="02020603050405020304" pitchFamily="18" charset="0"/>
                <a:cs typeface="Times New Roman" panose="02020603050405020304" pitchFamily="18" charset="0"/>
              </a:rPr>
              <a:t>Continuous</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Acquisition</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and</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Lifecycle</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Support</a:t>
            </a:r>
            <a:r>
              <a:rPr lang="ru-RU" sz="1600" dirty="0">
                <a:latin typeface="Times New Roman" panose="02020603050405020304" pitchFamily="18" charset="0"/>
                <a:cs typeface="Times New Roman" panose="02020603050405020304" pitchFamily="18" charset="0"/>
              </a:rPr>
              <a:t> — непрерывная информационная поддержка поставок и жизненного цикла изделий), или </a:t>
            </a:r>
            <a:r>
              <a:rPr lang="ru-RU" sz="1600" i="1" dirty="0">
                <a:latin typeface="Times New Roman" panose="02020603050405020304" pitchFamily="18" charset="0"/>
                <a:cs typeface="Times New Roman" panose="02020603050405020304" pitchFamily="18" charset="0"/>
              </a:rPr>
              <a:t>ИПИ</a:t>
            </a:r>
            <a:r>
              <a:rPr lang="ru-RU" sz="1600" dirty="0">
                <a:latin typeface="Times New Roman" panose="02020603050405020304" pitchFamily="18" charset="0"/>
                <a:cs typeface="Times New Roman" panose="02020603050405020304" pitchFamily="18" charset="0"/>
              </a:rPr>
              <a:t> (информационная поддержка процессов жизненного цикла изделий) — подход к проектированию и производству высокотехнологичной и наукоёмкой продукции, заключающийся в использовании компьютерной техники и информационных технологий на всех стадиях жизненного цикла изделия.</a:t>
            </a:r>
          </a:p>
        </p:txBody>
      </p:sp>
    </p:spTree>
    <p:extLst>
      <p:ext uri="{BB962C8B-B14F-4D97-AF65-F5344CB8AC3E}">
        <p14:creationId xmlns:p14="http://schemas.microsoft.com/office/powerpoint/2010/main" val="33371202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6060" y="242270"/>
            <a:ext cx="7429499" cy="838386"/>
          </a:xfrm>
        </p:spPr>
        <p:txBody>
          <a:bodyPr>
            <a:normAutofit/>
          </a:bodyPr>
          <a:lstStyle/>
          <a:p>
            <a:r>
              <a:rPr lang="ru-RU" dirty="0"/>
              <a:t> Состав </a:t>
            </a:r>
            <a:r>
              <a:rPr lang="en-US" dirty="0"/>
              <a:t>CALS</a:t>
            </a:r>
            <a:endParaRPr lang="ru-RU" dirty="0"/>
          </a:p>
        </p:txBody>
      </p:sp>
      <p:sp>
        <p:nvSpPr>
          <p:cNvPr id="7" name="Rectangle 5"/>
          <p:cNvSpPr>
            <a:spLocks noChangeArrowheads="1"/>
          </p:cNvSpPr>
          <p:nvPr/>
        </p:nvSpPr>
        <p:spPr bwMode="auto">
          <a:xfrm>
            <a:off x="550718" y="1031630"/>
            <a:ext cx="8177646" cy="5339923"/>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ts val="600"/>
              </a:spcAft>
              <a:buClrTx/>
              <a:buSzTx/>
              <a:buFontTx/>
              <a:buChar char="•"/>
              <a:tabLst/>
            </a:pPr>
            <a:r>
              <a:rPr kumimoji="0" lang="ru-RU" altLang="ru-RU" sz="1400" b="0" i="0" u="none" strike="noStrike" cap="none" normalizeH="0" baseline="0" dirty="0">
                <a:ln>
                  <a:noFill/>
                </a:ln>
                <a:solidFill>
                  <a:schemeClr val="tx1"/>
                </a:solidFill>
                <a:effectLst/>
                <a:cs typeface="Times New Roman" panose="02020603050405020304" pitchFamily="18" charset="0"/>
              </a:rPr>
              <a:t>CAE - </a:t>
            </a:r>
            <a:r>
              <a:rPr kumimoji="0" lang="ru-RU" altLang="ru-RU" sz="1400" b="0" i="0" u="none" strike="noStrike" cap="none" normalizeH="0" baseline="0" dirty="0" err="1">
                <a:ln>
                  <a:noFill/>
                </a:ln>
                <a:solidFill>
                  <a:schemeClr val="tx1"/>
                </a:solidFill>
                <a:effectLst/>
                <a:cs typeface="Times New Roman" panose="02020603050405020304" pitchFamily="18" charset="0"/>
              </a:rPr>
              <a:t>Computer</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Aided</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Engineering</a:t>
            </a:r>
            <a:r>
              <a:rPr kumimoji="0" lang="ru-RU" altLang="ru-RU" sz="1400" b="0" i="0" u="none" strike="noStrike" cap="none" normalizeH="0" baseline="0" dirty="0">
                <a:ln>
                  <a:noFill/>
                </a:ln>
                <a:solidFill>
                  <a:schemeClr val="tx1"/>
                </a:solidFill>
                <a:effectLst/>
                <a:cs typeface="Times New Roman" panose="02020603050405020304" pitchFamily="18" charset="0"/>
              </a:rPr>
              <a:t> (автоматизированные рас­четы и анализ);</a:t>
            </a:r>
          </a:p>
          <a:p>
            <a:pPr marL="0" marR="0" lvl="0" indent="0" algn="l" defTabSz="914400" rtl="0" eaLnBrk="0" fontAlgn="base" latinLnBrk="0" hangingPunct="0">
              <a:lnSpc>
                <a:spcPct val="100000"/>
              </a:lnSpc>
              <a:spcBef>
                <a:spcPct val="0"/>
              </a:spcBef>
              <a:spcAft>
                <a:spcPts val="600"/>
              </a:spcAft>
              <a:buClrTx/>
              <a:buSzTx/>
              <a:buFontTx/>
              <a:buChar char="•"/>
              <a:tabLst/>
            </a:pPr>
            <a:r>
              <a:rPr kumimoji="0" lang="ru-RU" altLang="ru-RU" sz="1400" b="0" i="0" u="none" strike="noStrike" cap="none" normalizeH="0" baseline="0" dirty="0">
                <a:ln>
                  <a:noFill/>
                </a:ln>
                <a:solidFill>
                  <a:schemeClr val="tx1"/>
                </a:solidFill>
                <a:effectLst/>
                <a:cs typeface="Times New Roman" panose="02020603050405020304" pitchFamily="18" charset="0"/>
              </a:rPr>
              <a:t>CAD - </a:t>
            </a:r>
            <a:r>
              <a:rPr kumimoji="0" lang="ru-RU" altLang="ru-RU" sz="1400" b="0" i="0" u="none" strike="noStrike" cap="none" normalizeH="0" baseline="0" dirty="0" err="1">
                <a:ln>
                  <a:noFill/>
                </a:ln>
                <a:solidFill>
                  <a:schemeClr val="tx1"/>
                </a:solidFill>
                <a:effectLst/>
                <a:cs typeface="Times New Roman" panose="02020603050405020304" pitchFamily="18" charset="0"/>
              </a:rPr>
              <a:t>Computer</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Aided</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Design</a:t>
            </a:r>
            <a:r>
              <a:rPr kumimoji="0" lang="ru-RU" altLang="ru-RU" sz="1400" b="0" i="0" u="none" strike="noStrike" cap="none" normalizeH="0" baseline="0" dirty="0">
                <a:ln>
                  <a:noFill/>
                </a:ln>
                <a:solidFill>
                  <a:schemeClr val="tx1"/>
                </a:solidFill>
                <a:effectLst/>
                <a:cs typeface="Times New Roman" panose="02020603050405020304" pitchFamily="18" charset="0"/>
              </a:rPr>
              <a:t> (автоматизированное проекти­рование);</a:t>
            </a:r>
          </a:p>
          <a:p>
            <a:pPr marL="0" marR="0" lvl="0" indent="0" algn="l" defTabSz="914400" rtl="0" eaLnBrk="0" fontAlgn="base" latinLnBrk="0" hangingPunct="0">
              <a:lnSpc>
                <a:spcPct val="100000"/>
              </a:lnSpc>
              <a:spcBef>
                <a:spcPct val="0"/>
              </a:spcBef>
              <a:spcAft>
                <a:spcPts val="600"/>
              </a:spcAft>
              <a:buClrTx/>
              <a:buSzTx/>
              <a:buFontTx/>
              <a:buChar char="•"/>
              <a:tabLst/>
            </a:pPr>
            <a:r>
              <a:rPr kumimoji="0" lang="ru-RU" altLang="ru-RU" sz="1400" b="0" i="0" u="none" strike="noStrike" cap="none" normalizeH="0" baseline="0" dirty="0">
                <a:ln>
                  <a:noFill/>
                </a:ln>
                <a:solidFill>
                  <a:schemeClr val="tx1"/>
                </a:solidFill>
                <a:effectLst/>
                <a:cs typeface="Times New Roman" panose="02020603050405020304" pitchFamily="18" charset="0"/>
              </a:rPr>
              <a:t>САМ - </a:t>
            </a:r>
            <a:r>
              <a:rPr kumimoji="0" lang="ru-RU" altLang="ru-RU" sz="1400" b="0" i="0" u="none" strike="noStrike" cap="none" normalizeH="0" baseline="0" dirty="0" err="1">
                <a:ln>
                  <a:noFill/>
                </a:ln>
                <a:solidFill>
                  <a:schemeClr val="tx1"/>
                </a:solidFill>
                <a:effectLst/>
                <a:cs typeface="Times New Roman" panose="02020603050405020304" pitchFamily="18" charset="0"/>
              </a:rPr>
              <a:t>Computer</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Aided</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Manufacturing</a:t>
            </a:r>
            <a:r>
              <a:rPr kumimoji="0" lang="ru-RU" altLang="ru-RU" sz="1400" b="0" i="0" u="none" strike="noStrike" cap="none" normalizeH="0" baseline="0" dirty="0">
                <a:ln>
                  <a:noFill/>
                </a:ln>
                <a:solidFill>
                  <a:schemeClr val="tx1"/>
                </a:solidFill>
                <a:effectLst/>
                <a:cs typeface="Times New Roman" panose="02020603050405020304" pitchFamily="18" charset="0"/>
              </a:rPr>
              <a:t> (автоматизированная технологическая подготовка производства);</a:t>
            </a:r>
          </a:p>
          <a:p>
            <a:pPr marL="0" marR="0" lvl="0" indent="0" algn="l" defTabSz="914400" rtl="0" eaLnBrk="0" fontAlgn="base" latinLnBrk="0" hangingPunct="0">
              <a:lnSpc>
                <a:spcPct val="100000"/>
              </a:lnSpc>
              <a:spcBef>
                <a:spcPct val="0"/>
              </a:spcBef>
              <a:spcAft>
                <a:spcPts val="600"/>
              </a:spcAft>
              <a:buClrTx/>
              <a:buSzTx/>
              <a:buFontTx/>
              <a:buChar char="•"/>
              <a:tabLst/>
            </a:pPr>
            <a:r>
              <a:rPr kumimoji="0" lang="ru-RU" altLang="ru-RU" sz="1400" b="0" i="0" u="none" strike="noStrike" cap="none" normalizeH="0" baseline="0" dirty="0">
                <a:ln>
                  <a:noFill/>
                </a:ln>
                <a:solidFill>
                  <a:schemeClr val="tx1"/>
                </a:solidFill>
                <a:effectLst/>
                <a:cs typeface="Times New Roman" panose="02020603050405020304" pitchFamily="18" charset="0"/>
              </a:rPr>
              <a:t>CAPP — система проектирования технологических процессов (ТП), которая позволяет с различной степенью автоматизации проектировать единичные, групповые и типовые технологические процессы по многим направлениям: механообработка, гальваника, сварка, сборка, термообработка и т.д.;</a:t>
            </a:r>
          </a:p>
          <a:p>
            <a:pPr marL="0" marR="0" lvl="0" indent="0" algn="l" defTabSz="914400" rtl="0" eaLnBrk="0" fontAlgn="base" latinLnBrk="0" hangingPunct="0">
              <a:lnSpc>
                <a:spcPct val="100000"/>
              </a:lnSpc>
              <a:spcBef>
                <a:spcPct val="0"/>
              </a:spcBef>
              <a:spcAft>
                <a:spcPts val="600"/>
              </a:spcAft>
              <a:buClrTx/>
              <a:buSzTx/>
              <a:buFontTx/>
              <a:buChar char="•"/>
              <a:tabLst/>
            </a:pPr>
            <a:r>
              <a:rPr kumimoji="0" lang="ru-RU" altLang="ru-RU" sz="1400" b="0" i="0" u="none" strike="noStrike" cap="none" normalizeH="0" baseline="0" dirty="0">
                <a:ln>
                  <a:noFill/>
                </a:ln>
                <a:solidFill>
                  <a:schemeClr val="tx1"/>
                </a:solidFill>
                <a:effectLst/>
                <a:cs typeface="Times New Roman" panose="02020603050405020304" pitchFamily="18" charset="0"/>
              </a:rPr>
              <a:t>PDM - </a:t>
            </a:r>
            <a:r>
              <a:rPr kumimoji="0" lang="ru-RU" altLang="ru-RU" sz="1400" b="0" i="0" u="none" strike="noStrike" cap="none" normalizeH="0" baseline="0" dirty="0" err="1">
                <a:ln>
                  <a:noFill/>
                </a:ln>
                <a:solidFill>
                  <a:schemeClr val="tx1"/>
                </a:solidFill>
                <a:effectLst/>
                <a:cs typeface="Times New Roman" panose="02020603050405020304" pitchFamily="18" charset="0"/>
              </a:rPr>
              <a:t>Product</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Data</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Management</a:t>
            </a:r>
            <a:r>
              <a:rPr kumimoji="0" lang="ru-RU" altLang="ru-RU" sz="1400" b="0" i="0" u="none" strike="noStrike" cap="none" normalizeH="0" baseline="0" dirty="0">
                <a:ln>
                  <a:noFill/>
                </a:ln>
                <a:solidFill>
                  <a:schemeClr val="tx1"/>
                </a:solidFill>
                <a:effectLst/>
                <a:cs typeface="Times New Roman" panose="02020603050405020304" pitchFamily="18" charset="0"/>
              </a:rPr>
              <a:t> (управление проектными данными);</a:t>
            </a:r>
          </a:p>
          <a:p>
            <a:pPr marL="0" marR="0" lvl="0" indent="0" algn="l" defTabSz="914400" rtl="0" eaLnBrk="0" fontAlgn="base" latinLnBrk="0" hangingPunct="0">
              <a:lnSpc>
                <a:spcPct val="100000"/>
              </a:lnSpc>
              <a:spcBef>
                <a:spcPct val="0"/>
              </a:spcBef>
              <a:spcAft>
                <a:spcPts val="600"/>
              </a:spcAft>
              <a:buClrTx/>
              <a:buSzTx/>
              <a:buFontTx/>
              <a:buChar char="•"/>
              <a:tabLst/>
            </a:pPr>
            <a:r>
              <a:rPr kumimoji="0" lang="ru-RU" altLang="ru-RU" sz="1400" b="0" i="0" u="none" strike="noStrike" cap="none" normalizeH="0" baseline="0" dirty="0">
                <a:ln>
                  <a:noFill/>
                </a:ln>
                <a:solidFill>
                  <a:schemeClr val="tx1"/>
                </a:solidFill>
                <a:effectLst/>
                <a:cs typeface="Times New Roman" panose="02020603050405020304" pitchFamily="18" charset="0"/>
              </a:rPr>
              <a:t>ERP - </a:t>
            </a:r>
            <a:r>
              <a:rPr kumimoji="0" lang="ru-RU" altLang="ru-RU" sz="1400" b="0" i="0" u="none" strike="noStrike" cap="none" normalizeH="0" baseline="0" dirty="0" err="1">
                <a:ln>
                  <a:noFill/>
                </a:ln>
                <a:solidFill>
                  <a:schemeClr val="tx1"/>
                </a:solidFill>
                <a:effectLst/>
                <a:cs typeface="Times New Roman" panose="02020603050405020304" pitchFamily="18" charset="0"/>
              </a:rPr>
              <a:t>Enterprise</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Resource</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Planning</a:t>
            </a:r>
            <a:r>
              <a:rPr kumimoji="0" lang="ru-RU" altLang="ru-RU" sz="1400" b="0" i="0" u="none" strike="noStrike" cap="none" normalizeH="0" baseline="0" dirty="0">
                <a:ln>
                  <a:noFill/>
                </a:ln>
                <a:solidFill>
                  <a:schemeClr val="tx1"/>
                </a:solidFill>
                <a:effectLst/>
                <a:cs typeface="Times New Roman" panose="02020603050405020304" pitchFamily="18" charset="0"/>
              </a:rPr>
              <a:t> (планирование и управле­ние предприятием);</a:t>
            </a:r>
          </a:p>
          <a:p>
            <a:pPr marL="0" marR="0" lvl="0" indent="0" algn="l" defTabSz="914400" rtl="0" eaLnBrk="0" fontAlgn="base" latinLnBrk="0" hangingPunct="0">
              <a:lnSpc>
                <a:spcPct val="100000"/>
              </a:lnSpc>
              <a:spcBef>
                <a:spcPct val="0"/>
              </a:spcBef>
              <a:spcAft>
                <a:spcPts val="600"/>
              </a:spcAft>
              <a:buClrTx/>
              <a:buSzTx/>
              <a:buFontTx/>
              <a:buChar char="•"/>
              <a:tabLst/>
            </a:pPr>
            <a:r>
              <a:rPr kumimoji="0" lang="ru-RU" altLang="ru-RU" sz="1400" b="0" i="0" u="none" strike="noStrike" cap="none" normalizeH="0" baseline="0" dirty="0">
                <a:ln>
                  <a:noFill/>
                </a:ln>
                <a:solidFill>
                  <a:schemeClr val="tx1"/>
                </a:solidFill>
                <a:effectLst/>
                <a:cs typeface="Times New Roman" panose="02020603050405020304" pitchFamily="18" charset="0"/>
              </a:rPr>
              <a:t>MRP-2 - </a:t>
            </a:r>
            <a:r>
              <a:rPr kumimoji="0" lang="ru-RU" altLang="ru-RU" sz="1400" b="0" i="0" u="none" strike="noStrike" cap="none" normalizeH="0" baseline="0" dirty="0" err="1">
                <a:ln>
                  <a:noFill/>
                </a:ln>
                <a:solidFill>
                  <a:schemeClr val="tx1"/>
                </a:solidFill>
                <a:effectLst/>
                <a:cs typeface="Times New Roman" panose="02020603050405020304" pitchFamily="18" charset="0"/>
              </a:rPr>
              <a:t>Manufacturing</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Material</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Requirement</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Planning</a:t>
            </a:r>
            <a:r>
              <a:rPr kumimoji="0" lang="ru-RU" altLang="ru-RU" sz="1400" b="0" i="0" u="none" strike="noStrike" cap="none" normalizeH="0" baseline="0" dirty="0">
                <a:ln>
                  <a:noFill/>
                </a:ln>
                <a:solidFill>
                  <a:schemeClr val="tx1"/>
                </a:solidFill>
                <a:effectLst/>
                <a:cs typeface="Times New Roman" panose="02020603050405020304" pitchFamily="18" charset="0"/>
              </a:rPr>
              <a:t> (планирование производства);</a:t>
            </a:r>
            <a:endParaRPr kumimoji="0" lang="en-US" altLang="ru-RU" sz="1400" b="0" i="0" u="none" strike="noStrike" cap="none" normalizeH="0" baseline="0" dirty="0">
              <a:ln>
                <a:noFill/>
              </a:ln>
              <a:solidFill>
                <a:schemeClr val="tx1"/>
              </a:solidFill>
              <a:effectLst/>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600"/>
              </a:spcAft>
              <a:buClrTx/>
              <a:buSzTx/>
              <a:buFontTx/>
              <a:buChar char="•"/>
              <a:tabLst/>
            </a:pPr>
            <a:r>
              <a:rPr kumimoji="0" lang="ru-RU" altLang="ru-RU" sz="1400" b="0" i="0" u="none" strike="noStrike" cap="none" normalizeH="0" baseline="0" dirty="0">
                <a:ln>
                  <a:noFill/>
                </a:ln>
                <a:solidFill>
                  <a:schemeClr val="tx1"/>
                </a:solidFill>
                <a:effectLst/>
                <a:cs typeface="Times New Roman" panose="02020603050405020304" pitchFamily="18" charset="0"/>
              </a:rPr>
              <a:t>MES - </a:t>
            </a:r>
            <a:r>
              <a:rPr kumimoji="0" lang="ru-RU" altLang="ru-RU" sz="1400" b="0" i="0" u="none" strike="noStrike" cap="none" normalizeH="0" baseline="0" dirty="0" err="1">
                <a:ln>
                  <a:noFill/>
                </a:ln>
                <a:solidFill>
                  <a:schemeClr val="tx1"/>
                </a:solidFill>
                <a:effectLst/>
                <a:cs typeface="Times New Roman" panose="02020603050405020304" pitchFamily="18" charset="0"/>
              </a:rPr>
              <a:t>Manufacturing</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Execution</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System</a:t>
            </a:r>
            <a:r>
              <a:rPr kumimoji="0" lang="ru-RU" altLang="ru-RU" sz="1400" b="0" i="0" u="none" strike="noStrike" cap="none" normalizeH="0" baseline="0" dirty="0">
                <a:ln>
                  <a:noFill/>
                </a:ln>
                <a:solidFill>
                  <a:schemeClr val="tx1"/>
                </a:solidFill>
                <a:effectLst/>
                <a:cs typeface="Times New Roman" panose="02020603050405020304" pitchFamily="18" charset="0"/>
              </a:rPr>
              <a:t> (производственная ис­полнительная система);</a:t>
            </a:r>
            <a:endParaRPr kumimoji="0" lang="en-US" altLang="ru-RU" sz="1400" b="0" i="0" u="none" strike="noStrike" cap="none" normalizeH="0" baseline="0" dirty="0">
              <a:ln>
                <a:noFill/>
              </a:ln>
              <a:solidFill>
                <a:schemeClr val="tx1"/>
              </a:solidFill>
              <a:effectLst/>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600"/>
              </a:spcAft>
              <a:buClrTx/>
              <a:buSzTx/>
              <a:buFontTx/>
              <a:buChar char="•"/>
              <a:tabLst/>
            </a:pPr>
            <a:r>
              <a:rPr kumimoji="0" lang="ru-RU" altLang="ru-RU" sz="1400" b="0" i="0" u="none" strike="noStrike" cap="none" normalizeH="0" baseline="0" dirty="0">
                <a:ln>
                  <a:noFill/>
                </a:ln>
                <a:solidFill>
                  <a:schemeClr val="tx1"/>
                </a:solidFill>
                <a:effectLst/>
                <a:cs typeface="Times New Roman" panose="02020603050405020304" pitchFamily="18" charset="0"/>
              </a:rPr>
              <a:t>SCM - </a:t>
            </a:r>
            <a:r>
              <a:rPr kumimoji="0" lang="ru-RU" altLang="ru-RU" sz="1400" b="0" i="0" u="none" strike="noStrike" cap="none" normalizeH="0" baseline="0" dirty="0" err="1">
                <a:ln>
                  <a:noFill/>
                </a:ln>
                <a:solidFill>
                  <a:schemeClr val="tx1"/>
                </a:solidFill>
                <a:effectLst/>
                <a:cs typeface="Times New Roman" panose="02020603050405020304" pitchFamily="18" charset="0"/>
              </a:rPr>
              <a:t>Supply</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Chain</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Management</a:t>
            </a:r>
            <a:r>
              <a:rPr kumimoji="0" lang="ru-RU" altLang="ru-RU" sz="1400" b="0" i="0" u="none" strike="noStrike" cap="none" normalizeH="0" baseline="0" dirty="0">
                <a:ln>
                  <a:noFill/>
                </a:ln>
                <a:solidFill>
                  <a:schemeClr val="tx1"/>
                </a:solidFill>
                <a:effectLst/>
                <a:cs typeface="Times New Roman" panose="02020603050405020304" pitchFamily="18" charset="0"/>
              </a:rPr>
              <a:t> (управление цепочками по­ставок);</a:t>
            </a:r>
            <a:endParaRPr kumimoji="0" lang="en-US" altLang="ru-RU" sz="1400" b="0" i="0" u="none" strike="noStrike" cap="none" normalizeH="0" baseline="0" dirty="0">
              <a:ln>
                <a:noFill/>
              </a:ln>
              <a:solidFill>
                <a:schemeClr val="tx1"/>
              </a:solidFill>
              <a:effectLst/>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600"/>
              </a:spcAft>
              <a:buClrTx/>
              <a:buSzTx/>
              <a:buFontTx/>
              <a:buChar char="•"/>
              <a:tabLst/>
            </a:pPr>
            <a:r>
              <a:rPr kumimoji="0" lang="ru-RU" altLang="ru-RU" sz="1400" b="0" i="0" u="none" strike="noStrike" cap="none" normalizeH="0" baseline="0" dirty="0">
                <a:ln>
                  <a:noFill/>
                </a:ln>
                <a:solidFill>
                  <a:schemeClr val="tx1"/>
                </a:solidFill>
                <a:effectLst/>
                <a:cs typeface="Times New Roman" panose="02020603050405020304" pitchFamily="18" charset="0"/>
              </a:rPr>
              <a:t>CRM - </a:t>
            </a:r>
            <a:r>
              <a:rPr kumimoji="0" lang="ru-RU" altLang="ru-RU" sz="1400" b="0" i="0" u="none" strike="noStrike" cap="none" normalizeH="0" baseline="0" dirty="0" err="1">
                <a:ln>
                  <a:noFill/>
                </a:ln>
                <a:solidFill>
                  <a:schemeClr val="tx1"/>
                </a:solidFill>
                <a:effectLst/>
                <a:cs typeface="Times New Roman" panose="02020603050405020304" pitchFamily="18" charset="0"/>
              </a:rPr>
              <a:t>Customer</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Relationship</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Management</a:t>
            </a:r>
            <a:r>
              <a:rPr kumimoji="0" lang="ru-RU" altLang="ru-RU" sz="1400" b="0" i="0" u="none" strike="noStrike" cap="none" normalizeH="0" baseline="0" dirty="0">
                <a:ln>
                  <a:noFill/>
                </a:ln>
                <a:solidFill>
                  <a:schemeClr val="tx1"/>
                </a:solidFill>
                <a:effectLst/>
                <a:cs typeface="Times New Roman" panose="02020603050405020304" pitchFamily="18" charset="0"/>
              </a:rPr>
              <a:t> (управление взаи­моотношениями с заказчиками);</a:t>
            </a:r>
            <a:endParaRPr kumimoji="0" lang="en-US" altLang="ru-RU" sz="1400" b="0" i="0" u="none" strike="noStrike" cap="none" normalizeH="0" baseline="0" dirty="0">
              <a:ln>
                <a:noFill/>
              </a:ln>
              <a:solidFill>
                <a:schemeClr val="tx1"/>
              </a:solidFill>
              <a:effectLst/>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600"/>
              </a:spcAft>
              <a:buClrTx/>
              <a:buSzTx/>
              <a:buFontTx/>
              <a:buChar char="•"/>
              <a:tabLst/>
            </a:pPr>
            <a:r>
              <a:rPr kumimoji="0" lang="ru-RU" altLang="ru-RU" sz="1400" b="0" i="0" u="none" strike="noStrike" cap="none" normalizeH="0" baseline="0" dirty="0">
                <a:ln>
                  <a:noFill/>
                </a:ln>
                <a:solidFill>
                  <a:schemeClr val="tx1"/>
                </a:solidFill>
                <a:effectLst/>
                <a:cs typeface="Times New Roman" panose="02020603050405020304" pitchFamily="18" charset="0"/>
              </a:rPr>
              <a:t>SCADA - </a:t>
            </a:r>
            <a:r>
              <a:rPr kumimoji="0" lang="ru-RU" altLang="ru-RU" sz="1400" b="0" i="0" u="none" strike="noStrike" cap="none" normalizeH="0" baseline="0" dirty="0" err="1">
                <a:ln>
                  <a:noFill/>
                </a:ln>
                <a:solidFill>
                  <a:schemeClr val="tx1"/>
                </a:solidFill>
                <a:effectLst/>
                <a:cs typeface="Times New Roman" panose="02020603050405020304" pitchFamily="18" charset="0"/>
              </a:rPr>
              <a:t>Supervisory</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Control</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And</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Data</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Acquisition</a:t>
            </a:r>
            <a:r>
              <a:rPr kumimoji="0" lang="ru-RU" altLang="ru-RU" sz="1400" b="0" i="0" u="none" strike="noStrike" cap="none" normalizeH="0" baseline="0" dirty="0">
                <a:ln>
                  <a:noFill/>
                </a:ln>
                <a:solidFill>
                  <a:schemeClr val="tx1"/>
                </a:solidFill>
                <a:effectLst/>
                <a:cs typeface="Times New Roman" panose="02020603050405020304" pitchFamily="18" charset="0"/>
              </a:rPr>
              <a:t> (диспет­черское управление производственными процессами);</a:t>
            </a:r>
          </a:p>
          <a:p>
            <a:pPr marL="0" marR="0" lvl="0" indent="0" algn="l" defTabSz="914400" rtl="0" eaLnBrk="0" fontAlgn="base" latinLnBrk="0" hangingPunct="0">
              <a:lnSpc>
                <a:spcPct val="100000"/>
              </a:lnSpc>
              <a:spcBef>
                <a:spcPct val="0"/>
              </a:spcBef>
              <a:spcAft>
                <a:spcPts val="600"/>
              </a:spcAft>
              <a:buClrTx/>
              <a:buSzTx/>
              <a:buFontTx/>
              <a:buChar char="•"/>
              <a:tabLst/>
            </a:pPr>
            <a:r>
              <a:rPr kumimoji="0" lang="ru-RU" altLang="ru-RU" sz="1400" b="0" i="0" u="none" strike="noStrike" cap="none" normalizeH="0" baseline="0" dirty="0">
                <a:ln>
                  <a:noFill/>
                </a:ln>
                <a:solidFill>
                  <a:schemeClr val="tx1"/>
                </a:solidFill>
                <a:effectLst/>
                <a:cs typeface="Times New Roman" panose="02020603050405020304" pitchFamily="18" charset="0"/>
              </a:rPr>
              <a:t>CNC - </a:t>
            </a:r>
            <a:r>
              <a:rPr kumimoji="0" lang="ru-RU" altLang="ru-RU" sz="1400" b="0" i="0" u="none" strike="noStrike" cap="none" normalizeH="0" baseline="0" dirty="0" err="1">
                <a:ln>
                  <a:noFill/>
                </a:ln>
                <a:solidFill>
                  <a:schemeClr val="tx1"/>
                </a:solidFill>
                <a:effectLst/>
                <a:cs typeface="Times New Roman" panose="02020603050405020304" pitchFamily="18" charset="0"/>
              </a:rPr>
              <a:t>Computer</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Numerical</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Control</a:t>
            </a:r>
            <a:r>
              <a:rPr kumimoji="0" lang="ru-RU" altLang="ru-RU" sz="1400" b="0" i="0" u="none" strike="noStrike" cap="none" normalizeH="0" baseline="0" dirty="0">
                <a:ln>
                  <a:noFill/>
                </a:ln>
                <a:solidFill>
                  <a:schemeClr val="tx1"/>
                </a:solidFill>
                <a:effectLst/>
                <a:cs typeface="Times New Roman" panose="02020603050405020304" pitchFamily="18" charset="0"/>
              </a:rPr>
              <a:t> (компьютерное числовое управление);</a:t>
            </a:r>
          </a:p>
          <a:p>
            <a:pPr marL="0" marR="0" lvl="0" indent="0" algn="l" defTabSz="914400" rtl="0" eaLnBrk="0" fontAlgn="base" latinLnBrk="0" hangingPunct="0">
              <a:lnSpc>
                <a:spcPct val="100000"/>
              </a:lnSpc>
              <a:spcBef>
                <a:spcPct val="0"/>
              </a:spcBef>
              <a:spcAft>
                <a:spcPts val="600"/>
              </a:spcAft>
              <a:buClrTx/>
              <a:buSzTx/>
              <a:buFontTx/>
              <a:buChar char="•"/>
              <a:tabLst/>
            </a:pPr>
            <a:r>
              <a:rPr kumimoji="0" lang="ru-RU" altLang="ru-RU" sz="1400" b="0" i="0" u="none" strike="noStrike" cap="none" normalizeH="0" baseline="0" dirty="0">
                <a:ln>
                  <a:noFill/>
                </a:ln>
                <a:solidFill>
                  <a:schemeClr val="tx1"/>
                </a:solidFill>
                <a:effectLst/>
                <a:cs typeface="Times New Roman" panose="02020603050405020304" pitchFamily="18" charset="0"/>
              </a:rPr>
              <a:t>SFA — это </a:t>
            </a:r>
            <a:r>
              <a:rPr kumimoji="0" lang="ru-RU" altLang="ru-RU" sz="1400" b="0" i="0" u="none" strike="noStrike" cap="none" normalizeH="0" baseline="0" dirty="0" err="1">
                <a:ln>
                  <a:noFill/>
                </a:ln>
                <a:solidFill>
                  <a:schemeClr val="tx1"/>
                </a:solidFill>
                <a:effectLst/>
                <a:cs typeface="Times New Roman" panose="02020603050405020304" pitchFamily="18" charset="0"/>
              </a:rPr>
              <a:t>Sales</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Force</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Automation</a:t>
            </a:r>
            <a:r>
              <a:rPr kumimoji="0" lang="ru-RU" altLang="ru-RU" sz="1400" b="0" i="0" u="none" strike="noStrike" cap="none" normalizeH="0" baseline="0" dirty="0">
                <a:ln>
                  <a:noFill/>
                </a:ln>
                <a:solidFill>
                  <a:schemeClr val="tx1"/>
                </a:solidFill>
                <a:effectLst/>
                <a:cs typeface="Times New Roman" panose="02020603050405020304" pitchFamily="18" charset="0"/>
              </a:rPr>
              <a:t> (Автоматизация деятель­ности по продажам);</a:t>
            </a:r>
          </a:p>
          <a:p>
            <a:pPr marL="0" marR="0" lvl="0" indent="0" algn="l" defTabSz="914400" rtl="0" eaLnBrk="0" fontAlgn="base" latinLnBrk="0" hangingPunct="0">
              <a:lnSpc>
                <a:spcPct val="100000"/>
              </a:lnSpc>
              <a:spcBef>
                <a:spcPct val="0"/>
              </a:spcBef>
              <a:spcAft>
                <a:spcPts val="600"/>
              </a:spcAft>
              <a:buClrTx/>
              <a:buSzTx/>
              <a:buFontTx/>
              <a:buChar char="•"/>
              <a:tabLst/>
            </a:pPr>
            <a:r>
              <a:rPr kumimoji="0" lang="ru-RU" altLang="ru-RU" sz="1400" b="0" i="0" u="none" strike="noStrike" cap="none" normalizeH="0" baseline="0" dirty="0">
                <a:ln>
                  <a:noFill/>
                </a:ln>
                <a:solidFill>
                  <a:schemeClr val="tx1"/>
                </a:solidFill>
                <a:effectLst/>
                <a:cs typeface="Times New Roman" panose="02020603050405020304" pitchFamily="18" charset="0"/>
              </a:rPr>
              <a:t>IETM - </a:t>
            </a:r>
            <a:r>
              <a:rPr kumimoji="0" lang="ru-RU" altLang="ru-RU" sz="1400" b="0" i="0" u="none" strike="noStrike" cap="none" normalizeH="0" baseline="0" dirty="0" err="1">
                <a:ln>
                  <a:noFill/>
                </a:ln>
                <a:solidFill>
                  <a:schemeClr val="tx1"/>
                </a:solidFill>
                <a:effectLst/>
                <a:cs typeface="Times New Roman" panose="02020603050405020304" pitchFamily="18" charset="0"/>
              </a:rPr>
              <a:t>Interactive</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Electronic</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Technical</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Manuals</a:t>
            </a:r>
            <a:r>
              <a:rPr kumimoji="0" lang="ru-RU" altLang="ru-RU" sz="1400" b="0" i="0" u="none" strike="noStrike" cap="none" normalizeH="0" baseline="0" dirty="0">
                <a:ln>
                  <a:noFill/>
                </a:ln>
                <a:solidFill>
                  <a:schemeClr val="tx1"/>
                </a:solidFill>
                <a:effectLst/>
                <a:cs typeface="Times New Roman" panose="02020603050405020304" pitchFamily="18" charset="0"/>
              </a:rPr>
              <a:t> (интерактивные электронные технические руководства)</a:t>
            </a:r>
          </a:p>
          <a:p>
            <a:pPr marL="0" marR="0" lvl="0" indent="0" algn="l" defTabSz="914400" rtl="0" eaLnBrk="0" fontAlgn="base" latinLnBrk="0" hangingPunct="0">
              <a:lnSpc>
                <a:spcPct val="100000"/>
              </a:lnSpc>
              <a:spcBef>
                <a:spcPct val="0"/>
              </a:spcBef>
              <a:spcAft>
                <a:spcPts val="600"/>
              </a:spcAft>
              <a:buClrTx/>
              <a:buSzTx/>
              <a:buFontTx/>
              <a:buChar char="•"/>
              <a:tabLst/>
            </a:pPr>
            <a:r>
              <a:rPr kumimoji="0" lang="ru-RU" altLang="ru-RU" sz="1400" b="0" i="0" u="none" strike="noStrike" cap="none" normalizeH="0" baseline="0" dirty="0">
                <a:ln>
                  <a:noFill/>
                </a:ln>
                <a:solidFill>
                  <a:schemeClr val="tx1"/>
                </a:solidFill>
                <a:effectLst/>
                <a:cs typeface="Times New Roman" panose="02020603050405020304" pitchFamily="18" charset="0"/>
              </a:rPr>
              <a:t>СРС - </a:t>
            </a:r>
            <a:r>
              <a:rPr kumimoji="0" lang="ru-RU" altLang="ru-RU" sz="1400" b="0" i="0" u="none" strike="noStrike" cap="none" normalizeH="0" baseline="0" dirty="0" err="1">
                <a:ln>
                  <a:noFill/>
                </a:ln>
                <a:solidFill>
                  <a:schemeClr val="tx1"/>
                </a:solidFill>
                <a:effectLst/>
                <a:cs typeface="Times New Roman" panose="02020603050405020304" pitchFamily="18" charset="0"/>
              </a:rPr>
              <a:t>Collaborative</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Product</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Commerce</a:t>
            </a:r>
            <a:r>
              <a:rPr kumimoji="0" lang="ru-RU" altLang="ru-RU" sz="1400" b="0" i="0" u="none" strike="noStrike" cap="none" normalizeH="0" baseline="0" dirty="0">
                <a:ln>
                  <a:noFill/>
                </a:ln>
                <a:solidFill>
                  <a:schemeClr val="tx1"/>
                </a:solidFill>
                <a:effectLst/>
                <a:cs typeface="Times New Roman" panose="02020603050405020304" pitchFamily="18" charset="0"/>
              </a:rPr>
              <a:t> (совместный электрон­ный бизнес).</a:t>
            </a:r>
          </a:p>
          <a:p>
            <a:pPr marL="0" marR="0" lvl="0" indent="0" algn="l" defTabSz="914400" rtl="0" eaLnBrk="0" fontAlgn="base" latinLnBrk="0" hangingPunct="0">
              <a:lnSpc>
                <a:spcPct val="100000"/>
              </a:lnSpc>
              <a:spcBef>
                <a:spcPct val="0"/>
              </a:spcBef>
              <a:spcAft>
                <a:spcPts val="600"/>
              </a:spcAft>
              <a:buClrTx/>
              <a:buSzTx/>
              <a:buFontTx/>
              <a:buChar char="•"/>
              <a:tabLst/>
            </a:pPr>
            <a:r>
              <a:rPr kumimoji="0" lang="ru-RU" altLang="ru-RU" sz="1400" b="0" i="0" u="none" strike="noStrike" cap="none" normalizeH="0" baseline="0" dirty="0">
                <a:ln>
                  <a:noFill/>
                </a:ln>
                <a:solidFill>
                  <a:schemeClr val="tx1"/>
                </a:solidFill>
                <a:effectLst/>
                <a:cs typeface="Times New Roman" panose="02020603050405020304" pitchFamily="18" charset="0"/>
              </a:rPr>
              <a:t>PLM - </a:t>
            </a:r>
            <a:r>
              <a:rPr kumimoji="0" lang="ru-RU" altLang="ru-RU" sz="1400" b="0" i="0" u="none" strike="noStrike" cap="none" normalizeH="0" baseline="0" dirty="0" err="1">
                <a:ln>
                  <a:noFill/>
                </a:ln>
                <a:solidFill>
                  <a:schemeClr val="tx1"/>
                </a:solidFill>
                <a:effectLst/>
                <a:cs typeface="Times New Roman" panose="02020603050405020304" pitchFamily="18" charset="0"/>
              </a:rPr>
              <a:t>Product</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Lifecycle</a:t>
            </a:r>
            <a:r>
              <a:rPr kumimoji="0" lang="ru-RU" altLang="ru-RU" sz="1400" b="0" i="0" u="none" strike="noStrike" cap="none" normalizeH="0" baseline="0" dirty="0">
                <a:ln>
                  <a:noFill/>
                </a:ln>
                <a:solidFill>
                  <a:schemeClr val="tx1"/>
                </a:solidFill>
                <a:effectLst/>
                <a:cs typeface="Times New Roman" panose="02020603050405020304" pitchFamily="18" charset="0"/>
              </a:rPr>
              <a:t> </a:t>
            </a:r>
            <a:r>
              <a:rPr kumimoji="0" lang="ru-RU" altLang="ru-RU" sz="1400" b="0" i="0" u="none" strike="noStrike" cap="none" normalizeH="0" baseline="0" dirty="0" err="1">
                <a:ln>
                  <a:noFill/>
                </a:ln>
                <a:solidFill>
                  <a:schemeClr val="tx1"/>
                </a:solidFill>
                <a:effectLst/>
                <a:cs typeface="Times New Roman" panose="02020603050405020304" pitchFamily="18" charset="0"/>
              </a:rPr>
              <a:t>Management</a:t>
            </a:r>
            <a:r>
              <a:rPr kumimoji="0" lang="ru-RU" altLang="ru-RU" sz="1400" b="0" i="0" u="none" strike="noStrike" cap="none" normalizeH="0" baseline="0" dirty="0">
                <a:ln>
                  <a:noFill/>
                </a:ln>
                <a:solidFill>
                  <a:schemeClr val="tx1"/>
                </a:solidFill>
                <a:effectLst/>
                <a:cs typeface="Times New Roman" panose="02020603050405020304" pitchFamily="18" charset="0"/>
              </a:rPr>
              <a:t> (Управление данными жизненного цикла изделий). </a:t>
            </a:r>
          </a:p>
        </p:txBody>
      </p:sp>
    </p:spTree>
    <p:extLst>
      <p:ext uri="{BB962C8B-B14F-4D97-AF65-F5344CB8AC3E}">
        <p14:creationId xmlns:p14="http://schemas.microsoft.com/office/powerpoint/2010/main" val="25718908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6060" y="242270"/>
            <a:ext cx="7570967" cy="1056594"/>
          </a:xfrm>
        </p:spPr>
        <p:txBody>
          <a:bodyPr>
            <a:noAutofit/>
          </a:bodyPr>
          <a:lstStyle/>
          <a:p>
            <a:r>
              <a:rPr lang="ru-RU" sz="2000" dirty="0"/>
              <a:t> Иллюстрация функционального и информационного разрыва между уровнями АСУП/ERP систем и уровнями САПР/CAD, АСУПП /MES,  АСУТП/CAM</a:t>
            </a:r>
          </a:p>
        </p:txBody>
      </p:sp>
      <p:pic>
        <p:nvPicPr>
          <p:cNvPr id="3" name="Рисунок 2"/>
          <p:cNvPicPr>
            <a:picLocks noChangeAspect="1"/>
          </p:cNvPicPr>
          <p:nvPr/>
        </p:nvPicPr>
        <p:blipFill>
          <a:blip r:embed="rId2"/>
          <a:stretch>
            <a:fillRect/>
          </a:stretch>
        </p:blipFill>
        <p:spPr>
          <a:xfrm>
            <a:off x="1485899" y="1298863"/>
            <a:ext cx="5866101" cy="5480771"/>
          </a:xfrm>
          <a:prstGeom prst="rect">
            <a:avLst/>
          </a:prstGeom>
        </p:spPr>
      </p:pic>
    </p:spTree>
    <p:extLst>
      <p:ext uri="{BB962C8B-B14F-4D97-AF65-F5344CB8AC3E}">
        <p14:creationId xmlns:p14="http://schemas.microsoft.com/office/powerpoint/2010/main" val="31115813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6058" y="315740"/>
            <a:ext cx="7429499" cy="1056594"/>
          </a:xfrm>
        </p:spPr>
        <p:txBody>
          <a:bodyPr>
            <a:normAutofit fontScale="90000"/>
          </a:bodyPr>
          <a:lstStyle/>
          <a:p>
            <a:r>
              <a:rPr lang="ru-RU" dirty="0"/>
              <a:t>Распределение информационных систем по целевой направленности </a:t>
            </a:r>
          </a:p>
        </p:txBody>
      </p:sp>
      <p:pic>
        <p:nvPicPr>
          <p:cNvPr id="3" name="Рисунок 2"/>
          <p:cNvPicPr>
            <a:picLocks noChangeAspect="1"/>
          </p:cNvPicPr>
          <p:nvPr/>
        </p:nvPicPr>
        <p:blipFill>
          <a:blip r:embed="rId2"/>
          <a:stretch>
            <a:fillRect/>
          </a:stretch>
        </p:blipFill>
        <p:spPr>
          <a:xfrm>
            <a:off x="565546" y="1547812"/>
            <a:ext cx="8010525" cy="3990975"/>
          </a:xfrm>
          <a:prstGeom prst="rect">
            <a:avLst/>
          </a:prstGeom>
        </p:spPr>
      </p:pic>
    </p:spTree>
    <p:extLst>
      <p:ext uri="{BB962C8B-B14F-4D97-AF65-F5344CB8AC3E}">
        <p14:creationId xmlns:p14="http://schemas.microsoft.com/office/powerpoint/2010/main" val="15388996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6060" y="242270"/>
            <a:ext cx="7429499" cy="1056594"/>
          </a:xfrm>
        </p:spPr>
        <p:txBody>
          <a:bodyPr>
            <a:normAutofit fontScale="90000"/>
          </a:bodyPr>
          <a:lstStyle/>
          <a:p>
            <a:r>
              <a:rPr lang="ru-RU" dirty="0"/>
              <a:t> Распределение систем управления</a:t>
            </a:r>
            <a:r>
              <a:rPr lang="en-US" dirty="0"/>
              <a:t> </a:t>
            </a:r>
            <a:r>
              <a:rPr lang="ru-RU" dirty="0"/>
              <a:t>по этапам ЖЦ </a:t>
            </a:r>
          </a:p>
        </p:txBody>
      </p:sp>
      <p:pic>
        <p:nvPicPr>
          <p:cNvPr id="4" name="Рисунок 3"/>
          <p:cNvPicPr>
            <a:picLocks noChangeAspect="1"/>
          </p:cNvPicPr>
          <p:nvPr/>
        </p:nvPicPr>
        <p:blipFill>
          <a:blip r:embed="rId2"/>
          <a:stretch>
            <a:fillRect/>
          </a:stretch>
        </p:blipFill>
        <p:spPr>
          <a:xfrm>
            <a:off x="856060" y="2095257"/>
            <a:ext cx="7515225" cy="4324350"/>
          </a:xfrm>
          <a:prstGeom prst="rect">
            <a:avLst/>
          </a:prstGeom>
        </p:spPr>
      </p:pic>
    </p:spTree>
    <p:extLst>
      <p:ext uri="{BB962C8B-B14F-4D97-AF65-F5344CB8AC3E}">
        <p14:creationId xmlns:p14="http://schemas.microsoft.com/office/powerpoint/2010/main" val="13321996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6060" y="242269"/>
            <a:ext cx="7865909" cy="2054121"/>
          </a:xfrm>
        </p:spPr>
        <p:txBody>
          <a:bodyPr>
            <a:noAutofit/>
          </a:bodyPr>
          <a:lstStyle/>
          <a:p>
            <a:r>
              <a:rPr lang="ru-RU" sz="3600" dirty="0"/>
              <a:t>Совместное использование данных (информации, знаний) об изделиях, процессах и ресурсах на различных этапах ЖЦ</a:t>
            </a:r>
          </a:p>
        </p:txBody>
      </p:sp>
      <p:pic>
        <p:nvPicPr>
          <p:cNvPr id="6" name="Рисунок 5"/>
          <p:cNvPicPr>
            <a:picLocks noChangeAspect="1"/>
          </p:cNvPicPr>
          <p:nvPr/>
        </p:nvPicPr>
        <p:blipFill>
          <a:blip r:embed="rId2"/>
          <a:stretch>
            <a:fillRect/>
          </a:stretch>
        </p:blipFill>
        <p:spPr>
          <a:xfrm>
            <a:off x="1033462" y="2602058"/>
            <a:ext cx="7077075" cy="3752850"/>
          </a:xfrm>
          <a:prstGeom prst="rect">
            <a:avLst/>
          </a:prstGeom>
        </p:spPr>
      </p:pic>
    </p:spTree>
    <p:extLst>
      <p:ext uri="{BB962C8B-B14F-4D97-AF65-F5344CB8AC3E}">
        <p14:creationId xmlns:p14="http://schemas.microsoft.com/office/powerpoint/2010/main" val="25603780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12467" y="242269"/>
            <a:ext cx="8189406" cy="2370302"/>
          </a:xfrm>
        </p:spPr>
        <p:txBody>
          <a:bodyPr>
            <a:normAutofit fontScale="90000"/>
          </a:bodyPr>
          <a:lstStyle/>
          <a:p>
            <a:r>
              <a:rPr lang="ru-RU" dirty="0"/>
              <a:t> Совместное использование данных (информации, знаний) об изделиях, процессах и ресурсах на различных этапах ЖЦ</a:t>
            </a:r>
          </a:p>
        </p:txBody>
      </p:sp>
      <p:pic>
        <p:nvPicPr>
          <p:cNvPr id="1026" name="Picture 2" descr="http://www.studmed.ru/docs/static/8/6/f/9/1/86f913dc88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6350" y="2851936"/>
            <a:ext cx="7122049" cy="3688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29434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85AB30-E186-4F41-B02B-90567D9C2AAF}"/>
              </a:ext>
            </a:extLst>
          </p:cNvPr>
          <p:cNvSpPr>
            <a:spLocks noGrp="1"/>
          </p:cNvSpPr>
          <p:nvPr>
            <p:ph type="title"/>
          </p:nvPr>
        </p:nvSpPr>
        <p:spPr/>
        <p:txBody>
          <a:bodyPr/>
          <a:lstStyle/>
          <a:p>
            <a:r>
              <a:rPr lang="ru-RU" dirty="0"/>
              <a:t>ОСНОВЫ УПРАВЛЕНИЯ ПРОЕКТАМИ</a:t>
            </a:r>
          </a:p>
        </p:txBody>
      </p:sp>
      <p:sp>
        <p:nvSpPr>
          <p:cNvPr id="3" name="Объект 2">
            <a:extLst>
              <a:ext uri="{FF2B5EF4-FFF2-40B4-BE49-F238E27FC236}">
                <a16:creationId xmlns:a16="http://schemas.microsoft.com/office/drawing/2014/main" id="{9B81D033-8830-40FD-BD50-44C5697FE404}"/>
              </a:ext>
            </a:extLst>
          </p:cNvPr>
          <p:cNvSpPr>
            <a:spLocks noGrp="1"/>
          </p:cNvSpPr>
          <p:nvPr>
            <p:ph idx="1"/>
          </p:nvPr>
        </p:nvSpPr>
        <p:spPr/>
        <p:txBody>
          <a:bodyPr>
            <a:normAutofit fontScale="77500" lnSpcReduction="20000"/>
          </a:bodyPr>
          <a:lstStyle/>
          <a:p>
            <a:r>
              <a:rPr lang="ru-RU" i="1" dirty="0"/>
              <a:t>Проект </a:t>
            </a:r>
            <a:r>
              <a:rPr lang="ru-RU" dirty="0"/>
              <a:t>определяется как уникальный комплекс взаимосвязанных мероприятий, направленных на достижение конкретной цели при определенных требованиях к срокам, бюджету и качеству ожидаемых результатов.</a:t>
            </a:r>
          </a:p>
          <a:p>
            <a:r>
              <a:rPr lang="ru-RU" dirty="0"/>
              <a:t>Проект как вид деятельности отличается следующими особенностями:</a:t>
            </a:r>
          </a:p>
          <a:p>
            <a:pPr marL="514350" indent="-514350">
              <a:buFont typeface="+mj-lt"/>
              <a:buAutoNum type="arabicPeriod"/>
            </a:pPr>
            <a:r>
              <a:rPr lang="ru-RU" dirty="0"/>
              <a:t>направлен на достижение конкретной цели (целей);</a:t>
            </a:r>
          </a:p>
          <a:p>
            <a:pPr marL="514350" indent="-514350">
              <a:buFont typeface="+mj-lt"/>
              <a:buAutoNum type="arabicPeriod"/>
            </a:pPr>
            <a:r>
              <a:rPr lang="ru-RU" dirty="0"/>
              <a:t>включает в себя выполнение взаимосвязанных действий, называемых </a:t>
            </a:r>
            <a:r>
              <a:rPr lang="ru-RU" i="1" dirty="0"/>
              <a:t>задачами</a:t>
            </a:r>
            <a:r>
              <a:rPr lang="ru-RU" dirty="0"/>
              <a:t>;</a:t>
            </a:r>
          </a:p>
          <a:p>
            <a:pPr marL="514350" indent="-514350">
              <a:buFont typeface="+mj-lt"/>
              <a:buAutoNum type="arabicPeriod"/>
            </a:pPr>
            <a:r>
              <a:rPr lang="ru-RU" dirty="0"/>
              <a:t>имеет ограничение по времени выполнения;</a:t>
            </a:r>
          </a:p>
          <a:p>
            <a:pPr marL="514350" indent="-514350">
              <a:buFont typeface="+mj-lt"/>
              <a:buAutoNum type="arabicPeriod"/>
            </a:pPr>
            <a:r>
              <a:rPr lang="ru-RU" dirty="0"/>
              <a:t>использует ограниченные ресурсы: людские, финансовые, материальные;</a:t>
            </a:r>
          </a:p>
          <a:p>
            <a:pPr marL="514350" indent="-514350">
              <a:buFont typeface="+mj-lt"/>
              <a:buAutoNum type="arabicPeriod"/>
            </a:pPr>
            <a:r>
              <a:rPr lang="ru-RU" dirty="0"/>
              <a:t>большинство проектов имеет свои уникальные особенности.</a:t>
            </a:r>
          </a:p>
        </p:txBody>
      </p:sp>
    </p:spTree>
    <p:extLst>
      <p:ext uri="{BB962C8B-B14F-4D97-AF65-F5344CB8AC3E}">
        <p14:creationId xmlns:p14="http://schemas.microsoft.com/office/powerpoint/2010/main" val="734985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8D5042-7249-4253-A8B0-43B05B600B8F}"/>
              </a:ext>
            </a:extLst>
          </p:cNvPr>
          <p:cNvSpPr>
            <a:spLocks noGrp="1"/>
          </p:cNvSpPr>
          <p:nvPr>
            <p:ph type="title"/>
          </p:nvPr>
        </p:nvSpPr>
        <p:spPr/>
        <p:txBody>
          <a:bodyPr/>
          <a:lstStyle/>
          <a:p>
            <a:r>
              <a:rPr lang="ru-RU" dirty="0"/>
              <a:t>Стадии жизненного цикла</a:t>
            </a:r>
          </a:p>
        </p:txBody>
      </p:sp>
      <p:sp>
        <p:nvSpPr>
          <p:cNvPr id="3" name="Объект 2">
            <a:extLst>
              <a:ext uri="{FF2B5EF4-FFF2-40B4-BE49-F238E27FC236}">
                <a16:creationId xmlns:a16="http://schemas.microsoft.com/office/drawing/2014/main" id="{DA8B8806-24F5-4128-87CF-3F5D7C9EE8AC}"/>
              </a:ext>
            </a:extLst>
          </p:cNvPr>
          <p:cNvSpPr>
            <a:spLocks noGrp="1"/>
          </p:cNvSpPr>
          <p:nvPr>
            <p:ph idx="1"/>
          </p:nvPr>
        </p:nvSpPr>
        <p:spPr/>
        <p:txBody>
          <a:bodyPr/>
          <a:lstStyle/>
          <a:p>
            <a:endParaRPr lang="ru-RU" dirty="0"/>
          </a:p>
        </p:txBody>
      </p:sp>
      <p:grpSp>
        <p:nvGrpSpPr>
          <p:cNvPr id="4" name="Группа 3">
            <a:extLst>
              <a:ext uri="{FF2B5EF4-FFF2-40B4-BE49-F238E27FC236}">
                <a16:creationId xmlns:a16="http://schemas.microsoft.com/office/drawing/2014/main" id="{B530450D-1371-46BB-B096-D28051C6242D}"/>
              </a:ext>
            </a:extLst>
          </p:cNvPr>
          <p:cNvGrpSpPr/>
          <p:nvPr/>
        </p:nvGrpSpPr>
        <p:grpSpPr>
          <a:xfrm>
            <a:off x="609600" y="1373188"/>
            <a:ext cx="8226425" cy="5176837"/>
            <a:chOff x="609600" y="1373188"/>
            <a:chExt cx="8226425" cy="5176837"/>
          </a:xfrm>
        </p:grpSpPr>
        <p:grpSp>
          <p:nvGrpSpPr>
            <p:cNvPr id="5" name="Group 2">
              <a:extLst>
                <a:ext uri="{FF2B5EF4-FFF2-40B4-BE49-F238E27FC236}">
                  <a16:creationId xmlns:a16="http://schemas.microsoft.com/office/drawing/2014/main" id="{6AA0877F-A7DE-4AFC-A580-EBC8A9CCEF5E}"/>
                </a:ext>
              </a:extLst>
            </p:cNvPr>
            <p:cNvGrpSpPr>
              <a:grpSpLocks/>
            </p:cNvGrpSpPr>
            <p:nvPr/>
          </p:nvGrpSpPr>
          <p:grpSpPr bwMode="auto">
            <a:xfrm>
              <a:off x="685800" y="1676400"/>
              <a:ext cx="2816225" cy="1216025"/>
              <a:chOff x="432" y="1056"/>
              <a:chExt cx="1774" cy="766"/>
            </a:xfrm>
          </p:grpSpPr>
          <p:sp>
            <p:nvSpPr>
              <p:cNvPr id="25" name="Oval 3">
                <a:extLst>
                  <a:ext uri="{FF2B5EF4-FFF2-40B4-BE49-F238E27FC236}">
                    <a16:creationId xmlns:a16="http://schemas.microsoft.com/office/drawing/2014/main" id="{20DA9174-00FB-4037-BD54-8D685A29919B}"/>
                  </a:ext>
                </a:extLst>
              </p:cNvPr>
              <p:cNvSpPr>
                <a:spLocks noChangeArrowheads="1"/>
              </p:cNvSpPr>
              <p:nvPr/>
            </p:nvSpPr>
            <p:spPr bwMode="auto">
              <a:xfrm>
                <a:off x="432" y="1056"/>
                <a:ext cx="1775" cy="767"/>
              </a:xfrm>
              <a:prstGeom prst="ellipse">
                <a:avLst/>
              </a:prstGeom>
              <a:gradFill rotWithShape="0">
                <a:gsLst>
                  <a:gs pos="0">
                    <a:srgbClr val="454545"/>
                  </a:gs>
                  <a:gs pos="50000">
                    <a:srgbClr val="969696"/>
                  </a:gs>
                  <a:gs pos="100000">
                    <a:srgbClr val="454545"/>
                  </a:gs>
                </a:gsLst>
                <a:lin ang="5400000" scaled="1"/>
              </a:gradFill>
              <a:ln w="9360">
                <a:solidFill>
                  <a:srgbClr val="09090D"/>
                </a:solidFill>
                <a:miter lim="800000"/>
                <a:headEnd/>
                <a:tailEnd/>
              </a:ln>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ru-RU" altLang="ru-RU" sz="2400">
                  <a:solidFill>
                    <a:schemeClr val="tx1"/>
                  </a:solidFill>
                  <a:latin typeface="Times New Roman" panose="02020603050405020304" pitchFamily="18" charset="0"/>
                </a:endParaRPr>
              </a:p>
            </p:txBody>
          </p:sp>
          <p:sp>
            <p:nvSpPr>
              <p:cNvPr id="26" name="Text Box 4">
                <a:extLst>
                  <a:ext uri="{FF2B5EF4-FFF2-40B4-BE49-F238E27FC236}">
                    <a16:creationId xmlns:a16="http://schemas.microsoft.com/office/drawing/2014/main" id="{6FD2F6A0-22C0-4952-8F2E-2CA4824395E1}"/>
                  </a:ext>
                </a:extLst>
              </p:cNvPr>
              <p:cNvSpPr txBox="1">
                <a:spLocks noChangeArrowheads="1"/>
              </p:cNvSpPr>
              <p:nvPr/>
            </p:nvSpPr>
            <p:spPr bwMode="auto">
              <a:xfrm>
                <a:off x="669" y="1152"/>
                <a:ext cx="1420" cy="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9pPr>
              </a:lstStyle>
              <a:p>
                <a:pPr eaLnBrk="1" hangingPunct="1">
                  <a:spcBef>
                    <a:spcPts val="1500"/>
                  </a:spcBef>
                  <a:spcAft>
                    <a:spcPct val="0"/>
                  </a:spcAft>
                  <a:buClr>
                    <a:srgbClr val="FFFFFF"/>
                  </a:buClr>
                  <a:buSzTx/>
                  <a:buFontTx/>
                  <a:buNone/>
                </a:pPr>
                <a:r>
                  <a:rPr lang="ru-RU" altLang="ru-RU" sz="2400" dirty="0">
                    <a:solidFill>
                      <a:srgbClr val="FFFFFF"/>
                    </a:solidFill>
                    <a:latin typeface="Times New Roman" panose="02020603050405020304" pitchFamily="18" charset="0"/>
                    <a:ea typeface="Arial Unicode MS" panose="020B0604020202020204" pitchFamily="34" charset="-128"/>
                    <a:cs typeface="Arial Unicode MS" panose="020B0604020202020204" pitchFamily="34" charset="-128"/>
                  </a:rPr>
                  <a:t>Разработка требований</a:t>
                </a:r>
              </a:p>
            </p:txBody>
          </p:sp>
        </p:grpSp>
        <p:grpSp>
          <p:nvGrpSpPr>
            <p:cNvPr id="6" name="Group 5">
              <a:extLst>
                <a:ext uri="{FF2B5EF4-FFF2-40B4-BE49-F238E27FC236}">
                  <a16:creationId xmlns:a16="http://schemas.microsoft.com/office/drawing/2014/main" id="{FA25D9E0-1329-4265-91B2-F56BF2E8EDF5}"/>
                </a:ext>
              </a:extLst>
            </p:cNvPr>
            <p:cNvGrpSpPr>
              <a:grpSpLocks/>
            </p:cNvGrpSpPr>
            <p:nvPr/>
          </p:nvGrpSpPr>
          <p:grpSpPr bwMode="auto">
            <a:xfrm>
              <a:off x="4343400" y="1600200"/>
              <a:ext cx="3044825" cy="1216025"/>
              <a:chOff x="2736" y="1008"/>
              <a:chExt cx="1918" cy="766"/>
            </a:xfrm>
          </p:grpSpPr>
          <p:sp>
            <p:nvSpPr>
              <p:cNvPr id="23" name="Oval 6">
                <a:extLst>
                  <a:ext uri="{FF2B5EF4-FFF2-40B4-BE49-F238E27FC236}">
                    <a16:creationId xmlns:a16="http://schemas.microsoft.com/office/drawing/2014/main" id="{0F8D6E9E-3BAB-4779-9AB6-98FD76F5ECDC}"/>
                  </a:ext>
                </a:extLst>
              </p:cNvPr>
              <p:cNvSpPr>
                <a:spLocks noChangeArrowheads="1"/>
              </p:cNvSpPr>
              <p:nvPr/>
            </p:nvSpPr>
            <p:spPr bwMode="auto">
              <a:xfrm>
                <a:off x="2736" y="1008"/>
                <a:ext cx="1919" cy="767"/>
              </a:xfrm>
              <a:prstGeom prst="ellipse">
                <a:avLst/>
              </a:prstGeom>
              <a:gradFill rotWithShape="0">
                <a:gsLst>
                  <a:gs pos="0">
                    <a:srgbClr val="454545"/>
                  </a:gs>
                  <a:gs pos="50000">
                    <a:srgbClr val="969696"/>
                  </a:gs>
                  <a:gs pos="100000">
                    <a:srgbClr val="454545"/>
                  </a:gs>
                </a:gsLst>
                <a:lin ang="5400000" scaled="1"/>
              </a:gradFill>
              <a:ln w="9360">
                <a:solidFill>
                  <a:srgbClr val="09090D"/>
                </a:solidFill>
                <a:miter lim="800000"/>
                <a:headEnd/>
                <a:tailEnd/>
              </a:ln>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ru-RU" altLang="ru-RU" sz="2400">
                  <a:solidFill>
                    <a:schemeClr val="tx1"/>
                  </a:solidFill>
                  <a:latin typeface="Times New Roman" panose="02020603050405020304" pitchFamily="18" charset="0"/>
                </a:endParaRPr>
              </a:p>
            </p:txBody>
          </p:sp>
          <p:sp>
            <p:nvSpPr>
              <p:cNvPr id="24" name="Text Box 7">
                <a:extLst>
                  <a:ext uri="{FF2B5EF4-FFF2-40B4-BE49-F238E27FC236}">
                    <a16:creationId xmlns:a16="http://schemas.microsoft.com/office/drawing/2014/main" id="{02C8F3E0-45F0-4013-A848-06250C8D928A}"/>
                  </a:ext>
                </a:extLst>
              </p:cNvPr>
              <p:cNvSpPr txBox="1">
                <a:spLocks noChangeArrowheads="1"/>
              </p:cNvSpPr>
              <p:nvPr/>
            </p:nvSpPr>
            <p:spPr bwMode="auto">
              <a:xfrm>
                <a:off x="2992" y="1104"/>
                <a:ext cx="1535"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9pPr>
              </a:lstStyle>
              <a:p>
                <a:pPr eaLnBrk="1" hangingPunct="1">
                  <a:spcBef>
                    <a:spcPts val="1500"/>
                  </a:spcBef>
                  <a:spcAft>
                    <a:spcPct val="0"/>
                  </a:spcAft>
                  <a:buClr>
                    <a:srgbClr val="FFFFFF"/>
                  </a:buClr>
                  <a:buSzTx/>
                  <a:buFontTx/>
                  <a:buNone/>
                </a:pPr>
                <a:r>
                  <a:rPr lang="ru-RU" altLang="ru-RU" sz="2400" dirty="0">
                    <a:solidFill>
                      <a:srgbClr val="FFFFFF"/>
                    </a:solidFill>
                    <a:latin typeface="Times New Roman" panose="02020603050405020304" pitchFamily="18" charset="0"/>
                    <a:ea typeface="Arial Unicode MS" panose="020B0604020202020204" pitchFamily="34" charset="-128"/>
                    <a:cs typeface="Arial Unicode MS" panose="020B0604020202020204" pitchFamily="34" charset="-128"/>
                  </a:rPr>
                  <a:t>Проектирование</a:t>
                </a:r>
              </a:p>
            </p:txBody>
          </p:sp>
        </p:grpSp>
        <p:grpSp>
          <p:nvGrpSpPr>
            <p:cNvPr id="7" name="Group 8">
              <a:extLst>
                <a:ext uri="{FF2B5EF4-FFF2-40B4-BE49-F238E27FC236}">
                  <a16:creationId xmlns:a16="http://schemas.microsoft.com/office/drawing/2014/main" id="{11F4D0F4-CB6B-481C-9528-DAA9898406B3}"/>
                </a:ext>
              </a:extLst>
            </p:cNvPr>
            <p:cNvGrpSpPr>
              <a:grpSpLocks/>
            </p:cNvGrpSpPr>
            <p:nvPr/>
          </p:nvGrpSpPr>
          <p:grpSpPr bwMode="auto">
            <a:xfrm>
              <a:off x="5943600" y="3505200"/>
              <a:ext cx="2892425" cy="1216025"/>
              <a:chOff x="3744" y="2208"/>
              <a:chExt cx="1822" cy="766"/>
            </a:xfrm>
          </p:grpSpPr>
          <p:sp>
            <p:nvSpPr>
              <p:cNvPr id="21" name="Oval 9">
                <a:extLst>
                  <a:ext uri="{FF2B5EF4-FFF2-40B4-BE49-F238E27FC236}">
                    <a16:creationId xmlns:a16="http://schemas.microsoft.com/office/drawing/2014/main" id="{890EA912-CE32-4C0D-9F96-2FF9F663867F}"/>
                  </a:ext>
                </a:extLst>
              </p:cNvPr>
              <p:cNvSpPr>
                <a:spLocks noChangeArrowheads="1"/>
              </p:cNvSpPr>
              <p:nvPr/>
            </p:nvSpPr>
            <p:spPr bwMode="auto">
              <a:xfrm>
                <a:off x="3744" y="2208"/>
                <a:ext cx="1823" cy="767"/>
              </a:xfrm>
              <a:prstGeom prst="ellipse">
                <a:avLst/>
              </a:prstGeom>
              <a:gradFill rotWithShape="0">
                <a:gsLst>
                  <a:gs pos="0">
                    <a:srgbClr val="454545"/>
                  </a:gs>
                  <a:gs pos="50000">
                    <a:srgbClr val="969696"/>
                  </a:gs>
                  <a:gs pos="100000">
                    <a:srgbClr val="454545"/>
                  </a:gs>
                </a:gsLst>
                <a:lin ang="5400000" scaled="1"/>
              </a:gradFill>
              <a:ln w="9360">
                <a:solidFill>
                  <a:srgbClr val="09090D"/>
                </a:solidFill>
                <a:miter lim="800000"/>
                <a:headEnd/>
                <a:tailEnd/>
              </a:ln>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ru-RU" altLang="ru-RU" sz="2400">
                  <a:solidFill>
                    <a:schemeClr val="tx1"/>
                  </a:solidFill>
                  <a:latin typeface="Times New Roman" panose="02020603050405020304" pitchFamily="18" charset="0"/>
                </a:endParaRPr>
              </a:p>
            </p:txBody>
          </p:sp>
          <p:sp>
            <p:nvSpPr>
              <p:cNvPr id="22" name="Text Box 10">
                <a:extLst>
                  <a:ext uri="{FF2B5EF4-FFF2-40B4-BE49-F238E27FC236}">
                    <a16:creationId xmlns:a16="http://schemas.microsoft.com/office/drawing/2014/main" id="{FF43E088-4374-4D85-8CE7-1AA34D09D69C}"/>
                  </a:ext>
                </a:extLst>
              </p:cNvPr>
              <p:cNvSpPr txBox="1">
                <a:spLocks noChangeArrowheads="1"/>
              </p:cNvSpPr>
              <p:nvPr/>
            </p:nvSpPr>
            <p:spPr bwMode="auto">
              <a:xfrm>
                <a:off x="3987" y="2304"/>
                <a:ext cx="1458"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9pPr>
              </a:lstStyle>
              <a:p>
                <a:pPr eaLnBrk="1" hangingPunct="1">
                  <a:spcBef>
                    <a:spcPts val="1500"/>
                  </a:spcBef>
                  <a:spcAft>
                    <a:spcPct val="0"/>
                  </a:spcAft>
                  <a:buClr>
                    <a:srgbClr val="FFFFFF"/>
                  </a:buClr>
                  <a:buSzTx/>
                  <a:buFontTx/>
                  <a:buNone/>
                </a:pPr>
                <a:r>
                  <a:rPr lang="ru-RU" altLang="ru-RU" sz="2400">
                    <a:solidFill>
                      <a:srgbClr val="FFFFFF"/>
                    </a:solidFill>
                    <a:latin typeface="Times New Roman" panose="02020603050405020304" pitchFamily="18" charset="0"/>
                    <a:ea typeface="Arial Unicode MS" panose="020B0604020202020204" pitchFamily="34" charset="-128"/>
                    <a:cs typeface="Arial Unicode MS" panose="020B0604020202020204" pitchFamily="34" charset="-128"/>
                  </a:rPr>
                  <a:t> Реализация</a:t>
                </a:r>
              </a:p>
            </p:txBody>
          </p:sp>
        </p:grpSp>
        <p:grpSp>
          <p:nvGrpSpPr>
            <p:cNvPr id="8" name="Group 11">
              <a:extLst>
                <a:ext uri="{FF2B5EF4-FFF2-40B4-BE49-F238E27FC236}">
                  <a16:creationId xmlns:a16="http://schemas.microsoft.com/office/drawing/2014/main" id="{3CB82CD0-C84F-49EE-B8B1-03491212060A}"/>
                </a:ext>
              </a:extLst>
            </p:cNvPr>
            <p:cNvGrpSpPr>
              <a:grpSpLocks/>
            </p:cNvGrpSpPr>
            <p:nvPr/>
          </p:nvGrpSpPr>
          <p:grpSpPr bwMode="auto">
            <a:xfrm>
              <a:off x="4953000" y="5334000"/>
              <a:ext cx="2663825" cy="1216025"/>
              <a:chOff x="3120" y="3360"/>
              <a:chExt cx="1678" cy="766"/>
            </a:xfrm>
          </p:grpSpPr>
          <p:sp>
            <p:nvSpPr>
              <p:cNvPr id="19" name="Oval 12">
                <a:extLst>
                  <a:ext uri="{FF2B5EF4-FFF2-40B4-BE49-F238E27FC236}">
                    <a16:creationId xmlns:a16="http://schemas.microsoft.com/office/drawing/2014/main" id="{98A4267D-97F4-4816-82E6-794579ABAEE5}"/>
                  </a:ext>
                </a:extLst>
              </p:cNvPr>
              <p:cNvSpPr>
                <a:spLocks noChangeArrowheads="1"/>
              </p:cNvSpPr>
              <p:nvPr/>
            </p:nvSpPr>
            <p:spPr bwMode="auto">
              <a:xfrm>
                <a:off x="3120" y="3360"/>
                <a:ext cx="1679" cy="767"/>
              </a:xfrm>
              <a:prstGeom prst="ellipse">
                <a:avLst/>
              </a:prstGeom>
              <a:gradFill rotWithShape="0">
                <a:gsLst>
                  <a:gs pos="0">
                    <a:srgbClr val="454545"/>
                  </a:gs>
                  <a:gs pos="50000">
                    <a:srgbClr val="969696"/>
                  </a:gs>
                  <a:gs pos="100000">
                    <a:srgbClr val="454545"/>
                  </a:gs>
                </a:gsLst>
                <a:lin ang="5400000" scaled="1"/>
              </a:gradFill>
              <a:ln w="9360">
                <a:solidFill>
                  <a:srgbClr val="09090D"/>
                </a:solidFill>
                <a:miter lim="800000"/>
                <a:headEnd/>
                <a:tailEnd/>
              </a:ln>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ru-RU" altLang="ru-RU" sz="2400">
                  <a:solidFill>
                    <a:schemeClr val="tx1"/>
                  </a:solidFill>
                  <a:latin typeface="Times New Roman" panose="02020603050405020304" pitchFamily="18" charset="0"/>
                </a:endParaRPr>
              </a:p>
            </p:txBody>
          </p:sp>
          <p:sp>
            <p:nvSpPr>
              <p:cNvPr id="20" name="Text Box 13">
                <a:extLst>
                  <a:ext uri="{FF2B5EF4-FFF2-40B4-BE49-F238E27FC236}">
                    <a16:creationId xmlns:a16="http://schemas.microsoft.com/office/drawing/2014/main" id="{80DBBEE8-1441-4712-B5CB-38C7534437D9}"/>
                  </a:ext>
                </a:extLst>
              </p:cNvPr>
              <p:cNvSpPr txBox="1">
                <a:spLocks noChangeArrowheads="1"/>
              </p:cNvSpPr>
              <p:nvPr/>
            </p:nvSpPr>
            <p:spPr bwMode="auto">
              <a:xfrm>
                <a:off x="3344" y="3456"/>
                <a:ext cx="1343"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9pPr>
              </a:lstStyle>
              <a:p>
                <a:pPr eaLnBrk="1" hangingPunct="1">
                  <a:spcBef>
                    <a:spcPts val="1500"/>
                  </a:spcBef>
                  <a:spcAft>
                    <a:spcPct val="0"/>
                  </a:spcAft>
                  <a:buClr>
                    <a:srgbClr val="FFFFFF"/>
                  </a:buClr>
                  <a:buSzTx/>
                  <a:buFontTx/>
                  <a:buNone/>
                </a:pPr>
                <a:r>
                  <a:rPr lang="ru-RU" altLang="ru-RU" sz="2400" dirty="0">
                    <a:solidFill>
                      <a:srgbClr val="FFFFFF"/>
                    </a:solidFill>
                    <a:latin typeface="Times New Roman" panose="02020603050405020304" pitchFamily="18" charset="0"/>
                    <a:ea typeface="Arial Unicode MS" panose="020B0604020202020204" pitchFamily="34" charset="-128"/>
                    <a:cs typeface="Arial Unicode MS" panose="020B0604020202020204" pitchFamily="34" charset="-128"/>
                  </a:rPr>
                  <a:t>Тестирование</a:t>
                </a:r>
              </a:p>
            </p:txBody>
          </p:sp>
        </p:grpSp>
        <p:grpSp>
          <p:nvGrpSpPr>
            <p:cNvPr id="9" name="Group 14">
              <a:extLst>
                <a:ext uri="{FF2B5EF4-FFF2-40B4-BE49-F238E27FC236}">
                  <a16:creationId xmlns:a16="http://schemas.microsoft.com/office/drawing/2014/main" id="{F9C72357-E514-4EAC-BA73-40C3305971C4}"/>
                </a:ext>
              </a:extLst>
            </p:cNvPr>
            <p:cNvGrpSpPr>
              <a:grpSpLocks/>
            </p:cNvGrpSpPr>
            <p:nvPr/>
          </p:nvGrpSpPr>
          <p:grpSpPr bwMode="auto">
            <a:xfrm>
              <a:off x="990600" y="5334000"/>
              <a:ext cx="2816225" cy="1216025"/>
              <a:chOff x="624" y="3360"/>
              <a:chExt cx="1774" cy="766"/>
            </a:xfrm>
          </p:grpSpPr>
          <p:sp>
            <p:nvSpPr>
              <p:cNvPr id="17" name="Oval 15">
                <a:extLst>
                  <a:ext uri="{FF2B5EF4-FFF2-40B4-BE49-F238E27FC236}">
                    <a16:creationId xmlns:a16="http://schemas.microsoft.com/office/drawing/2014/main" id="{C455338B-C2A4-4767-AA2E-4154693C9E16}"/>
                  </a:ext>
                </a:extLst>
              </p:cNvPr>
              <p:cNvSpPr>
                <a:spLocks noChangeArrowheads="1"/>
              </p:cNvSpPr>
              <p:nvPr/>
            </p:nvSpPr>
            <p:spPr bwMode="auto">
              <a:xfrm>
                <a:off x="624" y="3360"/>
                <a:ext cx="1775" cy="767"/>
              </a:xfrm>
              <a:prstGeom prst="ellipse">
                <a:avLst/>
              </a:prstGeom>
              <a:gradFill rotWithShape="0">
                <a:gsLst>
                  <a:gs pos="0">
                    <a:srgbClr val="454545"/>
                  </a:gs>
                  <a:gs pos="50000">
                    <a:srgbClr val="969696"/>
                  </a:gs>
                  <a:gs pos="100000">
                    <a:srgbClr val="454545"/>
                  </a:gs>
                </a:gsLst>
                <a:lin ang="5400000" scaled="1"/>
              </a:gradFill>
              <a:ln w="9360">
                <a:solidFill>
                  <a:srgbClr val="09090D"/>
                </a:solidFill>
                <a:miter lim="800000"/>
                <a:headEnd/>
                <a:tailEnd/>
              </a:ln>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ru-RU" altLang="ru-RU" sz="2400">
                  <a:solidFill>
                    <a:schemeClr val="tx1"/>
                  </a:solidFill>
                  <a:latin typeface="Times New Roman" panose="02020603050405020304" pitchFamily="18" charset="0"/>
                </a:endParaRPr>
              </a:p>
            </p:txBody>
          </p:sp>
          <p:sp>
            <p:nvSpPr>
              <p:cNvPr id="18" name="Text Box 16">
                <a:extLst>
                  <a:ext uri="{FF2B5EF4-FFF2-40B4-BE49-F238E27FC236}">
                    <a16:creationId xmlns:a16="http://schemas.microsoft.com/office/drawing/2014/main" id="{3791EB3E-E599-4CE9-AAE9-64CCC87F6B68}"/>
                  </a:ext>
                </a:extLst>
              </p:cNvPr>
              <p:cNvSpPr txBox="1">
                <a:spLocks noChangeArrowheads="1"/>
              </p:cNvSpPr>
              <p:nvPr/>
            </p:nvSpPr>
            <p:spPr bwMode="auto">
              <a:xfrm>
                <a:off x="861" y="3456"/>
                <a:ext cx="1419" cy="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404040"/>
                    </a:solidFill>
                    <a:latin typeface="Trebuchet MS" panose="020B0603020202020204" pitchFamily="34" charset="0"/>
                  </a:defRPr>
                </a:lvl9pPr>
              </a:lstStyle>
              <a:p>
                <a:pPr eaLnBrk="1" hangingPunct="1">
                  <a:spcBef>
                    <a:spcPts val="1500"/>
                  </a:spcBef>
                  <a:spcAft>
                    <a:spcPct val="0"/>
                  </a:spcAft>
                  <a:buClr>
                    <a:srgbClr val="FFFFFF"/>
                  </a:buClr>
                  <a:buSzTx/>
                  <a:buFontTx/>
                  <a:buNone/>
                </a:pPr>
                <a:r>
                  <a:rPr lang="ru-RU" altLang="ru-RU" sz="2400">
                    <a:solidFill>
                      <a:srgbClr val="FFFFFF"/>
                    </a:solidFill>
                    <a:latin typeface="Times New Roman" panose="02020603050405020304" pitchFamily="18" charset="0"/>
                    <a:ea typeface="Arial Unicode MS" panose="020B0604020202020204" pitchFamily="34" charset="-128"/>
                    <a:cs typeface="Arial Unicode MS" panose="020B0604020202020204" pitchFamily="34" charset="-128"/>
                  </a:rPr>
                  <a:t>Ввод в действие</a:t>
                </a:r>
              </a:p>
            </p:txBody>
          </p:sp>
        </p:grpSp>
        <p:sp>
          <p:nvSpPr>
            <p:cNvPr id="10" name="AutoShape 20">
              <a:extLst>
                <a:ext uri="{FF2B5EF4-FFF2-40B4-BE49-F238E27FC236}">
                  <a16:creationId xmlns:a16="http://schemas.microsoft.com/office/drawing/2014/main" id="{2A0A7CFE-367E-4D58-A0DA-9F2C5BACB69B}"/>
                </a:ext>
              </a:extLst>
            </p:cNvPr>
            <p:cNvSpPr>
              <a:spLocks noChangeArrowheads="1"/>
            </p:cNvSpPr>
            <p:nvPr/>
          </p:nvSpPr>
          <p:spPr bwMode="auto">
            <a:xfrm rot="1200000">
              <a:off x="6096000" y="2590800"/>
              <a:ext cx="1981200" cy="1128713"/>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300" y="10800"/>
                  </a:moveTo>
                  <a:cubicBezTo>
                    <a:pt x="16300" y="7762"/>
                    <a:pt x="13837" y="5300"/>
                    <a:pt x="10800" y="5300"/>
                  </a:cubicBezTo>
                  <a:cubicBezTo>
                    <a:pt x="9179" y="5299"/>
                    <a:pt x="7642" y="6014"/>
                    <a:pt x="6597" y="7252"/>
                  </a:cubicBezTo>
                  <a:lnTo>
                    <a:pt x="2546" y="3833"/>
                  </a:lnTo>
                  <a:cubicBezTo>
                    <a:pt x="4599" y="1402"/>
                    <a:pt x="7618" y="-1"/>
                    <a:pt x="10800" y="0"/>
                  </a:cubicBezTo>
                  <a:cubicBezTo>
                    <a:pt x="16764" y="0"/>
                    <a:pt x="21599" y="4835"/>
                    <a:pt x="21600" y="10799"/>
                  </a:cubicBezTo>
                  <a:lnTo>
                    <a:pt x="21600" y="10800"/>
                  </a:lnTo>
                  <a:lnTo>
                    <a:pt x="24300" y="10800"/>
                  </a:lnTo>
                  <a:lnTo>
                    <a:pt x="18950" y="16150"/>
                  </a:lnTo>
                  <a:lnTo>
                    <a:pt x="13600" y="10800"/>
                  </a:lnTo>
                  <a:lnTo>
                    <a:pt x="16300" y="10800"/>
                  </a:lnTo>
                  <a:close/>
                </a:path>
              </a:pathLst>
            </a:custGeom>
            <a:solidFill>
              <a:srgbClr val="66FFFF">
                <a:alpha val="50195"/>
              </a:srgbClr>
            </a:solidFill>
            <a:ln w="9360">
              <a:solidFill>
                <a:srgbClr val="09090D"/>
              </a:solidFill>
              <a:miter lim="800000"/>
              <a:headEnd/>
              <a:tailEnd/>
            </a:ln>
          </p:spPr>
          <p:txBody>
            <a:bodyPr wrap="none" anchor="ctr"/>
            <a:lstStyle/>
            <a:p>
              <a:endParaRPr lang="ru-RU"/>
            </a:p>
          </p:txBody>
        </p:sp>
        <p:sp>
          <p:nvSpPr>
            <p:cNvPr id="11" name="AutoShape 21">
              <a:extLst>
                <a:ext uri="{FF2B5EF4-FFF2-40B4-BE49-F238E27FC236}">
                  <a16:creationId xmlns:a16="http://schemas.microsoft.com/office/drawing/2014/main" id="{12D66BAD-2821-46E6-9598-EBF1C3F2B29A}"/>
                </a:ext>
              </a:extLst>
            </p:cNvPr>
            <p:cNvSpPr>
              <a:spLocks noChangeArrowheads="1"/>
            </p:cNvSpPr>
            <p:nvPr/>
          </p:nvSpPr>
          <p:spPr bwMode="auto">
            <a:xfrm rot="-600000">
              <a:off x="2824163" y="1373188"/>
              <a:ext cx="2132012" cy="10477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300" y="10800"/>
                  </a:moveTo>
                  <a:cubicBezTo>
                    <a:pt x="16300" y="7762"/>
                    <a:pt x="13837" y="5300"/>
                    <a:pt x="10800" y="5300"/>
                  </a:cubicBezTo>
                  <a:cubicBezTo>
                    <a:pt x="8117" y="5299"/>
                    <a:pt x="5826" y="7235"/>
                    <a:pt x="5377" y="9879"/>
                  </a:cubicBezTo>
                  <a:lnTo>
                    <a:pt x="152" y="8993"/>
                  </a:lnTo>
                  <a:cubicBezTo>
                    <a:pt x="1033" y="3800"/>
                    <a:pt x="5532" y="-1"/>
                    <a:pt x="10800" y="0"/>
                  </a:cubicBezTo>
                  <a:cubicBezTo>
                    <a:pt x="16764" y="0"/>
                    <a:pt x="21599" y="4835"/>
                    <a:pt x="21600" y="10799"/>
                  </a:cubicBezTo>
                  <a:lnTo>
                    <a:pt x="21600" y="10800"/>
                  </a:lnTo>
                  <a:lnTo>
                    <a:pt x="24300" y="10800"/>
                  </a:lnTo>
                  <a:lnTo>
                    <a:pt x="18950" y="16150"/>
                  </a:lnTo>
                  <a:lnTo>
                    <a:pt x="13600" y="10800"/>
                  </a:lnTo>
                  <a:lnTo>
                    <a:pt x="16300" y="10800"/>
                  </a:lnTo>
                  <a:close/>
                </a:path>
              </a:pathLst>
            </a:custGeom>
            <a:solidFill>
              <a:srgbClr val="66FFFF">
                <a:alpha val="50195"/>
              </a:srgbClr>
            </a:solidFill>
            <a:ln w="9360">
              <a:solidFill>
                <a:srgbClr val="09090D"/>
              </a:solidFill>
              <a:miter lim="800000"/>
              <a:headEnd/>
              <a:tailEnd/>
            </a:ln>
          </p:spPr>
          <p:txBody>
            <a:bodyPr wrap="none" anchor="ctr"/>
            <a:lstStyle/>
            <a:p>
              <a:endParaRPr lang="ru-RU"/>
            </a:p>
          </p:txBody>
        </p:sp>
        <p:sp>
          <p:nvSpPr>
            <p:cNvPr id="12" name="AutoShape 22">
              <a:extLst>
                <a:ext uri="{FF2B5EF4-FFF2-40B4-BE49-F238E27FC236}">
                  <a16:creationId xmlns:a16="http://schemas.microsoft.com/office/drawing/2014/main" id="{1F448A65-C881-4994-848C-37E24CC1BC09}"/>
                </a:ext>
              </a:extLst>
            </p:cNvPr>
            <p:cNvSpPr>
              <a:spLocks noChangeArrowheads="1"/>
            </p:cNvSpPr>
            <p:nvPr/>
          </p:nvSpPr>
          <p:spPr bwMode="auto">
            <a:xfrm rot="5700000">
              <a:off x="6817519" y="4536282"/>
              <a:ext cx="1981200" cy="1128712"/>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300" y="10800"/>
                  </a:moveTo>
                  <a:cubicBezTo>
                    <a:pt x="16300" y="7762"/>
                    <a:pt x="13837" y="5300"/>
                    <a:pt x="10800" y="5300"/>
                  </a:cubicBezTo>
                  <a:cubicBezTo>
                    <a:pt x="9179" y="5299"/>
                    <a:pt x="7642" y="6014"/>
                    <a:pt x="6597" y="7252"/>
                  </a:cubicBezTo>
                  <a:lnTo>
                    <a:pt x="2546" y="3833"/>
                  </a:lnTo>
                  <a:cubicBezTo>
                    <a:pt x="4599" y="1402"/>
                    <a:pt x="7618" y="-1"/>
                    <a:pt x="10800" y="0"/>
                  </a:cubicBezTo>
                  <a:cubicBezTo>
                    <a:pt x="16764" y="0"/>
                    <a:pt x="21599" y="4835"/>
                    <a:pt x="21600" y="10799"/>
                  </a:cubicBezTo>
                  <a:lnTo>
                    <a:pt x="21600" y="10800"/>
                  </a:lnTo>
                  <a:lnTo>
                    <a:pt x="24300" y="10800"/>
                  </a:lnTo>
                  <a:lnTo>
                    <a:pt x="18950" y="16150"/>
                  </a:lnTo>
                  <a:lnTo>
                    <a:pt x="13600" y="10800"/>
                  </a:lnTo>
                  <a:lnTo>
                    <a:pt x="16300" y="10800"/>
                  </a:lnTo>
                  <a:close/>
                </a:path>
              </a:pathLst>
            </a:custGeom>
            <a:solidFill>
              <a:srgbClr val="66FFFF">
                <a:alpha val="50195"/>
              </a:srgbClr>
            </a:solidFill>
            <a:ln w="9360">
              <a:solidFill>
                <a:srgbClr val="09090D"/>
              </a:solidFill>
              <a:miter lim="800000"/>
              <a:headEnd/>
              <a:tailEnd/>
            </a:ln>
          </p:spPr>
          <p:txBody>
            <a:bodyPr wrap="none" anchor="ctr"/>
            <a:lstStyle/>
            <a:p>
              <a:endParaRPr lang="ru-RU"/>
            </a:p>
          </p:txBody>
        </p:sp>
        <p:sp>
          <p:nvSpPr>
            <p:cNvPr id="13" name="AutoShape 23">
              <a:extLst>
                <a:ext uri="{FF2B5EF4-FFF2-40B4-BE49-F238E27FC236}">
                  <a16:creationId xmlns:a16="http://schemas.microsoft.com/office/drawing/2014/main" id="{0C060C6B-C046-4376-BB1B-404F19B5C18C}"/>
                </a:ext>
              </a:extLst>
            </p:cNvPr>
            <p:cNvSpPr>
              <a:spLocks noChangeArrowheads="1"/>
            </p:cNvSpPr>
            <p:nvPr/>
          </p:nvSpPr>
          <p:spPr bwMode="auto">
            <a:xfrm rot="5700000">
              <a:off x="3433763" y="4529138"/>
              <a:ext cx="1066800" cy="259080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300" y="10800"/>
                  </a:moveTo>
                  <a:cubicBezTo>
                    <a:pt x="16300" y="7830"/>
                    <a:pt x="13943" y="5397"/>
                    <a:pt x="10975" y="5302"/>
                  </a:cubicBezTo>
                  <a:lnTo>
                    <a:pt x="11144" y="5"/>
                  </a:lnTo>
                  <a:cubicBezTo>
                    <a:pt x="16971" y="191"/>
                    <a:pt x="21599" y="4969"/>
                    <a:pt x="21600" y="10799"/>
                  </a:cubicBezTo>
                  <a:lnTo>
                    <a:pt x="21600" y="10800"/>
                  </a:lnTo>
                  <a:lnTo>
                    <a:pt x="24300" y="10800"/>
                  </a:lnTo>
                  <a:lnTo>
                    <a:pt x="18950" y="16150"/>
                  </a:lnTo>
                  <a:lnTo>
                    <a:pt x="13600" y="10800"/>
                  </a:lnTo>
                  <a:lnTo>
                    <a:pt x="16300" y="10800"/>
                  </a:lnTo>
                  <a:close/>
                </a:path>
              </a:pathLst>
            </a:custGeom>
            <a:solidFill>
              <a:srgbClr val="66FFFF">
                <a:alpha val="50195"/>
              </a:srgbClr>
            </a:solidFill>
            <a:ln w="9360">
              <a:solidFill>
                <a:srgbClr val="09090D"/>
              </a:solidFill>
              <a:miter lim="800000"/>
              <a:headEnd/>
              <a:tailEnd/>
            </a:ln>
          </p:spPr>
          <p:txBody>
            <a:bodyPr wrap="none" anchor="ctr"/>
            <a:lstStyle/>
            <a:p>
              <a:endParaRPr lang="ru-RU"/>
            </a:p>
          </p:txBody>
        </p:sp>
        <p:sp>
          <p:nvSpPr>
            <p:cNvPr id="14" name="AutoShape 24">
              <a:extLst>
                <a:ext uri="{FF2B5EF4-FFF2-40B4-BE49-F238E27FC236}">
                  <a16:creationId xmlns:a16="http://schemas.microsoft.com/office/drawing/2014/main" id="{AB2AD9E0-3E9C-48E1-9903-DA713C7430EF}"/>
                </a:ext>
              </a:extLst>
            </p:cNvPr>
            <p:cNvSpPr>
              <a:spLocks noChangeArrowheads="1"/>
            </p:cNvSpPr>
            <p:nvPr/>
          </p:nvSpPr>
          <p:spPr bwMode="auto">
            <a:xfrm rot="10800000">
              <a:off x="609600" y="3967163"/>
              <a:ext cx="1066800" cy="205740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300" y="10800"/>
                  </a:moveTo>
                  <a:cubicBezTo>
                    <a:pt x="16300" y="7830"/>
                    <a:pt x="13943" y="5397"/>
                    <a:pt x="10975" y="5302"/>
                  </a:cubicBezTo>
                  <a:lnTo>
                    <a:pt x="11144" y="5"/>
                  </a:lnTo>
                  <a:cubicBezTo>
                    <a:pt x="16971" y="191"/>
                    <a:pt x="21599" y="4969"/>
                    <a:pt x="21600" y="10799"/>
                  </a:cubicBezTo>
                  <a:lnTo>
                    <a:pt x="21600" y="10800"/>
                  </a:lnTo>
                  <a:lnTo>
                    <a:pt x="24300" y="10800"/>
                  </a:lnTo>
                  <a:lnTo>
                    <a:pt x="18950" y="16150"/>
                  </a:lnTo>
                  <a:lnTo>
                    <a:pt x="13600" y="10800"/>
                  </a:lnTo>
                  <a:lnTo>
                    <a:pt x="16300" y="10800"/>
                  </a:lnTo>
                  <a:close/>
                </a:path>
              </a:pathLst>
            </a:custGeom>
            <a:solidFill>
              <a:srgbClr val="66FFFF">
                <a:alpha val="50195"/>
              </a:srgbClr>
            </a:solidFill>
            <a:ln w="9360">
              <a:solidFill>
                <a:srgbClr val="09090D"/>
              </a:solidFill>
              <a:miter lim="800000"/>
              <a:headEnd/>
              <a:tailEnd/>
            </a:ln>
          </p:spPr>
          <p:txBody>
            <a:bodyPr wrap="none" anchor="ctr"/>
            <a:lstStyle/>
            <a:p>
              <a:endParaRPr lang="ru-RU"/>
            </a:p>
          </p:txBody>
        </p:sp>
        <p:sp>
          <p:nvSpPr>
            <p:cNvPr id="15" name="Oval 26">
              <a:extLst>
                <a:ext uri="{FF2B5EF4-FFF2-40B4-BE49-F238E27FC236}">
                  <a16:creationId xmlns:a16="http://schemas.microsoft.com/office/drawing/2014/main" id="{EA354AD3-2FEB-4E04-9B56-9F1F1FB83311}"/>
                </a:ext>
              </a:extLst>
            </p:cNvPr>
            <p:cNvSpPr>
              <a:spLocks noChangeArrowheads="1"/>
            </p:cNvSpPr>
            <p:nvPr/>
          </p:nvSpPr>
          <p:spPr bwMode="auto">
            <a:xfrm>
              <a:off x="3048000" y="2667000"/>
              <a:ext cx="2819400" cy="2667000"/>
            </a:xfrm>
            <a:prstGeom prst="ellipse">
              <a:avLst/>
            </a:prstGeom>
            <a:solidFill>
              <a:srgbClr val="E2A6C4">
                <a:alpha val="50195"/>
              </a:srgbClr>
            </a:solidFill>
            <a:ln w="57240">
              <a:solidFill>
                <a:srgbClr val="FB3A2B"/>
              </a:solidFill>
              <a:miter lim="800000"/>
              <a:headEnd/>
              <a:tailEnd/>
            </a:ln>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ru-RU" altLang="ru-RU" sz="2400">
                <a:solidFill>
                  <a:schemeClr val="tx1"/>
                </a:solidFill>
                <a:latin typeface="Times New Roman" panose="02020603050405020304" pitchFamily="18" charset="0"/>
              </a:endParaRPr>
            </a:p>
          </p:txBody>
        </p:sp>
        <p:sp>
          <p:nvSpPr>
            <p:cNvPr id="16" name="Text Box 27">
              <a:extLst>
                <a:ext uri="{FF2B5EF4-FFF2-40B4-BE49-F238E27FC236}">
                  <a16:creationId xmlns:a16="http://schemas.microsoft.com/office/drawing/2014/main" id="{F00EF748-E76D-4C1F-8967-4D9D36BF1170}"/>
                </a:ext>
              </a:extLst>
            </p:cNvPr>
            <p:cNvSpPr txBox="1">
              <a:spLocks noChangeArrowheads="1"/>
            </p:cNvSpPr>
            <p:nvPr/>
          </p:nvSpPr>
          <p:spPr bwMode="auto">
            <a:xfrm>
              <a:off x="3048000" y="3505200"/>
              <a:ext cx="2819400" cy="825500"/>
            </a:xfrm>
            <a:prstGeom prst="rect">
              <a:avLst/>
            </a:prstGeom>
            <a:noFill/>
            <a:ln w="9525">
              <a:noFill/>
              <a:round/>
              <a:headEnd/>
              <a:tailEnd/>
            </a:ln>
            <a:effec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Arial Unicode MS" pitchFamily="34" charset="-128"/>
                  <a:cs typeface="Arial Unicode MS" pitchFamily="34" charset="-128"/>
                </a:defRPr>
              </a:lvl5pPr>
              <a:lvl6pPr marL="2514600" indent="-228600" defTabSz="449263" eaLnBrk="0" fontAlgn="base" hangingPunct="0">
                <a:spcBef>
                  <a:spcPct val="0"/>
                </a:spcBef>
                <a:spcAft>
                  <a:spcPct val="0"/>
                </a:spcAft>
                <a:buClr>
                  <a:srgbClr val="09090D"/>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Arial Unicode MS" pitchFamily="34" charset="-128"/>
                  <a:cs typeface="Arial Unicode MS" pitchFamily="34" charset="-128"/>
                </a:defRPr>
              </a:lvl6pPr>
              <a:lvl7pPr marL="2971800" indent="-228600" defTabSz="449263" eaLnBrk="0" fontAlgn="base" hangingPunct="0">
                <a:spcBef>
                  <a:spcPct val="0"/>
                </a:spcBef>
                <a:spcAft>
                  <a:spcPct val="0"/>
                </a:spcAft>
                <a:buClr>
                  <a:srgbClr val="09090D"/>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Arial Unicode MS" pitchFamily="34" charset="-128"/>
                  <a:cs typeface="Arial Unicode MS" pitchFamily="34" charset="-128"/>
                </a:defRPr>
              </a:lvl7pPr>
              <a:lvl8pPr marL="3429000" indent="-228600" defTabSz="449263" eaLnBrk="0" fontAlgn="base" hangingPunct="0">
                <a:spcBef>
                  <a:spcPct val="0"/>
                </a:spcBef>
                <a:spcAft>
                  <a:spcPct val="0"/>
                </a:spcAft>
                <a:buClr>
                  <a:srgbClr val="09090D"/>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Arial Unicode MS" pitchFamily="34" charset="-128"/>
                  <a:cs typeface="Arial Unicode MS" pitchFamily="34" charset="-128"/>
                </a:defRPr>
              </a:lvl8pPr>
              <a:lvl9pPr marL="3886200" indent="-228600" defTabSz="449263" eaLnBrk="0" fontAlgn="base" hangingPunct="0">
                <a:spcBef>
                  <a:spcPct val="0"/>
                </a:spcBef>
                <a:spcAft>
                  <a:spcPct val="0"/>
                </a:spcAft>
                <a:buClr>
                  <a:srgbClr val="09090D"/>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Arial Unicode MS" pitchFamily="34" charset="-128"/>
                  <a:cs typeface="Arial Unicode MS" pitchFamily="34" charset="-128"/>
                </a:defRPr>
              </a:lvl9pPr>
            </a:lstStyle>
            <a:p>
              <a:pPr algn="ctr" eaLnBrk="1" hangingPunct="1">
                <a:spcBef>
                  <a:spcPts val="1500"/>
                </a:spcBef>
                <a:buClr>
                  <a:srgbClr val="FB3A2B"/>
                </a:buClr>
                <a:buFont typeface="Comic Sans MS" pitchFamily="66" charset="0"/>
                <a:buNone/>
                <a:defRPr/>
              </a:pPr>
              <a:r>
                <a:rPr lang="ru-RU" b="1" dirty="0">
                  <a:solidFill>
                    <a:srgbClr val="FB3A2B"/>
                  </a:solidFill>
                  <a:effectLst>
                    <a:outerShdw blurRad="38100" dist="38100" dir="2700000" algn="tl">
                      <a:srgbClr val="C0C0C0"/>
                    </a:outerShdw>
                  </a:effectLst>
                  <a:latin typeface="Comic Sans MS" pitchFamily="66" charset="0"/>
                </a:rPr>
                <a:t>Информационная система</a:t>
              </a:r>
            </a:p>
          </p:txBody>
        </p:sp>
      </p:grpSp>
    </p:spTree>
    <p:extLst>
      <p:ext uri="{BB962C8B-B14F-4D97-AF65-F5344CB8AC3E}">
        <p14:creationId xmlns:p14="http://schemas.microsoft.com/office/powerpoint/2010/main" val="41733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24310B-D136-4AB5-9C19-1004E56AE404}"/>
              </a:ext>
            </a:extLst>
          </p:cNvPr>
          <p:cNvSpPr>
            <a:spLocks noGrp="1"/>
          </p:cNvSpPr>
          <p:nvPr>
            <p:ph type="title"/>
          </p:nvPr>
        </p:nvSpPr>
        <p:spPr/>
        <p:txBody>
          <a:bodyPr/>
          <a:lstStyle/>
          <a:p>
            <a:r>
              <a:rPr lang="ru-RU" dirty="0"/>
              <a:t>Стадии жизненного цикла ИС</a:t>
            </a:r>
          </a:p>
        </p:txBody>
      </p:sp>
      <p:sp>
        <p:nvSpPr>
          <p:cNvPr id="3" name="Объект 2">
            <a:extLst>
              <a:ext uri="{FF2B5EF4-FFF2-40B4-BE49-F238E27FC236}">
                <a16:creationId xmlns:a16="http://schemas.microsoft.com/office/drawing/2014/main" id="{19622142-8D36-4209-8ACC-C0E23CF7266D}"/>
              </a:ext>
            </a:extLst>
          </p:cNvPr>
          <p:cNvSpPr>
            <a:spLocks noGrp="1"/>
          </p:cNvSpPr>
          <p:nvPr>
            <p:ph idx="1"/>
          </p:nvPr>
        </p:nvSpPr>
        <p:spPr/>
        <p:txBody>
          <a:bodyPr>
            <a:normAutofit fontScale="85000" lnSpcReduction="20000"/>
          </a:bodyPr>
          <a:lstStyle/>
          <a:p>
            <a:r>
              <a:rPr lang="ru-RU" dirty="0"/>
              <a:t>На стадии планирования и анализа требований формулируется потребность в новой ИС на основе анализа  недостатков существующей обработки данных в рамках идентифицированных бизнес-процессов. </a:t>
            </a:r>
            <a:r>
              <a:rPr lang="ru-RU" b="1" dirty="0"/>
              <a:t>Системный анализ </a:t>
            </a:r>
            <a:r>
              <a:rPr lang="ru-RU" dirty="0"/>
              <a:t>ИС начинается с описания и анализа функционирования рассматриваемого экономического объекта (обследования) в соответствии с поставленными целями. В результате этого этапа ставится задача определения экономически обоснованной необходимости автоматизации функций управления и бизнес-процессов, то есть создается технико-экономическое обоснование проекта. </a:t>
            </a:r>
          </a:p>
          <a:p>
            <a:r>
              <a:rPr lang="ru-RU" dirty="0"/>
              <a:t>Результатом стадии планирования и анализа требований (системного анализа) являются требования к создаваемой ИС, технико-экономическое обоснование (ТЭО) и техническое задание (ТЗ) на разработку ИС.</a:t>
            </a:r>
          </a:p>
        </p:txBody>
      </p:sp>
    </p:spTree>
    <p:extLst>
      <p:ext uri="{BB962C8B-B14F-4D97-AF65-F5344CB8AC3E}">
        <p14:creationId xmlns:p14="http://schemas.microsoft.com/office/powerpoint/2010/main" val="1866249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24310B-D136-4AB5-9C19-1004E56AE404}"/>
              </a:ext>
            </a:extLst>
          </p:cNvPr>
          <p:cNvSpPr>
            <a:spLocks noGrp="1"/>
          </p:cNvSpPr>
          <p:nvPr>
            <p:ph type="title"/>
          </p:nvPr>
        </p:nvSpPr>
        <p:spPr/>
        <p:txBody>
          <a:bodyPr/>
          <a:lstStyle/>
          <a:p>
            <a:r>
              <a:rPr lang="ru-RU" dirty="0"/>
              <a:t>Стадии жизненного цикла ИС</a:t>
            </a:r>
          </a:p>
        </p:txBody>
      </p:sp>
      <p:sp>
        <p:nvSpPr>
          <p:cNvPr id="3" name="Объект 2">
            <a:extLst>
              <a:ext uri="{FF2B5EF4-FFF2-40B4-BE49-F238E27FC236}">
                <a16:creationId xmlns:a16="http://schemas.microsoft.com/office/drawing/2014/main" id="{19622142-8D36-4209-8ACC-C0E23CF7266D}"/>
              </a:ext>
            </a:extLst>
          </p:cNvPr>
          <p:cNvSpPr>
            <a:spLocks noGrp="1"/>
          </p:cNvSpPr>
          <p:nvPr>
            <p:ph idx="1"/>
          </p:nvPr>
        </p:nvSpPr>
        <p:spPr/>
        <p:txBody>
          <a:bodyPr>
            <a:normAutofit fontScale="92500" lnSpcReduction="10000"/>
          </a:bodyPr>
          <a:lstStyle/>
          <a:p>
            <a:r>
              <a:rPr lang="ru-RU" dirty="0"/>
              <a:t>В рамках стадии проектирования ИС осуществляется процесс по составлению </a:t>
            </a:r>
            <a:r>
              <a:rPr lang="ru-RU" b="1" dirty="0"/>
              <a:t>функциональной архитектуры</a:t>
            </a:r>
            <a:r>
              <a:rPr lang="ru-RU" dirty="0"/>
              <a:t> (ФА), представляющей собой совокупность функциональных подсистем (автоматизируемых функций), комплексов задач и бизнес-процессов и связей между ними. </a:t>
            </a:r>
          </a:p>
          <a:p>
            <a:r>
              <a:rPr lang="ru-RU" dirty="0"/>
              <a:t>Построение </a:t>
            </a:r>
            <a:r>
              <a:rPr lang="ru-RU" b="1" dirty="0"/>
              <a:t>системной архитектуры </a:t>
            </a:r>
            <a:r>
              <a:rPr lang="ru-RU" dirty="0"/>
              <a:t>(СА) на основе ФА предполагает выделение элементов и модулей информационного, технического, программного обеспечения и других обеспечивающих подсистем, определение связей по информации и управлению между выделенными элементами и разработку технологии обработки информации.</a:t>
            </a:r>
          </a:p>
        </p:txBody>
      </p:sp>
    </p:spTree>
    <p:extLst>
      <p:ext uri="{BB962C8B-B14F-4D97-AF65-F5344CB8AC3E}">
        <p14:creationId xmlns:p14="http://schemas.microsoft.com/office/powerpoint/2010/main" val="2303914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24310B-D136-4AB5-9C19-1004E56AE404}"/>
              </a:ext>
            </a:extLst>
          </p:cNvPr>
          <p:cNvSpPr>
            <a:spLocks noGrp="1"/>
          </p:cNvSpPr>
          <p:nvPr>
            <p:ph type="title"/>
          </p:nvPr>
        </p:nvSpPr>
        <p:spPr/>
        <p:txBody>
          <a:bodyPr/>
          <a:lstStyle/>
          <a:p>
            <a:r>
              <a:rPr lang="ru-RU" dirty="0"/>
              <a:t>Стадии жизненного цикла ИС</a:t>
            </a:r>
          </a:p>
        </p:txBody>
      </p:sp>
      <p:sp>
        <p:nvSpPr>
          <p:cNvPr id="3" name="Объект 2">
            <a:extLst>
              <a:ext uri="{FF2B5EF4-FFF2-40B4-BE49-F238E27FC236}">
                <a16:creationId xmlns:a16="http://schemas.microsoft.com/office/drawing/2014/main" id="{19622142-8D36-4209-8ACC-C0E23CF7266D}"/>
              </a:ext>
            </a:extLst>
          </p:cNvPr>
          <p:cNvSpPr>
            <a:spLocks noGrp="1"/>
          </p:cNvSpPr>
          <p:nvPr>
            <p:ph idx="1"/>
          </p:nvPr>
        </p:nvSpPr>
        <p:spPr>
          <a:xfrm>
            <a:off x="628650" y="1825624"/>
            <a:ext cx="7886700" cy="4667249"/>
          </a:xfrm>
        </p:spPr>
        <p:txBody>
          <a:bodyPr>
            <a:normAutofit fontScale="92500" lnSpcReduction="10000"/>
          </a:bodyPr>
          <a:lstStyle/>
          <a:p>
            <a:r>
              <a:rPr lang="ru-RU" b="1" dirty="0"/>
              <a:t>Реализация</a:t>
            </a:r>
            <a:r>
              <a:rPr lang="ru-RU" dirty="0"/>
              <a:t> ИС (разработка) завершается разработкой и настройкой программного обеспечения, наполнением базы данных, созданием рабочих инструкций;</a:t>
            </a:r>
          </a:p>
          <a:p>
            <a:r>
              <a:rPr lang="ru-RU" b="1" dirty="0"/>
              <a:t>Внедрение</a:t>
            </a:r>
            <a:r>
              <a:rPr lang="ru-RU" dirty="0"/>
              <a:t> (ввод в действие) предполагает  получение работоспособной информационной системы, готовой к эксплуатации в результате комплексного тестирования, обучения, поэтапного ввода в действие и опытной эксплуатации;</a:t>
            </a:r>
          </a:p>
          <a:p>
            <a:r>
              <a:rPr lang="ru-RU" dirty="0"/>
              <a:t>В ходе </a:t>
            </a:r>
            <a:r>
              <a:rPr lang="ru-RU" b="1" dirty="0"/>
              <a:t>эксплуатации</a:t>
            </a:r>
            <a:r>
              <a:rPr lang="ru-RU" dirty="0"/>
              <a:t> (сопровождения) осуществляется исправление недоработок, формирование требований на модернизацию ИС, модернизация ИС.</a:t>
            </a:r>
          </a:p>
        </p:txBody>
      </p:sp>
    </p:spTree>
    <p:extLst>
      <p:ext uri="{BB962C8B-B14F-4D97-AF65-F5344CB8AC3E}">
        <p14:creationId xmlns:p14="http://schemas.microsoft.com/office/powerpoint/2010/main" val="99488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04664"/>
            <a:ext cx="8568952" cy="5632311"/>
          </a:xfrm>
          <a:prstGeom prst="rect">
            <a:avLst/>
          </a:prstGeom>
        </p:spPr>
        <p:txBody>
          <a:bodyPr wrap="square">
            <a:spAutoFit/>
          </a:bodyPr>
          <a:lstStyle/>
          <a:p>
            <a:pPr indent="450215" algn="ctr">
              <a:spcAft>
                <a:spcPts val="0"/>
              </a:spcAft>
            </a:pPr>
            <a:r>
              <a:rPr lang="ru-RU" sz="2000" dirty="0">
                <a:latin typeface="Times New Roman"/>
                <a:ea typeface="Calibri"/>
              </a:rPr>
              <a:t>На стадиях жизненного цикла выполняются </a:t>
            </a:r>
            <a:r>
              <a:rPr lang="ru-RU" sz="2000" b="1" dirty="0">
                <a:latin typeface="Times New Roman"/>
                <a:ea typeface="Calibri"/>
              </a:rPr>
              <a:t>основные, вспомогательные и управляющие процессы.</a:t>
            </a:r>
            <a:r>
              <a:rPr lang="ru-RU" sz="2000" dirty="0">
                <a:latin typeface="Times New Roman"/>
                <a:ea typeface="Calibri"/>
              </a:rPr>
              <a:t> </a:t>
            </a:r>
            <a:endParaRPr lang="en-US" sz="2000" dirty="0">
              <a:latin typeface="Times New Roman"/>
              <a:ea typeface="Calibri"/>
            </a:endParaRPr>
          </a:p>
          <a:p>
            <a:pPr indent="450215" algn="just">
              <a:spcAft>
                <a:spcPts val="0"/>
              </a:spcAft>
            </a:pPr>
            <a:endParaRPr lang="en-US" sz="2000" dirty="0">
              <a:latin typeface="Times New Roman"/>
              <a:ea typeface="Calibri"/>
            </a:endParaRPr>
          </a:p>
          <a:p>
            <a:pPr indent="450215" algn="just">
              <a:spcAft>
                <a:spcPts val="0"/>
              </a:spcAft>
            </a:pPr>
            <a:r>
              <a:rPr lang="ru-RU" sz="2000" b="1" i="1" dirty="0">
                <a:latin typeface="Times New Roman"/>
                <a:ea typeface="Calibri"/>
              </a:rPr>
              <a:t>Процесс жизненного цикла ИС </a:t>
            </a:r>
            <a:r>
              <a:rPr lang="ru-RU" sz="2000" dirty="0">
                <a:latin typeface="Times New Roman"/>
                <a:ea typeface="Calibri"/>
              </a:rPr>
              <a:t>- это последовательность работ (операций, активностей), выполняемой для получения конкретного результата.  </a:t>
            </a:r>
          </a:p>
          <a:p>
            <a:pPr indent="450215" algn="just">
              <a:spcAft>
                <a:spcPts val="0"/>
              </a:spcAft>
            </a:pPr>
            <a:r>
              <a:rPr lang="ru-RU" sz="2000" i="1" u="sng" dirty="0">
                <a:latin typeface="Times New Roman"/>
                <a:ea typeface="Calibri"/>
              </a:rPr>
              <a:t>Основные процессы</a:t>
            </a:r>
            <a:r>
              <a:rPr lang="ru-RU" sz="2000" u="sng" dirty="0">
                <a:latin typeface="Times New Roman"/>
                <a:ea typeface="Calibri"/>
              </a:rPr>
              <a:t> </a:t>
            </a:r>
            <a:r>
              <a:rPr lang="ru-RU" sz="2000" dirty="0">
                <a:latin typeface="Times New Roman"/>
                <a:ea typeface="Calibri"/>
              </a:rPr>
              <a:t>связаны с непосредственным техническим созданием (модернизацией) информационной системы и её компонентов </a:t>
            </a:r>
          </a:p>
          <a:p>
            <a:pPr indent="450215" algn="just">
              <a:spcAft>
                <a:spcPts val="0"/>
              </a:spcAft>
            </a:pPr>
            <a:r>
              <a:rPr lang="ru-RU" sz="2000" i="1" dirty="0">
                <a:latin typeface="Times New Roman"/>
                <a:ea typeface="Calibri"/>
              </a:rPr>
              <a:t> </a:t>
            </a:r>
            <a:r>
              <a:rPr lang="ru-RU" sz="2000" i="1" u="sng" dirty="0">
                <a:latin typeface="Times New Roman"/>
                <a:ea typeface="Calibri"/>
              </a:rPr>
              <a:t>Вспомогательные процессы </a:t>
            </a:r>
            <a:r>
              <a:rPr lang="ru-RU" sz="2000" dirty="0">
                <a:latin typeface="Times New Roman"/>
                <a:ea typeface="Calibri"/>
              </a:rPr>
              <a:t>ориентированы на поддержку необходимых ресурсов, используемых при создании информационной системы, в работоспособном состоянии, </a:t>
            </a:r>
          </a:p>
          <a:p>
            <a:pPr indent="450215" algn="just">
              <a:spcAft>
                <a:spcPts val="0"/>
              </a:spcAft>
            </a:pPr>
            <a:r>
              <a:rPr lang="ru-RU" sz="2000" i="1" u="sng" dirty="0">
                <a:latin typeface="Times New Roman"/>
                <a:ea typeface="Calibri"/>
              </a:rPr>
              <a:t>Управляющие процессы</a:t>
            </a:r>
            <a:r>
              <a:rPr lang="ru-RU" sz="2000" dirty="0">
                <a:latin typeface="Times New Roman"/>
                <a:ea typeface="Calibri"/>
              </a:rPr>
              <a:t> связаны с организацией и управлением проектами создания (модернизации) информационной системы. </a:t>
            </a:r>
          </a:p>
          <a:p>
            <a:pPr indent="450215" algn="just">
              <a:spcAft>
                <a:spcPts val="0"/>
              </a:spcAft>
            </a:pPr>
            <a:endParaRPr lang="ru-RU" sz="2000" dirty="0">
              <a:latin typeface="Times New Roman"/>
              <a:ea typeface="Calibri"/>
            </a:endParaRPr>
          </a:p>
          <a:p>
            <a:pPr indent="450215" algn="just">
              <a:spcAft>
                <a:spcPts val="0"/>
              </a:spcAft>
            </a:pPr>
            <a:r>
              <a:rPr lang="ru-RU" sz="2000" dirty="0">
                <a:latin typeface="Times New Roman"/>
                <a:ea typeface="Calibri"/>
              </a:rPr>
              <a:t> Одни и те же процессы могут выполняться на разных стадиях жизненного цикла. Например, процесс анализа требований к системе и ПО используется не только на стадии планирования и анализа требований, но также и на стадии проектирования, но в других аспектах и объемах. </a:t>
            </a:r>
            <a:endParaRPr lang="ru-RU" sz="2000" dirty="0">
              <a:effectLst/>
              <a:latin typeface="Times New Roman"/>
              <a:ea typeface="Calibri"/>
            </a:endParaRPr>
          </a:p>
        </p:txBody>
      </p:sp>
    </p:spTree>
    <p:extLst>
      <p:ext uri="{BB962C8B-B14F-4D97-AF65-F5344CB8AC3E}">
        <p14:creationId xmlns:p14="http://schemas.microsoft.com/office/powerpoint/2010/main" val="1566995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432530"/>
          </a:xfrm>
          <a:prstGeom prst="rect">
            <a:avLst/>
          </a:prstGeom>
        </p:spPr>
        <p:txBody>
          <a:bodyPr wrap="square">
            <a:spAutoFit/>
          </a:bodyPr>
          <a:lstStyle/>
          <a:p>
            <a:pPr algn="ctr"/>
            <a:r>
              <a:rPr lang="ru-RU" b="1" dirty="0"/>
              <a:t>Особенности </a:t>
            </a:r>
            <a:r>
              <a:rPr lang="ru-RU" b="1" dirty="0">
                <a:solidFill>
                  <a:srgbClr val="000000"/>
                </a:solidFill>
              </a:rPr>
              <a:t>жизненного цикла ИС </a:t>
            </a:r>
            <a:endParaRPr lang="ru-RU" b="1" dirty="0"/>
          </a:p>
          <a:p>
            <a:endParaRPr lang="ru-RU" dirty="0"/>
          </a:p>
          <a:p>
            <a:r>
              <a:rPr lang="ru-RU" dirty="0"/>
              <a:t>	</a:t>
            </a:r>
            <a:r>
              <a:rPr lang="ru-RU" sz="2000" i="1" dirty="0"/>
              <a:t>Важная черта жизненного цикла ИС </a:t>
            </a:r>
            <a:r>
              <a:rPr lang="ru-RU" sz="2000" dirty="0"/>
              <a:t>- это повторяемость "</a:t>
            </a:r>
            <a:r>
              <a:rPr lang="ru-RU" sz="2000" u="sng" dirty="0"/>
              <a:t>системный анализ - разработка - сопровождение - системный анализ"</a:t>
            </a:r>
            <a:r>
              <a:rPr lang="ru-RU" sz="2000" dirty="0"/>
              <a:t>. Это соответствует представлению об ИС как о развивающейся, динамической системе. </a:t>
            </a:r>
          </a:p>
          <a:p>
            <a:r>
              <a:rPr lang="ru-RU" sz="2000" dirty="0"/>
              <a:t>	</a:t>
            </a:r>
            <a:r>
              <a:rPr lang="ru-RU" sz="2000" u="sng" dirty="0"/>
              <a:t>При первом выполнении стадии "Разработка " </a:t>
            </a:r>
            <a:r>
              <a:rPr lang="ru-RU" sz="2000" dirty="0"/>
              <a:t>создается проект ИС, а </a:t>
            </a:r>
            <a:r>
              <a:rPr lang="ru-RU" sz="2000" u="sng" dirty="0"/>
              <a:t>при повторном выполнении </a:t>
            </a:r>
            <a:r>
              <a:rPr lang="ru-RU" sz="2000" dirty="0"/>
              <a:t>осуществляется модификация проекта для поддержания его в актуальном состоянии. </a:t>
            </a:r>
          </a:p>
          <a:p>
            <a:r>
              <a:rPr lang="ru-RU" sz="2000" dirty="0"/>
              <a:t>С этой точки зрения процесс проектирования ИС должен соответствовать изменяющимся и развиваемым </a:t>
            </a:r>
            <a:r>
              <a:rPr lang="ru-RU" sz="2000" u="sng" dirty="0"/>
              <a:t>требованиям </a:t>
            </a:r>
            <a:r>
              <a:rPr lang="ru-RU" sz="2000" dirty="0"/>
              <a:t>по следующим правилам:</a:t>
            </a:r>
          </a:p>
          <a:p>
            <a:pPr lvl="0"/>
            <a:r>
              <a:rPr lang="ru-RU" sz="2000" dirty="0"/>
              <a:t>	-Разработка ИС должна быть выполнена в строгом соответствии с требованиями к создаваемой системе;</a:t>
            </a:r>
          </a:p>
          <a:p>
            <a:pPr lvl="0"/>
            <a:r>
              <a:rPr lang="ru-RU" sz="2000" dirty="0"/>
              <a:t>	-Требования к ИС должны адекватно соответствовать бизнес-стратегии и ИТ-стратегии (целям и задачам эффективного функционирования экономического объекта);</a:t>
            </a:r>
          </a:p>
          <a:p>
            <a:pPr lvl="0"/>
            <a:r>
              <a:rPr lang="ru-RU" sz="2000" dirty="0"/>
              <a:t>	-Созданная ИС должна соответствовать сформулированным требованиям на момент завершения внедрения (изменение требований по ходу проектирования допустимо);</a:t>
            </a:r>
          </a:p>
          <a:p>
            <a:pPr lvl="0"/>
            <a:r>
              <a:rPr lang="ru-RU" sz="2000" dirty="0"/>
              <a:t>	-Внедренная ИС должна развиваться и адаптироваться к изменениям требований экономического объекта.</a:t>
            </a:r>
          </a:p>
        </p:txBody>
      </p:sp>
    </p:spTree>
    <p:extLst>
      <p:ext uri="{BB962C8B-B14F-4D97-AF65-F5344CB8AC3E}">
        <p14:creationId xmlns:p14="http://schemas.microsoft.com/office/powerpoint/2010/main" val="4040278037"/>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1437</TotalTime>
  <Words>2521</Words>
  <Application>Microsoft Office PowerPoint</Application>
  <PresentationFormat>Экран (4:3)</PresentationFormat>
  <Paragraphs>166</Paragraphs>
  <Slides>37</Slides>
  <Notes>1</Notes>
  <HiddenSlides>1</HiddenSlides>
  <MMClips>0</MMClips>
  <ScaleCrop>false</ScaleCrop>
  <HeadingPairs>
    <vt:vector size="8" baseType="variant">
      <vt:variant>
        <vt:lpstr>Использованные шрифты</vt:lpstr>
      </vt:variant>
      <vt:variant>
        <vt:i4>7</vt:i4>
      </vt:variant>
      <vt:variant>
        <vt:lpstr>Тема</vt:lpstr>
      </vt:variant>
      <vt:variant>
        <vt:i4>1</vt:i4>
      </vt:variant>
      <vt:variant>
        <vt:lpstr>Внедренные серверы OLE</vt:lpstr>
      </vt:variant>
      <vt:variant>
        <vt:i4>1</vt:i4>
      </vt:variant>
      <vt:variant>
        <vt:lpstr>Заголовки слайдов</vt:lpstr>
      </vt:variant>
      <vt:variant>
        <vt:i4>37</vt:i4>
      </vt:variant>
    </vt:vector>
  </HeadingPairs>
  <TitlesOfParts>
    <vt:vector size="46" baseType="lpstr">
      <vt:lpstr>Arial</vt:lpstr>
      <vt:lpstr>Calibri</vt:lpstr>
      <vt:lpstr>Calibri Light</vt:lpstr>
      <vt:lpstr>Comic Sans MS</vt:lpstr>
      <vt:lpstr>Tahoma</vt:lpstr>
      <vt:lpstr>Times New Roman</vt:lpstr>
      <vt:lpstr>Wingdings</vt:lpstr>
      <vt:lpstr>Тема Office</vt:lpstr>
      <vt:lpstr>Visio</vt:lpstr>
      <vt:lpstr> Управление проектированием информационных систем</vt:lpstr>
      <vt:lpstr>Жизненный цикл ИС</vt:lpstr>
      <vt:lpstr>Компоненты моделей ЖЦ ИС</vt:lpstr>
      <vt:lpstr>Стадии жизненного цикла</vt:lpstr>
      <vt:lpstr>Стадии жизненного цикла ИС</vt:lpstr>
      <vt:lpstr>Стадии жизненного цикла ИС</vt:lpstr>
      <vt:lpstr>Стадии жизненного цикла ИС</vt:lpstr>
      <vt:lpstr>Презентация PowerPoint</vt:lpstr>
      <vt:lpstr>Презентация PowerPoint</vt:lpstr>
      <vt:lpstr>Презентация PowerPoint</vt:lpstr>
      <vt:lpstr>Презентация PowerPoint</vt:lpstr>
      <vt:lpstr>Каскадная модель жизненного цикла</vt:lpstr>
      <vt:lpstr>Презентация PowerPoint</vt:lpstr>
      <vt:lpstr>Итерационная модель жизненного цикла ИС </vt:lpstr>
      <vt:lpstr>Итерационная модель жизненного цикла ИС </vt:lpstr>
      <vt:lpstr>Презентация PowerPoint</vt:lpstr>
      <vt:lpstr>Презентация PowerPoint</vt:lpstr>
      <vt:lpstr>Презентация PowerPoint</vt:lpstr>
      <vt:lpstr>Спиральная модель жизненного цикла</vt:lpstr>
      <vt:lpstr>Спиральная модель </vt:lpstr>
      <vt:lpstr>Презентация PowerPoint</vt:lpstr>
      <vt:lpstr>Презентация PowerPoint</vt:lpstr>
      <vt:lpstr>Инкрементная модель </vt:lpstr>
      <vt:lpstr>Презентация PowerPoint</vt:lpstr>
      <vt:lpstr>Сравнение моделей жизненного цикла</vt:lpstr>
      <vt:lpstr>Презентация PowerPoint</vt:lpstr>
      <vt:lpstr>Основные причины, по которым каскадная модель сохраняет свою популярность, следующие:  Привычка - многие ИТ-специалисты получали образование в то время, когда изучалась только каскадная модель, поэтому она используется ими и в наши дни.  Иллюзия снижения рисков участников проекта (заказчика и исполнителя).Каскадная модель предполагает разработку законченных продуктов на каждом этапе: технического задания, технического проекта, программного продукта и пользовательской документации. Разработанная документация позволяет не только определить требования к продукту следующего этапа, но и определить обязанности сторон, объем работ и сроки, при этом окончательная оценка сроков и стоимости проекта производится на начальных этапах, после завершения обследования.  Проблемы внедрения при использовании итерационной модели. В некоторых областях спиральная модель не может применяться, поскольку невозможно использование/тестирование продукта, обладающего неполной функциональностью (например, военные разработки, атомная энергетика и т.д.). </vt:lpstr>
      <vt:lpstr>ГОСТ 34.601-90 - распространяется на автоматизированные системы и устанавливает стадии и этапы их создания. Кроме того, в стандарте содержится описание содержания работ на каждом этапе. Стадии и этапы работы, закрепленные в стандарте, в большей степени соответствуют каскадной модели жизненного цикла.   ISO/IEC 12207:1995 - стандарт на процессы и организацию жизненного цикла. Распространяется на все виды заказного ПО. Стандарт не содержит описания фаз, стадий и этапов.   Custom Development Method (методика Oracle) по разработке прикладных информационных систем - технологический материал, детализированный до уровня заготовок проектных документов, рассчитанных на использование в проектах с применением Oracle. Применяется CDM для классической модели ЖЦ (предусмотрены все работы/задачи и этапы), а также для технологий "быстрой разработки" (Fast Track) или "облегченного подхода", рекомендуемых в случае малых проектов.  </vt:lpstr>
      <vt:lpstr>Rational Unified Process (RUP) предлагает итеративную модель разработки, включающую четыре фазы: начало, исследование, построение и внедрение. Каждая фаза может быть разбита на этапы (итерации), в результате которых выпускается версия для внутреннего или внешнего использования. Прохождение через четыре основные фазы называется циклом разработки, каждый цикл завершается генерацией версии системы. Если после этого работа над проектом не прекращается, то полученный продукт продолжает развиваться и снова минует те же фазы. Суть работы в рамках RUP - это создание и сопровождение моделей на базе UML.   Microsoft Solution Framework (MSF) сходна с RUP, так же включает четыре фазы: анализ, проектирование, разработка, стабилизация, является итерационной, предполагает использование объектно-ориентированного моделирования. MSF в сравнении с RUP в большей степени ориентирована на разработку бизнес-приложений.   Extreme Programming (XP). Экстремальное программирование (самая новая среди рассматриваемых методологий) сформировалось в 1996 году. В основе методологии командная работа, эффективная коммуникация между заказчиком и исполнителем в течение всего проекта по разработке ИС, а разработка ведется с использованием последовательно дорабатываемых прототипов.</vt:lpstr>
      <vt:lpstr>Применение CALS-технологий</vt:lpstr>
      <vt:lpstr> Состав CALS</vt:lpstr>
      <vt:lpstr> Иллюстрация функционального и информационного разрыва между уровнями АСУП/ERP систем и уровнями САПР/CAD, АСУПП /MES,  АСУТП/CAM</vt:lpstr>
      <vt:lpstr>Распределение информационных систем по целевой направленности </vt:lpstr>
      <vt:lpstr> Распределение систем управления по этапам ЖЦ </vt:lpstr>
      <vt:lpstr>Совместное использование данных (информации, знаний) об изделиях, процессах и ресурсах на различных этапах ЖЦ</vt:lpstr>
      <vt:lpstr> Совместное использование данных (информации, знаний) об изделиях, процессах и ресурсах на различных этапах ЖЦ</vt:lpstr>
      <vt:lpstr>ОСНОВЫ УПРАВЛЕНИЯ ПРОЕКТАМИ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Информационные системы</dc:title>
  <dc:creator>Виталий Бондаренко</dc:creator>
  <cp:lastModifiedBy>Виталий Бондаренко</cp:lastModifiedBy>
  <cp:revision>31</cp:revision>
  <dcterms:created xsi:type="dcterms:W3CDTF">2019-03-12T16:49:54Z</dcterms:created>
  <dcterms:modified xsi:type="dcterms:W3CDTF">2021-03-07T17:22:26Z</dcterms:modified>
</cp:coreProperties>
</file>