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311" r:id="rId2"/>
    <p:sldId id="257" r:id="rId3"/>
    <p:sldId id="258" r:id="rId4"/>
    <p:sldId id="467" r:id="rId5"/>
    <p:sldId id="259" r:id="rId6"/>
    <p:sldId id="393" r:id="rId7"/>
    <p:sldId id="421" r:id="rId8"/>
    <p:sldId id="420" r:id="rId9"/>
    <p:sldId id="430" r:id="rId10"/>
    <p:sldId id="440" r:id="rId11"/>
    <p:sldId id="441" r:id="rId12"/>
    <p:sldId id="442" r:id="rId13"/>
    <p:sldId id="446" r:id="rId14"/>
    <p:sldId id="447" r:id="rId15"/>
    <p:sldId id="443" r:id="rId16"/>
    <p:sldId id="432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422" r:id="rId25"/>
    <p:sldId id="395" r:id="rId26"/>
    <p:sldId id="39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5" r:id="rId35"/>
    <p:sldId id="276" r:id="rId36"/>
    <p:sldId id="277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423" r:id="rId45"/>
    <p:sldId id="429" r:id="rId46"/>
    <p:sldId id="466" r:id="rId47"/>
    <p:sldId id="448" r:id="rId48"/>
    <p:sldId id="392" r:id="rId49"/>
    <p:sldId id="451" r:id="rId50"/>
    <p:sldId id="452" r:id="rId51"/>
    <p:sldId id="453" r:id="rId52"/>
    <p:sldId id="454" r:id="rId53"/>
    <p:sldId id="456" r:id="rId54"/>
    <p:sldId id="457" r:id="rId55"/>
    <p:sldId id="458" r:id="rId56"/>
    <p:sldId id="464" r:id="rId57"/>
    <p:sldId id="455" r:id="rId58"/>
    <p:sldId id="297" r:id="rId59"/>
    <p:sldId id="298" r:id="rId60"/>
    <p:sldId id="299" r:id="rId61"/>
    <p:sldId id="300" r:id="rId62"/>
    <p:sldId id="301" r:id="rId63"/>
    <p:sldId id="302" r:id="rId64"/>
    <p:sldId id="303" r:id="rId65"/>
    <p:sldId id="304" r:id="rId66"/>
    <p:sldId id="305" r:id="rId67"/>
    <p:sldId id="306" r:id="rId68"/>
    <p:sldId id="307" r:id="rId69"/>
    <p:sldId id="308" r:id="rId70"/>
    <p:sldId id="310" r:id="rId7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18"/>
    <p:restoredTop sz="94705"/>
  </p:normalViewPr>
  <p:slideViewPr>
    <p:cSldViewPr>
      <p:cViewPr varScale="1">
        <p:scale>
          <a:sx n="142" d="100"/>
          <a:sy n="142" d="100"/>
        </p:scale>
        <p:origin x="258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48181-A46F-3245-B128-83AE864A9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7FEF7B-414F-0A42-86BF-6AE96191B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341DCF-8AD8-AA47-8B73-81C765685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8A2E88-0A7E-B04E-9BD8-0351833E5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B06E86-B136-F643-85F8-7C217F9D7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78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AD96E-E095-2040-A787-5BBBA300F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2EBE63-2F37-7D47-935A-DF3B9FF7C7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2819F6-61DA-644D-9E7D-0AC9C8711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026141-821E-6B4D-BC95-4D4FDA7E0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0FF416-55AE-DE42-8DA4-2879A78C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45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4B314E5-F600-8F48-B833-ACB7227D9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F94A40-7883-1E48-AFB5-B541CB6BC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1C706D-5218-744B-8B89-6AAE29EBA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3D1E2D-2EB9-184E-9D93-3C1E3678B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70AC99-197B-A746-8FA6-3D46E6E43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082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172BE-9385-6247-B229-C3F8E984E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39F1A1-747C-5545-AFAD-A963AF0EC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1812B9-D834-0F42-A6CD-632B4158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C8C050-25C1-D14C-AADE-C9EA51A6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31913A-C5FA-3D40-AE0D-2D9628616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570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4CAAD-C286-5F4C-8149-0E4B2FB05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7AA1D0-3541-C94F-8A46-59F3405B9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60EC1D-9D84-BB41-8603-D14110FA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E705B9-0A8F-524B-8104-BEDBDA860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38A94F-8FFD-B34D-B54B-11262349A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875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A6499-6AD8-5943-93C9-455E9FD3F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E1BD0-2FE4-7B49-A22A-C4B4A575A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40B248-0F87-9345-8AA5-B8B8E78DE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875D58-8FEF-8748-9FB0-BFD0A4271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D171AE-9D6F-A14A-8118-330AE7944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26929C-DD93-E249-A7CE-84C71D778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30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9D60FE-2A5B-DE4F-BB86-ADEAE64B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6C96D1-2C33-8244-85CB-BBEC09D0E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A1139B-5E39-204E-88B8-813FF803D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C88F6-2AAD-2845-9FF6-67615896DF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3A8CC8-FC49-4548-B589-802477C9B2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3F527E-BBCC-D24A-ADCE-F8E5F9774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F177B0B-C9EE-FB40-ABFA-AB9777FCC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73DCA61-959C-4A4C-B0DE-8A63F828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D6CF0-735F-2240-9939-A7935A268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FE3369-D467-7E4A-BF44-15DFBEFD8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818D35-F3CC-3341-B8A3-C75310689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D989A9-042D-B44F-B152-91F545FE6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583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9FE876-A01A-514F-B6CD-0E8471B33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8BE6928-A5E3-3D4E-9CEF-9AA90C613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943B9C-93A8-F447-A0A8-9B537F93A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4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1E601-D3BD-164D-A7A5-85265E84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F32225-1012-F34D-A566-780CF226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C3152C-8805-4343-84D7-BD57CF70A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BEA17D-8D52-DE40-956A-C44E4414E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C33D33-0B16-3F45-A4D0-3B4EEE729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B55561-C657-B247-9234-7F9C8149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99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13254-9844-A049-9C8E-E414E89DC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D77FE7E-DA11-B745-8DA0-C5820681EE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34B9ED-3399-8F4B-AB4D-F181BC0742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208750-A940-1345-8997-AF4DA47F5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DD42B5-0B3F-0B4A-AB2F-404F9D6C9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C8182F-42F5-BB43-BA60-A07259F7D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96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7AB15-06C5-0E42-91D2-45716D750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F7D7D3-2F11-A540-A953-7F698B761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B6ED90-2DC1-F34F-A68D-6F1689494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8EFD3-C430-48B9-A715-631F1B2BDF6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16F347-35A6-D44B-A41B-5402BEBD81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05373B-2757-0C4A-89B3-9CB8070D0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EE0B7-5E4E-4E94-BFEA-61955864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53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rike.com/ru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ru-RU" altLang="ru-RU" b="1" dirty="0"/>
            </a:br>
            <a:r>
              <a:rPr lang="ru-RU" altLang="ru-RU" b="1" dirty="0"/>
              <a:t>Управление проектированием информационных систем</a:t>
            </a:r>
            <a:endParaRPr lang="ru-RU" dirty="0"/>
          </a:p>
        </p:txBody>
      </p:sp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ru-RU" altLang="ru-RU" b="1" dirty="0"/>
              <a:t>Тема 3. </a:t>
            </a:r>
            <a:r>
              <a:rPr lang="ru-RU" dirty="0"/>
              <a:t>Система управления проектами </a:t>
            </a:r>
            <a:r>
              <a:rPr lang="en-US" dirty="0"/>
              <a:t>MS Project</a:t>
            </a:r>
            <a:endParaRPr lang="ru-RU" altLang="ru-RU" b="1" dirty="0"/>
          </a:p>
        </p:txBody>
      </p:sp>
    </p:spTree>
    <p:extLst>
      <p:ext uri="{BB962C8B-B14F-4D97-AF65-F5344CB8AC3E}">
        <p14:creationId xmlns:p14="http://schemas.microsoft.com/office/powerpoint/2010/main" val="504252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>
            <a:extLst>
              <a:ext uri="{FF2B5EF4-FFF2-40B4-BE49-F238E27FC236}">
                <a16:creationId xmlns:a16="http://schemas.microsoft.com/office/drawing/2014/main" id="{D9C04AE4-DBDE-40CF-AB01-AB555153A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916113"/>
            <a:ext cx="7056438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Прямоугольник 5">
            <a:extLst>
              <a:ext uri="{FF2B5EF4-FFF2-40B4-BE49-F238E27FC236}">
                <a16:creationId xmlns:a16="http://schemas.microsoft.com/office/drawing/2014/main" id="{E1AF8775-8EF0-4C40-BB9E-8C52870F0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620713"/>
            <a:ext cx="2449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Планирование 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>
            <a:extLst>
              <a:ext uri="{FF2B5EF4-FFF2-40B4-BE49-F238E27FC236}">
                <a16:creationId xmlns:a16="http://schemas.microsoft.com/office/drawing/2014/main" id="{A6283F5F-B3D1-4CA1-8967-5A38EFAE3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765175"/>
            <a:ext cx="3268662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Прямоугольник 1">
            <a:extLst>
              <a:ext uri="{FF2B5EF4-FFF2-40B4-BE49-F238E27FC236}">
                <a16:creationId xmlns:a16="http://schemas.microsoft.com/office/drawing/2014/main" id="{FC99BE1B-9C51-45CC-86EA-1D433D5C0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1628775"/>
            <a:ext cx="4824413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График работ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в таких системах, как M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Project, получается автоматически, если определены задачи и ресурсы.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Если определить </a:t>
            </a:r>
            <a:r>
              <a:rPr lang="en-US" altLang="ru-RU" sz="2000">
                <a:latin typeface="Tahoma" panose="020B0604030504040204" pitchFamily="34" charset="0"/>
                <a:cs typeface="Tahoma" panose="020B0604030504040204" pitchFamily="34" charset="0"/>
              </a:rPr>
              <a:t>расценки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на человеческие ресурсы, машины, механизмы и материалы, то </a:t>
            </a:r>
            <a:r>
              <a:rPr lang="en-US" altLang="ru-RU" sz="2000">
                <a:latin typeface="Tahoma" panose="020B0604030504040204" pitchFamily="34" charset="0"/>
                <a:cs typeface="Tahoma" panose="020B0604030504040204" pitchFamily="34" charset="0"/>
              </a:rPr>
              <a:t>бюджет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может быть получен также автоматически.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Б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юджет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должен быть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свер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ен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с графиком работ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22531" name="Прямоугольник 2">
            <a:extLst>
              <a:ext uri="{FF2B5EF4-FFF2-40B4-BE49-F238E27FC236}">
                <a16:creationId xmlns:a16="http://schemas.microsoft.com/office/drawing/2014/main" id="{B0E2A780-2248-42CC-A402-6B04135FE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5013325"/>
            <a:ext cx="50038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роцесс планирования является итеративным. План проекта (сроки, список задач, бюджет)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может и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зменят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ь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ся по результатам исполнения проекта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2532" name="Прямоугольник 4">
            <a:extLst>
              <a:ext uri="{FF2B5EF4-FFF2-40B4-BE49-F238E27FC236}">
                <a16:creationId xmlns:a16="http://schemas.microsoft.com/office/drawing/2014/main" id="{F799F868-A222-4220-99CF-B16D6B706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2688" y="549275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Планирование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3">
            <a:extLst>
              <a:ext uri="{FF2B5EF4-FFF2-40B4-BE49-F238E27FC236}">
                <a16:creationId xmlns:a16="http://schemas.microsoft.com/office/drawing/2014/main" id="{2BAC39AC-46B9-4341-8D9E-656ADE347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549275"/>
            <a:ext cx="3744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Проектный треугольник</a:t>
            </a:r>
            <a:endParaRPr lang="ru-RU" altLang="ru-RU" sz="2000"/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DFD4989C-F528-4307-B838-F9CCAE083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1773238"/>
            <a:ext cx="3956050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Прямоугольник 2">
            <a:extLst>
              <a:ext uri="{FF2B5EF4-FFF2-40B4-BE49-F238E27FC236}">
                <a16:creationId xmlns:a16="http://schemas.microsoft.com/office/drawing/2014/main" id="{D82D9F27-EB5F-4C69-8A3F-DB9892B6D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1700213"/>
            <a:ext cx="3671888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Проект имеет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  - дату окончания,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  - бюджет,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  - объем работ.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Их комбинация – 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проектный треугольник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. При внесении изменений в один из элементов оба других меняются.</a:t>
            </a:r>
          </a:p>
        </p:txBody>
      </p:sp>
      <p:sp>
        <p:nvSpPr>
          <p:cNvPr id="23556" name="Прямоугольник 3">
            <a:extLst>
              <a:ext uri="{FF2B5EF4-FFF2-40B4-BE49-F238E27FC236}">
                <a16:creationId xmlns:a16="http://schemas.microsoft.com/office/drawing/2014/main" id="{73AFA08D-00FF-40F8-802A-57C070AA7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3" y="5673725"/>
            <a:ext cx="85502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Для проекта в равной степени важны все три элемента, но обычно в зависимости от приоритетов один из них имеет наибольшее влияние на другие.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1">
            <a:extLst>
              <a:ext uri="{FF2B5EF4-FFF2-40B4-BE49-F238E27FC236}">
                <a16:creationId xmlns:a16="http://schemas.microsoft.com/office/drawing/2014/main" id="{DF87E00C-5177-4E78-8A64-1AB137713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8" y="1531938"/>
            <a:ext cx="793750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Взаимовлияние сторон треугольника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сокращение расписания </a:t>
            </a:r>
            <a:r>
              <a:rPr lang="en-US" altLang="ru-RU" sz="2000">
                <a:sym typeface="Symbol" panose="05050102010706020507" pitchFamily="18" charset="2"/>
              </a:rPr>
              <a:t></a:t>
            </a:r>
            <a:r>
              <a:rPr lang="ru-RU" altLang="ru-RU" sz="2000">
                <a:sym typeface="Symbol" panose="05050102010706020507" pitchFamily="18" charset="2"/>
              </a:rPr>
              <a:t>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во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зрастание стоимости проекта 				      (напр., привлекаются 					      дополнительные работники),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			      уменьшение объема работ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уменьшение бюджета </a:t>
            </a:r>
            <a:r>
              <a:rPr lang="en-US" altLang="ru-RU" sz="2000">
                <a:sym typeface="Symbol" panose="05050102010706020507" pitchFamily="18" charset="2"/>
              </a:rPr>
              <a:t></a:t>
            </a:r>
            <a:r>
              <a:rPr lang="ru-RU" altLang="ru-RU" sz="2000">
                <a:sym typeface="Symbol" panose="05050102010706020507" pitchFamily="18" charset="2"/>
              </a:rPr>
              <a:t>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во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зрастание длительности проекта,      			   уменьшение объема работ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увеличение объема работ </a:t>
            </a:r>
            <a:r>
              <a:rPr lang="en-US" altLang="ru-RU" sz="2000">
                <a:sym typeface="Symbol" panose="05050102010706020507" pitchFamily="18" charset="2"/>
              </a:rPr>
              <a:t></a:t>
            </a:r>
            <a:r>
              <a:rPr lang="ru-RU" altLang="ru-RU" sz="2000">
                <a:sym typeface="Symbol" panose="05050102010706020507" pitchFamily="18" charset="2"/>
              </a:rPr>
              <a:t>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во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зрастание длительности проекта, 			        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во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зрастание стоимости проекта.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Чаще всего хотя бы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одна сторона треугольника фиксирована, ее нельзя изменить.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Иногда это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бюджет: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т.е.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на проект не будет выделено дополнительных средств.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Иногда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нельзя менять календарный план либо конечные результаты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578" name="Прямоугольник 3">
            <a:extLst>
              <a:ext uri="{FF2B5EF4-FFF2-40B4-BE49-F238E27FC236}">
                <a16:creationId xmlns:a16="http://schemas.microsoft.com/office/drawing/2014/main" id="{AE18B271-CAD8-4B10-AA7D-A2B43A3BB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549275"/>
            <a:ext cx="3744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Проектный треугольник</a:t>
            </a:r>
            <a:endParaRPr lang="ru-RU" altLang="ru-RU" sz="200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>
            <a:extLst>
              <a:ext uri="{FF2B5EF4-FFF2-40B4-BE49-F238E27FC236}">
                <a16:creationId xmlns:a16="http://schemas.microsoft.com/office/drawing/2014/main" id="{233F4448-952C-4DC7-BD96-5632A75AD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773238"/>
            <a:ext cx="80645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Зная, какую сторону треугольника нельзя изменить, легко определить, что можно скорректировать в случае возникновения проблем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. О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предел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яем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, какую сторону затрагивает текущая проблема. После этого станет ясно, на какие элементы необходимо обратить внимание, чтобы скорректировать проект.</a:t>
            </a: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При создании плана может случиться, что он не удовлетворяет ожиданиям, например проект заканчивается слишком поздно, его стоимость выходит за пределы бюджета. В таком случае план нужно оптимизировать, чтобы привести его в соответствие с ожиданиями.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Но надо помнить о соотношении сторон треугольника –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если план изменили для уменьшения расходов, то надо проверить, что дата окончания проекта все еще находится в допустимых пределах и т.д.</a:t>
            </a:r>
          </a:p>
        </p:txBody>
      </p:sp>
      <p:sp>
        <p:nvSpPr>
          <p:cNvPr id="25602" name="Прямоугольник 3">
            <a:extLst>
              <a:ext uri="{FF2B5EF4-FFF2-40B4-BE49-F238E27FC236}">
                <a16:creationId xmlns:a16="http://schemas.microsoft.com/office/drawing/2014/main" id="{15673965-A5A6-445E-88AF-6E9C4E6AB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549275"/>
            <a:ext cx="3744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Проектный треугольник</a:t>
            </a:r>
            <a:endParaRPr lang="ru-RU" altLang="ru-RU" sz="200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2">
            <a:extLst>
              <a:ext uri="{FF2B5EF4-FFF2-40B4-BE49-F238E27FC236}">
                <a16:creationId xmlns:a16="http://schemas.microsoft.com/office/drawing/2014/main" id="{1A7EB5C6-1CAE-4BA4-A012-1CB867541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88" y="1773238"/>
            <a:ext cx="4687887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Прямоугольник 3">
            <a:extLst>
              <a:ext uri="{FF2B5EF4-FFF2-40B4-BE49-F238E27FC236}">
                <a16:creationId xmlns:a16="http://schemas.microsoft.com/office/drawing/2014/main" id="{26A2D51D-7B2A-4B91-A065-E4F889B43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549275"/>
            <a:ext cx="5400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Проектный треугольник и качество</a:t>
            </a:r>
            <a:endParaRPr lang="ru-RU" altLang="ru-RU" sz="2000"/>
          </a:p>
        </p:txBody>
      </p:sp>
      <p:sp>
        <p:nvSpPr>
          <p:cNvPr id="26627" name="Прямоугольник 1">
            <a:extLst>
              <a:ext uri="{FF2B5EF4-FFF2-40B4-BE49-F238E27FC236}">
                <a16:creationId xmlns:a16="http://schemas.microsoft.com/office/drawing/2014/main" id="{88F5B97D-FF75-485E-B27F-CFF2FD7D7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237288"/>
            <a:ext cx="5545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Качество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– центр проектного треугольника.</a:t>
            </a:r>
            <a:endParaRPr lang="ru-RU" altLang="ru-RU" sz="200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>
            <a:extLst>
              <a:ext uri="{FF2B5EF4-FFF2-40B4-BE49-F238E27FC236}">
                <a16:creationId xmlns:a16="http://schemas.microsoft.com/office/drawing/2014/main" id="{5B07CF31-0486-4259-8DE4-4E6789A16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88" y="1773238"/>
            <a:ext cx="815022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Качество влияет на все стороны треугольника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Изменения любой стороны треугольника могут повлиять на качество.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Качество не является фактором треугольника. Это результат действий со временем, средствами и работами проекта.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Например, если оказалось, что в календарном плане есть дополнительное время, можно увеличить объем работ, добавив задачи. Таким образом можно добиться более высокого качества проекта и его конечных результатов.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Если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необходимо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сократить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расходы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чтобы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уложиться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бюджет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мож</a:t>
            </a:r>
            <a:r>
              <a:rPr lang="ru-RU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ет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потреб</a:t>
            </a:r>
            <a:r>
              <a:rPr lang="ru-RU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оваться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удалить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задачи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уменьшить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их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длительность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Таким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образом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причиной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снижения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уровня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качества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может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быть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потребность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сокращении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расходов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7650" name="Прямоугольник 3">
            <a:extLst>
              <a:ext uri="{FF2B5EF4-FFF2-40B4-BE49-F238E27FC236}">
                <a16:creationId xmlns:a16="http://schemas.microsoft.com/office/drawing/2014/main" id="{17E0A185-0E70-4C2D-A689-07141067E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549275"/>
            <a:ext cx="5400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Проектный треугольник и качество</a:t>
            </a:r>
            <a:endParaRPr lang="ru-RU" altLang="ru-RU" sz="200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altLang="ru-RU" b="1" dirty="0"/>
              <a:t>Приложения </a:t>
            </a:r>
            <a:r>
              <a:rPr lang="en-US" altLang="ru-RU" b="1" dirty="0"/>
              <a:t>MS Project </a:t>
            </a:r>
            <a:r>
              <a:rPr lang="ru-RU" altLang="ru-RU" b="1" dirty="0"/>
              <a:t>:</a:t>
            </a:r>
          </a:p>
        </p:txBody>
      </p:sp>
      <p:sp>
        <p:nvSpPr>
          <p:cNvPr id="849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7467600" cy="4485112"/>
          </a:xfrm>
        </p:spPr>
        <p:txBody>
          <a:bodyPr/>
          <a:lstStyle/>
          <a:p>
            <a:pPr eaLnBrk="1" hangingPunct="1"/>
            <a:r>
              <a:rPr lang="en-US" altLang="ru-RU" sz="2800" b="1" i="1" dirty="0">
                <a:solidFill>
                  <a:srgbClr val="1F4081"/>
                </a:solidFill>
              </a:rPr>
              <a:t>Project Standard</a:t>
            </a:r>
          </a:p>
          <a:p>
            <a:pPr eaLnBrk="1" hangingPunct="1"/>
            <a:endParaRPr lang="en-US" altLang="ru-RU" sz="2800" b="1" i="1" dirty="0">
              <a:solidFill>
                <a:srgbClr val="1F4081"/>
              </a:solidFill>
            </a:endParaRPr>
          </a:p>
          <a:p>
            <a:pPr eaLnBrk="1" hangingPunct="1"/>
            <a:r>
              <a:rPr lang="en-US" altLang="ru-RU" sz="2800" b="1" i="1" dirty="0">
                <a:solidFill>
                  <a:srgbClr val="1F4081"/>
                </a:solidFill>
              </a:rPr>
              <a:t> Project Professional</a:t>
            </a:r>
          </a:p>
          <a:p>
            <a:pPr eaLnBrk="1" hangingPunct="1"/>
            <a:endParaRPr lang="en-US" altLang="ru-RU" sz="2800" b="1" i="1" dirty="0">
              <a:solidFill>
                <a:srgbClr val="1F4081"/>
              </a:solidFill>
            </a:endParaRPr>
          </a:p>
          <a:p>
            <a:pPr eaLnBrk="1" hangingPunct="1"/>
            <a:r>
              <a:rPr lang="en-US" altLang="ru-RU" sz="2800" b="1" i="1" dirty="0">
                <a:solidFill>
                  <a:srgbClr val="1F4081"/>
                </a:solidFill>
              </a:rPr>
              <a:t> Project Server</a:t>
            </a:r>
          </a:p>
          <a:p>
            <a:pPr eaLnBrk="1" hangingPunct="1">
              <a:buFont typeface="Wingdings" pitchFamily="2" charset="2"/>
              <a:buNone/>
            </a:pPr>
            <a:endParaRPr lang="en-US" altLang="ru-RU" sz="2800" b="1" i="1" dirty="0">
              <a:solidFill>
                <a:srgbClr val="1F4081"/>
              </a:solidFill>
            </a:endParaRPr>
          </a:p>
          <a:p>
            <a:pPr eaLnBrk="1" hangingPunct="1"/>
            <a:r>
              <a:rPr lang="en-US" altLang="ru-RU" sz="2800" b="1" i="1" dirty="0">
                <a:solidFill>
                  <a:srgbClr val="1F4081"/>
                </a:solidFill>
              </a:rPr>
              <a:t> Project Web Access</a:t>
            </a:r>
          </a:p>
          <a:p>
            <a:pPr eaLnBrk="1" hangingPunct="1"/>
            <a:endParaRPr lang="en-US" altLang="ru-RU" b="1" i="1" dirty="0">
              <a:solidFill>
                <a:srgbClr val="1F4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48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96900"/>
            <a:ext cx="7772400" cy="558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ru-RU" sz="4000" b="1"/>
              <a:t>MS Project</a:t>
            </a:r>
            <a:r>
              <a:rPr lang="ru-RU" altLang="ru-RU" sz="4000" b="1"/>
              <a:t> </a:t>
            </a:r>
            <a:r>
              <a:rPr lang="en-US" altLang="ru-RU" sz="4000" b="1"/>
              <a:t>Standard</a:t>
            </a:r>
            <a:endParaRPr lang="ru-RU" altLang="ru-RU" sz="4000" b="1"/>
          </a:p>
        </p:txBody>
      </p:sp>
      <p:sp>
        <p:nvSpPr>
          <p:cNvPr id="860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47248" cy="487375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ru-RU" b="1" dirty="0">
                <a:solidFill>
                  <a:schemeClr val="tx2"/>
                </a:solidFill>
              </a:rPr>
              <a:t>MS Project</a:t>
            </a:r>
            <a:r>
              <a:rPr lang="ru-RU" altLang="ru-RU" b="1" dirty="0">
                <a:solidFill>
                  <a:schemeClr val="tx2"/>
                </a:solidFill>
              </a:rPr>
              <a:t> </a:t>
            </a:r>
            <a:r>
              <a:rPr lang="en-US" altLang="ru-RU" b="1" dirty="0">
                <a:solidFill>
                  <a:schemeClr val="tx2"/>
                </a:solidFill>
              </a:rPr>
              <a:t>Standard</a:t>
            </a:r>
            <a:r>
              <a:rPr lang="ru-RU" altLang="ru-RU" dirty="0"/>
              <a:t> – </a:t>
            </a:r>
            <a:r>
              <a:rPr lang="ru-RU" altLang="ru-RU" b="1" dirty="0">
                <a:solidFill>
                  <a:srgbClr val="1F4081"/>
                </a:solidFill>
              </a:rPr>
              <a:t>настольная система календарного планирования и управления проектами, предназначенная для менеджеров небольших подразделений, обеспечивает информационную поддержку менеджера на всех стадиях жизненного цикла проекта.</a:t>
            </a:r>
            <a:endParaRPr lang="en-US" altLang="ru-RU" b="1" dirty="0">
              <a:solidFill>
                <a:srgbClr val="1F408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86019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96900"/>
            <a:ext cx="7772400" cy="558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ru-RU" sz="4000" b="1" dirty="0"/>
              <a:t>MS Project Professional</a:t>
            </a:r>
            <a:endParaRPr lang="ru-RU" altLang="ru-RU" sz="4000" b="1" dirty="0"/>
          </a:p>
        </p:txBody>
      </p:sp>
      <p:sp>
        <p:nvSpPr>
          <p:cNvPr id="87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55576" y="1600200"/>
            <a:ext cx="8064896" cy="4873752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ru-RU" b="1" dirty="0">
                <a:solidFill>
                  <a:schemeClr val="tx2"/>
                </a:solidFill>
              </a:rPr>
              <a:t>MS Project Professional</a:t>
            </a:r>
            <a:r>
              <a:rPr lang="ru-RU" altLang="ru-RU" b="1" dirty="0"/>
              <a:t> –</a:t>
            </a:r>
            <a:r>
              <a:rPr lang="ru-RU" altLang="ru-RU" dirty="0"/>
              <a:t> </a:t>
            </a:r>
            <a:r>
              <a:rPr lang="ru-RU" altLang="ru-RU" b="1" dirty="0">
                <a:solidFill>
                  <a:srgbClr val="1F4081"/>
                </a:solidFill>
              </a:rPr>
              <a:t>корпоративная система управления проектами. Используется в масштабах подразделения или всего предприятия. Предназначена для работы с</a:t>
            </a:r>
            <a:r>
              <a:rPr lang="en-US" altLang="ru-RU" b="1" dirty="0">
                <a:solidFill>
                  <a:srgbClr val="1F4081"/>
                </a:solidFill>
              </a:rPr>
              <a:t> MS Project Server.</a:t>
            </a:r>
          </a:p>
          <a:p>
            <a:pPr marL="0" indent="0">
              <a:lnSpc>
                <a:spcPct val="150000"/>
              </a:lnSpc>
              <a:buNone/>
            </a:pPr>
            <a:endParaRPr lang="ru-RU" altLang="ru-RU" dirty="0">
              <a:solidFill>
                <a:srgbClr val="1F4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236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600" b="1"/>
              <a:t>Программные продукты для УП</a:t>
            </a:r>
          </a:p>
        </p:txBody>
      </p:sp>
      <p:sp>
        <p:nvSpPr>
          <p:cNvPr id="819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539750" y="1905000"/>
            <a:ext cx="8208963" cy="4476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ru-RU" sz="2800" b="1">
                <a:solidFill>
                  <a:srgbClr val="A50021"/>
                </a:solidFill>
              </a:rPr>
              <a:t>MS Project</a:t>
            </a:r>
            <a:r>
              <a:rPr lang="ru-RU" altLang="ru-RU" sz="2800" b="1">
                <a:solidFill>
                  <a:srgbClr val="1F4081"/>
                </a:solidFill>
              </a:rPr>
              <a:t> –  можно использовать в качестве инструмента планирования и контроля для небольших проектов новичкам в области Управления проектами. Предоставляет возможности по планированию графика работ, отслеживанию их выполнения и анализу информации по портфелю проектов.</a:t>
            </a:r>
            <a:endParaRPr lang="en-GB" altLang="ru-RU" sz="2800" b="1">
              <a:solidFill>
                <a:srgbClr val="1F408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ru-RU" sz="2800" b="1">
                <a:solidFill>
                  <a:srgbClr val="A50021"/>
                </a:solidFill>
              </a:rPr>
              <a:t>Open Plan</a:t>
            </a:r>
            <a:r>
              <a:rPr lang="ru-RU" altLang="ru-RU" sz="2800" b="1">
                <a:solidFill>
                  <a:srgbClr val="1F4081"/>
                </a:solidFill>
              </a:rPr>
              <a:t> – является рабочим инструментом менеджеров, управляющих большими проектами.</a:t>
            </a:r>
            <a:endParaRPr lang="en-GB" altLang="ru-RU" sz="2800" b="1">
              <a:solidFill>
                <a:srgbClr val="1F4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70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96900"/>
            <a:ext cx="7772400" cy="558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ru-RU" sz="4000" b="1" dirty="0"/>
              <a:t>MS Project Server</a:t>
            </a:r>
            <a:endParaRPr lang="ru-RU" altLang="ru-RU" sz="4000" b="1" dirty="0"/>
          </a:p>
        </p:txBody>
      </p:sp>
      <p:sp>
        <p:nvSpPr>
          <p:cNvPr id="880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229600" cy="4495800"/>
          </a:xfrm>
        </p:spPr>
        <p:txBody>
          <a:bodyPr>
            <a:normAutofit/>
          </a:bodyPr>
          <a:lstStyle/>
          <a:p>
            <a:pPr marL="522288" lvl="1" indent="1270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800" b="1" dirty="0">
                <a:solidFill>
                  <a:srgbClr val="1F4081"/>
                </a:solidFill>
              </a:rPr>
              <a:t>Позволяет хранить все проекты централизовано в базе данных, обеспечивает единые для всех проектов настройки и представления данных, единый пул ресурсов, разграничение доступа к данным и функционалу системы.</a:t>
            </a:r>
          </a:p>
          <a:p>
            <a:pPr eaLnBrk="1" hangingPunct="1">
              <a:lnSpc>
                <a:spcPct val="90000"/>
              </a:lnSpc>
            </a:pPr>
            <a:endParaRPr lang="ru-RU" altLang="ru-RU" b="1" dirty="0">
              <a:solidFill>
                <a:srgbClr val="1F4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731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571500"/>
            <a:ext cx="7772400" cy="558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ru-RU" sz="4000" b="1" dirty="0"/>
              <a:t>MS Project Web Access</a:t>
            </a:r>
            <a:endParaRPr lang="ru-RU" altLang="ru-RU" sz="4000" b="1" dirty="0"/>
          </a:p>
        </p:txBody>
      </p:sp>
      <p:sp>
        <p:nvSpPr>
          <p:cNvPr id="890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85813" y="1714500"/>
            <a:ext cx="7772400" cy="4805363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b="1" dirty="0">
                <a:solidFill>
                  <a:schemeClr val="tx2"/>
                </a:solidFill>
              </a:rPr>
              <a:t>	</a:t>
            </a:r>
            <a:r>
              <a:rPr lang="en-US" altLang="ru-RU" b="1" dirty="0">
                <a:solidFill>
                  <a:schemeClr val="tx2"/>
                </a:solidFill>
              </a:rPr>
              <a:t>MS Project Web Access</a:t>
            </a:r>
            <a:r>
              <a:rPr lang="en-US" altLang="ru-RU" dirty="0"/>
              <a:t> – </a:t>
            </a:r>
            <a:r>
              <a:rPr lang="ru-RU" altLang="ru-RU" b="1" dirty="0">
                <a:solidFill>
                  <a:srgbClr val="1F4081"/>
                </a:solidFill>
              </a:rPr>
              <a:t>средство удаленного доступа к серверу </a:t>
            </a:r>
            <a:r>
              <a:rPr lang="en-US" altLang="ru-RU" b="1" dirty="0">
                <a:solidFill>
                  <a:srgbClr val="1F4081"/>
                </a:solidFill>
              </a:rPr>
              <a:t>MS Project Server</a:t>
            </a:r>
            <a:r>
              <a:rPr lang="ru-RU" altLang="ru-RU" b="1" dirty="0">
                <a:solidFill>
                  <a:srgbClr val="1F4081"/>
                </a:solidFill>
              </a:rPr>
              <a:t> через </a:t>
            </a:r>
            <a:r>
              <a:rPr lang="en-US" altLang="ru-RU" b="1" dirty="0">
                <a:solidFill>
                  <a:srgbClr val="1F4081"/>
                </a:solidFill>
              </a:rPr>
              <a:t>Internet </a:t>
            </a:r>
            <a:r>
              <a:rPr lang="ru-RU" altLang="ru-RU" b="1" dirty="0">
                <a:solidFill>
                  <a:srgbClr val="1F4081"/>
                </a:solidFill>
              </a:rPr>
              <a:t>или корпоративную сеть </a:t>
            </a:r>
            <a:r>
              <a:rPr lang="en-US" altLang="ru-RU" b="1" dirty="0">
                <a:solidFill>
                  <a:srgbClr val="1F4081"/>
                </a:solidFill>
              </a:rPr>
              <a:t>Intranet.</a:t>
            </a:r>
            <a:endParaRPr lang="ru-RU" altLang="ru-RU" b="1" dirty="0">
              <a:solidFill>
                <a:srgbClr val="1F4081"/>
              </a:solidFill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b="1" dirty="0">
                <a:solidFill>
                  <a:srgbClr val="1F4081"/>
                </a:solidFill>
              </a:rPr>
              <a:t>	С его помощью составляется отчетность и осуществляется постановка задач исполнителям, а так же поддержка управления корпоративными ресурсами и портфелем проектов.</a:t>
            </a:r>
            <a:endParaRPr lang="en-US" altLang="ru-RU" b="1" dirty="0">
              <a:solidFill>
                <a:srgbClr val="1F4081"/>
              </a:solidFill>
            </a:endParaRPr>
          </a:p>
          <a:p>
            <a:pPr marL="0" indent="0" eaLnBrk="1" hangingPunct="1">
              <a:lnSpc>
                <a:spcPct val="90000"/>
              </a:lnSpc>
            </a:pPr>
            <a:endParaRPr lang="ru-RU" altLang="ru-RU" sz="2800" b="1" dirty="0">
              <a:solidFill>
                <a:srgbClr val="1F4081"/>
              </a:solidFill>
            </a:endParaRPr>
          </a:p>
          <a:p>
            <a:pPr marL="0" indent="0" eaLnBrk="1" hangingPunct="1">
              <a:lnSpc>
                <a:spcPct val="90000"/>
              </a:lnSpc>
            </a:pPr>
            <a:endParaRPr lang="ru-RU" altLang="ru-RU" sz="2800" dirty="0">
              <a:solidFill>
                <a:srgbClr val="1F4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973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Что можно сделать с помощью MS </a:t>
            </a:r>
            <a:r>
              <a:rPr lang="ru-RU" sz="3600" b="1" i="1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Project</a:t>
            </a:r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: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0115" name="Содержимое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800" b="1" dirty="0"/>
              <a:t>Задать логическую и иерархическую структуры проекта и на их основе спланировать расписание выполнения задач;</a:t>
            </a:r>
          </a:p>
          <a:p>
            <a:endParaRPr lang="ru-RU" altLang="ru-RU" sz="2800" b="1" dirty="0"/>
          </a:p>
          <a:p>
            <a:r>
              <a:rPr lang="ru-RU" altLang="ru-RU" sz="2800" b="1" dirty="0"/>
              <a:t>Спланировать использование ресурсов на проекте. При необходимости перепланировать расписание задач с учетом ограниченности ресурсов;</a:t>
            </a:r>
          </a:p>
        </p:txBody>
      </p:sp>
    </p:spTree>
    <p:extLst>
      <p:ext uri="{BB962C8B-B14F-4D97-AF65-F5344CB8AC3E}">
        <p14:creationId xmlns:p14="http://schemas.microsoft.com/office/powerpoint/2010/main" val="3472189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Содержимое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571500" y="642938"/>
            <a:ext cx="8215313" cy="5954414"/>
          </a:xfrm>
        </p:spPr>
        <p:txBody>
          <a:bodyPr>
            <a:normAutofit/>
          </a:bodyPr>
          <a:lstStyle/>
          <a:p>
            <a:r>
              <a:rPr lang="ru-RU" altLang="ru-RU" sz="2800" b="1" dirty="0"/>
              <a:t>Рассчитать стоимостные показатели (бюджет) проекта;</a:t>
            </a:r>
          </a:p>
          <a:p>
            <a:endParaRPr lang="ru-RU" altLang="ru-RU" sz="2800" b="1" dirty="0"/>
          </a:p>
          <a:p>
            <a:r>
              <a:rPr lang="ru-RU" altLang="ru-RU" sz="2800" b="1" dirty="0"/>
              <a:t>Осуществлять контроль над исполнением проекта, так называемое отслеживание;</a:t>
            </a:r>
          </a:p>
          <a:p>
            <a:endParaRPr lang="ru-RU" altLang="ru-RU" sz="2800" b="1" dirty="0"/>
          </a:p>
          <a:p>
            <a:r>
              <a:rPr lang="ru-RU" altLang="ru-RU" sz="2800" b="1" dirty="0"/>
              <a:t>Генерировать десятки стандартных документов и отчетов, характеризующих проект;</a:t>
            </a:r>
          </a:p>
          <a:p>
            <a:endParaRPr lang="ru-RU" altLang="ru-RU" sz="2800" b="1" dirty="0"/>
          </a:p>
          <a:p>
            <a:r>
              <a:rPr lang="ru-RU" altLang="ru-RU" sz="2800" b="1" dirty="0"/>
              <a:t>Осуществлять координацию между различными проектами. Например, возможно определить несколько проектов, использующих общий пул ресурсов.</a:t>
            </a:r>
          </a:p>
          <a:p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4138870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Прямоугольник 1">
            <a:extLst>
              <a:ext uri="{FF2B5EF4-FFF2-40B4-BE49-F238E27FC236}">
                <a16:creationId xmlns:a16="http://schemas.microsoft.com/office/drawing/2014/main" id="{2DBCE333-5E5E-4FDE-BF60-0A8E3740A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844675"/>
            <a:ext cx="78486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Проект предпринимается для достижения определенного результата в определенные сроки и за определенные деньги.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План проекта составляют, чтобы определить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   - 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какие </a:t>
            </a: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работы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обеспечивают результат проекта,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   - какие </a:t>
            </a: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люди и оборудование 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нужны для их выполнения,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   - какое </a:t>
            </a: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время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эти люди и оборудование будут заняты работой по проекту.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Проектный план содержит три основных элемента: </a:t>
            </a: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задачи, ресурсы и назначения.</a:t>
            </a:r>
          </a:p>
        </p:txBody>
      </p:sp>
    </p:spTree>
    <p:extLst>
      <p:ext uri="{BB962C8B-B14F-4D97-AF65-F5344CB8AC3E}">
        <p14:creationId xmlns:p14="http://schemas.microsoft.com/office/powerpoint/2010/main" val="134296971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1">
            <a:extLst>
              <a:ext uri="{FF2B5EF4-FFF2-40B4-BE49-F238E27FC236}">
                <a16:creationId xmlns:a16="http://schemas.microsoft.com/office/drawing/2014/main" id="{EDF63BA3-E784-447D-AD64-7F8FC2240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700213"/>
            <a:ext cx="777557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Задачи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Задача – работа, осуществляемая в рамках проекта для достижения определенного результата. Поскольку обычно проект содержит много задач, то для удобства отслеживания плана их объединяют в группы, или 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фазы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. Совокупность фаз проекта называется его 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жизненным циклом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Фаза проекта 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состоит из одной или нескольких задач, в результате выполнения которых достигается один или несколько основных результатов проекта. Таким образом, результаты, достигнутые благодаря выполнению каждой из задач, входящих в фазу, формируют ее результат. Фазы могут состоять также из других фаз.</a:t>
            </a:r>
          </a:p>
        </p:txBody>
      </p:sp>
    </p:spTree>
    <p:extLst>
      <p:ext uri="{BB962C8B-B14F-4D97-AF65-F5344CB8AC3E}">
        <p14:creationId xmlns:p14="http://schemas.microsoft.com/office/powerpoint/2010/main" val="236408652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1">
            <a:extLst>
              <a:ext uri="{FF2B5EF4-FFF2-40B4-BE49-F238E27FC236}">
                <a16:creationId xmlns:a16="http://schemas.microsoft.com/office/drawing/2014/main" id="{5839DCDB-1CD7-495B-B5E6-B8E4B1FB7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652588"/>
            <a:ext cx="8137525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Задачи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Вся работа, которую необходимо выполнить для достижения целей проекта, разбивается на отдельные задачи. Содержание проекта образуют все задачи и цели проекта. Сокращение содержания проекта, например, очень часто означает отказ от некоторых целей проекта и задач, которые необходимы для достижения целей проекта.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Ресурсы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Сотрудники, оборудование, материалы или помещение – все, что может потребоваться для выполнения отдельных задач проекта. Количество ресурсов, которыми располагает менеджер проекта, может определять содержание проекта и (или) сроки его выполнения.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Назначения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Они</a:t>
            </a:r>
            <a:r>
              <a:rPr lang="ru-RU" altLang="ru-RU" sz="2000" b="0" i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появляются, когда выделяются ресурсы для выполнения задачи. Назначения напрямую определяют объем времени, требуемый для выполнения задач, и косвенно определяют полное время выполнения проекта. </a:t>
            </a:r>
          </a:p>
        </p:txBody>
      </p:sp>
      <p:sp>
        <p:nvSpPr>
          <p:cNvPr id="31746" name="Прямоугольник 2">
            <a:extLst>
              <a:ext uri="{FF2B5EF4-FFF2-40B4-BE49-F238E27FC236}">
                <a16:creationId xmlns:a16="http://schemas.microsoft.com/office/drawing/2014/main" id="{4B120396-50DE-4255-B1C5-9B5D4DD59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692150"/>
            <a:ext cx="4392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Основные понятия </a:t>
            </a:r>
            <a:r>
              <a:rPr lang="en-US" altLang="ru-RU" sz="2000">
                <a:latin typeface="Tahoma" panose="020B0604030504040204" pitchFamily="34" charset="0"/>
                <a:cs typeface="Tahoma" panose="020B0604030504040204" pitchFamily="34" charset="0"/>
              </a:rPr>
              <a:t>MS Project</a:t>
            </a:r>
            <a:endParaRPr lang="ru-RU" altLang="ru-RU" sz="2000"/>
          </a:p>
        </p:txBody>
      </p:sp>
    </p:spTree>
    <p:extLst>
      <p:ext uri="{BB962C8B-B14F-4D97-AF65-F5344CB8AC3E}">
        <p14:creationId xmlns:p14="http://schemas.microsoft.com/office/powerpoint/2010/main" val="423517417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Заголовок 1"/>
          <p:cNvSpPr>
            <a:spLocks noGrp="1"/>
          </p:cNvSpPr>
          <p:nvPr>
            <p:ph type="title"/>
          </p:nvPr>
        </p:nvSpPr>
        <p:spPr>
          <a:xfrm>
            <a:off x="1907703" y="2143125"/>
            <a:ext cx="6650509" cy="1143000"/>
          </a:xfrm>
        </p:spPr>
        <p:txBody>
          <a:bodyPr/>
          <a:lstStyle/>
          <a:p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Элементы</a:t>
            </a:r>
            <a:b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ru-RU" b="1" dirty="0">
                <a:solidFill>
                  <a:schemeClr val="accent1">
                    <a:lumMod val="75000"/>
                  </a:schemeClr>
                </a:solidFill>
              </a:rPr>
              <a:t>MS Project Professional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2265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Элементы проекта</a:t>
            </a:r>
          </a:p>
        </p:txBody>
      </p:sp>
      <p:sp>
        <p:nvSpPr>
          <p:cNvPr id="931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b="1">
                <a:solidFill>
                  <a:srgbClr val="1F4081"/>
                </a:solidFill>
              </a:rPr>
              <a:t>Сам проект.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>
                <a:solidFill>
                  <a:srgbClr val="1F4081"/>
                </a:solidFill>
              </a:rPr>
              <a:t>Календарь, связанный с реализацией проекта.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>
                <a:solidFill>
                  <a:srgbClr val="1F4081"/>
                </a:solidFill>
              </a:rPr>
              <a:t>Работы, входящие в состав проекта.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>
                <a:solidFill>
                  <a:srgbClr val="1F4081"/>
                </a:solidFill>
              </a:rPr>
              <a:t>Ресурсы, используемые при реализации проекта.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>
                <a:solidFill>
                  <a:srgbClr val="1F4081"/>
                </a:solidFill>
              </a:rPr>
              <a:t>Назначения ресурсов работам проекта.</a:t>
            </a:r>
          </a:p>
          <a:p>
            <a:pPr eaLnBrk="1" hangingPunct="1">
              <a:lnSpc>
                <a:spcPct val="90000"/>
              </a:lnSpc>
            </a:pPr>
            <a:endParaRPr lang="ru-RU" altLang="ru-RU" b="1">
              <a:solidFill>
                <a:srgbClr val="1F4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325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509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/>
              <a:t>Характеристика основных элементов проекта</a:t>
            </a:r>
          </a:p>
        </p:txBody>
      </p:sp>
      <p:sp>
        <p:nvSpPr>
          <p:cNvPr id="942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419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3600" b="1" i="1">
                <a:solidFill>
                  <a:srgbClr val="1F4081"/>
                </a:solidFill>
              </a:rPr>
              <a:t>описание проекта</a:t>
            </a:r>
          </a:p>
          <a:p>
            <a:pPr eaLnBrk="1" hangingPunct="1"/>
            <a:r>
              <a:rPr lang="ru-RU" altLang="ru-RU" b="1">
                <a:solidFill>
                  <a:srgbClr val="1F4081"/>
                </a:solidFill>
              </a:rPr>
              <a:t>Наименование проекта</a:t>
            </a:r>
          </a:p>
          <a:p>
            <a:pPr eaLnBrk="1" hangingPunct="1"/>
            <a:r>
              <a:rPr lang="ru-RU" altLang="ru-RU" b="1">
                <a:solidFill>
                  <a:srgbClr val="1F4081"/>
                </a:solidFill>
              </a:rPr>
              <a:t>Дата начала проекта</a:t>
            </a:r>
          </a:p>
          <a:p>
            <a:pPr eaLnBrk="1" hangingPunct="1"/>
            <a:r>
              <a:rPr lang="ru-RU" altLang="ru-RU" b="1">
                <a:solidFill>
                  <a:srgbClr val="1F4081"/>
                </a:solidFill>
              </a:rPr>
              <a:t>Дата окончания проекта</a:t>
            </a:r>
          </a:p>
          <a:p>
            <a:pPr eaLnBrk="1" hangingPunct="1"/>
            <a:r>
              <a:rPr lang="ru-RU" altLang="ru-RU" b="1">
                <a:solidFill>
                  <a:srgbClr val="1F4081"/>
                </a:solidFill>
              </a:rPr>
              <a:t>Суммарные затраты на проект</a:t>
            </a:r>
          </a:p>
          <a:p>
            <a:pPr eaLnBrk="1" hangingPunct="1"/>
            <a:r>
              <a:rPr lang="ru-RU" altLang="ru-RU" b="1">
                <a:solidFill>
                  <a:srgbClr val="1F4081"/>
                </a:solidFill>
              </a:rPr>
              <a:t>Идентификация проекта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b="1" i="1">
              <a:solidFill>
                <a:srgbClr val="1F4081"/>
              </a:solidFill>
            </a:endParaRPr>
          </a:p>
          <a:p>
            <a:pPr eaLnBrk="1" hangingPunct="1"/>
            <a:endParaRPr lang="ru-RU" altLang="ru-RU">
              <a:solidFill>
                <a:srgbClr val="1F4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418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68313" y="764704"/>
            <a:ext cx="8142287" cy="566467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ru-RU" sz="2800" b="1" dirty="0">
                <a:solidFill>
                  <a:srgbClr val="A50021"/>
                </a:solidFill>
              </a:rPr>
              <a:t>Primavera Project Planner</a:t>
            </a:r>
            <a:r>
              <a:rPr lang="ru-RU" altLang="ru-RU" sz="2800" b="1" dirty="0">
                <a:solidFill>
                  <a:srgbClr val="1F4081"/>
                </a:solidFill>
              </a:rPr>
              <a:t> – предназначен для календарно-сетевого планирования и управления с учетом потребностей в материальных, трудовых и финансовых ресурсов. Выполняет функцию центрального хранилища проектов.</a:t>
            </a:r>
            <a:endParaRPr lang="en-GB" altLang="ru-RU" sz="2800" b="1" dirty="0">
              <a:solidFill>
                <a:srgbClr val="1F408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ru-RU" sz="2800" b="1" dirty="0">
                <a:solidFill>
                  <a:srgbClr val="A50021"/>
                </a:solidFill>
              </a:rPr>
              <a:t>Spider Project</a:t>
            </a:r>
            <a:r>
              <a:rPr lang="en-GB" altLang="ru-RU" sz="2800" b="1" dirty="0">
                <a:solidFill>
                  <a:srgbClr val="1F4081"/>
                </a:solidFill>
              </a:rPr>
              <a:t> </a:t>
            </a:r>
            <a:r>
              <a:rPr lang="ru-RU" altLang="ru-RU" sz="2800" b="1" dirty="0">
                <a:solidFill>
                  <a:srgbClr val="1F4081"/>
                </a:solidFill>
              </a:rPr>
              <a:t>– является российской разработкой. Имеет мощные инструменты планирования использования ограниченных ресурсов. Возможность использования нормативно – справочной информации.</a:t>
            </a:r>
            <a:endParaRPr lang="en-US" altLang="ru-RU" sz="2800" b="1" dirty="0">
              <a:solidFill>
                <a:srgbClr val="1F408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65141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5"/>
          <p:cNvSpPr>
            <a:spLocks noGrp="1" noChangeArrowheads="1"/>
          </p:cNvSpPr>
          <p:nvPr>
            <p:ph type="title"/>
          </p:nvPr>
        </p:nvSpPr>
        <p:spPr>
          <a:xfrm>
            <a:off x="900113" y="90805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altLang="ru-RU" b="1" i="1"/>
              <a:t>Календарь проекта</a:t>
            </a:r>
            <a:endParaRPr lang="ru-RU" altLang="ru-RU"/>
          </a:p>
        </p:txBody>
      </p:sp>
      <p:sp>
        <p:nvSpPr>
          <p:cNvPr id="9523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62000" y="2286000"/>
            <a:ext cx="7772400" cy="4114800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1F4081"/>
                </a:solidFill>
              </a:rPr>
              <a:t>Таблица рабочих и выходных дней</a:t>
            </a:r>
          </a:p>
          <a:p>
            <a:pPr eaLnBrk="1" hangingPunct="1"/>
            <a:r>
              <a:rPr lang="ru-RU" altLang="ru-RU" b="1">
                <a:solidFill>
                  <a:srgbClr val="1F4081"/>
                </a:solidFill>
              </a:rPr>
              <a:t>Расчетная продолжительность рабочего дня</a:t>
            </a:r>
          </a:p>
          <a:p>
            <a:pPr lvl="4" eaLnBrk="1" hangingPunct="1"/>
            <a:endParaRPr lang="ru-RU" altLang="ru-RU">
              <a:solidFill>
                <a:srgbClr val="1F40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21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225"/>
            <a:ext cx="7772400" cy="64135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b="1" dirty="0">
                <a:solidFill>
                  <a:srgbClr val="A50021"/>
                </a:solidFill>
              </a:rPr>
              <a:t>Работа</a:t>
            </a:r>
          </a:p>
        </p:txBody>
      </p:sp>
      <p:sp>
        <p:nvSpPr>
          <p:cNvPr id="962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81000" y="1340768"/>
            <a:ext cx="8458200" cy="5517232"/>
          </a:xfrm>
        </p:spPr>
        <p:txBody>
          <a:bodyPr/>
          <a:lstStyle/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Идентификационный номер</a:t>
            </a:r>
            <a:endParaRPr lang="en-US" altLang="ru-RU" b="1" dirty="0">
              <a:solidFill>
                <a:srgbClr val="1F408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Наименование работы</a:t>
            </a:r>
          </a:p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Цикл выполнения работы</a:t>
            </a:r>
          </a:p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Даты начала и окончания</a:t>
            </a:r>
          </a:p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Трудоемкость работы</a:t>
            </a:r>
          </a:p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Процент выполнения работы</a:t>
            </a:r>
          </a:p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Иерархический уровень</a:t>
            </a:r>
          </a:p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Показатель приоритетности работы</a:t>
            </a:r>
          </a:p>
          <a:p>
            <a:pPr eaLnBrk="1" hangingPunct="1"/>
            <a:r>
              <a:rPr lang="ru-RU" altLang="ru-RU" b="1" dirty="0">
                <a:solidFill>
                  <a:srgbClr val="1F4081"/>
                </a:solidFill>
              </a:rPr>
              <a:t>Резерв времени работы</a:t>
            </a:r>
          </a:p>
        </p:txBody>
      </p:sp>
    </p:spTree>
    <p:extLst>
      <p:ext uri="{BB962C8B-B14F-4D97-AF65-F5344CB8AC3E}">
        <p14:creationId xmlns:p14="http://schemas.microsoft.com/office/powerpoint/2010/main" val="3869867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71500"/>
            <a:ext cx="7772400" cy="609600"/>
          </a:xfrm>
        </p:spPr>
        <p:txBody>
          <a:bodyPr/>
          <a:lstStyle/>
          <a:p>
            <a:pPr eaLnBrk="1" hangingPunct="1"/>
            <a:r>
              <a:rPr lang="ru-RU" altLang="ru-RU"/>
              <a:t> </a:t>
            </a:r>
          </a:p>
        </p:txBody>
      </p:sp>
      <p:sp>
        <p:nvSpPr>
          <p:cNvPr id="972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marL="487363" indent="-398463" algn="ctr" eaLnBrk="1" hangingPunct="1">
              <a:buFont typeface="Wingdings" pitchFamily="2" charset="2"/>
              <a:buNone/>
            </a:pPr>
            <a:r>
              <a:rPr lang="ru-RU" altLang="ru-RU" sz="3600" b="1" i="1">
                <a:solidFill>
                  <a:srgbClr val="A50021"/>
                </a:solidFill>
              </a:rPr>
              <a:t>Взаимосвязь работ</a:t>
            </a:r>
          </a:p>
          <a:p>
            <a:pPr marL="487363" indent="-398463" algn="ctr" eaLnBrk="1" hangingPunct="1">
              <a:buFont typeface="Wingdings" pitchFamily="2" charset="2"/>
              <a:buNone/>
            </a:pPr>
            <a:endParaRPr lang="ru-RU" altLang="ru-RU" sz="3600" b="1" i="1"/>
          </a:p>
          <a:p>
            <a:pPr marL="487363" indent="-398463" eaLnBrk="1" hangingPunct="1"/>
            <a:r>
              <a:rPr lang="ru-RU" altLang="ru-RU" b="1">
                <a:solidFill>
                  <a:srgbClr val="1F4081"/>
                </a:solidFill>
              </a:rPr>
              <a:t>Идентификационные номера прямо предшествующих работ</a:t>
            </a:r>
          </a:p>
          <a:p>
            <a:pPr marL="487363" indent="-398463" eaLnBrk="1" hangingPunct="1"/>
            <a:r>
              <a:rPr lang="ru-RU" altLang="ru-RU" b="1">
                <a:solidFill>
                  <a:srgbClr val="1F4081"/>
                </a:solidFill>
              </a:rPr>
              <a:t>Тип связи предшествующей работы с текущей</a:t>
            </a:r>
          </a:p>
          <a:p>
            <a:pPr marL="487363" indent="-398463" eaLnBrk="1" hangingPunct="1"/>
            <a:r>
              <a:rPr lang="ru-RU" altLang="ru-RU" b="1">
                <a:solidFill>
                  <a:srgbClr val="1F4081"/>
                </a:solidFill>
              </a:rPr>
              <a:t>Сдвиги времени текущей работы относительно предшествующих работ.</a:t>
            </a:r>
          </a:p>
          <a:p>
            <a:pPr marL="487363" indent="-398463" eaLnBrk="1" hangingPunct="1"/>
            <a:endParaRPr lang="ru-RU" altLang="ru-RU" sz="2800" b="1">
              <a:solidFill>
                <a:srgbClr val="1F4081"/>
              </a:solidFill>
            </a:endParaRPr>
          </a:p>
          <a:p>
            <a:pPr marL="487363" indent="-398463" eaLnBrk="1" hangingPunct="1"/>
            <a:endParaRPr lang="ru-RU" altLang="ru-RU" b="1"/>
          </a:p>
          <a:p>
            <a:pPr marL="487363" indent="-398463" eaLnBrk="1" hangingPunct="1"/>
            <a:endParaRPr lang="ru-RU" altLang="ru-RU" sz="2400" b="1"/>
          </a:p>
        </p:txBody>
      </p:sp>
    </p:spTree>
    <p:extLst>
      <p:ext uri="{BB962C8B-B14F-4D97-AF65-F5344CB8AC3E}">
        <p14:creationId xmlns:p14="http://schemas.microsoft.com/office/powerpoint/2010/main" val="3781212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723900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rgbClr val="A50021"/>
                </a:solidFill>
              </a:rPr>
              <a:t>Ресурс</a:t>
            </a:r>
          </a:p>
        </p:txBody>
      </p:sp>
      <p:sp>
        <p:nvSpPr>
          <p:cNvPr id="983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95288" y="1066800"/>
            <a:ext cx="8569200" cy="54864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Наименование ресурса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Описание группы, к которой принадлежит ресурс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Максимальное количество единиц ресурса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Количество единиц ресурса, назначаемых работе по умолчанию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Стоимость единицы ресурса в единицу времени при нормальной загрузке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Стоимость единицы ресурса единицу времени при перезагрузке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Стоимость разового использования ресурса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Суммарный объем работ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Суммарные затраты финансовых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2306113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 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1003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ru-RU" altLang="ru-RU" sz="3600" b="1" i="1" dirty="0">
                <a:solidFill>
                  <a:srgbClr val="A50021"/>
                </a:solidFill>
              </a:rPr>
              <a:t>КАЛЕНДАРЬ РЕСУРСА</a:t>
            </a:r>
          </a:p>
          <a:p>
            <a:pPr marL="609600" indent="-609600" algn="ctr" eaLnBrk="1" hangingPunct="1">
              <a:buFont typeface="Wingdings" pitchFamily="2" charset="2"/>
              <a:buNone/>
            </a:pPr>
            <a:endParaRPr lang="ru-RU" altLang="ru-RU" sz="3600" b="1" dirty="0">
              <a:solidFill>
                <a:srgbClr val="A50021"/>
              </a:solidFill>
            </a:endParaRPr>
          </a:p>
          <a:p>
            <a:pPr marL="609600" indent="-609600" eaLnBrk="1" hangingPunct="1"/>
            <a:r>
              <a:rPr lang="ru-RU" altLang="ru-RU" b="1" dirty="0">
                <a:solidFill>
                  <a:srgbClr val="1F4081"/>
                </a:solidFill>
              </a:rPr>
              <a:t>Таблица рабочих и выходных дней</a:t>
            </a:r>
          </a:p>
          <a:p>
            <a:pPr marL="609600" indent="-609600" eaLnBrk="1" hangingPunct="1"/>
            <a:r>
              <a:rPr lang="ru-RU" altLang="ru-RU" b="1" dirty="0">
                <a:solidFill>
                  <a:srgbClr val="1F4081"/>
                </a:solidFill>
              </a:rPr>
              <a:t>Расчетная продолжительность рабочего дня</a:t>
            </a:r>
          </a:p>
          <a:p>
            <a:pPr marL="609600" indent="-609600" algn="ctr" eaLnBrk="1" hangingPunct="1">
              <a:buFont typeface="Wingdings" pitchFamily="2" charset="2"/>
              <a:buNone/>
            </a:pPr>
            <a:endParaRPr lang="ru-RU" altLang="ru-RU" b="1" dirty="0">
              <a:solidFill>
                <a:srgbClr val="1F4081"/>
              </a:solidFill>
            </a:endParaRPr>
          </a:p>
          <a:p>
            <a:pPr marL="609600" indent="-609600" algn="ctr" eaLnBrk="1" hangingPunct="1">
              <a:buFont typeface="Wingdings" pitchFamily="2" charset="2"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56148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304800"/>
            <a:ext cx="8621712" cy="1311275"/>
          </a:xfrm>
        </p:spPr>
        <p:txBody>
          <a:bodyPr/>
          <a:lstStyle/>
          <a:p>
            <a:pPr algn="ctr" eaLnBrk="1" hangingPunct="1"/>
            <a:r>
              <a:rPr lang="ru-RU" altLang="ru-RU" sz="4000" b="1"/>
              <a:t>Назначение ресурсов конкретной работе</a:t>
            </a:r>
          </a:p>
        </p:txBody>
      </p:sp>
      <p:sp>
        <p:nvSpPr>
          <p:cNvPr id="1013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886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Наименование ресурса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Количество единиц ресурса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Задержка начала работ данного ресурса по отношению к началу работы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Общая трудоемкость работ ресурса по данной работе</a:t>
            </a:r>
          </a:p>
          <a:p>
            <a:pPr eaLnBrk="1" hangingPunct="1">
              <a:lnSpc>
                <a:spcPct val="150000"/>
              </a:lnSpc>
            </a:pPr>
            <a:endParaRPr lang="ru-RU" altLang="ru-RU" b="1" dirty="0"/>
          </a:p>
          <a:p>
            <a:pPr eaLnBrk="1" hangingPunct="1"/>
            <a:endParaRPr lang="ru-RU" altLang="ru-RU" b="1" dirty="0"/>
          </a:p>
          <a:p>
            <a:pPr algn="ctr" eaLnBrk="1" hangingPunct="1">
              <a:buFont typeface="Wingdings" pitchFamily="2" charset="2"/>
              <a:buNone/>
            </a:pPr>
            <a:endParaRPr lang="ru-RU" alt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073942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71500"/>
            <a:ext cx="7772400" cy="609600"/>
          </a:xfrm>
        </p:spPr>
        <p:txBody>
          <a:bodyPr/>
          <a:lstStyle/>
          <a:p>
            <a:pPr eaLnBrk="1" hangingPunct="1"/>
            <a:r>
              <a:rPr lang="ru-RU" altLang="ru-RU"/>
              <a:t> </a:t>
            </a:r>
          </a:p>
        </p:txBody>
      </p:sp>
      <p:sp>
        <p:nvSpPr>
          <p:cNvPr id="1024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62000" y="457200"/>
            <a:ext cx="7986464" cy="5780112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600" b="1" i="1" dirty="0">
                <a:solidFill>
                  <a:srgbClr val="A50021"/>
                </a:solidFill>
              </a:rPr>
              <a:t>Сведения о назначении ресурсов в данном интервале времени</a:t>
            </a:r>
            <a:endParaRPr lang="en-US" altLang="ru-RU" sz="3600" b="1" i="1" dirty="0">
              <a:solidFill>
                <a:srgbClr val="A50021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Начало интервала времени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Продолжительность интервала времени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Объем работ, выполненный в заданном интервале времени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b="1" dirty="0">
                <a:solidFill>
                  <a:srgbClr val="1F4081"/>
                </a:solidFill>
              </a:rPr>
              <a:t>Действительный объем работ, выполненный в заданном интервале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2092948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1700213"/>
            <a:ext cx="6934200" cy="2357437"/>
          </a:xfrm>
        </p:spPr>
        <p:txBody>
          <a:bodyPr/>
          <a:lstStyle/>
          <a:p>
            <a:pPr algn="ctr" eaLnBrk="1" hangingPunct="1"/>
            <a:r>
              <a:rPr lang="ru-RU" altLang="ru-RU" b="1" i="1"/>
              <a:t>Предварительное планирование проекта</a:t>
            </a:r>
            <a:br>
              <a:rPr lang="ru-RU" altLang="ru-RU" b="1" i="1"/>
            </a:br>
            <a:endParaRPr lang="ru-RU" altLang="ru-RU" b="1" i="1"/>
          </a:p>
        </p:txBody>
      </p:sp>
      <p:sp>
        <p:nvSpPr>
          <p:cNvPr id="1054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 </a:t>
            </a:r>
          </a:p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6519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5679" y="404664"/>
            <a:ext cx="7920038" cy="836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A50021"/>
                </a:solidFill>
              </a:rPr>
              <a:t>Техника планирования</a:t>
            </a:r>
            <a:br>
              <a:rPr lang="ru-RU" altLang="ru-RU" sz="4800" b="1" dirty="0">
                <a:solidFill>
                  <a:srgbClr val="A50021"/>
                </a:solidFill>
              </a:rPr>
            </a:br>
            <a:r>
              <a:rPr lang="ru-RU" altLang="ru-RU" sz="2800" b="1" dirty="0">
                <a:solidFill>
                  <a:srgbClr val="A50021"/>
                </a:solidFill>
              </a:rPr>
              <a:t>(основные процессы)</a:t>
            </a:r>
            <a:endParaRPr lang="ru-RU" altLang="ru-RU" sz="4800" b="1" dirty="0">
              <a:solidFill>
                <a:srgbClr val="A50021"/>
              </a:solidFill>
            </a:endParaRPr>
          </a:p>
        </p:txBody>
      </p:sp>
      <p:sp>
        <p:nvSpPr>
          <p:cNvPr id="106499" name="Rectangle 3"/>
          <p:cNvSpPr>
            <a:spLocks noChangeArrowheads="1"/>
          </p:cNvSpPr>
          <p:nvPr/>
        </p:nvSpPr>
        <p:spPr bwMode="auto">
          <a:xfrm>
            <a:off x="250825" y="1628775"/>
            <a:ext cx="1873250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1800" b="1" dirty="0">
                <a:solidFill>
                  <a:schemeClr val="bg1"/>
                </a:solidFill>
              </a:rPr>
              <a:t>Определение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цели</a:t>
            </a:r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323850" y="3429000"/>
            <a:ext cx="18002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Описание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цели</a:t>
            </a:r>
          </a:p>
        </p:txBody>
      </p:sp>
      <p:sp>
        <p:nvSpPr>
          <p:cNvPr id="106501" name="Rectangle 5"/>
          <p:cNvSpPr>
            <a:spLocks noChangeArrowheads="1"/>
          </p:cNvSpPr>
          <p:nvPr/>
        </p:nvSpPr>
        <p:spPr bwMode="auto">
          <a:xfrm>
            <a:off x="2627313" y="1628775"/>
            <a:ext cx="1871662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Список задач</a:t>
            </a:r>
          </a:p>
        </p:txBody>
      </p:sp>
      <p:sp>
        <p:nvSpPr>
          <p:cNvPr id="106502" name="Rectangle 6"/>
          <p:cNvSpPr>
            <a:spLocks noChangeArrowheads="1"/>
          </p:cNvSpPr>
          <p:nvPr/>
        </p:nvSpPr>
        <p:spPr bwMode="auto">
          <a:xfrm>
            <a:off x="2627313" y="3357563"/>
            <a:ext cx="1944687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Список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 технических 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стадий</a:t>
            </a:r>
          </a:p>
        </p:txBody>
      </p:sp>
      <p:sp>
        <p:nvSpPr>
          <p:cNvPr id="106503" name="Rectangle 7"/>
          <p:cNvSpPr>
            <a:spLocks noChangeArrowheads="1"/>
          </p:cNvSpPr>
          <p:nvPr/>
        </p:nvSpPr>
        <p:spPr bwMode="auto">
          <a:xfrm>
            <a:off x="2375694" y="4797424"/>
            <a:ext cx="2087562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Общий</a:t>
            </a:r>
            <a:r>
              <a:rPr lang="ru-RU" altLang="ru-RU" sz="2000" b="1" dirty="0"/>
              <a:t> </a:t>
            </a:r>
            <a:r>
              <a:rPr lang="ru-RU" altLang="ru-RU" b="1" dirty="0">
                <a:solidFill>
                  <a:schemeClr val="bg1"/>
                </a:solidFill>
              </a:rPr>
              <a:t>пул</a:t>
            </a:r>
            <a:r>
              <a:rPr lang="ru-RU" altLang="ru-RU" sz="2000" b="1" dirty="0"/>
              <a:t> 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ресурсов</a:t>
            </a:r>
          </a:p>
        </p:txBody>
      </p:sp>
      <p:sp>
        <p:nvSpPr>
          <p:cNvPr id="106504" name="Rectangle 8"/>
          <p:cNvSpPr>
            <a:spLocks noChangeArrowheads="1"/>
          </p:cNvSpPr>
          <p:nvPr/>
        </p:nvSpPr>
        <p:spPr bwMode="auto">
          <a:xfrm>
            <a:off x="4716462" y="2420938"/>
            <a:ext cx="215899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Последовательность</a:t>
            </a:r>
            <a:br>
              <a:rPr lang="ru-RU" altLang="ru-RU" b="1" dirty="0">
                <a:solidFill>
                  <a:schemeClr val="bg1"/>
                </a:solidFill>
              </a:rPr>
            </a:br>
            <a:r>
              <a:rPr lang="ru-RU" altLang="ru-RU" b="1" dirty="0">
                <a:solidFill>
                  <a:schemeClr val="bg1"/>
                </a:solidFill>
              </a:rPr>
              <a:t>задач</a:t>
            </a:r>
          </a:p>
        </p:txBody>
      </p:sp>
      <p:sp>
        <p:nvSpPr>
          <p:cNvPr id="106505" name="Rectangle 9"/>
          <p:cNvSpPr>
            <a:spLocks noChangeArrowheads="1"/>
          </p:cNvSpPr>
          <p:nvPr/>
        </p:nvSpPr>
        <p:spPr bwMode="auto">
          <a:xfrm>
            <a:off x="4787900" y="4076700"/>
            <a:ext cx="2087563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Прогноз 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длительности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 задач</a:t>
            </a:r>
          </a:p>
        </p:txBody>
      </p:sp>
      <p:sp>
        <p:nvSpPr>
          <p:cNvPr id="106506" name="Rectangle 10"/>
          <p:cNvSpPr>
            <a:spLocks noChangeArrowheads="1"/>
          </p:cNvSpPr>
          <p:nvPr/>
        </p:nvSpPr>
        <p:spPr bwMode="auto">
          <a:xfrm>
            <a:off x="4859338" y="5661025"/>
            <a:ext cx="2087562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Статистика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 расценок</a:t>
            </a:r>
          </a:p>
        </p:txBody>
      </p:sp>
      <p:sp>
        <p:nvSpPr>
          <p:cNvPr id="106507" name="Rectangle 11"/>
          <p:cNvSpPr>
            <a:spLocks noChangeArrowheads="1"/>
          </p:cNvSpPr>
          <p:nvPr/>
        </p:nvSpPr>
        <p:spPr bwMode="auto">
          <a:xfrm>
            <a:off x="6919759" y="1412875"/>
            <a:ext cx="1655763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График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 работ</a:t>
            </a:r>
          </a:p>
        </p:txBody>
      </p:sp>
      <p:sp>
        <p:nvSpPr>
          <p:cNvPr id="106508" name="Rectangle 12"/>
          <p:cNvSpPr>
            <a:spLocks noChangeArrowheads="1"/>
          </p:cNvSpPr>
          <p:nvPr/>
        </p:nvSpPr>
        <p:spPr bwMode="auto">
          <a:xfrm>
            <a:off x="7235825" y="3213100"/>
            <a:ext cx="13684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Бюджет</a:t>
            </a:r>
          </a:p>
        </p:txBody>
      </p:sp>
      <p:sp>
        <p:nvSpPr>
          <p:cNvPr id="106509" name="Rectangle 13"/>
          <p:cNvSpPr>
            <a:spLocks noChangeArrowheads="1"/>
          </p:cNvSpPr>
          <p:nvPr/>
        </p:nvSpPr>
        <p:spPr bwMode="auto">
          <a:xfrm>
            <a:off x="7380312" y="5553075"/>
            <a:ext cx="13684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План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 проекта</a:t>
            </a:r>
          </a:p>
        </p:txBody>
      </p:sp>
      <p:sp>
        <p:nvSpPr>
          <p:cNvPr id="106510" name="Line 14"/>
          <p:cNvSpPr>
            <a:spLocks noChangeShapeType="1"/>
          </p:cNvSpPr>
          <p:nvPr/>
        </p:nvSpPr>
        <p:spPr bwMode="auto">
          <a:xfrm>
            <a:off x="1116013" y="2565400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1" name="Line 15"/>
          <p:cNvSpPr>
            <a:spLocks noChangeShapeType="1"/>
          </p:cNvSpPr>
          <p:nvPr/>
        </p:nvSpPr>
        <p:spPr bwMode="auto">
          <a:xfrm flipV="1">
            <a:off x="2124075" y="3573463"/>
            <a:ext cx="503238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2" name="Line 16"/>
          <p:cNvSpPr>
            <a:spLocks noChangeShapeType="1"/>
          </p:cNvSpPr>
          <p:nvPr/>
        </p:nvSpPr>
        <p:spPr bwMode="auto">
          <a:xfrm>
            <a:off x="2124075" y="4076700"/>
            <a:ext cx="5762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3" name="Line 17"/>
          <p:cNvSpPr>
            <a:spLocks noChangeShapeType="1"/>
          </p:cNvSpPr>
          <p:nvPr/>
        </p:nvSpPr>
        <p:spPr bwMode="auto">
          <a:xfrm flipV="1">
            <a:off x="3419475" y="2565400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4" name="Line 18"/>
          <p:cNvSpPr>
            <a:spLocks noChangeShapeType="1"/>
          </p:cNvSpPr>
          <p:nvPr/>
        </p:nvSpPr>
        <p:spPr bwMode="auto">
          <a:xfrm>
            <a:off x="4500563" y="1700213"/>
            <a:ext cx="15843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5" name="Line 19"/>
          <p:cNvSpPr>
            <a:spLocks noChangeShapeType="1"/>
          </p:cNvSpPr>
          <p:nvPr/>
        </p:nvSpPr>
        <p:spPr bwMode="auto">
          <a:xfrm>
            <a:off x="4284663" y="2565400"/>
            <a:ext cx="719137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6" name="Line 20"/>
          <p:cNvSpPr>
            <a:spLocks noChangeShapeType="1"/>
          </p:cNvSpPr>
          <p:nvPr/>
        </p:nvSpPr>
        <p:spPr bwMode="auto">
          <a:xfrm flipV="1">
            <a:off x="4463256" y="5013325"/>
            <a:ext cx="68500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7" name="Line 21"/>
          <p:cNvSpPr>
            <a:spLocks noChangeShapeType="1"/>
          </p:cNvSpPr>
          <p:nvPr/>
        </p:nvSpPr>
        <p:spPr bwMode="auto">
          <a:xfrm>
            <a:off x="4463257" y="5553075"/>
            <a:ext cx="432594" cy="468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8" name="Line 22"/>
          <p:cNvSpPr>
            <a:spLocks noChangeShapeType="1"/>
          </p:cNvSpPr>
          <p:nvPr/>
        </p:nvSpPr>
        <p:spPr bwMode="auto">
          <a:xfrm flipV="1">
            <a:off x="6875457" y="2349499"/>
            <a:ext cx="720731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19" name="Line 23"/>
          <p:cNvSpPr>
            <a:spLocks noChangeShapeType="1"/>
          </p:cNvSpPr>
          <p:nvPr/>
        </p:nvSpPr>
        <p:spPr bwMode="auto">
          <a:xfrm>
            <a:off x="7956550" y="2349500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20" name="Line 24"/>
          <p:cNvSpPr>
            <a:spLocks noChangeShapeType="1"/>
          </p:cNvSpPr>
          <p:nvPr/>
        </p:nvSpPr>
        <p:spPr bwMode="auto">
          <a:xfrm flipV="1">
            <a:off x="5990611" y="4177017"/>
            <a:ext cx="2181790" cy="14840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6521" name="Line 25"/>
          <p:cNvSpPr>
            <a:spLocks noChangeShapeType="1"/>
          </p:cNvSpPr>
          <p:nvPr/>
        </p:nvSpPr>
        <p:spPr bwMode="auto">
          <a:xfrm>
            <a:off x="8438535" y="4149726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29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1773238"/>
            <a:ext cx="7772400" cy="4489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/>
              <a:t> </a:t>
            </a:r>
          </a:p>
        </p:txBody>
      </p:sp>
      <p:sp>
        <p:nvSpPr>
          <p:cNvPr id="107523" name="Rectangle 4"/>
          <p:cNvSpPr>
            <a:spLocks noChangeArrowheads="1"/>
          </p:cNvSpPr>
          <p:nvPr/>
        </p:nvSpPr>
        <p:spPr bwMode="auto">
          <a:xfrm>
            <a:off x="2411413" y="5157788"/>
            <a:ext cx="1655762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Подбор 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персонала</a:t>
            </a:r>
          </a:p>
        </p:txBody>
      </p:sp>
      <p:sp>
        <p:nvSpPr>
          <p:cNvPr id="107524" name="Rectangle 5"/>
          <p:cNvSpPr>
            <a:spLocks noChangeArrowheads="1"/>
          </p:cNvSpPr>
          <p:nvPr/>
        </p:nvSpPr>
        <p:spPr bwMode="auto">
          <a:xfrm>
            <a:off x="6227763" y="3500438"/>
            <a:ext cx="1944687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Разработка 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методов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 реагирования</a:t>
            </a:r>
          </a:p>
        </p:txBody>
      </p:sp>
      <p:sp>
        <p:nvSpPr>
          <p:cNvPr id="107525" name="Rectangle 6"/>
          <p:cNvSpPr>
            <a:spLocks noChangeArrowheads="1"/>
          </p:cNvSpPr>
          <p:nvPr/>
        </p:nvSpPr>
        <p:spPr bwMode="auto">
          <a:xfrm>
            <a:off x="900113" y="1844675"/>
            <a:ext cx="1979612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Планирование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 качества</a:t>
            </a:r>
          </a:p>
        </p:txBody>
      </p:sp>
      <p:sp>
        <p:nvSpPr>
          <p:cNvPr id="107526" name="Rectangle 7"/>
          <p:cNvSpPr>
            <a:spLocks noChangeArrowheads="1"/>
          </p:cNvSpPr>
          <p:nvPr/>
        </p:nvSpPr>
        <p:spPr bwMode="auto">
          <a:xfrm>
            <a:off x="827088" y="3500438"/>
            <a:ext cx="2087562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Идентификация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 рисков</a:t>
            </a:r>
          </a:p>
        </p:txBody>
      </p:sp>
      <p:sp>
        <p:nvSpPr>
          <p:cNvPr id="107527" name="Rectangle 8"/>
          <p:cNvSpPr>
            <a:spLocks noChangeArrowheads="1"/>
          </p:cNvSpPr>
          <p:nvPr/>
        </p:nvSpPr>
        <p:spPr bwMode="auto">
          <a:xfrm>
            <a:off x="3563938" y="3500438"/>
            <a:ext cx="2087562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Количественная 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оценка рисков</a:t>
            </a:r>
          </a:p>
        </p:txBody>
      </p:sp>
      <p:sp>
        <p:nvSpPr>
          <p:cNvPr id="107528" name="Rectangle 9"/>
          <p:cNvSpPr>
            <a:spLocks noChangeArrowheads="1"/>
          </p:cNvSpPr>
          <p:nvPr/>
        </p:nvSpPr>
        <p:spPr bwMode="auto">
          <a:xfrm>
            <a:off x="4067175" y="1844675"/>
            <a:ext cx="2090738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Планирование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 взаимодействия</a:t>
            </a:r>
          </a:p>
        </p:txBody>
      </p:sp>
      <p:sp>
        <p:nvSpPr>
          <p:cNvPr id="107529" name="Rectangle 10"/>
          <p:cNvSpPr>
            <a:spLocks noChangeArrowheads="1"/>
          </p:cNvSpPr>
          <p:nvPr/>
        </p:nvSpPr>
        <p:spPr bwMode="auto">
          <a:xfrm>
            <a:off x="323850" y="5157788"/>
            <a:ext cx="1727200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Планирование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 организации</a:t>
            </a:r>
          </a:p>
        </p:txBody>
      </p:sp>
      <p:sp>
        <p:nvSpPr>
          <p:cNvPr id="107530" name="Rectangle 11"/>
          <p:cNvSpPr>
            <a:spLocks noChangeArrowheads="1"/>
          </p:cNvSpPr>
          <p:nvPr/>
        </p:nvSpPr>
        <p:spPr bwMode="auto">
          <a:xfrm>
            <a:off x="4500563" y="5157788"/>
            <a:ext cx="1727200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Планирование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 поставок</a:t>
            </a:r>
          </a:p>
        </p:txBody>
      </p:sp>
      <p:sp>
        <p:nvSpPr>
          <p:cNvPr id="107531" name="Rectangle 12"/>
          <p:cNvSpPr>
            <a:spLocks noChangeArrowheads="1"/>
          </p:cNvSpPr>
          <p:nvPr/>
        </p:nvSpPr>
        <p:spPr bwMode="auto">
          <a:xfrm>
            <a:off x="6946900" y="5194300"/>
            <a:ext cx="1800225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Планирование 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</a:rPr>
              <a:t>поставщиков</a:t>
            </a:r>
          </a:p>
        </p:txBody>
      </p:sp>
      <p:sp>
        <p:nvSpPr>
          <p:cNvPr id="107532" name="Line 13"/>
          <p:cNvSpPr>
            <a:spLocks noChangeShapeType="1"/>
          </p:cNvSpPr>
          <p:nvPr/>
        </p:nvSpPr>
        <p:spPr bwMode="auto">
          <a:xfrm>
            <a:off x="2916238" y="393382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7533" name="Line 14"/>
          <p:cNvSpPr>
            <a:spLocks noChangeShapeType="1"/>
          </p:cNvSpPr>
          <p:nvPr/>
        </p:nvSpPr>
        <p:spPr bwMode="auto">
          <a:xfrm>
            <a:off x="5651500" y="3933825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7534" name="Line 15"/>
          <p:cNvSpPr>
            <a:spLocks noChangeShapeType="1"/>
          </p:cNvSpPr>
          <p:nvPr/>
        </p:nvSpPr>
        <p:spPr bwMode="auto">
          <a:xfrm>
            <a:off x="2051050" y="56610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7535" name="Line 16"/>
          <p:cNvSpPr>
            <a:spLocks noChangeShapeType="1"/>
          </p:cNvSpPr>
          <p:nvPr/>
        </p:nvSpPr>
        <p:spPr bwMode="auto">
          <a:xfrm>
            <a:off x="6227763" y="5734050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7536" name="Rectangle 19"/>
          <p:cNvSpPr>
            <a:spLocks noChangeArrowheads="1"/>
          </p:cNvSpPr>
          <p:nvPr/>
        </p:nvSpPr>
        <p:spPr bwMode="auto">
          <a:xfrm>
            <a:off x="684213" y="404813"/>
            <a:ext cx="8135937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A50021"/>
                </a:solidFill>
              </a:rPr>
              <a:t>Техника планирования</a:t>
            </a:r>
            <a:br>
              <a:rPr lang="ru-RU" altLang="ru-RU" sz="4000" b="1" dirty="0">
                <a:solidFill>
                  <a:srgbClr val="A50021"/>
                </a:solidFill>
              </a:rPr>
            </a:br>
            <a:r>
              <a:rPr lang="ru-RU" altLang="ru-RU" sz="2800" b="1" dirty="0">
                <a:solidFill>
                  <a:srgbClr val="A50021"/>
                </a:solidFill>
              </a:rPr>
              <a:t>(вспомогательные процессы)</a:t>
            </a:r>
          </a:p>
        </p:txBody>
      </p:sp>
    </p:spTree>
    <p:extLst>
      <p:ext uri="{BB962C8B-B14F-4D97-AF65-F5344CB8AC3E}">
        <p14:creationId xmlns:p14="http://schemas.microsoft.com/office/powerpoint/2010/main" val="3280865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68313" y="620688"/>
            <a:ext cx="8142287" cy="5808687"/>
          </a:xfrm>
        </p:spPr>
        <p:txBody>
          <a:bodyPr>
            <a:normAutofit/>
          </a:bodyPr>
          <a:lstStyle/>
          <a:p>
            <a:r>
              <a:rPr lang="ru-RU" altLang="ru-RU" sz="2800" b="1" dirty="0" err="1">
                <a:solidFill>
                  <a:srgbClr val="A50021"/>
                </a:solidFill>
              </a:rPr>
              <a:t>ЛидерТаск</a:t>
            </a:r>
            <a:r>
              <a:rPr lang="en-US" altLang="ru-RU" sz="2800" b="1" dirty="0">
                <a:solidFill>
                  <a:srgbClr val="1F4081"/>
                </a:solidFill>
              </a:rPr>
              <a:t> - </a:t>
            </a:r>
            <a:r>
              <a:rPr lang="ru-RU" altLang="ru-RU" sz="2800" b="1" dirty="0">
                <a:solidFill>
                  <a:srgbClr val="1F4081"/>
                </a:solidFill>
              </a:rPr>
              <a:t>сервис управления делами</a:t>
            </a:r>
            <a:r>
              <a:rPr lang="en-US" altLang="ru-RU" sz="2800" b="1" dirty="0">
                <a:solidFill>
                  <a:srgbClr val="1F4081"/>
                </a:solidFill>
              </a:rPr>
              <a:t>.</a:t>
            </a:r>
            <a:endParaRPr lang="ru-RU" altLang="ru-RU" sz="2800" b="1" dirty="0">
              <a:solidFill>
                <a:srgbClr val="1F4081"/>
              </a:solidFill>
            </a:endParaRPr>
          </a:p>
          <a:p>
            <a:r>
              <a:rPr lang="ru-RU" sz="2800" b="1" dirty="0" err="1">
                <a:solidFill>
                  <a:srgbClr val="A5002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Wrike</a:t>
            </a:r>
            <a:r>
              <a:rPr lang="ru-RU" sz="2800" b="1" dirty="0">
                <a:solidFill>
                  <a:srgbClr val="A50021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800" b="1" dirty="0">
                <a:solidFill>
                  <a:srgbClr val="1F4081"/>
                </a:solidFill>
              </a:rPr>
              <a:t>единая система для работы над проектами вместе с командой с расширенными функциональными особенностями.</a:t>
            </a:r>
          </a:p>
          <a:p>
            <a:r>
              <a:rPr lang="ru-RU" altLang="ru-RU" sz="2800" b="1" dirty="0" err="1">
                <a:solidFill>
                  <a:srgbClr val="A50021"/>
                </a:solidFill>
              </a:rPr>
              <a:t>Kanbanery</a:t>
            </a:r>
            <a:r>
              <a:rPr lang="ru-RU" altLang="ru-RU" sz="2800" b="1" dirty="0">
                <a:solidFill>
                  <a:srgbClr val="1F4081"/>
                </a:solidFill>
              </a:rPr>
              <a:t> – популярный сервис для управления проектами с помощью </a:t>
            </a:r>
            <a:r>
              <a:rPr lang="ru-RU" altLang="ru-RU" sz="2800" b="1" dirty="0" err="1">
                <a:solidFill>
                  <a:srgbClr val="1F4081"/>
                </a:solidFill>
              </a:rPr>
              <a:t>Kanban</a:t>
            </a:r>
            <a:r>
              <a:rPr lang="ru-RU" altLang="ru-RU" sz="2800" b="1" dirty="0">
                <a:solidFill>
                  <a:srgbClr val="1F4081"/>
                </a:solidFill>
              </a:rPr>
              <a:t> доски.</a:t>
            </a:r>
          </a:p>
          <a:p>
            <a:r>
              <a:rPr lang="en-US" altLang="ru-RU" sz="2800" b="1" dirty="0">
                <a:solidFill>
                  <a:srgbClr val="A50021"/>
                </a:solidFill>
              </a:rPr>
              <a:t>Trello</a:t>
            </a:r>
            <a:r>
              <a:rPr lang="ru-RU" altLang="ru-RU" sz="2800" b="1" dirty="0">
                <a:solidFill>
                  <a:srgbClr val="A50021"/>
                </a:solidFill>
              </a:rPr>
              <a:t> </a:t>
            </a:r>
            <a:r>
              <a:rPr lang="ru-RU" altLang="ru-RU" sz="2800" b="1" dirty="0">
                <a:solidFill>
                  <a:srgbClr val="1F4081"/>
                </a:solidFill>
              </a:rPr>
              <a:t>- облачная программа для управления проектами небольших групп.</a:t>
            </a:r>
            <a:endParaRPr lang="en-US" altLang="ru-RU" sz="2800" b="1" dirty="0">
              <a:solidFill>
                <a:srgbClr val="1F4081"/>
              </a:solidFill>
            </a:endParaRPr>
          </a:p>
          <a:p>
            <a:r>
              <a:rPr lang="ru-RU" altLang="ru-RU" sz="2800" b="1" dirty="0" err="1">
                <a:solidFill>
                  <a:srgbClr val="A50021"/>
                </a:solidFill>
              </a:rPr>
              <a:t>GanttPro</a:t>
            </a:r>
            <a:r>
              <a:rPr lang="ru-RU" altLang="ru-RU" sz="2800" b="1" dirty="0">
                <a:solidFill>
                  <a:srgbClr val="1F4081"/>
                </a:solidFill>
              </a:rPr>
              <a:t> – диаграмма </a:t>
            </a:r>
            <a:r>
              <a:rPr lang="ru-RU" altLang="ru-RU" sz="2800" b="1" dirty="0" err="1">
                <a:solidFill>
                  <a:srgbClr val="1F4081"/>
                </a:solidFill>
              </a:rPr>
              <a:t>Ганта</a:t>
            </a:r>
            <a:r>
              <a:rPr lang="ru-RU" altLang="ru-RU" sz="2800" b="1" dirty="0">
                <a:solidFill>
                  <a:srgbClr val="1F4081"/>
                </a:solidFill>
              </a:rPr>
              <a:t>, позволяющая планировать и управлять проектами онлайн</a:t>
            </a:r>
            <a:r>
              <a:rPr lang="en-US" altLang="ru-RU" sz="2800" b="1" dirty="0">
                <a:solidFill>
                  <a:srgbClr val="1F4081"/>
                </a:solidFill>
              </a:rPr>
              <a:t>.</a:t>
            </a:r>
          </a:p>
          <a:p>
            <a:r>
              <a:rPr lang="en-US" altLang="ru-RU" sz="2800" b="1">
                <a:solidFill>
                  <a:srgbClr val="A50021"/>
                </a:solidFill>
              </a:rPr>
              <a:t>Jira</a:t>
            </a:r>
            <a:r>
              <a:rPr lang="ru-RU" altLang="ru-RU" sz="2800" b="1" dirty="0">
                <a:solidFill>
                  <a:srgbClr val="1F4081"/>
                </a:solidFill>
              </a:rPr>
              <a:t> – облачный сервис для команд разработчиков,  работающих по </a:t>
            </a:r>
            <a:r>
              <a:rPr lang="ru-RU" altLang="ru-RU" sz="2800" b="1" dirty="0" err="1">
                <a:solidFill>
                  <a:srgbClr val="1F4081"/>
                </a:solidFill>
              </a:rPr>
              <a:t>Agile</a:t>
            </a:r>
            <a:r>
              <a:rPr lang="ru-RU" altLang="ru-RU" sz="2800" b="1" dirty="0">
                <a:solidFill>
                  <a:srgbClr val="1F4081"/>
                </a:solidFill>
              </a:rPr>
              <a:t>-методу.</a:t>
            </a:r>
          </a:p>
          <a:p>
            <a:r>
              <a:rPr lang="ru-RU" altLang="ru-RU" sz="2800" b="1" dirty="0">
                <a:solidFill>
                  <a:srgbClr val="1F4081"/>
                </a:solidFill>
              </a:rPr>
              <a:t>и многие др.</a:t>
            </a:r>
            <a:r>
              <a:rPr lang="ru-RU" altLang="ru-RU" sz="2800" b="1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37197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04664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altLang="ru-RU" sz="4000" b="1" dirty="0"/>
              <a:t>Планирование проекта</a:t>
            </a:r>
          </a:p>
        </p:txBody>
      </p:sp>
      <p:sp>
        <p:nvSpPr>
          <p:cNvPr id="1085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95288" y="2147888"/>
            <a:ext cx="8497192" cy="4114800"/>
          </a:xfrm>
        </p:spPr>
        <p:txBody>
          <a:bodyPr/>
          <a:lstStyle/>
          <a:p>
            <a:pPr marL="85725" indent="914400" eaLnBrk="1" hangingPunct="1">
              <a:buFont typeface="Wingdings" pitchFamily="2" charset="2"/>
              <a:buNone/>
            </a:pPr>
            <a:r>
              <a:rPr lang="ru-RU" altLang="ru-RU" sz="2800" b="1" dirty="0"/>
              <a:t>Это механизм, который дает возможность распределять объемы работ, ресурсы, затраты в определенных сроках и между отдельными исполнителями с целью своевременного и эффективного осуществления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950727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549275"/>
            <a:ext cx="76962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4000" b="1"/>
              <a:t>Предварительный план позволяет:</a:t>
            </a:r>
          </a:p>
        </p:txBody>
      </p:sp>
      <p:sp>
        <p:nvSpPr>
          <p:cNvPr id="1095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67544" y="2133600"/>
            <a:ext cx="8371656" cy="4724400"/>
          </a:xfrm>
        </p:spPr>
        <p:txBody>
          <a:bodyPr/>
          <a:lstStyle/>
          <a:p>
            <a:pPr eaLnBrk="1" hangingPunct="1"/>
            <a:r>
              <a:rPr lang="ru-RU" altLang="ru-RU" sz="2400" dirty="0"/>
              <a:t>Оценить перечень и  сроки выполнения основных фаз проекта</a:t>
            </a:r>
          </a:p>
          <a:p>
            <a:pPr eaLnBrk="1" hangingPunct="1"/>
            <a:r>
              <a:rPr lang="ru-RU" altLang="ru-RU" sz="2400" dirty="0"/>
              <a:t>Сформировать предварительный бюджет проекта</a:t>
            </a:r>
          </a:p>
          <a:p>
            <a:pPr eaLnBrk="1" hangingPunct="1"/>
            <a:r>
              <a:rPr lang="ru-RU" altLang="ru-RU" sz="2400" dirty="0"/>
              <a:t>Выявить роль, сроки и степень участия в проекте всех его участников</a:t>
            </a:r>
          </a:p>
          <a:p>
            <a:pPr eaLnBrk="1" hangingPunct="1"/>
            <a:r>
              <a:rPr lang="ru-RU" altLang="ru-RU" sz="2400" dirty="0"/>
              <a:t>Убедить всех участников проекта в его эффективности</a:t>
            </a:r>
          </a:p>
          <a:p>
            <a:pPr eaLnBrk="1" hangingPunct="1"/>
            <a:r>
              <a:rPr lang="ru-RU" altLang="ru-RU" sz="2400" dirty="0"/>
              <a:t>Организовать детальное планирование проекта в соответствии с его целями и установленными для него ограничениями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65149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779463" y="214313"/>
            <a:ext cx="8364537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000" b="1" dirty="0"/>
              <a:t>В предварительном графике должны быть</a:t>
            </a:r>
          </a:p>
        </p:txBody>
      </p:sp>
      <p:sp>
        <p:nvSpPr>
          <p:cNvPr id="1105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95536" y="1285875"/>
            <a:ext cx="8534152" cy="535781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600" dirty="0"/>
              <a:t>Отражены все фазы проекта с датами их начала и окончания, а также другие ключевые даты</a:t>
            </a:r>
          </a:p>
          <a:p>
            <a:pPr eaLnBrk="1" hangingPunct="1"/>
            <a:r>
              <a:rPr lang="ru-RU" altLang="ru-RU" sz="2600" dirty="0"/>
              <a:t>Учтены все основные участники и ресурсы проекта с определением дат начала и окончания работ (задач) каждого из них</a:t>
            </a:r>
          </a:p>
          <a:p>
            <a:pPr eaLnBrk="1" hangingPunct="1"/>
            <a:r>
              <a:rPr lang="ru-RU" altLang="ru-RU" sz="2600" dirty="0"/>
              <a:t>Учтены оценки основных затрат как по объему, так и по срокам  для формирования бюджета</a:t>
            </a:r>
          </a:p>
          <a:p>
            <a:pPr eaLnBrk="1" hangingPunct="1"/>
            <a:r>
              <a:rPr lang="ru-RU" altLang="ru-RU" sz="2600" dirty="0"/>
              <a:t>Сформирована структура работ детального графика проекта</a:t>
            </a:r>
          </a:p>
          <a:p>
            <a:pPr eaLnBrk="1" hangingPunct="1"/>
            <a:r>
              <a:rPr lang="ru-RU" altLang="ru-RU" sz="2600" dirty="0"/>
              <a:t>Сформировано минимальное количество задач при максимальной наглядности          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600" b="1" i="1" dirty="0"/>
          </a:p>
        </p:txBody>
      </p:sp>
    </p:spTree>
    <p:extLst>
      <p:ext uri="{BB962C8B-B14F-4D97-AF65-F5344CB8AC3E}">
        <p14:creationId xmlns:p14="http://schemas.microsoft.com/office/powerpoint/2010/main" val="1826886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1214438"/>
            <a:ext cx="8534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b="1"/>
              <a:t>Рекомендуемая последовательность действий по формированию нового графика реализации проекта</a:t>
            </a:r>
            <a:br>
              <a:rPr lang="ru-RU" altLang="ru-RU" sz="3200" b="1"/>
            </a:br>
            <a:endParaRPr lang="ru-RU" altLang="ru-RU" sz="3200" b="1"/>
          </a:p>
        </p:txBody>
      </p:sp>
      <p:sp>
        <p:nvSpPr>
          <p:cNvPr id="1116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85813" y="2286000"/>
            <a:ext cx="8124825" cy="33575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altLang="ru-RU" sz="3000" dirty="0"/>
              <a:t>Определение опорных дат проекта</a:t>
            </a:r>
          </a:p>
          <a:p>
            <a:pPr eaLnBrk="1" hangingPunct="1"/>
            <a:r>
              <a:rPr lang="ru-RU" altLang="ru-RU" sz="3000" dirty="0"/>
              <a:t>Создание перечня работ с оценкой их продолжительности</a:t>
            </a:r>
          </a:p>
          <a:p>
            <a:pPr eaLnBrk="1" hangingPunct="1"/>
            <a:r>
              <a:rPr lang="ru-RU" altLang="ru-RU" sz="3000" dirty="0"/>
              <a:t>Организация иерархической структуры работ графика</a:t>
            </a:r>
          </a:p>
          <a:p>
            <a:pPr eaLnBrk="1" hangingPunct="1"/>
            <a:r>
              <a:rPr lang="ru-RU" altLang="ru-RU" sz="3000" dirty="0"/>
              <a:t>Формирование ресурсного обеспечения</a:t>
            </a:r>
          </a:p>
          <a:p>
            <a:pPr eaLnBrk="1" hangingPunct="1"/>
            <a:r>
              <a:rPr lang="ru-RU" altLang="ru-RU" sz="3000" dirty="0"/>
              <a:t>Сохранение файла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800" dirty="0"/>
          </a:p>
          <a:p>
            <a:pPr eaLnBrk="1" hangingPunct="1"/>
            <a:endParaRPr lang="ru-RU" altLang="ru-RU" sz="2800" dirty="0"/>
          </a:p>
          <a:p>
            <a:pPr eaLnBrk="1" hangingPunct="1"/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193839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рямоугольник 1">
            <a:extLst>
              <a:ext uri="{FF2B5EF4-FFF2-40B4-BE49-F238E27FC236}">
                <a16:creationId xmlns:a16="http://schemas.microsoft.com/office/drawing/2014/main" id="{B5ABD66D-F40B-40F6-A639-EE148304A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692150"/>
            <a:ext cx="4392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Представления </a:t>
            </a:r>
            <a:r>
              <a:rPr lang="en-US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MS Project</a:t>
            </a:r>
            <a:endParaRPr lang="ru-RU" altLang="ru-RU" sz="2000" b="1" dirty="0"/>
          </a:p>
        </p:txBody>
      </p:sp>
      <p:sp>
        <p:nvSpPr>
          <p:cNvPr id="32770" name="Прямоугольник 2">
            <a:extLst>
              <a:ext uri="{FF2B5EF4-FFF2-40B4-BE49-F238E27FC236}">
                <a16:creationId xmlns:a16="http://schemas.microsoft.com/office/drawing/2014/main" id="{15E88F5E-E94F-47AF-A2B4-1CF430DBB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1700213"/>
            <a:ext cx="7921625" cy="4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Представления служат для ввода, отображения и анализа данных о проекте. Три типа представлений: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1. графические представления – диаграммы и графики;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2. табличные представления (Лист задач, Лист ресурсов и т.д.);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3. представления форм.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Представления можно условно разделить на три группы: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1. представления задач (Диаграмма </a:t>
            </a:r>
            <a:r>
              <a:rPr lang="ru-RU" altLang="ru-RU" sz="2000" b="0" dirty="0" err="1">
                <a:latin typeface="Tahoma" panose="020B0604030504040204" pitchFamily="34" charset="0"/>
                <a:cs typeface="Tahoma" panose="020B0604030504040204" pitchFamily="34" charset="0"/>
              </a:rPr>
              <a:t>Ганта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, Лист задач, Форма задач и др.);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2. представления ресурсов (График ресурсов, Лист ресурсов, Форма ресурсов и др.);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3. представления назначений (Использование ресурсов, Использование задач).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502558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8">
            <a:extLst>
              <a:ext uri="{FF2B5EF4-FFF2-40B4-BE49-F238E27FC236}">
                <a16:creationId xmlns:a16="http://schemas.microsoft.com/office/drawing/2014/main" id="{D5BAA064-96F1-492E-9ABE-4108CBF68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717032"/>
            <a:ext cx="6310254" cy="201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Прямоугольник 2">
            <a:extLst>
              <a:ext uri="{FF2B5EF4-FFF2-40B4-BE49-F238E27FC236}">
                <a16:creationId xmlns:a16="http://schemas.microsoft.com/office/drawing/2014/main" id="{3E415E67-C763-474F-BB53-9B0C1A428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765175"/>
            <a:ext cx="2578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Диаграммы </a:t>
            </a:r>
            <a:r>
              <a:rPr lang="ru-RU" altLang="ru-RU" sz="2000" b="1" dirty="0" err="1">
                <a:latin typeface="Tahoma" panose="020B0604030504040204" pitchFamily="34" charset="0"/>
                <a:cs typeface="Tahoma" panose="020B0604030504040204" pitchFamily="34" charset="0"/>
              </a:rPr>
              <a:t>Ганта</a:t>
            </a:r>
            <a:endParaRPr lang="ru-RU" altLang="ru-RU" sz="2000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E3C045-6D7C-4E20-86B9-8364AC999425}"/>
              </a:ext>
            </a:extLst>
          </p:cNvPr>
          <p:cNvSpPr/>
          <p:nvPr/>
        </p:nvSpPr>
        <p:spPr>
          <a:xfrm>
            <a:off x="806866" y="1397675"/>
            <a:ext cx="75815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горизонтальная линейная диаграмма, на которой работы проекта представлены отрезками времени выполнения, характеризуемыми сроками начала и окончания, вероятными задержками и другими временными параметрами.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04198969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Прямоугольник 1">
            <a:extLst>
              <a:ext uri="{FF2B5EF4-FFF2-40B4-BE49-F238E27FC236}">
                <a16:creationId xmlns:a16="http://schemas.microsoft.com/office/drawing/2014/main" id="{BF65E490-11B5-4734-95A1-B7C71FE4B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896938"/>
            <a:ext cx="75612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Новый проект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Файл 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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 Создать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Проект 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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 Сведения о проекте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34818" name="Picture 1">
            <a:extLst>
              <a:ext uri="{FF2B5EF4-FFF2-40B4-BE49-F238E27FC236}">
                <a16:creationId xmlns:a16="http://schemas.microsoft.com/office/drawing/2014/main" id="{68477085-C674-4B55-801F-9FD646776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917825"/>
            <a:ext cx="5291138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468075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Прямоугольник 1">
            <a:extLst>
              <a:ext uri="{FF2B5EF4-FFF2-40B4-BE49-F238E27FC236}">
                <a16:creationId xmlns:a16="http://schemas.microsoft.com/office/drawing/2014/main" id="{AF6E7F68-6A99-415D-8797-4A6B297C2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41388"/>
            <a:ext cx="4956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Проект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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 Изменение рабочего времени</a:t>
            </a: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842" name="Picture 2">
            <a:extLst>
              <a:ext uri="{FF2B5EF4-FFF2-40B4-BE49-F238E27FC236}">
                <a16:creationId xmlns:a16="http://schemas.microsoft.com/office/drawing/2014/main" id="{1A707D97-3008-4841-994D-4E7F0DBE3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700213"/>
            <a:ext cx="4838700" cy="470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79194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рямоугольник 2">
            <a:extLst>
              <a:ext uri="{FF2B5EF4-FFF2-40B4-BE49-F238E27FC236}">
                <a16:creationId xmlns:a16="http://schemas.microsoft.com/office/drawing/2014/main" id="{1DE4D33A-0727-4FFB-8866-6278671D5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773238"/>
            <a:ext cx="777557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Создадим новый файл проекта и будем следовать методике планирования от даты начала. Используем стандартный календарь и в качестве даты начала проекта примем предлагаемую по умолчанию.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План работ лучше всего составлять в представлении Диаграмма Ганта. Для добавления задачи в план проекта нужно установить курсор в таблицу слева от диаграммы и ввести название задачи в поле Название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230283135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>
            <a:extLst>
              <a:ext uri="{FF2B5EF4-FFF2-40B4-BE49-F238E27FC236}">
                <a16:creationId xmlns:a16="http://schemas.microsoft.com/office/drawing/2014/main" id="{C72D2E65-BA6A-484E-841F-91A573AC0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1827213"/>
            <a:ext cx="8024812" cy="42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1533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066088" cy="8207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b="1" dirty="0"/>
              <a:t>Выбор ПО для управления проектами в организации</a:t>
            </a:r>
          </a:p>
        </p:txBody>
      </p:sp>
      <p:sp>
        <p:nvSpPr>
          <p:cNvPr id="839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412875"/>
            <a:ext cx="7772400" cy="51847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2800" b="1" dirty="0">
                <a:solidFill>
                  <a:srgbClr val="A50021"/>
                </a:solidFill>
              </a:rPr>
              <a:t>Фаза анализа</a:t>
            </a:r>
          </a:p>
          <a:p>
            <a:pPr eaLnBrk="1" hangingPunct="1"/>
            <a:r>
              <a:rPr lang="ru-RU" altLang="ru-RU" sz="2800" b="1" dirty="0"/>
              <a:t>Анализ рынка</a:t>
            </a:r>
          </a:p>
          <a:p>
            <a:pPr eaLnBrk="1" hangingPunct="1"/>
            <a:r>
              <a:rPr lang="ru-RU" altLang="ru-RU" sz="2800" b="1" dirty="0"/>
              <a:t>Контакт с поставщиками</a:t>
            </a:r>
          </a:p>
          <a:p>
            <a:pPr eaLnBrk="1" hangingPunct="1"/>
            <a:r>
              <a:rPr lang="ru-RU" altLang="ru-RU" sz="2800" b="1" dirty="0"/>
              <a:t>Технические требования</a:t>
            </a:r>
          </a:p>
          <a:p>
            <a:pPr eaLnBrk="1" hangingPunct="1"/>
            <a:r>
              <a:rPr lang="ru-RU" altLang="ru-RU" sz="2800" b="1" dirty="0"/>
              <a:t>Функциональные требования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800" b="1" dirty="0">
                <a:solidFill>
                  <a:srgbClr val="A50021"/>
                </a:solidFill>
              </a:rPr>
              <a:t>Фаза решения</a:t>
            </a:r>
          </a:p>
          <a:p>
            <a:pPr eaLnBrk="1" hangingPunct="1"/>
            <a:r>
              <a:rPr lang="ru-RU" altLang="ru-RU" sz="2800" b="1" dirty="0"/>
              <a:t>Анализ спецификаций</a:t>
            </a:r>
          </a:p>
          <a:p>
            <a:pPr eaLnBrk="1" hangingPunct="1"/>
            <a:r>
              <a:rPr lang="ru-RU" altLang="ru-RU" sz="2800" b="1" dirty="0"/>
              <a:t>Анализ демоверсий</a:t>
            </a:r>
          </a:p>
          <a:p>
            <a:pPr eaLnBrk="1" hangingPunct="1"/>
            <a:r>
              <a:rPr lang="ru-RU" altLang="ru-RU" sz="2800" b="1" dirty="0"/>
              <a:t>Проверка ссылок</a:t>
            </a:r>
          </a:p>
          <a:p>
            <a:pPr eaLnBrk="1" hangingPunct="1"/>
            <a:r>
              <a:rPr lang="ru-RU" altLang="ru-RU" sz="2800" b="1" dirty="0"/>
              <a:t>Проверка сопровождения</a:t>
            </a:r>
          </a:p>
        </p:txBody>
      </p:sp>
    </p:spTree>
    <p:extLst>
      <p:ext uri="{BB962C8B-B14F-4D97-AF65-F5344CB8AC3E}">
        <p14:creationId xmlns:p14="http://schemas.microsoft.com/office/powerpoint/2010/main" val="475316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>
            <a:extLst>
              <a:ext uri="{FF2B5EF4-FFF2-40B4-BE49-F238E27FC236}">
                <a16:creationId xmlns:a16="http://schemas.microsoft.com/office/drawing/2014/main" id="{F67D30ED-F5AE-4E0A-AEEB-6D36B1757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79588"/>
            <a:ext cx="828516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Прямоугольник 1">
            <a:extLst>
              <a:ext uri="{FF2B5EF4-FFF2-40B4-BE49-F238E27FC236}">
                <a16:creationId xmlns:a16="http://schemas.microsoft.com/office/drawing/2014/main" id="{6CF24838-EF9A-42EB-8C92-0DA8DBC49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5811838"/>
            <a:ext cx="487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Задачи (фазы) разбиты на подзадачи.</a:t>
            </a:r>
            <a:endParaRPr lang="ru-RU" altLang="ru-RU" sz="2000"/>
          </a:p>
        </p:txBody>
      </p:sp>
    </p:spTree>
    <p:extLst>
      <p:ext uri="{BB962C8B-B14F-4D97-AF65-F5344CB8AC3E}">
        <p14:creationId xmlns:p14="http://schemas.microsoft.com/office/powerpoint/2010/main" val="3630295524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Прямоугольник 1">
            <a:extLst>
              <a:ext uri="{FF2B5EF4-FFF2-40B4-BE49-F238E27FC236}">
                <a16:creationId xmlns:a16="http://schemas.microsoft.com/office/drawing/2014/main" id="{06A3144F-B25D-40A8-97E9-F941A9391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633413"/>
            <a:ext cx="7993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Теперь можно задать длительность задач (длительность фаз считается автоматически).</a:t>
            </a:r>
            <a:endParaRPr lang="ru-RU" altLang="ru-RU" sz="2000"/>
          </a:p>
        </p:txBody>
      </p:sp>
      <p:pic>
        <p:nvPicPr>
          <p:cNvPr id="39938" name="Picture 2">
            <a:extLst>
              <a:ext uri="{FF2B5EF4-FFF2-40B4-BE49-F238E27FC236}">
                <a16:creationId xmlns:a16="http://schemas.microsoft.com/office/drawing/2014/main" id="{E3A76A45-2540-4E09-A39A-267F431C7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1700213"/>
            <a:ext cx="8243888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0104984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Прямоугольник 2">
            <a:extLst>
              <a:ext uri="{FF2B5EF4-FFF2-40B4-BE49-F238E27FC236}">
                <a16:creationId xmlns:a16="http://schemas.microsoft.com/office/drawing/2014/main" id="{1BBA3F41-4A4F-4CB5-8A1B-191C50A5A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300" y="1628775"/>
            <a:ext cx="8066088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Связь между двумя задачами определяет, каким образом время начала или завершения одной задачи влияет на время начала или завершения другой. Задача, влияющая на другую, называется Предшественник, а задача, зависящая от другой, называется Последователь.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Одна связь может объединять только две задачи, но у одной задачи может быть несколько связей с другими задачами. Задача может иметь неограниченное число предшествующих и последующих задач.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Связи могут объединять и фазы, и все принципы организации связей между задачами применимы и к фазам. При этом связи могут объединять между собой и задачи, и фазы, например фаза может начинаться по завершении задачи.</a:t>
            </a:r>
          </a:p>
        </p:txBody>
      </p:sp>
      <p:sp>
        <p:nvSpPr>
          <p:cNvPr id="40962" name="Прямоугольник 3">
            <a:extLst>
              <a:ext uri="{FF2B5EF4-FFF2-40B4-BE49-F238E27FC236}">
                <a16:creationId xmlns:a16="http://schemas.microsoft.com/office/drawing/2014/main" id="{2C7D775B-46B2-4DB3-9F7D-6965FD536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81025"/>
            <a:ext cx="3240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Связи задач</a:t>
            </a: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90743140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Прямоугольник 1">
            <a:extLst>
              <a:ext uri="{FF2B5EF4-FFF2-40B4-BE49-F238E27FC236}">
                <a16:creationId xmlns:a16="http://schemas.microsoft.com/office/drawing/2014/main" id="{6EC971BC-69E0-401F-94CA-146FDE041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81025"/>
            <a:ext cx="3240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Типы связей</a:t>
            </a:r>
            <a:endParaRPr lang="ru-RU" altLang="ru-RU" sz="2000" b="1" dirty="0"/>
          </a:p>
        </p:txBody>
      </p:sp>
      <p:sp>
        <p:nvSpPr>
          <p:cNvPr id="41986" name="Прямоугольник 2">
            <a:extLst>
              <a:ext uri="{FF2B5EF4-FFF2-40B4-BE49-F238E27FC236}">
                <a16:creationId xmlns:a16="http://schemas.microsoft.com/office/drawing/2014/main" id="{C92C558A-21D4-4021-BFC9-2429FB06E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700213"/>
            <a:ext cx="799306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В MS Project есть четыре типа связей между задачами.</a:t>
            </a:r>
            <a:endParaRPr lang="en-US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Связь типа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Finish-to-</a:t>
            </a:r>
            <a:r>
              <a:rPr lang="en-US" altLang="ru-RU" sz="2000">
                <a:latin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tar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t (Окончание-Начало), сокращенно FS (ОН), – наиболее распространенный тип зависимости между задачами, при которой задача В не может начаться, пока не завершена задача А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987" name="Picture 2">
            <a:extLst>
              <a:ext uri="{FF2B5EF4-FFF2-40B4-BE49-F238E27FC236}">
                <a16:creationId xmlns:a16="http://schemas.microsoft.com/office/drawing/2014/main" id="{0C604735-125D-4965-ADB9-E37961118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149725"/>
            <a:ext cx="25908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236160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Прямоугольник 1">
            <a:extLst>
              <a:ext uri="{FF2B5EF4-FFF2-40B4-BE49-F238E27FC236}">
                <a16:creationId xmlns:a16="http://schemas.microsoft.com/office/drawing/2014/main" id="{A420F801-AFAE-48D0-9AF7-83D5501C9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700213"/>
            <a:ext cx="78486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Связь </a:t>
            </a: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SF (НО) 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– при увеличении длительности хронологически предшествующей задачи ее дата начала будет переноситься на более ранний срок, и при этом дата начала последующей задачи не изменится. Такой тип связи используется в тех случаях, когда в качестве последующей задачи выступает та, срок начала которой не должен измениться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3010" name="Picture 3">
            <a:extLst>
              <a:ext uri="{FF2B5EF4-FFF2-40B4-BE49-F238E27FC236}">
                <a16:creationId xmlns:a16="http://schemas.microsoft.com/office/drawing/2014/main" id="{3C6158C6-4199-4A16-9BFB-199F75ED2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670300"/>
            <a:ext cx="2663825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587762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Прямоугольник 1">
            <a:extLst>
              <a:ext uri="{FF2B5EF4-FFF2-40B4-BE49-F238E27FC236}">
                <a16:creationId xmlns:a16="http://schemas.microsoft.com/office/drawing/2014/main" id="{EDA40C9C-4D4B-493B-A2B8-910DE9541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628775"/>
            <a:ext cx="40322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Если задачи соединены связью типа </a:t>
            </a:r>
            <a:r>
              <a:rPr lang="ru-RU" altLang="ru-RU" sz="2000" b="1" dirty="0">
                <a:latin typeface="Tahoma" panose="020B0604030504040204" pitchFamily="34" charset="0"/>
                <a:cs typeface="Tahoma" panose="020B0604030504040204" pitchFamily="34" charset="0"/>
              </a:rPr>
              <a:t>SS (НН)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, то изменение длительности любой из них приводит к изменению даты окончания только редактируемой задачи. Наличие такой связи между задачами не влияет на алгоритм расчета длительности и сроков исполнения</a:t>
            </a:r>
            <a:r>
              <a:rPr lang="en-US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altLang="ru-RU" sz="2000" b="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4034" name="Picture 2">
            <a:extLst>
              <a:ext uri="{FF2B5EF4-FFF2-40B4-BE49-F238E27FC236}">
                <a16:creationId xmlns:a16="http://schemas.microsoft.com/office/drawing/2014/main" id="{7C124DC4-4026-4AFF-9F82-E3B4E756B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919288"/>
            <a:ext cx="266382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736166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>
            <a:extLst>
              <a:ext uri="{FF2B5EF4-FFF2-40B4-BE49-F238E27FC236}">
                <a16:creationId xmlns:a16="http://schemas.microsoft.com/office/drawing/2014/main" id="{403C69A5-331E-4694-A977-AFA268CD2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1916113"/>
            <a:ext cx="2276475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Прямоугольник 1">
            <a:extLst>
              <a:ext uri="{FF2B5EF4-FFF2-40B4-BE49-F238E27FC236}">
                <a16:creationId xmlns:a16="http://schemas.microsoft.com/office/drawing/2014/main" id="{D59ADFCD-107C-4CFC-87AE-1B44DEFFD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1152"/>
            <a:ext cx="6552728" cy="675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При связи типа </a:t>
            </a:r>
            <a:r>
              <a:rPr lang="ru-RU" altLang="ru-RU" sz="2200" b="1" dirty="0">
                <a:latin typeface="Tahoma" panose="020B0604030504040204" pitchFamily="34" charset="0"/>
                <a:cs typeface="Tahoma" panose="020B0604030504040204" pitchFamily="34" charset="0"/>
              </a:rPr>
              <a:t>FF (OO) </a:t>
            </a:r>
            <a:r>
              <a:rPr lang="ru-RU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MS </a:t>
            </a:r>
            <a:r>
              <a:rPr lang="ru-RU" altLang="ru-RU" sz="2200" b="0" dirty="0" err="1">
                <a:latin typeface="Tahoma" panose="020B0604030504040204" pitchFamily="34" charset="0"/>
                <a:cs typeface="Tahoma" panose="020B0604030504040204" pitchFamily="34" charset="0"/>
              </a:rPr>
              <a:t>Project</a:t>
            </a:r>
            <a:r>
              <a:rPr lang="ru-RU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 старается синхронизировать даты окончания связанных задач.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Если увеличивается длительность предшествующей задачи, то автоматически переносятся даты начала и окончания последующей задачи (чтобы даты их окончания совпадали). При этом длительность задачи В не изменяется.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Если изменяется дата окончания последующей задачи, то дата окончания предшествующей задачи не изменяется, и задачи завершаются в разные дни. То есть при изменении длительности последующей задачи переносится только дата ее окончания.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Если длительность предшествующей задачи больше длительности последующей, то изменение длительности </a:t>
            </a:r>
            <a:r>
              <a:rPr lang="en-US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ru-RU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 происходит за счет переноса даты ее начала на более ранний</a:t>
            </a:r>
            <a:r>
              <a:rPr lang="en-US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200" b="0" dirty="0">
                <a:latin typeface="Tahoma" panose="020B0604030504040204" pitchFamily="34" charset="0"/>
                <a:cs typeface="Tahoma" panose="020B0604030504040204" pitchFamily="34" charset="0"/>
              </a:rPr>
              <a:t>день.</a:t>
            </a:r>
          </a:p>
        </p:txBody>
      </p:sp>
    </p:spTree>
    <p:extLst>
      <p:ext uri="{BB962C8B-B14F-4D97-AF65-F5344CB8AC3E}">
        <p14:creationId xmlns:p14="http://schemas.microsoft.com/office/powerpoint/2010/main" val="3838397334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Прямоугольник 1">
            <a:extLst>
              <a:ext uri="{FF2B5EF4-FFF2-40B4-BE49-F238E27FC236}">
                <a16:creationId xmlns:a16="http://schemas.microsoft.com/office/drawing/2014/main" id="{0ACC3A30-F916-41ED-BAA0-0DACE053F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20713"/>
            <a:ext cx="7993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Определить связи между задачами.</a:t>
            </a:r>
            <a:endParaRPr lang="ru-RU" altLang="ru-RU" sz="2000" dirty="0"/>
          </a:p>
        </p:txBody>
      </p:sp>
      <p:pic>
        <p:nvPicPr>
          <p:cNvPr id="46082" name="Picture 2">
            <a:extLst>
              <a:ext uri="{FF2B5EF4-FFF2-40B4-BE49-F238E27FC236}">
                <a16:creationId xmlns:a16="http://schemas.microsoft.com/office/drawing/2014/main" id="{A6B8C4F8-F4B6-48F8-A2BE-B8BBA6176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68463"/>
            <a:ext cx="8193087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>
            <a:extLst>
              <a:ext uri="{FF2B5EF4-FFF2-40B4-BE49-F238E27FC236}">
                <a16:creationId xmlns:a16="http://schemas.microsoft.com/office/drawing/2014/main" id="{04042411-7A2B-4DCE-B2BA-C2D48A412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5589588"/>
            <a:ext cx="5013325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209160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4000" b="1"/>
              <a:t>Планирование стоимости проекта, анализ и оптимизация загрузки ресурсов.</a:t>
            </a:r>
          </a:p>
        </p:txBody>
      </p:sp>
    </p:spTree>
    <p:extLst>
      <p:ext uri="{BB962C8B-B14F-4D97-AF65-F5344CB8AC3E}">
        <p14:creationId xmlns:p14="http://schemas.microsoft.com/office/powerpoint/2010/main" val="266802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8077200" cy="12207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4000" b="1"/>
              <a:t>Методики определения стоимости проекта</a:t>
            </a:r>
          </a:p>
        </p:txBody>
      </p:sp>
      <p:sp>
        <p:nvSpPr>
          <p:cNvPr id="1239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1115616" y="2362200"/>
            <a:ext cx="7494984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 </a:t>
            </a:r>
            <a:r>
              <a:rPr lang="ru-RU" altLang="ru-RU" sz="2800" b="1" dirty="0"/>
              <a:t>по аналогии;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1000" b="1" dirty="0"/>
          </a:p>
          <a:p>
            <a:pPr eaLnBrk="1" hangingPunct="1"/>
            <a:r>
              <a:rPr lang="ru-RU" altLang="ru-RU" sz="2800" b="1" dirty="0"/>
              <a:t>по параметрам;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1000" b="1" dirty="0"/>
          </a:p>
          <a:p>
            <a:pPr eaLnBrk="1" hangingPunct="1"/>
            <a:r>
              <a:rPr lang="ru-RU" altLang="ru-RU" sz="2800" b="1" dirty="0"/>
              <a:t>«снизу вверх»;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1000" b="1" dirty="0"/>
          </a:p>
          <a:p>
            <a:pPr eaLnBrk="1" hangingPunct="1"/>
            <a:r>
              <a:rPr lang="ru-RU" altLang="ru-RU" sz="2800" b="1" dirty="0"/>
              <a:t>«сверху вниз».</a:t>
            </a:r>
          </a:p>
        </p:txBody>
      </p:sp>
    </p:spTree>
    <p:extLst>
      <p:ext uri="{BB962C8B-B14F-4D97-AF65-F5344CB8AC3E}">
        <p14:creationId xmlns:p14="http://schemas.microsoft.com/office/powerpoint/2010/main" val="3283445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C0C1A2A-4E7C-48F0-9D6C-395593178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Уточним понятие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223F190-1C8E-4AB9-A352-4D55CA93D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altLang="ru-RU" sz="24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Проект</a:t>
            </a:r>
            <a:r>
              <a:rPr lang="ru-RU" altLang="ru-RU" sz="2400" dirty="0">
                <a:latin typeface="Tahoma" panose="020B0604030504040204" pitchFamily="34" charset="0"/>
                <a:cs typeface="Tahoma" panose="020B0604030504040204" pitchFamily="34" charset="0"/>
              </a:rPr>
              <a:t> – временное предприятие, предназначенное для создания уникальных продуктов, услуг или результатов</a:t>
            </a:r>
            <a:r>
              <a:rPr lang="en-US" altLang="ru-RU" sz="2400" dirty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altLang="ru-RU" sz="2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ru-RU" altLang="ru-RU" sz="2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ru-RU" altLang="ru-RU" sz="2200" dirty="0">
                <a:latin typeface="Tahoma" panose="020B0604030504040204" pitchFamily="34" charset="0"/>
                <a:cs typeface="Tahoma" panose="020B0604030504040204" pitchFamily="34" charset="0"/>
              </a:rPr>
              <a:t>Временность – любой проект имеет четкие временные рамки (это не относится к его результатам). Если таких рамок не имеется, деятельность называется операцией и может длиться сколь угодно долго.</a:t>
            </a:r>
          </a:p>
          <a:p>
            <a:pPr>
              <a:spcBef>
                <a:spcPct val="0"/>
              </a:spcBef>
              <a:buNone/>
            </a:pPr>
            <a:endParaRPr lang="ru-RU" altLang="ru-RU" sz="1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ru-RU" altLang="ru-RU" sz="2200" dirty="0">
                <a:latin typeface="Tahoma" panose="020B0604030504040204" pitchFamily="34" charset="0"/>
                <a:cs typeface="Tahoma" panose="020B0604030504040204" pitchFamily="34" charset="0"/>
              </a:rPr>
              <a:t>Уникальность продуктов, услуг, результатов – проект должен порождать уникальные результаты, достижения, продукты; в противном случае такое предприятие становится серийным производством.</a:t>
            </a: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endParaRPr lang="ru-RU" altLang="ru-RU" sz="1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ru-RU" altLang="ru-RU" sz="2200" dirty="0">
                <a:latin typeface="Tahoma" panose="020B0604030504040204" pitchFamily="34" charset="0"/>
                <a:cs typeface="Tahoma" panose="020B0604030504040204" pitchFamily="34" charset="0"/>
              </a:rPr>
              <a:t>Последовательная разработка – любой проект развивается во времени, проходя через определенные ранее этапы или шаги.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altLang="ru-RU" b="1"/>
              <a:t>«по аналогии»</a:t>
            </a:r>
          </a:p>
        </p:txBody>
      </p:sp>
      <p:sp>
        <p:nvSpPr>
          <p:cNvPr id="1249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4548188"/>
          </a:xfrm>
        </p:spPr>
        <p:txBody>
          <a:bodyPr>
            <a:normAutofit/>
          </a:bodyPr>
          <a:lstStyle/>
          <a:p>
            <a:pPr marL="0" indent="371475" eaLnBrk="1" hangingPunct="1">
              <a:buFont typeface="Wingdings" pitchFamily="2" charset="2"/>
              <a:buNone/>
            </a:pPr>
            <a:r>
              <a:rPr lang="ru-RU" altLang="ru-RU" sz="2800" b="1"/>
              <a:t>Планируемый проект аналогичен ряду других, выполняемых в организации ранее</a:t>
            </a:r>
          </a:p>
          <a:p>
            <a:pPr marL="0" indent="371475" eaLnBrk="1" hangingPunct="1">
              <a:buFont typeface="Wingdings" pitchFamily="2" charset="2"/>
              <a:buNone/>
            </a:pPr>
            <a:r>
              <a:rPr lang="ru-RU" altLang="ru-RU" sz="2800" b="1"/>
              <a:t>Общая стоимость определяется исходя из накопленного опыта, а затем распределяется между задачами</a:t>
            </a:r>
          </a:p>
          <a:p>
            <a:pPr marL="0" indent="371475" eaLnBrk="1" hangingPunct="1">
              <a:buFont typeface="Wingdings" pitchFamily="2" charset="2"/>
              <a:buNone/>
            </a:pPr>
            <a:endParaRPr lang="ru-RU" altLang="ru-RU" sz="2400" b="1" i="1">
              <a:solidFill>
                <a:schemeClr val="tx2"/>
              </a:solidFill>
            </a:endParaRPr>
          </a:p>
          <a:p>
            <a:pPr marL="0" indent="371475" eaLnBrk="1" hangingPunct="1">
              <a:buFont typeface="Wingdings" pitchFamily="2" charset="2"/>
              <a:buNone/>
            </a:pPr>
            <a:r>
              <a:rPr lang="ru-RU" altLang="ru-RU" sz="2400" b="1" i="1">
                <a:solidFill>
                  <a:schemeClr val="tx2"/>
                </a:solidFill>
              </a:rPr>
              <a:t>Этот метод наименее точен, но и требует меньше всего времени. Используется на начальном этапе планирования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46133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/>
              <a:t>«по параметрам»</a:t>
            </a:r>
          </a:p>
        </p:txBody>
      </p:sp>
      <p:sp>
        <p:nvSpPr>
          <p:cNvPr id="1259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215312" cy="4752975"/>
          </a:xfrm>
        </p:spPr>
        <p:txBody>
          <a:bodyPr/>
          <a:lstStyle/>
          <a:p>
            <a:pPr marL="0" indent="628650" eaLnBrk="1" hangingPunct="1">
              <a:buFont typeface="Wingdings" pitchFamily="2" charset="2"/>
              <a:buNone/>
            </a:pPr>
            <a:r>
              <a:rPr lang="ru-RU" altLang="ru-RU" sz="2800" b="1"/>
              <a:t>Определение стоимости проекта производится на основании известных параметров. Точность этого метода зависит от числа параметров.</a:t>
            </a:r>
          </a:p>
          <a:p>
            <a:pPr marL="0" indent="628650" eaLnBrk="1" hangingPunct="1">
              <a:buFont typeface="Wingdings" pitchFamily="2" charset="2"/>
              <a:buNone/>
            </a:pPr>
            <a:endParaRPr lang="ru-RU" altLang="ru-RU" sz="2800" b="1"/>
          </a:p>
          <a:p>
            <a:pPr marL="0" indent="628650" eaLnBrk="1" hangingPunct="1">
              <a:buFont typeface="Wingdings" pitchFamily="2" charset="2"/>
              <a:buNone/>
            </a:pPr>
            <a:r>
              <a:rPr lang="ru-RU" altLang="ru-RU" sz="2400" b="1" i="1">
                <a:solidFill>
                  <a:schemeClr val="tx2"/>
                </a:solidFill>
              </a:rPr>
              <a:t>Пример: для оценки стоимости строящегося дома может использоваться параметр – стоимость  1 кв. м.</a:t>
            </a:r>
          </a:p>
          <a:p>
            <a:pPr marL="0" indent="628650" eaLnBrk="1" hangingPunct="1">
              <a:buFont typeface="Wingdings" pitchFamily="2" charset="2"/>
              <a:buNone/>
            </a:pPr>
            <a:r>
              <a:rPr lang="ru-RU" altLang="ru-RU" sz="2400" b="1" i="1">
                <a:solidFill>
                  <a:schemeClr val="tx2"/>
                </a:solidFill>
              </a:rPr>
              <a:t>Наиболее популярная методика оценки стоимости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103264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747713"/>
          </a:xfrm>
        </p:spPr>
        <p:txBody>
          <a:bodyPr/>
          <a:lstStyle/>
          <a:p>
            <a:pPr algn="ctr" eaLnBrk="1" hangingPunct="1"/>
            <a:r>
              <a:rPr lang="ru-RU" altLang="ru-RU" b="1"/>
              <a:t>«снизу вверх»</a:t>
            </a:r>
          </a:p>
        </p:txBody>
      </p:sp>
      <p:sp>
        <p:nvSpPr>
          <p:cNvPr id="1269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55650" y="1484313"/>
            <a:ext cx="7772400" cy="4681537"/>
          </a:xfrm>
        </p:spPr>
        <p:txBody>
          <a:bodyPr/>
          <a:lstStyle/>
          <a:p>
            <a:pPr marL="0" indent="542925" eaLnBrk="1" hangingPunct="1">
              <a:buFont typeface="Wingdings" pitchFamily="2" charset="2"/>
              <a:buNone/>
            </a:pPr>
            <a:r>
              <a:rPr lang="ru-RU" altLang="ru-RU" sz="2800" b="1"/>
              <a:t>Заключается в расчете стоимости отдельных задач проекта и формирования общей стоимости проекта из суммарной стоимости всех работ</a:t>
            </a:r>
          </a:p>
          <a:p>
            <a:pPr marL="0" indent="542925" eaLnBrk="1" hangingPunct="1">
              <a:buFont typeface="Wingdings" pitchFamily="2" charset="2"/>
              <a:buNone/>
            </a:pPr>
            <a:endParaRPr lang="ru-RU" altLang="ru-RU" sz="2800" b="1"/>
          </a:p>
          <a:p>
            <a:pPr marL="0" indent="542925" eaLnBrk="1" hangingPunct="1">
              <a:buFont typeface="Wingdings" pitchFamily="2" charset="2"/>
              <a:buNone/>
            </a:pPr>
            <a:r>
              <a:rPr lang="ru-RU" altLang="ru-RU" sz="2400" b="1" i="1">
                <a:solidFill>
                  <a:schemeClr val="tx2"/>
                </a:solidFill>
              </a:rPr>
              <a:t>Эта методика является наиболее точной, и на ее использование ориентирован </a:t>
            </a:r>
            <a:r>
              <a:rPr lang="en-US" altLang="ru-RU" sz="2400" b="1" i="1">
                <a:solidFill>
                  <a:schemeClr val="tx2"/>
                </a:solidFill>
              </a:rPr>
              <a:t>MS Project. </a:t>
            </a:r>
            <a:r>
              <a:rPr lang="ru-RU" altLang="ru-RU" sz="2400" b="1" i="1">
                <a:solidFill>
                  <a:schemeClr val="tx2"/>
                </a:solidFill>
              </a:rPr>
              <a:t>Требует больше всего времени, т.к. ее точность зависит от степени детализации состава работ и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3403254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820738"/>
          </a:xfrm>
        </p:spPr>
        <p:txBody>
          <a:bodyPr/>
          <a:lstStyle/>
          <a:p>
            <a:pPr algn="ctr" eaLnBrk="1" hangingPunct="1"/>
            <a:r>
              <a:rPr lang="ru-RU" altLang="ru-RU" b="1"/>
              <a:t>«сверху вниз»</a:t>
            </a:r>
          </a:p>
        </p:txBody>
      </p:sp>
      <p:sp>
        <p:nvSpPr>
          <p:cNvPr id="1280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55650" y="1817688"/>
            <a:ext cx="7772400" cy="5040312"/>
          </a:xfrm>
        </p:spPr>
        <p:txBody>
          <a:bodyPr/>
          <a:lstStyle/>
          <a:p>
            <a:pPr marL="0" indent="457200" eaLnBrk="1" hangingPunct="1">
              <a:buFont typeface="Wingdings" pitchFamily="2" charset="2"/>
              <a:buNone/>
            </a:pPr>
            <a:r>
              <a:rPr lang="ru-RU" altLang="ru-RU" sz="2800" b="1"/>
              <a:t>Определяются общие затраты на проект или фазу и исходя из этого определяются возможные затраты на составляющие проекта или фазы.</a:t>
            </a:r>
          </a:p>
          <a:p>
            <a:pPr marL="0" indent="457200" eaLnBrk="1" hangingPunct="1">
              <a:buFont typeface="Wingdings" pitchFamily="2" charset="2"/>
              <a:buNone/>
            </a:pPr>
            <a:endParaRPr lang="ru-RU" altLang="ru-RU" sz="2400" b="1" i="1">
              <a:solidFill>
                <a:schemeClr val="tx2"/>
              </a:solidFill>
            </a:endParaRPr>
          </a:p>
          <a:p>
            <a:pPr marL="0" indent="457200" eaLnBrk="1" hangingPunct="1">
              <a:buFont typeface="Wingdings" pitchFamily="2" charset="2"/>
              <a:buNone/>
            </a:pPr>
            <a:r>
              <a:rPr lang="ru-RU" altLang="ru-RU" sz="2400" b="1" i="1">
                <a:solidFill>
                  <a:schemeClr val="tx2"/>
                </a:solidFill>
              </a:rPr>
              <a:t>Обычно эта методика используется при ограничении по бюджету либо в сочетании с методом «по аналогии».</a:t>
            </a:r>
          </a:p>
          <a:p>
            <a:pPr marL="0" indent="457200" eaLnBrk="1" hangingPunct="1">
              <a:buFont typeface="Wingdings" pitchFamily="2" charset="2"/>
              <a:buNone/>
            </a:pPr>
            <a:endParaRPr lang="ru-RU" altLang="ru-RU" sz="2800" b="1"/>
          </a:p>
        </p:txBody>
      </p:sp>
    </p:spTree>
    <p:extLst>
      <p:ext uri="{BB962C8B-B14F-4D97-AF65-F5344CB8AC3E}">
        <p14:creationId xmlns:p14="http://schemas.microsoft.com/office/powerpoint/2010/main" val="2602896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914400"/>
            <a:ext cx="7924800" cy="5105400"/>
          </a:xfrm>
        </p:spPr>
        <p:txBody>
          <a:bodyPr/>
          <a:lstStyle/>
          <a:p>
            <a:pPr marL="0" indent="579438" eaLnBrk="1" hangingPunct="1">
              <a:buFont typeface="Wingdings" pitchFamily="2" charset="2"/>
              <a:buNone/>
            </a:pPr>
            <a:endParaRPr lang="ru-RU" altLang="ru-RU" u="sng" dirty="0"/>
          </a:p>
          <a:p>
            <a:pPr marL="0" indent="579438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b="1" dirty="0"/>
              <a:t>	</a:t>
            </a:r>
            <a:r>
              <a:rPr lang="ru-RU" altLang="ru-RU" b="1" u="sng" dirty="0"/>
              <a:t>Общая стоимость проекта</a:t>
            </a:r>
            <a:r>
              <a:rPr lang="ru-RU" altLang="ru-RU" b="1" dirty="0"/>
              <a:t> 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b="1" dirty="0"/>
              <a:t>складывается из фиксированной стоимости ресурсов и задач</a:t>
            </a:r>
            <a:r>
              <a:rPr lang="en-GB" altLang="ru-RU" b="1" dirty="0"/>
              <a:t> </a:t>
            </a:r>
            <a:r>
              <a:rPr lang="ru-RU" altLang="ru-RU" b="1" dirty="0"/>
              <a:t> и стоимости назначений, которая определяется ставками ресурса, трудозатратами и стоимостью использования ресурса.</a:t>
            </a:r>
          </a:p>
          <a:p>
            <a:pPr marL="0" indent="579438" eaLnBrk="1" hangingPunct="1">
              <a:buFont typeface="Wingdings" pitchFamily="2" charset="2"/>
              <a:buNone/>
            </a:pPr>
            <a:endParaRPr lang="ru-RU" altLang="ru-RU" b="1" u="sng" dirty="0"/>
          </a:p>
        </p:txBody>
      </p:sp>
    </p:spTree>
    <p:extLst>
      <p:ext uri="{BB962C8B-B14F-4D97-AF65-F5344CB8AC3E}">
        <p14:creationId xmlns:p14="http://schemas.microsoft.com/office/powerpoint/2010/main" val="3952865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600200"/>
            <a:ext cx="8064896" cy="3268960"/>
          </a:xfrm>
        </p:spPr>
        <p:txBody>
          <a:bodyPr>
            <a:no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ru-RU" altLang="ru-RU" sz="2800" b="1" u="sng" dirty="0"/>
              <a:t>Стоимость </a:t>
            </a:r>
            <a:r>
              <a:rPr lang="ru-RU" altLang="ru-RU" sz="2800" b="1" dirty="0"/>
              <a:t>назначения определяется ставкой ресурса умноженной на трудозатраты назначения либо фиксированной стоимостью ресурса.</a:t>
            </a:r>
          </a:p>
        </p:txBody>
      </p:sp>
    </p:spTree>
    <p:extLst>
      <p:ext uri="{BB962C8B-B14F-4D97-AF65-F5344CB8AC3E}">
        <p14:creationId xmlns:p14="http://schemas.microsoft.com/office/powerpoint/2010/main" val="3387785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11560" y="1600200"/>
            <a:ext cx="7999040" cy="4419600"/>
          </a:xfrm>
        </p:spPr>
        <p:txBody>
          <a:bodyPr>
            <a:normAutofit/>
          </a:bodyPr>
          <a:lstStyle/>
          <a:p>
            <a:pPr marL="0" indent="579438" eaLnBrk="1" hangingPunct="1">
              <a:buFont typeface="Wingdings" pitchFamily="2" charset="2"/>
              <a:buNone/>
            </a:pPr>
            <a:r>
              <a:rPr lang="ru-RU" altLang="ru-RU" sz="2800" b="1" u="sng" dirty="0"/>
              <a:t>Стоимость ресурсов</a:t>
            </a:r>
            <a:r>
              <a:rPr lang="ru-RU" altLang="ru-RU" sz="2800" b="1" dirty="0"/>
              <a:t> определяется таблицами норм затрат.</a:t>
            </a:r>
          </a:p>
          <a:p>
            <a:pPr marL="0" indent="579438" eaLnBrk="1" hangingPunct="1">
              <a:buFont typeface="Wingdings" pitchFamily="2" charset="2"/>
              <a:buNone/>
            </a:pPr>
            <a:r>
              <a:rPr lang="ru-RU" altLang="ru-RU" sz="2800" b="1" dirty="0"/>
              <a:t>Таблицы содержат следующие данные:</a:t>
            </a:r>
          </a:p>
          <a:p>
            <a:pPr marL="0" indent="579438" eaLnBrk="1" hangingPunct="1">
              <a:buFont typeface="Wingdings" pitchFamily="2" charset="2"/>
              <a:buNone/>
            </a:pPr>
            <a:endParaRPr lang="ru-RU" altLang="ru-RU" sz="2800" b="1" dirty="0"/>
          </a:p>
          <a:p>
            <a:pPr marL="0" indent="579438" eaLnBrk="1" hangingPunct="1"/>
            <a:r>
              <a:rPr lang="ru-RU" altLang="ru-RU" sz="2800" b="1" dirty="0"/>
              <a:t>Стандартную ставку;</a:t>
            </a:r>
          </a:p>
          <a:p>
            <a:pPr marL="0" indent="579438" eaLnBrk="1" hangingPunct="1"/>
            <a:r>
              <a:rPr lang="ru-RU" altLang="ru-RU" sz="2800" b="1" dirty="0"/>
              <a:t>Ставку сверхурочных;</a:t>
            </a:r>
          </a:p>
          <a:p>
            <a:pPr marL="0" indent="579438" eaLnBrk="1" hangingPunct="1"/>
            <a:r>
              <a:rPr lang="ru-RU" altLang="ru-RU" sz="2800" b="1" dirty="0"/>
              <a:t>Затраты на использование.</a:t>
            </a:r>
          </a:p>
        </p:txBody>
      </p:sp>
    </p:spTree>
    <p:extLst>
      <p:ext uri="{BB962C8B-B14F-4D97-AF65-F5344CB8AC3E}">
        <p14:creationId xmlns:p14="http://schemas.microsoft.com/office/powerpoint/2010/main" val="1987117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484784"/>
            <a:ext cx="7992888" cy="3816424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2800" b="1" u="sng" dirty="0"/>
              <a:t>Стоимость задач</a:t>
            </a:r>
            <a:r>
              <a:rPr lang="ru-RU" altLang="ru-RU" sz="2800" b="1" dirty="0"/>
              <a:t> складывается из суммарной стоимости назначений и ее фиксированных затрат.</a:t>
            </a:r>
            <a:endParaRPr lang="ru-RU" altLang="ru-RU" sz="2800" b="1" u="sng" dirty="0"/>
          </a:p>
          <a:p>
            <a:pPr algn="l" eaLnBrk="1" hangingPunct="1"/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97989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1223962"/>
          </a:xfrm>
        </p:spPr>
        <p:txBody>
          <a:bodyPr/>
          <a:lstStyle/>
          <a:p>
            <a:pPr algn="ctr" eaLnBrk="1" hangingPunct="1"/>
            <a:r>
              <a:rPr lang="ru-RU" altLang="ru-RU" sz="4000" b="1"/>
              <a:t>Анализ загрузки ресурсов </a:t>
            </a:r>
            <a:br>
              <a:rPr lang="ru-RU" altLang="ru-RU" sz="4000" b="1"/>
            </a:br>
            <a:r>
              <a:rPr lang="ru-RU" altLang="ru-RU" sz="2400" b="1" i="1"/>
              <a:t>(в </a:t>
            </a:r>
            <a:r>
              <a:rPr lang="en-US" altLang="ru-RU" sz="2400" b="1" i="1"/>
              <a:t>MS Project)</a:t>
            </a:r>
            <a:endParaRPr lang="ru-RU" altLang="ru-RU" sz="4000" b="1"/>
          </a:p>
        </p:txBody>
      </p:sp>
      <p:sp>
        <p:nvSpPr>
          <p:cNvPr id="1331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800" b="1"/>
              <a:t>Представления:</a:t>
            </a:r>
          </a:p>
          <a:p>
            <a:pPr eaLnBrk="1" hangingPunct="1">
              <a:buFont typeface="Wingdings" pitchFamily="2" charset="2"/>
              <a:buNone/>
            </a:pPr>
            <a:endParaRPr lang="en-US" altLang="ru-RU" sz="2800" b="1"/>
          </a:p>
          <a:p>
            <a:pPr eaLnBrk="1" hangingPunct="1"/>
            <a:r>
              <a:rPr lang="ru-RU" altLang="ru-RU" sz="2800" b="1"/>
              <a:t>Лист ресурсов</a:t>
            </a:r>
          </a:p>
          <a:p>
            <a:pPr eaLnBrk="1" hangingPunct="1"/>
            <a:r>
              <a:rPr lang="ru-RU" altLang="ru-RU" sz="2800" b="1"/>
              <a:t>Использование ресурсов</a:t>
            </a:r>
          </a:p>
          <a:p>
            <a:pPr eaLnBrk="1" hangingPunct="1"/>
            <a:r>
              <a:rPr lang="ru-RU" altLang="ru-RU" sz="2800" b="1"/>
              <a:t>График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52902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908050"/>
            <a:ext cx="805815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/>
              <a:t>Устранение перегрузки ресурсов</a:t>
            </a:r>
            <a:r>
              <a:rPr lang="ru-RU" altLang="ru-RU" sz="3200" b="1"/>
              <a:t> </a:t>
            </a:r>
            <a:br>
              <a:rPr lang="ru-RU" altLang="ru-RU" sz="3200" b="1"/>
            </a:br>
            <a:r>
              <a:rPr lang="ru-RU" altLang="ru-RU" sz="3200" b="1" i="1"/>
              <a:t>(конфликта ресурсов)</a:t>
            </a:r>
          </a:p>
        </p:txBody>
      </p:sp>
      <p:sp>
        <p:nvSpPr>
          <p:cNvPr id="1341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27088" y="2743200"/>
            <a:ext cx="7772400" cy="4114800"/>
          </a:xfrm>
        </p:spPr>
        <p:txBody>
          <a:bodyPr/>
          <a:lstStyle/>
          <a:p>
            <a:pPr eaLnBrk="1" hangingPunct="1"/>
            <a:r>
              <a:rPr lang="ru-RU" altLang="ru-RU" b="1"/>
              <a:t>Автоматизированное</a:t>
            </a:r>
          </a:p>
          <a:p>
            <a:pPr eaLnBrk="1" hangingPunct="1"/>
            <a:r>
              <a:rPr lang="ru-RU" altLang="ru-RU" b="1"/>
              <a:t>Ручное</a:t>
            </a:r>
          </a:p>
          <a:p>
            <a:pPr eaLnBrk="1" hangingPunct="1"/>
            <a:endParaRPr lang="ru-RU" altLang="ru-RU" b="1"/>
          </a:p>
        </p:txBody>
      </p:sp>
    </p:spTree>
    <p:extLst>
      <p:ext uri="{BB962C8B-B14F-4D97-AF65-F5344CB8AC3E}">
        <p14:creationId xmlns:p14="http://schemas.microsoft.com/office/powerpoint/2010/main" val="821382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>
            <a:extLst>
              <a:ext uri="{FF2B5EF4-FFF2-40B4-BE49-F238E27FC236}">
                <a16:creationId xmlns:a16="http://schemas.microsoft.com/office/drawing/2014/main" id="{E4F7B521-A2CD-4979-8277-34CC7F5EE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773238"/>
            <a:ext cx="813752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Фундаментальное отличие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проекта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он кончается, когда достигнуты поставленные цели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при непроектной деятельности перед исполнителями ставятся новые цели и работа продолжается.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Проекты обычно имеют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очень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ограниченные временные рамки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для создания продукта или услуги, поскольку благоприятная для них ситуация на рынке складывается на ограниченное время.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Проектная команда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, как правило, по его окончании распадается, а ее члены переходят в другие проекты.</a:t>
            </a: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820738"/>
          </a:xfrm>
        </p:spPr>
        <p:txBody>
          <a:bodyPr/>
          <a:lstStyle/>
          <a:p>
            <a:pPr algn="ctr" eaLnBrk="1" hangingPunct="1"/>
            <a:r>
              <a:rPr lang="ru-RU" altLang="ru-RU" sz="4000" b="1"/>
              <a:t>Ручное</a:t>
            </a:r>
          </a:p>
        </p:txBody>
      </p:sp>
      <p:sp>
        <p:nvSpPr>
          <p:cNvPr id="136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27088" y="1628775"/>
            <a:ext cx="7772400" cy="4751388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altLang="ru-RU" sz="2800" b="1"/>
              <a:t>Перенос задачи на другое время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altLang="ru-RU" sz="2800" b="1"/>
              <a:t>Прерывание задачи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altLang="ru-RU" sz="2800" b="1"/>
              <a:t>Изменение длительности задачи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altLang="ru-RU" sz="2800" b="1"/>
              <a:t>Снижение объема работ для ресурса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altLang="ru-RU" sz="2800" b="1"/>
              <a:t>Удаление назначения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altLang="ru-RU" sz="2800" b="1"/>
              <a:t>Назначение большего количества ресурса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altLang="ru-RU" sz="2800" b="1"/>
              <a:t>Рассмотрение избыточных трудозатрат как сверхурочных</a:t>
            </a:r>
          </a:p>
        </p:txBody>
      </p:sp>
    </p:spTree>
    <p:extLst>
      <p:ext uri="{BB962C8B-B14F-4D97-AF65-F5344CB8AC3E}">
        <p14:creationId xmlns:p14="http://schemas.microsoft.com/office/powerpoint/2010/main" val="487441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>
            <a:extLst>
              <a:ext uri="{FF2B5EF4-FFF2-40B4-BE49-F238E27FC236}">
                <a16:creationId xmlns:a16="http://schemas.microsoft.com/office/drawing/2014/main" id="{2EDE7BFC-9AD1-48EA-BFD8-1DD9A206B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1773238"/>
            <a:ext cx="793115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Прямоугольник 3">
            <a:extLst>
              <a:ext uri="{FF2B5EF4-FFF2-40B4-BE49-F238E27FC236}">
                <a16:creationId xmlns:a16="http://schemas.microsoft.com/office/drawing/2014/main" id="{2C0FCCF2-CAE0-44FF-AF30-D4C332D3C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549275"/>
            <a:ext cx="3744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Жизненный цикл проекта</a:t>
            </a:r>
            <a:endParaRPr lang="ru-RU" altLang="ru-RU" sz="200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>
            <a:extLst>
              <a:ext uri="{FF2B5EF4-FFF2-40B4-BE49-F238E27FC236}">
                <a16:creationId xmlns:a16="http://schemas.microsoft.com/office/drawing/2014/main" id="{6198203B-6EB0-4C07-9FDF-E9A12DB0F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628775"/>
            <a:ext cx="7751762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Этап планирования является одним из самых важных. На нем определяются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задачи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бюджет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сроки проекта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Планирование – это не только составление графика работ, но и управление ресурсами, составление бюджета, график потребности в материалах, машинах и механизмах и др.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Полноценная техника планирования включает в себя следующие этапы и последовательность: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arenR"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Определение </a:t>
            </a:r>
            <a:r>
              <a:rPr lang="en-US" altLang="ru-RU" sz="2000">
                <a:latin typeface="Tahoma" panose="020B0604030504040204" pitchFamily="34" charset="0"/>
                <a:cs typeface="Tahoma" panose="020B0604030504040204" pitchFamily="34" charset="0"/>
              </a:rPr>
              <a:t>цели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проекта и ее </a:t>
            </a:r>
            <a:r>
              <a:rPr lang="en-US" altLang="ru-RU" sz="2000">
                <a:latin typeface="Tahoma" panose="020B0604030504040204" pitchFamily="34" charset="0"/>
                <a:cs typeface="Tahoma" panose="020B0604030504040204" pitchFamily="34" charset="0"/>
              </a:rPr>
              <a:t>описание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arenR" startAt="2"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Определение стадий (этапов работ).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arenR" startAt="2"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Для стадий необходимо определить список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задач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, указать их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последовательность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и прогнозируемую 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длительность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(зависит от назначенных ресурсов).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arenR" startAt="2"/>
            </a:pP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Необходимо согласовать выделяемы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для проекта</a:t>
            </a:r>
            <a:r>
              <a:rPr lang="ru-RU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u-RU" sz="2000">
                <a:latin typeface="Tahoma" panose="020B0604030504040204" pitchFamily="34" charset="0"/>
                <a:cs typeface="Tahoma" panose="020B0604030504040204" pitchFamily="34" charset="0"/>
              </a:rPr>
              <a:t>ресурс</a:t>
            </a: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ы</a:t>
            </a:r>
            <a:r>
              <a:rPr lang="en-US" altLang="ru-RU" sz="2000" b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altLang="ru-RU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482" name="Прямоугольник 2">
            <a:extLst>
              <a:ext uri="{FF2B5EF4-FFF2-40B4-BE49-F238E27FC236}">
                <a16:creationId xmlns:a16="http://schemas.microsoft.com/office/drawing/2014/main" id="{04CF4BD8-B46C-4889-8DA2-8EE4529A1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620713"/>
            <a:ext cx="2449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Tahoma" panose="020B0604030504040204" pitchFamily="34" charset="0"/>
                <a:cs typeface="Tahoma" panose="020B0604030504040204" pitchFamily="34" charset="0"/>
              </a:rPr>
              <a:t>Планирование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</TotalTime>
  <Words>2677</Words>
  <Application>Microsoft Macintosh PowerPoint</Application>
  <PresentationFormat>Экран (4:3)</PresentationFormat>
  <Paragraphs>361</Paragraphs>
  <Slides>70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7" baseType="lpstr"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 Управление проектированием информационных систем</vt:lpstr>
      <vt:lpstr>Программные продукты для УП</vt:lpstr>
      <vt:lpstr>Презентация PowerPoint</vt:lpstr>
      <vt:lpstr>Презентация PowerPoint</vt:lpstr>
      <vt:lpstr>Выбор ПО для управления проектами в организации</vt:lpstr>
      <vt:lpstr>Уточним понятие проекта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Приложения MS Project :</vt:lpstr>
      <vt:lpstr>MS Project Standard</vt:lpstr>
      <vt:lpstr>MS Project Professional</vt:lpstr>
      <vt:lpstr>MS Project Server</vt:lpstr>
      <vt:lpstr>MS Project Web Access</vt:lpstr>
      <vt:lpstr>Что можно сделать с помощью MS Project:</vt:lpstr>
      <vt:lpstr>Презентация PowerPoint</vt:lpstr>
      <vt:lpstr>Презентация PowerPoint</vt:lpstr>
      <vt:lpstr>Презентация PowerPoint</vt:lpstr>
      <vt:lpstr>Презентация PowerPoint</vt:lpstr>
      <vt:lpstr>Элементы  MS Project Professional </vt:lpstr>
      <vt:lpstr>Элементы проекта</vt:lpstr>
      <vt:lpstr>Характеристика основных элементов проекта</vt:lpstr>
      <vt:lpstr>Календарь проекта</vt:lpstr>
      <vt:lpstr>Работа</vt:lpstr>
      <vt:lpstr> </vt:lpstr>
      <vt:lpstr>Ресурс</vt:lpstr>
      <vt:lpstr>  </vt:lpstr>
      <vt:lpstr>Назначение ресурсов конкретной работе</vt:lpstr>
      <vt:lpstr> </vt:lpstr>
      <vt:lpstr>Предварительное планирование проекта </vt:lpstr>
      <vt:lpstr>Техника планирования (основные процессы)</vt:lpstr>
      <vt:lpstr>Презентация PowerPoint</vt:lpstr>
      <vt:lpstr>Планирование проекта</vt:lpstr>
      <vt:lpstr>Предварительный план позволяет:</vt:lpstr>
      <vt:lpstr>В предварительном графике должны быть</vt:lpstr>
      <vt:lpstr>Рекомендуемая последовательность действий по формированию нового графика реализации проекта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Методики определения стоимости проекта</vt:lpstr>
      <vt:lpstr>«по аналогии»</vt:lpstr>
      <vt:lpstr>«по параметрам»</vt:lpstr>
      <vt:lpstr>«снизу вверх»</vt:lpstr>
      <vt:lpstr>«сверху вниз»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загрузки ресурсов  (в MS Project)</vt:lpstr>
      <vt:lpstr>Устранение перегрузки ресурсов  (конфликта ресурсов)</vt:lpstr>
      <vt:lpstr>Ручное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система управления проектами MS Project</dc:title>
  <dc:creator>User</dc:creator>
  <cp:lastModifiedBy>Виталий Бондаренко</cp:lastModifiedBy>
  <cp:revision>28</cp:revision>
  <dcterms:created xsi:type="dcterms:W3CDTF">2016-01-04T16:18:21Z</dcterms:created>
  <dcterms:modified xsi:type="dcterms:W3CDTF">2020-09-24T09:13:50Z</dcterms:modified>
</cp:coreProperties>
</file>