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71"/>
  </p:notesMasterIdLst>
  <p:sldIdLst>
    <p:sldId id="311" r:id="rId2"/>
    <p:sldId id="331" r:id="rId3"/>
    <p:sldId id="335" r:id="rId4"/>
    <p:sldId id="336" r:id="rId5"/>
    <p:sldId id="327" r:id="rId6"/>
    <p:sldId id="328" r:id="rId7"/>
    <p:sldId id="329" r:id="rId8"/>
    <p:sldId id="340" r:id="rId9"/>
    <p:sldId id="337" r:id="rId10"/>
    <p:sldId id="338" r:id="rId11"/>
    <p:sldId id="339" r:id="rId12"/>
    <p:sldId id="344" r:id="rId13"/>
    <p:sldId id="341" r:id="rId14"/>
    <p:sldId id="356" r:id="rId15"/>
    <p:sldId id="342" r:id="rId16"/>
    <p:sldId id="371" r:id="rId17"/>
    <p:sldId id="357" r:id="rId18"/>
    <p:sldId id="345" r:id="rId19"/>
    <p:sldId id="295" r:id="rId20"/>
    <p:sldId id="346" r:id="rId21"/>
    <p:sldId id="296" r:id="rId22"/>
    <p:sldId id="358" r:id="rId23"/>
    <p:sldId id="359" r:id="rId24"/>
    <p:sldId id="360" r:id="rId25"/>
    <p:sldId id="347" r:id="rId26"/>
    <p:sldId id="348" r:id="rId27"/>
    <p:sldId id="349" r:id="rId28"/>
    <p:sldId id="287" r:id="rId29"/>
    <p:sldId id="288" r:id="rId30"/>
    <p:sldId id="290" r:id="rId31"/>
    <p:sldId id="351" r:id="rId32"/>
    <p:sldId id="350" r:id="rId33"/>
    <p:sldId id="352" r:id="rId34"/>
    <p:sldId id="353" r:id="rId35"/>
    <p:sldId id="354" r:id="rId36"/>
    <p:sldId id="284" r:id="rId37"/>
    <p:sldId id="285" r:id="rId38"/>
    <p:sldId id="286" r:id="rId39"/>
    <p:sldId id="372" r:id="rId40"/>
    <p:sldId id="373" r:id="rId41"/>
    <p:sldId id="355" r:id="rId42"/>
    <p:sldId id="361" r:id="rId43"/>
    <p:sldId id="362" r:id="rId44"/>
    <p:sldId id="363" r:id="rId45"/>
    <p:sldId id="365" r:id="rId46"/>
    <p:sldId id="388" r:id="rId47"/>
    <p:sldId id="366" r:id="rId48"/>
    <p:sldId id="367" r:id="rId49"/>
    <p:sldId id="389" r:id="rId50"/>
    <p:sldId id="390" r:id="rId51"/>
    <p:sldId id="391" r:id="rId52"/>
    <p:sldId id="392" r:id="rId53"/>
    <p:sldId id="393" r:id="rId54"/>
    <p:sldId id="369" r:id="rId55"/>
    <p:sldId id="370" r:id="rId56"/>
    <p:sldId id="374" r:id="rId57"/>
    <p:sldId id="375" r:id="rId58"/>
    <p:sldId id="376" r:id="rId59"/>
    <p:sldId id="378" r:id="rId60"/>
    <p:sldId id="379" r:id="rId61"/>
    <p:sldId id="380" r:id="rId62"/>
    <p:sldId id="381" r:id="rId63"/>
    <p:sldId id="382" r:id="rId64"/>
    <p:sldId id="364" r:id="rId65"/>
    <p:sldId id="383" r:id="rId66"/>
    <p:sldId id="387" r:id="rId67"/>
    <p:sldId id="386" r:id="rId68"/>
    <p:sldId id="385" r:id="rId69"/>
    <p:sldId id="384" r:id="rId7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0" autoAdjust="0"/>
    <p:restoredTop sz="83359" autoAdjust="0"/>
  </p:normalViewPr>
  <p:slideViewPr>
    <p:cSldViewPr>
      <p:cViewPr varScale="1">
        <p:scale>
          <a:sx n="89" d="100"/>
          <a:sy n="89" d="100"/>
        </p:scale>
        <p:origin x="63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3957D-AA60-4C02-88A8-E104E153FD2F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7B16C-0C5F-4342-A637-A2A313AF2E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688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Данный график содержит пять событий (включая начальное и финальное)</a:t>
            </a:r>
            <a:r>
              <a:rPr lang="en-US" dirty="0"/>
              <a:t> </a:t>
            </a:r>
            <a:r>
              <a:rPr lang="ru-RU" dirty="0"/>
              <a:t>и шесть работ.</a:t>
            </a:r>
          </a:p>
          <a:p>
            <a:r>
              <a:rPr lang="ru-RU" dirty="0"/>
              <a:t>Правила построения сетевого графика:</a:t>
            </a:r>
          </a:p>
          <a:p>
            <a:r>
              <a:rPr lang="ru-RU" dirty="0"/>
              <a:t>1. Каждое событие связано хотя бы с одной дугой.</a:t>
            </a:r>
          </a:p>
          <a:p>
            <a:r>
              <a:rPr lang="ru-RU" dirty="0"/>
              <a:t>2. Каждая работа представляется ровно одной дугой. При этом любая</a:t>
            </a:r>
            <a:r>
              <a:rPr lang="en-US" dirty="0"/>
              <a:t> </a:t>
            </a:r>
            <a:r>
              <a:rPr lang="ru-RU" dirty="0"/>
              <a:t>работа может быть разбита на две или более частей, каждой из которых будет</a:t>
            </a:r>
            <a:r>
              <a:rPr lang="en-US" dirty="0"/>
              <a:t> </a:t>
            </a:r>
            <a:r>
              <a:rPr lang="ru-RU" dirty="0"/>
              <a:t>соответствовать своя дуга.</a:t>
            </a:r>
          </a:p>
          <a:p>
            <a:r>
              <a:rPr lang="ru-RU" dirty="0"/>
              <a:t>3. Ни одна пара работ не должна определяться одинаковыми начальными и конечными событиями.</a:t>
            </a:r>
          </a:p>
          <a:p>
            <a:r>
              <a:rPr lang="ru-RU" dirty="0"/>
              <a:t>4. Должно существовать единственное начальное событие (без входящих работ).</a:t>
            </a:r>
          </a:p>
          <a:p>
            <a:r>
              <a:rPr lang="ru-RU" dirty="0"/>
              <a:t>5. Должно существовать единственное конечное событие (без исходящих работ).</a:t>
            </a:r>
          </a:p>
          <a:p>
            <a:r>
              <a:rPr lang="ru-RU" dirty="0"/>
              <a:t>6. Ни одно событие не может произойти до тех пор, пока не будут закончены все входящие в него работы.</a:t>
            </a:r>
          </a:p>
          <a:p>
            <a:r>
              <a:rPr lang="ru-RU" dirty="0"/>
              <a:t>7. Ни одна работа, исходящая из данного события, не может начаться,</a:t>
            </a:r>
            <a:r>
              <a:rPr lang="en-US" dirty="0"/>
              <a:t> </a:t>
            </a:r>
            <a:r>
              <a:rPr lang="ru-RU" dirty="0"/>
              <a:t>пока не произойдет это событие.</a:t>
            </a:r>
          </a:p>
          <a:p>
            <a:r>
              <a:rPr lang="ru-RU" dirty="0"/>
              <a:t>8. Сетевой график не должен содержать контуров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B16C-0C5F-4342-A637-A2A313AF2E55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35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Сетевой график позволяет оценить временные характеристики проекта и входящих в него работ. В этом отношении большое значение имеют так называемые критические работы. Работа считается критической, если ее задержка начала приводить к задержке срока окончания всего проекта. Критический путь представляет собой непрерывную последовательность критических работ, связывающую исходное и завершающее события сетевого графика.</a:t>
            </a:r>
          </a:p>
          <a:p>
            <a:r>
              <a:rPr lang="ru-RU" dirty="0"/>
              <a:t>С содержательной точки зрения длительность критического пути определяет минимально возможную продолжительность проекта. Если длительность критического пути неприемлема, необходимо изменить структуру сетевого графика.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B16C-0C5F-4342-A637-A2A313AF2E55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12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этого необходимы два этапа: прямой проход и обратный проход графика. При этом определяются наиболее раннее и наиболее позднее наступление событий, а также резерв времени по каждой работе. Критический путь составляют те работы, по которым резерв времени равен нулю.</a:t>
            </a:r>
          </a:p>
          <a:p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Величина ТР(</a:t>
            </a:r>
            <a:r>
              <a:rPr lang="ru-RU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</a:t>
            </a: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представляет собой (рис) момент времени, когда будет завершена наиболее поздняя из работ, влияющая на </a:t>
            </a:r>
            <a:r>
              <a:rPr lang="ru-RU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</a:t>
            </a: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-е событие. Т.е. событие </a:t>
            </a:r>
            <a:r>
              <a:rPr lang="ru-RU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 </a:t>
            </a: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может произойти позднее момента ТР(</a:t>
            </a:r>
            <a:r>
              <a:rPr lang="ru-RU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</a:t>
            </a: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B16C-0C5F-4342-A637-A2A313AF2E55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47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Величина ТП(i) представляет собой (рис. ) момент времени, когда должна быть начата самая длительная (с учетом последующих) работа, исходящая из i-</a:t>
            </a:r>
            <a:r>
              <a:rPr lang="ru-RU" dirty="0" err="1"/>
              <a:t>го</a:t>
            </a:r>
            <a:r>
              <a:rPr lang="ru-RU" dirty="0"/>
              <a:t> события. Т.е. событие i не может произойти ранее момента ТП(i).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B16C-0C5F-4342-A637-A2A313AF2E55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895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Величина ТП(i) представляет собой (рис. ) момент времени, когда должна быть начата самая длительная (с учетом последующих) работа, исходящая из i-</a:t>
            </a:r>
            <a:r>
              <a:rPr lang="ru-RU" dirty="0" err="1"/>
              <a:t>го</a:t>
            </a:r>
            <a:r>
              <a:rPr lang="ru-RU" dirty="0"/>
              <a:t> события. Т.е. событие i не может произойти ранее момента ТП(i).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B16C-0C5F-4342-A637-A2A313AF2E55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60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Величина ТП(i) представляет собой (рис. ) момент времени, когда должна быть начата самая длительная (с учетом последующих) работа, исходящая из i-</a:t>
            </a:r>
            <a:r>
              <a:rPr lang="ru-RU" dirty="0" err="1"/>
              <a:t>го</a:t>
            </a:r>
            <a:r>
              <a:rPr lang="ru-RU" dirty="0"/>
              <a:t> события. Т.е. событие i не может произойти ранее момента ТП(i).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B16C-0C5F-4342-A637-A2A313AF2E55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548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Величина ТП(i) представляет собой (рис. ) момент времени, когда должна быть начата самая длительная (с учетом последующих) работа, исходящая из i-</a:t>
            </a:r>
            <a:r>
              <a:rPr lang="ru-RU" dirty="0" err="1"/>
              <a:t>го</a:t>
            </a:r>
            <a:r>
              <a:rPr lang="ru-RU" dirty="0"/>
              <a:t> события. Т.е. событие i не может произойти ранее момента ТП(i).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77B16C-0C5F-4342-A637-A2A313AF2E55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422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01D69-C9AD-C640-9FF9-C3A095F78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AB97E62-D1F7-EF45-8F3B-6BF600DA0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EB4758-94C9-CB46-A0E6-5AF16A3AB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657097-0D0B-D64F-B717-B0C32CDC3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BB9CE3-B9CB-F54D-B4F6-85CB4F2C1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7D13-5ECF-4CF3-85F7-FE79B16CF8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2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73F7A-9072-B440-AEF5-8282F1E78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AF71D9-58E1-D64A-9BD3-DB63B1482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A2853B-AAC0-1F40-BB15-A4B4FF9AB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7E7439-60CA-AA4A-BB76-98C5A171B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27463D-E8B3-5446-BD31-80E19321D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97A6E-2149-4B67-9247-BC6DA8521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89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E636430-493D-294D-9F14-B2D8CBE886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4BDBA3-ADB6-884B-9FF7-955CB07F5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8703E-D34A-3B40-8FB5-113E8E0E6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CC652A-7006-1242-8385-02BAA705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2F0B45-BB1D-C347-8B2C-6B6C26D6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7C1F-1A47-47AF-BC9E-91744F123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117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7514E-287A-40B4-B9C8-74C55529E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86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42C45-C136-8D4D-892E-D3D5CBBD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AC9E60-1A1C-FA47-835A-A46D3230A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3964CE-DF23-0E48-A999-044B14C00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874738-2B7E-9344-9511-7C74297E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7C78ED-81BF-324B-A9D5-16B5AEE88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DB1F4-5364-48E2-8FA9-2F1A7A4845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84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2F41A6-78F8-C149-AAF1-0A6BDAFEF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7A7F4A-2317-544B-8BE4-B164719A6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84F191-3F46-194D-8108-E8D71EAD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F51BDA-4D89-F64E-8BE0-7FD5E2B1D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45702A-9EC8-5341-93B3-819F5C5A4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40EB-924B-463A-B41D-288093CCD8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63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4BDBF2-5ED7-8743-90BF-FDA1E151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CDD775-1300-4940-9228-6EE90E432F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DD8B8E-586C-9149-BCDA-548A83E21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494ED5-9FA8-734D-B805-224318CB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6CD77B-282F-3246-8A11-9644C35DF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AC9360-8EE7-184D-B63C-5680F6458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F134-A96C-46CF-BFC8-B3552280D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25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317D1-D0A6-0F45-8810-AD03D5354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67924D-857F-794B-99B6-7E02B2F76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0407BD-D252-7C40-9EE2-55B02FC5F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DB45B08-F79E-0E42-94BA-D273284394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36728E-03B7-AF45-AE4F-28090A4094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D01930-639E-A24C-A836-AA5FB0635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DC3B6C0-45BD-AE4C-A7A8-E9918A3AB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3E95E29-0828-0143-80F0-AFD05DF87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A248-87B4-40B4-BFC4-F24D74D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42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192C2E-C266-3D41-B842-129F2D305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7CCCEF-A256-BF43-BA0E-A56329FF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5296FF2-C3EF-BB4B-B9A2-D795E5B49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4737537-A83E-B249-9A25-B51653FEB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52F2-2B2D-410E-A7FD-28A52A0518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740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E3DA6BC-1176-1B49-89D1-EB653D847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93016BC-2302-CF42-AF06-54CCC436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DDE047-D720-CB4A-B8D2-BB2058CE6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3B16-E35F-49E4-B306-D95F43391D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62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C275-C770-A647-B767-DB18AE8E8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E3178E-537C-8C40-8EB4-4AB3D7A4B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CC0DBB-24E7-2D44-B0D1-66BFF8B3C0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50C165-26FA-3F48-AD33-7782E801D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E70E99-27C5-194A-8093-56C1FB6F3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643A21-1E1C-0D45-9B6B-B53C13D83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C773-4B34-4F0B-9AA2-DCF043C4D7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5E3A41-F7AE-E045-9C68-B685DD740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9D90D7-C136-004A-A68A-5E6C7A56E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00C540-E886-9C49-856D-4A8F31A73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5CE04F-936D-9842-B383-753350BF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034CFC-106C-4448-B3E7-A0A1A106B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C72175-8817-274D-A9D6-76C6EA3B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C3AF-4705-47BB-91DA-F7E5D4A12C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01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0CF9B-5CF7-AA40-AF05-A7ACEB229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DA8980-F80E-C947-94BA-E51E4B15C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C198D5-FB77-A24E-92CF-2A302FEB29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5941DE-B143-464D-90A9-F9704BB0A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EE8E95-5257-3A4E-AA42-467B133B1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E18CC-7937-4BC1-88A9-F3CC662314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77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.emf"/><Relationship Id="rId7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ru-RU" altLang="ru-RU" b="1" dirty="0"/>
            </a:br>
            <a:r>
              <a:rPr lang="ru-RU" altLang="ru-RU" b="1" dirty="0"/>
              <a:t>Управление проектированием информационных систем</a:t>
            </a:r>
            <a:endParaRPr lang="ru-RU" dirty="0"/>
          </a:p>
        </p:txBody>
      </p:sp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ru-RU" altLang="ru-RU" b="1" dirty="0"/>
              <a:t>Тема </a:t>
            </a:r>
            <a:r>
              <a:rPr lang="en-US" altLang="ru-RU" b="1" dirty="0"/>
              <a:t>4</a:t>
            </a:r>
            <a:r>
              <a:rPr lang="ru-RU" altLang="ru-RU" b="1" dirty="0"/>
              <a:t>. Управление сроками</a:t>
            </a:r>
          </a:p>
        </p:txBody>
      </p:sp>
    </p:spTree>
    <p:extLst>
      <p:ext uri="{BB962C8B-B14F-4D97-AF65-F5344CB8AC3E}">
        <p14:creationId xmlns:p14="http://schemas.microsoft.com/office/powerpoint/2010/main" val="3194284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07216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Определение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84784"/>
            <a:ext cx="7990656" cy="5112568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Декомпозиция </a:t>
            </a:r>
          </a:p>
          <a:p>
            <a:pPr algn="just"/>
            <a:r>
              <a:rPr lang="ru-RU" sz="2800" dirty="0"/>
              <a:t>Планирование методом набегающей волны – метод итеративного планирования, при котором работа, которую надо будет выполнить в ближайшей перспективе, планируется подробно, в то время как далеко отстоящая работа планируется с меньшей степенью детализации. Это одна из форм последовательного уточнения. </a:t>
            </a:r>
          </a:p>
          <a:p>
            <a:pPr algn="just"/>
            <a:r>
              <a:rPr lang="ru-RU" sz="2800" dirty="0"/>
              <a:t>Экспертная оценка</a:t>
            </a:r>
          </a:p>
        </p:txBody>
      </p:sp>
    </p:spTree>
    <p:extLst>
      <p:ext uri="{BB962C8B-B14F-4D97-AF65-F5344CB8AC3E}">
        <p14:creationId xmlns:p14="http://schemas.microsoft.com/office/powerpoint/2010/main" val="557032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6" y="116632"/>
            <a:ext cx="8854572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Определение операций: </a:t>
            </a:r>
            <a:r>
              <a:rPr lang="ru-RU" sz="3200" dirty="0">
                <a:solidFill>
                  <a:srgbClr val="FF3300"/>
                </a:solidFill>
              </a:rPr>
              <a:t>результаты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916" y="836712"/>
            <a:ext cx="8566540" cy="5616624"/>
          </a:xfrm>
        </p:spPr>
        <p:txBody>
          <a:bodyPr>
            <a:noAutofit/>
          </a:bodyPr>
          <a:lstStyle/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</a:rPr>
              <a:t>Список операций </a:t>
            </a:r>
            <a:r>
              <a:rPr lang="ru-RU" sz="2400" dirty="0"/>
              <a:t>– исчерпывающий перечень, включающий все операции расписания, требуемые для данного проекта (идентификатор операции и описание содержания работ по каждой операции, уникальное название, которое описывает ее место в расписании, даже если это название операции рассматривается вне контекста расписания проекта).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</a:rPr>
              <a:t>Параметры операций </a:t>
            </a:r>
            <a:r>
              <a:rPr lang="ru-RU" sz="2400" dirty="0"/>
              <a:t>– длительность, во время которой выполняется работа данной операции, ресурсы и стоимость, связанные с данной работой.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</a:rPr>
              <a:t>Список контрольных событий</a:t>
            </a:r>
            <a:r>
              <a:rPr lang="ru-RU" sz="2400" dirty="0"/>
              <a:t>, определяющий все контрольные события проекта и показывающий, является ли контрольное событие обязательным или необязательным.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794640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856984" cy="936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Определение последовательности операций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95536" y="1988840"/>
            <a:ext cx="8640960" cy="2376264"/>
          </a:xfrm>
          <a:prstGeom prst="rightArrow">
            <a:avLst>
              <a:gd name="adj1" fmla="val 50000"/>
              <a:gd name="adj2" fmla="val 348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539552" y="1844824"/>
            <a:ext cx="2592288" cy="4896544"/>
            <a:chOff x="827584" y="1988840"/>
            <a:chExt cx="2592288" cy="489654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827584" y="1988840"/>
              <a:ext cx="2592288" cy="489654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План управления расписанием.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Список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Параметры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Список контрольных событий.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Описание содержания проекта.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Факторы среды предприятия.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Активы процессов организации.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ВХОДЫ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75856" y="1856509"/>
            <a:ext cx="2376264" cy="3384376"/>
            <a:chOff x="827584" y="1988840"/>
            <a:chExt cx="2592288" cy="338437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Метод диаграмм предшествования.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Определение зависимостей.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Опережения и задержки.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ИНСТРУМЕНТЫ И МЕТОДЫ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817484" y="1856509"/>
            <a:ext cx="2138892" cy="3384376"/>
            <a:chOff x="827584" y="1988840"/>
            <a:chExt cx="2592288" cy="338437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Диаграммы сети расписания проекта.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rgbClr val="002060"/>
                  </a:solidFill>
                </a:rPr>
                <a:t>Обновления документов проекта.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ВЫХОДЫ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8691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04664"/>
            <a:ext cx="8463313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Определение последовательности операций: </a:t>
            </a:r>
            <a:r>
              <a:rPr lang="ru-RU" sz="3200" dirty="0">
                <a:solidFill>
                  <a:srgbClr val="C00000"/>
                </a:solidFill>
              </a:rPr>
              <a:t>входы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504" y="1484784"/>
            <a:ext cx="8572560" cy="2592288"/>
          </a:xfrm>
        </p:spPr>
        <p:txBody>
          <a:bodyPr>
            <a:normAutofit/>
          </a:bodyPr>
          <a:lstStyle/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План управления расписанием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Список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Параметры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Список контрольных событий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Описание содержания проекта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Факторы среды предприятия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Активы процессов организации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3969199"/>
            <a:ext cx="3547095" cy="265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8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dirty="0"/>
              <a:t>Основные элементы расписания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2016125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ru-RU" sz="2400" b="1" i="1" dirty="0"/>
              <a:t>Операция - работа</a:t>
            </a:r>
            <a:r>
              <a:rPr lang="en-US" sz="2400" b="1" i="1" dirty="0"/>
              <a:t> (</a:t>
            </a:r>
            <a:r>
              <a:rPr lang="ru-RU" sz="2400" b="1" i="1" dirty="0"/>
              <a:t>задача</a:t>
            </a:r>
            <a:r>
              <a:rPr lang="en-US" sz="2400" b="1" i="1" dirty="0"/>
              <a:t>)</a:t>
            </a:r>
            <a:r>
              <a:rPr lang="ru-RU" sz="2400" dirty="0"/>
              <a:t> – некоторая деятельность, необходимая для достижения конкретных результатов (элементов продукта проекта).</a:t>
            </a:r>
            <a:endParaRPr lang="ru-RU" sz="2400" b="1" i="1" dirty="0"/>
          </a:p>
        </p:txBody>
      </p:sp>
      <p:pic>
        <p:nvPicPr>
          <p:cNvPr id="11268" name="Picture 4" descr="Л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997200"/>
            <a:ext cx="8964612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5940425" y="5300663"/>
            <a:ext cx="2954338" cy="609600"/>
          </a:xfrm>
          <a:prstGeom prst="wedgeRoundRectCallout">
            <a:avLst>
              <a:gd name="adj1" fmla="val 21681"/>
              <a:gd name="adj2" fmla="val -18333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dirty="0">
                <a:latin typeface="Times New Roman" pitchFamily="18" charset="0"/>
              </a:rPr>
              <a:t>Операция</a:t>
            </a: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39750" y="5445125"/>
            <a:ext cx="2954338" cy="609600"/>
          </a:xfrm>
          <a:prstGeom prst="wedgeRoundRectCallout">
            <a:avLst>
              <a:gd name="adj1" fmla="val 43282"/>
              <a:gd name="adj2" fmla="val -15911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dirty="0">
                <a:latin typeface="Times New Roman" pitchFamily="18" charset="0"/>
              </a:rPr>
              <a:t>Операция</a:t>
            </a:r>
          </a:p>
        </p:txBody>
      </p:sp>
    </p:spTree>
    <p:extLst>
      <p:ext uri="{BB962C8B-B14F-4D97-AF65-F5344CB8AC3E}">
        <p14:creationId xmlns:p14="http://schemas.microsoft.com/office/powerpoint/2010/main" val="2106720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07216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Определение последовательности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84784"/>
            <a:ext cx="7990656" cy="51125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/>
              <a:t>Метод диаграмм предшествования Метод диаграмм предшествования (</a:t>
            </a:r>
            <a:r>
              <a:rPr lang="ru-RU" sz="2800" dirty="0" err="1"/>
              <a:t>precedence</a:t>
            </a:r>
            <a:r>
              <a:rPr lang="ru-RU" sz="2800" dirty="0"/>
              <a:t> </a:t>
            </a:r>
            <a:r>
              <a:rPr lang="ru-RU" sz="2800" dirty="0" err="1"/>
              <a:t>diagramming</a:t>
            </a:r>
            <a:r>
              <a:rPr lang="ru-RU" sz="2800" dirty="0"/>
              <a:t> </a:t>
            </a:r>
            <a:r>
              <a:rPr lang="ru-RU" sz="2800" dirty="0" err="1"/>
              <a:t>method</a:t>
            </a:r>
            <a:r>
              <a:rPr lang="ru-RU" sz="2800" dirty="0"/>
              <a:t>, PDM) – метод, используемый для составления модели расписания, в которой операции представлены узлами и графически связаны одной или несколькими логическими связями, которые показывают последовательность выполнения операций. </a:t>
            </a:r>
          </a:p>
          <a:p>
            <a:pPr algn="just"/>
            <a:r>
              <a:rPr lang="ru-RU" sz="2800" dirty="0"/>
              <a:t>Операции в узлах (</a:t>
            </a:r>
            <a:r>
              <a:rPr lang="ru-RU" sz="2800" dirty="0" err="1"/>
              <a:t>activity-on-node</a:t>
            </a:r>
            <a:r>
              <a:rPr lang="ru-RU" sz="2800" dirty="0"/>
              <a:t>, AON) – один из методов представления диаграммы предшествования. Данный метод используется в большинстве пакетов программного обеспечения для управления проектом. PDM включает в себя четыре типа зависимостей, или логических связей. </a:t>
            </a:r>
          </a:p>
        </p:txBody>
      </p:sp>
    </p:spTree>
    <p:extLst>
      <p:ext uri="{BB962C8B-B14F-4D97-AF65-F5344CB8AC3E}">
        <p14:creationId xmlns:p14="http://schemas.microsoft.com/office/powerpoint/2010/main" val="2835737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/>
              <a:t>Параметры работы (операции)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052513"/>
            <a:ext cx="8569325" cy="55451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b="1" i="1"/>
              <a:t>Идентификатор</a:t>
            </a:r>
            <a:r>
              <a:rPr lang="ru-RU"/>
              <a:t> – уникальный код, однозначно определяющий работу в проекте;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i="1"/>
              <a:t>описание</a:t>
            </a:r>
            <a:r>
              <a:rPr lang="ru-RU"/>
              <a:t> – краткая характеристика, используемая в сетевой диаграмме проекта;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i="1"/>
              <a:t>исходная длительность</a:t>
            </a:r>
            <a:r>
              <a:rPr lang="ru-RU"/>
              <a:t> (продолжительность);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i="1"/>
              <a:t>процент выполнения</a:t>
            </a:r>
            <a:r>
              <a:rPr lang="ru-RU"/>
              <a:t> – доля завершенной части работы в процентах;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i="1"/>
              <a:t>оставшаяся длительность</a:t>
            </a:r>
            <a:r>
              <a:rPr lang="ru-RU"/>
              <a:t> для выполняемых работ;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i="1"/>
              <a:t>календарь</a:t>
            </a:r>
            <a:r>
              <a:rPr lang="ru-RU"/>
              <a:t> – список рабочих и нерабочих периодов, принятый для выполнения работы в проекте</a:t>
            </a:r>
          </a:p>
        </p:txBody>
      </p:sp>
    </p:spTree>
    <p:extLst>
      <p:ext uri="{BB962C8B-B14F-4D97-AF65-F5344CB8AC3E}">
        <p14:creationId xmlns:p14="http://schemas.microsoft.com/office/powerpoint/2010/main" val="935874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/>
              <a:t>Параметры работы (операции)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052513"/>
            <a:ext cx="8713788" cy="547211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2800" b="1" i="1" dirty="0"/>
              <a:t>ранние начало и окончание, поздние начало и окончание;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800" b="1" i="1" dirty="0"/>
              <a:t>резервы времени</a:t>
            </a:r>
            <a:r>
              <a:rPr lang="ru-RU" sz="2800" dirty="0"/>
              <a:t> – свободный и полный. </a:t>
            </a: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ru-RU" dirty="0"/>
              <a:t>Свободный резерв определяет время, на которое можно задержать выполнение работ, не изменяя раннего начала всех последующих работ.</a:t>
            </a: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ru-RU" dirty="0"/>
              <a:t>Полный резерв определяет время, на которое может быть задержано выполнение работы без изменения продолжительности или сроков окончания всего проекта. Определяется как разность между поздним и ранним сроками окончания работы;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800" b="1" i="1" dirty="0"/>
              <a:t>фактические начало и окончание;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800" b="1" i="1" dirty="0"/>
              <a:t>предшествующая работа;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800" b="1" i="1" dirty="0"/>
              <a:t>последующая работа</a:t>
            </a:r>
            <a:r>
              <a:rPr lang="ru-RU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83707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07216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Определение последовательности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84784"/>
            <a:ext cx="7990656" cy="5112568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Предшествующая операция — операция, логически находящаяся перед зависимой операцией в расписании. </a:t>
            </a:r>
          </a:p>
          <a:p>
            <a:pPr algn="just"/>
            <a:r>
              <a:rPr lang="ru-RU" sz="2800" dirty="0"/>
              <a:t>Последующая операция — зависимая операция, логически находящаяся после другой операции в расписании. </a:t>
            </a:r>
          </a:p>
        </p:txBody>
      </p:sp>
    </p:spTree>
    <p:extLst>
      <p:ext uri="{BB962C8B-B14F-4D97-AF65-F5344CB8AC3E}">
        <p14:creationId xmlns:p14="http://schemas.microsoft.com/office/powerpoint/2010/main" val="2542104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Типы логической связи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611188" y="2636838"/>
          <a:ext cx="2087562" cy="106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1831669" imgH="931649" progId="Visio.Drawing.11">
                  <p:embed/>
                </p:oleObj>
              </mc:Choice>
              <mc:Fallback>
                <p:oleObj name="Visio" r:id="rId2" imgW="1831669" imgH="931649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636838"/>
                        <a:ext cx="2087562" cy="1062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11188" y="1341438"/>
          <a:ext cx="2592387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191691" imgH="931649" progId="Visio.Drawing.11">
                  <p:embed/>
                </p:oleObj>
              </mc:Choice>
              <mc:Fallback>
                <p:oleObj name="Visio" r:id="rId4" imgW="2191691" imgH="931649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341438"/>
                        <a:ext cx="2592387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755650" y="3933825"/>
          <a:ext cx="2232025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6" imgW="1840633" imgH="931649" progId="Visio.Drawing.11">
                  <p:embed/>
                </p:oleObj>
              </mc:Choice>
              <mc:Fallback>
                <p:oleObj name="Visio" r:id="rId6" imgW="1840633" imgH="931649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933825"/>
                        <a:ext cx="2232025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10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95288" y="5373688"/>
          <a:ext cx="2879725" cy="10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8" imgW="2551714" imgH="931649" progId="Visio.Drawing.11">
                  <p:embed/>
                </p:oleObj>
              </mc:Choice>
              <mc:Fallback>
                <p:oleObj name="Visio" r:id="rId8" imgW="2551714" imgH="931649" progId="Visio.Drawing.11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373688"/>
                        <a:ext cx="2879725" cy="105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3492500" y="1412875"/>
            <a:ext cx="49672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chemeClr val="accent2"/>
                </a:solidFill>
                <a:latin typeface="Times New Roman" pitchFamily="18" charset="0"/>
              </a:rPr>
              <a:t>«Окончание – начало».</a:t>
            </a:r>
            <a:r>
              <a:rPr lang="ru-RU" sz="2000" dirty="0">
                <a:latin typeface="Times New Roman" pitchFamily="18" charset="0"/>
              </a:rPr>
              <a:t> Работа-последователь может начаться только после окончания работы-предшественника. </a:t>
            </a:r>
          </a:p>
        </p:txBody>
      </p:sp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3492500" y="2636838"/>
            <a:ext cx="49672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chemeClr val="accent2"/>
                </a:solidFill>
                <a:latin typeface="Times New Roman" pitchFamily="18" charset="0"/>
              </a:rPr>
              <a:t>«Начало – начало».</a:t>
            </a:r>
            <a:r>
              <a:rPr lang="ru-RU" sz="2000" dirty="0">
                <a:latin typeface="Times New Roman" pitchFamily="18" charset="0"/>
              </a:rPr>
              <a:t> Работа-последователь не может начаться до тех пор, пока не начнется работа-предшественник.</a:t>
            </a:r>
          </a:p>
        </p:txBody>
      </p:sp>
      <p:sp>
        <p:nvSpPr>
          <p:cNvPr id="3081" name="Text Box 8"/>
          <p:cNvSpPr txBox="1">
            <a:spLocks noChangeArrowheads="1"/>
          </p:cNvSpPr>
          <p:nvPr/>
        </p:nvSpPr>
        <p:spPr bwMode="auto">
          <a:xfrm>
            <a:off x="3419475" y="3933825"/>
            <a:ext cx="49672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chemeClr val="accent2"/>
                </a:solidFill>
                <a:latin typeface="Times New Roman" pitchFamily="18" charset="0"/>
              </a:rPr>
              <a:t>«Окончание – окончание».</a:t>
            </a:r>
            <a:r>
              <a:rPr lang="ru-RU" sz="2000" dirty="0">
                <a:latin typeface="Times New Roman" pitchFamily="18" charset="0"/>
              </a:rPr>
              <a:t> Работа-последователь не может завершиться до тех пор, пока не завершится работа-предшественник.</a:t>
            </a:r>
          </a:p>
        </p:txBody>
      </p:sp>
      <p:sp>
        <p:nvSpPr>
          <p:cNvPr id="3082" name="Text Box 9"/>
          <p:cNvSpPr txBox="1">
            <a:spLocks noChangeArrowheads="1"/>
          </p:cNvSpPr>
          <p:nvPr/>
        </p:nvSpPr>
        <p:spPr bwMode="auto">
          <a:xfrm>
            <a:off x="3419475" y="5373688"/>
            <a:ext cx="49672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chemeClr val="accent2"/>
                </a:solidFill>
                <a:latin typeface="Times New Roman" pitchFamily="18" charset="0"/>
              </a:rPr>
              <a:t>«Начало – окончание».</a:t>
            </a:r>
            <a:r>
              <a:rPr lang="ru-RU" sz="2000" dirty="0">
                <a:latin typeface="Times New Roman" pitchFamily="18" charset="0"/>
              </a:rPr>
              <a:t> Работа-последователь не может завершиться до тех пор, пока не началась работа-предшественник.</a:t>
            </a:r>
            <a:r>
              <a:rPr lang="ru-RU" sz="2000" b="1" dirty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503" y="260648"/>
            <a:ext cx="7772400" cy="71212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СРОКАМИ ПРОЕКТА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972768"/>
            <a:ext cx="8352928" cy="51201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Планирование управления расписанием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1636914"/>
            <a:ext cx="8352928" cy="5120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операций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2271875"/>
            <a:ext cx="8352928" cy="5120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последовательности операций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2940894"/>
            <a:ext cx="8352928" cy="5120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ресурсов операций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3837" y="3609913"/>
            <a:ext cx="8352928" cy="5120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длительности операций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4325120"/>
            <a:ext cx="8352928" cy="5120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расписания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32" y="5040327"/>
            <a:ext cx="8352928" cy="5120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расписания</a:t>
            </a:r>
          </a:p>
        </p:txBody>
      </p:sp>
    </p:spTree>
    <p:extLst>
      <p:ext uri="{BB962C8B-B14F-4D97-AF65-F5344CB8AC3E}">
        <p14:creationId xmlns:p14="http://schemas.microsoft.com/office/powerpoint/2010/main" val="1710435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15888"/>
            <a:ext cx="8229600" cy="706437"/>
          </a:xfrm>
        </p:spPr>
        <p:txBody>
          <a:bodyPr/>
          <a:lstStyle/>
          <a:p>
            <a:pPr>
              <a:defRPr/>
            </a:pPr>
            <a:r>
              <a:rPr lang="ru-RU" sz="4000" dirty="0"/>
              <a:t>Определение зависимостей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179512" y="980728"/>
            <a:ext cx="8784976" cy="5616624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Обязательные зависимости – </a:t>
            </a:r>
            <a:r>
              <a:rPr lang="ru-RU" dirty="0"/>
              <a:t>зависимости, которые требуются по закону или договору или являются неотъемлемым свойством данной работы. Обязательные зависимости иногда называют «жесткой логикой» или жесткими зависимостями.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Дискреционные зависимости </a:t>
            </a:r>
            <a:r>
              <a:rPr lang="ru-RU" dirty="0"/>
              <a:t>- «предпочтительная логика», «предпочитаемая логика» или «мягкая логика» - устанавливаются на основе передовых методов организации работ в определенной прикладной области или в рамках необычного аспекта проекта, где предпочтительна особенная последовательность, хотя могут существовать и другие приемлемые последовательности.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Внешние зависимости </a:t>
            </a:r>
            <a:r>
              <a:rPr lang="ru-RU" dirty="0"/>
              <a:t>– связь между операциями проекта и операциями вне проекта. Эти зависимости обычно не поддаются контролю со стороны команды проекта. В ходе процесса определения последовательности операций команда управления проектом выявляет внешние зависимости.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Внутренние зависимости </a:t>
            </a:r>
            <a:r>
              <a:rPr lang="ru-RU" dirty="0"/>
              <a:t>– связь предшествования между операциями проекта, поддаются контролю со стороны команды проекта. </a:t>
            </a:r>
          </a:p>
        </p:txBody>
      </p:sp>
    </p:spTree>
    <p:extLst>
      <p:ext uri="{BB962C8B-B14F-4D97-AF65-F5344CB8AC3E}">
        <p14:creationId xmlns:p14="http://schemas.microsoft.com/office/powerpoint/2010/main" val="3787091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15888"/>
            <a:ext cx="8229600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Временной лаг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2600325" y="2143125"/>
          <a:ext cx="3113088" cy="141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911736" imgH="1325045" progId="Visio.Drawing.11">
                  <p:embed/>
                </p:oleObj>
              </mc:Choice>
              <mc:Fallback>
                <p:oleObj name="Visio" r:id="rId2" imgW="2911736" imgH="1325045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325" y="2143125"/>
                        <a:ext cx="3113088" cy="141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5656263" y="3354388"/>
          <a:ext cx="1831975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831669" imgH="1291449" progId="Visio.Drawing.11">
                  <p:embed/>
                </p:oleObj>
              </mc:Choice>
              <mc:Fallback>
                <p:oleObj name="Visio" r:id="rId4" imgW="1831669" imgH="1291449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6263" y="3354388"/>
                        <a:ext cx="1831975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995738" y="1196975"/>
            <a:ext cx="4392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Положительный временной лаг</a:t>
            </a:r>
          </a:p>
          <a:p>
            <a:r>
              <a:rPr lang="ru-RU" sz="2400" dirty="0">
                <a:latin typeface="Times New Roman" pitchFamily="18" charset="0"/>
              </a:rPr>
              <a:t>(запаздывание)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785918" y="4572008"/>
            <a:ext cx="4824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Отрицательный временной лаг</a:t>
            </a:r>
          </a:p>
          <a:p>
            <a:r>
              <a:rPr lang="ru-RU" sz="2400" dirty="0">
                <a:latin typeface="Times New Roman" pitchFamily="18" charset="0"/>
              </a:rPr>
              <a:t>(опережение)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dirty="0"/>
              <a:t>Ограничения работ (операций)</a:t>
            </a:r>
          </a:p>
        </p:txBody>
      </p:sp>
      <p:graphicFrame>
        <p:nvGraphicFramePr>
          <p:cNvPr id="60419" name="Group 3"/>
          <p:cNvGraphicFramePr>
            <a:graphicFrameLocks noGrp="1"/>
          </p:cNvGraphicFramePr>
          <p:nvPr>
            <p:ph idx="1"/>
          </p:nvPr>
        </p:nvGraphicFramePr>
        <p:xfrm>
          <a:off x="250825" y="1196752"/>
          <a:ext cx="8642350" cy="5227003"/>
        </p:xfrm>
        <a:graphic>
          <a:graphicData uri="http://schemas.openxmlformats.org/drawingml/2006/table">
            <a:tbl>
              <a:tblPr/>
              <a:tblGrid>
                <a:gridCol w="2506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0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Тип ограничения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Влияние на расписание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Описание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Как можно раньше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Гибкое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Работа начинается как можно раньше после окончания предшествующей (привязки к конкретной дате нет).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9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Как можно позже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Гибкое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Работа начинается как можно позже после окончания предыдущей, не влияя на дату окончания проекта (привязки к конкретной дате нет).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224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5576" y="354970"/>
            <a:ext cx="7772400" cy="7841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dirty="0"/>
              <a:t>Ограничения работ (операций)</a:t>
            </a:r>
          </a:p>
        </p:txBody>
      </p:sp>
      <p:graphicFrame>
        <p:nvGraphicFramePr>
          <p:cNvPr id="62467" name="Group 3"/>
          <p:cNvGraphicFramePr>
            <a:graphicFrameLocks noGrp="1"/>
          </p:cNvGraphicFramePr>
          <p:nvPr>
            <p:ph idx="1"/>
          </p:nvPr>
        </p:nvGraphicFramePr>
        <p:xfrm>
          <a:off x="250825" y="1412875"/>
          <a:ext cx="8642350" cy="4248151"/>
        </p:xfrm>
        <a:graphic>
          <a:graphicData uri="http://schemas.openxmlformats.org/drawingml/2006/table">
            <a:tbl>
              <a:tblPr/>
              <a:tblGrid>
                <a:gridCol w="2506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0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Тип ограничения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Влияние на расписание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Описание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0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Окончание не ранее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Среднее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Работа должна закончиться не ранее определенной даты.  Задача не может быть помещена в расписании так, чтобы заканчиваться раньше определенной даты.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Начало не ранее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Среднее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Работа должна начаться не позже определенной даты.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17" name="Text Box 29"/>
          <p:cNvSpPr txBox="1">
            <a:spLocks noChangeArrowheads="1"/>
          </p:cNvSpPr>
          <p:nvPr/>
        </p:nvSpPr>
        <p:spPr bwMode="auto">
          <a:xfrm>
            <a:off x="188913" y="5949950"/>
            <a:ext cx="8955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Используются для проектов, которые планируются от даты начала.</a:t>
            </a:r>
          </a:p>
        </p:txBody>
      </p:sp>
    </p:spTree>
    <p:extLst>
      <p:ext uri="{BB962C8B-B14F-4D97-AF65-F5344CB8AC3E}">
        <p14:creationId xmlns:p14="http://schemas.microsoft.com/office/powerpoint/2010/main" val="578233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16450" y="332656"/>
            <a:ext cx="7772400" cy="7121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dirty="0"/>
              <a:t>Ограничения работ (операций)</a:t>
            </a:r>
          </a:p>
        </p:txBody>
      </p:sp>
      <p:graphicFrame>
        <p:nvGraphicFramePr>
          <p:cNvPr id="63491" name="Group 3"/>
          <p:cNvGraphicFramePr>
            <a:graphicFrameLocks noGrp="1"/>
          </p:cNvGraphicFramePr>
          <p:nvPr>
            <p:ph idx="1"/>
          </p:nvPr>
        </p:nvGraphicFramePr>
        <p:xfrm>
          <a:off x="250825" y="1412875"/>
          <a:ext cx="8642350" cy="3097213"/>
        </p:xfrm>
        <a:graphic>
          <a:graphicData uri="http://schemas.openxmlformats.org/drawingml/2006/table">
            <a:tbl>
              <a:tblPr/>
              <a:tblGrid>
                <a:gridCol w="2506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0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Тип ограничения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Влияние на расписание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Описание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Фиксированное начало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Жесткое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Работа должна начаться с определенной даты.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Фиксированное окончание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Жесткое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Работа должна закончиться точно в обозначенную дату.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741" name="Text Box 29"/>
          <p:cNvSpPr txBox="1">
            <a:spLocks noChangeArrowheads="1"/>
          </p:cNvSpPr>
          <p:nvPr/>
        </p:nvSpPr>
        <p:spPr bwMode="auto">
          <a:xfrm>
            <a:off x="395288" y="5084763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Для подобных задач никакие другие факторы (связи, задержки или опережения) не могут повлиять на эту дату.</a:t>
            </a:r>
          </a:p>
        </p:txBody>
      </p:sp>
    </p:spTree>
    <p:extLst>
      <p:ext uri="{BB962C8B-B14F-4D97-AF65-F5344CB8AC3E}">
        <p14:creationId xmlns:p14="http://schemas.microsoft.com/office/powerpoint/2010/main" val="4162649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6" y="116632"/>
            <a:ext cx="885457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Определение последовательности операций: </a:t>
            </a:r>
            <a:r>
              <a:rPr lang="ru-RU" sz="3200" dirty="0">
                <a:solidFill>
                  <a:srgbClr val="FF3300"/>
                </a:solidFill>
              </a:rPr>
              <a:t>результаты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916" y="836712"/>
            <a:ext cx="8566540" cy="5616624"/>
          </a:xfrm>
        </p:spPr>
        <p:txBody>
          <a:bodyPr>
            <a:noAutofit/>
          </a:bodyPr>
          <a:lstStyle/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Диаграмма сети расписания проекта — графическое отображение логических связей, также называемых зависимостями, между операциями расписания проекта.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Обновления документов проекта – списки операций, параметры операций, список контрольных событий, реестр рисков.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</a:rPr>
              <a:t>Список контрольных событий</a:t>
            </a:r>
            <a:r>
              <a:rPr lang="ru-RU" sz="2400" dirty="0"/>
              <a:t>, определяющий все контрольные события проекта и показывающий, является ли контрольное событие обязательным или необязательным.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233896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856984" cy="936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Определение ресурсов операций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95536" y="1988840"/>
            <a:ext cx="8640960" cy="2376264"/>
          </a:xfrm>
          <a:prstGeom prst="rightArrow">
            <a:avLst>
              <a:gd name="adj1" fmla="val 50000"/>
              <a:gd name="adj2" fmla="val 348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539552" y="1844824"/>
            <a:ext cx="2592288" cy="4392488"/>
            <a:chOff x="827584" y="1988840"/>
            <a:chExt cx="2592288" cy="439248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827584" y="1988840"/>
              <a:ext cx="2592288" cy="439248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План управления расписанием.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Список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Параметры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Ресурсные календари.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Реестр рисков.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Оценки стоимости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Факторы среды предприятия.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Активы процессов организации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ВХОДЫ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75856" y="1856508"/>
            <a:ext cx="2376264" cy="4380804"/>
            <a:chOff x="827584" y="1988840"/>
            <a:chExt cx="2592288" cy="362255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27584" y="1988840"/>
              <a:ext cx="2592288" cy="362255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Экспертная оценка. 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Анализ альтернатив.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Опубликованные оценочные данные.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Оценка «снизу вверх».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Программное обеспечение для управления проектом.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ИНСТРУМЕНТЫ И МЕТОДЫ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817484" y="1856509"/>
            <a:ext cx="2138892" cy="3384376"/>
            <a:chOff x="827584" y="1988840"/>
            <a:chExt cx="2592288" cy="338437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Требования к ресурсам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Иерархическая структура ресурсов.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Обновления документов проекта.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ВЫХОДЫ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1633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04664"/>
            <a:ext cx="8463313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Определение ресурсов операций: </a:t>
            </a:r>
            <a:r>
              <a:rPr lang="ru-RU" sz="3200" dirty="0">
                <a:solidFill>
                  <a:srgbClr val="C00000"/>
                </a:solidFill>
              </a:rPr>
              <a:t>входы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504" y="1484784"/>
            <a:ext cx="8572560" cy="3024336"/>
          </a:xfrm>
        </p:spPr>
        <p:txBody>
          <a:bodyPr>
            <a:normAutofit/>
          </a:bodyPr>
          <a:lstStyle/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План управления расписанием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Список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Параметры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Ресурсные календари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Реестр рисков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Оценки стоимости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Факторы среды предприятия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Активы процессов организации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Картинки по запросу ресур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21088"/>
            <a:ext cx="2952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1790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/>
              <a:t>Определение ресурсов операций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052513"/>
            <a:ext cx="8362950" cy="51847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/>
              <a:t>Ресурсы – </a:t>
            </a:r>
            <a:r>
              <a:rPr lang="ru-RU" sz="2800" dirty="0"/>
              <a:t>все необходимое для выполнения проектных задач.</a:t>
            </a:r>
            <a:r>
              <a:rPr lang="ru-RU" sz="2800" b="1" dirty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/>
              <a:t>Виды</a:t>
            </a:r>
            <a:r>
              <a:rPr lang="ru-RU" sz="2800" dirty="0"/>
              <a:t> ресурсов: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z="2400" b="1" i="1" dirty="0"/>
              <a:t>возобновляемые</a:t>
            </a:r>
            <a:r>
              <a:rPr lang="ru-RU" sz="2400" dirty="0"/>
              <a:t> – люди, оборудование, механизмы;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z="2400" b="1" i="1" dirty="0" err="1"/>
              <a:t>невозобновляемые</a:t>
            </a:r>
            <a:r>
              <a:rPr lang="ru-RU" sz="2400" b="1" i="1" dirty="0"/>
              <a:t> </a:t>
            </a:r>
            <a:r>
              <a:rPr lang="ru-RU" sz="2400" dirty="0"/>
              <a:t> – вода, энергия, закупленные товары, средства труда однократного применения, финансовые средства.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/>
              <a:t>Стоимостные параметры</a:t>
            </a:r>
            <a:r>
              <a:rPr lang="ru-RU" sz="2800" dirty="0"/>
              <a:t> ресурсов: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z="2400" b="1" i="1" dirty="0"/>
              <a:t>повременная ставка</a:t>
            </a:r>
            <a:r>
              <a:rPr lang="ru-RU" sz="2400" dirty="0"/>
              <a:t> – стоимость использования ресурса в единицу времени;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z="2400" b="1" i="1" dirty="0"/>
              <a:t>затраты на использование</a:t>
            </a:r>
            <a:r>
              <a:rPr lang="ru-RU" sz="2400" dirty="0"/>
              <a:t> – стоимость использования ресурса на задаче, не зависящая от времени, в течение которого ресурс задействован.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260350"/>
            <a:ext cx="910907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AutoShape 4"/>
          <p:cNvSpPr>
            <a:spLocks noChangeArrowheads="1"/>
          </p:cNvSpPr>
          <p:nvPr/>
        </p:nvSpPr>
        <p:spPr bwMode="auto">
          <a:xfrm>
            <a:off x="250825" y="2636838"/>
            <a:ext cx="4105275" cy="792162"/>
          </a:xfrm>
          <a:prstGeom prst="wedgeRoundRectCallout">
            <a:avLst>
              <a:gd name="adj1" fmla="val 71731"/>
              <a:gd name="adj2" fmla="val -13316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400" b="1">
                <a:latin typeface="Times New Roman" pitchFamily="18" charset="0"/>
              </a:rPr>
              <a:t>Максимальная доступность ресурса</a:t>
            </a:r>
          </a:p>
        </p:txBody>
      </p:sp>
      <p:sp>
        <p:nvSpPr>
          <p:cNvPr id="16388" name="AutoShape 3"/>
          <p:cNvSpPr>
            <a:spLocks noChangeArrowheads="1"/>
          </p:cNvSpPr>
          <p:nvPr/>
        </p:nvSpPr>
        <p:spPr bwMode="auto">
          <a:xfrm>
            <a:off x="2771775" y="3860800"/>
            <a:ext cx="2592388" cy="792163"/>
          </a:xfrm>
          <a:prstGeom prst="wedgeRoundRectCallout">
            <a:avLst>
              <a:gd name="adj1" fmla="val 88394"/>
              <a:gd name="adj2" fmla="val -28126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400" b="1">
                <a:latin typeface="Times New Roman" pitchFamily="18" charset="0"/>
              </a:rPr>
              <a:t>Повременная ставка ресурса</a:t>
            </a:r>
          </a:p>
        </p:txBody>
      </p:sp>
      <p:sp>
        <p:nvSpPr>
          <p:cNvPr id="16389" name="AutoShape 6"/>
          <p:cNvSpPr>
            <a:spLocks noChangeArrowheads="1"/>
          </p:cNvSpPr>
          <p:nvPr/>
        </p:nvSpPr>
        <p:spPr bwMode="auto">
          <a:xfrm>
            <a:off x="5508625" y="4581525"/>
            <a:ext cx="2592388" cy="1079500"/>
          </a:xfrm>
          <a:prstGeom prst="wedgeRoundRectCallout">
            <a:avLst>
              <a:gd name="adj1" fmla="val 66167"/>
              <a:gd name="adj2" fmla="val -25970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400" b="1">
                <a:latin typeface="Times New Roman" pitchFamily="18" charset="0"/>
              </a:rPr>
              <a:t>Затраты на использование ресурса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538" y="193400"/>
            <a:ext cx="8135999" cy="609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665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933825"/>
            <a:ext cx="83994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AutoShape 5"/>
          <p:cNvSpPr>
            <a:spLocks noChangeArrowheads="1"/>
          </p:cNvSpPr>
          <p:nvPr/>
        </p:nvSpPr>
        <p:spPr bwMode="auto">
          <a:xfrm>
            <a:off x="6732588" y="2205038"/>
            <a:ext cx="2233612" cy="792162"/>
          </a:xfrm>
          <a:prstGeom prst="wedgeRoundRectCallout">
            <a:avLst>
              <a:gd name="adj1" fmla="val 21431"/>
              <a:gd name="adj2" fmla="val 23537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400" b="1">
                <a:latin typeface="Times New Roman" pitchFamily="18" charset="0"/>
              </a:rPr>
              <a:t>Назначение ресурса</a:t>
            </a:r>
          </a:p>
        </p:txBody>
      </p:sp>
      <p:sp>
        <p:nvSpPr>
          <p:cNvPr id="18437" name="AutoShape 7"/>
          <p:cNvSpPr>
            <a:spLocks noChangeArrowheads="1"/>
          </p:cNvSpPr>
          <p:nvPr/>
        </p:nvSpPr>
        <p:spPr bwMode="auto">
          <a:xfrm>
            <a:off x="250825" y="2276475"/>
            <a:ext cx="2665413" cy="1368425"/>
          </a:xfrm>
          <a:prstGeom prst="wedgeRoundRectCallout">
            <a:avLst>
              <a:gd name="adj1" fmla="val 84426"/>
              <a:gd name="adj2" fmla="val 11496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400" b="1">
                <a:latin typeface="Times New Roman" pitchFamily="18" charset="0"/>
              </a:rPr>
              <a:t>Стоимость ресурса, выполняющего работу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07216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Определение ресурсов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332" y="1260800"/>
            <a:ext cx="8234124" cy="519253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</a:rPr>
              <a:t>Экспертная оценка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Анализ альтернатив </a:t>
            </a:r>
            <a:r>
              <a:rPr lang="ru-RU" sz="2800" dirty="0"/>
              <a:t>В отношении многих операций расписания существуют альтернативные методы их реализации. К ним относится использование ресурсов с различными уровнями способностей или навыков, машин различных габаритов или типов, различных инструментов (ручных или автоматизированных), а также принятие решений «производить, арендовать или покупать» в отношении ресурсов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Опубликованные оценочные данные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Оценка «снизу вверх» </a:t>
            </a:r>
            <a:r>
              <a:rPr lang="ru-RU" sz="2800" dirty="0"/>
              <a:t>— метод оценки длительности или стоимости проекта путем консолидации оценок компонентов ИСР более низкого уровня. Когда операция не может быть оценена с достаточной степенью уверенности, работы операции разделяются на более мелкие элементы. Проводится оценка потребностей в ресурсах. Затем эти оценки объединяются в общую величину по каждому ресурсу операции. Операции могут иметь или не иметь зависимости между собой, которые могут повлиять на применение и использование ресурсов. Если зависимости имеются, то эта специфика использования ресурсов отражается в оценочных требованиях операции и фиксируется документально.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Программное обеспечение для управления проектом</a:t>
            </a:r>
          </a:p>
        </p:txBody>
      </p:sp>
    </p:spTree>
    <p:extLst>
      <p:ext uri="{BB962C8B-B14F-4D97-AF65-F5344CB8AC3E}">
        <p14:creationId xmlns:p14="http://schemas.microsoft.com/office/powerpoint/2010/main" val="12373934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6" y="116632"/>
            <a:ext cx="8854572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Определение ресурсов операций : </a:t>
            </a:r>
            <a:r>
              <a:rPr lang="ru-RU" sz="3200" dirty="0">
                <a:solidFill>
                  <a:srgbClr val="FF3300"/>
                </a:solidFill>
              </a:rPr>
              <a:t>результаты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916" y="1340768"/>
            <a:ext cx="8566540" cy="2304256"/>
          </a:xfrm>
        </p:spPr>
        <p:txBody>
          <a:bodyPr>
            <a:noAutofit/>
          </a:bodyPr>
          <a:lstStyle/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Требования к ресурсам операций. Степень детализации и специфичности описаний требований к ресурсам может различаться в зависимости от прикладной области.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Иерархическая структура ресурсов — иерархическое представление ресурсов по категории и типу.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Обновления документов проекта</a:t>
            </a:r>
            <a:endParaRPr lang="ru-RU" sz="2400" i="1" dirty="0"/>
          </a:p>
        </p:txBody>
      </p:sp>
      <p:pic>
        <p:nvPicPr>
          <p:cNvPr id="16386" name="Picture 2" descr="Картинки по запросу ресур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33056"/>
            <a:ext cx="3816424" cy="267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857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856984" cy="50405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Оценка длительности операций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02180" y="1113059"/>
            <a:ext cx="8640960" cy="2376264"/>
          </a:xfrm>
          <a:prstGeom prst="rightArrow">
            <a:avLst>
              <a:gd name="adj1" fmla="val 50000"/>
              <a:gd name="adj2" fmla="val 348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446196" y="969043"/>
            <a:ext cx="2592288" cy="5700317"/>
            <a:chOff x="827584" y="1988840"/>
            <a:chExt cx="2592288" cy="439248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827584" y="1988840"/>
              <a:ext cx="2592288" cy="439248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План управления расписанием.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Список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Параметры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Требования к ресурсам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Ресурсные календари.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Описание содержания проектов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Реестр рисков.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Оценки стоимости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Факторы среды предприятия.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Активы процессов организации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ВХОДЫ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182500" y="980727"/>
            <a:ext cx="2376264" cy="4380804"/>
            <a:chOff x="827584" y="1988840"/>
            <a:chExt cx="2592288" cy="362255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27584" y="1988840"/>
              <a:ext cx="2592288" cy="362255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Экспертная оценка.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Оценка по аналогам.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Параметрическая оценка.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Оценка по трем точкам.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Методы группового принятия решений.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Анализ резервов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ИНСТРУМЕНТЫ И МЕТОДЫ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724128" y="980728"/>
            <a:ext cx="2138892" cy="3384376"/>
            <a:chOff x="827584" y="1988840"/>
            <a:chExt cx="2592288" cy="338437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Оценки длительности операций.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Обновления документов проекта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ВЫХОДЫ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51900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04664"/>
            <a:ext cx="8463313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C00000"/>
                </a:solidFill>
              </a:rPr>
              <a:t>входы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504" y="1484784"/>
            <a:ext cx="8572560" cy="5040560"/>
          </a:xfrm>
        </p:spPr>
        <p:txBody>
          <a:bodyPr>
            <a:normAutofit/>
          </a:bodyPr>
          <a:lstStyle/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План управления расписанием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Список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Параметры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Требования к ресурсам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Ресурсные календари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Описание содержания проекта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Реестр рисков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Иерархическая структура ресурсов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Факторы среды предприятия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Активы процессов организации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34369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Оценка длительности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328592"/>
          </a:xfrm>
        </p:spPr>
        <p:txBody>
          <a:bodyPr>
            <a:noAutofit/>
          </a:bodyPr>
          <a:lstStyle/>
          <a:p>
            <a:pPr marL="3600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</a:rPr>
              <a:t>Экспертная оценка </a:t>
            </a:r>
          </a:p>
          <a:p>
            <a:pPr marL="3600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</a:rPr>
              <a:t>Оценка по аналогам</a:t>
            </a:r>
          </a:p>
          <a:p>
            <a:pPr marL="3600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</a:rPr>
              <a:t>Параметрическая оценка </a:t>
            </a:r>
            <a:r>
              <a:rPr lang="ru-RU" sz="1600" dirty="0"/>
              <a:t>— метод оценки, использующий алгоритм для вычисления стоимости или длительности на основе исторических данных и параметров проекта. </a:t>
            </a:r>
          </a:p>
          <a:p>
            <a:pPr marL="3600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Оценка по трем точкам:</a:t>
            </a:r>
          </a:p>
          <a:p>
            <a:pPr marL="310320"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Наиболее вероятная (</a:t>
            </a:r>
            <a:r>
              <a:rPr lang="ru-RU" sz="1400" dirty="0" err="1"/>
              <a:t>tM</a:t>
            </a:r>
            <a:r>
              <a:rPr lang="ru-RU" sz="1400" dirty="0"/>
              <a:t>) длительность операции определяется с учетом предварительного выделения ресурсов, их производительности, реалистичной оценки их доступности для выполнения данной операции, зависимостей от других участников, а также с учетом прерываний в работе. </a:t>
            </a:r>
          </a:p>
          <a:p>
            <a:pPr marL="310320"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Оптимистичная (</a:t>
            </a:r>
            <a:r>
              <a:rPr lang="ru-RU" sz="1400" dirty="0" err="1"/>
              <a:t>tO</a:t>
            </a:r>
            <a:r>
              <a:rPr lang="ru-RU" sz="1400" dirty="0"/>
              <a:t>) длительность операции основывается на анализе наиболее благоприятного сценария для операции. </a:t>
            </a:r>
          </a:p>
          <a:p>
            <a:pPr marL="310320" lvl="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Пессимистичная (</a:t>
            </a:r>
            <a:r>
              <a:rPr lang="ru-RU" sz="1400" dirty="0" err="1"/>
              <a:t>tP</a:t>
            </a:r>
            <a:r>
              <a:rPr lang="ru-RU" sz="1400" dirty="0"/>
              <a:t>) длительность операции основывается на анализе наиболее неблагоприятного сценария для операции.</a:t>
            </a:r>
          </a:p>
          <a:p>
            <a:pPr marL="36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Будучи зависимой от предполагаемого распределения значений в диапазоне трех оценок, ожидаемая длительность, </a:t>
            </a:r>
            <a:r>
              <a:rPr lang="ru-RU" sz="1600" dirty="0" err="1"/>
              <a:t>tE</a:t>
            </a:r>
            <a:r>
              <a:rPr lang="ru-RU" sz="1600" dirty="0"/>
              <a:t>, рассчитывается по формуле. Две наиболее распространенные формулы — треугольное распределение и бета-распределение. Формулы: </a:t>
            </a:r>
          </a:p>
          <a:p>
            <a:pPr marL="36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C00000"/>
                </a:solidFill>
              </a:rPr>
              <a:t>Треугольное распределение. </a:t>
            </a:r>
            <a:r>
              <a:rPr lang="ru-RU" sz="1600" dirty="0" err="1">
                <a:solidFill>
                  <a:srgbClr val="C00000"/>
                </a:solidFill>
              </a:rPr>
              <a:t>tE</a:t>
            </a:r>
            <a:r>
              <a:rPr lang="ru-RU" sz="1600" dirty="0">
                <a:solidFill>
                  <a:srgbClr val="C00000"/>
                </a:solidFill>
              </a:rPr>
              <a:t> = (</a:t>
            </a:r>
            <a:r>
              <a:rPr lang="ru-RU" sz="1600" dirty="0" err="1">
                <a:solidFill>
                  <a:srgbClr val="C00000"/>
                </a:solidFill>
              </a:rPr>
              <a:t>tO</a:t>
            </a:r>
            <a:r>
              <a:rPr lang="ru-RU" sz="1600" dirty="0">
                <a:solidFill>
                  <a:srgbClr val="C00000"/>
                </a:solidFill>
              </a:rPr>
              <a:t> + </a:t>
            </a:r>
            <a:r>
              <a:rPr lang="ru-RU" sz="1600" dirty="0" err="1">
                <a:solidFill>
                  <a:srgbClr val="C00000"/>
                </a:solidFill>
              </a:rPr>
              <a:t>tM</a:t>
            </a:r>
            <a:r>
              <a:rPr lang="ru-RU" sz="1600" dirty="0">
                <a:solidFill>
                  <a:srgbClr val="C00000"/>
                </a:solidFill>
              </a:rPr>
              <a:t> + </a:t>
            </a:r>
            <a:r>
              <a:rPr lang="ru-RU" sz="1600" dirty="0" err="1">
                <a:solidFill>
                  <a:srgbClr val="C00000"/>
                </a:solidFill>
              </a:rPr>
              <a:t>tP</a:t>
            </a:r>
            <a:r>
              <a:rPr lang="ru-RU" sz="1600" dirty="0">
                <a:solidFill>
                  <a:srgbClr val="C00000"/>
                </a:solidFill>
              </a:rPr>
              <a:t>) / 3 </a:t>
            </a:r>
          </a:p>
          <a:p>
            <a:pPr marL="36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C00000"/>
                </a:solidFill>
              </a:rPr>
              <a:t>Бета-распределение (из традиционного метода PERT). </a:t>
            </a:r>
            <a:r>
              <a:rPr lang="ru-RU" sz="1600" dirty="0" err="1">
                <a:solidFill>
                  <a:srgbClr val="C00000"/>
                </a:solidFill>
              </a:rPr>
              <a:t>tE</a:t>
            </a:r>
            <a:r>
              <a:rPr lang="ru-RU" sz="1600" dirty="0">
                <a:solidFill>
                  <a:srgbClr val="C00000"/>
                </a:solidFill>
              </a:rPr>
              <a:t> = (</a:t>
            </a:r>
            <a:r>
              <a:rPr lang="ru-RU" sz="1600" dirty="0" err="1">
                <a:solidFill>
                  <a:srgbClr val="C00000"/>
                </a:solidFill>
              </a:rPr>
              <a:t>tO</a:t>
            </a:r>
            <a:r>
              <a:rPr lang="ru-RU" sz="1600" dirty="0">
                <a:solidFill>
                  <a:srgbClr val="C00000"/>
                </a:solidFill>
              </a:rPr>
              <a:t> + 4tM + </a:t>
            </a:r>
            <a:r>
              <a:rPr lang="ru-RU" sz="1600" dirty="0" err="1">
                <a:solidFill>
                  <a:srgbClr val="C00000"/>
                </a:solidFill>
              </a:rPr>
              <a:t>tP</a:t>
            </a:r>
            <a:r>
              <a:rPr lang="ru-RU" sz="1600" dirty="0">
                <a:solidFill>
                  <a:srgbClr val="C00000"/>
                </a:solidFill>
              </a:rPr>
              <a:t>) / 6</a:t>
            </a:r>
          </a:p>
          <a:p>
            <a:pPr marL="3600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</a:rPr>
              <a:t>Методы группового принятия решений</a:t>
            </a:r>
          </a:p>
          <a:p>
            <a:pPr marL="3600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</a:rPr>
              <a:t>Анализ резервов</a:t>
            </a:r>
          </a:p>
        </p:txBody>
      </p:sp>
    </p:spTree>
    <p:extLst>
      <p:ext uri="{BB962C8B-B14F-4D97-AF65-F5344CB8AC3E}">
        <p14:creationId xmlns:p14="http://schemas.microsoft.com/office/powerpoint/2010/main" val="1118751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dirty="0"/>
              <a:t>Основные элементы расписания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14636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sz="2400" b="1" i="1" dirty="0"/>
              <a:t>Фаза проекта – </a:t>
            </a:r>
            <a:r>
              <a:rPr lang="ru-RU" sz="2400" dirty="0"/>
              <a:t>комплекс работ, в результате выполнения которых достигается один или несколько основных результатов проекта.</a:t>
            </a:r>
          </a:p>
        </p:txBody>
      </p:sp>
      <p:pic>
        <p:nvPicPr>
          <p:cNvPr id="12292" name="Picture 4" descr="Л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068638"/>
            <a:ext cx="84010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179388" y="6021388"/>
            <a:ext cx="2954337" cy="609600"/>
          </a:xfrm>
          <a:prstGeom prst="wedgeRoundRectCallout">
            <a:avLst>
              <a:gd name="adj1" fmla="val -32213"/>
              <a:gd name="adj2" fmla="val -39661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latin typeface="Times New Roman" pitchFamily="18" charset="0"/>
              </a:rPr>
              <a:t>Фаза проекта</a:t>
            </a: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940425" y="6021388"/>
            <a:ext cx="2954338" cy="609600"/>
          </a:xfrm>
          <a:prstGeom prst="wedgeRoundRectCallout">
            <a:avLst>
              <a:gd name="adj1" fmla="val -58273"/>
              <a:gd name="adj2" fmla="val -40208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latin typeface="Times New Roman" pitchFamily="18" charset="0"/>
              </a:rPr>
              <a:t>Фаза проекта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/>
              <a:t>Основные элементы расписания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435975" cy="2663825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ru-RU" sz="2400" b="1" i="1" dirty="0"/>
              <a:t>Веха</a:t>
            </a:r>
            <a:r>
              <a:rPr lang="ru-RU" sz="2400" dirty="0"/>
              <a:t> – событие или дата в ходе осуществления проекта, используемая для отображения состояния завершенности тех или иных работ. </a:t>
            </a:r>
          </a:p>
          <a:p>
            <a:pPr algn="just" eaLnBrk="1" hangingPunct="1">
              <a:defRPr/>
            </a:pPr>
            <a:r>
              <a:rPr lang="ru-RU" sz="2400" dirty="0"/>
              <a:t>Вехи не имеют длительности. 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16338"/>
            <a:ext cx="9144000" cy="204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195513" y="6021388"/>
            <a:ext cx="1296987" cy="609600"/>
          </a:xfrm>
          <a:prstGeom prst="wedgeRoundRectCallout">
            <a:avLst>
              <a:gd name="adj1" fmla="val 103366"/>
              <a:gd name="adj2" fmla="val -31953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latin typeface="Times New Roman" pitchFamily="18" charset="0"/>
              </a:rPr>
              <a:t>Веха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724525" y="5949950"/>
            <a:ext cx="1079500" cy="609600"/>
          </a:xfrm>
          <a:prstGeom prst="wedgeRoundRectCallout">
            <a:avLst>
              <a:gd name="adj1" fmla="val 100296"/>
              <a:gd name="adj2" fmla="val -30911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latin typeface="Times New Roman" pitchFamily="18" charset="0"/>
              </a:rPr>
              <a:t>Веха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1520" y="274638"/>
            <a:ext cx="8435280" cy="7778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/>
              <a:t>Основные элементы расписания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362950" cy="54721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/>
              <a:t>Длительность</a:t>
            </a:r>
            <a:r>
              <a:rPr lang="ru-RU" sz="2400" dirty="0"/>
              <a:t> – это период рабочего времени, который необходим для того, чтобы выполнить операцию.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/>
              <a:t>Длительность соответствует времени, через которое будет получен результат задачи.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/>
              <a:t>Длительность может не соответствовать трудозатратам занимающегося задачей сотрудника.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/>
              <a:t>Трудозатраты </a:t>
            </a:r>
            <a:r>
              <a:rPr lang="ru-RU" sz="2400" dirty="0"/>
              <a:t>соответствуют</a:t>
            </a:r>
            <a:r>
              <a:rPr lang="ru-RU" sz="2400" b="1" dirty="0"/>
              <a:t> </a:t>
            </a:r>
            <a:r>
              <a:rPr lang="ru-RU" sz="2400" dirty="0"/>
              <a:t>времени, затраченному сотрудниками на получение результата.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/>
              <a:t>Типы работ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5256213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ru-RU" sz="2400" b="1" dirty="0"/>
              <a:t>Трудозатраты = Длительность х Ресурсы</a:t>
            </a:r>
          </a:p>
          <a:p>
            <a:pPr algn="just" eaLnBrk="1" hangingPunct="1">
              <a:defRPr/>
            </a:pPr>
            <a:r>
              <a:rPr lang="ru-RU" sz="2400" dirty="0"/>
              <a:t>В зависимости от этих параметров можно выделить три типа работы: </a:t>
            </a:r>
          </a:p>
          <a:p>
            <a:pPr lvl="1" algn="just" eaLnBrk="1" hangingPunct="1">
              <a:defRPr/>
            </a:pPr>
            <a:r>
              <a:rPr lang="ru-RU" sz="2400" dirty="0"/>
              <a:t>работа с фиксированными трудозатратами,</a:t>
            </a:r>
          </a:p>
          <a:p>
            <a:pPr lvl="1" algn="just" eaLnBrk="1" hangingPunct="1">
              <a:defRPr/>
            </a:pPr>
            <a:r>
              <a:rPr lang="ru-RU" sz="2400" dirty="0"/>
              <a:t>работа с фиксированной длительностью, </a:t>
            </a:r>
          </a:p>
          <a:p>
            <a:pPr lvl="1" algn="just" eaLnBrk="1" hangingPunct="1">
              <a:defRPr/>
            </a:pPr>
            <a:r>
              <a:rPr lang="ru-RU" sz="2400" dirty="0"/>
              <a:t>работа с фиксированным объемом ресурсов.  </a:t>
            </a:r>
          </a:p>
          <a:p>
            <a:pPr algn="just" eaLnBrk="1" hangingPunct="1">
              <a:defRPr/>
            </a:pPr>
            <a:r>
              <a:rPr lang="ru-RU" sz="2400" dirty="0"/>
              <a:t>При изменении типа работы фиксируется один из параметров в формуле и определяется, какой параметр работы будет вычислен.</a:t>
            </a:r>
          </a:p>
        </p:txBody>
      </p:sp>
    </p:spTree>
    <p:extLst>
      <p:ext uri="{BB962C8B-B14F-4D97-AF65-F5344CB8AC3E}">
        <p14:creationId xmlns:p14="http://schemas.microsoft.com/office/powerpoint/2010/main" val="158923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856984" cy="936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Планирование управления расписанием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95536" y="1988840"/>
            <a:ext cx="8640960" cy="2376264"/>
          </a:xfrm>
          <a:prstGeom prst="rightArrow">
            <a:avLst>
              <a:gd name="adj1" fmla="val 50000"/>
              <a:gd name="adj2" fmla="val 348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539552" y="1844824"/>
            <a:ext cx="2592288" cy="3384376"/>
            <a:chOff x="827584" y="1988840"/>
            <a:chExt cx="2592288" cy="338437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План управления проектом.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Устав проекта.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Факторы среды предприятия.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Активы процессов организации.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ВХОДЫ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75856" y="1856509"/>
            <a:ext cx="2376264" cy="3384376"/>
            <a:chOff x="827584" y="1988840"/>
            <a:chExt cx="2592288" cy="338437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Экспертная оценка. 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Аналитические методы. 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Совещания.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ИНСТРУМЕНТЫ И МЕТОДЫ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817484" y="1856509"/>
            <a:ext cx="2138892" cy="3384376"/>
            <a:chOff x="827584" y="1988840"/>
            <a:chExt cx="2592288" cy="338437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План управления расписанием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ВЫХОДЫ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46363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/>
              <a:t>Типы работ (операций)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5256213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2400" i="1" dirty="0"/>
              <a:t>Работа с фиксированными трудозатратами</a:t>
            </a:r>
            <a:r>
              <a:rPr lang="ru-RU" sz="2400" dirty="0"/>
              <a:t> – работа, в которой любые изменения длительности или числа назначенных ресурсов не влияют на величину объема работ. </a:t>
            </a:r>
          </a:p>
          <a:p>
            <a:pPr algn="just">
              <a:defRPr/>
            </a:pPr>
            <a:r>
              <a:rPr lang="ru-RU" sz="2400" i="1" dirty="0"/>
              <a:t>Работа с фиксированным объемом ресурсов</a:t>
            </a:r>
            <a:r>
              <a:rPr lang="ru-RU" sz="2400" dirty="0"/>
              <a:t> – работа, в которой любые изменения объема работ или длительности не влияют на величину назначенных ресурсов.</a:t>
            </a:r>
          </a:p>
        </p:txBody>
      </p:sp>
    </p:spTree>
    <p:extLst>
      <p:ext uri="{BB962C8B-B14F-4D97-AF65-F5344CB8AC3E}">
        <p14:creationId xmlns:p14="http://schemas.microsoft.com/office/powerpoint/2010/main" val="19156529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6" y="116632"/>
            <a:ext cx="8854572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FF3300"/>
                </a:solidFill>
              </a:rPr>
              <a:t>результаты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916" y="1340768"/>
            <a:ext cx="8566540" cy="2304256"/>
          </a:xfrm>
        </p:spPr>
        <p:txBody>
          <a:bodyPr>
            <a:noAutofit/>
          </a:bodyPr>
          <a:lstStyle/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Оценки длительности операции — количественные оценки вероятного числа рабочих периодов, требуемых для выполнения операции. Оценки длительности операций могут включать в себя диапазон возможных значений.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Обновления документов проекта</a:t>
            </a:r>
            <a:endParaRPr lang="ru-RU" sz="2400" i="1" dirty="0"/>
          </a:p>
        </p:txBody>
      </p:sp>
      <p:pic>
        <p:nvPicPr>
          <p:cNvPr id="17410" name="Picture 2" descr="Картинки по запросу врем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402" y="3645024"/>
            <a:ext cx="5090018" cy="287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6458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856984" cy="50405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Разработка расписания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02180" y="1113059"/>
            <a:ext cx="8734316" cy="2376264"/>
          </a:xfrm>
          <a:prstGeom prst="rightArrow">
            <a:avLst>
              <a:gd name="adj1" fmla="val 50000"/>
              <a:gd name="adj2" fmla="val 348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302180" y="969043"/>
            <a:ext cx="2781427" cy="5888957"/>
            <a:chOff x="683568" y="1988840"/>
            <a:chExt cx="2781427" cy="439248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83568" y="1988840"/>
              <a:ext cx="2781426" cy="439248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План управления расписанием.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Список операций.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Параметры операций.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Диаграммы сети расписания проекта.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Требования к ресурсам операций.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Ресурсные календари.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Оценки длительности операций.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Описание содержания проекта.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Реестр рисков.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Назначения персонала проекта.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Иерархическая структура ресурсов.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Факторы среды предприятия.</a:t>
              </a:r>
            </a:p>
            <a:p>
              <a:pPr algn="just">
                <a:buAutoNum type="arabicPeriod"/>
              </a:pPr>
              <a:r>
                <a:rPr lang="ru-RU" sz="1500" dirty="0">
                  <a:solidFill>
                    <a:schemeClr val="tx1"/>
                  </a:solidFill>
                </a:rPr>
                <a:t>Активы процессов организации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683569" y="1988840"/>
              <a:ext cx="2781426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ВХОДЫ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59697" y="1025012"/>
            <a:ext cx="2376264" cy="5356316"/>
            <a:chOff x="827584" y="1988840"/>
            <a:chExt cx="2592288" cy="362255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27584" y="1988840"/>
              <a:ext cx="2592288" cy="362255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Анализ сети расписания.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Метод критического пути.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Метод критической цепи.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Методы оптимизации ресурсов.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Методы моделирования.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Опережения и задержки.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Сжатие расписания.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Инструмент составления расписания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ИНСТРУМЕНТЫ И МЕТОДЫ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812052" y="995914"/>
            <a:ext cx="2138892" cy="4737342"/>
            <a:chOff x="827584" y="1988840"/>
            <a:chExt cx="2592288" cy="4737342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827584" y="1988840"/>
              <a:ext cx="2592288" cy="473734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Базовое расписание.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Расписание проекта.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Данные расписания.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Календари проекта.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Обновления плана управления проектом.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Обновления документов проекта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ВЫХОДЫ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87168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04664"/>
            <a:ext cx="8463313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Разработка расписания: </a:t>
            </a:r>
            <a:r>
              <a:rPr lang="ru-RU" sz="3200" dirty="0">
                <a:solidFill>
                  <a:srgbClr val="C00000"/>
                </a:solidFill>
              </a:rPr>
              <a:t>входы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504" y="1484784"/>
            <a:ext cx="8572560" cy="4824536"/>
          </a:xfrm>
        </p:spPr>
        <p:txBody>
          <a:bodyPr>
            <a:normAutofit/>
          </a:bodyPr>
          <a:lstStyle/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План управления расписанием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Список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Параметры операций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Диаграммы сети расписания проекта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Требования к ресурсам операций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Ресурсные календари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Оценки длительности операций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Описание содержания проекта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Реестр рисков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Назначения персонала проекта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Иерархическая структура ресурсов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Факторы среды предприятия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Активы процессов организации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105" y="3078004"/>
            <a:ext cx="2780952" cy="16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081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Оценка длительности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040560"/>
          </a:xfrm>
        </p:spPr>
        <p:txBody>
          <a:bodyPr>
            <a:noAutofit/>
          </a:bodyPr>
          <a:lstStyle/>
          <a:p>
            <a:pPr marL="176213" indent="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</a:rPr>
              <a:t>Анализ сети расписания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Анализ сети расписания представляет собой метод создания модели расписания проекта. В нем применяются разнообразные аналитические методы, такие как метод критического пути, метод критической цепи, анализ сценариев «что если» и методы оптимизации ресурсов, позволяющие рассчитать даты раннего и позднего старта и финиша незавершенных частей операций проекта. Некоторые пути в сети могут иметь точки схождения или расхождения, которые можно выявить и использовать в анализе сжатия расписания и других видах анализа.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1506" name="Picture 2" descr="Картинки по запросу сеть распис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374427"/>
            <a:ext cx="3617590" cy="207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6819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Оценка длительности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2808312"/>
          </a:xfrm>
        </p:spPr>
        <p:txBody>
          <a:bodyPr>
            <a:noAutofit/>
          </a:bodyPr>
          <a:lstStyle/>
          <a:p>
            <a:pPr marL="176213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</a:rPr>
              <a:t>Сетевой график проекта</a:t>
            </a:r>
            <a:endParaRPr lang="en-US" b="1" dirty="0">
              <a:solidFill>
                <a:srgbClr val="002060"/>
              </a:solidFill>
            </a:endParaRPr>
          </a:p>
          <a:p>
            <a:pPr marL="176213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Сетевой график состоит из работ и событий и позволяет представить</a:t>
            </a:r>
            <a:r>
              <a:rPr lang="en-US" dirty="0"/>
              <a:t> </a:t>
            </a:r>
            <a:r>
              <a:rPr lang="ru-RU" dirty="0"/>
              <a:t>структуру проекта в наглядной форме. С математической точки зрения он является ориентированным графом, в котором каждая работа представлена дугой, а</a:t>
            </a:r>
            <a:r>
              <a:rPr lang="en-US" dirty="0"/>
              <a:t> </a:t>
            </a:r>
            <a:r>
              <a:rPr lang="ru-RU" dirty="0"/>
              <a:t>каждое событие – вершиной. Событие определяется как момент времени, когда</a:t>
            </a:r>
            <a:r>
              <a:rPr lang="en-US" dirty="0"/>
              <a:t> </a:t>
            </a:r>
            <a:r>
              <a:rPr lang="ru-RU" dirty="0"/>
              <a:t>завершается одна работа (или группа работ) и начинается другая. Для каждой</a:t>
            </a:r>
            <a:r>
              <a:rPr lang="en-US" dirty="0"/>
              <a:t> </a:t>
            </a:r>
            <a:r>
              <a:rPr lang="ru-RU" dirty="0"/>
              <a:t>работы должна быть указана ее длительность.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005F20-3802-4F25-BDA5-0D776A047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4077072"/>
            <a:ext cx="5440034" cy="220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4045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Оценка длительности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2808312"/>
          </a:xfrm>
        </p:spPr>
        <p:txBody>
          <a:bodyPr>
            <a:noAutofit/>
          </a:bodyPr>
          <a:lstStyle/>
          <a:p>
            <a:pPr marL="176213" indent="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</a:rPr>
              <a:t>Метод критического пути </a:t>
            </a:r>
          </a:p>
          <a:p>
            <a:pPr marL="176213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Метод критического пути — метод, используемый для оценки минимальной длительности проекта и определения степени гибкости расписания на логических путях в сети в рамках модели расписания. Метод анализа сети расписания позволяет рассчитать даты раннего старта и финиша, а также даты позднего старта и финиша для всех операций без учета ресурсных ограничений путем проведения анализа прямого и обратного прохода по сети проекта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4077072"/>
            <a:ext cx="4896571" cy="257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552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Оценка длительности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2808312"/>
          </a:xfrm>
        </p:spPr>
        <p:txBody>
          <a:bodyPr>
            <a:noAutofit/>
          </a:bodyPr>
          <a:lstStyle/>
          <a:p>
            <a:pPr marL="176213" indent="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</a:rPr>
              <a:t>Метод критического пути </a:t>
            </a:r>
          </a:p>
          <a:p>
            <a:pPr marL="176213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Метод критического пути — метод, используемый для оценки минимальной длительности проекта и определения степени гибкости расписания на логических путях в сети в рамках модели расписания. Метод анализа сети расписания позволяет рассчитать даты раннего старта и финиша, а также даты позднего старта и финиша для всех операций без учета ресурсных ограничений путем проведения анализа прямого и обратного прохода по сети проекта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4077072"/>
            <a:ext cx="4896571" cy="257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81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Оценка длительности операций: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2808312"/>
          </a:xfrm>
        </p:spPr>
        <p:txBody>
          <a:bodyPr>
            <a:noAutofit/>
          </a:bodyPr>
          <a:lstStyle/>
          <a:p>
            <a:pPr marL="176213" indent="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</a:rPr>
              <a:t>Метод критического пути </a:t>
            </a:r>
          </a:p>
        </p:txBody>
      </p:sp>
      <p:pic>
        <p:nvPicPr>
          <p:cNvPr id="24578" name="Picture 2" descr="Картинки по запросу Метод критического пу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6912768" cy="470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7896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A1D5E-634A-430F-AF78-27992227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 критического пути (МКП). </a:t>
            </a:r>
            <a:br>
              <a:rPr lang="ru-RU" dirty="0"/>
            </a:br>
            <a:r>
              <a:rPr lang="ru-RU" dirty="0"/>
              <a:t>Прямой проход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A4095D-D5EF-4A15-A457-483C8198D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Расчеты начинаются с исходного события и продолжаются до тех пор, пока не будет достигнуто завершающее событие. При этом время начала проекта полагается равным нулю.</a:t>
            </a:r>
          </a:p>
          <a:p>
            <a:r>
              <a:rPr lang="ru-RU" dirty="0"/>
              <a:t>Наиболее раннее время наступления события </a:t>
            </a:r>
            <a:r>
              <a:rPr lang="ru-RU" i="1" dirty="0"/>
              <a:t>j </a:t>
            </a:r>
            <a:r>
              <a:rPr lang="ru-RU" dirty="0"/>
              <a:t>ТР(</a:t>
            </a:r>
            <a:r>
              <a:rPr lang="ru-RU" i="1" dirty="0"/>
              <a:t>j</a:t>
            </a:r>
            <a:r>
              <a:rPr lang="ru-RU" dirty="0"/>
              <a:t>)</a:t>
            </a:r>
          </a:p>
          <a:p>
            <a:pPr marL="0" indent="0" algn="ctr">
              <a:buNone/>
            </a:pPr>
            <a:r>
              <a:rPr lang="ru-RU" dirty="0"/>
              <a:t>ТР(</a:t>
            </a:r>
            <a:r>
              <a:rPr lang="en-US" i="1" dirty="0"/>
              <a:t>j</a:t>
            </a:r>
            <a:r>
              <a:rPr lang="en-US" dirty="0"/>
              <a:t>) = max {</a:t>
            </a:r>
            <a:r>
              <a:rPr lang="ru-RU" dirty="0"/>
              <a:t>ТР(</a:t>
            </a:r>
            <a:r>
              <a:rPr lang="en-US" i="1" dirty="0" err="1"/>
              <a:t>i</a:t>
            </a:r>
            <a:r>
              <a:rPr lang="en-US" dirty="0"/>
              <a:t>) + </a:t>
            </a:r>
            <a:r>
              <a:rPr lang="en-US" i="1" dirty="0" err="1"/>
              <a:t>t</a:t>
            </a:r>
            <a:r>
              <a:rPr lang="en-US" i="1" baseline="-25000" dirty="0" err="1"/>
              <a:t>ij</a:t>
            </a:r>
            <a:r>
              <a:rPr lang="en-US" dirty="0"/>
              <a:t>}</a:t>
            </a:r>
            <a:endParaRPr lang="ru-RU" dirty="0"/>
          </a:p>
          <a:p>
            <a:pPr marL="685800" lvl="2" indent="0">
              <a:buNone/>
            </a:pPr>
            <a:r>
              <a:rPr lang="ru-RU" dirty="0"/>
              <a:t>где i, j – номера предшествующего и последующего событий;</a:t>
            </a:r>
          </a:p>
          <a:p>
            <a:pPr marL="685800" lvl="2" indent="0">
              <a:buNone/>
            </a:pPr>
            <a:r>
              <a:rPr lang="ru-RU" dirty="0"/>
              <a:t>ТР(i) – наиболее раннее время наступления предшествующего события;</a:t>
            </a:r>
          </a:p>
          <a:p>
            <a:pPr marL="685800" lvl="2" indent="0">
              <a:buNone/>
            </a:pPr>
            <a:r>
              <a:rPr lang="ru-RU" dirty="0" err="1"/>
              <a:t>t</a:t>
            </a:r>
            <a:r>
              <a:rPr lang="ru-RU" baseline="-25000" dirty="0" err="1"/>
              <a:t>ij</a:t>
            </a:r>
            <a:r>
              <a:rPr lang="ru-RU" dirty="0"/>
              <a:t> – продолжительность работы </a:t>
            </a:r>
            <a:r>
              <a:rPr lang="ru-RU" dirty="0" err="1"/>
              <a:t>W</a:t>
            </a:r>
            <a:r>
              <a:rPr lang="ru-RU" baseline="-25000" dirty="0" err="1"/>
              <a:t>ij</a:t>
            </a:r>
            <a:endParaRPr lang="ru-RU" baseline="-25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FB3CF5-8010-41F3-B311-9D849702B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118094"/>
            <a:ext cx="4169058" cy="237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44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04664"/>
            <a:ext cx="8463313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Планирование управления расписанием: </a:t>
            </a:r>
            <a:r>
              <a:rPr lang="ru-RU" sz="3200" dirty="0">
                <a:solidFill>
                  <a:srgbClr val="C00000"/>
                </a:solidFill>
              </a:rPr>
              <a:t>входы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504" y="1484784"/>
            <a:ext cx="8572560" cy="2088232"/>
          </a:xfrm>
        </p:spPr>
        <p:txBody>
          <a:bodyPr>
            <a:normAutofit/>
          </a:bodyPr>
          <a:lstStyle/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План управления проектом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Устав проекта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Факторы среды предприятия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Активы процессов организации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Картинки по запросу Планирование управления расписани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96952"/>
            <a:ext cx="4373411" cy="341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887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A1D5E-634A-430F-AF78-27992227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 критического пути (МКП). </a:t>
            </a:r>
            <a:br>
              <a:rPr lang="ru-RU" dirty="0"/>
            </a:br>
            <a:r>
              <a:rPr lang="ru-RU" dirty="0"/>
              <a:t>Обратный проход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A4095D-D5EF-4A15-A457-483C8198D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Расчеты начинаются с завершающего события и продолжаются до тех пор, пока не будет достигнуто исходное событие. Для завершающего события (</a:t>
            </a:r>
            <a:r>
              <a:rPr lang="ru-RU" i="1" dirty="0"/>
              <a:t>k</a:t>
            </a:r>
            <a:r>
              <a:rPr lang="ru-RU" dirty="0"/>
              <a:t>) полагается ТП(</a:t>
            </a:r>
            <a:r>
              <a:rPr lang="ru-RU" i="1" dirty="0"/>
              <a:t>k</a:t>
            </a:r>
            <a:r>
              <a:rPr lang="ru-RU" dirty="0"/>
              <a:t>) = ТР(</a:t>
            </a:r>
            <a:r>
              <a:rPr lang="ru-RU" i="1" dirty="0"/>
              <a:t>k</a:t>
            </a:r>
            <a:r>
              <a:rPr lang="ru-RU" dirty="0"/>
              <a:t>).</a:t>
            </a:r>
          </a:p>
          <a:p>
            <a:r>
              <a:rPr lang="ru-RU" dirty="0"/>
              <a:t>Наиболее позднее время ТП(</a:t>
            </a:r>
            <a:r>
              <a:rPr lang="ru-RU" i="1" dirty="0"/>
              <a:t>i</a:t>
            </a:r>
            <a:r>
              <a:rPr lang="ru-RU" dirty="0"/>
              <a:t>) наступления события </a:t>
            </a:r>
            <a:r>
              <a:rPr lang="ru-RU" i="1" dirty="0"/>
              <a:t>i </a:t>
            </a:r>
            <a:r>
              <a:rPr lang="ru-RU" dirty="0"/>
              <a:t>:</a:t>
            </a:r>
          </a:p>
          <a:p>
            <a:pPr marL="0" indent="0" algn="ctr">
              <a:buNone/>
            </a:pPr>
            <a:r>
              <a:rPr lang="ru-RU" dirty="0"/>
              <a:t>ТП(</a:t>
            </a:r>
            <a:r>
              <a:rPr lang="en-US" i="1" dirty="0" err="1"/>
              <a:t>i</a:t>
            </a:r>
            <a:r>
              <a:rPr lang="en-US" dirty="0"/>
              <a:t>) = min {</a:t>
            </a:r>
            <a:r>
              <a:rPr lang="ru-RU" dirty="0"/>
              <a:t>ТП(</a:t>
            </a:r>
            <a:r>
              <a:rPr lang="en-US" i="1" dirty="0"/>
              <a:t>j</a:t>
            </a:r>
            <a:r>
              <a:rPr lang="en-US" dirty="0"/>
              <a:t>) – </a:t>
            </a:r>
            <a:r>
              <a:rPr lang="en-US" i="1" dirty="0" err="1"/>
              <a:t>t</a:t>
            </a:r>
            <a:r>
              <a:rPr lang="en-US" i="1" baseline="-25000" dirty="0" err="1"/>
              <a:t>ij</a:t>
            </a:r>
            <a:r>
              <a:rPr lang="en-US" dirty="0"/>
              <a:t>},</a:t>
            </a:r>
            <a:endParaRPr lang="ru-RU" dirty="0"/>
          </a:p>
          <a:p>
            <a:pPr marL="3584575" indent="0">
              <a:spcBef>
                <a:spcPts val="0"/>
              </a:spcBef>
              <a:buNone/>
            </a:pPr>
            <a:r>
              <a:rPr lang="en-US" i="1" dirty="0"/>
              <a:t>j</a:t>
            </a:r>
            <a:r>
              <a:rPr lang="ru-RU" i="1" dirty="0"/>
              <a:t>   </a:t>
            </a:r>
            <a:endParaRPr lang="en-US" i="1" dirty="0"/>
          </a:p>
          <a:p>
            <a:r>
              <a:rPr lang="ru-RU" dirty="0"/>
              <a:t>где </a:t>
            </a:r>
            <a:r>
              <a:rPr lang="ru-RU" i="1" dirty="0"/>
              <a:t>i</a:t>
            </a:r>
            <a:r>
              <a:rPr lang="ru-RU" dirty="0"/>
              <a:t>, </a:t>
            </a:r>
            <a:r>
              <a:rPr lang="ru-RU" i="1" dirty="0"/>
              <a:t>j </a:t>
            </a:r>
            <a:r>
              <a:rPr lang="ru-RU" dirty="0"/>
              <a:t>– номера предшествующего и последующего событий;</a:t>
            </a:r>
          </a:p>
          <a:p>
            <a:r>
              <a:rPr lang="ru-RU" dirty="0"/>
              <a:t>ТП(</a:t>
            </a:r>
            <a:r>
              <a:rPr lang="ru-RU" i="1" dirty="0"/>
              <a:t>j</a:t>
            </a:r>
            <a:r>
              <a:rPr lang="ru-RU" dirty="0"/>
              <a:t>) – наиболее позднее время наступления последующего события;</a:t>
            </a:r>
          </a:p>
          <a:p>
            <a:r>
              <a:rPr lang="en-US" i="1" dirty="0" err="1"/>
              <a:t>t</a:t>
            </a:r>
            <a:r>
              <a:rPr lang="en-US" i="1" baseline="-25000" dirty="0" err="1"/>
              <a:t>ij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ru-RU" dirty="0"/>
              <a:t>продолжительность работы </a:t>
            </a:r>
            <a:r>
              <a:rPr lang="en-US" i="1" dirty="0" err="1"/>
              <a:t>W</a:t>
            </a:r>
            <a:r>
              <a:rPr lang="en-US" i="1" baseline="-25000" dirty="0" err="1"/>
              <a:t>ij</a:t>
            </a:r>
            <a:r>
              <a:rPr lang="en-US" dirty="0"/>
              <a:t>.</a:t>
            </a:r>
            <a:endParaRPr lang="ru-RU" baseline="-25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176775-9340-4F13-B31A-39402F241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807" y="4653136"/>
            <a:ext cx="3434544" cy="203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877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A1D5E-634A-430F-AF78-27992227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 критического пути (МКП). </a:t>
            </a:r>
            <a:br>
              <a:rPr lang="ru-RU" dirty="0"/>
            </a:br>
            <a:r>
              <a:rPr lang="ru-RU" dirty="0"/>
              <a:t>Расчет резерва времени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A4095D-D5EF-4A15-A457-483C8198D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Резерв времени </a:t>
            </a:r>
            <a:r>
              <a:rPr lang="ru-RU" i="1" dirty="0"/>
              <a:t>R</a:t>
            </a:r>
            <a:r>
              <a:rPr lang="ru-RU" dirty="0"/>
              <a:t>(</a:t>
            </a:r>
            <a:r>
              <a:rPr lang="ru-RU" i="1" dirty="0" err="1"/>
              <a:t>ij</a:t>
            </a:r>
            <a:r>
              <a:rPr lang="ru-RU" dirty="0"/>
              <a:t>) работы </a:t>
            </a:r>
            <a:r>
              <a:rPr lang="ru-RU" i="1" dirty="0" err="1"/>
              <a:t>W</a:t>
            </a:r>
            <a:r>
              <a:rPr lang="ru-RU" i="1" baseline="-25000" dirty="0" err="1"/>
              <a:t>ij</a:t>
            </a:r>
            <a:r>
              <a:rPr lang="ru-RU" i="1" baseline="-25000" dirty="0"/>
              <a:t> </a:t>
            </a:r>
            <a:r>
              <a:rPr lang="ru-RU" dirty="0"/>
              <a:t>рассчитывается так:</a:t>
            </a:r>
          </a:p>
          <a:p>
            <a:r>
              <a:rPr lang="pt-BR" i="1" dirty="0"/>
              <a:t>R</a:t>
            </a:r>
            <a:r>
              <a:rPr lang="pt-BR" dirty="0"/>
              <a:t>(</a:t>
            </a:r>
            <a:r>
              <a:rPr lang="pt-BR" i="1" dirty="0"/>
              <a:t>ij</a:t>
            </a:r>
            <a:r>
              <a:rPr lang="pt-BR" dirty="0"/>
              <a:t>) = ТП(</a:t>
            </a:r>
            <a:r>
              <a:rPr lang="pt-BR" i="1" dirty="0"/>
              <a:t>j</a:t>
            </a:r>
            <a:r>
              <a:rPr lang="pt-BR" dirty="0"/>
              <a:t>) – ТР(</a:t>
            </a:r>
            <a:r>
              <a:rPr lang="pt-BR" i="1" dirty="0"/>
              <a:t>i</a:t>
            </a:r>
            <a:r>
              <a:rPr lang="pt-BR" dirty="0"/>
              <a:t>) – </a:t>
            </a:r>
            <a:r>
              <a:rPr lang="pt-BR" i="1" dirty="0"/>
              <a:t>t</a:t>
            </a:r>
            <a:r>
              <a:rPr lang="pt-BR" i="1" baseline="-25000" dirty="0"/>
              <a:t>ij</a:t>
            </a:r>
            <a:r>
              <a:rPr lang="pt-BR" dirty="0"/>
              <a:t>.</a:t>
            </a:r>
          </a:p>
          <a:p>
            <a:r>
              <a:rPr lang="ru-RU" dirty="0"/>
              <a:t>Резерв времени означает величину допустимой задержки по этой работе</a:t>
            </a:r>
            <a:endParaRPr lang="ru-RU" baseline="-25000" dirty="0"/>
          </a:p>
        </p:txBody>
      </p:sp>
    </p:spTree>
    <p:extLst>
      <p:ext uri="{BB962C8B-B14F-4D97-AF65-F5344CB8AC3E}">
        <p14:creationId xmlns:p14="http://schemas.microsoft.com/office/powerpoint/2010/main" val="13361091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A1D5E-634A-430F-AF78-27992227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 критического пути (МКП). </a:t>
            </a:r>
            <a:br>
              <a:rPr lang="ru-RU" dirty="0"/>
            </a:br>
            <a:r>
              <a:rPr lang="ru-RU" dirty="0"/>
              <a:t>Пример расчета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C889DD-0A3E-4496-A231-37C9EB088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600284"/>
            <a:ext cx="6538657" cy="42278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004B89-4703-4983-A110-9D1A867AA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027907"/>
            <a:ext cx="3796144" cy="190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8519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A1D5E-634A-430F-AF78-27992227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 критического пути (МКП). </a:t>
            </a:r>
            <a:br>
              <a:rPr lang="ru-RU" dirty="0"/>
            </a:br>
            <a:r>
              <a:rPr lang="ru-RU" dirty="0"/>
              <a:t>Пример расчета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004B89-4703-4983-A110-9D1A867AA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027907"/>
            <a:ext cx="3796144" cy="190168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D2808F-A8F8-45C6-9CF5-BBFB6556A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2552563"/>
            <a:ext cx="5688632" cy="430543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47B2C1-C877-4CE6-9301-D38319F4DC05}"/>
              </a:ext>
            </a:extLst>
          </p:cNvPr>
          <p:cNvSpPr/>
          <p:nvPr/>
        </p:nvSpPr>
        <p:spPr>
          <a:xfrm>
            <a:off x="5705625" y="5569544"/>
            <a:ext cx="3275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NewRomanPSMT"/>
              </a:rPr>
              <a:t>Таким образом, критический путь состоит из работ: </a:t>
            </a:r>
            <a:r>
              <a:rPr lang="ru-RU" i="1" dirty="0">
                <a:latin typeface="TimesNewRomanPS-ItalicMT"/>
              </a:rPr>
              <a:t>W</a:t>
            </a:r>
            <a:r>
              <a:rPr lang="ru-RU" dirty="0">
                <a:latin typeface="TimesNewRomanPSMT"/>
              </a:rPr>
              <a:t>13, </a:t>
            </a:r>
            <a:r>
              <a:rPr lang="ru-RU" i="1" dirty="0">
                <a:latin typeface="TimesNewRomanPS-ItalicMT"/>
              </a:rPr>
              <a:t>W</a:t>
            </a:r>
            <a:r>
              <a:rPr lang="ru-RU" dirty="0">
                <a:latin typeface="TimesNewRomanPSMT"/>
              </a:rPr>
              <a:t>34, </a:t>
            </a:r>
            <a:r>
              <a:rPr lang="ru-RU" i="1" dirty="0">
                <a:latin typeface="TimesNewRomanPS-ItalicMT"/>
              </a:rPr>
              <a:t>W</a:t>
            </a:r>
            <a:r>
              <a:rPr lang="ru-RU" dirty="0">
                <a:latin typeface="TimesNewRomanPSMT"/>
              </a:rPr>
              <a:t>46, </a:t>
            </a:r>
            <a:r>
              <a:rPr lang="ru-RU" i="1" dirty="0">
                <a:latin typeface="TimesNewRomanPS-ItalicMT"/>
              </a:rPr>
              <a:t>W</a:t>
            </a:r>
            <a:r>
              <a:rPr lang="ru-RU" dirty="0">
                <a:latin typeface="TimesNewRomanPSMT"/>
              </a:rPr>
              <a:t>68.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175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7166"/>
            <a:ext cx="9144000" cy="759194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Метод критического пути</a:t>
            </a:r>
            <a:r>
              <a:rPr lang="en-US" sz="3200" dirty="0">
                <a:solidFill>
                  <a:srgbClr val="002060"/>
                </a:solidFill>
              </a:rPr>
              <a:t> (</a:t>
            </a:r>
            <a:r>
              <a:rPr lang="ru-RU" sz="3200" dirty="0">
                <a:solidFill>
                  <a:srgbClr val="002060"/>
                </a:solidFill>
              </a:rPr>
              <a:t>МКП</a:t>
            </a:r>
            <a:r>
              <a:rPr lang="en-US" sz="32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395537" y="1268760"/>
            <a:ext cx="8291264" cy="508919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en-US" sz="2800" dirty="0"/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/>
          </a:p>
          <a:p>
            <a:pPr eaLnBrk="1" hangingPunct="1"/>
            <a:endParaRPr lang="ru-RU" sz="2800" dirty="0"/>
          </a:p>
          <a:p>
            <a:pPr eaLnBrk="1" hangingPunct="1"/>
            <a:endParaRPr lang="ru-RU" sz="2800" dirty="0"/>
          </a:p>
          <a:p>
            <a:pPr eaLnBrk="1" hangingPunct="1"/>
            <a:endParaRPr lang="ru-RU" sz="2800" dirty="0"/>
          </a:p>
          <a:p>
            <a:pPr eaLnBrk="1" hangingPunct="1"/>
            <a:r>
              <a:rPr lang="ru-RU" sz="2800" dirty="0"/>
              <a:t>Вперед</a:t>
            </a:r>
            <a:endParaRPr lang="en-US" sz="2800" dirty="0"/>
          </a:p>
          <a:p>
            <a:pPr eaLnBrk="1" hangingPunct="1"/>
            <a:r>
              <a:rPr lang="en-US" sz="2800" dirty="0"/>
              <a:t>ESF 1-2 =2     ESF 1-4 = 4         ESF 1-2-4-5 = 7</a:t>
            </a:r>
          </a:p>
          <a:p>
            <a:pPr eaLnBrk="1" hangingPunct="1"/>
            <a:r>
              <a:rPr lang="en-US" sz="2800" dirty="0"/>
              <a:t>ESF 1-3 = </a:t>
            </a:r>
            <a:r>
              <a:rPr lang="ru-RU" sz="2800" dirty="0"/>
              <a:t>6</a:t>
            </a:r>
            <a:r>
              <a:rPr lang="en-US" sz="2800" dirty="0"/>
              <a:t>    ESF 1-2-3-5 = 9  ESF 1,2,3,5,6=12</a:t>
            </a:r>
          </a:p>
        </p:txBody>
      </p:sp>
      <p:sp>
        <p:nvSpPr>
          <p:cNvPr id="47108" name="Oval 4"/>
          <p:cNvSpPr>
            <a:spLocks noChangeArrowheads="1"/>
          </p:cNvSpPr>
          <p:nvPr/>
        </p:nvSpPr>
        <p:spPr bwMode="auto">
          <a:xfrm>
            <a:off x="1066800" y="30480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47109" name="Oval 5"/>
          <p:cNvSpPr>
            <a:spLocks noChangeArrowheads="1"/>
          </p:cNvSpPr>
          <p:nvPr/>
        </p:nvSpPr>
        <p:spPr bwMode="auto">
          <a:xfrm>
            <a:off x="2209800" y="30480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47110" name="Oval 6"/>
          <p:cNvSpPr>
            <a:spLocks noChangeArrowheads="1"/>
          </p:cNvSpPr>
          <p:nvPr/>
        </p:nvSpPr>
        <p:spPr bwMode="auto">
          <a:xfrm>
            <a:off x="3429000" y="25908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47111" name="Oval 7"/>
          <p:cNvSpPr>
            <a:spLocks noChangeArrowheads="1"/>
          </p:cNvSpPr>
          <p:nvPr/>
        </p:nvSpPr>
        <p:spPr bwMode="auto">
          <a:xfrm>
            <a:off x="3429000" y="35052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</a:p>
        </p:txBody>
      </p:sp>
      <p:sp>
        <p:nvSpPr>
          <p:cNvPr id="47112" name="Oval 8"/>
          <p:cNvSpPr>
            <a:spLocks noChangeArrowheads="1"/>
          </p:cNvSpPr>
          <p:nvPr/>
        </p:nvSpPr>
        <p:spPr bwMode="auto">
          <a:xfrm>
            <a:off x="4953000" y="30480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</a:p>
        </p:txBody>
      </p:sp>
      <p:sp>
        <p:nvSpPr>
          <p:cNvPr id="47113" name="Oval 9"/>
          <p:cNvSpPr>
            <a:spLocks noChangeArrowheads="1"/>
          </p:cNvSpPr>
          <p:nvPr/>
        </p:nvSpPr>
        <p:spPr bwMode="auto">
          <a:xfrm>
            <a:off x="6324600" y="30480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47114" name="Line 10"/>
          <p:cNvSpPr>
            <a:spLocks noChangeShapeType="1"/>
          </p:cNvSpPr>
          <p:nvPr/>
        </p:nvSpPr>
        <p:spPr bwMode="auto">
          <a:xfrm>
            <a:off x="1447800" y="3276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 flipV="1">
            <a:off x="2590800" y="2819400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>
            <a:off x="2590800" y="3276600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 flipV="1">
            <a:off x="3810000" y="3276600"/>
            <a:ext cx="1143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>
            <a:off x="3810000" y="2819400"/>
            <a:ext cx="1143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9" name="Line 15"/>
          <p:cNvSpPr>
            <a:spLocks noChangeShapeType="1"/>
          </p:cNvSpPr>
          <p:nvPr/>
        </p:nvSpPr>
        <p:spPr bwMode="auto">
          <a:xfrm>
            <a:off x="5334000" y="32766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20" name="Text Box 16"/>
          <p:cNvSpPr txBox="1">
            <a:spLocks noChangeArrowheads="1"/>
          </p:cNvSpPr>
          <p:nvPr/>
        </p:nvSpPr>
        <p:spPr bwMode="auto">
          <a:xfrm>
            <a:off x="1584325" y="27844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2787650" y="2667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3016250" y="3124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4006850" y="3124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4235450" y="2667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47125" name="Text Box 21"/>
          <p:cNvSpPr txBox="1">
            <a:spLocks noChangeArrowheads="1"/>
          </p:cNvSpPr>
          <p:nvPr/>
        </p:nvSpPr>
        <p:spPr bwMode="auto">
          <a:xfrm>
            <a:off x="5607050" y="2895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177056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2237"/>
            <a:ext cx="8686800" cy="10969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Метод критического пути</a:t>
            </a:r>
            <a:r>
              <a:rPr lang="en-US" sz="3200" dirty="0">
                <a:solidFill>
                  <a:srgbClr val="002060"/>
                </a:solidFill>
              </a:rPr>
              <a:t> (</a:t>
            </a:r>
            <a:r>
              <a:rPr lang="ru-RU" sz="3200" dirty="0">
                <a:solidFill>
                  <a:srgbClr val="002060"/>
                </a:solidFill>
              </a:rPr>
              <a:t>МКП</a:t>
            </a:r>
            <a:r>
              <a:rPr lang="en-US" sz="3200" dirty="0">
                <a:solidFill>
                  <a:srgbClr val="002060"/>
                </a:solidFill>
              </a:rPr>
              <a:t>)</a:t>
            </a:r>
            <a:endParaRPr lang="en-US" sz="3200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928663" y="1600200"/>
            <a:ext cx="7758138" cy="4525963"/>
          </a:xfrm>
        </p:spPr>
        <p:txBody>
          <a:bodyPr>
            <a:normAutofit/>
          </a:bodyPr>
          <a:lstStyle/>
          <a:p>
            <a:pPr eaLnBrk="1" hangingPunct="1"/>
            <a:endParaRPr lang="en-US" sz="2800" dirty="0"/>
          </a:p>
          <a:p>
            <a:pPr eaLnBrk="1" hangingPunct="1"/>
            <a:endParaRPr lang="ru-RU" sz="2800" dirty="0"/>
          </a:p>
          <a:p>
            <a:pPr eaLnBrk="1" hangingPunct="1"/>
            <a:endParaRPr lang="ru-RU" sz="2800" dirty="0"/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/>
          </a:p>
          <a:p>
            <a:pPr eaLnBrk="1" hangingPunct="1"/>
            <a:r>
              <a:rPr lang="ru-RU" sz="2800" dirty="0"/>
              <a:t>Назад</a:t>
            </a:r>
            <a:endParaRPr lang="en-US" sz="2800" dirty="0"/>
          </a:p>
          <a:p>
            <a:pPr eaLnBrk="1" hangingPunct="1"/>
            <a:r>
              <a:rPr lang="ru-RU" sz="2800" dirty="0"/>
              <a:t>РНО</a:t>
            </a:r>
            <a:r>
              <a:rPr lang="en-US" sz="2800" dirty="0"/>
              <a:t> 6-5 =9     </a:t>
            </a:r>
            <a:r>
              <a:rPr lang="ru-RU" sz="2800" dirty="0"/>
              <a:t>РНО</a:t>
            </a:r>
            <a:r>
              <a:rPr lang="en-US" sz="2800" dirty="0"/>
              <a:t> 3-2 = 2     </a:t>
            </a:r>
            <a:r>
              <a:rPr lang="ru-RU" sz="2800" dirty="0"/>
              <a:t>РНО</a:t>
            </a:r>
            <a:r>
              <a:rPr lang="en-US" sz="2800" dirty="0"/>
              <a:t> 2-1 = 2</a:t>
            </a:r>
          </a:p>
          <a:p>
            <a:pPr eaLnBrk="1" hangingPunct="1"/>
            <a:r>
              <a:rPr lang="ru-RU" sz="2800" dirty="0"/>
              <a:t>РНО</a:t>
            </a:r>
            <a:r>
              <a:rPr lang="en-US" sz="2800" dirty="0"/>
              <a:t> 5-3 = 6    </a:t>
            </a:r>
            <a:r>
              <a:rPr lang="ru-RU" sz="2800" dirty="0"/>
              <a:t>РНО</a:t>
            </a:r>
            <a:r>
              <a:rPr lang="en-US" sz="2800" dirty="0"/>
              <a:t> 5</a:t>
            </a:r>
            <a:r>
              <a:rPr lang="ru-RU" sz="2800" dirty="0"/>
              <a:t>-</a:t>
            </a:r>
            <a:r>
              <a:rPr lang="en-US" sz="2800" dirty="0"/>
              <a:t>4 = 6     </a:t>
            </a:r>
            <a:r>
              <a:rPr lang="ru-RU" sz="2800" dirty="0"/>
              <a:t>РНО</a:t>
            </a:r>
            <a:r>
              <a:rPr lang="en-US" sz="2800" dirty="0"/>
              <a:t> 4</a:t>
            </a:r>
            <a:r>
              <a:rPr lang="ru-RU" sz="2800" dirty="0"/>
              <a:t>-</a:t>
            </a:r>
            <a:r>
              <a:rPr lang="en-US" sz="2800" dirty="0"/>
              <a:t>2 = 4</a:t>
            </a:r>
          </a:p>
        </p:txBody>
      </p:sp>
      <p:sp>
        <p:nvSpPr>
          <p:cNvPr id="49156" name="Oval 4"/>
          <p:cNvSpPr>
            <a:spLocks noChangeArrowheads="1"/>
          </p:cNvSpPr>
          <p:nvPr/>
        </p:nvSpPr>
        <p:spPr bwMode="auto">
          <a:xfrm>
            <a:off x="1066800" y="30480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49157" name="Oval 5"/>
          <p:cNvSpPr>
            <a:spLocks noChangeArrowheads="1"/>
          </p:cNvSpPr>
          <p:nvPr/>
        </p:nvSpPr>
        <p:spPr bwMode="auto">
          <a:xfrm>
            <a:off x="2209800" y="30480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49158" name="Oval 6"/>
          <p:cNvSpPr>
            <a:spLocks noChangeArrowheads="1"/>
          </p:cNvSpPr>
          <p:nvPr/>
        </p:nvSpPr>
        <p:spPr bwMode="auto">
          <a:xfrm>
            <a:off x="3429000" y="25908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49159" name="Oval 7"/>
          <p:cNvSpPr>
            <a:spLocks noChangeArrowheads="1"/>
          </p:cNvSpPr>
          <p:nvPr/>
        </p:nvSpPr>
        <p:spPr bwMode="auto">
          <a:xfrm>
            <a:off x="3429000" y="35052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</a:p>
        </p:txBody>
      </p:sp>
      <p:sp>
        <p:nvSpPr>
          <p:cNvPr id="49160" name="Oval 8"/>
          <p:cNvSpPr>
            <a:spLocks noChangeArrowheads="1"/>
          </p:cNvSpPr>
          <p:nvPr/>
        </p:nvSpPr>
        <p:spPr bwMode="auto">
          <a:xfrm>
            <a:off x="4953000" y="30480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</a:p>
        </p:txBody>
      </p:sp>
      <p:sp>
        <p:nvSpPr>
          <p:cNvPr id="49161" name="Oval 9"/>
          <p:cNvSpPr>
            <a:spLocks noChangeArrowheads="1"/>
          </p:cNvSpPr>
          <p:nvPr/>
        </p:nvSpPr>
        <p:spPr bwMode="auto">
          <a:xfrm>
            <a:off x="6324600" y="3048000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1447800" y="32766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V="1">
            <a:off x="2590800" y="2819400"/>
            <a:ext cx="8382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>
            <a:off x="2590800" y="3276600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V="1">
            <a:off x="3810000" y="3276600"/>
            <a:ext cx="1143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>
            <a:off x="3810000" y="2819400"/>
            <a:ext cx="11430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>
            <a:off x="5334000" y="3276600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8" name="Text Box 16"/>
          <p:cNvSpPr txBox="1">
            <a:spLocks noChangeArrowheads="1"/>
          </p:cNvSpPr>
          <p:nvPr/>
        </p:nvSpPr>
        <p:spPr bwMode="auto">
          <a:xfrm>
            <a:off x="1584325" y="27844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2787650" y="2667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49170" name="Text Box 18"/>
          <p:cNvSpPr txBox="1">
            <a:spLocks noChangeArrowheads="1"/>
          </p:cNvSpPr>
          <p:nvPr/>
        </p:nvSpPr>
        <p:spPr bwMode="auto">
          <a:xfrm>
            <a:off x="3016250" y="3124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49171" name="Text Box 19"/>
          <p:cNvSpPr txBox="1">
            <a:spLocks noChangeArrowheads="1"/>
          </p:cNvSpPr>
          <p:nvPr/>
        </p:nvSpPr>
        <p:spPr bwMode="auto">
          <a:xfrm>
            <a:off x="4006850" y="3124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4235450" y="2667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49173" name="Text Box 21"/>
          <p:cNvSpPr txBox="1">
            <a:spLocks noChangeArrowheads="1"/>
          </p:cNvSpPr>
          <p:nvPr/>
        </p:nvSpPr>
        <p:spPr bwMode="auto">
          <a:xfrm>
            <a:off x="5607050" y="2895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6918325" y="30130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1267900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Метод критического пути</a:t>
            </a:r>
            <a:r>
              <a:rPr lang="en-US" sz="3200" dirty="0">
                <a:solidFill>
                  <a:srgbClr val="002060"/>
                </a:solidFill>
              </a:rPr>
              <a:t> (</a:t>
            </a:r>
            <a:r>
              <a:rPr lang="ru-RU" sz="3200" dirty="0">
                <a:solidFill>
                  <a:srgbClr val="002060"/>
                </a:solidFill>
              </a:rPr>
              <a:t>МКП</a:t>
            </a:r>
            <a:r>
              <a:rPr lang="en-US" sz="3200" dirty="0">
                <a:solidFill>
                  <a:srgbClr val="002060"/>
                </a:solidFill>
              </a:rPr>
              <a:t>)</a:t>
            </a:r>
            <a:endParaRPr lang="en-US" sz="3200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400160"/>
            <a:ext cx="8089502" cy="5125184"/>
          </a:xfrm>
        </p:spPr>
        <p:txBody>
          <a:bodyPr>
            <a:normAutofit lnSpcReduction="10000"/>
          </a:bodyPr>
          <a:lstStyle/>
          <a:p>
            <a:pPr eaLnBrk="1" hangingPunct="1"/>
            <a:endParaRPr lang="ru-RU" sz="2800" dirty="0"/>
          </a:p>
          <a:p>
            <a:pPr eaLnBrk="1" hangingPunct="1"/>
            <a:endParaRPr lang="ru-RU" sz="2800" dirty="0"/>
          </a:p>
          <a:p>
            <a:pPr eaLnBrk="1" hangingPunct="1"/>
            <a:endParaRPr lang="en-US" sz="2800" dirty="0"/>
          </a:p>
          <a:p>
            <a:pPr eaLnBrk="1" hangingPunct="1"/>
            <a:endParaRPr lang="ru-RU" sz="2800" dirty="0"/>
          </a:p>
          <a:p>
            <a:pPr eaLnBrk="1" hangingPunct="1"/>
            <a:endParaRPr lang="en-US" sz="2800" dirty="0"/>
          </a:p>
          <a:p>
            <a:pPr marL="0" indent="0" eaLnBrk="1" hangingPunct="1">
              <a:buNone/>
            </a:pPr>
            <a:r>
              <a:rPr lang="ru-RU" sz="2400" dirty="0"/>
              <a:t>Узел</a:t>
            </a:r>
            <a:r>
              <a:rPr lang="en-US" sz="2400" dirty="0"/>
              <a:t>  </a:t>
            </a:r>
            <a:r>
              <a:rPr lang="ru-RU" sz="2400" dirty="0"/>
              <a:t>РН</a:t>
            </a:r>
            <a:r>
              <a:rPr lang="en-US" sz="2400" dirty="0"/>
              <a:t>  </a:t>
            </a:r>
            <a:r>
              <a:rPr lang="ru-RU" sz="2400" dirty="0"/>
              <a:t>ПН</a:t>
            </a:r>
            <a:r>
              <a:rPr lang="en-US" sz="2400" dirty="0"/>
              <a:t>             </a:t>
            </a:r>
            <a:r>
              <a:rPr lang="ru-RU" sz="2400" dirty="0"/>
              <a:t>  РО</a:t>
            </a:r>
            <a:r>
              <a:rPr lang="en-US" sz="2400" dirty="0"/>
              <a:t>   </a:t>
            </a:r>
            <a:r>
              <a:rPr lang="ru-RU" sz="2400" dirty="0"/>
              <a:t>ПО</a:t>
            </a:r>
            <a:r>
              <a:rPr lang="en-US" sz="2400" dirty="0"/>
              <a:t>   </a:t>
            </a:r>
            <a:r>
              <a:rPr lang="ru-RU" sz="2400" dirty="0"/>
              <a:t>Запас</a:t>
            </a:r>
            <a:endParaRPr lang="en-US" sz="2400" dirty="0"/>
          </a:p>
          <a:p>
            <a:pPr marL="0" indent="0" eaLnBrk="1" hangingPunct="1">
              <a:buNone/>
            </a:pPr>
            <a:r>
              <a:rPr lang="en-US" sz="2400" dirty="0"/>
              <a:t>1-2      0      0               </a:t>
            </a:r>
            <a:r>
              <a:rPr lang="ru-RU" sz="2400" dirty="0"/>
              <a:t>  </a:t>
            </a:r>
            <a:r>
              <a:rPr lang="en-US" sz="2400" dirty="0"/>
              <a:t> 2      2          0</a:t>
            </a:r>
          </a:p>
          <a:p>
            <a:pPr marL="0" indent="0" eaLnBrk="1" hangingPunct="1">
              <a:buNone/>
            </a:pPr>
            <a:r>
              <a:rPr lang="en-US" sz="2400" dirty="0"/>
              <a:t>2-3      2      2              </a:t>
            </a:r>
            <a:r>
              <a:rPr lang="ru-RU" sz="2400" dirty="0"/>
              <a:t>  </a:t>
            </a:r>
            <a:r>
              <a:rPr lang="en-US" sz="2400" dirty="0"/>
              <a:t>  6      6          0</a:t>
            </a:r>
          </a:p>
          <a:p>
            <a:pPr marL="0" indent="0" eaLnBrk="1" hangingPunct="1">
              <a:buNone/>
            </a:pPr>
            <a:r>
              <a:rPr lang="en-US" sz="2400" dirty="0"/>
              <a:t>2-4      2      4           </a:t>
            </a:r>
            <a:r>
              <a:rPr lang="ru-RU" sz="2400" dirty="0"/>
              <a:t>  </a:t>
            </a:r>
            <a:r>
              <a:rPr lang="en-US" sz="2400" dirty="0"/>
              <a:t>     4      6          2</a:t>
            </a:r>
          </a:p>
          <a:p>
            <a:pPr marL="0" indent="0" eaLnBrk="1" hangingPunct="1">
              <a:buNone/>
            </a:pPr>
            <a:r>
              <a:rPr lang="en-US" sz="2400" dirty="0"/>
              <a:t>3-5      6      6           </a:t>
            </a:r>
            <a:r>
              <a:rPr lang="ru-RU" sz="2400" dirty="0"/>
              <a:t>  </a:t>
            </a:r>
            <a:r>
              <a:rPr lang="en-US" sz="2400" dirty="0"/>
              <a:t>     9      9          0</a:t>
            </a:r>
          </a:p>
          <a:p>
            <a:pPr marL="0" indent="0" eaLnBrk="1" hangingPunct="1">
              <a:buNone/>
            </a:pPr>
            <a:r>
              <a:rPr lang="en-US" sz="2400" dirty="0"/>
              <a:t>4-5      4      6           </a:t>
            </a:r>
            <a:r>
              <a:rPr lang="ru-RU" sz="2400" dirty="0"/>
              <a:t>  </a:t>
            </a:r>
            <a:r>
              <a:rPr lang="en-US" sz="2400" dirty="0"/>
              <a:t>     7      9          2 </a:t>
            </a:r>
          </a:p>
          <a:p>
            <a:pPr marL="0" indent="0" eaLnBrk="1" hangingPunct="1">
              <a:buNone/>
            </a:pPr>
            <a:r>
              <a:rPr lang="en-US" sz="2400" dirty="0"/>
              <a:t>5-6      9      9              </a:t>
            </a:r>
            <a:r>
              <a:rPr lang="ru-RU" sz="2400" dirty="0"/>
              <a:t>   </a:t>
            </a:r>
            <a:r>
              <a:rPr lang="en-US" sz="2400" dirty="0"/>
              <a:t> 12   12         0</a:t>
            </a:r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971302" y="2153816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2114302" y="2153816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3333502" y="1696616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50183" name="Oval 7"/>
          <p:cNvSpPr>
            <a:spLocks noChangeArrowheads="1"/>
          </p:cNvSpPr>
          <p:nvPr/>
        </p:nvSpPr>
        <p:spPr bwMode="auto">
          <a:xfrm>
            <a:off x="3357304" y="2582444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4857502" y="2153816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</a:p>
        </p:txBody>
      </p:sp>
      <p:sp>
        <p:nvSpPr>
          <p:cNvPr id="50185" name="Oval 9"/>
          <p:cNvSpPr>
            <a:spLocks noChangeArrowheads="1"/>
          </p:cNvSpPr>
          <p:nvPr/>
        </p:nvSpPr>
        <p:spPr bwMode="auto">
          <a:xfrm>
            <a:off x="6229102" y="2153816"/>
            <a:ext cx="381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1352302" y="2382416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V="1">
            <a:off x="2495302" y="1925216"/>
            <a:ext cx="8382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2495302" y="2382416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V="1">
            <a:off x="3714502" y="2382416"/>
            <a:ext cx="1143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3714502" y="1925216"/>
            <a:ext cx="11430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>
            <a:off x="5238502" y="2382416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1488827" y="1890291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2692152" y="1772816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2920752" y="2230016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3911352" y="2230016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4139952" y="1772816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5511552" y="2001416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6822827" y="2118891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7265026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01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002060"/>
                </a:solidFill>
              </a:rPr>
              <a:t>инструменты и методы</a:t>
            </a:r>
            <a:endParaRPr lang="en-US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726" y="1400160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Метод критической цепи </a:t>
            </a:r>
          </a:p>
          <a:p>
            <a:pPr algn="just"/>
            <a:r>
              <a:rPr lang="ru-RU" dirty="0"/>
              <a:t>Метод критической цепи (CCM) — метод разработки расписания, позволяющий команде проекта размещать буферы на любом пути в расписании, чтобы учесть ограниченность ресурсов и неопределенности, связанные с проектом. Он разработан из метода критического пути и учитывает воздействия распределения, оптимизации, выравнивания ресурсов, а также неопределенность в отношении длительности операции на критическом пути, определенном методом критического пути. Метод критической цепи включает в себя понятия буферов и управления буферами. Метод критической цепи использует операции, длительность которых не включает в себя пределы безопасности, логические связи и доступность ресурсов со статистически определенными буферами, включающими в себя суммарные пределы безопасности операций в определенных точках проекта на пути расписания проекта для учета ограниченных ресурсов и неопределенности, связанной с проектом. Критический путь с ресурсными ограничениями известен как «критическая цепь».</a:t>
            </a:r>
          </a:p>
        </p:txBody>
      </p:sp>
    </p:spTree>
    <p:extLst>
      <p:ext uri="{BB962C8B-B14F-4D97-AF65-F5344CB8AC3E}">
        <p14:creationId xmlns:p14="http://schemas.microsoft.com/office/powerpoint/2010/main" val="18481592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01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002060"/>
                </a:solidFill>
              </a:rPr>
              <a:t>инструменты и методы</a:t>
            </a:r>
            <a:endParaRPr lang="en-US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726" y="140016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Метод критической цепи </a:t>
            </a:r>
          </a:p>
        </p:txBody>
      </p:sp>
      <p:pic>
        <p:nvPicPr>
          <p:cNvPr id="26626" name="Picture 2" descr="Картинки по запросу метода критической цеп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26" y="1769492"/>
            <a:ext cx="7872682" cy="500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5236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01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002060"/>
                </a:solidFill>
              </a:rPr>
              <a:t>инструменты и методы</a:t>
            </a:r>
            <a:endParaRPr lang="en-US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726" y="1400160"/>
            <a:ext cx="835292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Методы оптимизации ресурсов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Выравнивание ресурсов. </a:t>
            </a:r>
          </a:p>
          <a:p>
            <a:pPr algn="just"/>
            <a:r>
              <a:rPr lang="ru-RU" sz="2000" dirty="0"/>
              <a:t>Метод регулирования дат старта и финиша операций с учетом ограничений ресурсов в целях уравновешивания спроса на ресурсы с доступным предложением. Выравнивание ресурсов может быть использовано, когда общие или критически важные необходимые ресурсы доступны только в определенное время или только в ограниченном количестве или при переназначении ресурсов, например, когда ресурс был назначен для выполнения двух или более операций в один и тот же период времени, или для поддержания использования ресурсов на постоянном уровне. Выравнивание ресурсов зачастую может приводить к изменению первоначального критического пути, обычно к его увеличению.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349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07216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800" dirty="0"/>
              <a:t>Планирование управления расписанием : </a:t>
            </a:r>
            <a:r>
              <a:rPr lang="ru-RU" sz="2800" dirty="0">
                <a:solidFill>
                  <a:srgbClr val="002060"/>
                </a:solidFill>
              </a:rPr>
              <a:t>инструменты и методы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84784"/>
            <a:ext cx="7772400" cy="1800200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Экспертная оценка</a:t>
            </a:r>
          </a:p>
          <a:p>
            <a:pPr algn="just"/>
            <a:r>
              <a:rPr lang="ru-RU" sz="2800" dirty="0"/>
              <a:t>Аналитические методы</a:t>
            </a:r>
          </a:p>
          <a:p>
            <a:pPr algn="just"/>
            <a:r>
              <a:rPr lang="ru-RU" sz="2800" dirty="0"/>
              <a:t>Совещания</a:t>
            </a:r>
          </a:p>
        </p:txBody>
      </p:sp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335" y="3284984"/>
            <a:ext cx="323850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2892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01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002060"/>
                </a:solidFill>
              </a:rPr>
              <a:t>инструменты и методы</a:t>
            </a:r>
            <a:endParaRPr lang="en-US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726" y="1400160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Методы оптимизации ресурсов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Выравнивание ресурсов. </a:t>
            </a:r>
          </a:p>
        </p:txBody>
      </p:sp>
      <p:pic>
        <p:nvPicPr>
          <p:cNvPr id="27650" name="Picture 2" descr="Картинки по запросу Выравнивание ресурс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5"/>
            <a:ext cx="6552728" cy="413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3257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01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002060"/>
                </a:solidFill>
              </a:rPr>
              <a:t>инструменты и методы</a:t>
            </a:r>
            <a:endParaRPr lang="en-US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726" y="1400160"/>
            <a:ext cx="83529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Методы оптимизации ресурсов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Сглаживание ресурсов. </a:t>
            </a:r>
          </a:p>
          <a:p>
            <a:pPr algn="just"/>
            <a:r>
              <a:rPr lang="ru-RU" sz="2000" dirty="0"/>
              <a:t>Метод, корректирующий операции модели расписания таким образом, чтобы требования к ресурсам проекта не превышали определенные предустановленные лимиты. В отличие от выравнивания ресурсов при их сглаживании критический путь проекта не меняется, и дата окончания не может быть отсрочена. Другими словами, операции могут быть отложены только в рамках их свободного или общего временного резерва. В связи с этим, сглаживание ресурсов не может оптимизировать все ресурсы.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072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01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002060"/>
                </a:solidFill>
              </a:rPr>
              <a:t>инструменты и методы</a:t>
            </a:r>
            <a:endParaRPr lang="en-US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726" y="1265691"/>
            <a:ext cx="835292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Методы моделирования 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Анализ сценариев «что если». </a:t>
            </a:r>
          </a:p>
          <a:p>
            <a:pPr algn="just"/>
            <a:r>
              <a:rPr lang="ru-RU" sz="2000" dirty="0"/>
              <a:t>Анализ сценариев «что если» — процесс оценки сценариев с целью прогнозирования их воздействия, положительного или отрицательного, на цели проекта. Результаты анализа «что если» могут использоваться для оценки выполнимости расписания проекта при неблагоприятных условиях и для составления планов на случай возможных потерь и планов реагирования для преодоления или смягчения последствий неожиданных ситуаций. 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Имитация. </a:t>
            </a:r>
          </a:p>
          <a:p>
            <a:pPr algn="just"/>
            <a:r>
              <a:rPr lang="ru-RU" sz="2000" dirty="0"/>
              <a:t>Имитация включает в себя расчет различных длительностей проекта при использовании различных допущений о длительностях операций, обычно используя распределения вероятностей, полученные из оценок по трем точкам с целью учета неопределенности. Наиболее известен метод Монте- Карло, в котором распределение вероятных значений длительности операции определяется для каждой операции и используется для вычисления распределения вероятных конечных результатов всего проекта.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8286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01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002060"/>
                </a:solidFill>
              </a:rPr>
              <a:t>инструменты и методы</a:t>
            </a:r>
            <a:endParaRPr lang="en-US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726" y="1265691"/>
            <a:ext cx="83529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Опережения и задержки. 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</a:rPr>
              <a:t>Сжатие расписания </a:t>
            </a:r>
          </a:p>
          <a:p>
            <a:pPr algn="just"/>
            <a:r>
              <a:rPr lang="ru-RU" sz="2000" dirty="0"/>
              <a:t>Методы сжатия расписания используются для сокращения длительности расписания без сокращения содержания проекта, чтобы соответствовать временным ограничениям, ограничивающим датам или иным целям расписания. 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Сжатие.</a:t>
            </a:r>
            <a:r>
              <a:rPr lang="ru-RU" sz="2400" dirty="0"/>
              <a:t> </a:t>
            </a:r>
            <a:r>
              <a:rPr lang="ru-RU" sz="2000" dirty="0"/>
              <a:t>Метод, используемый для сокращения длительности расписания за счет добавления ресурсов с учетом минимизации дополнительных затрат на уменьшение длительности. 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Быстрый проход. </a:t>
            </a:r>
            <a:r>
              <a:rPr lang="ru-RU" sz="2000" dirty="0"/>
              <a:t>Метод сжатия расписания, заключающийся в том, что операции или фазы, которые в обычной ситуации выполнялись бы последовательно, выполняются параллельно на протяжении по крайней мере некоторой части их длительности. 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Инструмент составления расписания</a:t>
            </a:r>
          </a:p>
        </p:txBody>
      </p:sp>
    </p:spTree>
    <p:extLst>
      <p:ext uri="{BB962C8B-B14F-4D97-AF65-F5344CB8AC3E}">
        <p14:creationId xmlns:p14="http://schemas.microsoft.com/office/powerpoint/2010/main" val="17241792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6" y="116632"/>
            <a:ext cx="8854572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FF3300"/>
                </a:solidFill>
              </a:rPr>
              <a:t>результаты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3932" y="807654"/>
            <a:ext cx="8566540" cy="5717690"/>
          </a:xfrm>
        </p:spPr>
        <p:txBody>
          <a:bodyPr>
            <a:noAutofit/>
          </a:bodyPr>
          <a:lstStyle/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</a:rPr>
              <a:t>Базовое расписание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</a:rPr>
              <a:t>Расписание проекта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000" dirty="0"/>
              <a:t>Линейчатые диаграммы (диаграммы </a:t>
            </a:r>
            <a:r>
              <a:rPr lang="ru-RU" sz="2000" dirty="0" err="1"/>
              <a:t>Ганта</a:t>
            </a:r>
            <a:r>
              <a:rPr lang="ru-RU" sz="2000" dirty="0"/>
              <a:t>), в которых операции перечислены на вертикальной оси, даты приведены на горизонтальной оси, а длительности операций показаны в виде горизонтальных полос, расположенных в соответствии с датами старта и финиша. 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000" dirty="0"/>
              <a:t>Диаграммы контрольных событий. Данные диаграммы аналогичны линейчатым диаграммам, но показывают только запланированные даты начала или завершения получения основных результатов и ключевые внешние события. 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000" dirty="0"/>
              <a:t>Диаграммы сети расписания проекта. Эти диаграммы обычно представлены в формате диаграммы «операции в узлах», показывающей операции и связи без использования временной шкалы и иногда называемой чисто логической диаграммой, или представлены в формате диаграммы сети расписания, привязанной к временной шкале, которая иногда называется логической линейчатой диаграммой. 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0672804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6" y="116632"/>
            <a:ext cx="8854572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FF3300"/>
                </a:solidFill>
              </a:rPr>
              <a:t>результаты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3932" y="1484784"/>
            <a:ext cx="8566540" cy="4421546"/>
          </a:xfrm>
        </p:spPr>
        <p:txBody>
          <a:bodyPr>
            <a:noAutofit/>
          </a:bodyPr>
          <a:lstStyle/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Данные расписания 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требования к ресурсам на данный период времени, часто в форме гистограмм ресурсов; 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альтернативные расписания, такие как оптимистичные и пессимистичные, с выравниванием и без выравнивания ресурсов, с ограничивающими датами и без них;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учтенные в расписании резервы на возможные потери.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Календари проекта Календарь проекта определяет рабочие дни и смены, доступные для выполнения запланированных операций.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Обновления плана управления проектом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Обновления документов проекта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3343093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856984" cy="50405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контроль расписания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02180" y="1113059"/>
            <a:ext cx="8734316" cy="2376264"/>
          </a:xfrm>
          <a:prstGeom prst="rightArrow">
            <a:avLst>
              <a:gd name="adj1" fmla="val 50000"/>
              <a:gd name="adj2" fmla="val 348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302180" y="969043"/>
            <a:ext cx="2781427" cy="3396061"/>
            <a:chOff x="683568" y="1988840"/>
            <a:chExt cx="2781427" cy="2533073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83568" y="1988840"/>
              <a:ext cx="2781426" cy="253307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План управления проектом.</a:t>
              </a:r>
            </a:p>
            <a:p>
              <a:pPr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Расписание проекта.</a:t>
              </a:r>
            </a:p>
            <a:p>
              <a:pPr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Данные об исполнении работ.</a:t>
              </a:r>
            </a:p>
            <a:p>
              <a:pPr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Календари проекта.</a:t>
              </a:r>
            </a:p>
            <a:p>
              <a:pPr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Данные расписания.</a:t>
              </a:r>
            </a:p>
            <a:p>
              <a:pPr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Активы процессов организации.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683569" y="1988840"/>
              <a:ext cx="2781426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ВХОДЫ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59697" y="1025012"/>
            <a:ext cx="2376264" cy="4996276"/>
            <a:chOff x="827584" y="1988840"/>
            <a:chExt cx="2592288" cy="362255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27584" y="1988840"/>
              <a:ext cx="2592288" cy="362255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Анализ исполнения.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Программы управления проектом.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Методы оптимизации ресурсов.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Методы моделирования.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Опережения и задержки.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Сжатие расписания.</a:t>
              </a:r>
            </a:p>
            <a:p>
              <a:pPr marL="88900" indent="-88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Инструмент составления расписания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ИНСТРУМЕНТЫ И МЕТОДЫ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812052" y="995914"/>
            <a:ext cx="2138892" cy="5862086"/>
            <a:chOff x="827584" y="1988840"/>
            <a:chExt cx="2592288" cy="4737342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827584" y="1988840"/>
              <a:ext cx="2592288" cy="473734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Информация об исполнении работ.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Прогнозы в отношении расписания.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Запросы на изменения.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Обновления плана управления проектом.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Обновления документов проекта.</a:t>
              </a:r>
            </a:p>
            <a:p>
              <a:pPr marL="176213" indent="-176213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 Обновления активов процессов организации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ВЫХОДЫ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58076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55" y="404664"/>
            <a:ext cx="8463313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контроль расписания: </a:t>
            </a:r>
            <a:r>
              <a:rPr lang="ru-RU" sz="3200" dirty="0">
                <a:solidFill>
                  <a:srgbClr val="C00000"/>
                </a:solidFill>
              </a:rPr>
              <a:t>входы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504" y="1484784"/>
            <a:ext cx="8572560" cy="2520280"/>
          </a:xfrm>
        </p:spPr>
        <p:txBody>
          <a:bodyPr>
            <a:normAutofit/>
          </a:bodyPr>
          <a:lstStyle/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План управления проектом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Расписание проекта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Данные об исполнении работ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Календари проекта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Данные расписания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Активы процессов организации</a:t>
            </a:r>
          </a:p>
        </p:txBody>
      </p:sp>
      <p:pic>
        <p:nvPicPr>
          <p:cNvPr id="30722" name="Picture 2" descr="Картинки по запросу контроль проек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573016"/>
            <a:ext cx="5142327" cy="319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8798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90" y="257160"/>
            <a:ext cx="8839200" cy="101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002060"/>
                </a:solidFill>
              </a:rPr>
              <a:t>инструменты и методы</a:t>
            </a:r>
            <a:endParaRPr lang="en-US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726" y="1700808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Анализ исполнения: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ru-RU" sz="2000" dirty="0"/>
              <a:t>Анализ тенденций.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ru-RU" sz="2000" dirty="0"/>
              <a:t>Метод критического пути.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ru-RU" sz="2000" dirty="0"/>
              <a:t>Метод критической цепи.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Управление освоенным объемом.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Программное обеспечение для управления проектом.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Методы оптимизации ресурсов.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Методы моделирования.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Опережения и задержки.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Сжатие расписания.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Инструмент составления расписания.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63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6" y="116632"/>
            <a:ext cx="8854572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Оценка длительности операций: </a:t>
            </a:r>
            <a:r>
              <a:rPr lang="ru-RU" sz="3200" dirty="0">
                <a:solidFill>
                  <a:srgbClr val="FF3300"/>
                </a:solidFill>
              </a:rPr>
              <a:t>результаты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3932" y="1484784"/>
            <a:ext cx="8566540" cy="4421546"/>
          </a:xfrm>
        </p:spPr>
        <p:txBody>
          <a:bodyPr>
            <a:noAutofit/>
          </a:bodyPr>
          <a:lstStyle/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Информация об исполнении работ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Прогнозы в отношении расписания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Запросы на изменения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Обновления плана управления проектом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Базовое расписание.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План управления расписанием.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Базовый план по стоимости.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Обновления документов проекта.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Данные расписания. 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Расписание проекта. </a:t>
            </a:r>
          </a:p>
          <a:p>
            <a:pPr marL="617220" lvl="2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Реестр рисков. </a:t>
            </a:r>
          </a:p>
          <a:p>
            <a:pPr marL="342900" lvl="1" indent="-34290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Обновления активов процессов организации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6396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16" y="116632"/>
            <a:ext cx="885457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Планирование управления расписанием : </a:t>
            </a:r>
            <a:r>
              <a:rPr lang="ru-RU" sz="3200" dirty="0">
                <a:solidFill>
                  <a:srgbClr val="FF3300"/>
                </a:solidFill>
              </a:rPr>
              <a:t>результаты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916" y="836712"/>
            <a:ext cx="8566540" cy="5616624"/>
          </a:xfrm>
        </p:spPr>
        <p:txBody>
          <a:bodyPr>
            <a:noAutofit/>
          </a:bodyPr>
          <a:lstStyle/>
          <a:p>
            <a:pPr marL="0" lvl="1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2060"/>
                </a:solidFill>
              </a:rPr>
              <a:t>План управления расписанием</a:t>
            </a:r>
            <a:r>
              <a:rPr lang="ru-RU" sz="2400" dirty="0"/>
              <a:t>: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Разработка модели расписания проекта – методология и инструмент составления расписания. 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Степень точности – приемлемый диапазон, который будет использоваться в рамках реалистичной оценки длительности операций. 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Единицы измерения. 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Связь между процедурами организации. 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 Актуализация модели расписания проекта. 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Контрольные пороги – пороги отклонений, обычно выраженные в виде процентных отклонений от параметров, установленных в базовом плане. 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Правила измерения исполнения. 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Форматы отчетности. </a:t>
            </a:r>
          </a:p>
          <a:p>
            <a:pPr marL="274320" lvl="2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Описания процессов. Документируется описание каждого процесса управления расписанием.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42083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856984" cy="936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Определение операций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95536" y="1988840"/>
            <a:ext cx="8640960" cy="2376264"/>
          </a:xfrm>
          <a:prstGeom prst="rightArrow">
            <a:avLst>
              <a:gd name="adj1" fmla="val 50000"/>
              <a:gd name="adj2" fmla="val 348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539552" y="1844824"/>
            <a:ext cx="2592288" cy="3384376"/>
            <a:chOff x="827584" y="1988840"/>
            <a:chExt cx="2592288" cy="338437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План управления расписанием.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Базовый план по содержанию.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Факторы среды предприятия.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Активы процессов организации.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ВХОДЫ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75856" y="1856509"/>
            <a:ext cx="2376264" cy="3384376"/>
            <a:chOff x="827584" y="1988840"/>
            <a:chExt cx="2592288" cy="338437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Декомпозиция. 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Планирование методом набегающей волны. 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Экспертная оценка.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ИНСТРУМЕНТЫ И МЕТОДЫ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817484" y="1856509"/>
            <a:ext cx="2138892" cy="3384376"/>
            <a:chOff x="827584" y="1988840"/>
            <a:chExt cx="2592288" cy="338437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827584" y="1988840"/>
              <a:ext cx="2592288" cy="338437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Список операций. 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Параметры операций. </a:t>
              </a:r>
            </a:p>
            <a:p>
              <a:pPr marL="342900" indent="-342900" algn="just">
                <a:buAutoNum type="arabicPeriod"/>
              </a:pPr>
              <a:r>
                <a:rPr lang="ru-RU" sz="1600" dirty="0">
                  <a:solidFill>
                    <a:schemeClr val="tx1"/>
                  </a:solidFill>
                </a:rPr>
                <a:t>Список контрольных событий.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27584" y="1988840"/>
              <a:ext cx="2592288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ВЫХОДЫ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4314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04664"/>
            <a:ext cx="8463313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Определение операций: </a:t>
            </a:r>
            <a:r>
              <a:rPr lang="ru-RU" sz="3200" dirty="0">
                <a:solidFill>
                  <a:srgbClr val="C00000"/>
                </a:solidFill>
              </a:rPr>
              <a:t>входы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504" y="1484784"/>
            <a:ext cx="8572560" cy="2088232"/>
          </a:xfrm>
        </p:spPr>
        <p:txBody>
          <a:bodyPr>
            <a:normAutofit/>
          </a:bodyPr>
          <a:lstStyle/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План управления расписанием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Базовый план по содержанию 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Факторы среды предприятия</a:t>
            </a:r>
          </a:p>
          <a:p>
            <a:pPr marL="609600" indent="-609600" algn="just">
              <a:spcBef>
                <a:spcPts val="0"/>
              </a:spcBef>
            </a:pPr>
            <a:r>
              <a:rPr lang="ru-RU" sz="2400" dirty="0"/>
              <a:t>Активы процессов организации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Картинки по запросу Определение опер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40968"/>
            <a:ext cx="600075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2087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1853</TotalTime>
  <Words>4530</Words>
  <Application>Microsoft Office PowerPoint</Application>
  <PresentationFormat>Экран (4:3)</PresentationFormat>
  <Paragraphs>568</Paragraphs>
  <Slides>69</Slides>
  <Notes>7</Notes>
  <HiddenSlides>4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8" baseType="lpstr">
      <vt:lpstr>Arial</vt:lpstr>
      <vt:lpstr>Calibri</vt:lpstr>
      <vt:lpstr>Calibri Light</vt:lpstr>
      <vt:lpstr>Times New Roman</vt:lpstr>
      <vt:lpstr>TimesNewRomanPS-ItalicMT</vt:lpstr>
      <vt:lpstr>TimesNewRomanPSMT</vt:lpstr>
      <vt:lpstr>Wingdings</vt:lpstr>
      <vt:lpstr>Тема Office</vt:lpstr>
      <vt:lpstr>Visio</vt:lpstr>
      <vt:lpstr> Управление проектированием информационных систем</vt:lpstr>
      <vt:lpstr>УПРАВЛЕНИЕ СРОКАМИ ПРОЕКТА</vt:lpstr>
      <vt:lpstr>Презентация PowerPoint</vt:lpstr>
      <vt:lpstr>Планирование управления расписанием</vt:lpstr>
      <vt:lpstr>Планирование управления расписанием: входы</vt:lpstr>
      <vt:lpstr>Планирование управления расписанием : инструменты и методы</vt:lpstr>
      <vt:lpstr>Планирование управления расписанием : результаты</vt:lpstr>
      <vt:lpstr>Определение операций</vt:lpstr>
      <vt:lpstr>Определение операций: входы</vt:lpstr>
      <vt:lpstr>Определение операций: инструменты и методы</vt:lpstr>
      <vt:lpstr>Определение операций: результаты</vt:lpstr>
      <vt:lpstr>Определение последовательности операций</vt:lpstr>
      <vt:lpstr>Определение последовательности операций: входы</vt:lpstr>
      <vt:lpstr>Основные элементы расписания</vt:lpstr>
      <vt:lpstr>Определение последовательности операций: инструменты и методы</vt:lpstr>
      <vt:lpstr>Параметры работы (операции)</vt:lpstr>
      <vt:lpstr>Параметры работы (операции)</vt:lpstr>
      <vt:lpstr>Определение последовательности операций: инструменты и методы</vt:lpstr>
      <vt:lpstr>Типы логической связи</vt:lpstr>
      <vt:lpstr>Определение зависимостей</vt:lpstr>
      <vt:lpstr>Временной лаг</vt:lpstr>
      <vt:lpstr>Ограничения работ (операций)</vt:lpstr>
      <vt:lpstr>Ограничения работ (операций)</vt:lpstr>
      <vt:lpstr>Ограничения работ (операций)</vt:lpstr>
      <vt:lpstr>Определение последовательности операций: результаты</vt:lpstr>
      <vt:lpstr>Определение ресурсов операций</vt:lpstr>
      <vt:lpstr>Определение ресурсов операций: входы</vt:lpstr>
      <vt:lpstr>Определение ресурсов операций</vt:lpstr>
      <vt:lpstr>Презентация PowerPoint</vt:lpstr>
      <vt:lpstr>Презентация PowerPoint</vt:lpstr>
      <vt:lpstr>Определение ресурсов операций: инструменты и методы</vt:lpstr>
      <vt:lpstr>Определение ресурсов операций : результаты</vt:lpstr>
      <vt:lpstr>Оценка длительности операций</vt:lpstr>
      <vt:lpstr>Оценка длительности операций: входы</vt:lpstr>
      <vt:lpstr>Оценка длительности операций: инструменты и методы</vt:lpstr>
      <vt:lpstr>Основные элементы расписания</vt:lpstr>
      <vt:lpstr>Основные элементы расписания</vt:lpstr>
      <vt:lpstr>Основные элементы расписания</vt:lpstr>
      <vt:lpstr>Типы работ</vt:lpstr>
      <vt:lpstr>Типы работ (операций)</vt:lpstr>
      <vt:lpstr>Оценка длительности операций: результаты</vt:lpstr>
      <vt:lpstr>Разработка расписания</vt:lpstr>
      <vt:lpstr>Разработка расписания: входы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инструменты и методы</vt:lpstr>
      <vt:lpstr>Метод критического пути (МКП).  Прямой проход</vt:lpstr>
      <vt:lpstr>Метод критического пути (МКП).  Обратный проход</vt:lpstr>
      <vt:lpstr>Метод критического пути (МКП).  Расчет резерва времени</vt:lpstr>
      <vt:lpstr>Метод критического пути (МКП).  Пример расчета</vt:lpstr>
      <vt:lpstr>Метод критического пути (МКП).  Пример расчета</vt:lpstr>
      <vt:lpstr>Метод критического пути (МКП)</vt:lpstr>
      <vt:lpstr>Метод критического пути (МКП)</vt:lpstr>
      <vt:lpstr>Метод критического пути (МКП)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инструменты и методы</vt:lpstr>
      <vt:lpstr>Оценка длительности операций: результаты</vt:lpstr>
      <vt:lpstr>Оценка длительности операций: результаты</vt:lpstr>
      <vt:lpstr>контроль расписания</vt:lpstr>
      <vt:lpstr>контроль расписания: входы</vt:lpstr>
      <vt:lpstr>Оценка длительности операций: инструменты и методы</vt:lpstr>
      <vt:lpstr>Оценка длительности операций: результаты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Гриненко</dc:creator>
  <cp:lastModifiedBy>Виталий Бондаренко</cp:lastModifiedBy>
  <cp:revision>88</cp:revision>
  <dcterms:created xsi:type="dcterms:W3CDTF">2012-01-14T07:08:37Z</dcterms:created>
  <dcterms:modified xsi:type="dcterms:W3CDTF">2021-03-19T09:07:34Z</dcterms:modified>
</cp:coreProperties>
</file>