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6" r:id="rId3"/>
  </p:sldMasterIdLst>
  <p:notesMasterIdLst>
    <p:notesMasterId r:id="rId70"/>
  </p:notesMasterIdLst>
  <p:handoutMasterIdLst>
    <p:handoutMasterId r:id="rId71"/>
  </p:handoutMasterIdLst>
  <p:sldIdLst>
    <p:sldId id="342" r:id="rId4"/>
    <p:sldId id="418" r:id="rId5"/>
    <p:sldId id="257" r:id="rId6"/>
    <p:sldId id="419" r:id="rId7"/>
    <p:sldId id="259" r:id="rId8"/>
    <p:sldId id="420" r:id="rId9"/>
    <p:sldId id="421" r:id="rId10"/>
    <p:sldId id="436" r:id="rId11"/>
    <p:sldId id="422" r:id="rId12"/>
    <p:sldId id="423" r:id="rId13"/>
    <p:sldId id="424" r:id="rId14"/>
    <p:sldId id="440" r:id="rId15"/>
    <p:sldId id="426" r:id="rId16"/>
    <p:sldId id="437" r:id="rId17"/>
    <p:sldId id="464" r:id="rId18"/>
    <p:sldId id="425" r:id="rId19"/>
    <p:sldId id="449" r:id="rId20"/>
    <p:sldId id="427" r:id="rId21"/>
    <p:sldId id="428" r:id="rId22"/>
    <p:sldId id="432" r:id="rId23"/>
    <p:sldId id="429" r:id="rId24"/>
    <p:sldId id="442" r:id="rId25"/>
    <p:sldId id="441" r:id="rId26"/>
    <p:sldId id="434" r:id="rId27"/>
    <p:sldId id="435" r:id="rId28"/>
    <p:sldId id="444" r:id="rId29"/>
    <p:sldId id="445" r:id="rId30"/>
    <p:sldId id="448" r:id="rId31"/>
    <p:sldId id="433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  <p:sldId id="270" r:id="rId41"/>
    <p:sldId id="271" r:id="rId42"/>
    <p:sldId id="272" r:id="rId43"/>
    <p:sldId id="273" r:id="rId44"/>
    <p:sldId id="274" r:id="rId45"/>
    <p:sldId id="450" r:id="rId46"/>
    <p:sldId id="258" r:id="rId47"/>
    <p:sldId id="260" r:id="rId48"/>
    <p:sldId id="261" r:id="rId49"/>
    <p:sldId id="451" r:id="rId50"/>
    <p:sldId id="452" r:id="rId51"/>
    <p:sldId id="453" r:id="rId52"/>
    <p:sldId id="454" r:id="rId53"/>
    <p:sldId id="455" r:id="rId54"/>
    <p:sldId id="456" r:id="rId55"/>
    <p:sldId id="457" r:id="rId56"/>
    <p:sldId id="458" r:id="rId57"/>
    <p:sldId id="459" r:id="rId58"/>
    <p:sldId id="460" r:id="rId59"/>
    <p:sldId id="461" r:id="rId60"/>
    <p:sldId id="462" r:id="rId61"/>
    <p:sldId id="275" r:id="rId62"/>
    <p:sldId id="463" r:id="rId63"/>
    <p:sldId id="276" r:id="rId64"/>
    <p:sldId id="469" r:id="rId65"/>
    <p:sldId id="465" r:id="rId66"/>
    <p:sldId id="466" r:id="rId67"/>
    <p:sldId id="467" r:id="rId68"/>
    <p:sldId id="468" r:id="rId69"/>
  </p:sldIdLst>
  <p:sldSz cx="9144000" cy="6858000" type="screen4x3"/>
  <p:notesSz cx="6808788" cy="98234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0000"/>
    <a:srgbClr val="FF9999"/>
    <a:srgbClr val="FFCC99"/>
    <a:srgbClr val="FFFFCC"/>
    <a:srgbClr val="DBD600"/>
    <a:srgbClr val="9900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40" autoAdjust="0"/>
    <p:restoredTop sz="89866" autoAdjust="0"/>
  </p:normalViewPr>
  <p:slideViewPr>
    <p:cSldViewPr>
      <p:cViewPr varScale="1">
        <p:scale>
          <a:sx n="99" d="100"/>
          <a:sy n="99" d="100"/>
        </p:scale>
        <p:origin x="19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FC3061C-EC3F-4E37-A2FE-23DB8DE001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A80763-D519-45A8-9308-EECDACAD0C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1EA302F-E5B1-44D8-BDB4-5BF70A3B106B}" type="datetimeFigureOut">
              <a:rPr lang="ru-RU"/>
              <a:pPr>
                <a:defRPr/>
              </a:pPr>
              <a:t>14.11.2019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56B7DF-E27A-4909-8799-3B1BDB45CE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31325"/>
            <a:ext cx="2951163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55588F-0BAF-49F0-986A-879DAB9CB6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331325"/>
            <a:ext cx="2951162" cy="4905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2388FC-AD4E-445B-AEF2-6C1FA2FF9B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5C318602-3B1D-4846-8BA5-A195FDBC2A9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4DED183B-B74E-455B-92A2-7401C70966F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555704A-3BF1-4DBD-8F12-7D69784D23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9325" y="736600"/>
            <a:ext cx="4910138" cy="3684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id="{EC3713EA-EF46-43F6-9C57-B91603C663E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65663"/>
            <a:ext cx="5446712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5542" name="Rectangle 6">
            <a:extLst>
              <a:ext uri="{FF2B5EF4-FFF2-40B4-BE49-F238E27FC236}">
                <a16:creationId xmlns:a16="http://schemas.microsoft.com/office/drawing/2014/main" id="{266FFE1A-E1EF-4361-B0A6-0741F10FE75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1325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43" name="Rectangle 7">
            <a:extLst>
              <a:ext uri="{FF2B5EF4-FFF2-40B4-BE49-F238E27FC236}">
                <a16:creationId xmlns:a16="http://schemas.microsoft.com/office/drawing/2014/main" id="{D0736AAE-E516-4D6B-97A8-B0C3ECB69C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F2A19A1-7F40-41AC-97B6-97DED4BD6F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931ECD-A7B1-488C-A7D0-195FB419A5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B9BC4A-457B-4B33-9C0B-FA12DADBE9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6EB63F-FE95-44C2-81DE-CD8200699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49D8C7-E53E-4624-9E91-0809499D6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E97C5D-D309-4C00-9CDC-10AA3DD7F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5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C442FC-4734-422D-8F00-CB693EE14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7A1314-B17D-4817-AE27-426A792AB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1539B4-D7C6-4F13-9732-BA82694C0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91B5B9-5642-4A9E-9A90-179EA3663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DEE035-4504-4FB9-B262-CF98E9330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87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A12AB0-409D-44A2-A3D7-6F9479785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0C3819-6E3C-4291-8DAE-7B438F2E5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0A89B8-E5F5-4D6A-9517-E1A1869F9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AEACCA-AAAD-4F42-84FF-42190E898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442D5-9E6B-4966-AFCE-040A5A55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29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854612-2CFF-46DD-A642-804BAA151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4264A6BB-4E5D-498C-9EDB-F2D9A7A5A3C8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F255B8-C88C-4B06-9640-579CDFF87D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F1B67-8DDA-494C-8FDF-8B72593A8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F3A5A8-2BBE-4D37-AA58-F80798C34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53B53A2-8DEA-48FA-B991-B3A73CE0BD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3371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CC661-3872-428F-9CBA-DFF03B86F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563563-660A-45F5-B842-3C4B94D26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F33B1F-CD2E-48DC-A751-6DC11B3AA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BA9D9F-FB3E-47AF-940C-254471D8C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62E98E-1885-49D1-A1B6-0A64BB998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0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49C5B-D958-4EB7-AADF-AE25E1796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62AACF-78FD-4A5A-B7E3-99E745281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1B4D54-1F0B-4B62-9040-016D77940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1875A3-12DE-4310-9CE3-0055D4490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792BB8-B414-4DEC-AE47-196487A66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04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08BBC-EFF0-479D-AE14-EB4A6E07F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05600-C438-415D-B40F-28E3EC5C4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A4218C-DBA5-4ED0-A888-C246CF3CF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68A160-D72B-4EBD-BF73-8263527B3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A0D551-590A-4205-88C1-EC4F5D975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711E90-2C7A-4737-B841-3C11CCAEC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56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2A8BD-DCE0-4BD7-A9A5-6D2B11F8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2CADF1-9505-4E60-A9BA-357B9C895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D08302-5529-4213-859F-C07B3ABDF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6B111EB-76EE-48F4-8B20-DD9281B56C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306967-1D9B-41B7-9081-335FB9C3F3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05B63D-880E-4C28-86E1-B6A48044E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2C38E0-87A8-46E3-A6C5-6955538A6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D39BCF-0423-42A5-A18B-15974592B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22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D0D590-D604-4D92-9EEF-6C88D26A4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BAB95D-101C-44C0-8BCE-ACA89FEE0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1E7B10-3093-48EF-8CF4-F3183A849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2A6554-E6F0-46DD-BCBE-9C05155B8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82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FB0C1A-1104-4B16-82E8-5A3D724DB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5B5707-090A-43A4-827C-A7F5B54A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6E15C4-C3E6-45D3-9912-5E0C7001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98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1A995-08D5-46C4-BF24-2F7BC0FD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E1514F-DA95-4253-BE5B-78F4A1A9C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2A8FF2-9BC8-4521-B10F-17333B77B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0076E5-C829-4BC3-A781-3C32AD54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11/14/2019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B5CB31-8D13-42D8-9060-974259D84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C83ABA-374D-4A76-B077-DFF0F00B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59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1F8CB-47F6-467D-90B6-164087F37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328DE35-AD93-49AD-BBEE-D869077456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75C236-C926-413C-9A2D-76C52F9BC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2C5F86-F9BF-4022-B038-B9715EC51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314415-C595-427E-B390-3BCDBCCFE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D29D8F-A5BD-4231-8A8B-4C9668613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304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4C1E2-3FC0-402F-8F50-80C307CF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E2C886-3F26-44A0-BB79-A763BB821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A29EEA-D6DB-4847-B5F4-3D77E8F83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11/14/2019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3A4270-04CE-4C4A-AC0A-E8A249AF6C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E7FA87-CAAD-42BA-ABE8-4B366F1D4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5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  <p:sldLayoutId id="214748405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50C1A94-0BC1-4306-8BD9-9B3932401E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469900"/>
            <a:ext cx="8634413" cy="2022475"/>
          </a:xfrm>
        </p:spPr>
        <p:txBody>
          <a:bodyPr>
            <a:normAutofit/>
          </a:bodyPr>
          <a:lstStyle/>
          <a:p>
            <a:r>
              <a:rPr lang="ru-RU" altLang="ru-RU" sz="4800" b="1" dirty="0"/>
              <a:t>Управление проектированием информационных систем</a:t>
            </a:r>
            <a:endParaRPr lang="en-US" altLang="ru-RU" sz="4700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A9D133-13AC-438F-8C12-3C5739927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Тема 5. Использование </a:t>
            </a:r>
            <a:r>
              <a:rPr lang="en-US" dirty="0"/>
              <a:t>UML. </a:t>
            </a:r>
            <a:br>
              <a:rPr lang="ru-RU" dirty="0"/>
            </a:br>
            <a:r>
              <a:rPr lang="ru-RU" dirty="0">
                <a:solidFill>
                  <a:schemeClr val="tx2"/>
                </a:solidFill>
              </a:rPr>
              <a:t>Диаграммы</a:t>
            </a:r>
            <a:r>
              <a:rPr lang="ru-RU" altLang="ru-RU" dirty="0">
                <a:solidFill>
                  <a:schemeClr val="tx2"/>
                </a:solidFill>
              </a:rPr>
              <a:t> использования. Прецеденты.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C9B19D9B-F9F9-4DEB-BFA7-A39B68A33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Расширение</a:t>
            </a:r>
          </a:p>
        </p:txBody>
      </p:sp>
      <p:sp>
        <p:nvSpPr>
          <p:cNvPr id="14339" name="Содержимое 2">
            <a:extLst>
              <a:ext uri="{FF2B5EF4-FFF2-40B4-BE49-F238E27FC236}">
                <a16:creationId xmlns:a16="http://schemas.microsoft.com/office/drawing/2014/main" id="{49CEFC82-58D8-4703-9F21-F00EAD274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895600"/>
          </a:xfrm>
        </p:spPr>
        <p:txBody>
          <a:bodyPr/>
          <a:lstStyle/>
          <a:p>
            <a:r>
              <a:rPr lang="ru-RU" altLang="ru-RU" dirty="0"/>
              <a:t>Отношение расширения между вариантами использования указывает, что при выполнении заданного в точке расширения условия сценарий расширяемого варианта использования будет приостановлен, и взаимодействие будет продолжено в рамках расширяющего варианта использования</a:t>
            </a:r>
          </a:p>
        </p:txBody>
      </p:sp>
      <p:pic>
        <p:nvPicPr>
          <p:cNvPr id="14340" name="Рисунок 3">
            <a:extLst>
              <a:ext uri="{FF2B5EF4-FFF2-40B4-BE49-F238E27FC236}">
                <a16:creationId xmlns:a16="http://schemas.microsoft.com/office/drawing/2014/main" id="{EF33E879-93F1-48DF-B588-C167F3A30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22" y="2044012"/>
            <a:ext cx="7886699" cy="1015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4E80221E-BDFD-4D3C-BA5F-DDABA3F12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Отношение расширения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E0B18E1E-93BB-4D2D-ACA8-F5CCE9A8F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885825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A4F0F691-E7E2-4EC8-9A4D-6C3BB2F0E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836712"/>
            <a:ext cx="6248400" cy="487363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Когда использовать отношение расширения?</a:t>
            </a:r>
          </a:p>
        </p:txBody>
      </p:sp>
      <p:sp>
        <p:nvSpPr>
          <p:cNvPr id="16387" name="Объект 2">
            <a:extLst>
              <a:ext uri="{FF2B5EF4-FFF2-40B4-BE49-F238E27FC236}">
                <a16:creationId xmlns:a16="http://schemas.microsoft.com/office/drawing/2014/main" id="{01A90891-1030-43E6-8971-F95D1C16D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dirty="0"/>
              <a:t>Имеются дополнительные субъекты, участвующие только в случае использования расширения (например, администратор должен утвердить регистрацию клиента на веб-сайте).</a:t>
            </a:r>
          </a:p>
          <a:p>
            <a:r>
              <a:rPr lang="ru-RU" altLang="ru-RU" dirty="0"/>
              <a:t>Отдельная подсистема обрабатывает вариант использования расширения.</a:t>
            </a:r>
          </a:p>
          <a:p>
            <a:r>
              <a:rPr lang="ru-RU" altLang="ru-RU" dirty="0"/>
              <a:t>Это расширение будет доступно только в определенных версиях системы. Каждую версию можно показать как отдельную подсистему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8AB6EDE9-C1A7-46D1-96A8-FA6FF7D56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Включение</a:t>
            </a:r>
          </a:p>
        </p:txBody>
      </p:sp>
      <p:sp>
        <p:nvSpPr>
          <p:cNvPr id="17411" name="Содержимое 2">
            <a:extLst>
              <a:ext uri="{FF2B5EF4-FFF2-40B4-BE49-F238E27FC236}">
                <a16:creationId xmlns:a16="http://schemas.microsoft.com/office/drawing/2014/main" id="{EF89A32C-4D80-47E7-8C2B-98E4FB366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714750"/>
            <a:ext cx="8229600" cy="2609850"/>
          </a:xfrm>
        </p:spPr>
        <p:txBody>
          <a:bodyPr/>
          <a:lstStyle/>
          <a:p>
            <a:r>
              <a:rPr lang="ru-RU" altLang="ru-RU"/>
              <a:t>Отношение включения указывает, что в  процессе выполнения сценарии базового варианта использования вызывают выполнение сценариев включаемого варианта использования. </a:t>
            </a:r>
          </a:p>
        </p:txBody>
      </p:sp>
      <p:pic>
        <p:nvPicPr>
          <p:cNvPr id="17412" name="Рисунок 1">
            <a:extLst>
              <a:ext uri="{FF2B5EF4-FFF2-40B4-BE49-F238E27FC236}">
                <a16:creationId xmlns:a16="http://schemas.microsoft.com/office/drawing/2014/main" id="{82B22738-3BE3-491C-A102-9F7923035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557338"/>
            <a:ext cx="81438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EF5EA552-7844-47E6-A03D-A40E73512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Отношение включения</a:t>
            </a:r>
          </a:p>
        </p:txBody>
      </p:sp>
      <p:sp>
        <p:nvSpPr>
          <p:cNvPr id="18435" name="Объект 2">
            <a:extLst>
              <a:ext uri="{FF2B5EF4-FFF2-40B4-BE49-F238E27FC236}">
                <a16:creationId xmlns:a16="http://schemas.microsoft.com/office/drawing/2014/main" id="{122E3281-3767-4986-BD80-667710A42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5080098"/>
          </a:xfrm>
        </p:spPr>
        <p:txBody>
          <a:bodyPr>
            <a:normAutofit lnSpcReduction="10000"/>
          </a:bodyPr>
          <a:lstStyle/>
          <a:p>
            <a:r>
              <a:rPr lang="ru-RU" altLang="ru-RU" sz="2400" dirty="0"/>
              <a:t>Один вариант использования может быть включен в несколько других вариантов, а также включать в себя другие варианты. </a:t>
            </a:r>
          </a:p>
          <a:p>
            <a:r>
              <a:rPr lang="ru-RU" altLang="ru-RU" sz="2400" dirty="0"/>
              <a:t>Включаемый вариант использования может быть независимым от базового варианта, т.к. он предоставляет последнему некоторое инкапсулированное поведение, детали реализации которого скрыты от последнего и могут быть легко перераспределены между несколькими включаемыми вариантами использования. </a:t>
            </a:r>
          </a:p>
          <a:p>
            <a:r>
              <a:rPr lang="ru-RU" altLang="ru-RU" sz="2400" dirty="0"/>
              <a:t>Базовый вариант может зависеть только от результатов выполнения включаемого в него поведения, но не от структуры включаемых в него вариантов. </a:t>
            </a:r>
          </a:p>
          <a:p>
            <a:r>
              <a:rPr lang="ru-RU" altLang="ru-RU" sz="2400" dirty="0"/>
              <a:t>Все экземпляры варианта использования выполняются лишь внутри данной сущности.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>
            <a:extLst>
              <a:ext uri="{FF2B5EF4-FFF2-40B4-BE49-F238E27FC236}">
                <a16:creationId xmlns:a16="http://schemas.microsoft.com/office/drawing/2014/main" id="{DFDABB27-EF40-48F3-A1FE-BD65534FC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/>
              <a:t>Обобщение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10F8D585-600E-4C01-990A-C378BB843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052513"/>
            <a:ext cx="856932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000" dirty="0"/>
              <a:t>Два и более актера могут иметь общие свойства, т. е. взаимодействовать с одним и тем же множеством вариантов использования одинаковым образом. Такая общность свойств и поведения представляется в виде отношения обобщения с другим, возможно, абстрактным актером, который моделирует соответствующую общность ролей. </a:t>
            </a:r>
          </a:p>
          <a:p>
            <a:r>
              <a:rPr lang="ru-RU" altLang="ru-RU" sz="2000" dirty="0"/>
              <a:t>Графически отношение обобщения обозначается сплошной линией со стрелкой в форме не закрашенного треугольника, которая указывает на родительский вариант использования. Эта линия со стрелкой имеет специальное название — стрелка-обобщение. </a:t>
            </a:r>
          </a:p>
        </p:txBody>
      </p:sp>
      <p:pic>
        <p:nvPicPr>
          <p:cNvPr id="18438" name="Picture 6" descr="Пример графического изображения отношения обобщения между вариантами использования">
            <a:extLst>
              <a:ext uri="{FF2B5EF4-FFF2-40B4-BE49-F238E27FC236}">
                <a16:creationId xmlns:a16="http://schemas.microsoft.com/office/drawing/2014/main" id="{E74A6AE3-F3FA-45AA-9B13-25186933B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122" y="4077072"/>
            <a:ext cx="5039755" cy="84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Text Box 7">
            <a:extLst>
              <a:ext uri="{FF2B5EF4-FFF2-40B4-BE49-F238E27FC236}">
                <a16:creationId xmlns:a16="http://schemas.microsoft.com/office/drawing/2014/main" id="{51BE93DF-3985-4F12-A6B8-E45750630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43767"/>
            <a:ext cx="84248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dirty="0"/>
              <a:t>Отношение обобщения между вариантами использования применяется в том случае, когда необходимо отметить, что дочерние варианты использования обладают всеми особенностями поведения родительских вариантов.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5E23B7C3-EC85-4013-B765-533CDD604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/>
          <a:lstStyle/>
          <a:p>
            <a:r>
              <a:rPr lang="ru-RU" altLang="ru-RU" dirty="0"/>
              <a:t>Обобщение</a:t>
            </a:r>
          </a:p>
        </p:txBody>
      </p:sp>
      <p:pic>
        <p:nvPicPr>
          <p:cNvPr id="20483" name="Рисунок 1">
            <a:extLst>
              <a:ext uri="{FF2B5EF4-FFF2-40B4-BE49-F238E27FC236}">
                <a16:creationId xmlns:a16="http://schemas.microsoft.com/office/drawing/2014/main" id="{A52C1F52-8C65-4362-BB75-192F42067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4005263"/>
            <a:ext cx="482917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2">
            <a:extLst>
              <a:ext uri="{FF2B5EF4-FFF2-40B4-BE49-F238E27FC236}">
                <a16:creationId xmlns:a16="http://schemas.microsoft.com/office/drawing/2014/main" id="{56A69C97-510B-48B1-94BE-AAA10C33D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85439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49FDA14C-5C47-4DA3-85FF-1A4A11053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/>
          <a:lstStyle/>
          <a:p>
            <a:r>
              <a:rPr lang="ru-RU" altLang="ru-RU" dirty="0"/>
              <a:t>Графическое отображения</a:t>
            </a:r>
          </a:p>
        </p:txBody>
      </p:sp>
      <p:pic>
        <p:nvPicPr>
          <p:cNvPr id="21507" name="Объект 1">
            <a:extLst>
              <a:ext uri="{FF2B5EF4-FFF2-40B4-BE49-F238E27FC236}">
                <a16:creationId xmlns:a16="http://schemas.microsoft.com/office/drawing/2014/main" id="{AD097B54-5FA9-4F4A-B593-38686AD4D4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484313"/>
            <a:ext cx="3333750" cy="2105025"/>
          </a:xfrm>
        </p:spPr>
      </p:pic>
      <p:pic>
        <p:nvPicPr>
          <p:cNvPr id="21508" name="Рисунок 2">
            <a:extLst>
              <a:ext uri="{FF2B5EF4-FFF2-40B4-BE49-F238E27FC236}">
                <a16:creationId xmlns:a16="http://schemas.microsoft.com/office/drawing/2014/main" id="{BF034B7F-0942-434A-996A-E94626305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221163"/>
            <a:ext cx="56769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Рисунок 3">
            <a:extLst>
              <a:ext uri="{FF2B5EF4-FFF2-40B4-BE49-F238E27FC236}">
                <a16:creationId xmlns:a16="http://schemas.microsoft.com/office/drawing/2014/main" id="{638095BD-BA66-4ACC-AE5E-097DF0099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536700"/>
            <a:ext cx="23431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A6FC29C1-DF5F-4847-85E8-F80ED2C99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0"/>
            <a:ext cx="7931224" cy="1096963"/>
          </a:xfrm>
        </p:spPr>
        <p:txBody>
          <a:bodyPr/>
          <a:lstStyle/>
          <a:p>
            <a:r>
              <a:rPr lang="ru-RU" altLang="ru-RU" sz="2800" dirty="0"/>
              <a:t>Пример: исходная диаграмма вариантов использования</a:t>
            </a:r>
          </a:p>
        </p:txBody>
      </p:sp>
      <p:pic>
        <p:nvPicPr>
          <p:cNvPr id="22531" name="Рисунок 1">
            <a:extLst>
              <a:ext uri="{FF2B5EF4-FFF2-40B4-BE49-F238E27FC236}">
                <a16:creationId xmlns:a16="http://schemas.microsoft.com/office/drawing/2014/main" id="{0BE81624-D140-4321-8C50-0549EB77F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2105025"/>
            <a:ext cx="71247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29F49EF3-AB5A-4D73-AEA1-5EC62BC5B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8218487" cy="1096963"/>
          </a:xfrm>
        </p:spPr>
        <p:txBody>
          <a:bodyPr/>
          <a:lstStyle/>
          <a:p>
            <a:r>
              <a:rPr lang="ru-RU" altLang="ru-RU" dirty="0"/>
              <a:t>Пример: уточненный вариант диаграммы</a:t>
            </a:r>
          </a:p>
        </p:txBody>
      </p:sp>
      <p:pic>
        <p:nvPicPr>
          <p:cNvPr id="23555" name="Рисунок 1">
            <a:extLst>
              <a:ext uri="{FF2B5EF4-FFF2-40B4-BE49-F238E27FC236}">
                <a16:creationId xmlns:a16="http://schemas.microsoft.com/office/drawing/2014/main" id="{2CD2648B-4497-4BC3-9309-AF0C445DE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8315325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F816B7FF-F6FF-4BBF-9CE3-1F174D50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0648"/>
            <a:ext cx="6248400" cy="1096963"/>
          </a:xfrm>
        </p:spPr>
        <p:txBody>
          <a:bodyPr/>
          <a:lstStyle/>
          <a:p>
            <a:r>
              <a:rPr lang="ru-RU" altLang="ru-RU" sz="2800" dirty="0"/>
              <a:t>Цели использования диаграммы вариантов использования</a:t>
            </a:r>
          </a:p>
        </p:txBody>
      </p:sp>
      <p:sp>
        <p:nvSpPr>
          <p:cNvPr id="8195" name="Содержимое 2">
            <a:extLst>
              <a:ext uri="{FF2B5EF4-FFF2-40B4-BE49-F238E27FC236}">
                <a16:creationId xmlns:a16="http://schemas.microsoft.com/office/drawing/2014/main" id="{4F56002F-748C-4ECE-9E11-4862218F4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altLang="ru-RU" sz="2800"/>
              <a:t>Определить общие границы и контекст моделируемой предметной области на начальных этапах проектирования системы.</a:t>
            </a:r>
          </a:p>
          <a:p>
            <a:r>
              <a:rPr lang="ru-RU" altLang="ru-RU" sz="2800"/>
              <a:t>Сформулировать общие требования к функциональному поведению проектируемой системы.</a:t>
            </a:r>
          </a:p>
          <a:p>
            <a:r>
              <a:rPr lang="ru-RU" altLang="ru-RU" sz="2800"/>
              <a:t>Разработать исходную концептуальную модель системы для ее последующей детализации в форме логических и физических моделей.</a:t>
            </a:r>
          </a:p>
          <a:p>
            <a:r>
              <a:rPr lang="ru-RU" altLang="ru-RU" sz="2800"/>
              <a:t>Подготовить исходную документацию для взаимодействия разработчиков системы с ее заказчиками и пользователями.</a:t>
            </a:r>
          </a:p>
          <a:p>
            <a:endParaRPr lang="ru-RU" altLang="ru-RU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8727BF0-B60E-481F-A3FD-7B25F463DBD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285750"/>
            <a:ext cx="8748464" cy="487363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ru-RU" altLang="ru-RU" dirty="0"/>
              <a:t>Пример: последующее уточнение диаграммы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BF32421-4049-43AD-A843-6CE76116C6A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42938" y="1285875"/>
            <a:ext cx="8501062" cy="5286375"/>
          </a:xfrm>
        </p:spPr>
        <p:txBody>
          <a:bodyPr/>
          <a:lstStyle/>
          <a:p>
            <a:r>
              <a:rPr lang="ru-RU" altLang="ru-RU" sz="2600" dirty="0"/>
              <a:t>Чего не хватает на предыдущей диаграмме?</a:t>
            </a:r>
          </a:p>
          <a:p>
            <a:r>
              <a:rPr lang="ru-RU" altLang="ru-RU" sz="2600" dirty="0"/>
              <a:t>При затруднении ответьте на вопросы:</a:t>
            </a:r>
          </a:p>
          <a:p>
            <a:pPr lvl="1"/>
            <a:r>
              <a:rPr lang="ru-RU" altLang="ru-RU" sz="2200" dirty="0"/>
              <a:t>Какой актер имеет возможность оформить заказ на покупку компьютера?</a:t>
            </a:r>
          </a:p>
          <a:p>
            <a:pPr lvl="1"/>
            <a:r>
              <a:rPr lang="ru-RU" altLang="ru-RU" sz="2200" dirty="0"/>
              <a:t>Любой ли продавец имеет право оформить покупку компьютера?</a:t>
            </a:r>
          </a:p>
          <a:p>
            <a:pPr lvl="1"/>
            <a:r>
              <a:rPr lang="ru-RU" altLang="ru-RU" sz="2200" dirty="0"/>
              <a:t>Кто и когда запрашивает каталог товаров?</a:t>
            </a:r>
          </a:p>
          <a:p>
            <a:r>
              <a:rPr lang="ru-RU" altLang="ru-RU" sz="2600" dirty="0"/>
              <a:t>Какой принцип ООП позволяет оставить диаграмму в прежнем виде?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169C00F2-9637-4FD9-993C-668A48317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357313"/>
            <a:ext cx="8643937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>
            <a:extLst>
              <a:ext uri="{FF2B5EF4-FFF2-40B4-BE49-F238E27FC236}">
                <a16:creationId xmlns:a16="http://schemas.microsoft.com/office/drawing/2014/main" id="{BA0923B6-25D6-41F9-9919-B195390EA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543925" cy="1096963"/>
          </a:xfrm>
        </p:spPr>
        <p:txBody>
          <a:bodyPr/>
          <a:lstStyle/>
          <a:p>
            <a:r>
              <a:rPr lang="ru-RU" altLang="ru-RU" dirty="0"/>
              <a:t>Пример: последующее уточнение диаграммы</a:t>
            </a:r>
          </a:p>
        </p:txBody>
      </p:sp>
      <p:pic>
        <p:nvPicPr>
          <p:cNvPr id="24579" name="Рисунок 1">
            <a:extLst>
              <a:ext uri="{FF2B5EF4-FFF2-40B4-BE49-F238E27FC236}">
                <a16:creationId xmlns:a16="http://schemas.microsoft.com/office/drawing/2014/main" id="{5BEFC888-AF96-472A-85D2-6CA3825EF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85875"/>
            <a:ext cx="854392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id="{1BBD9CC8-C90E-40E3-B3F9-8C2246E88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1096963"/>
          </a:xfrm>
        </p:spPr>
        <p:txBody>
          <a:bodyPr/>
          <a:lstStyle/>
          <a:p>
            <a:r>
              <a:rPr lang="ru-RU" altLang="ru-RU" dirty="0"/>
              <a:t>Пример 2. Начальная диаграмма</a:t>
            </a:r>
          </a:p>
        </p:txBody>
      </p:sp>
      <p:pic>
        <p:nvPicPr>
          <p:cNvPr id="26627" name="Picture 4" descr="&amp;Ecy;&amp;lcy;&amp;iecy;&amp;mcy;&amp;iecy;&amp;ncy;&amp;tcy;&amp;ycy; &amp;ncy;&amp;acy; &amp;scy;&amp;khcy;&amp;iecy;&amp;mcy;&amp;iecy; &amp;vcy;&amp;acy;&amp;rcy;&amp;icy;&amp;acy;&amp;ncy;&amp;tcy;&amp;ocy;&amp;vcy; &amp;icy;&amp;scy;&amp;pcy;&amp;ocy;&amp;lcy;&amp;softcy;&amp;zcy;&amp;ocy;&amp;vcy;&amp;acy;&amp;ncy;&amp;icy;&amp;yacy;">
            <a:extLst>
              <a:ext uri="{FF2B5EF4-FFF2-40B4-BE49-F238E27FC236}">
                <a16:creationId xmlns:a16="http://schemas.microsoft.com/office/drawing/2014/main" id="{A6E81DD2-0E26-4911-9CBE-F7CD94A61B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09727"/>
            <a:ext cx="4700165" cy="3329817"/>
          </a:xfr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id="{2E31A18D-8D1E-4A95-9196-21ABB4A0C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413" y="333375"/>
            <a:ext cx="6248400" cy="487363"/>
          </a:xfrm>
        </p:spPr>
        <p:txBody>
          <a:bodyPr>
            <a:normAutofit fontScale="90000"/>
          </a:bodyPr>
          <a:lstStyle/>
          <a:p>
            <a:r>
              <a:rPr lang="ru-RU" altLang="ru-RU" sz="2800"/>
              <a:t>Пример 2. Подсистемы на диаграмме вариантов использования</a:t>
            </a:r>
          </a:p>
        </p:txBody>
      </p:sp>
      <p:pic>
        <p:nvPicPr>
          <p:cNvPr id="27651" name="Picture 2" descr="&amp;Pcy;&amp;ocy;&amp;dcy;&amp;scy;&amp;icy;&amp;scy;&amp;tcy;&amp;iecy;&amp;mcy;&amp;ycy; &amp;pcy;&amp;rcy;&amp;iecy;&amp;dcy;&amp;scy;&amp;tcy;&amp;acy;&amp;vcy;&amp;lcy;&amp;yacy;&amp;yucy;&amp;tcy; &amp;rcy;&amp;acy;&amp;zcy;&amp;ncy;&amp;ycy;&amp;iecy; &amp;vcy;&amp;iecy;&amp;rcy;&amp;scy;&amp;icy;&amp;icy; &amp;scy;&amp;icy;&amp;scy;&amp;tcy;&amp;iecy;&amp;mcy;&amp;ycy;">
            <a:extLst>
              <a:ext uri="{FF2B5EF4-FFF2-40B4-BE49-F238E27FC236}">
                <a16:creationId xmlns:a16="http://schemas.microsoft.com/office/drawing/2014/main" id="{DDC6C2D2-A9C2-49FC-8BAB-35E21609EE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1470649"/>
            <a:ext cx="6926336" cy="4592808"/>
          </a:xfr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AAC155C7-E526-4190-A8CB-DF9242F5D2C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99592" y="19050"/>
            <a:ext cx="8244408" cy="487363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ru-RU" altLang="ru-RU" dirty="0"/>
              <a:t>Цели, которые преследуют варианты использования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0AEE955-8B1B-46BF-A7E9-5602410B918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42938" y="1285875"/>
            <a:ext cx="8501062" cy="5286375"/>
          </a:xfrm>
        </p:spPr>
        <p:txBody>
          <a:bodyPr>
            <a:normAutofit/>
          </a:bodyPr>
          <a:lstStyle/>
          <a:p>
            <a:r>
              <a:rPr lang="ru-RU" altLang="ru-RU" sz="2600"/>
              <a:t>Диаграмма вариантов использования может не только преследовать цели пользователей (отражать взаимодействия между пользователем и сущностью, отражать реакции сущности на отдельные сообщения от пользователя за пределами сущности), но также может включать описание способов реализации сервиса и различных исключительных ситуаций (например, корректная обработка ошибок). </a:t>
            </a:r>
          </a:p>
          <a:p>
            <a:r>
              <a:rPr lang="ru-RU" altLang="ru-RU" sz="2600"/>
              <a:t>Множество вариантов использования в целом должно определять все возможные стороны ожидаемого поведения системы. Для удобства множество вариантов использования может рассматриваться как отдельный пакет. 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AC432C57-D34D-4E1E-B28A-54064D6F6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357313"/>
            <a:ext cx="8643937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04F0F63-92B7-46C8-AAAD-A19BAEA4A3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305041"/>
            <a:ext cx="6248400" cy="487363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ru-RU" altLang="ru-RU" dirty="0"/>
              <a:t>Особенности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CBD6BFA-4650-4230-98B0-CA345B1850C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42938" y="1285875"/>
            <a:ext cx="8501062" cy="5286375"/>
          </a:xfrm>
        </p:spPr>
        <p:txBody>
          <a:bodyPr/>
          <a:lstStyle/>
          <a:p>
            <a:r>
              <a:rPr lang="ru-RU" altLang="ru-RU" sz="3600"/>
              <a:t>Каждый выполняемый вариантом использования метод реализуется как неделимая транзакция, т.е. выполнение сервиса не может быть прервано никаким другим экземпляром варианта использования.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A2661FC2-7887-48FE-8108-54969BC93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357313"/>
            <a:ext cx="8643937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>
            <a:extLst>
              <a:ext uri="{FF2B5EF4-FFF2-40B4-BE49-F238E27FC236}">
                <a16:creationId xmlns:a16="http://schemas.microsoft.com/office/drawing/2014/main" id="{B8EA34F7-46D9-4F56-A438-001F3E74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Сценарии использования</a:t>
            </a:r>
          </a:p>
        </p:txBody>
      </p:sp>
      <p:sp>
        <p:nvSpPr>
          <p:cNvPr id="30723" name="Объект 2">
            <a:extLst>
              <a:ext uri="{FF2B5EF4-FFF2-40B4-BE49-F238E27FC236}">
                <a16:creationId xmlns:a16="http://schemas.microsoft.com/office/drawing/2014/main" id="{076FED78-B7B7-49B9-A1C9-D5B9D2351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Сценарий - это конкретная последовательность действий, иллюстрирующая поведение. Написание сценария напоминает написание художественного рассказа, использование сценариев широко распространено среди аналитиков. </a:t>
            </a:r>
          </a:p>
        </p:txBody>
      </p:sp>
      <p:pic>
        <p:nvPicPr>
          <p:cNvPr id="30724" name="Рисунок 1">
            <a:extLst>
              <a:ext uri="{FF2B5EF4-FFF2-40B4-BE49-F238E27FC236}">
                <a16:creationId xmlns:a16="http://schemas.microsoft.com/office/drawing/2014/main" id="{57D7FD26-F5B7-4D8A-97FF-A07AF14F7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508500"/>
            <a:ext cx="45037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>
            <a:extLst>
              <a:ext uri="{FF2B5EF4-FFF2-40B4-BE49-F238E27FC236}">
                <a16:creationId xmlns:a16="http://schemas.microsoft.com/office/drawing/2014/main" id="{7D7ACAA6-AF7C-40C9-925B-F182F6A6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450" y="333375"/>
            <a:ext cx="6248400" cy="487363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Сценарии и прецеденты</a:t>
            </a:r>
          </a:p>
        </p:txBody>
      </p:sp>
      <p:sp>
        <p:nvSpPr>
          <p:cNvPr id="31747" name="Объект 2">
            <a:extLst>
              <a:ext uri="{FF2B5EF4-FFF2-40B4-BE49-F238E27FC236}">
                <a16:creationId xmlns:a16="http://schemas.microsoft.com/office/drawing/2014/main" id="{4CFF4CF2-C6A7-4D51-9808-1D418C677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/>
              <a:t>Прецеденты рождаются из требований к системе. Они говорят о том, что делает система. </a:t>
            </a:r>
          </a:p>
          <a:p>
            <a:r>
              <a:rPr lang="ru-RU" altLang="ru-RU"/>
              <a:t>Сценарии говорят, как система это делает.</a:t>
            </a:r>
          </a:p>
          <a:p>
            <a:r>
              <a:rPr lang="ru-RU" altLang="ru-RU" i="1"/>
              <a:t>Сценарии специфицируют прецеденты</a:t>
            </a:r>
            <a:r>
              <a:rPr lang="ru-RU" altLang="ru-RU"/>
              <a:t> </a:t>
            </a:r>
          </a:p>
          <a:p>
            <a:r>
              <a:rPr lang="ru-RU" altLang="ru-RU"/>
              <a:t>Диаграммы прецедентов, дополненные сценариями, являются отличным </a:t>
            </a:r>
            <a:r>
              <a:rPr lang="ru-RU" altLang="ru-RU" i="1"/>
              <a:t>средством общения между разработчиками и заказчиком.</a:t>
            </a:r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id="{201567CC-1131-4CE9-80B3-53513FEE6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450" y="333375"/>
            <a:ext cx="6248400" cy="487363"/>
          </a:xfrm>
        </p:spPr>
        <p:txBody>
          <a:bodyPr>
            <a:normAutofit fontScale="90000"/>
          </a:bodyPr>
          <a:lstStyle/>
          <a:p>
            <a:r>
              <a:rPr lang="ru-RU" altLang="ru-RU"/>
              <a:t>Шаблон описания сценария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5187C92-3FBB-4C95-8EB6-A197C5C086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1113204"/>
              </p:ext>
            </p:extLst>
          </p:nvPr>
        </p:nvGraphicFramePr>
        <p:xfrm>
          <a:off x="683568" y="980728"/>
          <a:ext cx="7886700" cy="5592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05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Главный раздел</a:t>
                      </a:r>
                    </a:p>
                  </a:txBody>
                  <a:tcPr marL="87630" marR="876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Типичный ход события</a:t>
                      </a:r>
                    </a:p>
                  </a:txBody>
                  <a:tcPr marL="87630" marR="876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Исключения</a:t>
                      </a:r>
                    </a:p>
                  </a:txBody>
                  <a:tcPr marL="87630" marR="876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Примечания</a:t>
                      </a:r>
                    </a:p>
                  </a:txBody>
                  <a:tcPr marL="87630" marR="87630"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681">
                <a:tc>
                  <a:txBody>
                    <a:bodyPr/>
                    <a:lstStyle/>
                    <a:p>
                      <a:r>
                        <a:rPr lang="ru-RU" sz="1800" dirty="0"/>
                        <a:t>Имя варианта использования</a:t>
                      </a:r>
                    </a:p>
                  </a:txBody>
                  <a:tcPr marL="87630" marR="87630" marT="45713" marB="45713"/>
                </a:tc>
                <a:tc rowSpan="6">
                  <a:txBody>
                    <a:bodyPr/>
                    <a:lstStyle/>
                    <a:p>
                      <a:r>
                        <a:rPr lang="ru-RU" sz="1800" dirty="0"/>
                        <a:t>Типичный ход событий, приводящий к успешному выполнению варианта использования (текстовое</a:t>
                      </a:r>
                      <a:r>
                        <a:rPr lang="ru-RU" sz="1800" baseline="0" dirty="0"/>
                        <a:t> описание)</a:t>
                      </a:r>
                      <a:endParaRPr lang="ru-RU" sz="1800" dirty="0"/>
                    </a:p>
                  </a:txBody>
                  <a:tcPr marL="87630" marR="87630" marT="45713" marB="45713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Исключение</a:t>
                      </a:r>
                      <a:r>
                        <a:rPr lang="ru-RU" sz="1800" baseline="0" dirty="0"/>
                        <a:t> № 1</a:t>
                      </a:r>
                    </a:p>
                    <a:p>
                      <a:r>
                        <a:rPr lang="ru-RU" sz="1800" baseline="0" dirty="0"/>
                        <a:t>Текстовое описание хода событий</a:t>
                      </a:r>
                      <a:endParaRPr lang="ru-RU" sz="1800" dirty="0"/>
                    </a:p>
                  </a:txBody>
                  <a:tcPr marL="87630" marR="87630" marT="45713" marB="45713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Примечание</a:t>
                      </a:r>
                      <a:r>
                        <a:rPr lang="ru-RU" sz="1800" baseline="0" dirty="0"/>
                        <a:t> № 1</a:t>
                      </a:r>
                    </a:p>
                    <a:p>
                      <a:r>
                        <a:rPr lang="ru-RU" sz="1800" baseline="0" dirty="0"/>
                        <a:t>Текстовое описание</a:t>
                      </a:r>
                      <a:endParaRPr lang="ru-RU" sz="1800" dirty="0"/>
                    </a:p>
                  </a:txBody>
                  <a:tcPr marL="87630" marR="87630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681">
                <a:tc>
                  <a:txBody>
                    <a:bodyPr/>
                    <a:lstStyle/>
                    <a:p>
                      <a:r>
                        <a:rPr lang="ru-RU" sz="1800" dirty="0"/>
                        <a:t>Актеры, его использующие</a:t>
                      </a:r>
                    </a:p>
                  </a:txBody>
                  <a:tcPr marL="87630" marR="87630" marT="45713" marB="45713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Исключение №</a:t>
                      </a:r>
                      <a:r>
                        <a:rPr lang="ru-RU" sz="1800" baseline="0" dirty="0"/>
                        <a:t> 2</a:t>
                      </a:r>
                    </a:p>
                    <a:p>
                      <a:r>
                        <a:rPr lang="ru-RU" sz="1800" baseline="0" dirty="0"/>
                        <a:t>Текстовое описание хода событий</a:t>
                      </a:r>
                      <a:endParaRPr lang="ru-RU" sz="1800" dirty="0"/>
                    </a:p>
                  </a:txBody>
                  <a:tcPr marL="87630" marR="87630" marT="45713" marB="45713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Примечание № 2 Текстовое описание</a:t>
                      </a:r>
                    </a:p>
                  </a:txBody>
                  <a:tcPr marL="87630" marR="87630" marT="45713" marB="457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85">
                <a:tc>
                  <a:txBody>
                    <a:bodyPr/>
                    <a:lstStyle/>
                    <a:p>
                      <a:r>
                        <a:rPr lang="ru-RU" sz="1800" dirty="0"/>
                        <a:t>Цель</a:t>
                      </a:r>
                    </a:p>
                  </a:txBody>
                  <a:tcPr marL="87630" marR="87630" marT="45713" marB="45713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800" dirty="0"/>
                        <a:t>…</a:t>
                      </a:r>
                    </a:p>
                  </a:txBody>
                  <a:tcPr marL="87630" marR="87630" marT="45713" marB="45713"/>
                </a:tc>
                <a:tc rowSpan="3">
                  <a:txBody>
                    <a:bodyPr/>
                    <a:lstStyle/>
                    <a:p>
                      <a:r>
                        <a:rPr lang="ru-RU" sz="1800" dirty="0"/>
                        <a:t>…</a:t>
                      </a:r>
                    </a:p>
                  </a:txBody>
                  <a:tcPr marL="87630" marR="87630"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85">
                <a:tc>
                  <a:txBody>
                    <a:bodyPr/>
                    <a:lstStyle/>
                    <a:p>
                      <a:r>
                        <a:rPr lang="ru-RU" sz="1800" dirty="0"/>
                        <a:t>Краткое описание</a:t>
                      </a:r>
                    </a:p>
                  </a:txBody>
                  <a:tcPr marL="87630" marR="87630" marT="45713" marB="45713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85">
                <a:tc>
                  <a:txBody>
                    <a:bodyPr/>
                    <a:lstStyle/>
                    <a:p>
                      <a:r>
                        <a:rPr lang="ru-RU" sz="1800" dirty="0"/>
                        <a:t>Тип</a:t>
                      </a:r>
                    </a:p>
                  </a:txBody>
                  <a:tcPr marL="87630" marR="87630" marT="45713" marB="45713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2995">
                <a:tc>
                  <a:txBody>
                    <a:bodyPr/>
                    <a:lstStyle/>
                    <a:p>
                      <a:r>
                        <a:rPr lang="ru-RU" sz="1800" dirty="0"/>
                        <a:t>Ссылки на другие варианты использования</a:t>
                      </a:r>
                    </a:p>
                  </a:txBody>
                  <a:tcPr marL="87630" marR="87630" marT="45713" marB="45713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Исключение № </a:t>
                      </a:r>
                      <a:r>
                        <a:rPr lang="en-US" sz="1800" dirty="0"/>
                        <a:t>N</a:t>
                      </a:r>
                      <a:r>
                        <a:rPr lang="ru-RU" sz="1800" dirty="0"/>
                        <a:t> Текстовое описание хода событий</a:t>
                      </a:r>
                    </a:p>
                    <a:p>
                      <a:endParaRPr lang="ru-RU" sz="1800" dirty="0"/>
                    </a:p>
                  </a:txBody>
                  <a:tcPr marL="87630" marR="87630" marT="45713" marB="45713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Примечание № </a:t>
                      </a:r>
                      <a:r>
                        <a:rPr lang="en-US" sz="1800" dirty="0"/>
                        <a:t>N</a:t>
                      </a:r>
                      <a:endParaRPr lang="ru-RU" sz="1800" dirty="0"/>
                    </a:p>
                    <a:p>
                      <a:r>
                        <a:rPr lang="ru-RU" sz="1800" dirty="0"/>
                        <a:t>Текстовое описание</a:t>
                      </a:r>
                    </a:p>
                  </a:txBody>
                  <a:tcPr marL="87630" marR="87630" marT="45713" marB="4571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79793EE-D237-47C4-890E-A650F5C2319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12081" y="271534"/>
            <a:ext cx="6248400" cy="487363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ru-RU" altLang="ru-RU" dirty="0"/>
              <a:t>Рекомендации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FA60D1F5-14DC-4F71-B9FF-9262DDB14D3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42938" y="1285875"/>
            <a:ext cx="8501062" cy="5286375"/>
          </a:xfrm>
        </p:spPr>
        <p:txBody>
          <a:bodyPr>
            <a:normAutofit/>
          </a:bodyPr>
          <a:lstStyle/>
          <a:p>
            <a:r>
              <a:rPr lang="ru-RU" altLang="ru-RU" sz="2600"/>
              <a:t>Количество актеров – не более 20</a:t>
            </a:r>
          </a:p>
          <a:p>
            <a:r>
              <a:rPr lang="ru-RU" altLang="ru-RU" sz="2600"/>
              <a:t>Количество вариантов использования – не более 50</a:t>
            </a:r>
          </a:p>
          <a:p>
            <a:r>
              <a:rPr lang="ru-RU" altLang="ru-RU" sz="2600"/>
              <a:t>Не давать актерам имена собственные, т.к. даже конкретный объект может играть различные роли и использовать различные варианты использования</a:t>
            </a:r>
          </a:p>
          <a:p>
            <a:r>
              <a:rPr lang="ru-RU" altLang="ru-RU" sz="2600"/>
              <a:t>Все сервисы системы должны быть явно определены в диаграмме вариантов использования</a:t>
            </a:r>
          </a:p>
          <a:p>
            <a:r>
              <a:rPr lang="ru-RU" altLang="ru-RU" sz="2600"/>
              <a:t>Любые другие сервисы, которые не отражены на диаграмме вариантов использования, система исполнять не может</a:t>
            </a: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ECA05E9C-75BF-4639-8658-A5E264ABF5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1357313"/>
            <a:ext cx="8643937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14FBD-FCF4-4A54-B0AE-898B9812C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Прецеденты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C52C3D-8A82-4A88-B526-470BEB0DB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Прецеденты – это повествовательные истории об использовании системы, которые широко используются для осмысления и формулировки требований. Они оказывают влияние на множество аспектов проекта, включая.</a:t>
            </a:r>
          </a:p>
          <a:p>
            <a:r>
              <a:rPr lang="ru-RU" dirty="0"/>
              <a:t>Прецеденты нужно продумывать детально. Основная идея состоит в исследовании и формулировке функциональных требований путем написания историй “из жизни системы”. Эти истории помогают сформулировать различные задачи и представляют собой сценарии использования системы. На первый взгляд, описать прецеденты не сложно, хотя зачастую достаточно сложно определить, что требуется от системы и описать это на нужном уровне детализации.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2635294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50752-A74E-465C-8DD9-549A587C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Прецеденты и модель прецедентов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718B3C-CC6F-4AC0-A95F-94F2EA8D4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контексте </a:t>
            </a:r>
            <a:r>
              <a:rPr lang="en-US" dirty="0"/>
              <a:t>UP</a:t>
            </a:r>
            <a:r>
              <a:rPr lang="ru-RU" dirty="0"/>
              <a:t> модель прецедентов (</a:t>
            </a:r>
            <a:r>
              <a:rPr lang="en-US" dirty="0"/>
              <a:t>Use</a:t>
            </a:r>
            <a:r>
              <a:rPr lang="ru-RU" dirty="0"/>
              <a:t>-</a:t>
            </a:r>
            <a:r>
              <a:rPr lang="en-US" dirty="0"/>
              <a:t>Case Model</a:t>
            </a:r>
            <a:r>
              <a:rPr lang="ru-RU" dirty="0"/>
              <a:t>) относится к разделу “Требования”. Действительно, требования – это весь набор прецедентов, т.е. модель функционирования системы и ее окружения.</a:t>
            </a:r>
          </a:p>
          <a:p>
            <a:r>
              <a:rPr lang="ru-RU" dirty="0"/>
              <a:t>Описание прецедентов – это текстовые документы, а не диаграммы. Моделирование прецедентов – это процесс написания текста, а не рисование.</a:t>
            </a:r>
          </a:p>
          <a:p>
            <a:r>
              <a:rPr lang="ru-RU" dirty="0"/>
              <a:t>Модель прецедентов – это не единственный артефакт анализа требований в рамках </a:t>
            </a:r>
            <a:r>
              <a:rPr lang="en-US" dirty="0"/>
              <a:t>UP</a:t>
            </a:r>
            <a:r>
              <a:rPr lang="ru-RU" dirty="0"/>
              <a:t>. К данной стадии относятся также дополнительная спецификация, словарь терминов, видение системы и описание бизнес-правил.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29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6E3F56-11BE-486C-A25F-18CAD0C62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Прецеденты и модель прецедентов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108B5B-6091-479E-8DD3-CD8E927F5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Модель прецедентов может включать диаграммы прецедентов на </a:t>
            </a:r>
            <a:r>
              <a:rPr lang="en-US" dirty="0"/>
              <a:t>UML</a:t>
            </a:r>
            <a:r>
              <a:rPr lang="ru-RU" dirty="0"/>
              <a:t>, отражающие имена прецедентов и исполнителей, а также их взаимоотношения. Диаграммы прецедентов позволяют оценить рамки системы и ее окружение, а также обеспечивают простой способ перечисления имен прецедентов.</a:t>
            </a:r>
          </a:p>
        </p:txBody>
      </p:sp>
    </p:spTree>
    <p:extLst>
      <p:ext uri="{BB962C8B-B14F-4D97-AF65-F5344CB8AC3E}">
        <p14:creationId xmlns:p14="http://schemas.microsoft.com/office/powerpoint/2010/main" val="2721708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07450A-5EF5-4026-B373-F2153252F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Зачем нужны описания прецедентов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26100D-A5B3-441D-B5C6-13352F3E6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 потребителей и конечных пользователей есть свои задачи, решение которых должна обеспечивать компьютерная система. </a:t>
            </a:r>
          </a:p>
          <a:p>
            <a:r>
              <a:rPr lang="ru-RU" dirty="0"/>
              <a:t>Существует несколько способов выделения этих задач или системных требований. Наилучшие из них достаточно просты и доступны, поскольку это облегчает участие конечных пользователей в определении требований к системе. А участие в этом процессе потребителей снижает риск провала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2047626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BEE59-5479-4A71-BC55-6CC18514D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Зачем нужны описания прецедентов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3BDDB2-C0FC-47A8-9AE6-C2A681969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Одной из главных причин провала проектов по разработке программных систем является недостаточное привлечение пользователей к процессу разработки. Поэтому важность участия пользователей в процессе анализа системы трудно переоценить.</a:t>
            </a:r>
          </a:p>
          <a:p>
            <a:r>
              <a:rPr lang="ru-RU" dirty="0"/>
              <a:t>Важной особенностью описания прецедентов является их ориентация на цели и задачи пользователя. В процессе описания необходимо задавать вопросы: “Кто является пользователем системы? Каковы типичные сценарии использования системы? Каковы цели и задачи пользователей?”. Такой взгляд на систему гораздо больше ориентирован на пользователя, чем обычный список системных требований.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502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DFBB9-4738-4EDE-921A-D7B9D5E3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Прецеденты и функциональные требования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C58135-709D-4806-82CE-3CD29DF5E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Прецеденты — это требования. В основном, это функциональные требования, указывающие на то, что должна делать система. В контексте типов требований, определяемых моделью FURPS+, основное внимание уделяется функциональным требованиям. Однако остальные типы требований тоже могут быть связаны с прецедентами. В рамках UP и большинства других современных методов, прецеденты являются основным механизмом, рекомендуемым для их определения и исследования.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6516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3D0F9-0A7E-4381-95A4-48E38D78A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Три типа исполнителей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3AEAB7-49F8-4C58-9962-042873FFC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Исполнитель (</a:t>
            </a:r>
            <a:r>
              <a:rPr lang="en-US" dirty="0"/>
              <a:t>actor</a:t>
            </a:r>
            <a:r>
              <a:rPr lang="ru-RU" dirty="0"/>
              <a:t>) — это сущность, обладающая поведением. К числу исполнителей может относиться и сама рассматриваемая система, если она вызывает службы других систем. В прецеденте могут участвовать основные и вспомогательные (второстепенные) исполнители. Исполнителями являются не только люди, но и организации, машины и программы. </a:t>
            </a:r>
          </a:p>
        </p:txBody>
      </p:sp>
    </p:spTree>
    <p:extLst>
      <p:ext uri="{BB962C8B-B14F-4D97-AF65-F5344CB8AC3E}">
        <p14:creationId xmlns:p14="http://schemas.microsoft.com/office/powerpoint/2010/main" val="3976735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7259A-B1A1-48A6-9E2B-3314DC479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Основной исполнитель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6E2020-9F91-4F5A-9DC9-628CC3B1F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Основной исполнитель (</a:t>
            </a:r>
            <a:r>
              <a:rPr lang="ru-RU" dirty="0" err="1"/>
              <a:t>primary</a:t>
            </a:r>
            <a:r>
              <a:rPr lang="ru-RU" dirty="0"/>
              <a:t> </a:t>
            </a:r>
            <a:r>
              <a:rPr lang="ru-RU" dirty="0" err="1"/>
              <a:t>actor</a:t>
            </a:r>
            <a:r>
              <a:rPr lang="ru-RU" dirty="0"/>
              <a:t>) — его задачи выполняются с использованием системы. Примером основного исполнителя является кассир.</a:t>
            </a:r>
          </a:p>
          <a:p>
            <a:r>
              <a:rPr lang="ru-RU" dirty="0"/>
              <a:t>Зачем его идентифицировать? Чтобы определить цели пользователя, на основе которых формулируются прецеденты.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998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0E663-7068-450B-B1E6-9A4A6B9D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Вспомогательный исполнитель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9C0538-DF7B-4098-A544-A299DFFFD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Вспомогательный исполнитель (</a:t>
            </a:r>
            <a:r>
              <a:rPr lang="ru-RU" dirty="0" err="1"/>
              <a:t>supporting</a:t>
            </a:r>
            <a:r>
              <a:rPr lang="ru-RU" dirty="0"/>
              <a:t> </a:t>
            </a:r>
            <a:r>
              <a:rPr lang="ru-RU" dirty="0" err="1"/>
              <a:t>actor</a:t>
            </a:r>
            <a:r>
              <a:rPr lang="ru-RU" dirty="0"/>
              <a:t>) — обслуживает систему (например, предоставляет информацию). Примером вспомогательного исполнителя является служба авторизации платежей.</a:t>
            </a:r>
          </a:p>
          <a:p>
            <a:r>
              <a:rPr lang="ru-RU" dirty="0"/>
              <a:t>Зачем его идентифицировать? Чтобы определить внешние интерфейсы и протоколы.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12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FE7DF-1954-4433-81A6-11E0D704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Закулисный исполнитель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B4C9B4-3C7A-4F4A-B354-498DAF47F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Закулисный исполнитель (</a:t>
            </a:r>
            <a:r>
              <a:rPr lang="ru-RU" dirty="0" err="1"/>
              <a:t>offstage</a:t>
            </a:r>
            <a:r>
              <a:rPr lang="ru-RU" dirty="0"/>
              <a:t> </a:t>
            </a:r>
            <a:r>
              <a:rPr lang="ru-RU" dirty="0" err="1"/>
              <a:t>actor</a:t>
            </a:r>
            <a:r>
              <a:rPr lang="ru-RU" dirty="0"/>
              <a:t>) — заинтересован в реализации прецедента, но не является основным или вспомогательным исполнителем. Примером закулисного исполнителя является налоговая служба.</a:t>
            </a:r>
          </a:p>
          <a:p>
            <a:r>
              <a:rPr lang="ru-RU" dirty="0"/>
              <a:t>Зачем его идентифицировать? Чтобы удостовериться, что все интересы определены и удовлетворены. Интересы закулисных исполнителей обычно не очевидны и их легко упустить из виду, если не идентифицировать их в явной форме.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16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30AB5-7733-420E-98B9-075D04D41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Основные форматы прецедентов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5880A7-64CB-4ADC-B8F2-D15C36327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Прецеденты описываются в различных форматах. Выделяют несколько уровней формализации описания прецедентов</a:t>
            </a:r>
            <a:r>
              <a:rPr lang="en-US" dirty="0"/>
              <a:t>:</a:t>
            </a:r>
            <a:endParaRPr lang="ru-RU" dirty="0"/>
          </a:p>
          <a:p>
            <a:r>
              <a:rPr lang="ru-RU" dirty="0"/>
              <a:t>Сжатый</a:t>
            </a:r>
          </a:p>
          <a:p>
            <a:r>
              <a:rPr lang="ru-RU" dirty="0"/>
              <a:t>Свободный</a:t>
            </a:r>
          </a:p>
          <a:p>
            <a:r>
              <a:rPr lang="ru-RU" dirty="0"/>
              <a:t>Развернутый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630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929B1C8A-4788-4ADB-A9A6-BD344D827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Актер (актор)</a:t>
            </a:r>
          </a:p>
        </p:txBody>
      </p:sp>
      <p:sp>
        <p:nvSpPr>
          <p:cNvPr id="10243" name="Содержимое 2">
            <a:extLst>
              <a:ext uri="{FF2B5EF4-FFF2-40B4-BE49-F238E27FC236}">
                <a16:creationId xmlns:a16="http://schemas.microsoft.com/office/drawing/2014/main" id="{C6D8F87E-06CD-4DAE-9E1D-DCEF6BA14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7043738" cy="4551784"/>
          </a:xfrm>
        </p:spPr>
        <p:txBody>
          <a:bodyPr/>
          <a:lstStyle/>
          <a:p>
            <a:r>
              <a:rPr lang="ru-RU" altLang="ru-RU" dirty="0"/>
              <a:t>Актер – классификатор, который моделирует внешнего по отношению к моделируемой системе или компоненту пользователя или систему. Актеров, которые используют системы для достижения собственных целей, называют основными. Актеров, которых система использует для достижения целей других актеров, называют второстепенными.</a:t>
            </a:r>
          </a:p>
          <a:p>
            <a:r>
              <a:rPr lang="ru-RU" altLang="ru-RU" dirty="0"/>
              <a:t>Другими словами, исполнителем (</a:t>
            </a:r>
            <a:r>
              <a:rPr lang="ru-RU" altLang="ru-RU" dirty="0" err="1"/>
              <a:t>actors</a:t>
            </a:r>
            <a:r>
              <a:rPr lang="ru-RU" altLang="ru-RU" dirty="0"/>
              <a:t>) называется сущность, обладающая поведением, например, человека (идентифицируемого по роли, к примеру, кассира), компьютерная система или организация.</a:t>
            </a:r>
          </a:p>
          <a:p>
            <a:endParaRPr lang="ru-RU" altLang="ru-RU" dirty="0"/>
          </a:p>
        </p:txBody>
      </p:sp>
      <p:pic>
        <p:nvPicPr>
          <p:cNvPr id="10244" name="Picture 3">
            <a:extLst>
              <a:ext uri="{FF2B5EF4-FFF2-40B4-BE49-F238E27FC236}">
                <a16:creationId xmlns:a16="http://schemas.microsoft.com/office/drawing/2014/main" id="{442D3244-1D83-4B69-A23A-B91D7ADA3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0" y="1357313"/>
            <a:ext cx="833438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4C1C91-7B6D-463D-9FFF-93B8B47DD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Сжатый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57658C-99E0-4DE6-97C3-D9C4D04C2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Сжатий — аннотация в виде одного абзаца. Обычно она описывает только главный успешный сценарий..</a:t>
            </a:r>
          </a:p>
          <a:p>
            <a:r>
              <a:rPr lang="ru-RU" dirty="0"/>
              <a:t>Этот формат применяется на стадии анализа требований для быстрого определения задач и масштабов системы. Для подобного описания требуется несколько минут.</a:t>
            </a:r>
          </a:p>
        </p:txBody>
      </p:sp>
    </p:spTree>
    <p:extLst>
      <p:ext uri="{BB962C8B-B14F-4D97-AF65-F5344CB8AC3E}">
        <p14:creationId xmlns:p14="http://schemas.microsoft.com/office/powerpoint/2010/main" val="3166486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2D2D06-C807-4A23-8BCA-40AB2878D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Свободный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1BD7A8-82D2-4240-AA79-C29A2EDC9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Свободный — неформальный стиль описания. Описание прецедента занимает несколько абзацев и охватывает различные сценарии. </a:t>
            </a:r>
          </a:p>
          <a:p>
            <a:r>
              <a:rPr lang="ru-RU" dirty="0"/>
              <a:t>Этот формат применяют в тех же случаях, что и предыдущий.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78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59449-5AAC-4E79-A911-90D97DCB1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Развернутый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796CDB-4DD7-4B4C-8699-16583E4DE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Развернутый— наиболее подробный стиль описания. При таком подходе детально описываются все шаги и варианты развития сценария, а также предусловия и результаты.</a:t>
            </a:r>
          </a:p>
          <a:p>
            <a:r>
              <a:rPr lang="ru-RU" dirty="0"/>
              <a:t>Развернутые описания прецедентов структурированы и содержат большое количество деталей.</a:t>
            </a:r>
          </a:p>
          <a:p>
            <a:r>
              <a:rPr lang="ru-RU" dirty="0"/>
              <a:t>При итеративной и эволюционной разработке на стадии анализа требований в этом формате представляют порядка 10% жизненно важных прецедентов. Обычно такое описание формируется на первом семинаре по анализу требований, после чего сразу же начинается реализация этих прецедентов в системе.</a:t>
            </a:r>
          </a:p>
        </p:txBody>
      </p:sp>
    </p:spTree>
    <p:extLst>
      <p:ext uri="{BB962C8B-B14F-4D97-AF65-F5344CB8AC3E}">
        <p14:creationId xmlns:p14="http://schemas.microsoft.com/office/powerpoint/2010/main" val="3289639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F9A50-DDB8-49CE-B6D1-64B801FB7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Рамки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936AB5-C591-40CD-AF02-E1A194339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этом разделе определяются границы разрабатываемой системы. Обычно прецедент описывает использование одного программного (или программно-аппаратного) продукта. В этом случае прецедент называется системным (</a:t>
            </a:r>
            <a:r>
              <a:rPr lang="en-US" dirty="0"/>
              <a:t>system use case</a:t>
            </a:r>
            <a:r>
              <a:rPr lang="ru-RU" dirty="0"/>
              <a:t>). В более общем случае он описывает выполнение некоторой операции на уровне предприятия с использованием нескольких программных систем.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739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3E0821-D610-428F-853A-34C5A9C8D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BB4471-6E84-456F-910A-599561A6C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Обычно прецеденты разделяют на пользовательские и вспомогательные. Пользовательский прецедент (</a:t>
            </a:r>
            <a:r>
              <a:rPr lang="en-US" dirty="0"/>
              <a:t>user</a:t>
            </a:r>
            <a:r>
              <a:rPr lang="ru-RU" dirty="0"/>
              <a:t>-</a:t>
            </a:r>
            <a:r>
              <a:rPr lang="en-US" dirty="0"/>
              <a:t>goal level use case</a:t>
            </a:r>
            <a:r>
              <a:rPr lang="ru-RU" dirty="0"/>
              <a:t>) описывает сценарии достижения цели главного исполнителя. Вспомогательный прецедент (</a:t>
            </a:r>
            <a:r>
              <a:rPr lang="en-US" dirty="0" err="1"/>
              <a:t>subfunction</a:t>
            </a:r>
            <a:r>
              <a:rPr lang="ru-RU" dirty="0"/>
              <a:t>-</a:t>
            </a:r>
            <a:r>
              <a:rPr lang="en-US" dirty="0" err="1"/>
              <a:t>evel</a:t>
            </a:r>
            <a:r>
              <a:rPr lang="en-US" dirty="0"/>
              <a:t> user case</a:t>
            </a:r>
            <a:r>
              <a:rPr lang="ru-RU" dirty="0"/>
              <a:t>) описывает вспомогательные действия, необходимые для достижения цели исполнителя.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692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70C38-A0E2-4F3E-B855-B0EEE955E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Заинтересованные лица и их требования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EB0A69-E841-4B50-886F-6920F57D9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Этот список играет более важную роль, чем это кажется на первый взгляд. С его помощью можно понять, что должна делать система.</a:t>
            </a:r>
          </a:p>
          <a:p>
            <a:r>
              <a:rPr lang="ru-RU" dirty="0"/>
              <a:t>Система реализует соглашение между заинтересованными лицами. Поведение системы описывается с помощью прецедентов... Прецедент, как соглашение о поведении, включает все возможные аспекты поведения, связанные с удовлетворением запросов заинтересованных лиц</a:t>
            </a:r>
          </a:p>
        </p:txBody>
      </p:sp>
    </p:spTree>
    <p:extLst>
      <p:ext uri="{BB962C8B-B14F-4D97-AF65-F5344CB8AC3E}">
        <p14:creationId xmlns:p14="http://schemas.microsoft.com/office/powerpoint/2010/main" val="384136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68801-326B-411C-858D-FA77F8D46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Предусловия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F26ED9-B34A-480F-9536-AEDA89B46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Предусловия (</a:t>
            </a:r>
            <a:r>
              <a:rPr lang="ru-RU" dirty="0" err="1"/>
              <a:t>preconditions</a:t>
            </a:r>
            <a:r>
              <a:rPr lang="ru-RU" dirty="0"/>
              <a:t>) — это перечень предпосылок, которые всегда должны выполняться до начала сценария прецедента. </a:t>
            </a:r>
          </a:p>
          <a:p>
            <a:r>
              <a:rPr lang="ru-RU" dirty="0"/>
              <a:t>Предусловия не проверяются при реализации прецедента. То есть, это условия, которые считаются истинными. </a:t>
            </a:r>
          </a:p>
          <a:p>
            <a:r>
              <a:rPr lang="ru-RU" dirty="0"/>
              <a:t>Обычно в качестве предусловия выступает успешный результат выполнения другого сценария, например, загрузки или авторизации. </a:t>
            </a:r>
          </a:p>
          <a:p>
            <a:r>
              <a:rPr lang="ru-RU" dirty="0"/>
              <a:t>В качестве предусловий перечисляются не все возможные истинные условия. Например, никто не упоминает в предусловиях наличие напряжения в электросети. Предусловия — это те предпосылки, на выполнение которых разработчик прецедента хочет обратить особое внимание.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902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5F1D56-7BDD-4C66-A412-93C6E999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Постусловия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9E77DF-1253-4BE7-ADFA-D8B31236A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Результаты или постусловия (</a:t>
            </a:r>
            <a:r>
              <a:rPr lang="ru-RU" dirty="0" err="1"/>
              <a:t>postconditions</a:t>
            </a:r>
            <a:r>
              <a:rPr lang="ru-RU" dirty="0"/>
              <a:t>). Описывают, какие условия обязательно должны выполняться в случае успешного завершения сценария. Эти результаты должны удовлетворять интересам всех заинтересованных лиц.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03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C7287-3F57-4CB2-BDEB-61AAD1F7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Основной успешный сценарий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ECAF86-130F-44BA-80A7-9478C4CCE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5184575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В нем описывается типичная последовательность действий, приводящая к успешному завершению сценария и удовлетворяющая потребности всех заинтересованных лиц. Чаще всего в этом разделе нет никаких условий или ветвей. И хотя вводить какие-либо условия не запрещается, их обычно выносят в раздел расширений.</a:t>
            </a:r>
          </a:p>
          <a:p>
            <a:r>
              <a:rPr lang="ru-RU" sz="2400" dirty="0"/>
              <a:t>В разделе основного сценария описываются три вида действий</a:t>
            </a:r>
            <a:r>
              <a:rPr lang="en-US" sz="2400" dirty="0"/>
              <a:t>:</a:t>
            </a:r>
            <a:endParaRPr lang="ru-RU" sz="2400" dirty="0"/>
          </a:p>
          <a:p>
            <a:pPr marL="800100" lvl="1" indent="-457200">
              <a:buFont typeface="+mj-lt"/>
              <a:buAutoNum type="arabicPeriod"/>
            </a:pPr>
            <a:r>
              <a:rPr lang="ru-RU" sz="2100" dirty="0"/>
              <a:t>Взаимодействие между исполнителями.</a:t>
            </a:r>
          </a:p>
          <a:p>
            <a:pPr marL="800100" lvl="1" indent="-457200">
              <a:buFont typeface="+mj-lt"/>
              <a:buAutoNum type="arabicPeriod"/>
            </a:pPr>
            <a:r>
              <a:rPr lang="ru-RU" sz="2100" dirty="0"/>
              <a:t>Верификация (обычно со стороны системы).</a:t>
            </a:r>
          </a:p>
          <a:p>
            <a:pPr marL="800100" lvl="1" indent="-457200">
              <a:buFont typeface="+mj-lt"/>
              <a:buAutoNum type="arabicPeriod"/>
            </a:pPr>
            <a:r>
              <a:rPr lang="ru-RU" sz="2100" dirty="0"/>
              <a:t>Изменение состояния системы (например, запись или модификация некоторых сущностей).</a:t>
            </a:r>
          </a:p>
          <a:p>
            <a:r>
              <a:rPr lang="ru-RU" sz="2400" dirty="0"/>
              <a:t>Первый шаг прецедента не всегда подпадает под эту классификацию. Он служит триггером события начала сценария.</a:t>
            </a:r>
          </a:p>
          <a:p>
            <a:r>
              <a:rPr lang="ru-RU" sz="2400" dirty="0"/>
              <a:t>Имена исполнителей принято начинать с заглавной буквы для облегчения их идентификации. Повторяющиеся действия выделяются курсивом.</a:t>
            </a:r>
          </a:p>
        </p:txBody>
      </p:sp>
    </p:spTree>
    <p:extLst>
      <p:ext uri="{BB962C8B-B14F-4D97-AF65-F5344CB8AC3E}">
        <p14:creationId xmlns:p14="http://schemas.microsoft.com/office/powerpoint/2010/main" val="4090826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3EB83-81BC-4883-BE76-0C0E72FFA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Расширения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A5A038-CAE4-44AA-972D-C75140311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Этот раздел очень важен. Здесь указываются все остальные сценарии или ветви, приводящие к успешному или неудачному завершению прецедента. Обратите внимание, что этот раздел больше и сложнее предыдущего. Так и должно быть.</a:t>
            </a:r>
          </a:p>
          <a:p>
            <a:r>
              <a:rPr lang="ru-RU" dirty="0"/>
              <a:t>При описании прецедента основной успешный сценарий и его расширения должны охватывать почти все интересы заинтересованных лиц. Некоторые интересы лучше выразить в виде нефункциональных требований в дополнительной спецификации, а не в описании прецедента.</a:t>
            </a:r>
          </a:p>
          <a:p>
            <a:r>
              <a:rPr lang="ru-RU" dirty="0"/>
              <a:t>Расширения — это ответвления от основного сценария.</a:t>
            </a:r>
          </a:p>
        </p:txBody>
      </p:sp>
    </p:spTree>
    <p:extLst>
      <p:ext uri="{BB962C8B-B14F-4D97-AF65-F5344CB8AC3E}">
        <p14:creationId xmlns:p14="http://schemas.microsoft.com/office/powerpoint/2010/main" val="624027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2CA91-BC89-439F-A55E-04C387D52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Сценарий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83908F-A45D-4A26-87D9-19B8613BE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Сценарий (</a:t>
            </a:r>
            <a:r>
              <a:rPr lang="en-US" dirty="0"/>
              <a:t>scenario</a:t>
            </a:r>
            <a:r>
              <a:rPr lang="ru-RU" dirty="0"/>
              <a:t>) – это специальная последовательность действий или взаимодействий между исполнителем и системой. Его иногда так же называют экземпляром прецедента (</a:t>
            </a:r>
            <a:r>
              <a:rPr lang="en-US" dirty="0"/>
              <a:t>use case instance</a:t>
            </a:r>
            <a:r>
              <a:rPr lang="ru-RU" dirty="0"/>
              <a:t>). Это один конкретный сценарий использования системы либо один проход прецедента, например, сценарий успешной покупки товара за наличный расчет либо сценарий неудачного завершения покупки из-за прерванной транзакции по обработке данных кредитной картой.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207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B1207B-F8FE-4088-A253-527758171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Альтернативные сценарии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BE51B8-FE02-4E20-9714-35BBB2ABD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Иногда при реализации прецедента возможны несколько сценариев. Например, кассир может обратиться к автоматизированной справочной системе либо к другому сотруднику по телефону. Второй сценарий иногда выделяют подчеркиванием, как в следующем примере.</a:t>
            </a:r>
          </a:p>
          <a:p>
            <a:r>
              <a:rPr lang="ru-RU" dirty="0"/>
              <a:t>Предполагается, что прецеденты описываются с помощью гиперссылок, поэтому при щелчке на подчеркнутом фрагменте текста можно перейти к требуемому описанию.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794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85C94-D7A0-4DE5-B6F1-5F3C3386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Специальные требования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12FA6A-04E5-476B-9C8B-2BFC037A3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этот раздел заносятся нефункциональные требования, атрибуты качества или ограничения, связанные с данным прецедентом. Сюда относятся характеристики производительности, надежности, удобства использования и конструктивные ограничения (например, на устройства ввода-вывода).</a:t>
            </a:r>
          </a:p>
          <a:p>
            <a:r>
              <a:rPr lang="ru-RU" dirty="0"/>
              <a:t>Запись этих условий при описании прецедента — классический совет разработчиков унифицированного процесса. Однако на практике многие специалисты помещают эти требования в едином общем документе, например, в дополнительной спецификации. Тогда их удобнее читать и осмысливать, поскольку обычно они рассматриваются в общем контексте в процессе анализа архитектуры.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8569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B91CA3-09A1-4D31-B735-5655FE7F1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Список технологий и типов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8C352C-7FF4-497C-A354-02D1172FD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692179"/>
          </a:xfrm>
        </p:spPr>
        <p:txBody>
          <a:bodyPr>
            <a:normAutofit/>
          </a:bodyPr>
          <a:lstStyle/>
          <a:p>
            <a:r>
              <a:rPr lang="ru-RU" dirty="0"/>
              <a:t>Зачастую при реализации проекта важно не что сделать, а как. Перечень используемых технологий тоже приводится в описании прецедента. </a:t>
            </a:r>
          </a:p>
          <a:p>
            <a:r>
              <a:rPr lang="ru-RU" dirty="0"/>
              <a:t>Типичным примером такой ситуации являются технические ограничения, выдвигаемые заинтересованными лицами для технологий ввода и вывода. </a:t>
            </a:r>
          </a:p>
          <a:p>
            <a:r>
              <a:rPr lang="ru-RU" dirty="0"/>
              <a:t>Например, заказчик может потребовать, чтобы POS-система поддерживала ввод данных кредитной карточки с клавиатуры и с помощью считывающего устройства. </a:t>
            </a:r>
          </a:p>
          <a:p>
            <a:r>
              <a:rPr lang="ru-RU" dirty="0"/>
              <a:t>Заметим, что здесь приводятся лишь примеры проектных решений и ограничений, появляющихся на ранней стадии реализации проекта. В целом, такой конкретизации следует избегать, однако иногда она бывает неизбежна, особенно в отношении технологий ввода-вывода.</a:t>
            </a:r>
          </a:p>
        </p:txBody>
      </p:sp>
    </p:spTree>
    <p:extLst>
      <p:ext uri="{BB962C8B-B14F-4D97-AF65-F5344CB8AC3E}">
        <p14:creationId xmlns:p14="http://schemas.microsoft.com/office/powerpoint/2010/main" val="2603094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E61C2-171B-477E-A9E7-CE955BF15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выделять прецеденты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15FA26-6DD9-4856-801B-C78B51425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Определите рамки системы: является ли она программным приложением, аппаратно-программным комплексом, включает ли в себя своих пользователей или всю организацию?</a:t>
            </a:r>
          </a:p>
          <a:p>
            <a:pPr lvl="0"/>
            <a:r>
              <a:rPr lang="ru-RU" dirty="0"/>
              <a:t>Идентифицируйте основных исполнителей, потребности (цели) которых удовлетворяются с помощью системы.</a:t>
            </a:r>
          </a:p>
          <a:p>
            <a:pPr lvl="0"/>
            <a:r>
              <a:rPr lang="ru-RU" dirty="0"/>
              <a:t>Для каждого исполнителя определите его задачи.</a:t>
            </a:r>
          </a:p>
          <a:p>
            <a:pPr lvl="0"/>
            <a:r>
              <a:rPr lang="ru-RU" dirty="0"/>
              <a:t>Определите прецеденты, удовлетворяющие потребности каждого исполнителя, и присвойте им имена в соответствии с задачами. Обычно основные прецеденты соответствуют задачам пользователей, за одним исключением, о котором речь пойдет ниже.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489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0C7BEA-FD14-41CF-94E4-BA39D7569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Шаг 1. Определение рамок системы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B2B504-9292-46E9-BF8F-2F852887F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Для примера прецедента разрабатываемой системой является POS-система. Все, что находится за ее пределами, включая кассира, службу авторизации платежей и т.д., в эти рамки не включается.</a:t>
            </a:r>
          </a:p>
          <a:p>
            <a:r>
              <a:rPr lang="ru-RU" dirty="0"/>
              <a:t>Для определения рамок системы следует, в первую очередь, указать, что к ней не относится, т.е. определить внешних основных и вспомогательных исполнителей. После идентификации внешних исполнителей рамки системы очерчиваются более четко. Например, возлагается ли на систему полная ответственность за авторизацию платежей? Нет, эту задачу выполняет внешний исполнитель — служба авторизации платежей.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664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F9893-85E5-43A3-88FF-92539E69B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Шаг 2 и 3. Определение основных исполнителей и задач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851533-5A8D-49EE-94C0-7BD78E183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Нельзя однозначно указать последовательность определения исполнителей и задач. Обычно на семинаре по определению требований методом мозгового штурма идентифицируются и те, и другие артефакты. Иногда исполнители определяются после формулировки задач, а иногда наоборот.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79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78E0CC-1436-48D1-B996-D927CA9C8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Вопросы, возникающие при определении исполнителей и задач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560DD2-51D5-4769-B6DB-36E44AE6A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90"/>
            <a:ext cx="8119814" cy="4978670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Кто запускает и выключает систему?</a:t>
            </a:r>
          </a:p>
          <a:p>
            <a:pPr lvl="0"/>
            <a:r>
              <a:rPr lang="ru-RU" dirty="0"/>
              <a:t>Кто является системным администратором?</a:t>
            </a:r>
          </a:p>
          <a:p>
            <a:pPr lvl="0"/>
            <a:r>
              <a:rPr lang="ru-RU" dirty="0"/>
              <a:t>Кто осуществляет управление пользователями и безопасностью?</a:t>
            </a:r>
          </a:p>
          <a:p>
            <a:pPr lvl="0"/>
            <a:r>
              <a:rPr lang="ru-RU" dirty="0"/>
              <a:t>Относится ли время к числу исполнителей, другими словами, должна ли система выполнять какие-либо действия в ответ на события времени?</a:t>
            </a:r>
          </a:p>
          <a:p>
            <a:pPr lvl="0"/>
            <a:r>
              <a:rPr lang="ru-RU" dirty="0"/>
              <a:t>Существует ли процесс мониторинга, благодаря которому система перезапускается в случае сбоя?</a:t>
            </a:r>
          </a:p>
          <a:p>
            <a:pPr lvl="0"/>
            <a:r>
              <a:rPr lang="ru-RU" dirty="0"/>
              <a:t>Кто контролирует деятельность и производительность системы?</a:t>
            </a:r>
          </a:p>
          <a:p>
            <a:pPr lvl="0"/>
            <a:r>
              <a:rPr lang="ru-RU" dirty="0"/>
              <a:t>Как выполняется обновление программного обеспечения?</a:t>
            </a:r>
          </a:p>
          <a:p>
            <a:pPr lvl="0"/>
            <a:r>
              <a:rPr lang="ru-RU" dirty="0"/>
              <a:t>Кто анализирует журналы регистрации? Можно ли обеспечить удаленный доступ к ним?</a:t>
            </a:r>
          </a:p>
          <a:p>
            <a:pPr lvl="0"/>
            <a:r>
              <a:rPr lang="ru-RU" dirty="0"/>
              <a:t>Могут ли в качестве исполнителей выступать внешние программы или автоматические системы?</a:t>
            </a:r>
          </a:p>
          <a:p>
            <a:pPr lvl="0"/>
            <a:r>
              <a:rPr lang="ru-RU" dirty="0"/>
              <a:t>Кого следует уведомлять при ошибках или сбоях в системе?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999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A667A-6FD4-415B-AD80-E4349485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 составить перечень исполнителей и их задач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EEE04E-AC7C-4FF7-8DAA-9701A67B2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При построении диаграммы прецедентов имена прецедентов можно рассматривать как задачи системы.</a:t>
            </a:r>
          </a:p>
          <a:p>
            <a:pPr lvl="0"/>
            <a:r>
              <a:rPr lang="ru-RU" dirty="0"/>
              <a:t>Можно сначала составить перечень исполнителей, уточнить его, а затем строить диаграмму прецедентов.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54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D284F-F2AB-4823-9FBB-646ED69C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Прецеденты и 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5ABCE0-414E-4BF0-A235-BFE1AC4E9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Исполнители имеют свои задачи (или потребности), для решения которых они используют систему. Поэтому при описании прецедентов необходимо идентифицировать исполнителей и их задачи, которые должны быть решены в результате создания системы. </a:t>
            </a:r>
          </a:p>
          <a:p>
            <a:r>
              <a:rPr lang="ru-RU" dirty="0"/>
              <a:t>При таком подходе несколько смещаются акценты аналитиков. Вместо вопроса “Каковы задачи системы?” возникает вопрос “Кто является исполнителем и каковы их задачи?”. </a:t>
            </a:r>
          </a:p>
          <a:p>
            <a:r>
              <a:rPr lang="ru-RU" dirty="0"/>
              <a:t>Чтобы отобразить эту взаимосвязь, имя прецедента должно соответствовать названию задачи.</a:t>
            </a:r>
          </a:p>
        </p:txBody>
      </p:sp>
    </p:spTree>
    <p:extLst>
      <p:ext uri="{BB962C8B-B14F-4D97-AF65-F5344CB8AC3E}">
        <p14:creationId xmlns:p14="http://schemas.microsoft.com/office/powerpoint/2010/main" val="161908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AF1D1-A897-43FA-91BE-3B209AC71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является основным исполнителем</a:t>
            </a:r>
            <a:r>
              <a:rPr lang="en-US" dirty="0"/>
              <a:t>: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DBA0D23-7A7D-4267-A714-7E24095E438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9" y="2362780"/>
            <a:ext cx="4771752" cy="31544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CE2E2D72-4895-4B99-AF89-0A8F609A2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кассир или покупатель</a:t>
            </a:r>
          </a:p>
        </p:txBody>
      </p:sp>
    </p:spTree>
    <p:extLst>
      <p:ext uri="{BB962C8B-B14F-4D97-AF65-F5344CB8AC3E}">
        <p14:creationId xmlns:p14="http://schemas.microsoft.com/office/powerpoint/2010/main" val="2462106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FCB85D2D-30AB-45BC-83F0-969DA2D26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62" y="331787"/>
            <a:ext cx="6248400" cy="954088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Вариант использования </a:t>
            </a:r>
            <a:br>
              <a:rPr lang="en-US" altLang="ru-RU" dirty="0"/>
            </a:br>
            <a:r>
              <a:rPr lang="ru-RU" altLang="ru-RU" dirty="0"/>
              <a:t>(</a:t>
            </a:r>
            <a:r>
              <a:rPr lang="en-US" altLang="ru-RU" dirty="0"/>
              <a:t>use case</a:t>
            </a:r>
            <a:r>
              <a:rPr lang="ru-RU" altLang="ru-RU" dirty="0"/>
              <a:t>)</a:t>
            </a:r>
          </a:p>
        </p:txBody>
      </p:sp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E2CA2A0F-0636-4887-A777-1BA4BCAE5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6543675" cy="4479776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ru-RU" altLang="ru-RU" dirty="0"/>
              <a:t>Вариант использования (прецедент) – классификатор, который описывает совокупность сценариев взаимодействия актеров с системой или компонентом с целью достижения какой-либо цели, значимой для актеров. Варианты использования могут различаться по уровню цели: высокоуровневые цели, пользовательские цели, отдельные функции системы.</a:t>
            </a:r>
          </a:p>
        </p:txBody>
      </p:sp>
      <p:pic>
        <p:nvPicPr>
          <p:cNvPr id="9220" name="Picture 2">
            <a:extLst>
              <a:ext uri="{FF2B5EF4-FFF2-40B4-BE49-F238E27FC236}">
                <a16:creationId xmlns:a16="http://schemas.microsoft.com/office/drawing/2014/main" id="{6C2DF427-AD1E-48C7-AC2D-B06B23B75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204864"/>
            <a:ext cx="20097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D4304-DF66-4DC1-B495-4DAECCEA9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Кто является основным исполнителем</a:t>
            </a:r>
            <a:r>
              <a:rPr lang="en-US" dirty="0"/>
              <a:t>:</a:t>
            </a:r>
            <a:r>
              <a:rPr lang="ru-RU" dirty="0"/>
              <a:t> кассир или покупатель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AB35F8-0421-40F6-94B0-F9CD1AB2C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71727"/>
          </a:xfrm>
        </p:spPr>
        <p:txBody>
          <a:bodyPr>
            <a:normAutofit fontScale="92500"/>
          </a:bodyPr>
          <a:lstStyle/>
          <a:p>
            <a:r>
              <a:rPr lang="ru-RU" dirty="0"/>
              <a:t>Почему основным исполнителем для прецедента Оформление продажи является кассир, а не покупатель?</a:t>
            </a:r>
          </a:p>
          <a:p>
            <a:r>
              <a:rPr lang="ru-RU" dirty="0"/>
              <a:t>Ответ определяется рамками разрабатываемой системы. Если предприятие или торговую организацию рассматривать как агрегатную систему, то для нее основным исполнителем должен являться покупатель, задача которого - приобретение товаров или услуг. Однако с точки зрения самой POS-системы (которая определяет рамки системы для данного прецедента), основным исполнителем является кассир, задача которого — обслуживание продаж.</a:t>
            </a:r>
          </a:p>
          <a:p>
            <a:r>
              <a:rPr lang="ru-RU" dirty="0"/>
              <a:t>Покупатель тоже является исполнителем, но в контексте POS-системы он не относится к основным исполнителям. Главным исполнителем является кассир, поскольку система предназначена для автоматизации его функциональных обязанностей. Интерфейс пользователя системы не предназначен для покупателя, а оптимизирован с учетом задач кассира. Покупатель не знает, как пользоваться этой системой. Другими словами, система разрабатывается для кассира, а не для покупателя.</a:t>
            </a:r>
          </a:p>
        </p:txBody>
      </p:sp>
    </p:spTree>
    <p:extLst>
      <p:ext uri="{BB962C8B-B14F-4D97-AF65-F5344CB8AC3E}">
        <p14:creationId xmlns:p14="http://schemas.microsoft.com/office/powerpoint/2010/main" val="13146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550B6-33F1-4DF7-9974-7C9DA407E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Шаг 4. Определение </a:t>
            </a:r>
            <a:r>
              <a:rPr lang="ru-RU" dirty="0"/>
              <a:t>прецедентов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99C53E-5C8D-4965-B4C2-6BF8BD44A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 правило, каждой задаче пользователя соответствует один прецедент. Его имя должно соответствовать названию задачи, например, задаче оформления продажи должен соответствовать прецедент Оформление продажи.</a:t>
            </a:r>
          </a:p>
          <a:p>
            <a:r>
              <a:rPr lang="ru-RU" dirty="0"/>
              <a:t>Типичным исключением из правила соответствия задач и прецедентов является прецедент, решающий четыре задачи — создание, восстановление, обновление и удаление. Обычно такой прецедент называется Управление &lt;чем-либо&gt;. Например, задачи “изменение информации о пользователях”, “удаление пользователей” и т.д. решаются в рамках прецедента Управление пользователями.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908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D252903-AB8F-4589-9182-25E544377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«Модель банкомата»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91846DA-28DE-4D75-9264-FB914D091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00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>
            <a:extLst>
              <a:ext uri="{FF2B5EF4-FFF2-40B4-BE49-F238E27FC236}">
                <a16:creationId xmlns:a16="http://schemas.microsoft.com/office/drawing/2014/main" id="{466B50AF-17F2-4E88-9F07-3947E65D9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Диаграмма вариантов использования для модели банкомата </a:t>
            </a:r>
          </a:p>
        </p:txBody>
      </p:sp>
      <p:pic>
        <p:nvPicPr>
          <p:cNvPr id="28677" name="Picture 5" descr="Диаграмма вариантов использования для модели банкомата">
            <a:extLst>
              <a:ext uri="{FF2B5EF4-FFF2-40B4-BE49-F238E27FC236}">
                <a16:creationId xmlns:a16="http://schemas.microsoft.com/office/drawing/2014/main" id="{444F34E7-C8C5-4238-9816-009C0CAAC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133600"/>
            <a:ext cx="38100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>
            <a:extLst>
              <a:ext uri="{FF2B5EF4-FFF2-40B4-BE49-F238E27FC236}">
                <a16:creationId xmlns:a16="http://schemas.microsoft.com/office/drawing/2014/main" id="{DCC80EAD-F559-4878-8F8D-10E575ADD3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/>
              <a:t>Сценарий "Снятие наличных по кредитной карточке" </a:t>
            </a:r>
          </a:p>
        </p:txBody>
      </p:sp>
      <p:graphicFrame>
        <p:nvGraphicFramePr>
          <p:cNvPr id="30762" name="Group 42">
            <a:extLst>
              <a:ext uri="{FF2B5EF4-FFF2-40B4-BE49-F238E27FC236}">
                <a16:creationId xmlns:a16="http://schemas.microsoft.com/office/drawing/2014/main" id="{B8AA88B0-87C3-4C6F-8C9F-7595174CA4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9505977"/>
              </p:ext>
            </p:extLst>
          </p:nvPr>
        </p:nvGraphicFramePr>
        <p:xfrm>
          <a:off x="457200" y="1600200"/>
          <a:ext cx="8229600" cy="4954778"/>
        </p:xfrm>
        <a:graphic>
          <a:graphicData uri="http://schemas.openxmlformats.org/drawingml/2006/table">
            <a:tbl>
              <a:tblPr/>
              <a:tblGrid>
                <a:gridCol w="2170113">
                  <a:extLst>
                    <a:ext uri="{9D8B030D-6E8A-4147-A177-3AD203B41FA5}">
                      <a16:colId xmlns:a16="http://schemas.microsoft.com/office/drawing/2014/main" val="3470391769"/>
                    </a:ext>
                  </a:extLst>
                </a:gridCol>
                <a:gridCol w="6059487">
                  <a:extLst>
                    <a:ext uri="{9D8B030D-6E8A-4147-A177-3AD203B41FA5}">
                      <a16:colId xmlns:a16="http://schemas.microsoft.com/office/drawing/2014/main" val="891362436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Вариант использования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Снятие наличных по кредитной карточке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188849"/>
                  </a:ext>
                </a:extLst>
              </a:tr>
              <a:tr h="752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Актеры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Клиент, Банк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6246372"/>
                  </a:ext>
                </a:extLst>
              </a:tr>
              <a:tr h="755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Цель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Получение требуемой суммы наличными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090531"/>
                  </a:ext>
                </a:extLst>
              </a:tr>
              <a:tr h="754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Краткое описание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Клиент запрашивает требуемую сумму. Банкомат обеспечивает доступ к счету клиента. Банкомат выдает клиенту наличные.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583542"/>
                  </a:ext>
                </a:extLst>
              </a:tr>
              <a:tr h="752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Тип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Базовый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543016"/>
                  </a:ext>
                </a:extLst>
              </a:tr>
              <a:tr h="755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Ссылки на другие варианты использования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Включает в себя: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Проверка ПИН-кода кредитной карточки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Идентифицировать кредитную карточку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324251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>
            <a:extLst>
              <a:ext uri="{FF2B5EF4-FFF2-40B4-BE49-F238E27FC236}">
                <a16:creationId xmlns:a16="http://schemas.microsoft.com/office/drawing/2014/main" id="{A9B224E5-43D9-471E-A553-AE0155A169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Типичный ход событий сценария "Снятие наличных по кредитной карточке" </a:t>
            </a:r>
          </a:p>
        </p:txBody>
      </p:sp>
      <p:graphicFrame>
        <p:nvGraphicFramePr>
          <p:cNvPr id="33837" name="Group 45">
            <a:extLst>
              <a:ext uri="{FF2B5EF4-FFF2-40B4-BE49-F238E27FC236}">
                <a16:creationId xmlns:a16="http://schemas.microsoft.com/office/drawing/2014/main" id="{CED338D6-B542-490A-9CF1-26B82EF8E9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8313" y="1412875"/>
          <a:ext cx="8229600" cy="5220971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3077122608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812423833"/>
                    </a:ext>
                  </a:extLst>
                </a:gridCol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Действия актеров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Отклик системы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959284"/>
                  </a:ext>
                </a:extLst>
              </a:tr>
              <a:tr h="644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 Клиент вставляет кредитную карточку в устройство чтения банкомата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Исключение №1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: Кредитная карточка недействительна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2. Банкомат проверяет кредитную карточку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 Банкомат предлагает ввести ПИН-код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031021"/>
                  </a:ext>
                </a:extLst>
              </a:tr>
              <a:tr h="647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 Клиент вводит персональный PIN-код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Исключение №2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: Клиент вводит неверный ПИН-код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5. Банкомат проверяет ПИН-код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6. Банкомат отображает опции меню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772140"/>
                  </a:ext>
                </a:extLst>
              </a:tr>
              <a:tr h="646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 Клиент выбирает снятие наличных со своего счета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8. Система делает запрос в Банк и выясняет текущее состояние счета клиента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9. Банкомат предлагает ввести требуемую сумму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119020"/>
                  </a:ext>
                </a:extLst>
              </a:tr>
              <a:tr h="647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10. Клиент вводит требуемую сумму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11. Банк проверяет введенную сумму</a:t>
                      </a:r>
                      <a:endParaRPr kumimoji="0" lang="ru-RU" alt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Исключение №3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: Требуемая сумма превышает сумму на счете клиента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12. Банкомат изменяет состояние счета клиента, выдает наличные и чек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723166"/>
                  </a:ext>
                </a:extLst>
              </a:tr>
              <a:tr h="596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13. Клиент получает наличные и чек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14. Банкомат предлагает клиенту забрать кредитную карточку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233393"/>
                  </a:ext>
                </a:extLst>
              </a:tr>
              <a:tr h="528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15. Клиент получает свою кредитную карточку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16. Банкомат отображает сообщение о готовности к работе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07498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>
            <a:extLst>
              <a:ext uri="{FF2B5EF4-FFF2-40B4-BE49-F238E27FC236}">
                <a16:creationId xmlns:a16="http://schemas.microsoft.com/office/drawing/2014/main" id="{59326875-77F0-402C-8142-262AB5DDA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/>
              <a:t>Исключения сценария "Снятие наличных по кредитной карточке"</a:t>
            </a:r>
          </a:p>
        </p:txBody>
      </p:sp>
      <p:graphicFrame>
        <p:nvGraphicFramePr>
          <p:cNvPr id="36926" name="Group 62">
            <a:extLst>
              <a:ext uri="{FF2B5EF4-FFF2-40B4-BE49-F238E27FC236}">
                <a16:creationId xmlns:a16="http://schemas.microsoft.com/office/drawing/2014/main" id="{342852F7-6416-4BA8-94AA-770F65AEFE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68672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571208187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916083361"/>
                    </a:ext>
                  </a:extLst>
                </a:gridCol>
              </a:tblGrid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Действия актера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Отклик системы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097965"/>
                  </a:ext>
                </a:extLst>
              </a:tr>
              <a:tr h="4064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Исключение №1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 Кредитная карточка недействительна или неверно вставлена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43538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 Банкомат отображает информацию о неверно вставленной кредитной карточке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14. Банкомат возвращает клиенту его кредитную карточку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214009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15. Клиент получает свою кредитную карточку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5263912"/>
                  </a:ext>
                </a:extLst>
              </a:tr>
              <a:tr h="4064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Исключение №2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 Клиент вводит неверный ПИН-код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830346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6. Банкомат отображает информацию о неверном ПИН-коде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0208608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 Клиент вводит новый ПИН-код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8060594"/>
                  </a:ext>
                </a:extLst>
              </a:tr>
              <a:tr h="4064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Исключение №3</a:t>
                      </a: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 Требуемая сумма превышает сумму на счете клиента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906916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12. Банкомат отображает информацию о превышении кредита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054815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10. Клиент вводит новую требуемую сумму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22126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93B3CF1A-DB43-412A-B5DE-F8B400E27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Интерфейсы</a:t>
            </a: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99328F9E-0310-4C04-847B-84898A88C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4438"/>
            <a:ext cx="6707188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3">
            <a:extLst>
              <a:ext uri="{FF2B5EF4-FFF2-40B4-BE49-F238E27FC236}">
                <a16:creationId xmlns:a16="http://schemas.microsoft.com/office/drawing/2014/main" id="{E247144E-E816-4AEA-8515-80A32CF8B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929063"/>
            <a:ext cx="87407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D3C2FF29-3E08-4E5D-BEE7-A511A73A1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Интерфейсы</a:t>
            </a:r>
          </a:p>
        </p:txBody>
      </p:sp>
      <p:sp>
        <p:nvSpPr>
          <p:cNvPr id="12291" name="Объект 1">
            <a:extLst>
              <a:ext uri="{FF2B5EF4-FFF2-40B4-BE49-F238E27FC236}">
                <a16:creationId xmlns:a16="http://schemas.microsoft.com/office/drawing/2014/main" id="{5B19E781-491E-4D7D-987E-435DB0FD7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600" dirty="0"/>
              <a:t>Если интерфейс соединяется с вариантом использования сплошной линией, то этот вариант использования должен реализовывать все операции, необходимые для данного интерфейса, а возможно и больше.</a:t>
            </a:r>
          </a:p>
          <a:p>
            <a:r>
              <a:rPr lang="ru-RU" altLang="ru-RU" sz="2600" dirty="0"/>
              <a:t>Если интерфейс соединяется с вариантом использования пунктирной линией со стрелкой, это означает что вариант использования предназначен для спецификации только того сервиса, который необходим для реализации данного интерфейса.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39688ECA-3086-401B-9331-5A6E30228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Ассоциация</a:t>
            </a:r>
          </a:p>
        </p:txBody>
      </p:sp>
      <p:sp>
        <p:nvSpPr>
          <p:cNvPr id="13316" name="Содержимое 2">
            <a:extLst>
              <a:ext uri="{FF2B5EF4-FFF2-40B4-BE49-F238E27FC236}">
                <a16:creationId xmlns:a16="http://schemas.microsoft.com/office/drawing/2014/main" id="{6D688622-C0CA-4622-A7AC-231F9B16E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714750"/>
            <a:ext cx="8229600" cy="2609850"/>
          </a:xfrm>
        </p:spPr>
        <p:txBody>
          <a:bodyPr/>
          <a:lstStyle/>
          <a:p>
            <a:r>
              <a:rPr lang="ru-RU" altLang="ru-RU"/>
              <a:t>Ассоциация актера с вариантом использования указывает на взаимодействие актера с субъектом в одном из сценариев данного варианта использования</a:t>
            </a:r>
          </a:p>
        </p:txBody>
      </p:sp>
      <p:pic>
        <p:nvPicPr>
          <p:cNvPr id="13315" name="Picture 2">
            <a:extLst>
              <a:ext uri="{FF2B5EF4-FFF2-40B4-BE49-F238E27FC236}">
                <a16:creationId xmlns:a16="http://schemas.microsoft.com/office/drawing/2014/main" id="{3A7FF5C5-92BA-4454-9325-717516CFC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1924901"/>
            <a:ext cx="5184576" cy="13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238F263491FCF4A8503FE034E164FCE" ma:contentTypeVersion="0" ma:contentTypeDescription="Создание документа." ma:contentTypeScope="" ma:versionID="2c973d728cb918786725e37592aff258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C3BC9C-369B-4058-8B4F-A2890560DD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6DFAF487-2395-4E9A-ABDC-4624DCDC48FD}">
  <ds:schemaRefs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3845</TotalTime>
  <Words>3599</Words>
  <Application>Microsoft Office PowerPoint</Application>
  <PresentationFormat>Экран (4:3)</PresentationFormat>
  <Paragraphs>263</Paragraphs>
  <Slides>66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0" baseType="lpstr">
      <vt:lpstr>Arial</vt:lpstr>
      <vt:lpstr>Times New Roman</vt:lpstr>
      <vt:lpstr>Wingdings</vt:lpstr>
      <vt:lpstr>Тема Office</vt:lpstr>
      <vt:lpstr>Управление проектированием информационных систем</vt:lpstr>
      <vt:lpstr>Цели использования диаграммы вариантов использования</vt:lpstr>
      <vt:lpstr>Прецеденты</vt:lpstr>
      <vt:lpstr>Актер (актор)</vt:lpstr>
      <vt:lpstr>Сценарий</vt:lpstr>
      <vt:lpstr>Вариант использования  (use case)</vt:lpstr>
      <vt:lpstr>Интерфейсы</vt:lpstr>
      <vt:lpstr>Интерфейсы</vt:lpstr>
      <vt:lpstr>Ассоциация</vt:lpstr>
      <vt:lpstr>Расширение</vt:lpstr>
      <vt:lpstr>Отношение расширения</vt:lpstr>
      <vt:lpstr>Когда использовать отношение расширения?</vt:lpstr>
      <vt:lpstr>Включение</vt:lpstr>
      <vt:lpstr>Отношение включения</vt:lpstr>
      <vt:lpstr>Обобщение</vt:lpstr>
      <vt:lpstr>Обобщение</vt:lpstr>
      <vt:lpstr>Графическое отображения</vt:lpstr>
      <vt:lpstr>Пример: исходная диаграмма вариантов использования</vt:lpstr>
      <vt:lpstr>Пример: уточненный вариант диаграммы</vt:lpstr>
      <vt:lpstr>Пример: последующее уточнение диаграммы</vt:lpstr>
      <vt:lpstr>Пример: последующее уточнение диаграммы</vt:lpstr>
      <vt:lpstr>Пример 2. Начальная диаграмма</vt:lpstr>
      <vt:lpstr>Пример 2. Подсистемы на диаграмме вариантов использования</vt:lpstr>
      <vt:lpstr>Цели, которые преследуют варианты использования</vt:lpstr>
      <vt:lpstr>Особенности</vt:lpstr>
      <vt:lpstr>Сценарии использования</vt:lpstr>
      <vt:lpstr>Сценарии и прецеденты</vt:lpstr>
      <vt:lpstr>Шаблон описания сценария</vt:lpstr>
      <vt:lpstr>Рекомендации</vt:lpstr>
      <vt:lpstr>Прецеденты и модель прецедентов</vt:lpstr>
      <vt:lpstr>Прецеденты и модель прецедентов</vt:lpstr>
      <vt:lpstr>Зачем нужны описания прецедентов</vt:lpstr>
      <vt:lpstr>Зачем нужны описания прецедентов</vt:lpstr>
      <vt:lpstr>Прецеденты и функциональные требования</vt:lpstr>
      <vt:lpstr>Три типа исполнителей</vt:lpstr>
      <vt:lpstr>Основной исполнитель</vt:lpstr>
      <vt:lpstr>Вспомогательный исполнитель</vt:lpstr>
      <vt:lpstr>Закулисный исполнитель</vt:lpstr>
      <vt:lpstr>Основные форматы прецедентов</vt:lpstr>
      <vt:lpstr>Сжатый</vt:lpstr>
      <vt:lpstr>Свободный</vt:lpstr>
      <vt:lpstr>Развернутый</vt:lpstr>
      <vt:lpstr>Рамки</vt:lpstr>
      <vt:lpstr>Уровень</vt:lpstr>
      <vt:lpstr>Заинтересованные лица и их требования</vt:lpstr>
      <vt:lpstr>Предусловия</vt:lpstr>
      <vt:lpstr>Постусловия</vt:lpstr>
      <vt:lpstr>Основной успешный сценарий</vt:lpstr>
      <vt:lpstr>Расширения</vt:lpstr>
      <vt:lpstr>Альтернативные сценарии</vt:lpstr>
      <vt:lpstr>Специальные требования</vt:lpstr>
      <vt:lpstr>Список технологий и типов данных</vt:lpstr>
      <vt:lpstr>Как выделять прецеденты</vt:lpstr>
      <vt:lpstr>Шаг 1. Определение рамок системы</vt:lpstr>
      <vt:lpstr>Шаг 2 и 3. Определение основных исполнителей и задач</vt:lpstr>
      <vt:lpstr>Вопросы, возникающие при определении исполнителей и задач</vt:lpstr>
      <vt:lpstr>Как составить перечень исполнителей и их задач</vt:lpstr>
      <vt:lpstr>Прецеденты и задачи</vt:lpstr>
      <vt:lpstr>Кто является основным исполнителем:</vt:lpstr>
      <vt:lpstr>Кто является основным исполнителем: кассир или покупатель</vt:lpstr>
      <vt:lpstr>Шаг 4. Определение прецедентов</vt:lpstr>
      <vt:lpstr>Пример «Модель банкомата»</vt:lpstr>
      <vt:lpstr>Диаграмма вариантов использования для модели банкомата </vt:lpstr>
      <vt:lpstr>Сценарий "Снятие наличных по кредитной карточке" </vt:lpstr>
      <vt:lpstr>Типичный ход событий сценария "Снятие наличных по кредитной карточке" </vt:lpstr>
      <vt:lpstr>Исключения сценария "Снятие наличных по кредитной карточке"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LG</dc:creator>
  <cp:lastModifiedBy>Виталий Бондаренко</cp:lastModifiedBy>
  <cp:revision>776</cp:revision>
  <dcterms:created xsi:type="dcterms:W3CDTF">1601-01-01T00:00:00Z</dcterms:created>
  <dcterms:modified xsi:type="dcterms:W3CDTF">2019-11-14T20:37:04Z</dcterms:modified>
</cp:coreProperties>
</file>