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6" r:id="rId3"/>
  </p:sldMasterIdLst>
  <p:notesMasterIdLst>
    <p:notesMasterId r:id="rId64"/>
  </p:notesMasterIdLst>
  <p:handoutMasterIdLst>
    <p:handoutMasterId r:id="rId65"/>
  </p:handoutMasterIdLst>
  <p:sldIdLst>
    <p:sldId id="342" r:id="rId4"/>
    <p:sldId id="348" r:id="rId5"/>
    <p:sldId id="349" r:id="rId6"/>
    <p:sldId id="291" r:id="rId7"/>
    <p:sldId id="289" r:id="rId8"/>
    <p:sldId id="290" r:id="rId9"/>
    <p:sldId id="297" r:id="rId10"/>
    <p:sldId id="300" r:id="rId11"/>
    <p:sldId id="262" r:id="rId12"/>
    <p:sldId id="292" r:id="rId13"/>
    <p:sldId id="288" r:id="rId14"/>
    <p:sldId id="264" r:id="rId15"/>
    <p:sldId id="265" r:id="rId16"/>
    <p:sldId id="266" r:id="rId17"/>
    <p:sldId id="267" r:id="rId18"/>
    <p:sldId id="268" r:id="rId19"/>
    <p:sldId id="270" r:id="rId20"/>
    <p:sldId id="272" r:id="rId21"/>
    <p:sldId id="305" r:id="rId22"/>
    <p:sldId id="273" r:id="rId23"/>
    <p:sldId id="275" r:id="rId24"/>
    <p:sldId id="309" r:id="rId25"/>
    <p:sldId id="276" r:id="rId26"/>
    <p:sldId id="277" r:id="rId27"/>
    <p:sldId id="278" r:id="rId28"/>
    <p:sldId id="281" r:id="rId29"/>
    <p:sldId id="282" r:id="rId30"/>
    <p:sldId id="306" r:id="rId31"/>
    <p:sldId id="307" r:id="rId32"/>
    <p:sldId id="308" r:id="rId33"/>
    <p:sldId id="283" r:id="rId34"/>
    <p:sldId id="295" r:id="rId35"/>
    <p:sldId id="269" r:id="rId36"/>
    <p:sldId id="284" r:id="rId37"/>
    <p:sldId id="285" r:id="rId38"/>
    <p:sldId id="286" r:id="rId39"/>
    <p:sldId id="287" r:id="rId40"/>
    <p:sldId id="271" r:id="rId41"/>
    <p:sldId id="257" r:id="rId42"/>
    <p:sldId id="258" r:id="rId43"/>
    <p:sldId id="360" r:id="rId44"/>
    <p:sldId id="350" r:id="rId45"/>
    <p:sldId id="353" r:id="rId46"/>
    <p:sldId id="259" r:id="rId47"/>
    <p:sldId id="260" r:id="rId48"/>
    <p:sldId id="261" r:id="rId49"/>
    <p:sldId id="343" r:id="rId50"/>
    <p:sldId id="263" r:id="rId51"/>
    <p:sldId id="344" r:id="rId52"/>
    <p:sldId id="345" r:id="rId53"/>
    <p:sldId id="346" r:id="rId54"/>
    <p:sldId id="347" r:id="rId55"/>
    <p:sldId id="356" r:id="rId56"/>
    <p:sldId id="354" r:id="rId57"/>
    <p:sldId id="355" r:id="rId58"/>
    <p:sldId id="351" r:id="rId59"/>
    <p:sldId id="352" r:id="rId60"/>
    <p:sldId id="357" r:id="rId61"/>
    <p:sldId id="358" r:id="rId62"/>
    <p:sldId id="359" r:id="rId63"/>
  </p:sldIdLst>
  <p:sldSz cx="9144000" cy="6858000" type="screen4x3"/>
  <p:notesSz cx="6808788" cy="98234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7F6C98B-743B-40DB-856D-40CB3C86D261}">
          <p14:sldIdLst>
            <p14:sldId id="342"/>
            <p14:sldId id="348"/>
            <p14:sldId id="349"/>
            <p14:sldId id="291"/>
          </p14:sldIdLst>
        </p14:section>
        <p14:section name="RUP" id="{2FA59BB5-B7C9-429A-96A9-2CC917FE9143}">
          <p14:sldIdLst>
            <p14:sldId id="289"/>
            <p14:sldId id="290"/>
            <p14:sldId id="297"/>
            <p14:sldId id="300"/>
            <p14:sldId id="262"/>
            <p14:sldId id="292"/>
            <p14:sldId id="288"/>
            <p14:sldId id="264"/>
            <p14:sldId id="265"/>
            <p14:sldId id="266"/>
            <p14:sldId id="267"/>
            <p14:sldId id="268"/>
            <p14:sldId id="270"/>
            <p14:sldId id="272"/>
            <p14:sldId id="305"/>
            <p14:sldId id="273"/>
            <p14:sldId id="275"/>
            <p14:sldId id="309"/>
            <p14:sldId id="276"/>
            <p14:sldId id="277"/>
            <p14:sldId id="278"/>
            <p14:sldId id="281"/>
            <p14:sldId id="282"/>
            <p14:sldId id="306"/>
            <p14:sldId id="307"/>
            <p14:sldId id="308"/>
            <p14:sldId id="283"/>
            <p14:sldId id="295"/>
            <p14:sldId id="269"/>
            <p14:sldId id="284"/>
            <p14:sldId id="285"/>
            <p14:sldId id="286"/>
            <p14:sldId id="287"/>
            <p14:sldId id="271"/>
          </p14:sldIdLst>
        </p14:section>
        <p14:section name="MSF" id="{03B3FA8A-298B-4459-9A66-7C8E527E98E6}">
          <p14:sldIdLst>
            <p14:sldId id="257"/>
            <p14:sldId id="258"/>
            <p14:sldId id="360"/>
            <p14:sldId id="350"/>
            <p14:sldId id="353"/>
            <p14:sldId id="259"/>
            <p14:sldId id="260"/>
            <p14:sldId id="261"/>
            <p14:sldId id="343"/>
            <p14:sldId id="263"/>
            <p14:sldId id="344"/>
            <p14:sldId id="345"/>
            <p14:sldId id="346"/>
            <p14:sldId id="347"/>
            <p14:sldId id="356"/>
            <p14:sldId id="354"/>
            <p14:sldId id="355"/>
            <p14:sldId id="351"/>
            <p14:sldId id="352"/>
            <p14:sldId id="357"/>
            <p14:sldId id="358"/>
          </p14:sldIdLst>
        </p14:section>
        <p14:section name="Вопросы" id="{0E8A81F0-2237-4258-AD50-9A595FDF3539}">
          <p14:sldIdLst>
            <p14:sldId id="3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FF0000"/>
    <a:srgbClr val="FF9999"/>
    <a:srgbClr val="FFCC99"/>
    <a:srgbClr val="FFFFCC"/>
    <a:srgbClr val="DBD600"/>
    <a:srgbClr val="9900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40" autoAdjust="0"/>
    <p:restoredTop sz="89866" autoAdjust="0"/>
  </p:normalViewPr>
  <p:slideViewPr>
    <p:cSldViewPr>
      <p:cViewPr varScale="1">
        <p:scale>
          <a:sx n="92" d="100"/>
          <a:sy n="92" d="100"/>
        </p:scale>
        <p:origin x="102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presProps" Target="presProp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0FC3061C-EC3F-4E37-A2FE-23DB8DE0013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3A80763-D519-45A8-9308-EECDACAD0C4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41EA302F-E5B1-44D8-BDB4-5BF70A3B106B}" type="datetimeFigureOut">
              <a:rPr lang="ru-RU"/>
              <a:pPr>
                <a:defRPr/>
              </a:pPr>
              <a:t>29.11.2019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256B7DF-E27A-4909-8799-3B1BDB45CEF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31325"/>
            <a:ext cx="2951163" cy="4905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F55588F-0BAF-49F0-986A-879DAB9CB64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038" y="9331325"/>
            <a:ext cx="2951162" cy="4905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2388FC-AD4E-445B-AEF2-6C1FA2FF9B8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5C318602-3B1D-4846-8BA5-A195FDBC2A9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4DED183B-B74E-455B-92A2-7401C70966F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511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0555704A-3BF1-4DBD-8F12-7D69784D239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9325" y="736600"/>
            <a:ext cx="4910138" cy="36845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41" name="Rectangle 5">
            <a:extLst>
              <a:ext uri="{FF2B5EF4-FFF2-40B4-BE49-F238E27FC236}">
                <a16:creationId xmlns:a16="http://schemas.microsoft.com/office/drawing/2014/main" id="{EC3713EA-EF46-43F6-9C57-B91603C663E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665663"/>
            <a:ext cx="5446712" cy="442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5542" name="Rectangle 6">
            <a:extLst>
              <a:ext uri="{FF2B5EF4-FFF2-40B4-BE49-F238E27FC236}">
                <a16:creationId xmlns:a16="http://schemas.microsoft.com/office/drawing/2014/main" id="{266FFE1A-E1EF-4361-B0A6-0741F10FE75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31325"/>
            <a:ext cx="295116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543" name="Rectangle 7">
            <a:extLst>
              <a:ext uri="{FF2B5EF4-FFF2-40B4-BE49-F238E27FC236}">
                <a16:creationId xmlns:a16="http://schemas.microsoft.com/office/drawing/2014/main" id="{D0736AAE-E516-4D6B-97A8-B0C3ECB69C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331325"/>
            <a:ext cx="29511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7F2A19A1-7F40-41AC-97B6-97DED4BD6FA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33F29-0C21-4B87-A6D0-0F8F7799A30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914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 sz="1100" b="0" i="0" u="none" strike="noStrike" cap="non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 sz="1100" b="0" i="0" u="none" strike="noStrike" cap="none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" name="Google Shape;128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 sz="1100" b="0" i="0" u="none" strike="noStrike" cap="non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931ECD-A7B1-488C-A7D0-195FB419A5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B9BC4A-457B-4B33-9C0B-FA12DADBE9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6EB63F-FE95-44C2-81DE-CD8200699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6C3B9-296A-41E3-BB2D-EEE971180BEC}" type="datetime1">
              <a:rPr lang="en-US" smtClean="0"/>
              <a:t>11/29/2019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49D8C7-E53E-4624-9E91-0809499D6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E97C5D-D309-4C00-9CDC-10AA3DD7F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256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C442FC-4734-422D-8F00-CB693EE14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F7A1314-B17D-4817-AE27-426A792AB8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1539B4-D7C6-4F13-9732-BA82694C0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27A9D-F2D2-40CE-81B7-DD1DDF79B904}" type="datetime1">
              <a:rPr lang="en-US" smtClean="0"/>
              <a:t>11/29/2019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91B5B9-5642-4A9E-9A90-179EA3663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DEE035-4504-4FB9-B262-CF98E9330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687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BA12AB0-409D-44A2-A3D7-6F94797858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50C3819-6E3C-4291-8DAE-7B438F2E53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0A89B8-E5F5-4D6A-9517-E1A1869F9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8DB01-F2FE-4400-ADBC-E1372C42BE56}" type="datetime1">
              <a:rPr lang="en-US" smtClean="0"/>
              <a:t>11/29/2019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AEACCA-AAAD-4F42-84FF-42190E898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B442D5-9E6B-4966-AFCE-040A5A55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729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rot="10800000" flipH="1">
            <a:off x="0" y="2247999"/>
            <a:ext cx="9144000" cy="461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0" y="2248000"/>
            <a:ext cx="9144000" cy="1448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71900" y="984967"/>
            <a:ext cx="8222100" cy="1023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indent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indent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indent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indent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indent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indent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indent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71900" y="2558767"/>
            <a:ext cx="8222100" cy="36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None/>
              <a:defRPr sz="18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523542" y="6260831"/>
            <a:ext cx="548699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021399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CCC661-3872-428F-9CBA-DFF03B86F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563563-660A-45F5-B842-3C4B94D269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F33B1F-CD2E-48DC-A751-6DC11B3AA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41B62-BB71-46D6-96A8-559DF29B0AA3}" type="datetime1">
              <a:rPr lang="en-US" smtClean="0"/>
              <a:t>11/29/2019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BA9D9F-FB3E-47AF-940C-254471D8C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62E98E-1885-49D1-A1B6-0A64BB998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909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049C5B-D958-4EB7-AADF-AE25E1796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62AACF-78FD-4A5A-B7E3-99E7452815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1B4D54-1F0B-4B62-9040-016D77940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3573-99FE-43C3-8635-63EF79A3C95D}" type="datetime1">
              <a:rPr lang="en-US" smtClean="0"/>
              <a:t>11/29/2019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1875A3-12DE-4310-9CE3-0055D4490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4792BB8-B414-4DEC-AE47-196487A66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504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708BBC-EFF0-479D-AE14-EB4A6E07F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E05600-C438-415D-B40F-28E3EC5C47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CA4218C-DBA5-4ED0-A888-C246CF3CFE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268A160-D72B-4EBD-BF73-8263527B3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07CD5-ABA6-4B26-85CC-1F081CFAD2B9}" type="datetime1">
              <a:rPr lang="en-US" smtClean="0"/>
              <a:t>11/29/2019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CA0D551-590A-4205-88C1-EC4F5D975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C711E90-2C7A-4737-B841-3C11CCAEC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564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22A8BD-DCE0-4BD7-A9A5-6D2B11F81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42CADF1-9505-4E60-A9BA-357B9C8959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4D08302-5529-4213-859F-C07B3ABDFC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6B111EB-76EE-48F4-8B20-DD9281B56C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3306967-1D9B-41B7-9081-335FB9C3F3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05B63D-880E-4C28-86E1-B6A48044E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721D1-D97F-47D0-B595-ECD4760F0B99}" type="datetime1">
              <a:rPr lang="en-US" smtClean="0"/>
              <a:t>11/29/2019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62C38E0-87A8-46E3-A6C5-6955538A6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9D39BCF-0423-42A5-A18B-15974592B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222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D0D590-D604-4D92-9EEF-6C88D26A4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BAB95D-101C-44C0-8BCE-ACA89FEE0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18550-5737-4D5B-8CEF-3DBC41895E0C}" type="datetime1">
              <a:rPr lang="en-US" smtClean="0"/>
              <a:t>11/29/2019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01E7B10-3093-48EF-8CF4-F3183A849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32A6554-E6F0-46DD-BCBE-9C05155B8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082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2FB0C1A-1104-4B16-82E8-5A3D724DB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2C52-D614-4DD8-805B-4384FD776392}" type="datetime1">
              <a:rPr lang="en-US" smtClean="0"/>
              <a:t>11/29/2019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A5B5707-090A-43A4-827C-A7F5B54A9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96E15C4-C3E6-45D3-9912-5E0C70016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998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31A995-08D5-46C4-BF24-2F7BC0FDC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E1514F-DA95-4253-BE5B-78F4A1A9C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2A8FF2-9BC8-4521-B10F-17333B77B4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00076E5-C829-4BC3-A781-3C32AD540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C0C11-4DAC-4051-945C-EF389AEF4118}" type="datetime1">
              <a:rPr lang="en-US" smtClean="0"/>
              <a:t>11/29/2019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B5CB31-8D13-42D8-9060-974259D84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C83ABA-374D-4A76-B077-DFF0F00BA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592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91F8CB-47F6-467D-90B6-164087F37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328DE35-AD93-49AD-BBEE-D869077456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275C236-C926-413C-9A2D-76C52F9BC8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B2C5F86-F9BF-4022-B038-B9715EC51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A4855-5B3E-425F-91E8-ABF69DB2CBA8}" type="datetime1">
              <a:rPr lang="en-US" smtClean="0"/>
              <a:t>11/29/2019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314415-C595-427E-B390-3BCDBCCFE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D29D8F-A5BD-4231-8A8B-4C9668613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304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D4C1E2-3FC0-402F-8F50-80C307CF2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AE2C886-3F26-44A0-BB79-A763BB8210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A29EEA-D6DB-4847-B5F4-3D77E8F831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F8D71-B735-40D9-8BFB-C053DD899C8D}" type="datetime1">
              <a:rPr lang="en-US" smtClean="0"/>
              <a:t>11/29/2019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3A4270-04CE-4C4A-AC0A-E8A249AF6C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E7FA87-CAAD-42BA-ABE8-4B366F1D46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51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  <p:sldLayoutId id="2147484053" r:id="rId7"/>
    <p:sldLayoutId id="2147484054" r:id="rId8"/>
    <p:sldLayoutId id="2147484055" r:id="rId9"/>
    <p:sldLayoutId id="2147484056" r:id="rId10"/>
    <p:sldLayoutId id="2147484057" r:id="rId11"/>
    <p:sldLayoutId id="2147484058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B50C1A94-0BC1-4306-8BD9-9B3932401EE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0825" y="469900"/>
            <a:ext cx="8634413" cy="2022475"/>
          </a:xfrm>
        </p:spPr>
        <p:txBody>
          <a:bodyPr>
            <a:normAutofit/>
          </a:bodyPr>
          <a:lstStyle/>
          <a:p>
            <a:r>
              <a:rPr lang="ru-RU" altLang="ru-RU" sz="4800" b="1" dirty="0"/>
              <a:t>Управление проектированием информационных систем</a:t>
            </a:r>
            <a:endParaRPr lang="en-US" altLang="ru-RU" sz="4700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0A9D133-13AC-438F-8C12-3C57399275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Тема </a:t>
            </a:r>
            <a:r>
              <a:rPr lang="en-US" dirty="0"/>
              <a:t>6</a:t>
            </a:r>
            <a:r>
              <a:rPr lang="ru-RU" dirty="0"/>
              <a:t>. </a:t>
            </a:r>
            <a:endParaRPr lang="en-US" dirty="0"/>
          </a:p>
          <a:p>
            <a:r>
              <a:rPr lang="ru-RU" b="1" dirty="0"/>
              <a:t>Технология объектно-ориентированного проектирования ИС </a:t>
            </a:r>
            <a:r>
              <a:rPr lang="en-US" b="1" dirty="0"/>
              <a:t>Rational Unified Process (RUP)</a:t>
            </a:r>
          </a:p>
          <a:p>
            <a:br>
              <a:rPr lang="ru-RU" dirty="0"/>
            </a:br>
            <a:r>
              <a:rPr lang="en-AU" b="1" dirty="0"/>
              <a:t>Microsoft Solutions Framework (MSF)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Архитектура </a:t>
            </a:r>
            <a:r>
              <a:rPr lang="en-US" dirty="0"/>
              <a:t>RUP</a:t>
            </a:r>
            <a:endParaRPr lang="ru-RU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04963"/>
            <a:ext cx="7807444" cy="511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5164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err="1"/>
              <a:t>Итерационность</a:t>
            </a:r>
            <a:r>
              <a:rPr lang="ru-RU" sz="3200" dirty="0"/>
              <a:t>  технологии объектно-ориентированного проектирования </a:t>
            </a:r>
            <a:r>
              <a:rPr lang="en-US" sz="3200" dirty="0"/>
              <a:t>RUP (Rational Unified Process)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844824"/>
            <a:ext cx="7498080" cy="4800600"/>
          </a:xfrm>
        </p:spPr>
        <p:txBody>
          <a:bodyPr>
            <a:normAutofit/>
          </a:bodyPr>
          <a:lstStyle/>
          <a:p>
            <a:r>
              <a:rPr lang="en-US" dirty="0" err="1">
                <a:latin typeface="Corbel" pitchFamily="34" charset="0"/>
              </a:rPr>
              <a:t>Итераци</a:t>
            </a:r>
            <a:r>
              <a:rPr lang="ru-RU" dirty="0" err="1"/>
              <a:t>онность</a:t>
            </a:r>
            <a:r>
              <a:rPr lang="ru-RU" dirty="0"/>
              <a:t> технологии</a:t>
            </a:r>
            <a:r>
              <a:rPr lang="en-US" dirty="0"/>
              <a:t> - </a:t>
            </a:r>
            <a:r>
              <a:rPr lang="en-US" dirty="0" err="1">
                <a:latin typeface="Corbel" pitchFamily="34" charset="0"/>
              </a:rPr>
              <a:t>последовательность</a:t>
            </a:r>
            <a:r>
              <a:rPr lang="en-US" dirty="0">
                <a:latin typeface="Corbel" pitchFamily="34" charset="0"/>
              </a:rPr>
              <a:t> </a:t>
            </a:r>
            <a:r>
              <a:rPr lang="en-US" dirty="0" err="1">
                <a:latin typeface="Corbel" pitchFamily="34" charset="0"/>
              </a:rPr>
              <a:t>работ</a:t>
            </a:r>
            <a:r>
              <a:rPr lang="en-US" dirty="0">
                <a:latin typeface="Corbel" pitchFamily="34" charset="0"/>
              </a:rPr>
              <a:t> в </a:t>
            </a:r>
            <a:r>
              <a:rPr lang="en-US" dirty="0" err="1">
                <a:latin typeface="Corbel" pitchFamily="34" charset="0"/>
              </a:rPr>
              <a:t>рамках</a:t>
            </a:r>
            <a:r>
              <a:rPr lang="en-US" dirty="0">
                <a:latin typeface="Corbel" pitchFamily="34" charset="0"/>
              </a:rPr>
              <a:t> </a:t>
            </a:r>
            <a:r>
              <a:rPr lang="en-US" dirty="0" err="1">
                <a:latin typeface="Corbel" pitchFamily="34" charset="0"/>
              </a:rPr>
              <a:t>утвержденного</a:t>
            </a:r>
            <a:r>
              <a:rPr lang="en-US" dirty="0">
                <a:latin typeface="Corbel" pitchFamily="34" charset="0"/>
              </a:rPr>
              <a:t> </a:t>
            </a:r>
            <a:r>
              <a:rPr lang="en-US" dirty="0" err="1">
                <a:latin typeface="Corbel" pitchFamily="34" charset="0"/>
              </a:rPr>
              <a:t>плана</a:t>
            </a:r>
            <a:r>
              <a:rPr lang="en-US" dirty="0">
                <a:latin typeface="Corbel" pitchFamily="34" charset="0"/>
              </a:rPr>
              <a:t>, </a:t>
            </a:r>
            <a:r>
              <a:rPr lang="en-US" dirty="0" err="1">
                <a:latin typeface="Corbel" pitchFamily="34" charset="0"/>
              </a:rPr>
              <a:t>приводящая</a:t>
            </a:r>
            <a:r>
              <a:rPr lang="en-US" dirty="0">
                <a:latin typeface="Corbel" pitchFamily="34" charset="0"/>
              </a:rPr>
              <a:t> к </a:t>
            </a:r>
            <a:r>
              <a:rPr lang="en-US" dirty="0" err="1">
                <a:latin typeface="Corbel" pitchFamily="34" charset="0"/>
              </a:rPr>
              <a:t>созданию</a:t>
            </a:r>
            <a:r>
              <a:rPr lang="en-US" dirty="0">
                <a:latin typeface="Corbel" pitchFamily="34" charset="0"/>
              </a:rPr>
              <a:t> </a:t>
            </a:r>
            <a:r>
              <a:rPr lang="en-US" dirty="0" err="1">
                <a:latin typeface="Corbel" pitchFamily="34" charset="0"/>
              </a:rPr>
              <a:t>работоспособного</a:t>
            </a:r>
            <a:r>
              <a:rPr lang="en-US" dirty="0">
                <a:latin typeface="Corbel" pitchFamily="34" charset="0"/>
              </a:rPr>
              <a:t> </a:t>
            </a:r>
            <a:r>
              <a:rPr lang="en-US" dirty="0" err="1">
                <a:latin typeface="Corbel" pitchFamily="34" charset="0"/>
              </a:rPr>
              <a:t>варианта</a:t>
            </a:r>
            <a:r>
              <a:rPr lang="en-US" dirty="0">
                <a:latin typeface="Corbel" pitchFamily="34" charset="0"/>
              </a:rPr>
              <a:t> ПО (</a:t>
            </a:r>
            <a:r>
              <a:rPr lang="en-US" dirty="0" err="1">
                <a:latin typeface="Corbel" pitchFamily="34" charset="0"/>
              </a:rPr>
              <a:t>релиза</a:t>
            </a:r>
            <a:r>
              <a:rPr lang="en-US" dirty="0">
                <a:latin typeface="Corbel" pitchFamily="34" charset="0"/>
              </a:rPr>
              <a:t>)</a:t>
            </a:r>
            <a:endParaRPr lang="ru-RU" dirty="0">
              <a:latin typeface="Corbel" pitchFamily="34" charset="0"/>
            </a:endParaRPr>
          </a:p>
          <a:p>
            <a:r>
              <a:rPr lang="ru-RU" dirty="0"/>
              <a:t>Итерация - реализация одного или нескольких функциональных требований (вариантов использования)</a:t>
            </a:r>
            <a:endParaRPr lang="en-US" dirty="0"/>
          </a:p>
          <a:p>
            <a:r>
              <a:rPr lang="ru-RU" dirty="0"/>
              <a:t>Каждая фаза содержит одну или более итераций, которые направлены на создание промежуточных компонентов системы, необходимых для достижения бизнес-целей данной фазы. </a:t>
            </a:r>
            <a:endParaRPr lang="en-US" dirty="0"/>
          </a:p>
          <a:p>
            <a:r>
              <a:rPr lang="ru-RU" dirty="0"/>
              <a:t>Каждая итерация связана с вариантом использования и включает полный цикл: анализ, проектирование, кодирование, тестирование и интеграцию</a:t>
            </a:r>
          </a:p>
          <a:p>
            <a:pPr marL="82296" indent="0">
              <a:buNone/>
            </a:pPr>
            <a:endParaRPr lang="en-US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0970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1). Начальная стадия</a:t>
            </a:r>
            <a:r>
              <a:rPr lang="en-US" dirty="0"/>
              <a:t> (inception)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340768"/>
            <a:ext cx="7886700" cy="5256584"/>
          </a:xfrm>
        </p:spPr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ru-RU" dirty="0"/>
              <a:t>Цели:</a:t>
            </a:r>
          </a:p>
          <a:p>
            <a:r>
              <a:rPr lang="ru-RU" dirty="0"/>
              <a:t>Понять границы проекта, установить ключевые высокоуровневые</a:t>
            </a:r>
            <a:r>
              <a:rPr lang="en-US" dirty="0"/>
              <a:t> </a:t>
            </a:r>
            <a:r>
              <a:rPr lang="ru-RU" dirty="0"/>
              <a:t>требования к системе</a:t>
            </a:r>
          </a:p>
          <a:p>
            <a:r>
              <a:rPr lang="ru-RU" dirty="0"/>
              <a:t>Разработать экономическое обоснование </a:t>
            </a:r>
            <a:r>
              <a:rPr lang="en-US" dirty="0"/>
              <a:t>(business case)</a:t>
            </a:r>
            <a:r>
              <a:rPr lang="ru-RU" dirty="0"/>
              <a:t>, его концепцию </a:t>
            </a:r>
            <a:r>
              <a:rPr lang="en-US" dirty="0"/>
              <a:t>(vision)</a:t>
            </a:r>
            <a:r>
              <a:rPr lang="ru-RU" dirty="0"/>
              <a:t>, список рисков </a:t>
            </a:r>
          </a:p>
          <a:p>
            <a:r>
              <a:rPr lang="ru-RU" dirty="0"/>
              <a:t>Добиться соглашения между заинтересованными сторонами для дальнейшего продвижения</a:t>
            </a:r>
          </a:p>
          <a:p>
            <a:pPr marL="82296" indent="0">
              <a:buNone/>
            </a:pPr>
            <a:r>
              <a:rPr lang="ru-RU" dirty="0"/>
              <a:t>Веха целей жизненного цикла (</a:t>
            </a:r>
            <a:r>
              <a:rPr lang="en-US" dirty="0"/>
              <a:t>LCO</a:t>
            </a:r>
            <a:r>
              <a:rPr lang="ru-RU" dirty="0"/>
              <a:t> – </a:t>
            </a:r>
            <a:r>
              <a:rPr lang="en-US" dirty="0"/>
              <a:t>Lifecycle Objective)</a:t>
            </a:r>
            <a:endParaRPr lang="ru-RU" dirty="0"/>
          </a:p>
          <a:p>
            <a:pPr marL="82296" indent="0">
              <a:buNone/>
            </a:pPr>
            <a:r>
              <a:rPr lang="ru-RU" dirty="0"/>
              <a:t>Результаты стадии:</a:t>
            </a:r>
          </a:p>
          <a:p>
            <a:pPr lvl="1"/>
            <a:r>
              <a:rPr lang="ru-RU" dirty="0"/>
              <a:t>Общее описание системы (основные требования)</a:t>
            </a:r>
          </a:p>
          <a:p>
            <a:pPr lvl="1"/>
            <a:r>
              <a:rPr lang="ru-RU" dirty="0"/>
              <a:t>Начальная диаграмма вариантов (прецедентов использования) – модель бизнес-процессов</a:t>
            </a:r>
          </a:p>
          <a:p>
            <a:pPr lvl="1"/>
            <a:r>
              <a:rPr lang="ru-RU" dirty="0"/>
              <a:t>Начальный проектный глоссарий</a:t>
            </a:r>
          </a:p>
          <a:p>
            <a:pPr lvl="1"/>
            <a:r>
              <a:rPr lang="ru-RU" dirty="0"/>
              <a:t>Начальный бизнес-план</a:t>
            </a:r>
          </a:p>
          <a:p>
            <a:pPr lvl="1"/>
            <a:r>
              <a:rPr lang="ru-RU" dirty="0"/>
              <a:t>План проекта, отражающий стадии и итерации</a:t>
            </a:r>
          </a:p>
          <a:p>
            <a:pPr lvl="1"/>
            <a:r>
              <a:rPr lang="ru-RU" dirty="0"/>
              <a:t>Один прототип или несколько</a:t>
            </a:r>
            <a:endParaRPr lang="en-US" dirty="0"/>
          </a:p>
          <a:p>
            <a:pPr marL="402336" lvl="1" indent="0">
              <a:buNone/>
            </a:pPr>
            <a:r>
              <a:rPr lang="ru-RU" dirty="0"/>
              <a:t>Итерации могут отсутствовать</a:t>
            </a:r>
            <a:r>
              <a:rPr lang="en-US" dirty="0"/>
              <a:t> </a:t>
            </a:r>
            <a:r>
              <a:rPr lang="ru-RU" dirty="0"/>
              <a:t>на этой фазе, если все понятно, или делаются итерации на «выброс», демонстрация возможностей</a:t>
            </a:r>
          </a:p>
        </p:txBody>
      </p:sp>
    </p:spTree>
    <p:extLst>
      <p:ext uri="{BB962C8B-B14F-4D97-AF65-F5344CB8AC3E}">
        <p14:creationId xmlns:p14="http://schemas.microsoft.com/office/powerpoint/2010/main" val="2794838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80920" cy="823714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2). Стадия Уточнения (проектирования) - </a:t>
            </a:r>
            <a:r>
              <a:rPr lang="en-US" sz="3200" dirty="0"/>
              <a:t>Elaboration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434184" cy="5472608"/>
          </a:xfrm>
        </p:spPr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ru-RU" dirty="0"/>
              <a:t>Цели:</a:t>
            </a:r>
          </a:p>
          <a:p>
            <a:pPr lvl="0"/>
            <a:r>
              <a:rPr lang="ru-RU" dirty="0"/>
              <a:t>Свести к минимуму технические риски</a:t>
            </a:r>
          </a:p>
          <a:p>
            <a:pPr lvl="0"/>
            <a:r>
              <a:rPr lang="ru-RU" dirty="0"/>
              <a:t>Создать базовую архитектуру (спроектировать, реализовать и протестировать ключевые компоненты, интерфейсы и архитектурные механизмы) функциональности</a:t>
            </a:r>
          </a:p>
          <a:p>
            <a:pPr lvl="0"/>
            <a:r>
              <a:rPr lang="ru-RU" dirty="0"/>
              <a:t>Понять затраты построения системы</a:t>
            </a:r>
          </a:p>
          <a:p>
            <a:pPr marL="82296" indent="0">
              <a:buNone/>
            </a:pPr>
            <a:r>
              <a:rPr lang="ru-RU" dirty="0"/>
              <a:t>Веха архитектуры жизненного цикла (</a:t>
            </a:r>
            <a:r>
              <a:rPr lang="en-US" dirty="0"/>
              <a:t>LCA</a:t>
            </a:r>
            <a:r>
              <a:rPr lang="ru-RU" dirty="0"/>
              <a:t> – </a:t>
            </a:r>
            <a:r>
              <a:rPr lang="en-US" dirty="0"/>
              <a:t>Lifecycle Architecture</a:t>
            </a:r>
            <a:r>
              <a:rPr lang="ru-RU" dirty="0"/>
              <a:t>)</a:t>
            </a:r>
          </a:p>
          <a:p>
            <a:pPr marL="82296" indent="0">
              <a:buNone/>
            </a:pPr>
            <a:r>
              <a:rPr lang="ru-RU" dirty="0"/>
              <a:t>Результаты </a:t>
            </a:r>
          </a:p>
          <a:p>
            <a:r>
              <a:rPr lang="ru-RU" dirty="0"/>
              <a:t>Детальные требования к ПО в виде диаграммы вариантов использования – 80 %</a:t>
            </a:r>
          </a:p>
          <a:p>
            <a:r>
              <a:rPr lang="ru-RU" dirty="0"/>
              <a:t>Перечень нефункциональных требований</a:t>
            </a:r>
          </a:p>
          <a:p>
            <a:r>
              <a:rPr lang="ru-RU" dirty="0"/>
              <a:t>Описание </a:t>
            </a:r>
            <a:r>
              <a:rPr lang="ru-RU" b="1" dirty="0"/>
              <a:t>базовой архитектуры</a:t>
            </a:r>
            <a:r>
              <a:rPr lang="ru-RU" dirty="0"/>
              <a:t>:</a:t>
            </a:r>
          </a:p>
          <a:p>
            <a:pPr lvl="1"/>
            <a:r>
              <a:rPr lang="ru-RU" dirty="0"/>
              <a:t>Модель предметной области (классов объектов)</a:t>
            </a:r>
          </a:p>
          <a:p>
            <a:pPr lvl="1"/>
            <a:r>
              <a:rPr lang="ru-RU" dirty="0"/>
              <a:t>Технологическая платформа, определяющая основные элементы технологии реализации и их взаимодействия</a:t>
            </a:r>
          </a:p>
          <a:p>
            <a:r>
              <a:rPr lang="ru-RU" dirty="0"/>
              <a:t>Работающий прототип (20 % вариантов использования)</a:t>
            </a:r>
          </a:p>
          <a:p>
            <a:r>
              <a:rPr lang="ru-RU" dirty="0"/>
              <a:t>Уточненный бизнес-план (затраты, риски)</a:t>
            </a:r>
          </a:p>
          <a:p>
            <a:r>
              <a:rPr lang="ru-RU" dirty="0"/>
              <a:t>План разработки всего проекта, отражающий итерации и критерии для каждой итерации (детально следующая итерация)</a:t>
            </a:r>
          </a:p>
        </p:txBody>
      </p:sp>
    </p:spTree>
    <p:extLst>
      <p:ext uri="{BB962C8B-B14F-4D97-AF65-F5344CB8AC3E}">
        <p14:creationId xmlns:p14="http://schemas.microsoft.com/office/powerpoint/2010/main" val="24625090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498080" cy="1143000"/>
          </a:xfrm>
        </p:spPr>
        <p:txBody>
          <a:bodyPr>
            <a:noAutofit/>
          </a:bodyPr>
          <a:lstStyle/>
          <a:p>
            <a:r>
              <a:rPr lang="ru-RU" sz="3200" dirty="0"/>
              <a:t>3). Стадия конструирования (реализации) </a:t>
            </a:r>
            <a:r>
              <a:rPr lang="en-US" sz="3200" dirty="0"/>
              <a:t>- Construction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4896544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2400" dirty="0"/>
              <a:t>Цели:</a:t>
            </a:r>
          </a:p>
          <a:p>
            <a:r>
              <a:rPr lang="ru-RU" sz="2400" dirty="0"/>
              <a:t>Построить первую работающую версию продукта (несколько внутренних и альфа-релизов, выпуск бета-версии со средствами инсталляции, справочной документации, учебного материала)</a:t>
            </a:r>
          </a:p>
          <a:p>
            <a:pPr marL="82296" indent="0">
              <a:buNone/>
            </a:pPr>
            <a:r>
              <a:rPr lang="ru-RU" sz="2400" dirty="0"/>
              <a:t>Веха</a:t>
            </a:r>
            <a:r>
              <a:rPr lang="en-US" sz="2400" dirty="0"/>
              <a:t> </a:t>
            </a:r>
            <a:r>
              <a:rPr lang="ru-RU" sz="2400" dirty="0"/>
              <a:t>начальной функциональной готовности (</a:t>
            </a:r>
            <a:r>
              <a:rPr lang="en-US" sz="2400" dirty="0"/>
              <a:t>IOC – Initial Operational Capability)</a:t>
            </a:r>
          </a:p>
          <a:p>
            <a:r>
              <a:rPr lang="ru-RU" sz="2400" dirty="0"/>
              <a:t>Результаты:</a:t>
            </a:r>
          </a:p>
          <a:p>
            <a:pPr lvl="1"/>
            <a:r>
              <a:rPr lang="ru-RU" sz="2000" dirty="0"/>
              <a:t>ПО, интегрированное на требуемых платформах (бета-версия)</a:t>
            </a:r>
          </a:p>
          <a:p>
            <a:pPr lvl="1"/>
            <a:r>
              <a:rPr lang="ru-RU" sz="2000" dirty="0"/>
              <a:t>Руководства пользователей</a:t>
            </a:r>
          </a:p>
          <a:p>
            <a:pPr lvl="1"/>
            <a:r>
              <a:rPr lang="ru-RU" sz="2000" dirty="0"/>
              <a:t>Описание текущей реализации</a:t>
            </a:r>
          </a:p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ru-RU" sz="2400" dirty="0"/>
              <a:t>План развертывания</a:t>
            </a:r>
          </a:p>
        </p:txBody>
      </p:sp>
    </p:spTree>
    <p:extLst>
      <p:ext uri="{BB962C8B-B14F-4D97-AF65-F5344CB8AC3E}">
        <p14:creationId xmlns:p14="http://schemas.microsoft.com/office/powerpoint/2010/main" val="2517736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4). Стадия внедрения (ввода в действие)</a:t>
            </a:r>
            <a:r>
              <a:rPr lang="en-US" dirty="0"/>
              <a:t> - Transition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771727"/>
          </a:xfrm>
        </p:spPr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ru-RU" sz="2400" dirty="0"/>
              <a:t>Цели:</a:t>
            </a:r>
          </a:p>
          <a:p>
            <a:r>
              <a:rPr lang="ru-RU" sz="2400" dirty="0"/>
              <a:t>Создать окончательную версию продукта и отправить заказчику (тестирование продукта, настройка на эксплуатацию)</a:t>
            </a:r>
          </a:p>
          <a:p>
            <a:pPr marL="82296" indent="0">
              <a:buNone/>
            </a:pPr>
            <a:r>
              <a:rPr lang="ru-RU" sz="2400" dirty="0"/>
              <a:t>Веха готового продукта (</a:t>
            </a:r>
            <a:r>
              <a:rPr lang="en-US" sz="2400" dirty="0"/>
              <a:t>PR – Product Release)</a:t>
            </a:r>
            <a:r>
              <a:rPr lang="ru-RU" sz="2400" dirty="0"/>
              <a:t> </a:t>
            </a:r>
            <a:endParaRPr lang="en-US" sz="2400" dirty="0"/>
          </a:p>
          <a:p>
            <a:pPr marL="82296" indent="0">
              <a:buNone/>
            </a:pPr>
            <a:r>
              <a:rPr lang="ru-RU" sz="2400" dirty="0"/>
              <a:t>Результаты:</a:t>
            </a:r>
            <a:endParaRPr lang="en-US" sz="2400" dirty="0"/>
          </a:p>
          <a:p>
            <a:r>
              <a:rPr lang="ru-RU" sz="2400" dirty="0"/>
              <a:t>Бета тестирование</a:t>
            </a:r>
          </a:p>
          <a:p>
            <a:r>
              <a:rPr lang="ru-RU" sz="2400" dirty="0"/>
              <a:t>Параллельное функционирование с существующей системой</a:t>
            </a:r>
          </a:p>
          <a:p>
            <a:r>
              <a:rPr lang="ru-RU" sz="2400" dirty="0"/>
              <a:t>Конвертирование баз данных</a:t>
            </a:r>
          </a:p>
          <a:p>
            <a:r>
              <a:rPr lang="ru-RU" sz="2400" dirty="0"/>
              <a:t>Оптимизация производительности</a:t>
            </a:r>
          </a:p>
          <a:p>
            <a:r>
              <a:rPr lang="ru-RU" sz="2400" dirty="0"/>
              <a:t>Обучение пользователей и специалистов ИТ служб</a:t>
            </a:r>
          </a:p>
        </p:txBody>
      </p:sp>
    </p:spTree>
    <p:extLst>
      <p:ext uri="{BB962C8B-B14F-4D97-AF65-F5344CB8AC3E}">
        <p14:creationId xmlns:p14="http://schemas.microsoft.com/office/powerpoint/2010/main" val="552214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3. Статическая структура </a:t>
            </a:r>
            <a:r>
              <a:rPr lang="en-US" dirty="0"/>
              <a:t>RUP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628800"/>
            <a:ext cx="7886700" cy="4864074"/>
          </a:xfrm>
        </p:spPr>
        <p:txBody>
          <a:bodyPr>
            <a:normAutofit/>
          </a:bodyPr>
          <a:lstStyle/>
          <a:p>
            <a:r>
              <a:rPr lang="ru-RU" sz="2400" dirty="0"/>
              <a:t>Роли</a:t>
            </a:r>
            <a:r>
              <a:rPr lang="en-US" sz="2400" dirty="0"/>
              <a:t> (Role) </a:t>
            </a:r>
            <a:r>
              <a:rPr lang="ru-RU" sz="2400" dirty="0"/>
              <a:t>– категория исполнителей</a:t>
            </a:r>
            <a:r>
              <a:rPr lang="en-US" sz="2400" dirty="0"/>
              <a:t> </a:t>
            </a:r>
            <a:r>
              <a:rPr lang="ru-RU" sz="2400" dirty="0"/>
              <a:t>в процессе разработки рабочего продукта</a:t>
            </a:r>
          </a:p>
          <a:p>
            <a:r>
              <a:rPr lang="ru-RU" sz="2400" dirty="0"/>
              <a:t>Действие </a:t>
            </a:r>
            <a:r>
              <a:rPr lang="en-US" sz="2400" dirty="0"/>
              <a:t>(Activity</a:t>
            </a:r>
            <a:r>
              <a:rPr lang="ru-RU" sz="2400" dirty="0"/>
              <a:t> – деятельность, задача</a:t>
            </a:r>
            <a:r>
              <a:rPr lang="en-US" sz="2400" dirty="0"/>
              <a:t>) </a:t>
            </a:r>
            <a:r>
              <a:rPr lang="ru-RU" sz="2400" dirty="0"/>
              <a:t>исполнителей нацелены на получение результата (рабочего продукта)</a:t>
            </a:r>
          </a:p>
          <a:p>
            <a:r>
              <a:rPr lang="ru-RU" sz="2400" dirty="0"/>
              <a:t>Результат </a:t>
            </a:r>
            <a:r>
              <a:rPr lang="en-US" sz="2400" dirty="0"/>
              <a:t>(Artifact) </a:t>
            </a:r>
            <a:r>
              <a:rPr lang="ru-RU" sz="2400" dirty="0"/>
              <a:t>– конкретный артефакт (рабочий продукт): модель, документ, план, код и т.д.</a:t>
            </a:r>
          </a:p>
          <a:p>
            <a:r>
              <a:rPr lang="ru-RU" sz="2400" dirty="0"/>
              <a:t>Рабочий процесс</a:t>
            </a:r>
          </a:p>
          <a:p>
            <a:pPr lvl="1"/>
            <a:r>
              <a:rPr lang="ru-RU" sz="2000" dirty="0"/>
              <a:t>Основные процессы: построение бизнес-моделей, определение требований, анализ и проектирование, тестирование, развертывание</a:t>
            </a:r>
          </a:p>
          <a:p>
            <a:pPr lvl="1"/>
            <a:r>
              <a:rPr lang="ru-RU" sz="2000" dirty="0"/>
              <a:t>Поддерживающие процессы: управление конфигурацией и изменениями, управление проектом, управление инфраструктурой (средой</a:t>
            </a:r>
            <a:r>
              <a:rPr lang="en-US" sz="2000" dirty="0"/>
              <a:t>)</a:t>
            </a:r>
            <a:r>
              <a:rPr lang="ru-RU" sz="2000" dirty="0"/>
              <a:t> </a:t>
            </a:r>
          </a:p>
          <a:p>
            <a:pPr lvl="1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704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00151" y="548680"/>
            <a:ext cx="7772400" cy="685800"/>
          </a:xfrm>
        </p:spPr>
        <p:txBody>
          <a:bodyPr/>
          <a:lstStyle/>
          <a:p>
            <a:pPr>
              <a:defRPr/>
            </a:pPr>
            <a:r>
              <a:rPr lang="ru-RU" sz="2800" dirty="0">
                <a:solidFill>
                  <a:schemeClr val="tx1"/>
                </a:solidFill>
              </a:rPr>
              <a:t>Роли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ru-RU" sz="2800" dirty="0">
                <a:solidFill>
                  <a:schemeClr val="tx1"/>
                </a:solidFill>
              </a:rPr>
              <a:t>действия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Corbel" pitchFamily="34" charset="0"/>
              </a:rPr>
              <a:t>рабочие</a:t>
            </a:r>
            <a:r>
              <a:rPr lang="en-US" sz="2800" dirty="0">
                <a:solidFill>
                  <a:schemeClr val="tx1"/>
                </a:solidFill>
                <a:latin typeface="Corbe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orbel" pitchFamily="34" charset="0"/>
              </a:rPr>
              <a:t>продукты</a:t>
            </a:r>
            <a:endParaRPr lang="en-US" sz="2800" dirty="0">
              <a:solidFill>
                <a:schemeClr val="tx1"/>
              </a:solidFill>
              <a:latin typeface="Corbel" pitchFamily="34" charset="0"/>
            </a:endParaRPr>
          </a:p>
        </p:txBody>
      </p:sp>
      <p:sp>
        <p:nvSpPr>
          <p:cNvPr id="88068" name="Rectangle 3"/>
          <p:cNvSpPr>
            <a:spLocks noChangeArrowheads="1"/>
          </p:cNvSpPr>
          <p:nvPr/>
        </p:nvSpPr>
        <p:spPr bwMode="auto">
          <a:xfrm>
            <a:off x="1349376" y="2044700"/>
            <a:ext cx="7696200" cy="441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2400">
              <a:solidFill>
                <a:srgbClr val="FFFF66"/>
              </a:solidFill>
            </a:endParaRPr>
          </a:p>
        </p:txBody>
      </p:sp>
      <p:grpSp>
        <p:nvGrpSpPr>
          <p:cNvPr id="88069" name="Group 4"/>
          <p:cNvGrpSpPr>
            <a:grpSpLocks/>
          </p:cNvGrpSpPr>
          <p:nvPr/>
        </p:nvGrpSpPr>
        <p:grpSpPr bwMode="auto">
          <a:xfrm>
            <a:off x="944563" y="1555750"/>
            <a:ext cx="7264400" cy="4149725"/>
            <a:chOff x="595" y="980"/>
            <a:chExt cx="4576" cy="2614"/>
          </a:xfrm>
        </p:grpSpPr>
        <p:sp>
          <p:nvSpPr>
            <p:cNvPr id="88115" name="Freeform 5"/>
            <p:cNvSpPr>
              <a:spLocks/>
            </p:cNvSpPr>
            <p:nvPr/>
          </p:nvSpPr>
          <p:spPr bwMode="auto">
            <a:xfrm>
              <a:off x="1094" y="1296"/>
              <a:ext cx="4077" cy="1253"/>
            </a:xfrm>
            <a:custGeom>
              <a:avLst/>
              <a:gdLst>
                <a:gd name="T0" fmla="*/ 3954 w 4077"/>
                <a:gd name="T1" fmla="*/ 0 h 1253"/>
                <a:gd name="T2" fmla="*/ 3973 w 4077"/>
                <a:gd name="T3" fmla="*/ 4 h 1253"/>
                <a:gd name="T4" fmla="*/ 3992 w 4077"/>
                <a:gd name="T5" fmla="*/ 12 h 1253"/>
                <a:gd name="T6" fmla="*/ 4010 w 4077"/>
                <a:gd name="T7" fmla="*/ 28 h 1253"/>
                <a:gd name="T8" fmla="*/ 4025 w 4077"/>
                <a:gd name="T9" fmla="*/ 48 h 1253"/>
                <a:gd name="T10" fmla="*/ 4040 w 4077"/>
                <a:gd name="T11" fmla="*/ 72 h 1253"/>
                <a:gd name="T12" fmla="*/ 4051 w 4077"/>
                <a:gd name="T13" fmla="*/ 100 h 1253"/>
                <a:gd name="T14" fmla="*/ 4062 w 4077"/>
                <a:gd name="T15" fmla="*/ 128 h 1253"/>
                <a:gd name="T16" fmla="*/ 4070 w 4077"/>
                <a:gd name="T17" fmla="*/ 164 h 1253"/>
                <a:gd name="T18" fmla="*/ 4077 w 4077"/>
                <a:gd name="T19" fmla="*/ 196 h 1253"/>
                <a:gd name="T20" fmla="*/ 4077 w 4077"/>
                <a:gd name="T21" fmla="*/ 236 h 1253"/>
                <a:gd name="T22" fmla="*/ 4077 w 4077"/>
                <a:gd name="T23" fmla="*/ 1017 h 1253"/>
                <a:gd name="T24" fmla="*/ 4077 w 4077"/>
                <a:gd name="T25" fmla="*/ 1053 h 1253"/>
                <a:gd name="T26" fmla="*/ 4070 w 4077"/>
                <a:gd name="T27" fmla="*/ 1089 h 1253"/>
                <a:gd name="T28" fmla="*/ 4062 w 4077"/>
                <a:gd name="T29" fmla="*/ 1125 h 1253"/>
                <a:gd name="T30" fmla="*/ 4051 w 4077"/>
                <a:gd name="T31" fmla="*/ 1153 h 1253"/>
                <a:gd name="T32" fmla="*/ 4040 w 4077"/>
                <a:gd name="T33" fmla="*/ 1181 h 1253"/>
                <a:gd name="T34" fmla="*/ 4025 w 4077"/>
                <a:gd name="T35" fmla="*/ 1205 h 1253"/>
                <a:gd name="T36" fmla="*/ 4010 w 4077"/>
                <a:gd name="T37" fmla="*/ 1225 h 1253"/>
                <a:gd name="T38" fmla="*/ 3992 w 4077"/>
                <a:gd name="T39" fmla="*/ 1237 h 1253"/>
                <a:gd name="T40" fmla="*/ 3973 w 4077"/>
                <a:gd name="T41" fmla="*/ 1249 h 1253"/>
                <a:gd name="T42" fmla="*/ 3954 w 4077"/>
                <a:gd name="T43" fmla="*/ 1253 h 1253"/>
                <a:gd name="T44" fmla="*/ 127 w 4077"/>
                <a:gd name="T45" fmla="*/ 1253 h 1253"/>
                <a:gd name="T46" fmla="*/ 104 w 4077"/>
                <a:gd name="T47" fmla="*/ 1249 h 1253"/>
                <a:gd name="T48" fmla="*/ 86 w 4077"/>
                <a:gd name="T49" fmla="*/ 1237 h 1253"/>
                <a:gd name="T50" fmla="*/ 71 w 4077"/>
                <a:gd name="T51" fmla="*/ 1225 h 1253"/>
                <a:gd name="T52" fmla="*/ 52 w 4077"/>
                <a:gd name="T53" fmla="*/ 1205 h 1253"/>
                <a:gd name="T54" fmla="*/ 37 w 4077"/>
                <a:gd name="T55" fmla="*/ 1181 h 1253"/>
                <a:gd name="T56" fmla="*/ 26 w 4077"/>
                <a:gd name="T57" fmla="*/ 1153 h 1253"/>
                <a:gd name="T58" fmla="*/ 15 w 4077"/>
                <a:gd name="T59" fmla="*/ 1125 h 1253"/>
                <a:gd name="T60" fmla="*/ 8 w 4077"/>
                <a:gd name="T61" fmla="*/ 1089 h 1253"/>
                <a:gd name="T62" fmla="*/ 4 w 4077"/>
                <a:gd name="T63" fmla="*/ 1053 h 1253"/>
                <a:gd name="T64" fmla="*/ 0 w 4077"/>
                <a:gd name="T65" fmla="*/ 1017 h 1253"/>
                <a:gd name="T66" fmla="*/ 0 w 4077"/>
                <a:gd name="T67" fmla="*/ 236 h 1253"/>
                <a:gd name="T68" fmla="*/ 4 w 4077"/>
                <a:gd name="T69" fmla="*/ 196 h 1253"/>
                <a:gd name="T70" fmla="*/ 8 w 4077"/>
                <a:gd name="T71" fmla="*/ 164 h 1253"/>
                <a:gd name="T72" fmla="*/ 15 w 4077"/>
                <a:gd name="T73" fmla="*/ 128 h 1253"/>
                <a:gd name="T74" fmla="*/ 26 w 4077"/>
                <a:gd name="T75" fmla="*/ 100 h 1253"/>
                <a:gd name="T76" fmla="*/ 37 w 4077"/>
                <a:gd name="T77" fmla="*/ 72 h 1253"/>
                <a:gd name="T78" fmla="*/ 52 w 4077"/>
                <a:gd name="T79" fmla="*/ 48 h 1253"/>
                <a:gd name="T80" fmla="*/ 71 w 4077"/>
                <a:gd name="T81" fmla="*/ 28 h 1253"/>
                <a:gd name="T82" fmla="*/ 86 w 4077"/>
                <a:gd name="T83" fmla="*/ 12 h 1253"/>
                <a:gd name="T84" fmla="*/ 104 w 4077"/>
                <a:gd name="T85" fmla="*/ 4 h 1253"/>
                <a:gd name="T86" fmla="*/ 127 w 4077"/>
                <a:gd name="T87" fmla="*/ 0 h 125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077"/>
                <a:gd name="T133" fmla="*/ 0 h 1253"/>
                <a:gd name="T134" fmla="*/ 4077 w 4077"/>
                <a:gd name="T135" fmla="*/ 1253 h 125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077" h="1253">
                  <a:moveTo>
                    <a:pt x="130" y="0"/>
                  </a:moveTo>
                  <a:lnTo>
                    <a:pt x="3947" y="0"/>
                  </a:lnTo>
                  <a:lnTo>
                    <a:pt x="3954" y="0"/>
                  </a:lnTo>
                  <a:lnTo>
                    <a:pt x="3962" y="0"/>
                  </a:lnTo>
                  <a:lnTo>
                    <a:pt x="3966" y="0"/>
                  </a:lnTo>
                  <a:lnTo>
                    <a:pt x="3973" y="4"/>
                  </a:lnTo>
                  <a:lnTo>
                    <a:pt x="3980" y="8"/>
                  </a:lnTo>
                  <a:lnTo>
                    <a:pt x="3988" y="8"/>
                  </a:lnTo>
                  <a:lnTo>
                    <a:pt x="3992" y="12"/>
                  </a:lnTo>
                  <a:lnTo>
                    <a:pt x="3999" y="20"/>
                  </a:lnTo>
                  <a:lnTo>
                    <a:pt x="4003" y="24"/>
                  </a:lnTo>
                  <a:lnTo>
                    <a:pt x="4010" y="28"/>
                  </a:lnTo>
                  <a:lnTo>
                    <a:pt x="4014" y="36"/>
                  </a:lnTo>
                  <a:lnTo>
                    <a:pt x="4021" y="40"/>
                  </a:lnTo>
                  <a:lnTo>
                    <a:pt x="4025" y="48"/>
                  </a:lnTo>
                  <a:lnTo>
                    <a:pt x="4033" y="56"/>
                  </a:lnTo>
                  <a:lnTo>
                    <a:pt x="4036" y="64"/>
                  </a:lnTo>
                  <a:lnTo>
                    <a:pt x="4040" y="72"/>
                  </a:lnTo>
                  <a:lnTo>
                    <a:pt x="4044" y="80"/>
                  </a:lnTo>
                  <a:lnTo>
                    <a:pt x="4048" y="88"/>
                  </a:lnTo>
                  <a:lnTo>
                    <a:pt x="4051" y="100"/>
                  </a:lnTo>
                  <a:lnTo>
                    <a:pt x="4055" y="108"/>
                  </a:lnTo>
                  <a:lnTo>
                    <a:pt x="4059" y="120"/>
                  </a:lnTo>
                  <a:lnTo>
                    <a:pt x="4062" y="128"/>
                  </a:lnTo>
                  <a:lnTo>
                    <a:pt x="4066" y="140"/>
                  </a:lnTo>
                  <a:lnTo>
                    <a:pt x="4070" y="152"/>
                  </a:lnTo>
                  <a:lnTo>
                    <a:pt x="4070" y="164"/>
                  </a:lnTo>
                  <a:lnTo>
                    <a:pt x="4074" y="176"/>
                  </a:lnTo>
                  <a:lnTo>
                    <a:pt x="4074" y="184"/>
                  </a:lnTo>
                  <a:lnTo>
                    <a:pt x="4077" y="196"/>
                  </a:lnTo>
                  <a:lnTo>
                    <a:pt x="4077" y="212"/>
                  </a:lnTo>
                  <a:lnTo>
                    <a:pt x="4077" y="224"/>
                  </a:lnTo>
                  <a:lnTo>
                    <a:pt x="4077" y="236"/>
                  </a:lnTo>
                  <a:lnTo>
                    <a:pt x="4077" y="248"/>
                  </a:lnTo>
                  <a:lnTo>
                    <a:pt x="4077" y="1005"/>
                  </a:lnTo>
                  <a:lnTo>
                    <a:pt x="4077" y="1017"/>
                  </a:lnTo>
                  <a:lnTo>
                    <a:pt x="4077" y="1029"/>
                  </a:lnTo>
                  <a:lnTo>
                    <a:pt x="4077" y="1041"/>
                  </a:lnTo>
                  <a:lnTo>
                    <a:pt x="4077" y="1053"/>
                  </a:lnTo>
                  <a:lnTo>
                    <a:pt x="4074" y="1065"/>
                  </a:lnTo>
                  <a:lnTo>
                    <a:pt x="4074" y="1077"/>
                  </a:lnTo>
                  <a:lnTo>
                    <a:pt x="4070" y="1089"/>
                  </a:lnTo>
                  <a:lnTo>
                    <a:pt x="4070" y="1101"/>
                  </a:lnTo>
                  <a:lnTo>
                    <a:pt x="4066" y="1113"/>
                  </a:lnTo>
                  <a:lnTo>
                    <a:pt x="4062" y="1125"/>
                  </a:lnTo>
                  <a:lnTo>
                    <a:pt x="4059" y="1133"/>
                  </a:lnTo>
                  <a:lnTo>
                    <a:pt x="4055" y="1145"/>
                  </a:lnTo>
                  <a:lnTo>
                    <a:pt x="4051" y="1153"/>
                  </a:lnTo>
                  <a:lnTo>
                    <a:pt x="4048" y="1161"/>
                  </a:lnTo>
                  <a:lnTo>
                    <a:pt x="4044" y="1173"/>
                  </a:lnTo>
                  <a:lnTo>
                    <a:pt x="4040" y="1181"/>
                  </a:lnTo>
                  <a:lnTo>
                    <a:pt x="4036" y="1189"/>
                  </a:lnTo>
                  <a:lnTo>
                    <a:pt x="4033" y="1197"/>
                  </a:lnTo>
                  <a:lnTo>
                    <a:pt x="4025" y="1205"/>
                  </a:lnTo>
                  <a:lnTo>
                    <a:pt x="4021" y="1213"/>
                  </a:lnTo>
                  <a:lnTo>
                    <a:pt x="4014" y="1217"/>
                  </a:lnTo>
                  <a:lnTo>
                    <a:pt x="4010" y="1225"/>
                  </a:lnTo>
                  <a:lnTo>
                    <a:pt x="4003" y="1229"/>
                  </a:lnTo>
                  <a:lnTo>
                    <a:pt x="3999" y="1233"/>
                  </a:lnTo>
                  <a:lnTo>
                    <a:pt x="3992" y="1237"/>
                  </a:lnTo>
                  <a:lnTo>
                    <a:pt x="3988" y="1241"/>
                  </a:lnTo>
                  <a:lnTo>
                    <a:pt x="3980" y="1245"/>
                  </a:lnTo>
                  <a:lnTo>
                    <a:pt x="3973" y="1249"/>
                  </a:lnTo>
                  <a:lnTo>
                    <a:pt x="3966" y="1249"/>
                  </a:lnTo>
                  <a:lnTo>
                    <a:pt x="3962" y="1253"/>
                  </a:lnTo>
                  <a:lnTo>
                    <a:pt x="3954" y="1253"/>
                  </a:lnTo>
                  <a:lnTo>
                    <a:pt x="3947" y="1253"/>
                  </a:lnTo>
                  <a:lnTo>
                    <a:pt x="130" y="1253"/>
                  </a:lnTo>
                  <a:lnTo>
                    <a:pt x="127" y="1253"/>
                  </a:lnTo>
                  <a:lnTo>
                    <a:pt x="119" y="1253"/>
                  </a:lnTo>
                  <a:lnTo>
                    <a:pt x="112" y="1249"/>
                  </a:lnTo>
                  <a:lnTo>
                    <a:pt x="104" y="1249"/>
                  </a:lnTo>
                  <a:lnTo>
                    <a:pt x="101" y="1245"/>
                  </a:lnTo>
                  <a:lnTo>
                    <a:pt x="93" y="1241"/>
                  </a:lnTo>
                  <a:lnTo>
                    <a:pt x="86" y="1237"/>
                  </a:lnTo>
                  <a:lnTo>
                    <a:pt x="82" y="1233"/>
                  </a:lnTo>
                  <a:lnTo>
                    <a:pt x="75" y="1229"/>
                  </a:lnTo>
                  <a:lnTo>
                    <a:pt x="71" y="1225"/>
                  </a:lnTo>
                  <a:lnTo>
                    <a:pt x="63" y="1217"/>
                  </a:lnTo>
                  <a:lnTo>
                    <a:pt x="60" y="1213"/>
                  </a:lnTo>
                  <a:lnTo>
                    <a:pt x="52" y="1205"/>
                  </a:lnTo>
                  <a:lnTo>
                    <a:pt x="49" y="1197"/>
                  </a:lnTo>
                  <a:lnTo>
                    <a:pt x="45" y="1189"/>
                  </a:lnTo>
                  <a:lnTo>
                    <a:pt x="37" y="1181"/>
                  </a:lnTo>
                  <a:lnTo>
                    <a:pt x="34" y="1173"/>
                  </a:lnTo>
                  <a:lnTo>
                    <a:pt x="30" y="1161"/>
                  </a:lnTo>
                  <a:lnTo>
                    <a:pt x="26" y="1153"/>
                  </a:lnTo>
                  <a:lnTo>
                    <a:pt x="22" y="1145"/>
                  </a:lnTo>
                  <a:lnTo>
                    <a:pt x="19" y="1133"/>
                  </a:lnTo>
                  <a:lnTo>
                    <a:pt x="15" y="1125"/>
                  </a:lnTo>
                  <a:lnTo>
                    <a:pt x="15" y="1113"/>
                  </a:lnTo>
                  <a:lnTo>
                    <a:pt x="11" y="1101"/>
                  </a:lnTo>
                  <a:lnTo>
                    <a:pt x="8" y="1089"/>
                  </a:lnTo>
                  <a:lnTo>
                    <a:pt x="8" y="1077"/>
                  </a:lnTo>
                  <a:lnTo>
                    <a:pt x="4" y="1065"/>
                  </a:lnTo>
                  <a:lnTo>
                    <a:pt x="4" y="1053"/>
                  </a:lnTo>
                  <a:lnTo>
                    <a:pt x="0" y="1041"/>
                  </a:lnTo>
                  <a:lnTo>
                    <a:pt x="0" y="1029"/>
                  </a:lnTo>
                  <a:lnTo>
                    <a:pt x="0" y="1017"/>
                  </a:lnTo>
                  <a:lnTo>
                    <a:pt x="0" y="1005"/>
                  </a:lnTo>
                  <a:lnTo>
                    <a:pt x="0" y="248"/>
                  </a:lnTo>
                  <a:lnTo>
                    <a:pt x="0" y="236"/>
                  </a:lnTo>
                  <a:lnTo>
                    <a:pt x="0" y="224"/>
                  </a:lnTo>
                  <a:lnTo>
                    <a:pt x="0" y="212"/>
                  </a:lnTo>
                  <a:lnTo>
                    <a:pt x="4" y="196"/>
                  </a:lnTo>
                  <a:lnTo>
                    <a:pt x="4" y="184"/>
                  </a:lnTo>
                  <a:lnTo>
                    <a:pt x="8" y="176"/>
                  </a:lnTo>
                  <a:lnTo>
                    <a:pt x="8" y="164"/>
                  </a:lnTo>
                  <a:lnTo>
                    <a:pt x="11" y="152"/>
                  </a:lnTo>
                  <a:lnTo>
                    <a:pt x="15" y="140"/>
                  </a:lnTo>
                  <a:lnTo>
                    <a:pt x="15" y="128"/>
                  </a:lnTo>
                  <a:lnTo>
                    <a:pt x="19" y="120"/>
                  </a:lnTo>
                  <a:lnTo>
                    <a:pt x="22" y="108"/>
                  </a:lnTo>
                  <a:lnTo>
                    <a:pt x="26" y="100"/>
                  </a:lnTo>
                  <a:lnTo>
                    <a:pt x="30" y="88"/>
                  </a:lnTo>
                  <a:lnTo>
                    <a:pt x="34" y="80"/>
                  </a:lnTo>
                  <a:lnTo>
                    <a:pt x="37" y="72"/>
                  </a:lnTo>
                  <a:lnTo>
                    <a:pt x="45" y="64"/>
                  </a:lnTo>
                  <a:lnTo>
                    <a:pt x="49" y="56"/>
                  </a:lnTo>
                  <a:lnTo>
                    <a:pt x="52" y="48"/>
                  </a:lnTo>
                  <a:lnTo>
                    <a:pt x="60" y="40"/>
                  </a:lnTo>
                  <a:lnTo>
                    <a:pt x="63" y="36"/>
                  </a:lnTo>
                  <a:lnTo>
                    <a:pt x="71" y="28"/>
                  </a:lnTo>
                  <a:lnTo>
                    <a:pt x="75" y="24"/>
                  </a:lnTo>
                  <a:lnTo>
                    <a:pt x="82" y="20"/>
                  </a:lnTo>
                  <a:lnTo>
                    <a:pt x="86" y="12"/>
                  </a:lnTo>
                  <a:lnTo>
                    <a:pt x="93" y="8"/>
                  </a:lnTo>
                  <a:lnTo>
                    <a:pt x="101" y="8"/>
                  </a:lnTo>
                  <a:lnTo>
                    <a:pt x="104" y="4"/>
                  </a:lnTo>
                  <a:lnTo>
                    <a:pt x="112" y="0"/>
                  </a:lnTo>
                  <a:lnTo>
                    <a:pt x="119" y="0"/>
                  </a:lnTo>
                  <a:lnTo>
                    <a:pt x="127" y="0"/>
                  </a:lnTo>
                  <a:lnTo>
                    <a:pt x="130" y="0"/>
                  </a:lnTo>
                  <a:close/>
                </a:path>
              </a:pathLst>
            </a:cu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116" name="Freeform 6"/>
            <p:cNvSpPr>
              <a:spLocks/>
            </p:cNvSpPr>
            <p:nvPr/>
          </p:nvSpPr>
          <p:spPr bwMode="auto">
            <a:xfrm>
              <a:off x="1094" y="1296"/>
              <a:ext cx="4077" cy="1253"/>
            </a:xfrm>
            <a:custGeom>
              <a:avLst/>
              <a:gdLst>
                <a:gd name="T0" fmla="*/ 130 w 4077"/>
                <a:gd name="T1" fmla="*/ 0 h 1253"/>
                <a:gd name="T2" fmla="*/ 3947 w 4077"/>
                <a:gd name="T3" fmla="*/ 0 h 1253"/>
                <a:gd name="T4" fmla="*/ 3973 w 4077"/>
                <a:gd name="T5" fmla="*/ 4 h 1253"/>
                <a:gd name="T6" fmla="*/ 3999 w 4077"/>
                <a:gd name="T7" fmla="*/ 20 h 1253"/>
                <a:gd name="T8" fmla="*/ 4021 w 4077"/>
                <a:gd name="T9" fmla="*/ 40 h 1253"/>
                <a:gd name="T10" fmla="*/ 4040 w 4077"/>
                <a:gd name="T11" fmla="*/ 72 h 1253"/>
                <a:gd name="T12" fmla="*/ 4055 w 4077"/>
                <a:gd name="T13" fmla="*/ 108 h 1253"/>
                <a:gd name="T14" fmla="*/ 4070 w 4077"/>
                <a:gd name="T15" fmla="*/ 152 h 1253"/>
                <a:gd name="T16" fmla="*/ 4077 w 4077"/>
                <a:gd name="T17" fmla="*/ 196 h 1253"/>
                <a:gd name="T18" fmla="*/ 4077 w 4077"/>
                <a:gd name="T19" fmla="*/ 248 h 1253"/>
                <a:gd name="T20" fmla="*/ 4077 w 4077"/>
                <a:gd name="T21" fmla="*/ 1005 h 1253"/>
                <a:gd name="T22" fmla="*/ 4077 w 4077"/>
                <a:gd name="T23" fmla="*/ 1053 h 1253"/>
                <a:gd name="T24" fmla="*/ 4070 w 4077"/>
                <a:gd name="T25" fmla="*/ 1101 h 1253"/>
                <a:gd name="T26" fmla="*/ 4055 w 4077"/>
                <a:gd name="T27" fmla="*/ 1145 h 1253"/>
                <a:gd name="T28" fmla="*/ 4040 w 4077"/>
                <a:gd name="T29" fmla="*/ 1181 h 1253"/>
                <a:gd name="T30" fmla="*/ 4021 w 4077"/>
                <a:gd name="T31" fmla="*/ 1213 h 1253"/>
                <a:gd name="T32" fmla="*/ 3999 w 4077"/>
                <a:gd name="T33" fmla="*/ 1233 h 1253"/>
                <a:gd name="T34" fmla="*/ 3973 w 4077"/>
                <a:gd name="T35" fmla="*/ 1249 h 1253"/>
                <a:gd name="T36" fmla="*/ 3947 w 4077"/>
                <a:gd name="T37" fmla="*/ 1253 h 1253"/>
                <a:gd name="T38" fmla="*/ 130 w 4077"/>
                <a:gd name="T39" fmla="*/ 1253 h 1253"/>
                <a:gd name="T40" fmla="*/ 104 w 4077"/>
                <a:gd name="T41" fmla="*/ 1249 h 1253"/>
                <a:gd name="T42" fmla="*/ 82 w 4077"/>
                <a:gd name="T43" fmla="*/ 1233 h 1253"/>
                <a:gd name="T44" fmla="*/ 60 w 4077"/>
                <a:gd name="T45" fmla="*/ 1213 h 1253"/>
                <a:gd name="T46" fmla="*/ 37 w 4077"/>
                <a:gd name="T47" fmla="*/ 1181 h 1253"/>
                <a:gd name="T48" fmla="*/ 22 w 4077"/>
                <a:gd name="T49" fmla="*/ 1145 h 1253"/>
                <a:gd name="T50" fmla="*/ 11 w 4077"/>
                <a:gd name="T51" fmla="*/ 1101 h 1253"/>
                <a:gd name="T52" fmla="*/ 4 w 4077"/>
                <a:gd name="T53" fmla="*/ 1053 h 1253"/>
                <a:gd name="T54" fmla="*/ 0 w 4077"/>
                <a:gd name="T55" fmla="*/ 1005 h 1253"/>
                <a:gd name="T56" fmla="*/ 0 w 4077"/>
                <a:gd name="T57" fmla="*/ 248 h 1253"/>
                <a:gd name="T58" fmla="*/ 4 w 4077"/>
                <a:gd name="T59" fmla="*/ 196 h 1253"/>
                <a:gd name="T60" fmla="*/ 11 w 4077"/>
                <a:gd name="T61" fmla="*/ 152 h 1253"/>
                <a:gd name="T62" fmla="*/ 22 w 4077"/>
                <a:gd name="T63" fmla="*/ 108 h 1253"/>
                <a:gd name="T64" fmla="*/ 37 w 4077"/>
                <a:gd name="T65" fmla="*/ 72 h 1253"/>
                <a:gd name="T66" fmla="*/ 60 w 4077"/>
                <a:gd name="T67" fmla="*/ 40 h 1253"/>
                <a:gd name="T68" fmla="*/ 82 w 4077"/>
                <a:gd name="T69" fmla="*/ 20 h 1253"/>
                <a:gd name="T70" fmla="*/ 104 w 4077"/>
                <a:gd name="T71" fmla="*/ 4 h 1253"/>
                <a:gd name="T72" fmla="*/ 130 w 4077"/>
                <a:gd name="T73" fmla="*/ 0 h 125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077"/>
                <a:gd name="T112" fmla="*/ 0 h 1253"/>
                <a:gd name="T113" fmla="*/ 4077 w 4077"/>
                <a:gd name="T114" fmla="*/ 1253 h 1253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077" h="1253">
                  <a:moveTo>
                    <a:pt x="130" y="0"/>
                  </a:moveTo>
                  <a:lnTo>
                    <a:pt x="3947" y="0"/>
                  </a:lnTo>
                  <a:lnTo>
                    <a:pt x="3973" y="4"/>
                  </a:lnTo>
                  <a:lnTo>
                    <a:pt x="3999" y="20"/>
                  </a:lnTo>
                  <a:lnTo>
                    <a:pt x="4021" y="40"/>
                  </a:lnTo>
                  <a:lnTo>
                    <a:pt x="4040" y="72"/>
                  </a:lnTo>
                  <a:lnTo>
                    <a:pt x="4055" y="108"/>
                  </a:lnTo>
                  <a:lnTo>
                    <a:pt x="4070" y="152"/>
                  </a:lnTo>
                  <a:lnTo>
                    <a:pt x="4077" y="196"/>
                  </a:lnTo>
                  <a:lnTo>
                    <a:pt x="4077" y="248"/>
                  </a:lnTo>
                  <a:lnTo>
                    <a:pt x="4077" y="1005"/>
                  </a:lnTo>
                  <a:lnTo>
                    <a:pt x="4077" y="1053"/>
                  </a:lnTo>
                  <a:lnTo>
                    <a:pt x="4070" y="1101"/>
                  </a:lnTo>
                  <a:lnTo>
                    <a:pt x="4055" y="1145"/>
                  </a:lnTo>
                  <a:lnTo>
                    <a:pt x="4040" y="1181"/>
                  </a:lnTo>
                  <a:lnTo>
                    <a:pt x="4021" y="1213"/>
                  </a:lnTo>
                  <a:lnTo>
                    <a:pt x="3999" y="1233"/>
                  </a:lnTo>
                  <a:lnTo>
                    <a:pt x="3973" y="1249"/>
                  </a:lnTo>
                  <a:lnTo>
                    <a:pt x="3947" y="1253"/>
                  </a:lnTo>
                  <a:lnTo>
                    <a:pt x="130" y="1253"/>
                  </a:lnTo>
                  <a:lnTo>
                    <a:pt x="104" y="1249"/>
                  </a:lnTo>
                  <a:lnTo>
                    <a:pt x="82" y="1233"/>
                  </a:lnTo>
                  <a:lnTo>
                    <a:pt x="60" y="1213"/>
                  </a:lnTo>
                  <a:lnTo>
                    <a:pt x="37" y="1181"/>
                  </a:lnTo>
                  <a:lnTo>
                    <a:pt x="22" y="1145"/>
                  </a:lnTo>
                  <a:lnTo>
                    <a:pt x="11" y="1101"/>
                  </a:lnTo>
                  <a:lnTo>
                    <a:pt x="4" y="1053"/>
                  </a:lnTo>
                  <a:lnTo>
                    <a:pt x="0" y="1005"/>
                  </a:lnTo>
                  <a:lnTo>
                    <a:pt x="0" y="248"/>
                  </a:lnTo>
                  <a:lnTo>
                    <a:pt x="4" y="196"/>
                  </a:lnTo>
                  <a:lnTo>
                    <a:pt x="11" y="152"/>
                  </a:lnTo>
                  <a:lnTo>
                    <a:pt x="22" y="108"/>
                  </a:lnTo>
                  <a:lnTo>
                    <a:pt x="37" y="72"/>
                  </a:lnTo>
                  <a:lnTo>
                    <a:pt x="60" y="40"/>
                  </a:lnTo>
                  <a:lnTo>
                    <a:pt x="82" y="20"/>
                  </a:lnTo>
                  <a:lnTo>
                    <a:pt x="104" y="4"/>
                  </a:lnTo>
                  <a:lnTo>
                    <a:pt x="130" y="0"/>
                  </a:lnTo>
                </a:path>
              </a:pathLst>
            </a:cu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117" name="Freeform 7"/>
            <p:cNvSpPr>
              <a:spLocks/>
            </p:cNvSpPr>
            <p:nvPr/>
          </p:nvSpPr>
          <p:spPr bwMode="auto">
            <a:xfrm>
              <a:off x="4053" y="1729"/>
              <a:ext cx="515" cy="344"/>
            </a:xfrm>
            <a:custGeom>
              <a:avLst/>
              <a:gdLst>
                <a:gd name="T0" fmla="*/ 0 w 515"/>
                <a:gd name="T1" fmla="*/ 0 h 344"/>
                <a:gd name="T2" fmla="*/ 354 w 515"/>
                <a:gd name="T3" fmla="*/ 0 h 344"/>
                <a:gd name="T4" fmla="*/ 515 w 515"/>
                <a:gd name="T5" fmla="*/ 172 h 344"/>
                <a:gd name="T6" fmla="*/ 354 w 515"/>
                <a:gd name="T7" fmla="*/ 344 h 344"/>
                <a:gd name="T8" fmla="*/ 0 w 515"/>
                <a:gd name="T9" fmla="*/ 344 h 344"/>
                <a:gd name="T10" fmla="*/ 0 w 515"/>
                <a:gd name="T11" fmla="*/ 0 h 3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15"/>
                <a:gd name="T19" fmla="*/ 0 h 344"/>
                <a:gd name="T20" fmla="*/ 515 w 515"/>
                <a:gd name="T21" fmla="*/ 344 h 34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15" h="344">
                  <a:moveTo>
                    <a:pt x="0" y="0"/>
                  </a:moveTo>
                  <a:lnTo>
                    <a:pt x="354" y="0"/>
                  </a:lnTo>
                  <a:lnTo>
                    <a:pt x="515" y="172"/>
                  </a:lnTo>
                  <a:lnTo>
                    <a:pt x="354" y="344"/>
                  </a:lnTo>
                  <a:lnTo>
                    <a:pt x="0" y="3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118" name="Freeform 8"/>
            <p:cNvSpPr>
              <a:spLocks/>
            </p:cNvSpPr>
            <p:nvPr/>
          </p:nvSpPr>
          <p:spPr bwMode="auto">
            <a:xfrm>
              <a:off x="4053" y="1729"/>
              <a:ext cx="515" cy="344"/>
            </a:xfrm>
            <a:custGeom>
              <a:avLst/>
              <a:gdLst>
                <a:gd name="T0" fmla="*/ 0 w 515"/>
                <a:gd name="T1" fmla="*/ 0 h 344"/>
                <a:gd name="T2" fmla="*/ 354 w 515"/>
                <a:gd name="T3" fmla="*/ 0 h 344"/>
                <a:gd name="T4" fmla="*/ 515 w 515"/>
                <a:gd name="T5" fmla="*/ 172 h 344"/>
                <a:gd name="T6" fmla="*/ 354 w 515"/>
                <a:gd name="T7" fmla="*/ 344 h 344"/>
                <a:gd name="T8" fmla="*/ 0 w 515"/>
                <a:gd name="T9" fmla="*/ 344 h 344"/>
                <a:gd name="T10" fmla="*/ 0 w 515"/>
                <a:gd name="T11" fmla="*/ 0 h 3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15"/>
                <a:gd name="T19" fmla="*/ 0 h 344"/>
                <a:gd name="T20" fmla="*/ 515 w 515"/>
                <a:gd name="T21" fmla="*/ 344 h 34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15" h="344">
                  <a:moveTo>
                    <a:pt x="0" y="0"/>
                  </a:moveTo>
                  <a:lnTo>
                    <a:pt x="354" y="0"/>
                  </a:lnTo>
                  <a:lnTo>
                    <a:pt x="515" y="172"/>
                  </a:lnTo>
                  <a:lnTo>
                    <a:pt x="354" y="344"/>
                  </a:lnTo>
                  <a:lnTo>
                    <a:pt x="0" y="34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E5E5E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119" name="Freeform 9"/>
            <p:cNvSpPr>
              <a:spLocks/>
            </p:cNvSpPr>
            <p:nvPr/>
          </p:nvSpPr>
          <p:spPr bwMode="auto">
            <a:xfrm>
              <a:off x="4027" y="1697"/>
              <a:ext cx="515" cy="348"/>
            </a:xfrm>
            <a:custGeom>
              <a:avLst/>
              <a:gdLst>
                <a:gd name="T0" fmla="*/ 0 w 515"/>
                <a:gd name="T1" fmla="*/ 0 h 348"/>
                <a:gd name="T2" fmla="*/ 351 w 515"/>
                <a:gd name="T3" fmla="*/ 0 h 348"/>
                <a:gd name="T4" fmla="*/ 515 w 515"/>
                <a:gd name="T5" fmla="*/ 172 h 348"/>
                <a:gd name="T6" fmla="*/ 351 w 515"/>
                <a:gd name="T7" fmla="*/ 348 h 348"/>
                <a:gd name="T8" fmla="*/ 0 w 515"/>
                <a:gd name="T9" fmla="*/ 348 h 348"/>
                <a:gd name="T10" fmla="*/ 0 w 515"/>
                <a:gd name="T11" fmla="*/ 0 h 3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15"/>
                <a:gd name="T19" fmla="*/ 0 h 348"/>
                <a:gd name="T20" fmla="*/ 515 w 515"/>
                <a:gd name="T21" fmla="*/ 348 h 3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15" h="348">
                  <a:moveTo>
                    <a:pt x="0" y="0"/>
                  </a:moveTo>
                  <a:lnTo>
                    <a:pt x="351" y="0"/>
                  </a:lnTo>
                  <a:lnTo>
                    <a:pt x="515" y="172"/>
                  </a:lnTo>
                  <a:lnTo>
                    <a:pt x="351" y="348"/>
                  </a:lnTo>
                  <a:lnTo>
                    <a:pt x="0" y="3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120" name="Freeform 10"/>
            <p:cNvSpPr>
              <a:spLocks/>
            </p:cNvSpPr>
            <p:nvPr/>
          </p:nvSpPr>
          <p:spPr bwMode="auto">
            <a:xfrm>
              <a:off x="4027" y="1697"/>
              <a:ext cx="515" cy="348"/>
            </a:xfrm>
            <a:custGeom>
              <a:avLst/>
              <a:gdLst>
                <a:gd name="T0" fmla="*/ 0 w 515"/>
                <a:gd name="T1" fmla="*/ 0 h 348"/>
                <a:gd name="T2" fmla="*/ 351 w 515"/>
                <a:gd name="T3" fmla="*/ 0 h 348"/>
                <a:gd name="T4" fmla="*/ 515 w 515"/>
                <a:gd name="T5" fmla="*/ 172 h 348"/>
                <a:gd name="T6" fmla="*/ 351 w 515"/>
                <a:gd name="T7" fmla="*/ 348 h 348"/>
                <a:gd name="T8" fmla="*/ 0 w 515"/>
                <a:gd name="T9" fmla="*/ 348 h 348"/>
                <a:gd name="T10" fmla="*/ 0 w 515"/>
                <a:gd name="T11" fmla="*/ 0 h 3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15"/>
                <a:gd name="T19" fmla="*/ 0 h 348"/>
                <a:gd name="T20" fmla="*/ 515 w 515"/>
                <a:gd name="T21" fmla="*/ 348 h 3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15" h="348">
                  <a:moveTo>
                    <a:pt x="0" y="0"/>
                  </a:moveTo>
                  <a:lnTo>
                    <a:pt x="351" y="0"/>
                  </a:lnTo>
                  <a:lnTo>
                    <a:pt x="515" y="172"/>
                  </a:lnTo>
                  <a:lnTo>
                    <a:pt x="351" y="348"/>
                  </a:lnTo>
                  <a:lnTo>
                    <a:pt x="0" y="348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121" name="Rectangle 11"/>
            <p:cNvSpPr>
              <a:spLocks noChangeArrowheads="1"/>
            </p:cNvSpPr>
            <p:nvPr/>
          </p:nvSpPr>
          <p:spPr bwMode="auto">
            <a:xfrm>
              <a:off x="3751" y="2081"/>
              <a:ext cx="183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D</a:t>
              </a:r>
              <a:endParaRPr lang="ru-RU"/>
            </a:p>
          </p:txBody>
        </p:sp>
        <p:sp>
          <p:nvSpPr>
            <p:cNvPr id="88122" name="Rectangle 12"/>
            <p:cNvSpPr>
              <a:spLocks noChangeArrowheads="1"/>
            </p:cNvSpPr>
            <p:nvPr/>
          </p:nvSpPr>
          <p:spPr bwMode="auto">
            <a:xfrm>
              <a:off x="3863" y="2081"/>
              <a:ext cx="108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i</a:t>
              </a:r>
              <a:endParaRPr lang="ru-RU"/>
            </a:p>
          </p:txBody>
        </p:sp>
        <p:sp>
          <p:nvSpPr>
            <p:cNvPr id="88123" name="Rectangle 13"/>
            <p:cNvSpPr>
              <a:spLocks noChangeArrowheads="1"/>
            </p:cNvSpPr>
            <p:nvPr/>
          </p:nvSpPr>
          <p:spPr bwMode="auto">
            <a:xfrm>
              <a:off x="3897" y="2081"/>
              <a:ext cx="145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s</a:t>
              </a:r>
              <a:endParaRPr lang="ru-RU"/>
            </a:p>
          </p:txBody>
        </p:sp>
        <p:sp>
          <p:nvSpPr>
            <p:cNvPr id="88124" name="Rectangle 14"/>
            <p:cNvSpPr>
              <a:spLocks noChangeArrowheads="1"/>
            </p:cNvSpPr>
            <p:nvPr/>
          </p:nvSpPr>
          <p:spPr bwMode="auto">
            <a:xfrm>
              <a:off x="3975" y="2081"/>
              <a:ext cx="116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t</a:t>
              </a:r>
              <a:endParaRPr lang="ru-RU"/>
            </a:p>
          </p:txBody>
        </p:sp>
        <p:sp>
          <p:nvSpPr>
            <p:cNvPr id="88125" name="Rectangle 15"/>
            <p:cNvSpPr>
              <a:spLocks noChangeArrowheads="1"/>
            </p:cNvSpPr>
            <p:nvPr/>
          </p:nvSpPr>
          <p:spPr bwMode="auto">
            <a:xfrm>
              <a:off x="4020" y="2081"/>
              <a:ext cx="123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r</a:t>
              </a:r>
              <a:endParaRPr lang="ru-RU"/>
            </a:p>
          </p:txBody>
        </p:sp>
        <p:sp>
          <p:nvSpPr>
            <p:cNvPr id="88126" name="Rectangle 16"/>
            <p:cNvSpPr>
              <a:spLocks noChangeArrowheads="1"/>
            </p:cNvSpPr>
            <p:nvPr/>
          </p:nvSpPr>
          <p:spPr bwMode="auto">
            <a:xfrm>
              <a:off x="4072" y="2081"/>
              <a:ext cx="108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i</a:t>
              </a:r>
              <a:endParaRPr lang="ru-RU"/>
            </a:p>
          </p:txBody>
        </p:sp>
        <p:sp>
          <p:nvSpPr>
            <p:cNvPr id="88127" name="Rectangle 17"/>
            <p:cNvSpPr>
              <a:spLocks noChangeArrowheads="1"/>
            </p:cNvSpPr>
            <p:nvPr/>
          </p:nvSpPr>
          <p:spPr bwMode="auto">
            <a:xfrm>
              <a:off x="4105" y="2081"/>
              <a:ext cx="157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b</a:t>
              </a:r>
              <a:endParaRPr lang="ru-RU"/>
            </a:p>
          </p:txBody>
        </p:sp>
        <p:sp>
          <p:nvSpPr>
            <p:cNvPr id="88128" name="Rectangle 18"/>
            <p:cNvSpPr>
              <a:spLocks noChangeArrowheads="1"/>
            </p:cNvSpPr>
            <p:nvPr/>
          </p:nvSpPr>
          <p:spPr bwMode="auto">
            <a:xfrm>
              <a:off x="4191" y="2081"/>
              <a:ext cx="157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u</a:t>
              </a:r>
              <a:endParaRPr lang="ru-RU"/>
            </a:p>
          </p:txBody>
        </p:sp>
        <p:sp>
          <p:nvSpPr>
            <p:cNvPr id="88129" name="Rectangle 19"/>
            <p:cNvSpPr>
              <a:spLocks noChangeArrowheads="1"/>
            </p:cNvSpPr>
            <p:nvPr/>
          </p:nvSpPr>
          <p:spPr bwMode="auto">
            <a:xfrm>
              <a:off x="4277" y="2081"/>
              <a:ext cx="116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t</a:t>
              </a:r>
              <a:endParaRPr lang="ru-RU"/>
            </a:p>
          </p:txBody>
        </p:sp>
        <p:sp>
          <p:nvSpPr>
            <p:cNvPr id="88130" name="Rectangle 20"/>
            <p:cNvSpPr>
              <a:spLocks noChangeArrowheads="1"/>
            </p:cNvSpPr>
            <p:nvPr/>
          </p:nvSpPr>
          <p:spPr bwMode="auto">
            <a:xfrm>
              <a:off x="4322" y="2081"/>
              <a:ext cx="157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e</a:t>
              </a:r>
              <a:endParaRPr lang="ru-RU"/>
            </a:p>
          </p:txBody>
        </p:sp>
        <p:sp>
          <p:nvSpPr>
            <p:cNvPr id="88131" name="Rectangle 21"/>
            <p:cNvSpPr>
              <a:spLocks noChangeArrowheads="1"/>
            </p:cNvSpPr>
            <p:nvPr/>
          </p:nvSpPr>
          <p:spPr bwMode="auto">
            <a:xfrm>
              <a:off x="4448" y="2081"/>
              <a:ext cx="175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B</a:t>
              </a:r>
              <a:endParaRPr lang="ru-RU"/>
            </a:p>
          </p:txBody>
        </p:sp>
        <p:sp>
          <p:nvSpPr>
            <p:cNvPr id="88132" name="Rectangle 22"/>
            <p:cNvSpPr>
              <a:spLocks noChangeArrowheads="1"/>
            </p:cNvSpPr>
            <p:nvPr/>
          </p:nvSpPr>
          <p:spPr bwMode="auto">
            <a:xfrm>
              <a:off x="4553" y="2081"/>
              <a:ext cx="157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e</a:t>
              </a:r>
              <a:endParaRPr lang="ru-RU"/>
            </a:p>
          </p:txBody>
        </p:sp>
        <p:sp>
          <p:nvSpPr>
            <p:cNvPr id="88133" name="Rectangle 23"/>
            <p:cNvSpPr>
              <a:spLocks noChangeArrowheads="1"/>
            </p:cNvSpPr>
            <p:nvPr/>
          </p:nvSpPr>
          <p:spPr bwMode="auto">
            <a:xfrm>
              <a:off x="4638" y="2081"/>
              <a:ext cx="157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h</a:t>
              </a:r>
              <a:endParaRPr lang="ru-RU"/>
            </a:p>
          </p:txBody>
        </p:sp>
        <p:sp>
          <p:nvSpPr>
            <p:cNvPr id="88134" name="Rectangle 24"/>
            <p:cNvSpPr>
              <a:spLocks noChangeArrowheads="1"/>
            </p:cNvSpPr>
            <p:nvPr/>
          </p:nvSpPr>
          <p:spPr bwMode="auto">
            <a:xfrm>
              <a:off x="4728" y="2081"/>
              <a:ext cx="157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a</a:t>
              </a:r>
              <a:endParaRPr lang="ru-RU"/>
            </a:p>
          </p:txBody>
        </p:sp>
        <p:sp>
          <p:nvSpPr>
            <p:cNvPr id="88135" name="Rectangle 25"/>
            <p:cNvSpPr>
              <a:spLocks noChangeArrowheads="1"/>
            </p:cNvSpPr>
            <p:nvPr/>
          </p:nvSpPr>
          <p:spPr bwMode="auto">
            <a:xfrm>
              <a:off x="4814" y="2081"/>
              <a:ext cx="157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v</a:t>
              </a:r>
              <a:endParaRPr lang="ru-RU"/>
            </a:p>
          </p:txBody>
        </p:sp>
        <p:sp>
          <p:nvSpPr>
            <p:cNvPr id="88136" name="Rectangle 26"/>
            <p:cNvSpPr>
              <a:spLocks noChangeArrowheads="1"/>
            </p:cNvSpPr>
            <p:nvPr/>
          </p:nvSpPr>
          <p:spPr bwMode="auto">
            <a:xfrm>
              <a:off x="4892" y="2081"/>
              <a:ext cx="108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i</a:t>
              </a:r>
              <a:endParaRPr lang="ru-RU"/>
            </a:p>
          </p:txBody>
        </p:sp>
        <p:sp>
          <p:nvSpPr>
            <p:cNvPr id="88137" name="Rectangle 27"/>
            <p:cNvSpPr>
              <a:spLocks noChangeArrowheads="1"/>
            </p:cNvSpPr>
            <p:nvPr/>
          </p:nvSpPr>
          <p:spPr bwMode="auto">
            <a:xfrm>
              <a:off x="4925" y="2081"/>
              <a:ext cx="157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o</a:t>
              </a:r>
              <a:endParaRPr lang="ru-RU"/>
            </a:p>
          </p:txBody>
        </p:sp>
        <p:sp>
          <p:nvSpPr>
            <p:cNvPr id="88138" name="Rectangle 28"/>
            <p:cNvSpPr>
              <a:spLocks noChangeArrowheads="1"/>
            </p:cNvSpPr>
            <p:nvPr/>
          </p:nvSpPr>
          <p:spPr bwMode="auto">
            <a:xfrm>
              <a:off x="5011" y="2081"/>
              <a:ext cx="123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r</a:t>
              </a:r>
              <a:endParaRPr lang="ru-RU"/>
            </a:p>
          </p:txBody>
        </p:sp>
        <p:sp>
          <p:nvSpPr>
            <p:cNvPr id="88139" name="Rectangle 29"/>
            <p:cNvSpPr>
              <a:spLocks noChangeArrowheads="1"/>
            </p:cNvSpPr>
            <p:nvPr/>
          </p:nvSpPr>
          <p:spPr bwMode="auto">
            <a:xfrm>
              <a:off x="2581" y="2081"/>
              <a:ext cx="168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F</a:t>
              </a:r>
              <a:endParaRPr lang="ru-RU"/>
            </a:p>
          </p:txBody>
        </p:sp>
        <p:sp>
          <p:nvSpPr>
            <p:cNvPr id="88140" name="Rectangle 30"/>
            <p:cNvSpPr>
              <a:spLocks noChangeArrowheads="1"/>
            </p:cNvSpPr>
            <p:nvPr/>
          </p:nvSpPr>
          <p:spPr bwMode="auto">
            <a:xfrm>
              <a:off x="2674" y="2081"/>
              <a:ext cx="108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i</a:t>
              </a:r>
              <a:endParaRPr lang="ru-RU"/>
            </a:p>
          </p:txBody>
        </p:sp>
        <p:sp>
          <p:nvSpPr>
            <p:cNvPr id="88141" name="Rectangle 31"/>
            <p:cNvSpPr>
              <a:spLocks noChangeArrowheads="1"/>
            </p:cNvSpPr>
            <p:nvPr/>
          </p:nvSpPr>
          <p:spPr bwMode="auto">
            <a:xfrm>
              <a:off x="2712" y="2081"/>
              <a:ext cx="157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n</a:t>
              </a:r>
              <a:endParaRPr lang="ru-RU"/>
            </a:p>
          </p:txBody>
        </p:sp>
        <p:sp>
          <p:nvSpPr>
            <p:cNvPr id="88142" name="Rectangle 32"/>
            <p:cNvSpPr>
              <a:spLocks noChangeArrowheads="1"/>
            </p:cNvSpPr>
            <p:nvPr/>
          </p:nvSpPr>
          <p:spPr bwMode="auto">
            <a:xfrm>
              <a:off x="2797" y="2081"/>
              <a:ext cx="157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d</a:t>
              </a:r>
              <a:endParaRPr lang="ru-RU"/>
            </a:p>
          </p:txBody>
        </p:sp>
        <p:sp>
          <p:nvSpPr>
            <p:cNvPr id="88143" name="Rectangle 33"/>
            <p:cNvSpPr>
              <a:spLocks noChangeArrowheads="1"/>
            </p:cNvSpPr>
            <p:nvPr/>
          </p:nvSpPr>
          <p:spPr bwMode="auto">
            <a:xfrm>
              <a:off x="2928" y="2081"/>
              <a:ext cx="183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D</a:t>
              </a:r>
              <a:endParaRPr lang="ru-RU"/>
            </a:p>
          </p:txBody>
        </p:sp>
        <p:sp>
          <p:nvSpPr>
            <p:cNvPr id="88144" name="Rectangle 34"/>
            <p:cNvSpPr>
              <a:spLocks noChangeArrowheads="1"/>
            </p:cNvSpPr>
            <p:nvPr/>
          </p:nvSpPr>
          <p:spPr bwMode="auto">
            <a:xfrm>
              <a:off x="3040" y="2081"/>
              <a:ext cx="157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e</a:t>
              </a:r>
              <a:endParaRPr lang="ru-RU"/>
            </a:p>
          </p:txBody>
        </p:sp>
        <p:sp>
          <p:nvSpPr>
            <p:cNvPr id="88145" name="Rectangle 35"/>
            <p:cNvSpPr>
              <a:spLocks noChangeArrowheads="1"/>
            </p:cNvSpPr>
            <p:nvPr/>
          </p:nvSpPr>
          <p:spPr bwMode="auto">
            <a:xfrm>
              <a:off x="3125" y="2081"/>
              <a:ext cx="145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s</a:t>
              </a:r>
              <a:endParaRPr lang="ru-RU"/>
            </a:p>
          </p:txBody>
        </p:sp>
        <p:sp>
          <p:nvSpPr>
            <p:cNvPr id="88146" name="Rectangle 36"/>
            <p:cNvSpPr>
              <a:spLocks noChangeArrowheads="1"/>
            </p:cNvSpPr>
            <p:nvPr/>
          </p:nvSpPr>
          <p:spPr bwMode="auto">
            <a:xfrm>
              <a:off x="3204" y="2081"/>
              <a:ext cx="108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i</a:t>
              </a:r>
              <a:endParaRPr lang="ru-RU"/>
            </a:p>
          </p:txBody>
        </p:sp>
        <p:sp>
          <p:nvSpPr>
            <p:cNvPr id="88147" name="Rectangle 37"/>
            <p:cNvSpPr>
              <a:spLocks noChangeArrowheads="1"/>
            </p:cNvSpPr>
            <p:nvPr/>
          </p:nvSpPr>
          <p:spPr bwMode="auto">
            <a:xfrm>
              <a:off x="3237" y="2081"/>
              <a:ext cx="157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g</a:t>
              </a:r>
              <a:endParaRPr lang="ru-RU"/>
            </a:p>
          </p:txBody>
        </p:sp>
        <p:sp>
          <p:nvSpPr>
            <p:cNvPr id="88148" name="Rectangle 38"/>
            <p:cNvSpPr>
              <a:spLocks noChangeArrowheads="1"/>
            </p:cNvSpPr>
            <p:nvPr/>
          </p:nvSpPr>
          <p:spPr bwMode="auto">
            <a:xfrm>
              <a:off x="3323" y="2081"/>
              <a:ext cx="157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n</a:t>
              </a:r>
              <a:endParaRPr lang="ru-RU"/>
            </a:p>
          </p:txBody>
        </p:sp>
        <p:sp>
          <p:nvSpPr>
            <p:cNvPr id="88149" name="Rectangle 39"/>
            <p:cNvSpPr>
              <a:spLocks noChangeArrowheads="1"/>
            </p:cNvSpPr>
            <p:nvPr/>
          </p:nvSpPr>
          <p:spPr bwMode="auto">
            <a:xfrm>
              <a:off x="2719" y="2265"/>
              <a:ext cx="183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C</a:t>
              </a:r>
              <a:endParaRPr lang="ru-RU"/>
            </a:p>
          </p:txBody>
        </p:sp>
        <p:sp>
          <p:nvSpPr>
            <p:cNvPr id="88150" name="Rectangle 40"/>
            <p:cNvSpPr>
              <a:spLocks noChangeArrowheads="1"/>
            </p:cNvSpPr>
            <p:nvPr/>
          </p:nvSpPr>
          <p:spPr bwMode="auto">
            <a:xfrm>
              <a:off x="2831" y="2265"/>
              <a:ext cx="108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l</a:t>
              </a:r>
              <a:endParaRPr lang="ru-RU"/>
            </a:p>
          </p:txBody>
        </p:sp>
        <p:sp>
          <p:nvSpPr>
            <p:cNvPr id="88151" name="Rectangle 41"/>
            <p:cNvSpPr>
              <a:spLocks noChangeArrowheads="1"/>
            </p:cNvSpPr>
            <p:nvPr/>
          </p:nvSpPr>
          <p:spPr bwMode="auto">
            <a:xfrm>
              <a:off x="2864" y="2265"/>
              <a:ext cx="157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a</a:t>
              </a:r>
              <a:endParaRPr lang="ru-RU"/>
            </a:p>
          </p:txBody>
        </p:sp>
        <p:sp>
          <p:nvSpPr>
            <p:cNvPr id="88152" name="Rectangle 42"/>
            <p:cNvSpPr>
              <a:spLocks noChangeArrowheads="1"/>
            </p:cNvSpPr>
            <p:nvPr/>
          </p:nvSpPr>
          <p:spPr bwMode="auto">
            <a:xfrm>
              <a:off x="2954" y="2265"/>
              <a:ext cx="145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s</a:t>
              </a:r>
              <a:endParaRPr lang="ru-RU"/>
            </a:p>
          </p:txBody>
        </p:sp>
        <p:sp>
          <p:nvSpPr>
            <p:cNvPr id="88153" name="Rectangle 43"/>
            <p:cNvSpPr>
              <a:spLocks noChangeArrowheads="1"/>
            </p:cNvSpPr>
            <p:nvPr/>
          </p:nvSpPr>
          <p:spPr bwMode="auto">
            <a:xfrm>
              <a:off x="3028" y="2265"/>
              <a:ext cx="145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s</a:t>
              </a:r>
              <a:endParaRPr lang="ru-RU"/>
            </a:p>
          </p:txBody>
        </p:sp>
        <p:sp>
          <p:nvSpPr>
            <p:cNvPr id="88154" name="Rectangle 44"/>
            <p:cNvSpPr>
              <a:spLocks noChangeArrowheads="1"/>
            </p:cNvSpPr>
            <p:nvPr/>
          </p:nvSpPr>
          <p:spPr bwMode="auto">
            <a:xfrm>
              <a:off x="3107" y="2265"/>
              <a:ext cx="157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e</a:t>
              </a:r>
              <a:endParaRPr lang="ru-RU"/>
            </a:p>
          </p:txBody>
        </p:sp>
        <p:sp>
          <p:nvSpPr>
            <p:cNvPr id="88155" name="Rectangle 45"/>
            <p:cNvSpPr>
              <a:spLocks noChangeArrowheads="1"/>
            </p:cNvSpPr>
            <p:nvPr/>
          </p:nvSpPr>
          <p:spPr bwMode="auto">
            <a:xfrm>
              <a:off x="3192" y="2265"/>
              <a:ext cx="145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s</a:t>
              </a:r>
              <a:endParaRPr lang="ru-RU"/>
            </a:p>
          </p:txBody>
        </p:sp>
        <p:sp>
          <p:nvSpPr>
            <p:cNvPr id="88156" name="Freeform 46"/>
            <p:cNvSpPr>
              <a:spLocks/>
            </p:cNvSpPr>
            <p:nvPr/>
          </p:nvSpPr>
          <p:spPr bwMode="auto">
            <a:xfrm>
              <a:off x="2775" y="1729"/>
              <a:ext cx="514" cy="344"/>
            </a:xfrm>
            <a:custGeom>
              <a:avLst/>
              <a:gdLst>
                <a:gd name="T0" fmla="*/ 0 w 514"/>
                <a:gd name="T1" fmla="*/ 0 h 344"/>
                <a:gd name="T2" fmla="*/ 350 w 514"/>
                <a:gd name="T3" fmla="*/ 0 h 344"/>
                <a:gd name="T4" fmla="*/ 514 w 514"/>
                <a:gd name="T5" fmla="*/ 172 h 344"/>
                <a:gd name="T6" fmla="*/ 350 w 514"/>
                <a:gd name="T7" fmla="*/ 344 h 344"/>
                <a:gd name="T8" fmla="*/ 0 w 514"/>
                <a:gd name="T9" fmla="*/ 344 h 344"/>
                <a:gd name="T10" fmla="*/ 0 w 514"/>
                <a:gd name="T11" fmla="*/ 0 h 3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14"/>
                <a:gd name="T19" fmla="*/ 0 h 344"/>
                <a:gd name="T20" fmla="*/ 514 w 514"/>
                <a:gd name="T21" fmla="*/ 344 h 34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14" h="344">
                  <a:moveTo>
                    <a:pt x="0" y="0"/>
                  </a:moveTo>
                  <a:lnTo>
                    <a:pt x="350" y="0"/>
                  </a:lnTo>
                  <a:lnTo>
                    <a:pt x="514" y="172"/>
                  </a:lnTo>
                  <a:lnTo>
                    <a:pt x="350" y="344"/>
                  </a:lnTo>
                  <a:lnTo>
                    <a:pt x="0" y="3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157" name="Freeform 47"/>
            <p:cNvSpPr>
              <a:spLocks/>
            </p:cNvSpPr>
            <p:nvPr/>
          </p:nvSpPr>
          <p:spPr bwMode="auto">
            <a:xfrm>
              <a:off x="2775" y="1729"/>
              <a:ext cx="514" cy="344"/>
            </a:xfrm>
            <a:custGeom>
              <a:avLst/>
              <a:gdLst>
                <a:gd name="T0" fmla="*/ 0 w 514"/>
                <a:gd name="T1" fmla="*/ 0 h 344"/>
                <a:gd name="T2" fmla="*/ 350 w 514"/>
                <a:gd name="T3" fmla="*/ 0 h 344"/>
                <a:gd name="T4" fmla="*/ 514 w 514"/>
                <a:gd name="T5" fmla="*/ 172 h 344"/>
                <a:gd name="T6" fmla="*/ 350 w 514"/>
                <a:gd name="T7" fmla="*/ 344 h 344"/>
                <a:gd name="T8" fmla="*/ 0 w 514"/>
                <a:gd name="T9" fmla="*/ 344 h 344"/>
                <a:gd name="T10" fmla="*/ 0 w 514"/>
                <a:gd name="T11" fmla="*/ 0 h 3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14"/>
                <a:gd name="T19" fmla="*/ 0 h 344"/>
                <a:gd name="T20" fmla="*/ 514 w 514"/>
                <a:gd name="T21" fmla="*/ 344 h 34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14" h="344">
                  <a:moveTo>
                    <a:pt x="0" y="0"/>
                  </a:moveTo>
                  <a:lnTo>
                    <a:pt x="350" y="0"/>
                  </a:lnTo>
                  <a:lnTo>
                    <a:pt x="514" y="172"/>
                  </a:lnTo>
                  <a:lnTo>
                    <a:pt x="350" y="344"/>
                  </a:lnTo>
                  <a:lnTo>
                    <a:pt x="0" y="34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E5E5E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158" name="Freeform 48"/>
            <p:cNvSpPr>
              <a:spLocks/>
            </p:cNvSpPr>
            <p:nvPr/>
          </p:nvSpPr>
          <p:spPr bwMode="auto">
            <a:xfrm>
              <a:off x="2745" y="1697"/>
              <a:ext cx="514" cy="348"/>
            </a:xfrm>
            <a:custGeom>
              <a:avLst/>
              <a:gdLst>
                <a:gd name="T0" fmla="*/ 0 w 514"/>
                <a:gd name="T1" fmla="*/ 0 h 348"/>
                <a:gd name="T2" fmla="*/ 354 w 514"/>
                <a:gd name="T3" fmla="*/ 0 h 348"/>
                <a:gd name="T4" fmla="*/ 514 w 514"/>
                <a:gd name="T5" fmla="*/ 172 h 348"/>
                <a:gd name="T6" fmla="*/ 354 w 514"/>
                <a:gd name="T7" fmla="*/ 348 h 348"/>
                <a:gd name="T8" fmla="*/ 0 w 514"/>
                <a:gd name="T9" fmla="*/ 348 h 348"/>
                <a:gd name="T10" fmla="*/ 0 w 514"/>
                <a:gd name="T11" fmla="*/ 0 h 3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14"/>
                <a:gd name="T19" fmla="*/ 0 h 348"/>
                <a:gd name="T20" fmla="*/ 514 w 514"/>
                <a:gd name="T21" fmla="*/ 348 h 3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14" h="348">
                  <a:moveTo>
                    <a:pt x="0" y="0"/>
                  </a:moveTo>
                  <a:lnTo>
                    <a:pt x="354" y="0"/>
                  </a:lnTo>
                  <a:lnTo>
                    <a:pt x="514" y="172"/>
                  </a:lnTo>
                  <a:lnTo>
                    <a:pt x="354" y="348"/>
                  </a:lnTo>
                  <a:lnTo>
                    <a:pt x="0" y="3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159" name="Freeform 49"/>
            <p:cNvSpPr>
              <a:spLocks/>
            </p:cNvSpPr>
            <p:nvPr/>
          </p:nvSpPr>
          <p:spPr bwMode="auto">
            <a:xfrm>
              <a:off x="2745" y="1697"/>
              <a:ext cx="514" cy="348"/>
            </a:xfrm>
            <a:custGeom>
              <a:avLst/>
              <a:gdLst>
                <a:gd name="T0" fmla="*/ 0 w 514"/>
                <a:gd name="T1" fmla="*/ 0 h 348"/>
                <a:gd name="T2" fmla="*/ 354 w 514"/>
                <a:gd name="T3" fmla="*/ 0 h 348"/>
                <a:gd name="T4" fmla="*/ 514 w 514"/>
                <a:gd name="T5" fmla="*/ 172 h 348"/>
                <a:gd name="T6" fmla="*/ 354 w 514"/>
                <a:gd name="T7" fmla="*/ 348 h 348"/>
                <a:gd name="T8" fmla="*/ 0 w 514"/>
                <a:gd name="T9" fmla="*/ 348 h 348"/>
                <a:gd name="T10" fmla="*/ 0 w 514"/>
                <a:gd name="T11" fmla="*/ 0 h 3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14"/>
                <a:gd name="T19" fmla="*/ 0 h 348"/>
                <a:gd name="T20" fmla="*/ 514 w 514"/>
                <a:gd name="T21" fmla="*/ 348 h 3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14" h="348">
                  <a:moveTo>
                    <a:pt x="0" y="0"/>
                  </a:moveTo>
                  <a:lnTo>
                    <a:pt x="354" y="0"/>
                  </a:lnTo>
                  <a:lnTo>
                    <a:pt x="514" y="172"/>
                  </a:lnTo>
                  <a:lnTo>
                    <a:pt x="354" y="348"/>
                  </a:lnTo>
                  <a:lnTo>
                    <a:pt x="0" y="348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160" name="Freeform 50"/>
            <p:cNvSpPr>
              <a:spLocks/>
            </p:cNvSpPr>
            <p:nvPr/>
          </p:nvSpPr>
          <p:spPr bwMode="auto">
            <a:xfrm>
              <a:off x="1303" y="2990"/>
              <a:ext cx="816" cy="356"/>
            </a:xfrm>
            <a:custGeom>
              <a:avLst/>
              <a:gdLst>
                <a:gd name="T0" fmla="*/ 365 w 816"/>
                <a:gd name="T1" fmla="*/ 4 h 356"/>
                <a:gd name="T2" fmla="*/ 305 w 816"/>
                <a:gd name="T3" fmla="*/ 8 h 356"/>
                <a:gd name="T4" fmla="*/ 249 w 816"/>
                <a:gd name="T5" fmla="*/ 16 h 356"/>
                <a:gd name="T6" fmla="*/ 194 w 816"/>
                <a:gd name="T7" fmla="*/ 28 h 356"/>
                <a:gd name="T8" fmla="*/ 149 w 816"/>
                <a:gd name="T9" fmla="*/ 40 h 356"/>
                <a:gd name="T10" fmla="*/ 104 w 816"/>
                <a:gd name="T11" fmla="*/ 60 h 356"/>
                <a:gd name="T12" fmla="*/ 67 w 816"/>
                <a:gd name="T13" fmla="*/ 80 h 356"/>
                <a:gd name="T14" fmla="*/ 37 w 816"/>
                <a:gd name="T15" fmla="*/ 100 h 356"/>
                <a:gd name="T16" fmla="*/ 18 w 816"/>
                <a:gd name="T17" fmla="*/ 124 h 356"/>
                <a:gd name="T18" fmla="*/ 3 w 816"/>
                <a:gd name="T19" fmla="*/ 152 h 356"/>
                <a:gd name="T20" fmla="*/ 0 w 816"/>
                <a:gd name="T21" fmla="*/ 180 h 356"/>
                <a:gd name="T22" fmla="*/ 3 w 816"/>
                <a:gd name="T23" fmla="*/ 204 h 356"/>
                <a:gd name="T24" fmla="*/ 18 w 816"/>
                <a:gd name="T25" fmla="*/ 232 h 356"/>
                <a:gd name="T26" fmla="*/ 37 w 816"/>
                <a:gd name="T27" fmla="*/ 256 h 356"/>
                <a:gd name="T28" fmla="*/ 67 w 816"/>
                <a:gd name="T29" fmla="*/ 276 h 356"/>
                <a:gd name="T30" fmla="*/ 104 w 816"/>
                <a:gd name="T31" fmla="*/ 296 h 356"/>
                <a:gd name="T32" fmla="*/ 149 w 816"/>
                <a:gd name="T33" fmla="*/ 316 h 356"/>
                <a:gd name="T34" fmla="*/ 194 w 816"/>
                <a:gd name="T35" fmla="*/ 328 h 356"/>
                <a:gd name="T36" fmla="*/ 249 w 816"/>
                <a:gd name="T37" fmla="*/ 340 h 356"/>
                <a:gd name="T38" fmla="*/ 305 w 816"/>
                <a:gd name="T39" fmla="*/ 348 h 356"/>
                <a:gd name="T40" fmla="*/ 365 w 816"/>
                <a:gd name="T41" fmla="*/ 356 h 356"/>
                <a:gd name="T42" fmla="*/ 428 w 816"/>
                <a:gd name="T43" fmla="*/ 356 h 356"/>
                <a:gd name="T44" fmla="*/ 488 w 816"/>
                <a:gd name="T45" fmla="*/ 352 h 356"/>
                <a:gd name="T46" fmla="*/ 548 w 816"/>
                <a:gd name="T47" fmla="*/ 344 h 356"/>
                <a:gd name="T48" fmla="*/ 600 w 816"/>
                <a:gd name="T49" fmla="*/ 332 h 356"/>
                <a:gd name="T50" fmla="*/ 652 w 816"/>
                <a:gd name="T51" fmla="*/ 320 h 356"/>
                <a:gd name="T52" fmla="*/ 693 w 816"/>
                <a:gd name="T53" fmla="*/ 304 h 356"/>
                <a:gd name="T54" fmla="*/ 734 w 816"/>
                <a:gd name="T55" fmla="*/ 284 h 356"/>
                <a:gd name="T56" fmla="*/ 764 w 816"/>
                <a:gd name="T57" fmla="*/ 264 h 356"/>
                <a:gd name="T58" fmla="*/ 790 w 816"/>
                <a:gd name="T59" fmla="*/ 240 h 356"/>
                <a:gd name="T60" fmla="*/ 805 w 816"/>
                <a:gd name="T61" fmla="*/ 212 h 356"/>
                <a:gd name="T62" fmla="*/ 812 w 816"/>
                <a:gd name="T63" fmla="*/ 188 h 356"/>
                <a:gd name="T64" fmla="*/ 812 w 816"/>
                <a:gd name="T65" fmla="*/ 160 h 356"/>
                <a:gd name="T66" fmla="*/ 801 w 816"/>
                <a:gd name="T67" fmla="*/ 136 h 356"/>
                <a:gd name="T68" fmla="*/ 782 w 816"/>
                <a:gd name="T69" fmla="*/ 108 h 356"/>
                <a:gd name="T70" fmla="*/ 756 w 816"/>
                <a:gd name="T71" fmla="*/ 88 h 356"/>
                <a:gd name="T72" fmla="*/ 719 w 816"/>
                <a:gd name="T73" fmla="*/ 64 h 356"/>
                <a:gd name="T74" fmla="*/ 682 w 816"/>
                <a:gd name="T75" fmla="*/ 48 h 356"/>
                <a:gd name="T76" fmla="*/ 633 w 816"/>
                <a:gd name="T77" fmla="*/ 32 h 356"/>
                <a:gd name="T78" fmla="*/ 581 w 816"/>
                <a:gd name="T79" fmla="*/ 20 h 356"/>
                <a:gd name="T80" fmla="*/ 529 w 816"/>
                <a:gd name="T81" fmla="*/ 8 h 356"/>
                <a:gd name="T82" fmla="*/ 469 w 816"/>
                <a:gd name="T83" fmla="*/ 4 h 356"/>
                <a:gd name="T84" fmla="*/ 406 w 816"/>
                <a:gd name="T85" fmla="*/ 0 h 35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816"/>
                <a:gd name="T130" fmla="*/ 0 h 356"/>
                <a:gd name="T131" fmla="*/ 816 w 816"/>
                <a:gd name="T132" fmla="*/ 356 h 35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816" h="356">
                  <a:moveTo>
                    <a:pt x="406" y="0"/>
                  </a:moveTo>
                  <a:lnTo>
                    <a:pt x="384" y="0"/>
                  </a:lnTo>
                  <a:lnTo>
                    <a:pt x="365" y="4"/>
                  </a:lnTo>
                  <a:lnTo>
                    <a:pt x="343" y="4"/>
                  </a:lnTo>
                  <a:lnTo>
                    <a:pt x="324" y="4"/>
                  </a:lnTo>
                  <a:lnTo>
                    <a:pt x="305" y="8"/>
                  </a:lnTo>
                  <a:lnTo>
                    <a:pt x="287" y="8"/>
                  </a:lnTo>
                  <a:lnTo>
                    <a:pt x="268" y="12"/>
                  </a:lnTo>
                  <a:lnTo>
                    <a:pt x="249" y="16"/>
                  </a:lnTo>
                  <a:lnTo>
                    <a:pt x="231" y="20"/>
                  </a:lnTo>
                  <a:lnTo>
                    <a:pt x="212" y="24"/>
                  </a:lnTo>
                  <a:lnTo>
                    <a:pt x="194" y="28"/>
                  </a:lnTo>
                  <a:lnTo>
                    <a:pt x="179" y="32"/>
                  </a:lnTo>
                  <a:lnTo>
                    <a:pt x="164" y="36"/>
                  </a:lnTo>
                  <a:lnTo>
                    <a:pt x="149" y="40"/>
                  </a:lnTo>
                  <a:lnTo>
                    <a:pt x="134" y="48"/>
                  </a:lnTo>
                  <a:lnTo>
                    <a:pt x="119" y="52"/>
                  </a:lnTo>
                  <a:lnTo>
                    <a:pt x="104" y="60"/>
                  </a:lnTo>
                  <a:lnTo>
                    <a:pt x="93" y="64"/>
                  </a:lnTo>
                  <a:lnTo>
                    <a:pt x="78" y="72"/>
                  </a:lnTo>
                  <a:lnTo>
                    <a:pt x="67" y="80"/>
                  </a:lnTo>
                  <a:lnTo>
                    <a:pt x="59" y="88"/>
                  </a:lnTo>
                  <a:lnTo>
                    <a:pt x="48" y="96"/>
                  </a:lnTo>
                  <a:lnTo>
                    <a:pt x="37" y="100"/>
                  </a:lnTo>
                  <a:lnTo>
                    <a:pt x="30" y="108"/>
                  </a:lnTo>
                  <a:lnTo>
                    <a:pt x="22" y="116"/>
                  </a:lnTo>
                  <a:lnTo>
                    <a:pt x="18" y="124"/>
                  </a:lnTo>
                  <a:lnTo>
                    <a:pt x="11" y="136"/>
                  </a:lnTo>
                  <a:lnTo>
                    <a:pt x="7" y="144"/>
                  </a:lnTo>
                  <a:lnTo>
                    <a:pt x="3" y="152"/>
                  </a:lnTo>
                  <a:lnTo>
                    <a:pt x="0" y="160"/>
                  </a:lnTo>
                  <a:lnTo>
                    <a:pt x="0" y="168"/>
                  </a:lnTo>
                  <a:lnTo>
                    <a:pt x="0" y="180"/>
                  </a:lnTo>
                  <a:lnTo>
                    <a:pt x="0" y="188"/>
                  </a:lnTo>
                  <a:lnTo>
                    <a:pt x="0" y="196"/>
                  </a:lnTo>
                  <a:lnTo>
                    <a:pt x="3" y="204"/>
                  </a:lnTo>
                  <a:lnTo>
                    <a:pt x="7" y="212"/>
                  </a:lnTo>
                  <a:lnTo>
                    <a:pt x="11" y="224"/>
                  </a:lnTo>
                  <a:lnTo>
                    <a:pt x="18" y="232"/>
                  </a:lnTo>
                  <a:lnTo>
                    <a:pt x="22" y="240"/>
                  </a:lnTo>
                  <a:lnTo>
                    <a:pt x="30" y="248"/>
                  </a:lnTo>
                  <a:lnTo>
                    <a:pt x="37" y="256"/>
                  </a:lnTo>
                  <a:lnTo>
                    <a:pt x="48" y="264"/>
                  </a:lnTo>
                  <a:lnTo>
                    <a:pt x="59" y="268"/>
                  </a:lnTo>
                  <a:lnTo>
                    <a:pt x="67" y="276"/>
                  </a:lnTo>
                  <a:lnTo>
                    <a:pt x="78" y="284"/>
                  </a:lnTo>
                  <a:lnTo>
                    <a:pt x="93" y="292"/>
                  </a:lnTo>
                  <a:lnTo>
                    <a:pt x="104" y="296"/>
                  </a:lnTo>
                  <a:lnTo>
                    <a:pt x="119" y="304"/>
                  </a:lnTo>
                  <a:lnTo>
                    <a:pt x="134" y="308"/>
                  </a:lnTo>
                  <a:lnTo>
                    <a:pt x="149" y="316"/>
                  </a:lnTo>
                  <a:lnTo>
                    <a:pt x="164" y="320"/>
                  </a:lnTo>
                  <a:lnTo>
                    <a:pt x="179" y="324"/>
                  </a:lnTo>
                  <a:lnTo>
                    <a:pt x="194" y="328"/>
                  </a:lnTo>
                  <a:lnTo>
                    <a:pt x="212" y="332"/>
                  </a:lnTo>
                  <a:lnTo>
                    <a:pt x="231" y="336"/>
                  </a:lnTo>
                  <a:lnTo>
                    <a:pt x="249" y="340"/>
                  </a:lnTo>
                  <a:lnTo>
                    <a:pt x="268" y="344"/>
                  </a:lnTo>
                  <a:lnTo>
                    <a:pt x="287" y="348"/>
                  </a:lnTo>
                  <a:lnTo>
                    <a:pt x="305" y="348"/>
                  </a:lnTo>
                  <a:lnTo>
                    <a:pt x="324" y="352"/>
                  </a:lnTo>
                  <a:lnTo>
                    <a:pt x="343" y="352"/>
                  </a:lnTo>
                  <a:lnTo>
                    <a:pt x="365" y="356"/>
                  </a:lnTo>
                  <a:lnTo>
                    <a:pt x="384" y="356"/>
                  </a:lnTo>
                  <a:lnTo>
                    <a:pt x="406" y="356"/>
                  </a:lnTo>
                  <a:lnTo>
                    <a:pt x="428" y="356"/>
                  </a:lnTo>
                  <a:lnTo>
                    <a:pt x="447" y="356"/>
                  </a:lnTo>
                  <a:lnTo>
                    <a:pt x="469" y="352"/>
                  </a:lnTo>
                  <a:lnTo>
                    <a:pt x="488" y="352"/>
                  </a:lnTo>
                  <a:lnTo>
                    <a:pt x="507" y="348"/>
                  </a:lnTo>
                  <a:lnTo>
                    <a:pt x="529" y="348"/>
                  </a:lnTo>
                  <a:lnTo>
                    <a:pt x="548" y="344"/>
                  </a:lnTo>
                  <a:lnTo>
                    <a:pt x="566" y="340"/>
                  </a:lnTo>
                  <a:lnTo>
                    <a:pt x="581" y="336"/>
                  </a:lnTo>
                  <a:lnTo>
                    <a:pt x="600" y="332"/>
                  </a:lnTo>
                  <a:lnTo>
                    <a:pt x="618" y="328"/>
                  </a:lnTo>
                  <a:lnTo>
                    <a:pt x="633" y="324"/>
                  </a:lnTo>
                  <a:lnTo>
                    <a:pt x="652" y="320"/>
                  </a:lnTo>
                  <a:lnTo>
                    <a:pt x="667" y="316"/>
                  </a:lnTo>
                  <a:lnTo>
                    <a:pt x="682" y="308"/>
                  </a:lnTo>
                  <a:lnTo>
                    <a:pt x="693" y="304"/>
                  </a:lnTo>
                  <a:lnTo>
                    <a:pt x="708" y="296"/>
                  </a:lnTo>
                  <a:lnTo>
                    <a:pt x="719" y="292"/>
                  </a:lnTo>
                  <a:lnTo>
                    <a:pt x="734" y="284"/>
                  </a:lnTo>
                  <a:lnTo>
                    <a:pt x="745" y="276"/>
                  </a:lnTo>
                  <a:lnTo>
                    <a:pt x="756" y="268"/>
                  </a:lnTo>
                  <a:lnTo>
                    <a:pt x="764" y="264"/>
                  </a:lnTo>
                  <a:lnTo>
                    <a:pt x="775" y="256"/>
                  </a:lnTo>
                  <a:lnTo>
                    <a:pt x="782" y="248"/>
                  </a:lnTo>
                  <a:lnTo>
                    <a:pt x="790" y="240"/>
                  </a:lnTo>
                  <a:lnTo>
                    <a:pt x="797" y="232"/>
                  </a:lnTo>
                  <a:lnTo>
                    <a:pt x="801" y="224"/>
                  </a:lnTo>
                  <a:lnTo>
                    <a:pt x="805" y="212"/>
                  </a:lnTo>
                  <a:lnTo>
                    <a:pt x="809" y="204"/>
                  </a:lnTo>
                  <a:lnTo>
                    <a:pt x="812" y="196"/>
                  </a:lnTo>
                  <a:lnTo>
                    <a:pt x="812" y="188"/>
                  </a:lnTo>
                  <a:lnTo>
                    <a:pt x="816" y="180"/>
                  </a:lnTo>
                  <a:lnTo>
                    <a:pt x="812" y="168"/>
                  </a:lnTo>
                  <a:lnTo>
                    <a:pt x="812" y="160"/>
                  </a:lnTo>
                  <a:lnTo>
                    <a:pt x="809" y="152"/>
                  </a:lnTo>
                  <a:lnTo>
                    <a:pt x="805" y="144"/>
                  </a:lnTo>
                  <a:lnTo>
                    <a:pt x="801" y="136"/>
                  </a:lnTo>
                  <a:lnTo>
                    <a:pt x="797" y="124"/>
                  </a:lnTo>
                  <a:lnTo>
                    <a:pt x="790" y="116"/>
                  </a:lnTo>
                  <a:lnTo>
                    <a:pt x="782" y="108"/>
                  </a:lnTo>
                  <a:lnTo>
                    <a:pt x="775" y="100"/>
                  </a:lnTo>
                  <a:lnTo>
                    <a:pt x="764" y="96"/>
                  </a:lnTo>
                  <a:lnTo>
                    <a:pt x="756" y="88"/>
                  </a:lnTo>
                  <a:lnTo>
                    <a:pt x="745" y="80"/>
                  </a:lnTo>
                  <a:lnTo>
                    <a:pt x="734" y="72"/>
                  </a:lnTo>
                  <a:lnTo>
                    <a:pt x="719" y="64"/>
                  </a:lnTo>
                  <a:lnTo>
                    <a:pt x="708" y="60"/>
                  </a:lnTo>
                  <a:lnTo>
                    <a:pt x="693" y="52"/>
                  </a:lnTo>
                  <a:lnTo>
                    <a:pt x="682" y="48"/>
                  </a:lnTo>
                  <a:lnTo>
                    <a:pt x="667" y="40"/>
                  </a:lnTo>
                  <a:lnTo>
                    <a:pt x="652" y="36"/>
                  </a:lnTo>
                  <a:lnTo>
                    <a:pt x="633" y="32"/>
                  </a:lnTo>
                  <a:lnTo>
                    <a:pt x="618" y="28"/>
                  </a:lnTo>
                  <a:lnTo>
                    <a:pt x="600" y="24"/>
                  </a:lnTo>
                  <a:lnTo>
                    <a:pt x="581" y="20"/>
                  </a:lnTo>
                  <a:lnTo>
                    <a:pt x="566" y="16"/>
                  </a:lnTo>
                  <a:lnTo>
                    <a:pt x="548" y="12"/>
                  </a:lnTo>
                  <a:lnTo>
                    <a:pt x="529" y="8"/>
                  </a:lnTo>
                  <a:lnTo>
                    <a:pt x="507" y="8"/>
                  </a:lnTo>
                  <a:lnTo>
                    <a:pt x="488" y="4"/>
                  </a:lnTo>
                  <a:lnTo>
                    <a:pt x="469" y="4"/>
                  </a:lnTo>
                  <a:lnTo>
                    <a:pt x="447" y="4"/>
                  </a:lnTo>
                  <a:lnTo>
                    <a:pt x="428" y="0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161" name="Freeform 51"/>
            <p:cNvSpPr>
              <a:spLocks/>
            </p:cNvSpPr>
            <p:nvPr/>
          </p:nvSpPr>
          <p:spPr bwMode="auto">
            <a:xfrm>
              <a:off x="1303" y="2990"/>
              <a:ext cx="816" cy="356"/>
            </a:xfrm>
            <a:custGeom>
              <a:avLst/>
              <a:gdLst>
                <a:gd name="T0" fmla="*/ 406 w 816"/>
                <a:gd name="T1" fmla="*/ 0 h 356"/>
                <a:gd name="T2" fmla="*/ 324 w 816"/>
                <a:gd name="T3" fmla="*/ 4 h 356"/>
                <a:gd name="T4" fmla="*/ 249 w 816"/>
                <a:gd name="T5" fmla="*/ 16 h 356"/>
                <a:gd name="T6" fmla="*/ 179 w 816"/>
                <a:gd name="T7" fmla="*/ 32 h 356"/>
                <a:gd name="T8" fmla="*/ 119 w 816"/>
                <a:gd name="T9" fmla="*/ 52 h 356"/>
                <a:gd name="T10" fmla="*/ 67 w 816"/>
                <a:gd name="T11" fmla="*/ 80 h 356"/>
                <a:gd name="T12" fmla="*/ 30 w 816"/>
                <a:gd name="T13" fmla="*/ 108 h 356"/>
                <a:gd name="T14" fmla="*/ 7 w 816"/>
                <a:gd name="T15" fmla="*/ 144 h 356"/>
                <a:gd name="T16" fmla="*/ 0 w 816"/>
                <a:gd name="T17" fmla="*/ 180 h 356"/>
                <a:gd name="T18" fmla="*/ 7 w 816"/>
                <a:gd name="T19" fmla="*/ 212 h 356"/>
                <a:gd name="T20" fmla="*/ 30 w 816"/>
                <a:gd name="T21" fmla="*/ 248 h 356"/>
                <a:gd name="T22" fmla="*/ 67 w 816"/>
                <a:gd name="T23" fmla="*/ 276 h 356"/>
                <a:gd name="T24" fmla="*/ 119 w 816"/>
                <a:gd name="T25" fmla="*/ 304 h 356"/>
                <a:gd name="T26" fmla="*/ 179 w 816"/>
                <a:gd name="T27" fmla="*/ 324 h 356"/>
                <a:gd name="T28" fmla="*/ 249 w 816"/>
                <a:gd name="T29" fmla="*/ 340 h 356"/>
                <a:gd name="T30" fmla="*/ 324 w 816"/>
                <a:gd name="T31" fmla="*/ 352 h 356"/>
                <a:gd name="T32" fmla="*/ 406 w 816"/>
                <a:gd name="T33" fmla="*/ 356 h 356"/>
                <a:gd name="T34" fmla="*/ 488 w 816"/>
                <a:gd name="T35" fmla="*/ 352 h 356"/>
                <a:gd name="T36" fmla="*/ 566 w 816"/>
                <a:gd name="T37" fmla="*/ 340 h 356"/>
                <a:gd name="T38" fmla="*/ 633 w 816"/>
                <a:gd name="T39" fmla="*/ 324 h 356"/>
                <a:gd name="T40" fmla="*/ 693 w 816"/>
                <a:gd name="T41" fmla="*/ 304 h 356"/>
                <a:gd name="T42" fmla="*/ 745 w 816"/>
                <a:gd name="T43" fmla="*/ 276 h 356"/>
                <a:gd name="T44" fmla="*/ 782 w 816"/>
                <a:gd name="T45" fmla="*/ 248 h 356"/>
                <a:gd name="T46" fmla="*/ 805 w 816"/>
                <a:gd name="T47" fmla="*/ 212 h 356"/>
                <a:gd name="T48" fmla="*/ 816 w 816"/>
                <a:gd name="T49" fmla="*/ 180 h 356"/>
                <a:gd name="T50" fmla="*/ 805 w 816"/>
                <a:gd name="T51" fmla="*/ 144 h 356"/>
                <a:gd name="T52" fmla="*/ 782 w 816"/>
                <a:gd name="T53" fmla="*/ 108 h 356"/>
                <a:gd name="T54" fmla="*/ 745 w 816"/>
                <a:gd name="T55" fmla="*/ 80 h 356"/>
                <a:gd name="T56" fmla="*/ 693 w 816"/>
                <a:gd name="T57" fmla="*/ 52 h 356"/>
                <a:gd name="T58" fmla="*/ 633 w 816"/>
                <a:gd name="T59" fmla="*/ 32 h 356"/>
                <a:gd name="T60" fmla="*/ 566 w 816"/>
                <a:gd name="T61" fmla="*/ 16 h 356"/>
                <a:gd name="T62" fmla="*/ 488 w 816"/>
                <a:gd name="T63" fmla="*/ 4 h 356"/>
                <a:gd name="T64" fmla="*/ 406 w 816"/>
                <a:gd name="T65" fmla="*/ 0 h 35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816"/>
                <a:gd name="T100" fmla="*/ 0 h 356"/>
                <a:gd name="T101" fmla="*/ 816 w 816"/>
                <a:gd name="T102" fmla="*/ 356 h 35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816" h="356">
                  <a:moveTo>
                    <a:pt x="406" y="0"/>
                  </a:moveTo>
                  <a:lnTo>
                    <a:pt x="324" y="4"/>
                  </a:lnTo>
                  <a:lnTo>
                    <a:pt x="249" y="16"/>
                  </a:lnTo>
                  <a:lnTo>
                    <a:pt x="179" y="32"/>
                  </a:lnTo>
                  <a:lnTo>
                    <a:pt x="119" y="52"/>
                  </a:lnTo>
                  <a:lnTo>
                    <a:pt x="67" y="80"/>
                  </a:lnTo>
                  <a:lnTo>
                    <a:pt x="30" y="108"/>
                  </a:lnTo>
                  <a:lnTo>
                    <a:pt x="7" y="144"/>
                  </a:lnTo>
                  <a:lnTo>
                    <a:pt x="0" y="180"/>
                  </a:lnTo>
                  <a:lnTo>
                    <a:pt x="7" y="212"/>
                  </a:lnTo>
                  <a:lnTo>
                    <a:pt x="30" y="248"/>
                  </a:lnTo>
                  <a:lnTo>
                    <a:pt x="67" y="276"/>
                  </a:lnTo>
                  <a:lnTo>
                    <a:pt x="119" y="304"/>
                  </a:lnTo>
                  <a:lnTo>
                    <a:pt x="179" y="324"/>
                  </a:lnTo>
                  <a:lnTo>
                    <a:pt x="249" y="340"/>
                  </a:lnTo>
                  <a:lnTo>
                    <a:pt x="324" y="352"/>
                  </a:lnTo>
                  <a:lnTo>
                    <a:pt x="406" y="356"/>
                  </a:lnTo>
                  <a:lnTo>
                    <a:pt x="488" y="352"/>
                  </a:lnTo>
                  <a:lnTo>
                    <a:pt x="566" y="340"/>
                  </a:lnTo>
                  <a:lnTo>
                    <a:pt x="633" y="324"/>
                  </a:lnTo>
                  <a:lnTo>
                    <a:pt x="693" y="304"/>
                  </a:lnTo>
                  <a:lnTo>
                    <a:pt x="745" y="276"/>
                  </a:lnTo>
                  <a:lnTo>
                    <a:pt x="782" y="248"/>
                  </a:lnTo>
                  <a:lnTo>
                    <a:pt x="805" y="212"/>
                  </a:lnTo>
                  <a:lnTo>
                    <a:pt x="816" y="180"/>
                  </a:lnTo>
                  <a:lnTo>
                    <a:pt x="805" y="144"/>
                  </a:lnTo>
                  <a:lnTo>
                    <a:pt x="782" y="108"/>
                  </a:lnTo>
                  <a:lnTo>
                    <a:pt x="745" y="80"/>
                  </a:lnTo>
                  <a:lnTo>
                    <a:pt x="693" y="52"/>
                  </a:lnTo>
                  <a:lnTo>
                    <a:pt x="633" y="32"/>
                  </a:lnTo>
                  <a:lnTo>
                    <a:pt x="566" y="16"/>
                  </a:lnTo>
                  <a:lnTo>
                    <a:pt x="488" y="4"/>
                  </a:lnTo>
                  <a:lnTo>
                    <a:pt x="40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162" name="Freeform 52"/>
            <p:cNvSpPr>
              <a:spLocks/>
            </p:cNvSpPr>
            <p:nvPr/>
          </p:nvSpPr>
          <p:spPr bwMode="auto">
            <a:xfrm>
              <a:off x="1634" y="1428"/>
              <a:ext cx="209" cy="229"/>
            </a:xfrm>
            <a:custGeom>
              <a:avLst/>
              <a:gdLst>
                <a:gd name="T0" fmla="*/ 116 w 209"/>
                <a:gd name="T1" fmla="*/ 0 h 229"/>
                <a:gd name="T2" fmla="*/ 131 w 209"/>
                <a:gd name="T3" fmla="*/ 4 h 229"/>
                <a:gd name="T4" fmla="*/ 146 w 209"/>
                <a:gd name="T5" fmla="*/ 8 h 229"/>
                <a:gd name="T6" fmla="*/ 161 w 209"/>
                <a:gd name="T7" fmla="*/ 16 h 229"/>
                <a:gd name="T8" fmla="*/ 172 w 209"/>
                <a:gd name="T9" fmla="*/ 24 h 229"/>
                <a:gd name="T10" fmla="*/ 183 w 209"/>
                <a:gd name="T11" fmla="*/ 36 h 229"/>
                <a:gd name="T12" fmla="*/ 194 w 209"/>
                <a:gd name="T13" fmla="*/ 48 h 229"/>
                <a:gd name="T14" fmla="*/ 202 w 209"/>
                <a:gd name="T15" fmla="*/ 64 h 229"/>
                <a:gd name="T16" fmla="*/ 205 w 209"/>
                <a:gd name="T17" fmla="*/ 80 h 229"/>
                <a:gd name="T18" fmla="*/ 209 w 209"/>
                <a:gd name="T19" fmla="*/ 96 h 229"/>
                <a:gd name="T20" fmla="*/ 209 w 209"/>
                <a:gd name="T21" fmla="*/ 112 h 229"/>
                <a:gd name="T22" fmla="*/ 209 w 209"/>
                <a:gd name="T23" fmla="*/ 132 h 229"/>
                <a:gd name="T24" fmla="*/ 205 w 209"/>
                <a:gd name="T25" fmla="*/ 148 h 229"/>
                <a:gd name="T26" fmla="*/ 202 w 209"/>
                <a:gd name="T27" fmla="*/ 160 h 229"/>
                <a:gd name="T28" fmla="*/ 194 w 209"/>
                <a:gd name="T29" fmla="*/ 176 h 229"/>
                <a:gd name="T30" fmla="*/ 183 w 209"/>
                <a:gd name="T31" fmla="*/ 188 h 229"/>
                <a:gd name="T32" fmla="*/ 172 w 209"/>
                <a:gd name="T33" fmla="*/ 200 h 229"/>
                <a:gd name="T34" fmla="*/ 161 w 209"/>
                <a:gd name="T35" fmla="*/ 208 h 229"/>
                <a:gd name="T36" fmla="*/ 146 w 209"/>
                <a:gd name="T37" fmla="*/ 216 h 229"/>
                <a:gd name="T38" fmla="*/ 131 w 209"/>
                <a:gd name="T39" fmla="*/ 225 h 229"/>
                <a:gd name="T40" fmla="*/ 116 w 209"/>
                <a:gd name="T41" fmla="*/ 225 h 229"/>
                <a:gd name="T42" fmla="*/ 101 w 209"/>
                <a:gd name="T43" fmla="*/ 225 h 229"/>
                <a:gd name="T44" fmla="*/ 86 w 209"/>
                <a:gd name="T45" fmla="*/ 225 h 229"/>
                <a:gd name="T46" fmla="*/ 68 w 209"/>
                <a:gd name="T47" fmla="*/ 220 h 229"/>
                <a:gd name="T48" fmla="*/ 56 w 209"/>
                <a:gd name="T49" fmla="*/ 212 h 229"/>
                <a:gd name="T50" fmla="*/ 41 w 209"/>
                <a:gd name="T51" fmla="*/ 204 h 229"/>
                <a:gd name="T52" fmla="*/ 30 w 209"/>
                <a:gd name="T53" fmla="*/ 192 h 229"/>
                <a:gd name="T54" fmla="*/ 23 w 209"/>
                <a:gd name="T55" fmla="*/ 180 h 229"/>
                <a:gd name="T56" fmla="*/ 12 w 209"/>
                <a:gd name="T57" fmla="*/ 168 h 229"/>
                <a:gd name="T58" fmla="*/ 8 w 209"/>
                <a:gd name="T59" fmla="*/ 152 h 229"/>
                <a:gd name="T60" fmla="*/ 4 w 209"/>
                <a:gd name="T61" fmla="*/ 136 h 229"/>
                <a:gd name="T62" fmla="*/ 0 w 209"/>
                <a:gd name="T63" fmla="*/ 120 h 229"/>
                <a:gd name="T64" fmla="*/ 0 w 209"/>
                <a:gd name="T65" fmla="*/ 100 h 229"/>
                <a:gd name="T66" fmla="*/ 4 w 209"/>
                <a:gd name="T67" fmla="*/ 84 h 229"/>
                <a:gd name="T68" fmla="*/ 8 w 209"/>
                <a:gd name="T69" fmla="*/ 68 h 229"/>
                <a:gd name="T70" fmla="*/ 15 w 209"/>
                <a:gd name="T71" fmla="*/ 56 h 229"/>
                <a:gd name="T72" fmla="*/ 23 w 209"/>
                <a:gd name="T73" fmla="*/ 40 h 229"/>
                <a:gd name="T74" fmla="*/ 34 w 209"/>
                <a:gd name="T75" fmla="*/ 28 h 229"/>
                <a:gd name="T76" fmla="*/ 45 w 209"/>
                <a:gd name="T77" fmla="*/ 20 h 229"/>
                <a:gd name="T78" fmla="*/ 60 w 209"/>
                <a:gd name="T79" fmla="*/ 12 h 229"/>
                <a:gd name="T80" fmla="*/ 75 w 209"/>
                <a:gd name="T81" fmla="*/ 4 h 229"/>
                <a:gd name="T82" fmla="*/ 90 w 209"/>
                <a:gd name="T83" fmla="*/ 0 h 229"/>
                <a:gd name="T84" fmla="*/ 105 w 209"/>
                <a:gd name="T85" fmla="*/ 0 h 22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09"/>
                <a:gd name="T130" fmla="*/ 0 h 229"/>
                <a:gd name="T131" fmla="*/ 209 w 209"/>
                <a:gd name="T132" fmla="*/ 229 h 22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09" h="229">
                  <a:moveTo>
                    <a:pt x="105" y="0"/>
                  </a:moveTo>
                  <a:lnTo>
                    <a:pt x="112" y="0"/>
                  </a:lnTo>
                  <a:lnTo>
                    <a:pt x="116" y="0"/>
                  </a:lnTo>
                  <a:lnTo>
                    <a:pt x="120" y="0"/>
                  </a:lnTo>
                  <a:lnTo>
                    <a:pt x="127" y="4"/>
                  </a:lnTo>
                  <a:lnTo>
                    <a:pt x="131" y="4"/>
                  </a:lnTo>
                  <a:lnTo>
                    <a:pt x="138" y="4"/>
                  </a:lnTo>
                  <a:lnTo>
                    <a:pt x="142" y="8"/>
                  </a:lnTo>
                  <a:lnTo>
                    <a:pt x="146" y="8"/>
                  </a:lnTo>
                  <a:lnTo>
                    <a:pt x="150" y="12"/>
                  </a:lnTo>
                  <a:lnTo>
                    <a:pt x="157" y="12"/>
                  </a:lnTo>
                  <a:lnTo>
                    <a:pt x="161" y="16"/>
                  </a:lnTo>
                  <a:lnTo>
                    <a:pt x="164" y="20"/>
                  </a:lnTo>
                  <a:lnTo>
                    <a:pt x="168" y="24"/>
                  </a:lnTo>
                  <a:lnTo>
                    <a:pt x="172" y="24"/>
                  </a:lnTo>
                  <a:lnTo>
                    <a:pt x="176" y="28"/>
                  </a:lnTo>
                  <a:lnTo>
                    <a:pt x="179" y="32"/>
                  </a:lnTo>
                  <a:lnTo>
                    <a:pt x="183" y="36"/>
                  </a:lnTo>
                  <a:lnTo>
                    <a:pt x="187" y="40"/>
                  </a:lnTo>
                  <a:lnTo>
                    <a:pt x="191" y="44"/>
                  </a:lnTo>
                  <a:lnTo>
                    <a:pt x="194" y="48"/>
                  </a:lnTo>
                  <a:lnTo>
                    <a:pt x="194" y="56"/>
                  </a:lnTo>
                  <a:lnTo>
                    <a:pt x="198" y="60"/>
                  </a:lnTo>
                  <a:lnTo>
                    <a:pt x="202" y="64"/>
                  </a:lnTo>
                  <a:lnTo>
                    <a:pt x="202" y="68"/>
                  </a:lnTo>
                  <a:lnTo>
                    <a:pt x="205" y="76"/>
                  </a:lnTo>
                  <a:lnTo>
                    <a:pt x="205" y="80"/>
                  </a:lnTo>
                  <a:lnTo>
                    <a:pt x="209" y="84"/>
                  </a:lnTo>
                  <a:lnTo>
                    <a:pt x="209" y="92"/>
                  </a:lnTo>
                  <a:lnTo>
                    <a:pt x="209" y="96"/>
                  </a:lnTo>
                  <a:lnTo>
                    <a:pt x="209" y="100"/>
                  </a:lnTo>
                  <a:lnTo>
                    <a:pt x="209" y="108"/>
                  </a:lnTo>
                  <a:lnTo>
                    <a:pt x="209" y="112"/>
                  </a:lnTo>
                  <a:lnTo>
                    <a:pt x="209" y="120"/>
                  </a:lnTo>
                  <a:lnTo>
                    <a:pt x="209" y="124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09" y="140"/>
                  </a:lnTo>
                  <a:lnTo>
                    <a:pt x="205" y="148"/>
                  </a:lnTo>
                  <a:lnTo>
                    <a:pt x="205" y="152"/>
                  </a:lnTo>
                  <a:lnTo>
                    <a:pt x="202" y="156"/>
                  </a:lnTo>
                  <a:lnTo>
                    <a:pt x="202" y="160"/>
                  </a:lnTo>
                  <a:lnTo>
                    <a:pt x="198" y="168"/>
                  </a:lnTo>
                  <a:lnTo>
                    <a:pt x="194" y="172"/>
                  </a:lnTo>
                  <a:lnTo>
                    <a:pt x="194" y="176"/>
                  </a:lnTo>
                  <a:lnTo>
                    <a:pt x="191" y="180"/>
                  </a:lnTo>
                  <a:lnTo>
                    <a:pt x="187" y="184"/>
                  </a:lnTo>
                  <a:lnTo>
                    <a:pt x="183" y="188"/>
                  </a:lnTo>
                  <a:lnTo>
                    <a:pt x="179" y="192"/>
                  </a:lnTo>
                  <a:lnTo>
                    <a:pt x="176" y="196"/>
                  </a:lnTo>
                  <a:lnTo>
                    <a:pt x="172" y="200"/>
                  </a:lnTo>
                  <a:lnTo>
                    <a:pt x="168" y="204"/>
                  </a:lnTo>
                  <a:lnTo>
                    <a:pt x="164" y="208"/>
                  </a:lnTo>
                  <a:lnTo>
                    <a:pt x="161" y="208"/>
                  </a:lnTo>
                  <a:lnTo>
                    <a:pt x="157" y="212"/>
                  </a:lnTo>
                  <a:lnTo>
                    <a:pt x="150" y="216"/>
                  </a:lnTo>
                  <a:lnTo>
                    <a:pt x="146" y="216"/>
                  </a:lnTo>
                  <a:lnTo>
                    <a:pt x="142" y="220"/>
                  </a:lnTo>
                  <a:lnTo>
                    <a:pt x="138" y="220"/>
                  </a:lnTo>
                  <a:lnTo>
                    <a:pt x="131" y="225"/>
                  </a:lnTo>
                  <a:lnTo>
                    <a:pt x="127" y="225"/>
                  </a:lnTo>
                  <a:lnTo>
                    <a:pt x="120" y="225"/>
                  </a:lnTo>
                  <a:lnTo>
                    <a:pt x="116" y="225"/>
                  </a:lnTo>
                  <a:lnTo>
                    <a:pt x="112" y="225"/>
                  </a:lnTo>
                  <a:lnTo>
                    <a:pt x="105" y="229"/>
                  </a:lnTo>
                  <a:lnTo>
                    <a:pt x="101" y="225"/>
                  </a:lnTo>
                  <a:lnTo>
                    <a:pt x="94" y="225"/>
                  </a:lnTo>
                  <a:lnTo>
                    <a:pt x="90" y="225"/>
                  </a:lnTo>
                  <a:lnTo>
                    <a:pt x="86" y="225"/>
                  </a:lnTo>
                  <a:lnTo>
                    <a:pt x="79" y="225"/>
                  </a:lnTo>
                  <a:lnTo>
                    <a:pt x="75" y="220"/>
                  </a:lnTo>
                  <a:lnTo>
                    <a:pt x="68" y="220"/>
                  </a:lnTo>
                  <a:lnTo>
                    <a:pt x="64" y="216"/>
                  </a:lnTo>
                  <a:lnTo>
                    <a:pt x="60" y="216"/>
                  </a:lnTo>
                  <a:lnTo>
                    <a:pt x="56" y="212"/>
                  </a:lnTo>
                  <a:lnTo>
                    <a:pt x="53" y="208"/>
                  </a:lnTo>
                  <a:lnTo>
                    <a:pt x="45" y="208"/>
                  </a:lnTo>
                  <a:lnTo>
                    <a:pt x="41" y="204"/>
                  </a:lnTo>
                  <a:lnTo>
                    <a:pt x="38" y="200"/>
                  </a:lnTo>
                  <a:lnTo>
                    <a:pt x="34" y="196"/>
                  </a:lnTo>
                  <a:lnTo>
                    <a:pt x="30" y="192"/>
                  </a:lnTo>
                  <a:lnTo>
                    <a:pt x="27" y="188"/>
                  </a:lnTo>
                  <a:lnTo>
                    <a:pt x="23" y="184"/>
                  </a:lnTo>
                  <a:lnTo>
                    <a:pt x="23" y="180"/>
                  </a:lnTo>
                  <a:lnTo>
                    <a:pt x="19" y="176"/>
                  </a:lnTo>
                  <a:lnTo>
                    <a:pt x="15" y="172"/>
                  </a:lnTo>
                  <a:lnTo>
                    <a:pt x="12" y="168"/>
                  </a:lnTo>
                  <a:lnTo>
                    <a:pt x="12" y="160"/>
                  </a:lnTo>
                  <a:lnTo>
                    <a:pt x="8" y="156"/>
                  </a:lnTo>
                  <a:lnTo>
                    <a:pt x="8" y="152"/>
                  </a:lnTo>
                  <a:lnTo>
                    <a:pt x="4" y="148"/>
                  </a:lnTo>
                  <a:lnTo>
                    <a:pt x="4" y="140"/>
                  </a:lnTo>
                  <a:lnTo>
                    <a:pt x="4" y="136"/>
                  </a:lnTo>
                  <a:lnTo>
                    <a:pt x="0" y="132"/>
                  </a:lnTo>
                  <a:lnTo>
                    <a:pt x="0" y="124"/>
                  </a:lnTo>
                  <a:lnTo>
                    <a:pt x="0" y="120"/>
                  </a:lnTo>
                  <a:lnTo>
                    <a:pt x="0" y="112"/>
                  </a:lnTo>
                  <a:lnTo>
                    <a:pt x="0" y="108"/>
                  </a:lnTo>
                  <a:lnTo>
                    <a:pt x="0" y="100"/>
                  </a:lnTo>
                  <a:lnTo>
                    <a:pt x="0" y="96"/>
                  </a:lnTo>
                  <a:lnTo>
                    <a:pt x="4" y="92"/>
                  </a:lnTo>
                  <a:lnTo>
                    <a:pt x="4" y="84"/>
                  </a:lnTo>
                  <a:lnTo>
                    <a:pt x="4" y="80"/>
                  </a:lnTo>
                  <a:lnTo>
                    <a:pt x="8" y="76"/>
                  </a:lnTo>
                  <a:lnTo>
                    <a:pt x="8" y="68"/>
                  </a:lnTo>
                  <a:lnTo>
                    <a:pt x="12" y="64"/>
                  </a:lnTo>
                  <a:lnTo>
                    <a:pt x="12" y="60"/>
                  </a:lnTo>
                  <a:lnTo>
                    <a:pt x="15" y="56"/>
                  </a:lnTo>
                  <a:lnTo>
                    <a:pt x="19" y="48"/>
                  </a:lnTo>
                  <a:lnTo>
                    <a:pt x="23" y="44"/>
                  </a:lnTo>
                  <a:lnTo>
                    <a:pt x="23" y="40"/>
                  </a:lnTo>
                  <a:lnTo>
                    <a:pt x="27" y="36"/>
                  </a:lnTo>
                  <a:lnTo>
                    <a:pt x="30" y="32"/>
                  </a:lnTo>
                  <a:lnTo>
                    <a:pt x="34" y="28"/>
                  </a:lnTo>
                  <a:lnTo>
                    <a:pt x="38" y="24"/>
                  </a:lnTo>
                  <a:lnTo>
                    <a:pt x="41" y="24"/>
                  </a:lnTo>
                  <a:lnTo>
                    <a:pt x="45" y="20"/>
                  </a:lnTo>
                  <a:lnTo>
                    <a:pt x="53" y="16"/>
                  </a:lnTo>
                  <a:lnTo>
                    <a:pt x="56" y="12"/>
                  </a:lnTo>
                  <a:lnTo>
                    <a:pt x="60" y="12"/>
                  </a:lnTo>
                  <a:lnTo>
                    <a:pt x="64" y="8"/>
                  </a:lnTo>
                  <a:lnTo>
                    <a:pt x="68" y="8"/>
                  </a:lnTo>
                  <a:lnTo>
                    <a:pt x="75" y="4"/>
                  </a:lnTo>
                  <a:lnTo>
                    <a:pt x="79" y="4"/>
                  </a:lnTo>
                  <a:lnTo>
                    <a:pt x="86" y="4"/>
                  </a:lnTo>
                  <a:lnTo>
                    <a:pt x="90" y="0"/>
                  </a:lnTo>
                  <a:lnTo>
                    <a:pt x="94" y="0"/>
                  </a:lnTo>
                  <a:lnTo>
                    <a:pt x="101" y="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163" name="Freeform 53"/>
            <p:cNvSpPr>
              <a:spLocks/>
            </p:cNvSpPr>
            <p:nvPr/>
          </p:nvSpPr>
          <p:spPr bwMode="auto">
            <a:xfrm>
              <a:off x="1634" y="1428"/>
              <a:ext cx="209" cy="229"/>
            </a:xfrm>
            <a:custGeom>
              <a:avLst/>
              <a:gdLst>
                <a:gd name="T0" fmla="*/ 105 w 209"/>
                <a:gd name="T1" fmla="*/ 0 h 229"/>
                <a:gd name="T2" fmla="*/ 146 w 209"/>
                <a:gd name="T3" fmla="*/ 8 h 229"/>
                <a:gd name="T4" fmla="*/ 179 w 209"/>
                <a:gd name="T5" fmla="*/ 32 h 229"/>
                <a:gd name="T6" fmla="*/ 202 w 209"/>
                <a:gd name="T7" fmla="*/ 68 h 229"/>
                <a:gd name="T8" fmla="*/ 209 w 209"/>
                <a:gd name="T9" fmla="*/ 112 h 229"/>
                <a:gd name="T10" fmla="*/ 202 w 209"/>
                <a:gd name="T11" fmla="*/ 156 h 229"/>
                <a:gd name="T12" fmla="*/ 179 w 209"/>
                <a:gd name="T13" fmla="*/ 192 h 229"/>
                <a:gd name="T14" fmla="*/ 146 w 209"/>
                <a:gd name="T15" fmla="*/ 216 h 229"/>
                <a:gd name="T16" fmla="*/ 105 w 209"/>
                <a:gd name="T17" fmla="*/ 229 h 229"/>
                <a:gd name="T18" fmla="*/ 64 w 209"/>
                <a:gd name="T19" fmla="*/ 216 h 229"/>
                <a:gd name="T20" fmla="*/ 30 w 209"/>
                <a:gd name="T21" fmla="*/ 192 h 229"/>
                <a:gd name="T22" fmla="*/ 8 w 209"/>
                <a:gd name="T23" fmla="*/ 156 h 229"/>
                <a:gd name="T24" fmla="*/ 0 w 209"/>
                <a:gd name="T25" fmla="*/ 112 h 229"/>
                <a:gd name="T26" fmla="*/ 8 w 209"/>
                <a:gd name="T27" fmla="*/ 68 h 229"/>
                <a:gd name="T28" fmla="*/ 30 w 209"/>
                <a:gd name="T29" fmla="*/ 32 h 229"/>
                <a:gd name="T30" fmla="*/ 64 w 209"/>
                <a:gd name="T31" fmla="*/ 8 h 229"/>
                <a:gd name="T32" fmla="*/ 105 w 209"/>
                <a:gd name="T33" fmla="*/ 0 h 2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09"/>
                <a:gd name="T52" fmla="*/ 0 h 229"/>
                <a:gd name="T53" fmla="*/ 209 w 209"/>
                <a:gd name="T54" fmla="*/ 229 h 22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09" h="229">
                  <a:moveTo>
                    <a:pt x="105" y="0"/>
                  </a:moveTo>
                  <a:lnTo>
                    <a:pt x="146" y="8"/>
                  </a:lnTo>
                  <a:lnTo>
                    <a:pt x="179" y="32"/>
                  </a:lnTo>
                  <a:lnTo>
                    <a:pt x="202" y="68"/>
                  </a:lnTo>
                  <a:lnTo>
                    <a:pt x="209" y="112"/>
                  </a:lnTo>
                  <a:lnTo>
                    <a:pt x="202" y="156"/>
                  </a:lnTo>
                  <a:lnTo>
                    <a:pt x="179" y="192"/>
                  </a:lnTo>
                  <a:lnTo>
                    <a:pt x="146" y="216"/>
                  </a:lnTo>
                  <a:lnTo>
                    <a:pt x="105" y="229"/>
                  </a:lnTo>
                  <a:lnTo>
                    <a:pt x="64" y="216"/>
                  </a:lnTo>
                  <a:lnTo>
                    <a:pt x="30" y="192"/>
                  </a:lnTo>
                  <a:lnTo>
                    <a:pt x="8" y="156"/>
                  </a:lnTo>
                  <a:lnTo>
                    <a:pt x="0" y="112"/>
                  </a:lnTo>
                  <a:lnTo>
                    <a:pt x="8" y="68"/>
                  </a:lnTo>
                  <a:lnTo>
                    <a:pt x="30" y="32"/>
                  </a:lnTo>
                  <a:lnTo>
                    <a:pt x="64" y="8"/>
                  </a:lnTo>
                  <a:lnTo>
                    <a:pt x="105" y="0"/>
                  </a:lnTo>
                </a:path>
              </a:pathLst>
            </a:custGeom>
            <a:noFill/>
            <a:ln w="0">
              <a:solidFill>
                <a:srgbClr val="CCCC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164" name="Freeform 54"/>
            <p:cNvSpPr>
              <a:spLocks/>
            </p:cNvSpPr>
            <p:nvPr/>
          </p:nvSpPr>
          <p:spPr bwMode="auto">
            <a:xfrm>
              <a:off x="1489" y="1705"/>
              <a:ext cx="414" cy="348"/>
            </a:xfrm>
            <a:custGeom>
              <a:avLst/>
              <a:gdLst>
                <a:gd name="T0" fmla="*/ 104 w 414"/>
                <a:gd name="T1" fmla="*/ 0 h 348"/>
                <a:gd name="T2" fmla="*/ 414 w 414"/>
                <a:gd name="T3" fmla="*/ 0 h 348"/>
                <a:gd name="T4" fmla="*/ 309 w 414"/>
                <a:gd name="T5" fmla="*/ 348 h 348"/>
                <a:gd name="T6" fmla="*/ 0 w 414"/>
                <a:gd name="T7" fmla="*/ 348 h 348"/>
                <a:gd name="T8" fmla="*/ 104 w 414"/>
                <a:gd name="T9" fmla="*/ 0 h 3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4"/>
                <a:gd name="T16" fmla="*/ 0 h 348"/>
                <a:gd name="T17" fmla="*/ 414 w 414"/>
                <a:gd name="T18" fmla="*/ 348 h 3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4" h="348">
                  <a:moveTo>
                    <a:pt x="104" y="0"/>
                  </a:moveTo>
                  <a:lnTo>
                    <a:pt x="414" y="0"/>
                  </a:lnTo>
                  <a:lnTo>
                    <a:pt x="309" y="348"/>
                  </a:lnTo>
                  <a:lnTo>
                    <a:pt x="0" y="348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165" name="Freeform 55"/>
            <p:cNvSpPr>
              <a:spLocks/>
            </p:cNvSpPr>
            <p:nvPr/>
          </p:nvSpPr>
          <p:spPr bwMode="auto">
            <a:xfrm>
              <a:off x="1489" y="1705"/>
              <a:ext cx="414" cy="348"/>
            </a:xfrm>
            <a:custGeom>
              <a:avLst/>
              <a:gdLst>
                <a:gd name="T0" fmla="*/ 104 w 414"/>
                <a:gd name="T1" fmla="*/ 0 h 348"/>
                <a:gd name="T2" fmla="*/ 414 w 414"/>
                <a:gd name="T3" fmla="*/ 0 h 348"/>
                <a:gd name="T4" fmla="*/ 309 w 414"/>
                <a:gd name="T5" fmla="*/ 348 h 348"/>
                <a:gd name="T6" fmla="*/ 0 w 414"/>
                <a:gd name="T7" fmla="*/ 348 h 348"/>
                <a:gd name="T8" fmla="*/ 104 w 414"/>
                <a:gd name="T9" fmla="*/ 0 h 3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4"/>
                <a:gd name="T16" fmla="*/ 0 h 348"/>
                <a:gd name="T17" fmla="*/ 414 w 414"/>
                <a:gd name="T18" fmla="*/ 348 h 3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4" h="348">
                  <a:moveTo>
                    <a:pt x="104" y="0"/>
                  </a:moveTo>
                  <a:lnTo>
                    <a:pt x="414" y="0"/>
                  </a:lnTo>
                  <a:lnTo>
                    <a:pt x="309" y="348"/>
                  </a:lnTo>
                  <a:lnTo>
                    <a:pt x="0" y="348"/>
                  </a:lnTo>
                  <a:lnTo>
                    <a:pt x="104" y="0"/>
                  </a:lnTo>
                </a:path>
              </a:pathLst>
            </a:custGeom>
            <a:noFill/>
            <a:ln w="0">
              <a:solidFill>
                <a:srgbClr val="CCCC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166" name="Freeform 56"/>
            <p:cNvSpPr>
              <a:spLocks/>
            </p:cNvSpPr>
            <p:nvPr/>
          </p:nvSpPr>
          <p:spPr bwMode="auto">
            <a:xfrm>
              <a:off x="1597" y="1400"/>
              <a:ext cx="213" cy="228"/>
            </a:xfrm>
            <a:custGeom>
              <a:avLst/>
              <a:gdLst>
                <a:gd name="T0" fmla="*/ 116 w 213"/>
                <a:gd name="T1" fmla="*/ 0 h 228"/>
                <a:gd name="T2" fmla="*/ 134 w 213"/>
                <a:gd name="T3" fmla="*/ 4 h 228"/>
                <a:gd name="T4" fmla="*/ 146 w 213"/>
                <a:gd name="T5" fmla="*/ 8 h 228"/>
                <a:gd name="T6" fmla="*/ 160 w 213"/>
                <a:gd name="T7" fmla="*/ 16 h 228"/>
                <a:gd name="T8" fmla="*/ 172 w 213"/>
                <a:gd name="T9" fmla="*/ 28 h 228"/>
                <a:gd name="T10" fmla="*/ 183 w 213"/>
                <a:gd name="T11" fmla="*/ 36 h 228"/>
                <a:gd name="T12" fmla="*/ 194 w 213"/>
                <a:gd name="T13" fmla="*/ 52 h 228"/>
                <a:gd name="T14" fmla="*/ 201 w 213"/>
                <a:gd name="T15" fmla="*/ 64 h 228"/>
                <a:gd name="T16" fmla="*/ 205 w 213"/>
                <a:gd name="T17" fmla="*/ 80 h 228"/>
                <a:gd name="T18" fmla="*/ 209 w 213"/>
                <a:gd name="T19" fmla="*/ 96 h 228"/>
                <a:gd name="T20" fmla="*/ 213 w 213"/>
                <a:gd name="T21" fmla="*/ 112 h 228"/>
                <a:gd name="T22" fmla="*/ 209 w 213"/>
                <a:gd name="T23" fmla="*/ 132 h 228"/>
                <a:gd name="T24" fmla="*/ 205 w 213"/>
                <a:gd name="T25" fmla="*/ 148 h 228"/>
                <a:gd name="T26" fmla="*/ 201 w 213"/>
                <a:gd name="T27" fmla="*/ 164 h 228"/>
                <a:gd name="T28" fmla="*/ 194 w 213"/>
                <a:gd name="T29" fmla="*/ 176 h 228"/>
                <a:gd name="T30" fmla="*/ 183 w 213"/>
                <a:gd name="T31" fmla="*/ 188 h 228"/>
                <a:gd name="T32" fmla="*/ 172 w 213"/>
                <a:gd name="T33" fmla="*/ 200 h 228"/>
                <a:gd name="T34" fmla="*/ 160 w 213"/>
                <a:gd name="T35" fmla="*/ 212 h 228"/>
                <a:gd name="T36" fmla="*/ 146 w 213"/>
                <a:gd name="T37" fmla="*/ 216 h 228"/>
                <a:gd name="T38" fmla="*/ 134 w 213"/>
                <a:gd name="T39" fmla="*/ 224 h 228"/>
                <a:gd name="T40" fmla="*/ 116 w 213"/>
                <a:gd name="T41" fmla="*/ 228 h 228"/>
                <a:gd name="T42" fmla="*/ 101 w 213"/>
                <a:gd name="T43" fmla="*/ 228 h 228"/>
                <a:gd name="T44" fmla="*/ 86 w 213"/>
                <a:gd name="T45" fmla="*/ 224 h 228"/>
                <a:gd name="T46" fmla="*/ 71 w 213"/>
                <a:gd name="T47" fmla="*/ 220 h 228"/>
                <a:gd name="T48" fmla="*/ 56 w 213"/>
                <a:gd name="T49" fmla="*/ 212 h 228"/>
                <a:gd name="T50" fmla="*/ 45 w 213"/>
                <a:gd name="T51" fmla="*/ 204 h 228"/>
                <a:gd name="T52" fmla="*/ 34 w 213"/>
                <a:gd name="T53" fmla="*/ 192 h 228"/>
                <a:gd name="T54" fmla="*/ 23 w 213"/>
                <a:gd name="T55" fmla="*/ 180 h 228"/>
                <a:gd name="T56" fmla="*/ 15 w 213"/>
                <a:gd name="T57" fmla="*/ 168 h 228"/>
                <a:gd name="T58" fmla="*/ 8 w 213"/>
                <a:gd name="T59" fmla="*/ 152 h 228"/>
                <a:gd name="T60" fmla="*/ 4 w 213"/>
                <a:gd name="T61" fmla="*/ 136 h 228"/>
                <a:gd name="T62" fmla="*/ 0 w 213"/>
                <a:gd name="T63" fmla="*/ 120 h 228"/>
                <a:gd name="T64" fmla="*/ 0 w 213"/>
                <a:gd name="T65" fmla="*/ 104 h 228"/>
                <a:gd name="T66" fmla="*/ 4 w 213"/>
                <a:gd name="T67" fmla="*/ 84 h 228"/>
                <a:gd name="T68" fmla="*/ 8 w 213"/>
                <a:gd name="T69" fmla="*/ 68 h 228"/>
                <a:gd name="T70" fmla="*/ 15 w 213"/>
                <a:gd name="T71" fmla="*/ 56 h 228"/>
                <a:gd name="T72" fmla="*/ 26 w 213"/>
                <a:gd name="T73" fmla="*/ 40 h 228"/>
                <a:gd name="T74" fmla="*/ 41 w 213"/>
                <a:gd name="T75" fmla="*/ 28 h 228"/>
                <a:gd name="T76" fmla="*/ 52 w 213"/>
                <a:gd name="T77" fmla="*/ 16 h 228"/>
                <a:gd name="T78" fmla="*/ 64 w 213"/>
                <a:gd name="T79" fmla="*/ 8 h 228"/>
                <a:gd name="T80" fmla="*/ 78 w 213"/>
                <a:gd name="T81" fmla="*/ 4 h 228"/>
                <a:gd name="T82" fmla="*/ 97 w 213"/>
                <a:gd name="T83" fmla="*/ 0 h 228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13"/>
                <a:gd name="T127" fmla="*/ 0 h 228"/>
                <a:gd name="T128" fmla="*/ 213 w 213"/>
                <a:gd name="T129" fmla="*/ 228 h 228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13" h="228">
                  <a:moveTo>
                    <a:pt x="105" y="0"/>
                  </a:moveTo>
                  <a:lnTo>
                    <a:pt x="112" y="0"/>
                  </a:lnTo>
                  <a:lnTo>
                    <a:pt x="116" y="0"/>
                  </a:lnTo>
                  <a:lnTo>
                    <a:pt x="123" y="0"/>
                  </a:lnTo>
                  <a:lnTo>
                    <a:pt x="127" y="4"/>
                  </a:lnTo>
                  <a:lnTo>
                    <a:pt x="134" y="4"/>
                  </a:lnTo>
                  <a:lnTo>
                    <a:pt x="138" y="4"/>
                  </a:lnTo>
                  <a:lnTo>
                    <a:pt x="142" y="8"/>
                  </a:lnTo>
                  <a:lnTo>
                    <a:pt x="146" y="8"/>
                  </a:lnTo>
                  <a:lnTo>
                    <a:pt x="153" y="12"/>
                  </a:lnTo>
                  <a:lnTo>
                    <a:pt x="157" y="16"/>
                  </a:lnTo>
                  <a:lnTo>
                    <a:pt x="160" y="16"/>
                  </a:lnTo>
                  <a:lnTo>
                    <a:pt x="164" y="20"/>
                  </a:lnTo>
                  <a:lnTo>
                    <a:pt x="168" y="24"/>
                  </a:lnTo>
                  <a:lnTo>
                    <a:pt x="172" y="28"/>
                  </a:lnTo>
                  <a:lnTo>
                    <a:pt x="175" y="32"/>
                  </a:lnTo>
                  <a:lnTo>
                    <a:pt x="179" y="32"/>
                  </a:lnTo>
                  <a:lnTo>
                    <a:pt x="183" y="36"/>
                  </a:lnTo>
                  <a:lnTo>
                    <a:pt x="187" y="40"/>
                  </a:lnTo>
                  <a:lnTo>
                    <a:pt x="190" y="48"/>
                  </a:lnTo>
                  <a:lnTo>
                    <a:pt x="194" y="52"/>
                  </a:lnTo>
                  <a:lnTo>
                    <a:pt x="198" y="56"/>
                  </a:lnTo>
                  <a:lnTo>
                    <a:pt x="198" y="60"/>
                  </a:lnTo>
                  <a:lnTo>
                    <a:pt x="201" y="64"/>
                  </a:lnTo>
                  <a:lnTo>
                    <a:pt x="201" y="68"/>
                  </a:lnTo>
                  <a:lnTo>
                    <a:pt x="205" y="76"/>
                  </a:lnTo>
                  <a:lnTo>
                    <a:pt x="205" y="80"/>
                  </a:lnTo>
                  <a:lnTo>
                    <a:pt x="209" y="84"/>
                  </a:lnTo>
                  <a:lnTo>
                    <a:pt x="209" y="92"/>
                  </a:lnTo>
                  <a:lnTo>
                    <a:pt x="209" y="96"/>
                  </a:lnTo>
                  <a:lnTo>
                    <a:pt x="213" y="104"/>
                  </a:lnTo>
                  <a:lnTo>
                    <a:pt x="213" y="108"/>
                  </a:lnTo>
                  <a:lnTo>
                    <a:pt x="213" y="112"/>
                  </a:lnTo>
                  <a:lnTo>
                    <a:pt x="213" y="120"/>
                  </a:lnTo>
                  <a:lnTo>
                    <a:pt x="213" y="124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09" y="140"/>
                  </a:lnTo>
                  <a:lnTo>
                    <a:pt x="205" y="148"/>
                  </a:lnTo>
                  <a:lnTo>
                    <a:pt x="205" y="152"/>
                  </a:lnTo>
                  <a:lnTo>
                    <a:pt x="201" y="156"/>
                  </a:lnTo>
                  <a:lnTo>
                    <a:pt x="201" y="164"/>
                  </a:lnTo>
                  <a:lnTo>
                    <a:pt x="198" y="168"/>
                  </a:lnTo>
                  <a:lnTo>
                    <a:pt x="198" y="172"/>
                  </a:lnTo>
                  <a:lnTo>
                    <a:pt x="194" y="176"/>
                  </a:lnTo>
                  <a:lnTo>
                    <a:pt x="190" y="180"/>
                  </a:lnTo>
                  <a:lnTo>
                    <a:pt x="187" y="184"/>
                  </a:lnTo>
                  <a:lnTo>
                    <a:pt x="183" y="188"/>
                  </a:lnTo>
                  <a:lnTo>
                    <a:pt x="179" y="192"/>
                  </a:lnTo>
                  <a:lnTo>
                    <a:pt x="175" y="196"/>
                  </a:lnTo>
                  <a:lnTo>
                    <a:pt x="172" y="200"/>
                  </a:lnTo>
                  <a:lnTo>
                    <a:pt x="168" y="204"/>
                  </a:lnTo>
                  <a:lnTo>
                    <a:pt x="164" y="208"/>
                  </a:lnTo>
                  <a:lnTo>
                    <a:pt x="160" y="212"/>
                  </a:lnTo>
                  <a:lnTo>
                    <a:pt x="157" y="212"/>
                  </a:lnTo>
                  <a:lnTo>
                    <a:pt x="153" y="216"/>
                  </a:lnTo>
                  <a:lnTo>
                    <a:pt x="146" y="216"/>
                  </a:lnTo>
                  <a:lnTo>
                    <a:pt x="142" y="220"/>
                  </a:lnTo>
                  <a:lnTo>
                    <a:pt x="138" y="220"/>
                  </a:lnTo>
                  <a:lnTo>
                    <a:pt x="134" y="224"/>
                  </a:lnTo>
                  <a:lnTo>
                    <a:pt x="127" y="224"/>
                  </a:lnTo>
                  <a:lnTo>
                    <a:pt x="123" y="224"/>
                  </a:lnTo>
                  <a:lnTo>
                    <a:pt x="116" y="228"/>
                  </a:lnTo>
                  <a:lnTo>
                    <a:pt x="112" y="228"/>
                  </a:lnTo>
                  <a:lnTo>
                    <a:pt x="105" y="228"/>
                  </a:lnTo>
                  <a:lnTo>
                    <a:pt x="101" y="228"/>
                  </a:lnTo>
                  <a:lnTo>
                    <a:pt x="97" y="228"/>
                  </a:lnTo>
                  <a:lnTo>
                    <a:pt x="90" y="224"/>
                  </a:lnTo>
                  <a:lnTo>
                    <a:pt x="86" y="224"/>
                  </a:lnTo>
                  <a:lnTo>
                    <a:pt x="78" y="224"/>
                  </a:lnTo>
                  <a:lnTo>
                    <a:pt x="75" y="220"/>
                  </a:lnTo>
                  <a:lnTo>
                    <a:pt x="71" y="220"/>
                  </a:lnTo>
                  <a:lnTo>
                    <a:pt x="64" y="216"/>
                  </a:lnTo>
                  <a:lnTo>
                    <a:pt x="60" y="216"/>
                  </a:lnTo>
                  <a:lnTo>
                    <a:pt x="56" y="212"/>
                  </a:lnTo>
                  <a:lnTo>
                    <a:pt x="52" y="212"/>
                  </a:lnTo>
                  <a:lnTo>
                    <a:pt x="49" y="208"/>
                  </a:lnTo>
                  <a:lnTo>
                    <a:pt x="45" y="204"/>
                  </a:lnTo>
                  <a:lnTo>
                    <a:pt x="41" y="200"/>
                  </a:lnTo>
                  <a:lnTo>
                    <a:pt x="34" y="196"/>
                  </a:lnTo>
                  <a:lnTo>
                    <a:pt x="34" y="192"/>
                  </a:lnTo>
                  <a:lnTo>
                    <a:pt x="30" y="188"/>
                  </a:lnTo>
                  <a:lnTo>
                    <a:pt x="26" y="184"/>
                  </a:lnTo>
                  <a:lnTo>
                    <a:pt x="23" y="180"/>
                  </a:lnTo>
                  <a:lnTo>
                    <a:pt x="19" y="176"/>
                  </a:lnTo>
                  <a:lnTo>
                    <a:pt x="15" y="172"/>
                  </a:lnTo>
                  <a:lnTo>
                    <a:pt x="15" y="168"/>
                  </a:lnTo>
                  <a:lnTo>
                    <a:pt x="11" y="164"/>
                  </a:lnTo>
                  <a:lnTo>
                    <a:pt x="8" y="156"/>
                  </a:lnTo>
                  <a:lnTo>
                    <a:pt x="8" y="152"/>
                  </a:lnTo>
                  <a:lnTo>
                    <a:pt x="4" y="148"/>
                  </a:lnTo>
                  <a:lnTo>
                    <a:pt x="4" y="140"/>
                  </a:lnTo>
                  <a:lnTo>
                    <a:pt x="4" y="136"/>
                  </a:lnTo>
                  <a:lnTo>
                    <a:pt x="4" y="132"/>
                  </a:lnTo>
                  <a:lnTo>
                    <a:pt x="0" y="124"/>
                  </a:lnTo>
                  <a:lnTo>
                    <a:pt x="0" y="120"/>
                  </a:lnTo>
                  <a:lnTo>
                    <a:pt x="0" y="112"/>
                  </a:lnTo>
                  <a:lnTo>
                    <a:pt x="0" y="108"/>
                  </a:lnTo>
                  <a:lnTo>
                    <a:pt x="0" y="104"/>
                  </a:lnTo>
                  <a:lnTo>
                    <a:pt x="4" y="96"/>
                  </a:lnTo>
                  <a:lnTo>
                    <a:pt x="4" y="92"/>
                  </a:lnTo>
                  <a:lnTo>
                    <a:pt x="4" y="84"/>
                  </a:lnTo>
                  <a:lnTo>
                    <a:pt x="4" y="80"/>
                  </a:lnTo>
                  <a:lnTo>
                    <a:pt x="8" y="76"/>
                  </a:lnTo>
                  <a:lnTo>
                    <a:pt x="8" y="68"/>
                  </a:lnTo>
                  <a:lnTo>
                    <a:pt x="11" y="64"/>
                  </a:lnTo>
                  <a:lnTo>
                    <a:pt x="15" y="60"/>
                  </a:lnTo>
                  <a:lnTo>
                    <a:pt x="15" y="56"/>
                  </a:lnTo>
                  <a:lnTo>
                    <a:pt x="19" y="52"/>
                  </a:lnTo>
                  <a:lnTo>
                    <a:pt x="23" y="48"/>
                  </a:lnTo>
                  <a:lnTo>
                    <a:pt x="26" y="40"/>
                  </a:lnTo>
                  <a:lnTo>
                    <a:pt x="30" y="36"/>
                  </a:lnTo>
                  <a:lnTo>
                    <a:pt x="34" y="32"/>
                  </a:lnTo>
                  <a:lnTo>
                    <a:pt x="41" y="28"/>
                  </a:lnTo>
                  <a:lnTo>
                    <a:pt x="45" y="24"/>
                  </a:lnTo>
                  <a:lnTo>
                    <a:pt x="49" y="20"/>
                  </a:lnTo>
                  <a:lnTo>
                    <a:pt x="52" y="16"/>
                  </a:lnTo>
                  <a:lnTo>
                    <a:pt x="56" y="16"/>
                  </a:lnTo>
                  <a:lnTo>
                    <a:pt x="60" y="12"/>
                  </a:lnTo>
                  <a:lnTo>
                    <a:pt x="64" y="8"/>
                  </a:lnTo>
                  <a:lnTo>
                    <a:pt x="71" y="8"/>
                  </a:lnTo>
                  <a:lnTo>
                    <a:pt x="75" y="4"/>
                  </a:lnTo>
                  <a:lnTo>
                    <a:pt x="78" y="4"/>
                  </a:lnTo>
                  <a:lnTo>
                    <a:pt x="86" y="4"/>
                  </a:lnTo>
                  <a:lnTo>
                    <a:pt x="90" y="0"/>
                  </a:lnTo>
                  <a:lnTo>
                    <a:pt x="97" y="0"/>
                  </a:lnTo>
                  <a:lnTo>
                    <a:pt x="101" y="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167" name="Freeform 57"/>
            <p:cNvSpPr>
              <a:spLocks/>
            </p:cNvSpPr>
            <p:nvPr/>
          </p:nvSpPr>
          <p:spPr bwMode="auto">
            <a:xfrm>
              <a:off x="1597" y="1400"/>
              <a:ext cx="213" cy="228"/>
            </a:xfrm>
            <a:custGeom>
              <a:avLst/>
              <a:gdLst>
                <a:gd name="T0" fmla="*/ 105 w 213"/>
                <a:gd name="T1" fmla="*/ 0 h 228"/>
                <a:gd name="T2" fmla="*/ 146 w 213"/>
                <a:gd name="T3" fmla="*/ 8 h 228"/>
                <a:gd name="T4" fmla="*/ 179 w 213"/>
                <a:gd name="T5" fmla="*/ 32 h 228"/>
                <a:gd name="T6" fmla="*/ 201 w 213"/>
                <a:gd name="T7" fmla="*/ 68 h 228"/>
                <a:gd name="T8" fmla="*/ 213 w 213"/>
                <a:gd name="T9" fmla="*/ 112 h 228"/>
                <a:gd name="T10" fmla="*/ 201 w 213"/>
                <a:gd name="T11" fmla="*/ 156 h 228"/>
                <a:gd name="T12" fmla="*/ 179 w 213"/>
                <a:gd name="T13" fmla="*/ 192 h 228"/>
                <a:gd name="T14" fmla="*/ 146 w 213"/>
                <a:gd name="T15" fmla="*/ 216 h 228"/>
                <a:gd name="T16" fmla="*/ 105 w 213"/>
                <a:gd name="T17" fmla="*/ 228 h 228"/>
                <a:gd name="T18" fmla="*/ 64 w 213"/>
                <a:gd name="T19" fmla="*/ 216 h 228"/>
                <a:gd name="T20" fmla="*/ 34 w 213"/>
                <a:gd name="T21" fmla="*/ 192 h 228"/>
                <a:gd name="T22" fmla="*/ 8 w 213"/>
                <a:gd name="T23" fmla="*/ 156 h 228"/>
                <a:gd name="T24" fmla="*/ 0 w 213"/>
                <a:gd name="T25" fmla="*/ 112 h 228"/>
                <a:gd name="T26" fmla="*/ 8 w 213"/>
                <a:gd name="T27" fmla="*/ 68 h 228"/>
                <a:gd name="T28" fmla="*/ 34 w 213"/>
                <a:gd name="T29" fmla="*/ 32 h 228"/>
                <a:gd name="T30" fmla="*/ 64 w 213"/>
                <a:gd name="T31" fmla="*/ 8 h 228"/>
                <a:gd name="T32" fmla="*/ 105 w 213"/>
                <a:gd name="T33" fmla="*/ 0 h 2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3"/>
                <a:gd name="T52" fmla="*/ 0 h 228"/>
                <a:gd name="T53" fmla="*/ 213 w 213"/>
                <a:gd name="T54" fmla="*/ 228 h 2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3" h="228">
                  <a:moveTo>
                    <a:pt x="105" y="0"/>
                  </a:moveTo>
                  <a:lnTo>
                    <a:pt x="146" y="8"/>
                  </a:lnTo>
                  <a:lnTo>
                    <a:pt x="179" y="32"/>
                  </a:lnTo>
                  <a:lnTo>
                    <a:pt x="201" y="68"/>
                  </a:lnTo>
                  <a:lnTo>
                    <a:pt x="213" y="112"/>
                  </a:lnTo>
                  <a:lnTo>
                    <a:pt x="201" y="156"/>
                  </a:lnTo>
                  <a:lnTo>
                    <a:pt x="179" y="192"/>
                  </a:lnTo>
                  <a:lnTo>
                    <a:pt x="146" y="216"/>
                  </a:lnTo>
                  <a:lnTo>
                    <a:pt x="105" y="228"/>
                  </a:lnTo>
                  <a:lnTo>
                    <a:pt x="64" y="216"/>
                  </a:lnTo>
                  <a:lnTo>
                    <a:pt x="34" y="192"/>
                  </a:lnTo>
                  <a:lnTo>
                    <a:pt x="8" y="156"/>
                  </a:lnTo>
                  <a:lnTo>
                    <a:pt x="0" y="112"/>
                  </a:lnTo>
                  <a:lnTo>
                    <a:pt x="8" y="68"/>
                  </a:lnTo>
                  <a:lnTo>
                    <a:pt x="34" y="32"/>
                  </a:lnTo>
                  <a:lnTo>
                    <a:pt x="64" y="8"/>
                  </a:lnTo>
                  <a:lnTo>
                    <a:pt x="10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168" name="Freeform 58"/>
            <p:cNvSpPr>
              <a:spLocks/>
            </p:cNvSpPr>
            <p:nvPr/>
          </p:nvSpPr>
          <p:spPr bwMode="auto">
            <a:xfrm>
              <a:off x="1456" y="1677"/>
              <a:ext cx="410" cy="348"/>
            </a:xfrm>
            <a:custGeom>
              <a:avLst/>
              <a:gdLst>
                <a:gd name="T0" fmla="*/ 104 w 410"/>
                <a:gd name="T1" fmla="*/ 0 h 348"/>
                <a:gd name="T2" fmla="*/ 410 w 410"/>
                <a:gd name="T3" fmla="*/ 0 h 348"/>
                <a:gd name="T4" fmla="*/ 305 w 410"/>
                <a:gd name="T5" fmla="*/ 348 h 348"/>
                <a:gd name="T6" fmla="*/ 0 w 410"/>
                <a:gd name="T7" fmla="*/ 348 h 348"/>
                <a:gd name="T8" fmla="*/ 104 w 410"/>
                <a:gd name="T9" fmla="*/ 0 h 3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0"/>
                <a:gd name="T16" fmla="*/ 0 h 348"/>
                <a:gd name="T17" fmla="*/ 410 w 410"/>
                <a:gd name="T18" fmla="*/ 348 h 3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0" h="348">
                  <a:moveTo>
                    <a:pt x="104" y="0"/>
                  </a:moveTo>
                  <a:lnTo>
                    <a:pt x="410" y="0"/>
                  </a:lnTo>
                  <a:lnTo>
                    <a:pt x="305" y="348"/>
                  </a:lnTo>
                  <a:lnTo>
                    <a:pt x="0" y="348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169" name="Freeform 59"/>
            <p:cNvSpPr>
              <a:spLocks/>
            </p:cNvSpPr>
            <p:nvPr/>
          </p:nvSpPr>
          <p:spPr bwMode="auto">
            <a:xfrm>
              <a:off x="1456" y="1677"/>
              <a:ext cx="410" cy="348"/>
            </a:xfrm>
            <a:custGeom>
              <a:avLst/>
              <a:gdLst>
                <a:gd name="T0" fmla="*/ 104 w 410"/>
                <a:gd name="T1" fmla="*/ 0 h 348"/>
                <a:gd name="T2" fmla="*/ 410 w 410"/>
                <a:gd name="T3" fmla="*/ 0 h 348"/>
                <a:gd name="T4" fmla="*/ 305 w 410"/>
                <a:gd name="T5" fmla="*/ 348 h 348"/>
                <a:gd name="T6" fmla="*/ 0 w 410"/>
                <a:gd name="T7" fmla="*/ 348 h 348"/>
                <a:gd name="T8" fmla="*/ 104 w 410"/>
                <a:gd name="T9" fmla="*/ 0 h 3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0"/>
                <a:gd name="T16" fmla="*/ 0 h 348"/>
                <a:gd name="T17" fmla="*/ 410 w 410"/>
                <a:gd name="T18" fmla="*/ 348 h 3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0" h="348">
                  <a:moveTo>
                    <a:pt x="104" y="0"/>
                  </a:moveTo>
                  <a:lnTo>
                    <a:pt x="410" y="0"/>
                  </a:lnTo>
                  <a:lnTo>
                    <a:pt x="305" y="348"/>
                  </a:lnTo>
                  <a:lnTo>
                    <a:pt x="0" y="348"/>
                  </a:lnTo>
                  <a:lnTo>
                    <a:pt x="104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170" name="Rectangle 60"/>
            <p:cNvSpPr>
              <a:spLocks noChangeArrowheads="1"/>
            </p:cNvSpPr>
            <p:nvPr/>
          </p:nvSpPr>
          <p:spPr bwMode="auto">
            <a:xfrm>
              <a:off x="1333" y="2081"/>
              <a:ext cx="183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U</a:t>
              </a:r>
              <a:endParaRPr lang="ru-RU"/>
            </a:p>
          </p:txBody>
        </p:sp>
        <p:sp>
          <p:nvSpPr>
            <p:cNvPr id="88171" name="Rectangle 61"/>
            <p:cNvSpPr>
              <a:spLocks noChangeArrowheads="1"/>
            </p:cNvSpPr>
            <p:nvPr/>
          </p:nvSpPr>
          <p:spPr bwMode="auto">
            <a:xfrm>
              <a:off x="1444" y="2081"/>
              <a:ext cx="145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s</a:t>
              </a:r>
              <a:endParaRPr lang="ru-RU"/>
            </a:p>
          </p:txBody>
        </p:sp>
        <p:sp>
          <p:nvSpPr>
            <p:cNvPr id="88172" name="Rectangle 62"/>
            <p:cNvSpPr>
              <a:spLocks noChangeArrowheads="1"/>
            </p:cNvSpPr>
            <p:nvPr/>
          </p:nvSpPr>
          <p:spPr bwMode="auto">
            <a:xfrm>
              <a:off x="1523" y="2081"/>
              <a:ext cx="157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e</a:t>
              </a:r>
              <a:endParaRPr lang="ru-RU"/>
            </a:p>
          </p:txBody>
        </p:sp>
        <p:sp>
          <p:nvSpPr>
            <p:cNvPr id="88173" name="Rectangle 63"/>
            <p:cNvSpPr>
              <a:spLocks noChangeArrowheads="1"/>
            </p:cNvSpPr>
            <p:nvPr/>
          </p:nvSpPr>
          <p:spPr bwMode="auto">
            <a:xfrm>
              <a:off x="1608" y="2081"/>
              <a:ext cx="123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-</a:t>
              </a:r>
              <a:endParaRPr lang="ru-RU"/>
            </a:p>
          </p:txBody>
        </p:sp>
        <p:sp>
          <p:nvSpPr>
            <p:cNvPr id="88174" name="Rectangle 64"/>
            <p:cNvSpPr>
              <a:spLocks noChangeArrowheads="1"/>
            </p:cNvSpPr>
            <p:nvPr/>
          </p:nvSpPr>
          <p:spPr bwMode="auto">
            <a:xfrm>
              <a:off x="1661" y="2081"/>
              <a:ext cx="183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C</a:t>
              </a:r>
              <a:endParaRPr lang="ru-RU"/>
            </a:p>
          </p:txBody>
        </p:sp>
        <p:sp>
          <p:nvSpPr>
            <p:cNvPr id="88175" name="Rectangle 65"/>
            <p:cNvSpPr>
              <a:spLocks noChangeArrowheads="1"/>
            </p:cNvSpPr>
            <p:nvPr/>
          </p:nvSpPr>
          <p:spPr bwMode="auto">
            <a:xfrm>
              <a:off x="1772" y="2081"/>
              <a:ext cx="157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a</a:t>
              </a:r>
              <a:endParaRPr lang="ru-RU"/>
            </a:p>
          </p:txBody>
        </p:sp>
        <p:sp>
          <p:nvSpPr>
            <p:cNvPr id="88176" name="Rectangle 66"/>
            <p:cNvSpPr>
              <a:spLocks noChangeArrowheads="1"/>
            </p:cNvSpPr>
            <p:nvPr/>
          </p:nvSpPr>
          <p:spPr bwMode="auto">
            <a:xfrm>
              <a:off x="1862" y="2081"/>
              <a:ext cx="145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s</a:t>
              </a:r>
              <a:endParaRPr lang="ru-RU"/>
            </a:p>
          </p:txBody>
        </p:sp>
        <p:sp>
          <p:nvSpPr>
            <p:cNvPr id="88177" name="Rectangle 67"/>
            <p:cNvSpPr>
              <a:spLocks noChangeArrowheads="1"/>
            </p:cNvSpPr>
            <p:nvPr/>
          </p:nvSpPr>
          <p:spPr bwMode="auto">
            <a:xfrm>
              <a:off x="1936" y="2081"/>
              <a:ext cx="157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e</a:t>
              </a:r>
              <a:endParaRPr lang="ru-RU"/>
            </a:p>
          </p:txBody>
        </p:sp>
        <p:sp>
          <p:nvSpPr>
            <p:cNvPr id="88178" name="Rectangle 68"/>
            <p:cNvSpPr>
              <a:spLocks noChangeArrowheads="1"/>
            </p:cNvSpPr>
            <p:nvPr/>
          </p:nvSpPr>
          <p:spPr bwMode="auto">
            <a:xfrm>
              <a:off x="1370" y="2269"/>
              <a:ext cx="183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D</a:t>
              </a:r>
              <a:endParaRPr lang="ru-RU"/>
            </a:p>
          </p:txBody>
        </p:sp>
        <p:sp>
          <p:nvSpPr>
            <p:cNvPr id="88179" name="Rectangle 69"/>
            <p:cNvSpPr>
              <a:spLocks noChangeArrowheads="1"/>
            </p:cNvSpPr>
            <p:nvPr/>
          </p:nvSpPr>
          <p:spPr bwMode="auto">
            <a:xfrm>
              <a:off x="1482" y="2269"/>
              <a:ext cx="157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e</a:t>
              </a:r>
              <a:endParaRPr lang="ru-RU"/>
            </a:p>
          </p:txBody>
        </p:sp>
        <p:sp>
          <p:nvSpPr>
            <p:cNvPr id="88180" name="Rectangle 70"/>
            <p:cNvSpPr>
              <a:spLocks noChangeArrowheads="1"/>
            </p:cNvSpPr>
            <p:nvPr/>
          </p:nvSpPr>
          <p:spPr bwMode="auto">
            <a:xfrm>
              <a:off x="1567" y="2269"/>
              <a:ext cx="145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s</a:t>
              </a:r>
              <a:endParaRPr lang="ru-RU"/>
            </a:p>
          </p:txBody>
        </p:sp>
        <p:sp>
          <p:nvSpPr>
            <p:cNvPr id="88181" name="Rectangle 71"/>
            <p:cNvSpPr>
              <a:spLocks noChangeArrowheads="1"/>
            </p:cNvSpPr>
            <p:nvPr/>
          </p:nvSpPr>
          <p:spPr bwMode="auto">
            <a:xfrm>
              <a:off x="1646" y="2269"/>
              <a:ext cx="108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i</a:t>
              </a:r>
              <a:endParaRPr lang="ru-RU"/>
            </a:p>
          </p:txBody>
        </p:sp>
        <p:sp>
          <p:nvSpPr>
            <p:cNvPr id="88182" name="Rectangle 72"/>
            <p:cNvSpPr>
              <a:spLocks noChangeArrowheads="1"/>
            </p:cNvSpPr>
            <p:nvPr/>
          </p:nvSpPr>
          <p:spPr bwMode="auto">
            <a:xfrm>
              <a:off x="1679" y="2269"/>
              <a:ext cx="157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g</a:t>
              </a:r>
              <a:endParaRPr lang="ru-RU"/>
            </a:p>
          </p:txBody>
        </p:sp>
        <p:sp>
          <p:nvSpPr>
            <p:cNvPr id="88183" name="Rectangle 73"/>
            <p:cNvSpPr>
              <a:spLocks noChangeArrowheads="1"/>
            </p:cNvSpPr>
            <p:nvPr/>
          </p:nvSpPr>
          <p:spPr bwMode="auto">
            <a:xfrm>
              <a:off x="1765" y="2269"/>
              <a:ext cx="157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n</a:t>
              </a:r>
              <a:endParaRPr lang="ru-RU"/>
            </a:p>
          </p:txBody>
        </p:sp>
        <p:sp>
          <p:nvSpPr>
            <p:cNvPr id="88184" name="Rectangle 74"/>
            <p:cNvSpPr>
              <a:spLocks noChangeArrowheads="1"/>
            </p:cNvSpPr>
            <p:nvPr/>
          </p:nvSpPr>
          <p:spPr bwMode="auto">
            <a:xfrm>
              <a:off x="1851" y="2269"/>
              <a:ext cx="157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e</a:t>
              </a:r>
              <a:endParaRPr lang="ru-RU"/>
            </a:p>
          </p:txBody>
        </p:sp>
        <p:sp>
          <p:nvSpPr>
            <p:cNvPr id="88185" name="Rectangle 75"/>
            <p:cNvSpPr>
              <a:spLocks noChangeArrowheads="1"/>
            </p:cNvSpPr>
            <p:nvPr/>
          </p:nvSpPr>
          <p:spPr bwMode="auto">
            <a:xfrm>
              <a:off x="1936" y="2269"/>
              <a:ext cx="123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r</a:t>
              </a:r>
              <a:endParaRPr lang="ru-RU"/>
            </a:p>
          </p:txBody>
        </p:sp>
        <p:sp>
          <p:nvSpPr>
            <p:cNvPr id="88186" name="Rectangle 76"/>
            <p:cNvSpPr>
              <a:spLocks noChangeArrowheads="1"/>
            </p:cNvSpPr>
            <p:nvPr/>
          </p:nvSpPr>
          <p:spPr bwMode="auto">
            <a:xfrm>
              <a:off x="1057" y="3370"/>
              <a:ext cx="183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 dirty="0">
                  <a:solidFill>
                    <a:srgbClr val="000000"/>
                  </a:solidFill>
                </a:rPr>
                <a:t>U</a:t>
              </a:r>
              <a:endParaRPr lang="ru-RU" dirty="0"/>
            </a:p>
          </p:txBody>
        </p:sp>
        <p:sp>
          <p:nvSpPr>
            <p:cNvPr id="88187" name="Rectangle 77"/>
            <p:cNvSpPr>
              <a:spLocks noChangeArrowheads="1"/>
            </p:cNvSpPr>
            <p:nvPr/>
          </p:nvSpPr>
          <p:spPr bwMode="auto">
            <a:xfrm>
              <a:off x="1169" y="3370"/>
              <a:ext cx="145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s</a:t>
              </a:r>
              <a:endParaRPr lang="ru-RU"/>
            </a:p>
          </p:txBody>
        </p:sp>
        <p:sp>
          <p:nvSpPr>
            <p:cNvPr id="88188" name="Rectangle 78"/>
            <p:cNvSpPr>
              <a:spLocks noChangeArrowheads="1"/>
            </p:cNvSpPr>
            <p:nvPr/>
          </p:nvSpPr>
          <p:spPr bwMode="auto">
            <a:xfrm>
              <a:off x="1247" y="3370"/>
              <a:ext cx="157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 dirty="0">
                  <a:solidFill>
                    <a:srgbClr val="000000"/>
                  </a:solidFill>
                </a:rPr>
                <a:t>e</a:t>
              </a:r>
              <a:endParaRPr lang="ru-RU" dirty="0"/>
            </a:p>
          </p:txBody>
        </p:sp>
        <p:sp>
          <p:nvSpPr>
            <p:cNvPr id="88189" name="Rectangle 79"/>
            <p:cNvSpPr>
              <a:spLocks noChangeArrowheads="1"/>
            </p:cNvSpPr>
            <p:nvPr/>
          </p:nvSpPr>
          <p:spPr bwMode="auto">
            <a:xfrm>
              <a:off x="1377" y="3370"/>
              <a:ext cx="183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C</a:t>
              </a:r>
              <a:endParaRPr lang="ru-RU"/>
            </a:p>
          </p:txBody>
        </p:sp>
        <p:sp>
          <p:nvSpPr>
            <p:cNvPr id="88190" name="Rectangle 80"/>
            <p:cNvSpPr>
              <a:spLocks noChangeArrowheads="1"/>
            </p:cNvSpPr>
            <p:nvPr/>
          </p:nvSpPr>
          <p:spPr bwMode="auto">
            <a:xfrm>
              <a:off x="1489" y="3370"/>
              <a:ext cx="157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a</a:t>
              </a:r>
              <a:endParaRPr lang="ru-RU"/>
            </a:p>
          </p:txBody>
        </p:sp>
        <p:sp>
          <p:nvSpPr>
            <p:cNvPr id="88191" name="Rectangle 81"/>
            <p:cNvSpPr>
              <a:spLocks noChangeArrowheads="1"/>
            </p:cNvSpPr>
            <p:nvPr/>
          </p:nvSpPr>
          <p:spPr bwMode="auto">
            <a:xfrm>
              <a:off x="1575" y="3370"/>
              <a:ext cx="145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s</a:t>
              </a:r>
              <a:endParaRPr lang="ru-RU"/>
            </a:p>
          </p:txBody>
        </p:sp>
        <p:sp>
          <p:nvSpPr>
            <p:cNvPr id="88192" name="Rectangle 82"/>
            <p:cNvSpPr>
              <a:spLocks noChangeArrowheads="1"/>
            </p:cNvSpPr>
            <p:nvPr/>
          </p:nvSpPr>
          <p:spPr bwMode="auto">
            <a:xfrm>
              <a:off x="1653" y="3370"/>
              <a:ext cx="157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e</a:t>
              </a:r>
              <a:endParaRPr lang="ru-RU"/>
            </a:p>
          </p:txBody>
        </p:sp>
        <p:sp>
          <p:nvSpPr>
            <p:cNvPr id="88193" name="Rectangle 83"/>
            <p:cNvSpPr>
              <a:spLocks noChangeArrowheads="1"/>
            </p:cNvSpPr>
            <p:nvPr/>
          </p:nvSpPr>
          <p:spPr bwMode="auto">
            <a:xfrm>
              <a:off x="1780" y="3370"/>
              <a:ext cx="108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i</a:t>
              </a:r>
              <a:endParaRPr lang="ru-RU"/>
            </a:p>
          </p:txBody>
        </p:sp>
        <p:sp>
          <p:nvSpPr>
            <p:cNvPr id="88194" name="Rectangle 84"/>
            <p:cNvSpPr>
              <a:spLocks noChangeArrowheads="1"/>
            </p:cNvSpPr>
            <p:nvPr/>
          </p:nvSpPr>
          <p:spPr bwMode="auto">
            <a:xfrm>
              <a:off x="1817" y="3370"/>
              <a:ext cx="157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n</a:t>
              </a:r>
              <a:endParaRPr lang="ru-RU"/>
            </a:p>
          </p:txBody>
        </p:sp>
        <p:sp>
          <p:nvSpPr>
            <p:cNvPr id="88195" name="Rectangle 85"/>
            <p:cNvSpPr>
              <a:spLocks noChangeArrowheads="1"/>
            </p:cNvSpPr>
            <p:nvPr/>
          </p:nvSpPr>
          <p:spPr bwMode="auto">
            <a:xfrm>
              <a:off x="1944" y="3370"/>
              <a:ext cx="183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 dirty="0">
                  <a:solidFill>
                    <a:srgbClr val="000000"/>
                  </a:solidFill>
                </a:rPr>
                <a:t>D</a:t>
              </a:r>
              <a:endParaRPr lang="ru-RU" dirty="0"/>
            </a:p>
          </p:txBody>
        </p:sp>
        <p:sp>
          <p:nvSpPr>
            <p:cNvPr id="88196" name="Rectangle 86"/>
            <p:cNvSpPr>
              <a:spLocks noChangeArrowheads="1"/>
            </p:cNvSpPr>
            <p:nvPr/>
          </p:nvSpPr>
          <p:spPr bwMode="auto">
            <a:xfrm>
              <a:off x="2059" y="3370"/>
              <a:ext cx="157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e</a:t>
              </a:r>
              <a:endParaRPr lang="ru-RU"/>
            </a:p>
          </p:txBody>
        </p:sp>
        <p:sp>
          <p:nvSpPr>
            <p:cNvPr id="88197" name="Rectangle 87"/>
            <p:cNvSpPr>
              <a:spLocks noChangeArrowheads="1"/>
            </p:cNvSpPr>
            <p:nvPr/>
          </p:nvSpPr>
          <p:spPr bwMode="auto">
            <a:xfrm>
              <a:off x="2145" y="3370"/>
              <a:ext cx="145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s</a:t>
              </a:r>
              <a:endParaRPr lang="ru-RU"/>
            </a:p>
          </p:txBody>
        </p:sp>
        <p:sp>
          <p:nvSpPr>
            <p:cNvPr id="88198" name="Rectangle 88"/>
            <p:cNvSpPr>
              <a:spLocks noChangeArrowheads="1"/>
            </p:cNvSpPr>
            <p:nvPr/>
          </p:nvSpPr>
          <p:spPr bwMode="auto">
            <a:xfrm>
              <a:off x="2223" y="3370"/>
              <a:ext cx="108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i</a:t>
              </a:r>
              <a:endParaRPr lang="ru-RU"/>
            </a:p>
          </p:txBody>
        </p:sp>
        <p:sp>
          <p:nvSpPr>
            <p:cNvPr id="88199" name="Rectangle 89"/>
            <p:cNvSpPr>
              <a:spLocks noChangeArrowheads="1"/>
            </p:cNvSpPr>
            <p:nvPr/>
          </p:nvSpPr>
          <p:spPr bwMode="auto">
            <a:xfrm>
              <a:off x="2257" y="3370"/>
              <a:ext cx="157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>
                  <a:solidFill>
                    <a:srgbClr val="000000"/>
                  </a:solidFill>
                </a:rPr>
                <a:t>g</a:t>
              </a:r>
              <a:endParaRPr lang="ru-RU"/>
            </a:p>
          </p:txBody>
        </p:sp>
        <p:sp>
          <p:nvSpPr>
            <p:cNvPr id="88200" name="Rectangle 90"/>
            <p:cNvSpPr>
              <a:spLocks noChangeArrowheads="1"/>
            </p:cNvSpPr>
            <p:nvPr/>
          </p:nvSpPr>
          <p:spPr bwMode="auto">
            <a:xfrm>
              <a:off x="2343" y="3370"/>
              <a:ext cx="157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 dirty="0">
                  <a:solidFill>
                    <a:srgbClr val="000000"/>
                  </a:solidFill>
                </a:rPr>
                <a:t>n</a:t>
              </a:r>
              <a:endParaRPr lang="ru-RU" dirty="0"/>
            </a:p>
          </p:txBody>
        </p:sp>
        <p:sp>
          <p:nvSpPr>
            <p:cNvPr id="88201" name="Rectangle 91"/>
            <p:cNvSpPr>
              <a:spLocks noChangeArrowheads="1"/>
            </p:cNvSpPr>
            <p:nvPr/>
          </p:nvSpPr>
          <p:spPr bwMode="auto">
            <a:xfrm>
              <a:off x="715" y="1024"/>
              <a:ext cx="14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500" b="1" dirty="0">
                  <a:solidFill>
                    <a:srgbClr val="000000"/>
                  </a:solidFill>
                </a:rPr>
                <a:t>R</a:t>
              </a:r>
              <a:endParaRPr lang="ru-RU" dirty="0"/>
            </a:p>
          </p:txBody>
        </p:sp>
        <p:sp>
          <p:nvSpPr>
            <p:cNvPr id="88202" name="Rectangle 92"/>
            <p:cNvSpPr>
              <a:spLocks noChangeArrowheads="1"/>
            </p:cNvSpPr>
            <p:nvPr/>
          </p:nvSpPr>
          <p:spPr bwMode="auto">
            <a:xfrm>
              <a:off x="826" y="1024"/>
              <a:ext cx="205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500" b="1" dirty="0">
                  <a:solidFill>
                    <a:srgbClr val="000000"/>
                  </a:solidFill>
                </a:rPr>
                <a:t>o</a:t>
              </a:r>
              <a:endParaRPr lang="ru-RU" dirty="0"/>
            </a:p>
          </p:txBody>
        </p:sp>
        <p:sp>
          <p:nvSpPr>
            <p:cNvPr id="88203" name="Rectangle 93"/>
            <p:cNvSpPr>
              <a:spLocks noChangeArrowheads="1"/>
            </p:cNvSpPr>
            <p:nvPr/>
          </p:nvSpPr>
          <p:spPr bwMode="auto">
            <a:xfrm>
              <a:off x="938" y="1024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500" b="1">
                  <a:solidFill>
                    <a:srgbClr val="000000"/>
                  </a:solidFill>
                </a:rPr>
                <a:t>l</a:t>
              </a:r>
              <a:endParaRPr lang="ru-RU"/>
            </a:p>
          </p:txBody>
        </p:sp>
        <p:sp>
          <p:nvSpPr>
            <p:cNvPr id="88204" name="Rectangle 94"/>
            <p:cNvSpPr>
              <a:spLocks noChangeArrowheads="1"/>
            </p:cNvSpPr>
            <p:nvPr/>
          </p:nvSpPr>
          <p:spPr bwMode="auto">
            <a:xfrm>
              <a:off x="1012" y="1024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500" b="1">
                  <a:solidFill>
                    <a:srgbClr val="000000"/>
                  </a:solidFill>
                </a:rPr>
                <a:t>e</a:t>
              </a:r>
              <a:endParaRPr lang="ru-RU"/>
            </a:p>
          </p:txBody>
        </p:sp>
        <p:sp>
          <p:nvSpPr>
            <p:cNvPr id="88205" name="Rectangle 95"/>
            <p:cNvSpPr>
              <a:spLocks noChangeArrowheads="1"/>
            </p:cNvSpPr>
            <p:nvPr/>
          </p:nvSpPr>
          <p:spPr bwMode="auto">
            <a:xfrm>
              <a:off x="1116" y="1024"/>
              <a:ext cx="0" cy="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ru-RU"/>
            </a:p>
          </p:txBody>
        </p:sp>
        <p:sp>
          <p:nvSpPr>
            <p:cNvPr id="88206" name="Rectangle 96"/>
            <p:cNvSpPr>
              <a:spLocks noChangeArrowheads="1"/>
            </p:cNvSpPr>
            <p:nvPr/>
          </p:nvSpPr>
          <p:spPr bwMode="auto">
            <a:xfrm>
              <a:off x="1221" y="1024"/>
              <a:ext cx="0" cy="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ru-RU"/>
            </a:p>
          </p:txBody>
        </p:sp>
        <p:sp>
          <p:nvSpPr>
            <p:cNvPr id="88207" name="Rectangle 97"/>
            <p:cNvSpPr>
              <a:spLocks noChangeArrowheads="1"/>
            </p:cNvSpPr>
            <p:nvPr/>
          </p:nvSpPr>
          <p:spPr bwMode="auto">
            <a:xfrm>
              <a:off x="3241" y="980"/>
              <a:ext cx="220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500" b="1">
                  <a:solidFill>
                    <a:srgbClr val="000000"/>
                  </a:solidFill>
                </a:rPr>
                <a:t>A</a:t>
              </a:r>
              <a:endParaRPr lang="ru-RU"/>
            </a:p>
          </p:txBody>
        </p:sp>
        <p:sp>
          <p:nvSpPr>
            <p:cNvPr id="88208" name="Rectangle 98"/>
            <p:cNvSpPr>
              <a:spLocks noChangeArrowheads="1"/>
            </p:cNvSpPr>
            <p:nvPr/>
          </p:nvSpPr>
          <p:spPr bwMode="auto">
            <a:xfrm>
              <a:off x="3375" y="980"/>
              <a:ext cx="194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500" b="1">
                  <a:solidFill>
                    <a:srgbClr val="000000"/>
                  </a:solidFill>
                </a:rPr>
                <a:t>c</a:t>
              </a:r>
              <a:endParaRPr lang="ru-RU"/>
            </a:p>
          </p:txBody>
        </p:sp>
        <p:sp>
          <p:nvSpPr>
            <p:cNvPr id="88209" name="Rectangle 99"/>
            <p:cNvSpPr>
              <a:spLocks noChangeArrowheads="1"/>
            </p:cNvSpPr>
            <p:nvPr/>
          </p:nvSpPr>
          <p:spPr bwMode="auto">
            <a:xfrm>
              <a:off x="3476" y="980"/>
              <a:ext cx="153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500" b="1">
                  <a:solidFill>
                    <a:srgbClr val="000000"/>
                  </a:solidFill>
                </a:rPr>
                <a:t>t</a:t>
              </a:r>
              <a:endParaRPr lang="ru-RU"/>
            </a:p>
          </p:txBody>
        </p:sp>
        <p:sp>
          <p:nvSpPr>
            <p:cNvPr id="88210" name="Rectangle 100"/>
            <p:cNvSpPr>
              <a:spLocks noChangeArrowheads="1"/>
            </p:cNvSpPr>
            <p:nvPr/>
          </p:nvSpPr>
          <p:spPr bwMode="auto">
            <a:xfrm>
              <a:off x="3539" y="980"/>
              <a:ext cx="142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500" b="1">
                  <a:solidFill>
                    <a:srgbClr val="000000"/>
                  </a:solidFill>
                </a:rPr>
                <a:t>i</a:t>
              </a:r>
              <a:endParaRPr lang="ru-RU"/>
            </a:p>
          </p:txBody>
        </p:sp>
        <p:sp>
          <p:nvSpPr>
            <p:cNvPr id="88211" name="Rectangle 101"/>
            <p:cNvSpPr>
              <a:spLocks noChangeArrowheads="1"/>
            </p:cNvSpPr>
            <p:nvPr/>
          </p:nvSpPr>
          <p:spPr bwMode="auto">
            <a:xfrm>
              <a:off x="3591" y="980"/>
              <a:ext cx="190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500" b="1">
                  <a:solidFill>
                    <a:srgbClr val="000000"/>
                  </a:solidFill>
                </a:rPr>
                <a:t>v</a:t>
              </a:r>
              <a:endParaRPr lang="ru-RU"/>
            </a:p>
          </p:txBody>
        </p:sp>
        <p:sp>
          <p:nvSpPr>
            <p:cNvPr id="88212" name="Rectangle 102"/>
            <p:cNvSpPr>
              <a:spLocks noChangeArrowheads="1"/>
            </p:cNvSpPr>
            <p:nvPr/>
          </p:nvSpPr>
          <p:spPr bwMode="auto">
            <a:xfrm>
              <a:off x="3695" y="980"/>
              <a:ext cx="142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500" b="1">
                  <a:solidFill>
                    <a:srgbClr val="000000"/>
                  </a:solidFill>
                </a:rPr>
                <a:t>i</a:t>
              </a:r>
              <a:endParaRPr lang="ru-RU"/>
            </a:p>
          </p:txBody>
        </p:sp>
        <p:sp>
          <p:nvSpPr>
            <p:cNvPr id="88213" name="Rectangle 103"/>
            <p:cNvSpPr>
              <a:spLocks noChangeArrowheads="1"/>
            </p:cNvSpPr>
            <p:nvPr/>
          </p:nvSpPr>
          <p:spPr bwMode="auto">
            <a:xfrm>
              <a:off x="3748" y="980"/>
              <a:ext cx="153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500" b="1">
                  <a:solidFill>
                    <a:srgbClr val="000000"/>
                  </a:solidFill>
                </a:rPr>
                <a:t>t</a:t>
              </a:r>
              <a:endParaRPr lang="ru-RU"/>
            </a:p>
          </p:txBody>
        </p:sp>
        <p:sp>
          <p:nvSpPr>
            <p:cNvPr id="88214" name="Rectangle 104"/>
            <p:cNvSpPr>
              <a:spLocks noChangeArrowheads="1"/>
            </p:cNvSpPr>
            <p:nvPr/>
          </p:nvSpPr>
          <p:spPr bwMode="auto">
            <a:xfrm>
              <a:off x="3807" y="980"/>
              <a:ext cx="142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500" b="1">
                  <a:solidFill>
                    <a:srgbClr val="000000"/>
                  </a:solidFill>
                </a:rPr>
                <a:t>i</a:t>
              </a:r>
              <a:endParaRPr lang="ru-RU"/>
            </a:p>
          </p:txBody>
        </p:sp>
        <p:sp>
          <p:nvSpPr>
            <p:cNvPr id="88215" name="Rectangle 105"/>
            <p:cNvSpPr>
              <a:spLocks noChangeArrowheads="1"/>
            </p:cNvSpPr>
            <p:nvPr/>
          </p:nvSpPr>
          <p:spPr bwMode="auto">
            <a:xfrm>
              <a:off x="3859" y="980"/>
              <a:ext cx="194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500" b="1">
                  <a:solidFill>
                    <a:srgbClr val="000000"/>
                  </a:solidFill>
                </a:rPr>
                <a:t>e</a:t>
              </a:r>
              <a:endParaRPr lang="ru-RU"/>
            </a:p>
          </p:txBody>
        </p:sp>
        <p:sp>
          <p:nvSpPr>
            <p:cNvPr id="88216" name="Rectangle 106"/>
            <p:cNvSpPr>
              <a:spLocks noChangeArrowheads="1"/>
            </p:cNvSpPr>
            <p:nvPr/>
          </p:nvSpPr>
          <p:spPr bwMode="auto">
            <a:xfrm>
              <a:off x="3964" y="980"/>
              <a:ext cx="194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500" b="1">
                  <a:solidFill>
                    <a:srgbClr val="000000"/>
                  </a:solidFill>
                </a:rPr>
                <a:t>s</a:t>
              </a:r>
              <a:endParaRPr lang="ru-RU"/>
            </a:p>
          </p:txBody>
        </p:sp>
        <p:sp>
          <p:nvSpPr>
            <p:cNvPr id="88217" name="Rectangle 107"/>
            <p:cNvSpPr>
              <a:spLocks noChangeArrowheads="1"/>
            </p:cNvSpPr>
            <p:nvPr/>
          </p:nvSpPr>
          <p:spPr bwMode="auto">
            <a:xfrm>
              <a:off x="595" y="2645"/>
              <a:ext cx="220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500" b="1" dirty="0">
                  <a:solidFill>
                    <a:srgbClr val="000000"/>
                  </a:solidFill>
                </a:rPr>
                <a:t>A</a:t>
              </a:r>
              <a:endParaRPr lang="ru-RU" dirty="0"/>
            </a:p>
          </p:txBody>
        </p:sp>
        <p:sp>
          <p:nvSpPr>
            <p:cNvPr id="88218" name="Rectangle 108"/>
            <p:cNvSpPr>
              <a:spLocks noChangeArrowheads="1"/>
            </p:cNvSpPr>
            <p:nvPr/>
          </p:nvSpPr>
          <p:spPr bwMode="auto">
            <a:xfrm>
              <a:off x="729" y="2645"/>
              <a:ext cx="160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500" b="1">
                  <a:solidFill>
                    <a:srgbClr val="000000"/>
                  </a:solidFill>
                </a:rPr>
                <a:t>r</a:t>
              </a:r>
              <a:endParaRPr lang="ru-RU"/>
            </a:p>
          </p:txBody>
        </p:sp>
        <p:sp>
          <p:nvSpPr>
            <p:cNvPr id="88219" name="Rectangle 109"/>
            <p:cNvSpPr>
              <a:spLocks noChangeArrowheads="1"/>
            </p:cNvSpPr>
            <p:nvPr/>
          </p:nvSpPr>
          <p:spPr bwMode="auto">
            <a:xfrm>
              <a:off x="800" y="2645"/>
              <a:ext cx="153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500" b="1">
                  <a:solidFill>
                    <a:srgbClr val="000000"/>
                  </a:solidFill>
                </a:rPr>
                <a:t>t</a:t>
              </a:r>
              <a:endParaRPr lang="ru-RU"/>
            </a:p>
          </p:txBody>
        </p:sp>
        <p:sp>
          <p:nvSpPr>
            <p:cNvPr id="88220" name="Rectangle 110"/>
            <p:cNvSpPr>
              <a:spLocks noChangeArrowheads="1"/>
            </p:cNvSpPr>
            <p:nvPr/>
          </p:nvSpPr>
          <p:spPr bwMode="auto">
            <a:xfrm>
              <a:off x="863" y="2645"/>
              <a:ext cx="142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500" b="1">
                  <a:solidFill>
                    <a:srgbClr val="000000"/>
                  </a:solidFill>
                </a:rPr>
                <a:t>i</a:t>
              </a:r>
              <a:endParaRPr lang="ru-RU"/>
            </a:p>
          </p:txBody>
        </p:sp>
        <p:sp>
          <p:nvSpPr>
            <p:cNvPr id="88221" name="Rectangle 111"/>
            <p:cNvSpPr>
              <a:spLocks noChangeArrowheads="1"/>
            </p:cNvSpPr>
            <p:nvPr/>
          </p:nvSpPr>
          <p:spPr bwMode="auto">
            <a:xfrm>
              <a:off x="915" y="2645"/>
              <a:ext cx="153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500" b="1">
                  <a:solidFill>
                    <a:srgbClr val="000000"/>
                  </a:solidFill>
                </a:rPr>
                <a:t>f</a:t>
              </a:r>
              <a:endParaRPr lang="ru-RU"/>
            </a:p>
          </p:txBody>
        </p:sp>
        <p:sp>
          <p:nvSpPr>
            <p:cNvPr id="88222" name="Rectangle 112"/>
            <p:cNvSpPr>
              <a:spLocks noChangeArrowheads="1"/>
            </p:cNvSpPr>
            <p:nvPr/>
          </p:nvSpPr>
          <p:spPr bwMode="auto">
            <a:xfrm>
              <a:off x="975" y="2645"/>
              <a:ext cx="194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500" b="1" dirty="0">
                  <a:solidFill>
                    <a:srgbClr val="000000"/>
                  </a:solidFill>
                </a:rPr>
                <a:t>a</a:t>
              </a:r>
              <a:endParaRPr lang="ru-RU" dirty="0"/>
            </a:p>
          </p:txBody>
        </p:sp>
        <p:sp>
          <p:nvSpPr>
            <p:cNvPr id="88223" name="Rectangle 113"/>
            <p:cNvSpPr>
              <a:spLocks noChangeArrowheads="1"/>
            </p:cNvSpPr>
            <p:nvPr/>
          </p:nvSpPr>
          <p:spPr bwMode="auto">
            <a:xfrm>
              <a:off x="1079" y="2645"/>
              <a:ext cx="194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500" b="1">
                  <a:solidFill>
                    <a:srgbClr val="000000"/>
                  </a:solidFill>
                </a:rPr>
                <a:t>c</a:t>
              </a:r>
              <a:endParaRPr lang="ru-RU"/>
            </a:p>
          </p:txBody>
        </p:sp>
        <p:sp>
          <p:nvSpPr>
            <p:cNvPr id="88224" name="Rectangle 114"/>
            <p:cNvSpPr>
              <a:spLocks noChangeArrowheads="1"/>
            </p:cNvSpPr>
            <p:nvPr/>
          </p:nvSpPr>
          <p:spPr bwMode="auto">
            <a:xfrm>
              <a:off x="1183" y="2645"/>
              <a:ext cx="153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500" b="1">
                  <a:solidFill>
                    <a:srgbClr val="000000"/>
                  </a:solidFill>
                </a:rPr>
                <a:t>t</a:t>
              </a:r>
              <a:endParaRPr lang="ru-RU"/>
            </a:p>
          </p:txBody>
        </p:sp>
        <p:sp>
          <p:nvSpPr>
            <p:cNvPr id="88225" name="Line 115"/>
            <p:cNvSpPr>
              <a:spLocks noChangeShapeType="1"/>
            </p:cNvSpPr>
            <p:nvPr/>
          </p:nvSpPr>
          <p:spPr bwMode="auto">
            <a:xfrm>
              <a:off x="1649" y="2493"/>
              <a:ext cx="1" cy="40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26" name="Freeform 116"/>
            <p:cNvSpPr>
              <a:spLocks/>
            </p:cNvSpPr>
            <p:nvPr/>
          </p:nvSpPr>
          <p:spPr bwMode="auto">
            <a:xfrm>
              <a:off x="1605" y="2893"/>
              <a:ext cx="93" cy="105"/>
            </a:xfrm>
            <a:custGeom>
              <a:avLst/>
              <a:gdLst>
                <a:gd name="T0" fmla="*/ 44 w 93"/>
                <a:gd name="T1" fmla="*/ 105 h 105"/>
                <a:gd name="T2" fmla="*/ 93 w 93"/>
                <a:gd name="T3" fmla="*/ 0 h 105"/>
                <a:gd name="T4" fmla="*/ 0 w 93"/>
                <a:gd name="T5" fmla="*/ 0 h 105"/>
                <a:gd name="T6" fmla="*/ 44 w 93"/>
                <a:gd name="T7" fmla="*/ 105 h 10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3"/>
                <a:gd name="T13" fmla="*/ 0 h 105"/>
                <a:gd name="T14" fmla="*/ 93 w 93"/>
                <a:gd name="T15" fmla="*/ 105 h 10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3" h="105">
                  <a:moveTo>
                    <a:pt x="44" y="105"/>
                  </a:moveTo>
                  <a:lnTo>
                    <a:pt x="93" y="0"/>
                  </a:lnTo>
                  <a:lnTo>
                    <a:pt x="0" y="0"/>
                  </a:lnTo>
                  <a:lnTo>
                    <a:pt x="44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27" name="Rectangle 117"/>
            <p:cNvSpPr>
              <a:spLocks noChangeArrowheads="1"/>
            </p:cNvSpPr>
            <p:nvPr/>
          </p:nvSpPr>
          <p:spPr bwMode="auto">
            <a:xfrm>
              <a:off x="1698" y="2601"/>
              <a:ext cx="134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 b="1">
                  <a:solidFill>
                    <a:srgbClr val="000000"/>
                  </a:solidFill>
                </a:rPr>
                <a:t>r</a:t>
              </a:r>
              <a:endParaRPr lang="ru-RU"/>
            </a:p>
          </p:txBody>
        </p:sp>
        <p:sp>
          <p:nvSpPr>
            <p:cNvPr id="88228" name="Rectangle 118"/>
            <p:cNvSpPr>
              <a:spLocks noChangeArrowheads="1"/>
            </p:cNvSpPr>
            <p:nvPr/>
          </p:nvSpPr>
          <p:spPr bwMode="auto">
            <a:xfrm>
              <a:off x="1757" y="2601"/>
              <a:ext cx="160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 b="1">
                  <a:solidFill>
                    <a:srgbClr val="000000"/>
                  </a:solidFill>
                </a:rPr>
                <a:t>e</a:t>
              </a:r>
              <a:endParaRPr lang="ru-RU"/>
            </a:p>
          </p:txBody>
        </p:sp>
        <p:sp>
          <p:nvSpPr>
            <p:cNvPr id="88229" name="Rectangle 119"/>
            <p:cNvSpPr>
              <a:spLocks noChangeArrowheads="1"/>
            </p:cNvSpPr>
            <p:nvPr/>
          </p:nvSpPr>
          <p:spPr bwMode="auto">
            <a:xfrm>
              <a:off x="1843" y="2601"/>
              <a:ext cx="160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 b="1">
                  <a:solidFill>
                    <a:srgbClr val="000000"/>
                  </a:solidFill>
                </a:rPr>
                <a:t>s</a:t>
              </a:r>
              <a:endParaRPr lang="ru-RU"/>
            </a:p>
          </p:txBody>
        </p:sp>
        <p:sp>
          <p:nvSpPr>
            <p:cNvPr id="88230" name="Rectangle 120"/>
            <p:cNvSpPr>
              <a:spLocks noChangeArrowheads="1"/>
            </p:cNvSpPr>
            <p:nvPr/>
          </p:nvSpPr>
          <p:spPr bwMode="auto">
            <a:xfrm>
              <a:off x="1933" y="2601"/>
              <a:ext cx="17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 b="1">
                  <a:solidFill>
                    <a:srgbClr val="000000"/>
                  </a:solidFill>
                </a:rPr>
                <a:t>p</a:t>
              </a:r>
              <a:endParaRPr lang="ru-RU"/>
            </a:p>
          </p:txBody>
        </p:sp>
        <p:sp>
          <p:nvSpPr>
            <p:cNvPr id="88231" name="Rectangle 121"/>
            <p:cNvSpPr>
              <a:spLocks noChangeArrowheads="1"/>
            </p:cNvSpPr>
            <p:nvPr/>
          </p:nvSpPr>
          <p:spPr bwMode="auto">
            <a:xfrm>
              <a:off x="2026" y="2601"/>
              <a:ext cx="17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 b="1">
                  <a:solidFill>
                    <a:srgbClr val="000000"/>
                  </a:solidFill>
                </a:rPr>
                <a:t>o</a:t>
              </a:r>
              <a:endParaRPr lang="ru-RU"/>
            </a:p>
          </p:txBody>
        </p:sp>
        <p:sp>
          <p:nvSpPr>
            <p:cNvPr id="88232" name="Rectangle 122"/>
            <p:cNvSpPr>
              <a:spLocks noChangeArrowheads="1"/>
            </p:cNvSpPr>
            <p:nvPr/>
          </p:nvSpPr>
          <p:spPr bwMode="auto">
            <a:xfrm>
              <a:off x="2123" y="2601"/>
              <a:ext cx="17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 b="1">
                  <a:solidFill>
                    <a:srgbClr val="000000"/>
                  </a:solidFill>
                </a:rPr>
                <a:t>n</a:t>
              </a:r>
              <a:endParaRPr lang="ru-RU"/>
            </a:p>
          </p:txBody>
        </p:sp>
        <p:sp>
          <p:nvSpPr>
            <p:cNvPr id="88233" name="Rectangle 123"/>
            <p:cNvSpPr>
              <a:spLocks noChangeArrowheads="1"/>
            </p:cNvSpPr>
            <p:nvPr/>
          </p:nvSpPr>
          <p:spPr bwMode="auto">
            <a:xfrm>
              <a:off x="2216" y="2601"/>
              <a:ext cx="160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 b="1">
                  <a:solidFill>
                    <a:srgbClr val="000000"/>
                  </a:solidFill>
                </a:rPr>
                <a:t>s</a:t>
              </a:r>
              <a:endParaRPr lang="ru-RU"/>
            </a:p>
          </p:txBody>
        </p:sp>
        <p:sp>
          <p:nvSpPr>
            <p:cNvPr id="88234" name="Rectangle 124"/>
            <p:cNvSpPr>
              <a:spLocks noChangeArrowheads="1"/>
            </p:cNvSpPr>
            <p:nvPr/>
          </p:nvSpPr>
          <p:spPr bwMode="auto">
            <a:xfrm>
              <a:off x="2302" y="2601"/>
              <a:ext cx="119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 b="1">
                  <a:solidFill>
                    <a:srgbClr val="000000"/>
                  </a:solidFill>
                </a:rPr>
                <a:t>i</a:t>
              </a:r>
              <a:endParaRPr lang="ru-RU"/>
            </a:p>
          </p:txBody>
        </p:sp>
        <p:sp>
          <p:nvSpPr>
            <p:cNvPr id="88235" name="Rectangle 125"/>
            <p:cNvSpPr>
              <a:spLocks noChangeArrowheads="1"/>
            </p:cNvSpPr>
            <p:nvPr/>
          </p:nvSpPr>
          <p:spPr bwMode="auto">
            <a:xfrm>
              <a:off x="2346" y="2601"/>
              <a:ext cx="17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 b="1">
                  <a:solidFill>
                    <a:srgbClr val="000000"/>
                  </a:solidFill>
                </a:rPr>
                <a:t>b</a:t>
              </a:r>
              <a:endParaRPr lang="ru-RU"/>
            </a:p>
          </p:txBody>
        </p:sp>
        <p:sp>
          <p:nvSpPr>
            <p:cNvPr id="88236" name="Rectangle 126"/>
            <p:cNvSpPr>
              <a:spLocks noChangeArrowheads="1"/>
            </p:cNvSpPr>
            <p:nvPr/>
          </p:nvSpPr>
          <p:spPr bwMode="auto">
            <a:xfrm>
              <a:off x="2439" y="2601"/>
              <a:ext cx="119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 b="1">
                  <a:solidFill>
                    <a:srgbClr val="000000"/>
                  </a:solidFill>
                </a:rPr>
                <a:t>l</a:t>
              </a:r>
              <a:endParaRPr lang="ru-RU"/>
            </a:p>
          </p:txBody>
        </p:sp>
        <p:sp>
          <p:nvSpPr>
            <p:cNvPr id="88237" name="Rectangle 127"/>
            <p:cNvSpPr>
              <a:spLocks noChangeArrowheads="1"/>
            </p:cNvSpPr>
            <p:nvPr/>
          </p:nvSpPr>
          <p:spPr bwMode="auto">
            <a:xfrm>
              <a:off x="2484" y="2601"/>
              <a:ext cx="160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 b="1">
                  <a:solidFill>
                    <a:srgbClr val="000000"/>
                  </a:solidFill>
                </a:rPr>
                <a:t>e</a:t>
              </a:r>
              <a:endParaRPr lang="ru-RU"/>
            </a:p>
          </p:txBody>
        </p:sp>
        <p:sp>
          <p:nvSpPr>
            <p:cNvPr id="88238" name="Rectangle 128"/>
            <p:cNvSpPr>
              <a:spLocks noChangeArrowheads="1"/>
            </p:cNvSpPr>
            <p:nvPr/>
          </p:nvSpPr>
          <p:spPr bwMode="auto">
            <a:xfrm>
              <a:off x="2615" y="2601"/>
              <a:ext cx="127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 b="1">
                  <a:solidFill>
                    <a:srgbClr val="000000"/>
                  </a:solidFill>
                </a:rPr>
                <a:t>f</a:t>
              </a:r>
              <a:endParaRPr lang="ru-RU"/>
            </a:p>
          </p:txBody>
        </p:sp>
        <p:sp>
          <p:nvSpPr>
            <p:cNvPr id="88239" name="Rectangle 129"/>
            <p:cNvSpPr>
              <a:spLocks noChangeArrowheads="1"/>
            </p:cNvSpPr>
            <p:nvPr/>
          </p:nvSpPr>
          <p:spPr bwMode="auto">
            <a:xfrm>
              <a:off x="2663" y="2601"/>
              <a:ext cx="17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 b="1">
                  <a:solidFill>
                    <a:srgbClr val="000000"/>
                  </a:solidFill>
                </a:rPr>
                <a:t>o</a:t>
              </a:r>
              <a:endParaRPr lang="ru-RU"/>
            </a:p>
          </p:txBody>
        </p:sp>
        <p:sp>
          <p:nvSpPr>
            <p:cNvPr id="88240" name="Rectangle 130"/>
            <p:cNvSpPr>
              <a:spLocks noChangeArrowheads="1"/>
            </p:cNvSpPr>
            <p:nvPr/>
          </p:nvSpPr>
          <p:spPr bwMode="auto">
            <a:xfrm>
              <a:off x="2760" y="2601"/>
              <a:ext cx="134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100" b="1">
                  <a:solidFill>
                    <a:srgbClr val="000000"/>
                  </a:solidFill>
                </a:rPr>
                <a:t>r</a:t>
              </a:r>
              <a:endParaRPr lang="ru-RU"/>
            </a:p>
          </p:txBody>
        </p:sp>
        <p:sp>
          <p:nvSpPr>
            <p:cNvPr id="88241" name="Line 131"/>
            <p:cNvSpPr>
              <a:spLocks noChangeShapeType="1"/>
            </p:cNvSpPr>
            <p:nvPr/>
          </p:nvSpPr>
          <p:spPr bwMode="auto">
            <a:xfrm>
              <a:off x="1083" y="1280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42" name="Line 132"/>
            <p:cNvSpPr>
              <a:spLocks noChangeShapeType="1"/>
            </p:cNvSpPr>
            <p:nvPr/>
          </p:nvSpPr>
          <p:spPr bwMode="auto">
            <a:xfrm>
              <a:off x="1098" y="1296"/>
              <a:ext cx="7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43" name="Line 133"/>
            <p:cNvSpPr>
              <a:spLocks noChangeShapeType="1"/>
            </p:cNvSpPr>
            <p:nvPr/>
          </p:nvSpPr>
          <p:spPr bwMode="auto">
            <a:xfrm>
              <a:off x="1116" y="1316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44" name="Line 134"/>
            <p:cNvSpPr>
              <a:spLocks noChangeShapeType="1"/>
            </p:cNvSpPr>
            <p:nvPr/>
          </p:nvSpPr>
          <p:spPr bwMode="auto">
            <a:xfrm>
              <a:off x="1135" y="1332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45" name="Line 135"/>
            <p:cNvSpPr>
              <a:spLocks noChangeShapeType="1"/>
            </p:cNvSpPr>
            <p:nvPr/>
          </p:nvSpPr>
          <p:spPr bwMode="auto">
            <a:xfrm>
              <a:off x="1150" y="1348"/>
              <a:ext cx="7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46" name="Line 136"/>
            <p:cNvSpPr>
              <a:spLocks noChangeShapeType="1"/>
            </p:cNvSpPr>
            <p:nvPr/>
          </p:nvSpPr>
          <p:spPr bwMode="auto">
            <a:xfrm>
              <a:off x="1169" y="1364"/>
              <a:ext cx="3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47" name="Line 137"/>
            <p:cNvSpPr>
              <a:spLocks noChangeShapeType="1"/>
            </p:cNvSpPr>
            <p:nvPr/>
          </p:nvSpPr>
          <p:spPr bwMode="auto">
            <a:xfrm>
              <a:off x="1187" y="1380"/>
              <a:ext cx="4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48" name="Line 138"/>
            <p:cNvSpPr>
              <a:spLocks noChangeShapeType="1"/>
            </p:cNvSpPr>
            <p:nvPr/>
          </p:nvSpPr>
          <p:spPr bwMode="auto">
            <a:xfrm>
              <a:off x="1202" y="1400"/>
              <a:ext cx="8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49" name="Line 139"/>
            <p:cNvSpPr>
              <a:spLocks noChangeShapeType="1"/>
            </p:cNvSpPr>
            <p:nvPr/>
          </p:nvSpPr>
          <p:spPr bwMode="auto">
            <a:xfrm>
              <a:off x="1221" y="1416"/>
              <a:ext cx="7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50" name="Line 140"/>
            <p:cNvSpPr>
              <a:spLocks noChangeShapeType="1"/>
            </p:cNvSpPr>
            <p:nvPr/>
          </p:nvSpPr>
          <p:spPr bwMode="auto">
            <a:xfrm>
              <a:off x="1239" y="1432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51" name="Line 141"/>
            <p:cNvSpPr>
              <a:spLocks noChangeShapeType="1"/>
            </p:cNvSpPr>
            <p:nvPr/>
          </p:nvSpPr>
          <p:spPr bwMode="auto">
            <a:xfrm>
              <a:off x="1258" y="1448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52" name="Line 142"/>
            <p:cNvSpPr>
              <a:spLocks noChangeShapeType="1"/>
            </p:cNvSpPr>
            <p:nvPr/>
          </p:nvSpPr>
          <p:spPr bwMode="auto">
            <a:xfrm>
              <a:off x="1273" y="1464"/>
              <a:ext cx="7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53" name="Line 143"/>
            <p:cNvSpPr>
              <a:spLocks noChangeShapeType="1"/>
            </p:cNvSpPr>
            <p:nvPr/>
          </p:nvSpPr>
          <p:spPr bwMode="auto">
            <a:xfrm>
              <a:off x="1292" y="1484"/>
              <a:ext cx="3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54" name="Line 144"/>
            <p:cNvSpPr>
              <a:spLocks noChangeShapeType="1"/>
            </p:cNvSpPr>
            <p:nvPr/>
          </p:nvSpPr>
          <p:spPr bwMode="auto">
            <a:xfrm>
              <a:off x="1310" y="1500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55" name="Line 145"/>
            <p:cNvSpPr>
              <a:spLocks noChangeShapeType="1"/>
            </p:cNvSpPr>
            <p:nvPr/>
          </p:nvSpPr>
          <p:spPr bwMode="auto">
            <a:xfrm>
              <a:off x="1325" y="1516"/>
              <a:ext cx="8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56" name="Line 146"/>
            <p:cNvSpPr>
              <a:spLocks noChangeShapeType="1"/>
            </p:cNvSpPr>
            <p:nvPr/>
          </p:nvSpPr>
          <p:spPr bwMode="auto">
            <a:xfrm>
              <a:off x="1344" y="1532"/>
              <a:ext cx="3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57" name="Line 147"/>
            <p:cNvSpPr>
              <a:spLocks noChangeShapeType="1"/>
            </p:cNvSpPr>
            <p:nvPr/>
          </p:nvSpPr>
          <p:spPr bwMode="auto">
            <a:xfrm>
              <a:off x="1362" y="1548"/>
              <a:ext cx="4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58" name="Line 148"/>
            <p:cNvSpPr>
              <a:spLocks noChangeShapeType="1"/>
            </p:cNvSpPr>
            <p:nvPr/>
          </p:nvSpPr>
          <p:spPr bwMode="auto">
            <a:xfrm>
              <a:off x="1377" y="1568"/>
              <a:ext cx="8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59" name="Line 149"/>
            <p:cNvSpPr>
              <a:spLocks noChangeShapeType="1"/>
            </p:cNvSpPr>
            <p:nvPr/>
          </p:nvSpPr>
          <p:spPr bwMode="auto">
            <a:xfrm>
              <a:off x="1396" y="1584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60" name="Line 150"/>
            <p:cNvSpPr>
              <a:spLocks noChangeShapeType="1"/>
            </p:cNvSpPr>
            <p:nvPr/>
          </p:nvSpPr>
          <p:spPr bwMode="auto">
            <a:xfrm>
              <a:off x="1415" y="1600"/>
              <a:ext cx="3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61" name="Line 151"/>
            <p:cNvSpPr>
              <a:spLocks noChangeShapeType="1"/>
            </p:cNvSpPr>
            <p:nvPr/>
          </p:nvSpPr>
          <p:spPr bwMode="auto">
            <a:xfrm>
              <a:off x="1433" y="1616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62" name="Line 152"/>
            <p:cNvSpPr>
              <a:spLocks noChangeShapeType="1"/>
            </p:cNvSpPr>
            <p:nvPr/>
          </p:nvSpPr>
          <p:spPr bwMode="auto">
            <a:xfrm>
              <a:off x="1448" y="1632"/>
              <a:ext cx="8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63" name="Line 153"/>
            <p:cNvSpPr>
              <a:spLocks noChangeShapeType="1"/>
            </p:cNvSpPr>
            <p:nvPr/>
          </p:nvSpPr>
          <p:spPr bwMode="auto">
            <a:xfrm>
              <a:off x="1467" y="1653"/>
              <a:ext cx="3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64" name="Line 154"/>
            <p:cNvSpPr>
              <a:spLocks noChangeShapeType="1"/>
            </p:cNvSpPr>
            <p:nvPr/>
          </p:nvSpPr>
          <p:spPr bwMode="auto">
            <a:xfrm>
              <a:off x="1485" y="1669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65" name="Line 155"/>
            <p:cNvSpPr>
              <a:spLocks noChangeShapeType="1"/>
            </p:cNvSpPr>
            <p:nvPr/>
          </p:nvSpPr>
          <p:spPr bwMode="auto">
            <a:xfrm>
              <a:off x="1500" y="1685"/>
              <a:ext cx="8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66" name="Line 156"/>
            <p:cNvSpPr>
              <a:spLocks noChangeShapeType="1"/>
            </p:cNvSpPr>
            <p:nvPr/>
          </p:nvSpPr>
          <p:spPr bwMode="auto">
            <a:xfrm>
              <a:off x="1519" y="1701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67" name="Line 157"/>
            <p:cNvSpPr>
              <a:spLocks noChangeShapeType="1"/>
            </p:cNvSpPr>
            <p:nvPr/>
          </p:nvSpPr>
          <p:spPr bwMode="auto">
            <a:xfrm>
              <a:off x="1538" y="1717"/>
              <a:ext cx="3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68" name="Line 158"/>
            <p:cNvSpPr>
              <a:spLocks noChangeShapeType="1"/>
            </p:cNvSpPr>
            <p:nvPr/>
          </p:nvSpPr>
          <p:spPr bwMode="auto">
            <a:xfrm>
              <a:off x="1552" y="1737"/>
              <a:ext cx="8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69" name="Line 159"/>
            <p:cNvSpPr>
              <a:spLocks noChangeShapeType="1"/>
            </p:cNvSpPr>
            <p:nvPr/>
          </p:nvSpPr>
          <p:spPr bwMode="auto">
            <a:xfrm>
              <a:off x="1571" y="1753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70" name="Line 160"/>
            <p:cNvSpPr>
              <a:spLocks noChangeShapeType="1"/>
            </p:cNvSpPr>
            <p:nvPr/>
          </p:nvSpPr>
          <p:spPr bwMode="auto">
            <a:xfrm>
              <a:off x="1590" y="1769"/>
              <a:ext cx="3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71" name="Line 161"/>
            <p:cNvSpPr>
              <a:spLocks noChangeShapeType="1"/>
            </p:cNvSpPr>
            <p:nvPr/>
          </p:nvSpPr>
          <p:spPr bwMode="auto">
            <a:xfrm>
              <a:off x="1608" y="1785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72" name="Line 162"/>
            <p:cNvSpPr>
              <a:spLocks noChangeShapeType="1"/>
            </p:cNvSpPr>
            <p:nvPr/>
          </p:nvSpPr>
          <p:spPr bwMode="auto">
            <a:xfrm>
              <a:off x="1623" y="1801"/>
              <a:ext cx="8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73" name="Line 163"/>
            <p:cNvSpPr>
              <a:spLocks noChangeShapeType="1"/>
            </p:cNvSpPr>
            <p:nvPr/>
          </p:nvSpPr>
          <p:spPr bwMode="auto">
            <a:xfrm>
              <a:off x="1642" y="1821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74" name="Line 164"/>
            <p:cNvSpPr>
              <a:spLocks noChangeShapeType="1"/>
            </p:cNvSpPr>
            <p:nvPr/>
          </p:nvSpPr>
          <p:spPr bwMode="auto">
            <a:xfrm>
              <a:off x="1661" y="1837"/>
              <a:ext cx="3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75" name="Line 165"/>
            <p:cNvSpPr>
              <a:spLocks noChangeShapeType="1"/>
            </p:cNvSpPr>
            <p:nvPr/>
          </p:nvSpPr>
          <p:spPr bwMode="auto">
            <a:xfrm>
              <a:off x="1675" y="1853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76" name="Line 166"/>
            <p:cNvSpPr>
              <a:spLocks noChangeShapeType="1"/>
            </p:cNvSpPr>
            <p:nvPr/>
          </p:nvSpPr>
          <p:spPr bwMode="auto">
            <a:xfrm flipH="1">
              <a:off x="3472" y="1196"/>
              <a:ext cx="4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77" name="Line 167"/>
            <p:cNvSpPr>
              <a:spLocks noChangeShapeType="1"/>
            </p:cNvSpPr>
            <p:nvPr/>
          </p:nvSpPr>
          <p:spPr bwMode="auto">
            <a:xfrm flipH="1">
              <a:off x="3457" y="1216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78" name="Line 168"/>
            <p:cNvSpPr>
              <a:spLocks noChangeShapeType="1"/>
            </p:cNvSpPr>
            <p:nvPr/>
          </p:nvSpPr>
          <p:spPr bwMode="auto">
            <a:xfrm flipH="1">
              <a:off x="3438" y="1232"/>
              <a:ext cx="8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79" name="Line 169"/>
            <p:cNvSpPr>
              <a:spLocks noChangeShapeType="1"/>
            </p:cNvSpPr>
            <p:nvPr/>
          </p:nvSpPr>
          <p:spPr bwMode="auto">
            <a:xfrm flipH="1">
              <a:off x="3423" y="1252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80" name="Line 170"/>
            <p:cNvSpPr>
              <a:spLocks noChangeShapeType="1"/>
            </p:cNvSpPr>
            <p:nvPr/>
          </p:nvSpPr>
          <p:spPr bwMode="auto">
            <a:xfrm flipH="1">
              <a:off x="3409" y="1268"/>
              <a:ext cx="3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81" name="Line 171"/>
            <p:cNvSpPr>
              <a:spLocks noChangeShapeType="1"/>
            </p:cNvSpPr>
            <p:nvPr/>
          </p:nvSpPr>
          <p:spPr bwMode="auto">
            <a:xfrm flipH="1">
              <a:off x="3390" y="1288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82" name="Line 172"/>
            <p:cNvSpPr>
              <a:spLocks noChangeShapeType="1"/>
            </p:cNvSpPr>
            <p:nvPr/>
          </p:nvSpPr>
          <p:spPr bwMode="auto">
            <a:xfrm flipH="1">
              <a:off x="3375" y="1304"/>
              <a:ext cx="4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83" name="Line 173"/>
            <p:cNvSpPr>
              <a:spLocks noChangeShapeType="1"/>
            </p:cNvSpPr>
            <p:nvPr/>
          </p:nvSpPr>
          <p:spPr bwMode="auto">
            <a:xfrm flipH="1">
              <a:off x="3356" y="1324"/>
              <a:ext cx="8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84" name="Line 174"/>
            <p:cNvSpPr>
              <a:spLocks noChangeShapeType="1"/>
            </p:cNvSpPr>
            <p:nvPr/>
          </p:nvSpPr>
          <p:spPr bwMode="auto">
            <a:xfrm flipH="1">
              <a:off x="3341" y="1340"/>
              <a:ext cx="4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85" name="Line 175"/>
            <p:cNvSpPr>
              <a:spLocks noChangeShapeType="1"/>
            </p:cNvSpPr>
            <p:nvPr/>
          </p:nvSpPr>
          <p:spPr bwMode="auto">
            <a:xfrm flipH="1">
              <a:off x="3327" y="1360"/>
              <a:ext cx="3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86" name="Line 176"/>
            <p:cNvSpPr>
              <a:spLocks noChangeShapeType="1"/>
            </p:cNvSpPr>
            <p:nvPr/>
          </p:nvSpPr>
          <p:spPr bwMode="auto">
            <a:xfrm flipH="1">
              <a:off x="3308" y="1376"/>
              <a:ext cx="4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87" name="Line 177"/>
            <p:cNvSpPr>
              <a:spLocks noChangeShapeType="1"/>
            </p:cNvSpPr>
            <p:nvPr/>
          </p:nvSpPr>
          <p:spPr bwMode="auto">
            <a:xfrm flipH="1">
              <a:off x="3293" y="1396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88" name="Line 178"/>
            <p:cNvSpPr>
              <a:spLocks noChangeShapeType="1"/>
            </p:cNvSpPr>
            <p:nvPr/>
          </p:nvSpPr>
          <p:spPr bwMode="auto">
            <a:xfrm flipH="1">
              <a:off x="3274" y="1412"/>
              <a:ext cx="8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89" name="Line 179"/>
            <p:cNvSpPr>
              <a:spLocks noChangeShapeType="1"/>
            </p:cNvSpPr>
            <p:nvPr/>
          </p:nvSpPr>
          <p:spPr bwMode="auto">
            <a:xfrm flipH="1">
              <a:off x="3259" y="1432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90" name="Line 180"/>
            <p:cNvSpPr>
              <a:spLocks noChangeShapeType="1"/>
            </p:cNvSpPr>
            <p:nvPr/>
          </p:nvSpPr>
          <p:spPr bwMode="auto">
            <a:xfrm flipH="1">
              <a:off x="3245" y="1448"/>
              <a:ext cx="3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91" name="Line 181"/>
            <p:cNvSpPr>
              <a:spLocks noChangeShapeType="1"/>
            </p:cNvSpPr>
            <p:nvPr/>
          </p:nvSpPr>
          <p:spPr bwMode="auto">
            <a:xfrm flipH="1">
              <a:off x="3226" y="1468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92" name="Line 182"/>
            <p:cNvSpPr>
              <a:spLocks noChangeShapeType="1"/>
            </p:cNvSpPr>
            <p:nvPr/>
          </p:nvSpPr>
          <p:spPr bwMode="auto">
            <a:xfrm flipH="1">
              <a:off x="3211" y="1488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93" name="Line 183"/>
            <p:cNvSpPr>
              <a:spLocks noChangeShapeType="1"/>
            </p:cNvSpPr>
            <p:nvPr/>
          </p:nvSpPr>
          <p:spPr bwMode="auto">
            <a:xfrm flipH="1">
              <a:off x="3192" y="1504"/>
              <a:ext cx="8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94" name="Line 184"/>
            <p:cNvSpPr>
              <a:spLocks noChangeShapeType="1"/>
            </p:cNvSpPr>
            <p:nvPr/>
          </p:nvSpPr>
          <p:spPr bwMode="auto">
            <a:xfrm flipH="1">
              <a:off x="3177" y="1524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95" name="Line 185"/>
            <p:cNvSpPr>
              <a:spLocks noChangeShapeType="1"/>
            </p:cNvSpPr>
            <p:nvPr/>
          </p:nvSpPr>
          <p:spPr bwMode="auto">
            <a:xfrm flipH="1">
              <a:off x="3163" y="1540"/>
              <a:ext cx="3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96" name="Line 186"/>
            <p:cNvSpPr>
              <a:spLocks noChangeShapeType="1"/>
            </p:cNvSpPr>
            <p:nvPr/>
          </p:nvSpPr>
          <p:spPr bwMode="auto">
            <a:xfrm flipH="1">
              <a:off x="3144" y="1560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97" name="Line 187"/>
            <p:cNvSpPr>
              <a:spLocks noChangeShapeType="1"/>
            </p:cNvSpPr>
            <p:nvPr/>
          </p:nvSpPr>
          <p:spPr bwMode="auto">
            <a:xfrm flipH="1">
              <a:off x="3129" y="1576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98" name="Line 188"/>
            <p:cNvSpPr>
              <a:spLocks noChangeShapeType="1"/>
            </p:cNvSpPr>
            <p:nvPr/>
          </p:nvSpPr>
          <p:spPr bwMode="auto">
            <a:xfrm flipH="1">
              <a:off x="3110" y="1596"/>
              <a:ext cx="8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299" name="Line 189"/>
            <p:cNvSpPr>
              <a:spLocks noChangeShapeType="1"/>
            </p:cNvSpPr>
            <p:nvPr/>
          </p:nvSpPr>
          <p:spPr bwMode="auto">
            <a:xfrm flipH="1">
              <a:off x="3095" y="1612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300" name="Line 190"/>
            <p:cNvSpPr>
              <a:spLocks noChangeShapeType="1"/>
            </p:cNvSpPr>
            <p:nvPr/>
          </p:nvSpPr>
          <p:spPr bwMode="auto">
            <a:xfrm flipH="1">
              <a:off x="3081" y="1632"/>
              <a:ext cx="3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301" name="Line 191"/>
            <p:cNvSpPr>
              <a:spLocks noChangeShapeType="1"/>
            </p:cNvSpPr>
            <p:nvPr/>
          </p:nvSpPr>
          <p:spPr bwMode="auto">
            <a:xfrm flipH="1">
              <a:off x="3062" y="1648"/>
              <a:ext cx="7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302" name="Line 192"/>
            <p:cNvSpPr>
              <a:spLocks noChangeShapeType="1"/>
            </p:cNvSpPr>
            <p:nvPr/>
          </p:nvSpPr>
          <p:spPr bwMode="auto">
            <a:xfrm flipH="1">
              <a:off x="3047" y="1669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303" name="Line 193"/>
            <p:cNvSpPr>
              <a:spLocks noChangeShapeType="1"/>
            </p:cNvSpPr>
            <p:nvPr/>
          </p:nvSpPr>
          <p:spPr bwMode="auto">
            <a:xfrm flipH="1">
              <a:off x="3028" y="1685"/>
              <a:ext cx="8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304" name="Line 194"/>
            <p:cNvSpPr>
              <a:spLocks noChangeShapeType="1"/>
            </p:cNvSpPr>
            <p:nvPr/>
          </p:nvSpPr>
          <p:spPr bwMode="auto">
            <a:xfrm flipH="1">
              <a:off x="3013" y="1705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305" name="Line 195"/>
            <p:cNvSpPr>
              <a:spLocks noChangeShapeType="1"/>
            </p:cNvSpPr>
            <p:nvPr/>
          </p:nvSpPr>
          <p:spPr bwMode="auto">
            <a:xfrm flipH="1">
              <a:off x="2999" y="1721"/>
              <a:ext cx="3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306" name="Line 196"/>
            <p:cNvSpPr>
              <a:spLocks noChangeShapeType="1"/>
            </p:cNvSpPr>
            <p:nvPr/>
          </p:nvSpPr>
          <p:spPr bwMode="auto">
            <a:xfrm flipH="1">
              <a:off x="2980" y="1741"/>
              <a:ext cx="7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307" name="Line 197"/>
            <p:cNvSpPr>
              <a:spLocks noChangeShapeType="1"/>
            </p:cNvSpPr>
            <p:nvPr/>
          </p:nvSpPr>
          <p:spPr bwMode="auto">
            <a:xfrm flipH="1">
              <a:off x="2965" y="1757"/>
              <a:ext cx="4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308" name="Line 198"/>
            <p:cNvSpPr>
              <a:spLocks noChangeShapeType="1"/>
            </p:cNvSpPr>
            <p:nvPr/>
          </p:nvSpPr>
          <p:spPr bwMode="auto">
            <a:xfrm>
              <a:off x="3789" y="1224"/>
              <a:ext cx="3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309" name="Line 199"/>
            <p:cNvSpPr>
              <a:spLocks noChangeShapeType="1"/>
            </p:cNvSpPr>
            <p:nvPr/>
          </p:nvSpPr>
          <p:spPr bwMode="auto">
            <a:xfrm>
              <a:off x="3804" y="1244"/>
              <a:ext cx="3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310" name="Line 200"/>
            <p:cNvSpPr>
              <a:spLocks noChangeShapeType="1"/>
            </p:cNvSpPr>
            <p:nvPr/>
          </p:nvSpPr>
          <p:spPr bwMode="auto">
            <a:xfrm>
              <a:off x="3818" y="1264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311" name="Line 201"/>
            <p:cNvSpPr>
              <a:spLocks noChangeShapeType="1"/>
            </p:cNvSpPr>
            <p:nvPr/>
          </p:nvSpPr>
          <p:spPr bwMode="auto">
            <a:xfrm>
              <a:off x="3833" y="1284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312" name="Line 202"/>
            <p:cNvSpPr>
              <a:spLocks noChangeShapeType="1"/>
            </p:cNvSpPr>
            <p:nvPr/>
          </p:nvSpPr>
          <p:spPr bwMode="auto">
            <a:xfrm>
              <a:off x="3848" y="1304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313" name="Line 203"/>
            <p:cNvSpPr>
              <a:spLocks noChangeShapeType="1"/>
            </p:cNvSpPr>
            <p:nvPr/>
          </p:nvSpPr>
          <p:spPr bwMode="auto">
            <a:xfrm>
              <a:off x="3863" y="1324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314" name="Line 204"/>
            <p:cNvSpPr>
              <a:spLocks noChangeShapeType="1"/>
            </p:cNvSpPr>
            <p:nvPr/>
          </p:nvSpPr>
          <p:spPr bwMode="auto">
            <a:xfrm>
              <a:off x="3878" y="1344"/>
              <a:ext cx="4" cy="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8070" name="Line 205"/>
          <p:cNvSpPr>
            <a:spLocks noChangeShapeType="1"/>
          </p:cNvSpPr>
          <p:nvPr/>
        </p:nvSpPr>
        <p:spPr bwMode="auto">
          <a:xfrm>
            <a:off x="6180138" y="2159000"/>
            <a:ext cx="6350" cy="127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71" name="Line 206"/>
          <p:cNvSpPr>
            <a:spLocks noChangeShapeType="1"/>
          </p:cNvSpPr>
          <p:nvPr/>
        </p:nvSpPr>
        <p:spPr bwMode="auto">
          <a:xfrm>
            <a:off x="6197600" y="2190750"/>
            <a:ext cx="12700" cy="127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72" name="Line 207"/>
          <p:cNvSpPr>
            <a:spLocks noChangeShapeType="1"/>
          </p:cNvSpPr>
          <p:nvPr/>
        </p:nvSpPr>
        <p:spPr bwMode="auto">
          <a:xfrm>
            <a:off x="6221413" y="2222500"/>
            <a:ext cx="12700" cy="127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73" name="Line 208"/>
          <p:cNvSpPr>
            <a:spLocks noChangeShapeType="1"/>
          </p:cNvSpPr>
          <p:nvPr/>
        </p:nvSpPr>
        <p:spPr bwMode="auto">
          <a:xfrm>
            <a:off x="6245225" y="2254250"/>
            <a:ext cx="11113" cy="127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74" name="Line 209"/>
          <p:cNvSpPr>
            <a:spLocks noChangeShapeType="1"/>
          </p:cNvSpPr>
          <p:nvPr/>
        </p:nvSpPr>
        <p:spPr bwMode="auto">
          <a:xfrm>
            <a:off x="6269038" y="2286000"/>
            <a:ext cx="11112" cy="63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75" name="Line 210"/>
          <p:cNvSpPr>
            <a:spLocks noChangeShapeType="1"/>
          </p:cNvSpPr>
          <p:nvPr/>
        </p:nvSpPr>
        <p:spPr bwMode="auto">
          <a:xfrm>
            <a:off x="6292850" y="2317750"/>
            <a:ext cx="11113" cy="63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76" name="Line 211"/>
          <p:cNvSpPr>
            <a:spLocks noChangeShapeType="1"/>
          </p:cNvSpPr>
          <p:nvPr/>
        </p:nvSpPr>
        <p:spPr bwMode="auto">
          <a:xfrm>
            <a:off x="6316663" y="2349500"/>
            <a:ext cx="4762" cy="63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77" name="Line 212"/>
          <p:cNvSpPr>
            <a:spLocks noChangeShapeType="1"/>
          </p:cNvSpPr>
          <p:nvPr/>
        </p:nvSpPr>
        <p:spPr bwMode="auto">
          <a:xfrm>
            <a:off x="6340475" y="2381250"/>
            <a:ext cx="4763" cy="63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78" name="Line 213"/>
          <p:cNvSpPr>
            <a:spLocks noChangeShapeType="1"/>
          </p:cNvSpPr>
          <p:nvPr/>
        </p:nvSpPr>
        <p:spPr bwMode="auto">
          <a:xfrm>
            <a:off x="6364288" y="2413000"/>
            <a:ext cx="4762" cy="63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79" name="Line 214"/>
          <p:cNvSpPr>
            <a:spLocks noChangeShapeType="1"/>
          </p:cNvSpPr>
          <p:nvPr/>
        </p:nvSpPr>
        <p:spPr bwMode="auto">
          <a:xfrm>
            <a:off x="6386513" y="2444750"/>
            <a:ext cx="6350" cy="63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80" name="Line 215"/>
          <p:cNvSpPr>
            <a:spLocks noChangeShapeType="1"/>
          </p:cNvSpPr>
          <p:nvPr/>
        </p:nvSpPr>
        <p:spPr bwMode="auto">
          <a:xfrm>
            <a:off x="6410325" y="2470150"/>
            <a:ext cx="6350" cy="127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81" name="Line 216"/>
          <p:cNvSpPr>
            <a:spLocks noChangeShapeType="1"/>
          </p:cNvSpPr>
          <p:nvPr/>
        </p:nvSpPr>
        <p:spPr bwMode="auto">
          <a:xfrm>
            <a:off x="6434138" y="2501900"/>
            <a:ext cx="6350" cy="127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82" name="Line 217"/>
          <p:cNvSpPr>
            <a:spLocks noChangeShapeType="1"/>
          </p:cNvSpPr>
          <p:nvPr/>
        </p:nvSpPr>
        <p:spPr bwMode="auto">
          <a:xfrm>
            <a:off x="6457950" y="2533650"/>
            <a:ext cx="6350" cy="127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83" name="Line 218"/>
          <p:cNvSpPr>
            <a:spLocks noChangeShapeType="1"/>
          </p:cNvSpPr>
          <p:nvPr/>
        </p:nvSpPr>
        <p:spPr bwMode="auto">
          <a:xfrm>
            <a:off x="6481763" y="2565400"/>
            <a:ext cx="6350" cy="63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84" name="Line 219"/>
          <p:cNvSpPr>
            <a:spLocks noChangeShapeType="1"/>
          </p:cNvSpPr>
          <p:nvPr/>
        </p:nvSpPr>
        <p:spPr bwMode="auto">
          <a:xfrm>
            <a:off x="6505575" y="2597150"/>
            <a:ext cx="6350" cy="63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85" name="Line 220"/>
          <p:cNvSpPr>
            <a:spLocks noChangeShapeType="1"/>
          </p:cNvSpPr>
          <p:nvPr/>
        </p:nvSpPr>
        <p:spPr bwMode="auto">
          <a:xfrm>
            <a:off x="6529388" y="2630488"/>
            <a:ext cx="6350" cy="63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86" name="Line 221"/>
          <p:cNvSpPr>
            <a:spLocks noChangeShapeType="1"/>
          </p:cNvSpPr>
          <p:nvPr/>
        </p:nvSpPr>
        <p:spPr bwMode="auto">
          <a:xfrm>
            <a:off x="6553200" y="2662238"/>
            <a:ext cx="6350" cy="63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87" name="Line 222"/>
          <p:cNvSpPr>
            <a:spLocks noChangeShapeType="1"/>
          </p:cNvSpPr>
          <p:nvPr/>
        </p:nvSpPr>
        <p:spPr bwMode="auto">
          <a:xfrm>
            <a:off x="6577013" y="2693988"/>
            <a:ext cx="4762" cy="63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88" name="Line 223"/>
          <p:cNvSpPr>
            <a:spLocks noChangeShapeType="1"/>
          </p:cNvSpPr>
          <p:nvPr/>
        </p:nvSpPr>
        <p:spPr bwMode="auto">
          <a:xfrm>
            <a:off x="6600825" y="2725738"/>
            <a:ext cx="4763" cy="63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89" name="Line 224"/>
          <p:cNvSpPr>
            <a:spLocks noChangeShapeType="1"/>
          </p:cNvSpPr>
          <p:nvPr/>
        </p:nvSpPr>
        <p:spPr bwMode="auto">
          <a:xfrm>
            <a:off x="6624638" y="2751138"/>
            <a:ext cx="4762" cy="127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90" name="Line 225"/>
          <p:cNvSpPr>
            <a:spLocks noChangeShapeType="1"/>
          </p:cNvSpPr>
          <p:nvPr/>
        </p:nvSpPr>
        <p:spPr bwMode="auto">
          <a:xfrm>
            <a:off x="6646863" y="2782888"/>
            <a:ext cx="6350" cy="127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91" name="Line 226"/>
          <p:cNvSpPr>
            <a:spLocks noChangeShapeType="1"/>
          </p:cNvSpPr>
          <p:nvPr/>
        </p:nvSpPr>
        <p:spPr bwMode="auto">
          <a:xfrm>
            <a:off x="6670675" y="2814638"/>
            <a:ext cx="6350" cy="127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92" name="Line 227"/>
          <p:cNvSpPr>
            <a:spLocks noChangeShapeType="1"/>
          </p:cNvSpPr>
          <p:nvPr/>
        </p:nvSpPr>
        <p:spPr bwMode="auto">
          <a:xfrm>
            <a:off x="6694488" y="2846388"/>
            <a:ext cx="6350" cy="127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93" name="Line 228"/>
          <p:cNvSpPr>
            <a:spLocks noChangeShapeType="1"/>
          </p:cNvSpPr>
          <p:nvPr/>
        </p:nvSpPr>
        <p:spPr bwMode="auto">
          <a:xfrm>
            <a:off x="6718300" y="2878138"/>
            <a:ext cx="6350" cy="63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94" name="Line 229"/>
          <p:cNvSpPr>
            <a:spLocks noChangeShapeType="1"/>
          </p:cNvSpPr>
          <p:nvPr/>
        </p:nvSpPr>
        <p:spPr bwMode="auto">
          <a:xfrm>
            <a:off x="1943100" y="4670425"/>
            <a:ext cx="6350" cy="63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95" name="Line 230"/>
          <p:cNvSpPr>
            <a:spLocks noChangeShapeType="1"/>
          </p:cNvSpPr>
          <p:nvPr/>
        </p:nvSpPr>
        <p:spPr bwMode="auto">
          <a:xfrm>
            <a:off x="1973263" y="4689475"/>
            <a:ext cx="12700" cy="63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96" name="Line 231"/>
          <p:cNvSpPr>
            <a:spLocks noChangeShapeType="1"/>
          </p:cNvSpPr>
          <p:nvPr/>
        </p:nvSpPr>
        <p:spPr bwMode="auto">
          <a:xfrm>
            <a:off x="2008188" y="4708525"/>
            <a:ext cx="6350" cy="63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97" name="Line 232"/>
          <p:cNvSpPr>
            <a:spLocks noChangeShapeType="1"/>
          </p:cNvSpPr>
          <p:nvPr/>
        </p:nvSpPr>
        <p:spPr bwMode="auto">
          <a:xfrm>
            <a:off x="2038350" y="4727575"/>
            <a:ext cx="12700" cy="63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98" name="Line 233"/>
          <p:cNvSpPr>
            <a:spLocks noChangeShapeType="1"/>
          </p:cNvSpPr>
          <p:nvPr/>
        </p:nvSpPr>
        <p:spPr bwMode="auto">
          <a:xfrm>
            <a:off x="2073275" y="4746625"/>
            <a:ext cx="6350" cy="63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099" name="Line 234"/>
          <p:cNvSpPr>
            <a:spLocks noChangeShapeType="1"/>
          </p:cNvSpPr>
          <p:nvPr/>
        </p:nvSpPr>
        <p:spPr bwMode="auto">
          <a:xfrm>
            <a:off x="2103438" y="4765675"/>
            <a:ext cx="12700" cy="63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100" name="Line 235"/>
          <p:cNvSpPr>
            <a:spLocks noChangeShapeType="1"/>
          </p:cNvSpPr>
          <p:nvPr/>
        </p:nvSpPr>
        <p:spPr bwMode="auto">
          <a:xfrm>
            <a:off x="2138363" y="4784725"/>
            <a:ext cx="6350" cy="63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101" name="Line 236"/>
          <p:cNvSpPr>
            <a:spLocks noChangeShapeType="1"/>
          </p:cNvSpPr>
          <p:nvPr/>
        </p:nvSpPr>
        <p:spPr bwMode="auto">
          <a:xfrm>
            <a:off x="2168525" y="4803775"/>
            <a:ext cx="12700" cy="63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102" name="Line 237"/>
          <p:cNvSpPr>
            <a:spLocks noChangeShapeType="1"/>
          </p:cNvSpPr>
          <p:nvPr/>
        </p:nvSpPr>
        <p:spPr bwMode="auto">
          <a:xfrm>
            <a:off x="2203450" y="4829175"/>
            <a:ext cx="63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103" name="Line 238"/>
          <p:cNvSpPr>
            <a:spLocks noChangeShapeType="1"/>
          </p:cNvSpPr>
          <p:nvPr/>
        </p:nvSpPr>
        <p:spPr bwMode="auto">
          <a:xfrm>
            <a:off x="2233613" y="4848225"/>
            <a:ext cx="1270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104" name="Line 239"/>
          <p:cNvSpPr>
            <a:spLocks noChangeShapeType="1"/>
          </p:cNvSpPr>
          <p:nvPr/>
        </p:nvSpPr>
        <p:spPr bwMode="auto">
          <a:xfrm>
            <a:off x="2268538" y="4867275"/>
            <a:ext cx="6350" cy="63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105" name="Line 240"/>
          <p:cNvSpPr>
            <a:spLocks noChangeShapeType="1"/>
          </p:cNvSpPr>
          <p:nvPr/>
        </p:nvSpPr>
        <p:spPr bwMode="auto">
          <a:xfrm>
            <a:off x="2298700" y="4886325"/>
            <a:ext cx="12700" cy="63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106" name="Line 241"/>
          <p:cNvSpPr>
            <a:spLocks noChangeShapeType="1"/>
          </p:cNvSpPr>
          <p:nvPr/>
        </p:nvSpPr>
        <p:spPr bwMode="auto">
          <a:xfrm>
            <a:off x="2333625" y="4905375"/>
            <a:ext cx="6350" cy="63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107" name="Line 242"/>
          <p:cNvSpPr>
            <a:spLocks noChangeShapeType="1"/>
          </p:cNvSpPr>
          <p:nvPr/>
        </p:nvSpPr>
        <p:spPr bwMode="auto">
          <a:xfrm>
            <a:off x="2363788" y="4924425"/>
            <a:ext cx="12700" cy="63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108" name="Line 243"/>
          <p:cNvSpPr>
            <a:spLocks noChangeShapeType="1"/>
          </p:cNvSpPr>
          <p:nvPr/>
        </p:nvSpPr>
        <p:spPr bwMode="auto">
          <a:xfrm>
            <a:off x="2398713" y="4943475"/>
            <a:ext cx="6350" cy="63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109" name="Line 244"/>
          <p:cNvSpPr>
            <a:spLocks noChangeShapeType="1"/>
          </p:cNvSpPr>
          <p:nvPr/>
        </p:nvSpPr>
        <p:spPr bwMode="auto">
          <a:xfrm>
            <a:off x="2428875" y="4962525"/>
            <a:ext cx="12700" cy="63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110" name="Line 245"/>
          <p:cNvSpPr>
            <a:spLocks noChangeShapeType="1"/>
          </p:cNvSpPr>
          <p:nvPr/>
        </p:nvSpPr>
        <p:spPr bwMode="auto">
          <a:xfrm>
            <a:off x="2463800" y="4981575"/>
            <a:ext cx="6350" cy="63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111" name="Line 246"/>
          <p:cNvSpPr>
            <a:spLocks noChangeShapeType="1"/>
          </p:cNvSpPr>
          <p:nvPr/>
        </p:nvSpPr>
        <p:spPr bwMode="auto">
          <a:xfrm>
            <a:off x="2493963" y="5000625"/>
            <a:ext cx="12700" cy="63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112" name="Line 247"/>
          <p:cNvSpPr>
            <a:spLocks noChangeShapeType="1"/>
          </p:cNvSpPr>
          <p:nvPr/>
        </p:nvSpPr>
        <p:spPr bwMode="auto">
          <a:xfrm>
            <a:off x="2528888" y="5019675"/>
            <a:ext cx="6350" cy="63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113" name="Line 248"/>
          <p:cNvSpPr>
            <a:spLocks noChangeShapeType="1"/>
          </p:cNvSpPr>
          <p:nvPr/>
        </p:nvSpPr>
        <p:spPr bwMode="auto">
          <a:xfrm>
            <a:off x="2559050" y="5045075"/>
            <a:ext cx="1270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114" name="Line 249"/>
          <p:cNvSpPr>
            <a:spLocks noChangeShapeType="1"/>
          </p:cNvSpPr>
          <p:nvPr/>
        </p:nvSpPr>
        <p:spPr bwMode="auto">
          <a:xfrm>
            <a:off x="2593975" y="5064125"/>
            <a:ext cx="63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0421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685800"/>
          </a:xfrm>
        </p:spPr>
        <p:txBody>
          <a:bodyPr/>
          <a:lstStyle/>
          <a:p>
            <a:pPr algn="ctr">
              <a:defRPr/>
            </a:pPr>
            <a:r>
              <a:rPr lang="en-US" sz="3600" dirty="0" err="1">
                <a:solidFill>
                  <a:schemeClr val="tx1"/>
                </a:solidFill>
              </a:rPr>
              <a:t>Роль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909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91904" y="1412776"/>
            <a:ext cx="8382000" cy="4191000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Corbel" pitchFamily="34" charset="0"/>
              </a:rPr>
              <a:t>Роль указывает области компетенции и ответственности, которые должен иметь человек или группа людей при выполнении той или иной работы</a:t>
            </a:r>
          </a:p>
          <a:p>
            <a:r>
              <a:rPr lang="en-US" sz="2400" dirty="0" err="1">
                <a:latin typeface="Corbel" pitchFamily="34" charset="0"/>
              </a:rPr>
              <a:t>Роль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определяет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поведение</a:t>
            </a:r>
            <a:r>
              <a:rPr lang="en-US" sz="2400" dirty="0">
                <a:latin typeface="Corbel" pitchFamily="34" charset="0"/>
              </a:rPr>
              <a:t> и </a:t>
            </a:r>
            <a:r>
              <a:rPr lang="en-US" sz="2400" dirty="0" err="1">
                <a:latin typeface="Corbel" pitchFamily="34" charset="0"/>
              </a:rPr>
              <a:t>ответственность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любого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конкретного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исполнителя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или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команды</a:t>
            </a:r>
            <a:endParaRPr lang="en-US" sz="2400" dirty="0">
              <a:latin typeface="Corbel" pitchFamily="34" charset="0"/>
            </a:endParaRPr>
          </a:p>
          <a:p>
            <a:r>
              <a:rPr lang="en-US" sz="2400" dirty="0" err="1">
                <a:latin typeface="Corbel" pitchFamily="34" charset="0"/>
              </a:rPr>
              <a:t>Поведение</a:t>
            </a:r>
            <a:r>
              <a:rPr lang="ru-RU" sz="2400" dirty="0">
                <a:latin typeface="Corbel" pitchFamily="34" charset="0"/>
              </a:rPr>
              <a:t> (полномочия)</a:t>
            </a:r>
            <a:r>
              <a:rPr lang="en-US" sz="2400" dirty="0">
                <a:latin typeface="Corbel" pitchFamily="34" charset="0"/>
              </a:rPr>
              <a:t>: </a:t>
            </a:r>
            <a:r>
              <a:rPr lang="en-US" sz="2400" dirty="0" err="1">
                <a:latin typeface="Corbel" pitchFamily="34" charset="0"/>
              </a:rPr>
              <a:t>набор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взаимо</a:t>
            </a:r>
            <a:r>
              <a:rPr lang="ru-RU" sz="2400" dirty="0"/>
              <a:t>связанных действий</a:t>
            </a:r>
            <a:endParaRPr lang="en-US" sz="2400" dirty="0"/>
          </a:p>
          <a:p>
            <a:r>
              <a:rPr lang="en-US" sz="2400" dirty="0" err="1">
                <a:latin typeface="Corbel" pitchFamily="34" charset="0"/>
              </a:rPr>
              <a:t>Ответственность</a:t>
            </a:r>
            <a:r>
              <a:rPr lang="en-US" sz="2400" dirty="0">
                <a:latin typeface="Corbel" pitchFamily="34" charset="0"/>
              </a:rPr>
              <a:t>: </a:t>
            </a:r>
            <a:r>
              <a:rPr lang="en-US" sz="2400" dirty="0" err="1">
                <a:latin typeface="Corbel" pitchFamily="34" charset="0"/>
              </a:rPr>
              <a:t>определяется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по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отношению</a:t>
            </a:r>
            <a:r>
              <a:rPr lang="en-US" sz="2400" dirty="0">
                <a:latin typeface="Corbel" pitchFamily="34" charset="0"/>
              </a:rPr>
              <a:t> к </a:t>
            </a:r>
            <a:r>
              <a:rPr lang="en-US" sz="2400" dirty="0" err="1">
                <a:latin typeface="Corbel" pitchFamily="34" charset="0"/>
              </a:rPr>
              <a:t>конкретным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рабочим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продуктам</a:t>
            </a:r>
            <a:endParaRPr lang="en-US" sz="2400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198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188640"/>
            <a:ext cx="7772400" cy="43204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600" dirty="0">
                <a:solidFill>
                  <a:schemeClr val="tx1"/>
                </a:solidFill>
              </a:rPr>
              <a:t>Роли организации-подрядчика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011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692696"/>
            <a:ext cx="8636496" cy="6048672"/>
          </a:xfrm>
        </p:spPr>
        <p:txBody>
          <a:bodyPr>
            <a:noAutofit/>
          </a:bodyPr>
          <a:lstStyle/>
          <a:p>
            <a:r>
              <a:rPr lang="ru-RU" sz="1800" dirty="0">
                <a:latin typeface="Corbel" pitchFamily="34" charset="0"/>
              </a:rPr>
              <a:t>Руководитель</a:t>
            </a:r>
            <a:r>
              <a:rPr lang="en-US" sz="1800" dirty="0">
                <a:latin typeface="Corbel" pitchFamily="34" charset="0"/>
              </a:rPr>
              <a:t> </a:t>
            </a:r>
            <a:r>
              <a:rPr lang="en-US" sz="1800" dirty="0" err="1">
                <a:latin typeface="Corbel" pitchFamily="34" charset="0"/>
              </a:rPr>
              <a:t>проекта</a:t>
            </a:r>
            <a:r>
              <a:rPr lang="ru-RU" sz="1800" dirty="0">
                <a:latin typeface="Corbel" pitchFamily="34" charset="0"/>
              </a:rPr>
              <a:t> – отвечает за разработку и модификацию плана создания ИС, а также его исполнение</a:t>
            </a:r>
          </a:p>
          <a:p>
            <a:r>
              <a:rPr lang="ru-RU" sz="1800" dirty="0">
                <a:latin typeface="Corbel" pitchFamily="34" charset="0"/>
              </a:rPr>
              <a:t>Технический лидер группы – старший разработчик с менеджерскими функциями</a:t>
            </a:r>
          </a:p>
          <a:p>
            <a:r>
              <a:rPr lang="en-US" sz="1800" dirty="0" err="1">
                <a:latin typeface="Corbel" pitchFamily="34" charset="0"/>
              </a:rPr>
              <a:t>Системный</a:t>
            </a:r>
            <a:r>
              <a:rPr lang="en-US" sz="1800" dirty="0">
                <a:latin typeface="Corbel" pitchFamily="34" charset="0"/>
              </a:rPr>
              <a:t> </a:t>
            </a:r>
            <a:r>
              <a:rPr lang="en-US" sz="1800" dirty="0" err="1">
                <a:latin typeface="Corbel" pitchFamily="34" charset="0"/>
              </a:rPr>
              <a:t>аналитик</a:t>
            </a:r>
            <a:r>
              <a:rPr lang="ru-RU" sz="1800" dirty="0">
                <a:latin typeface="Corbel" pitchFamily="34" charset="0"/>
              </a:rPr>
              <a:t> (требований)– отвечает за определение требований к ИС </a:t>
            </a:r>
          </a:p>
          <a:p>
            <a:r>
              <a:rPr lang="ru-RU" sz="1800" dirty="0">
                <a:latin typeface="Corbel" pitchFamily="34" charset="0"/>
              </a:rPr>
              <a:t>Системный архитектор – координирует решение технических задач и разработку артефактов во всем проекте, а также координирует </a:t>
            </a:r>
            <a:r>
              <a:rPr lang="ru-RU" sz="1800" u="sng" dirty="0">
                <a:latin typeface="Corbel" pitchFamily="34" charset="0"/>
              </a:rPr>
              <a:t>принятие ключевых проектных решений, касающихся технологий, структуры и организации программной системы. </a:t>
            </a:r>
            <a:r>
              <a:rPr lang="ru-RU" sz="1800" dirty="0">
                <a:latin typeface="Corbel" pitchFamily="34" charset="0"/>
              </a:rPr>
              <a:t>Координация работы разных команд разработчиков в ее техническом аспекте, обеспечивает создание интерфейсов и контролирует их исполнение. Не несет ответственность за все проектные решения, а только за принципиальные.</a:t>
            </a:r>
            <a:endParaRPr lang="en-US" sz="1800" dirty="0">
              <a:latin typeface="Corbel" pitchFamily="34" charset="0"/>
            </a:endParaRPr>
          </a:p>
          <a:p>
            <a:r>
              <a:rPr lang="en-US" sz="1800" dirty="0" err="1">
                <a:latin typeface="Corbel" pitchFamily="34" charset="0"/>
              </a:rPr>
              <a:t>Разработчик</a:t>
            </a:r>
            <a:r>
              <a:rPr lang="ru-RU" sz="1800" dirty="0">
                <a:latin typeface="Corbel" pitchFamily="34" charset="0"/>
              </a:rPr>
              <a:t> – проектирование, реализация и тестирование вариантов использования и компонентов (баз данных, интерфейсов с другими приложениями)</a:t>
            </a:r>
          </a:p>
          <a:p>
            <a:r>
              <a:rPr lang="ru-RU" sz="1800" dirty="0" err="1">
                <a:latin typeface="Corbel" pitchFamily="34" charset="0"/>
              </a:rPr>
              <a:t>Тестировщик</a:t>
            </a:r>
            <a:r>
              <a:rPr lang="ru-RU" sz="1800" dirty="0">
                <a:latin typeface="Corbel" pitchFamily="34" charset="0"/>
              </a:rPr>
              <a:t> – объективная оценка программного продукта на основе определенных критериев, таких как воспринимаемое качество, соответствие стандартам и выявление дефектов.</a:t>
            </a:r>
          </a:p>
          <a:p>
            <a:r>
              <a:rPr lang="ru-RU" sz="1800" dirty="0">
                <a:latin typeface="Corbel" pitchFamily="34" charset="0"/>
              </a:rPr>
              <a:t>Инженер управления конфигураций – ответственный за сборку и интеграцию программного продукта, внесение изменений, выпуск релизов (версий)</a:t>
            </a:r>
          </a:p>
          <a:p>
            <a:r>
              <a:rPr lang="ru-RU" sz="1800" dirty="0">
                <a:latin typeface="Corbel" pitchFamily="34" charset="0"/>
              </a:rPr>
              <a:t>Специалист по инструментальным средствам – поддержка среды проектирования</a:t>
            </a:r>
            <a:endParaRPr lang="en-US" sz="1800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537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br>
              <a:rPr lang="ru-RU" b="1" dirty="0"/>
            </a:br>
            <a:r>
              <a:rPr lang="ru-RU" b="1" dirty="0"/>
              <a:t>Модель процесса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/>
          <a:lstStyle/>
          <a:p>
            <a:r>
              <a:rPr lang="ru-RU" dirty="0"/>
              <a:t>Водопадная модель – фазы работ и вехи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000240"/>
            <a:ext cx="7429552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857224" y="5229493"/>
            <a:ext cx="7643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Водопадная модель – постоянное уточнение требований, активное взаимодействие с заказчиком.</a:t>
            </a:r>
          </a:p>
        </p:txBody>
      </p:sp>
    </p:spTree>
    <p:extLst>
      <p:ext uri="{BB962C8B-B14F-4D97-AF65-F5344CB8AC3E}">
        <p14:creationId xmlns:p14="http://schemas.microsoft.com/office/powerpoint/2010/main" val="9471243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188640"/>
            <a:ext cx="7772400" cy="43204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600" dirty="0">
                <a:solidFill>
                  <a:schemeClr val="tx1"/>
                </a:solidFill>
              </a:rPr>
              <a:t>Роли организации-заказчика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011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59632" y="1124744"/>
            <a:ext cx="7772400" cy="4968552"/>
          </a:xfrm>
        </p:spPr>
        <p:txBody>
          <a:bodyPr>
            <a:noAutofit/>
          </a:bodyPr>
          <a:lstStyle/>
          <a:p>
            <a:r>
              <a:rPr lang="ru-RU" sz="2200" dirty="0">
                <a:latin typeface="Corbel" pitchFamily="34" charset="0"/>
              </a:rPr>
              <a:t>Руководитель</a:t>
            </a:r>
            <a:r>
              <a:rPr lang="en-US" sz="2200" dirty="0">
                <a:latin typeface="Corbel" pitchFamily="34" charset="0"/>
              </a:rPr>
              <a:t> </a:t>
            </a:r>
            <a:r>
              <a:rPr lang="ru-RU" sz="2200" dirty="0">
                <a:latin typeface="Corbel" pitchFamily="34" charset="0"/>
              </a:rPr>
              <a:t>проекта от заказчика – отвечает за планирование и  исполнение проекта, управление ресурсами организации, выделенными на проект</a:t>
            </a:r>
          </a:p>
          <a:p>
            <a:r>
              <a:rPr lang="ru-RU" sz="2200" dirty="0">
                <a:latin typeface="Corbel" pitchFamily="34" charset="0"/>
              </a:rPr>
              <a:t>Внутренний лидер проекта – ведущий ключевой пользователь</a:t>
            </a:r>
            <a:endParaRPr lang="en-US" sz="2200" dirty="0">
              <a:latin typeface="Corbel" pitchFamily="34" charset="0"/>
            </a:endParaRPr>
          </a:p>
          <a:p>
            <a:r>
              <a:rPr lang="ru-RU" sz="2200" dirty="0">
                <a:latin typeface="Corbel" pitchFamily="34" charset="0"/>
              </a:rPr>
              <a:t>Архитектор проекта от заказчика – соблюдение стандартов и принципов ИТ-стратегии на предприятии</a:t>
            </a:r>
            <a:endParaRPr lang="en-US" sz="2200" dirty="0">
              <a:latin typeface="Corbel" pitchFamily="34" charset="0"/>
            </a:endParaRPr>
          </a:p>
          <a:p>
            <a:r>
              <a:rPr lang="ru-RU" sz="2200" dirty="0">
                <a:latin typeface="Corbel" pitchFamily="34" charset="0"/>
              </a:rPr>
              <a:t>Руководитель ИТ-службы – </a:t>
            </a:r>
            <a:r>
              <a:rPr lang="ru-RU" sz="2200" dirty="0" err="1">
                <a:latin typeface="Corbel" pitchFamily="34" charset="0"/>
              </a:rPr>
              <a:t>поддержа</a:t>
            </a:r>
            <a:r>
              <a:rPr lang="ru-RU" sz="2200" dirty="0">
                <a:latin typeface="Corbel" pitchFamily="34" charset="0"/>
              </a:rPr>
              <a:t> программно-технической среды на объекте автоматизации</a:t>
            </a:r>
          </a:p>
          <a:p>
            <a:r>
              <a:rPr lang="ru-RU" sz="2200" dirty="0">
                <a:latin typeface="Corbel" pitchFamily="34" charset="0"/>
              </a:rPr>
              <a:t>Ключевые пользователи – описание бизнес-процессов, формулирование бизнес-требований к системе.</a:t>
            </a:r>
          </a:p>
          <a:p>
            <a:r>
              <a:rPr lang="ru-RU" sz="2200" dirty="0">
                <a:latin typeface="Corbel" pitchFamily="34" charset="0"/>
              </a:rPr>
              <a:t>Специалисты по заключению контрактов – планово-экономическая работа</a:t>
            </a:r>
          </a:p>
        </p:txBody>
      </p:sp>
    </p:spTree>
    <p:extLst>
      <p:ext uri="{BB962C8B-B14F-4D97-AF65-F5344CB8AC3E}">
        <p14:creationId xmlns:p14="http://schemas.microsoft.com/office/powerpoint/2010/main" val="26531776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476672"/>
            <a:ext cx="7486600" cy="6096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600" b="1" dirty="0"/>
              <a:t>Действие</a:t>
            </a:r>
            <a:r>
              <a:rPr lang="en-US" sz="3600" b="1" dirty="0"/>
              <a:t> (Activity</a:t>
            </a:r>
            <a:r>
              <a:rPr lang="ru-RU" sz="3600" b="1" dirty="0"/>
              <a:t>, деятельность, задача</a:t>
            </a:r>
            <a:r>
              <a:rPr lang="en-US" sz="3600" b="1" dirty="0"/>
              <a:t>)</a:t>
            </a:r>
            <a:r>
              <a:rPr lang="en-US" dirty="0"/>
              <a:t> </a:t>
            </a:r>
          </a:p>
        </p:txBody>
      </p:sp>
      <p:sp>
        <p:nvSpPr>
          <p:cNvPr id="921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87624" y="1772816"/>
            <a:ext cx="7772400" cy="3429000"/>
          </a:xfrm>
        </p:spPr>
        <p:txBody>
          <a:bodyPr>
            <a:normAutofit/>
          </a:bodyPr>
          <a:lstStyle/>
          <a:p>
            <a:r>
              <a:rPr lang="ru-RU" dirty="0">
                <a:latin typeface="Corbel" pitchFamily="34" charset="0"/>
              </a:rPr>
              <a:t>Единица работы исполнителя роли (например, создание или обновление артефактов) </a:t>
            </a:r>
            <a:endParaRPr lang="en-US" dirty="0">
              <a:latin typeface="Corbel" pitchFamily="34" charset="0"/>
            </a:endParaRPr>
          </a:p>
          <a:p>
            <a:r>
              <a:rPr lang="en-US" dirty="0" err="1">
                <a:latin typeface="Corbel" pitchFamily="34" charset="0"/>
              </a:rPr>
              <a:t>Степень</a:t>
            </a:r>
            <a:r>
              <a:rPr lang="en-US" dirty="0">
                <a:latin typeface="Corbel" pitchFamily="34" charset="0"/>
              </a:rPr>
              <a:t> </a:t>
            </a:r>
            <a:r>
              <a:rPr lang="en-US" dirty="0" err="1">
                <a:latin typeface="Corbel" pitchFamily="34" charset="0"/>
              </a:rPr>
              <a:t>детализации</a:t>
            </a:r>
            <a:r>
              <a:rPr lang="en-US" dirty="0">
                <a:latin typeface="Corbel" pitchFamily="34" charset="0"/>
              </a:rPr>
              <a:t>: </a:t>
            </a:r>
            <a:r>
              <a:rPr lang="ru-RU" dirty="0">
                <a:latin typeface="Corbel" pitchFamily="34" charset="0"/>
              </a:rPr>
              <a:t>требует исполнения </a:t>
            </a:r>
            <a:r>
              <a:rPr lang="en-US" dirty="0" err="1">
                <a:latin typeface="Corbel" pitchFamily="34" charset="0"/>
              </a:rPr>
              <a:t>от</a:t>
            </a:r>
            <a:r>
              <a:rPr lang="en-US" dirty="0">
                <a:latin typeface="Corbel" pitchFamily="34" charset="0"/>
              </a:rPr>
              <a:t> </a:t>
            </a:r>
            <a:r>
              <a:rPr lang="en-US" dirty="0" err="1">
                <a:latin typeface="Corbel" pitchFamily="34" charset="0"/>
              </a:rPr>
              <a:t>нескольких</a:t>
            </a:r>
            <a:r>
              <a:rPr lang="en-US" dirty="0">
                <a:latin typeface="Corbel" pitchFamily="34" charset="0"/>
              </a:rPr>
              <a:t> </a:t>
            </a:r>
            <a:r>
              <a:rPr lang="en-US" dirty="0" err="1">
                <a:latin typeface="Corbel" pitchFamily="34" charset="0"/>
              </a:rPr>
              <a:t>часов</a:t>
            </a:r>
            <a:r>
              <a:rPr lang="en-US" dirty="0">
                <a:latin typeface="Corbel" pitchFamily="34" charset="0"/>
              </a:rPr>
              <a:t> </a:t>
            </a:r>
            <a:r>
              <a:rPr lang="en-US" dirty="0" err="1">
                <a:latin typeface="Corbel" pitchFamily="34" charset="0"/>
              </a:rPr>
              <a:t>до</a:t>
            </a:r>
            <a:r>
              <a:rPr lang="en-US" dirty="0">
                <a:latin typeface="Corbel" pitchFamily="34" charset="0"/>
              </a:rPr>
              <a:t> </a:t>
            </a:r>
            <a:r>
              <a:rPr lang="en-US" dirty="0" err="1">
                <a:latin typeface="Corbel" pitchFamily="34" charset="0"/>
              </a:rPr>
              <a:t>нескольких</a:t>
            </a:r>
            <a:r>
              <a:rPr lang="en-US" dirty="0">
                <a:latin typeface="Corbel" pitchFamily="34" charset="0"/>
              </a:rPr>
              <a:t> </a:t>
            </a:r>
            <a:r>
              <a:rPr lang="en-US" dirty="0" err="1">
                <a:latin typeface="Corbel" pitchFamily="34" charset="0"/>
              </a:rPr>
              <a:t>дней</a:t>
            </a:r>
            <a:endParaRPr lang="en-US" dirty="0">
              <a:latin typeface="Corbel" pitchFamily="34" charset="0"/>
            </a:endParaRPr>
          </a:p>
          <a:p>
            <a:r>
              <a:rPr lang="ru-RU" dirty="0">
                <a:latin typeface="Corbel" pitchFamily="34" charset="0"/>
              </a:rPr>
              <a:t>Элемент</a:t>
            </a:r>
            <a:r>
              <a:rPr lang="en-US" dirty="0">
                <a:latin typeface="Corbel" pitchFamily="34" charset="0"/>
              </a:rPr>
              <a:t> </a:t>
            </a:r>
            <a:r>
              <a:rPr lang="en-US" dirty="0" err="1">
                <a:latin typeface="Corbel" pitchFamily="34" charset="0"/>
              </a:rPr>
              <a:t>планирования</a:t>
            </a:r>
            <a:r>
              <a:rPr lang="ru-RU" dirty="0">
                <a:latin typeface="Corbel" pitchFamily="34" charset="0"/>
              </a:rPr>
              <a:t> и оценки процесса</a:t>
            </a:r>
            <a:endParaRPr lang="en-US" dirty="0">
              <a:latin typeface="Corbel" pitchFamily="34" charset="0"/>
            </a:endParaRPr>
          </a:p>
          <a:p>
            <a:r>
              <a:rPr lang="en-US" dirty="0" err="1">
                <a:latin typeface="Corbel" pitchFamily="34" charset="0"/>
              </a:rPr>
              <a:t>Повторяется</a:t>
            </a:r>
            <a:r>
              <a:rPr lang="en-US" dirty="0">
                <a:latin typeface="Corbel" pitchFamily="34" charset="0"/>
              </a:rPr>
              <a:t>, </a:t>
            </a:r>
            <a:r>
              <a:rPr lang="en-US" dirty="0" err="1">
                <a:latin typeface="Corbel" pitchFamily="34" charset="0"/>
              </a:rPr>
              <a:t>при</a:t>
            </a:r>
            <a:r>
              <a:rPr lang="en-US" dirty="0">
                <a:latin typeface="Corbel" pitchFamily="34" charset="0"/>
              </a:rPr>
              <a:t> </a:t>
            </a:r>
            <a:r>
              <a:rPr lang="en-US" dirty="0" err="1">
                <a:latin typeface="Corbel" pitchFamily="34" charset="0"/>
              </a:rPr>
              <a:t>необходимости</a:t>
            </a:r>
            <a:r>
              <a:rPr lang="en-US" dirty="0">
                <a:latin typeface="Corbel" pitchFamily="34" charset="0"/>
              </a:rPr>
              <a:t>, в </a:t>
            </a:r>
            <a:r>
              <a:rPr lang="en-US" dirty="0" err="1">
                <a:latin typeface="Corbel" pitchFamily="34" charset="0"/>
              </a:rPr>
              <a:t>каждой</a:t>
            </a:r>
            <a:r>
              <a:rPr lang="en-US" dirty="0">
                <a:latin typeface="Corbel" pitchFamily="34" charset="0"/>
              </a:rPr>
              <a:t> </a:t>
            </a:r>
            <a:r>
              <a:rPr lang="en-US" dirty="0" err="1">
                <a:latin typeface="Corbel" pitchFamily="34" charset="0"/>
              </a:rPr>
              <a:t>итерации</a:t>
            </a:r>
            <a:r>
              <a:rPr lang="ru-RU" dirty="0">
                <a:latin typeface="Corbel" pitchFamily="34" charset="0"/>
              </a:rPr>
              <a:t> процесса</a:t>
            </a:r>
            <a:endParaRPr lang="en-US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0160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2"/>
          <p:cNvSpPr>
            <a:spLocks noChangeArrowheads="1"/>
          </p:cNvSpPr>
          <p:nvPr/>
        </p:nvSpPr>
        <p:spPr bwMode="auto">
          <a:xfrm>
            <a:off x="381000" y="123825"/>
            <a:ext cx="87058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pPr algn="ctr"/>
            <a:r>
              <a:rPr kumimoji="1" lang="en-US" sz="3600" b="1" dirty="0" err="1">
                <a:solidFill>
                  <a:schemeClr val="tx2"/>
                </a:solidFill>
                <a:latin typeface="Corbel" pitchFamily="34" charset="0"/>
              </a:rPr>
              <a:t>Пример</a:t>
            </a:r>
            <a:r>
              <a:rPr kumimoji="1" lang="en-US" sz="3600" b="1" dirty="0">
                <a:solidFill>
                  <a:schemeClr val="tx2"/>
                </a:solidFill>
                <a:latin typeface="Corbel" pitchFamily="34" charset="0"/>
              </a:rPr>
              <a:t>: </a:t>
            </a:r>
            <a:r>
              <a:rPr kumimoji="1" lang="ru-RU" sz="3600" b="1" dirty="0">
                <a:solidFill>
                  <a:schemeClr val="tx2"/>
                </a:solidFill>
              </a:rPr>
              <a:t>анализ и </a:t>
            </a:r>
            <a:r>
              <a:rPr kumimoji="1" lang="en-US" sz="3600" b="1" dirty="0" err="1">
                <a:solidFill>
                  <a:schemeClr val="tx2"/>
                </a:solidFill>
                <a:latin typeface="Corbel" pitchFamily="34" charset="0"/>
              </a:rPr>
              <a:t>проектирование</a:t>
            </a:r>
            <a:endParaRPr kumimoji="1" lang="en-US" dirty="0">
              <a:solidFill>
                <a:schemeClr val="tx2"/>
              </a:solidFill>
              <a:latin typeface="Corbel" pitchFamily="34" charset="0"/>
            </a:endParaRPr>
          </a:p>
        </p:txBody>
      </p:sp>
      <p:pic>
        <p:nvPicPr>
          <p:cNvPr id="9728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59" y="1052736"/>
            <a:ext cx="8021931" cy="5028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85831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685800"/>
          </a:xfrm>
        </p:spPr>
        <p:txBody>
          <a:bodyPr/>
          <a:lstStyle/>
          <a:p>
            <a:pPr algn="ctr">
              <a:defRPr/>
            </a:pPr>
            <a:r>
              <a:rPr lang="en-US" sz="3600" b="1" dirty="0" err="1"/>
              <a:t>Примеры</a:t>
            </a:r>
            <a:r>
              <a:rPr lang="en-US" sz="3600" b="1" dirty="0"/>
              <a:t> </a:t>
            </a:r>
            <a:r>
              <a:rPr lang="en-US" sz="3600" b="1" dirty="0" err="1"/>
              <a:t>действий</a:t>
            </a:r>
            <a:endParaRPr lang="en-US" dirty="0"/>
          </a:p>
        </p:txBody>
      </p:sp>
      <p:sp>
        <p:nvSpPr>
          <p:cNvPr id="9318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99592" y="1628800"/>
            <a:ext cx="7772400" cy="4419600"/>
          </a:xfrm>
        </p:spPr>
        <p:txBody>
          <a:bodyPr>
            <a:normAutofit/>
          </a:bodyPr>
          <a:lstStyle/>
          <a:p>
            <a:r>
              <a:rPr lang="en-US" sz="2400" dirty="0" err="1">
                <a:latin typeface="Corbel" pitchFamily="34" charset="0"/>
              </a:rPr>
              <a:t>Планирование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итерации</a:t>
            </a:r>
            <a:endParaRPr lang="en-US" sz="2400" dirty="0">
              <a:latin typeface="Corbel" pitchFamily="34" charset="0"/>
            </a:endParaRPr>
          </a:p>
          <a:p>
            <a:r>
              <a:rPr lang="en-US" sz="2400" dirty="0" err="1">
                <a:latin typeface="Corbel" pitchFamily="34" charset="0"/>
              </a:rPr>
              <a:t>Определение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вариантов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использования</a:t>
            </a:r>
            <a:r>
              <a:rPr lang="en-US" sz="2400" dirty="0">
                <a:latin typeface="Corbel" pitchFamily="34" charset="0"/>
              </a:rPr>
              <a:t> и </a:t>
            </a:r>
            <a:r>
              <a:rPr lang="en-US" sz="2400" dirty="0" err="1">
                <a:latin typeface="Corbel" pitchFamily="34" charset="0"/>
              </a:rPr>
              <a:t>действующих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лиц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/>
              <a:t>(Find use cases and actors)</a:t>
            </a:r>
          </a:p>
          <a:p>
            <a:r>
              <a:rPr lang="en-US" sz="2400" dirty="0">
                <a:latin typeface="Corbel" pitchFamily="34" charset="0"/>
              </a:rPr>
              <a:t>О</a:t>
            </a:r>
            <a:r>
              <a:rPr lang="ru-RU" sz="2400" dirty="0" err="1">
                <a:latin typeface="Corbel" pitchFamily="34" charset="0"/>
              </a:rPr>
              <a:t>бзор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проектных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решений</a:t>
            </a:r>
            <a:r>
              <a:rPr lang="en-US" sz="2400" dirty="0"/>
              <a:t> (Review the design)</a:t>
            </a:r>
          </a:p>
          <a:p>
            <a:r>
              <a:rPr lang="en-US" sz="2400" dirty="0" err="1">
                <a:latin typeface="Corbel" pitchFamily="34" charset="0"/>
              </a:rPr>
              <a:t>Выполнение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нагрузочного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теста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/>
              <a:t>(Execute performance test)</a:t>
            </a:r>
          </a:p>
        </p:txBody>
      </p:sp>
    </p:spTree>
    <p:extLst>
      <p:ext uri="{BB962C8B-B14F-4D97-AF65-F5344CB8AC3E}">
        <p14:creationId xmlns:p14="http://schemas.microsoft.com/office/powerpoint/2010/main" val="17655406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6096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3600" b="1" dirty="0" err="1"/>
              <a:t>Шаги</a:t>
            </a:r>
            <a:r>
              <a:rPr lang="en-US" sz="3600" b="1" dirty="0"/>
              <a:t> (Steps)</a:t>
            </a:r>
            <a:r>
              <a:rPr lang="ru-RU" sz="3600" b="1" dirty="0"/>
              <a:t> действий</a:t>
            </a:r>
            <a:endParaRPr lang="en-US" dirty="0"/>
          </a:p>
        </p:txBody>
      </p:sp>
      <p:sp>
        <p:nvSpPr>
          <p:cNvPr id="9421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43608" y="1412776"/>
            <a:ext cx="7772400" cy="4114800"/>
          </a:xfrm>
        </p:spPr>
        <p:txBody>
          <a:bodyPr>
            <a:normAutofit/>
          </a:bodyPr>
          <a:lstStyle/>
          <a:p>
            <a:r>
              <a:rPr lang="en-US" sz="2400" dirty="0" err="1">
                <a:latin typeface="Corbel" pitchFamily="34" charset="0"/>
              </a:rPr>
              <a:t>Действия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разбиваются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на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шаги</a:t>
            </a:r>
            <a:endParaRPr lang="en-US" sz="2400" dirty="0">
              <a:latin typeface="Corbel" pitchFamily="34" charset="0"/>
            </a:endParaRPr>
          </a:p>
          <a:p>
            <a:r>
              <a:rPr lang="en-US" sz="2400" dirty="0" err="1">
                <a:latin typeface="Corbel" pitchFamily="34" charset="0"/>
              </a:rPr>
              <a:t>Виды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шагов</a:t>
            </a:r>
            <a:endParaRPr lang="en-US" sz="2400" dirty="0">
              <a:latin typeface="Corbel" pitchFamily="34" charset="0"/>
            </a:endParaRPr>
          </a:p>
          <a:p>
            <a:pPr lvl="1"/>
            <a:r>
              <a:rPr lang="en-US" sz="2000" dirty="0" err="1">
                <a:latin typeface="Corbel" pitchFamily="34" charset="0"/>
              </a:rPr>
              <a:t>Обдумывание</a:t>
            </a:r>
            <a:r>
              <a:rPr lang="en-US" sz="2000" dirty="0">
                <a:latin typeface="Corbel" pitchFamily="34" charset="0"/>
              </a:rPr>
              <a:t> </a:t>
            </a:r>
            <a:r>
              <a:rPr lang="en-US" sz="2000" dirty="0"/>
              <a:t>(Thinking)</a:t>
            </a:r>
          </a:p>
          <a:p>
            <a:pPr lvl="1"/>
            <a:r>
              <a:rPr lang="en-US" sz="2000" dirty="0" err="1">
                <a:latin typeface="Corbel" pitchFamily="34" charset="0"/>
              </a:rPr>
              <a:t>Выполнение</a:t>
            </a:r>
            <a:r>
              <a:rPr lang="en-US" sz="2000" dirty="0"/>
              <a:t> (Performing)</a:t>
            </a:r>
          </a:p>
          <a:p>
            <a:pPr lvl="1"/>
            <a:r>
              <a:rPr lang="ru-RU" sz="2000" dirty="0"/>
              <a:t>Обзор</a:t>
            </a:r>
            <a:r>
              <a:rPr lang="en-US" sz="2000" dirty="0"/>
              <a:t> </a:t>
            </a:r>
            <a:r>
              <a:rPr lang="en-US" sz="2000" dirty="0" err="1">
                <a:latin typeface="Corbel" pitchFamily="34" charset="0"/>
              </a:rPr>
              <a:t>результатов</a:t>
            </a:r>
            <a:r>
              <a:rPr lang="ru-RU" sz="2000" dirty="0">
                <a:latin typeface="Corbel" pitchFamily="34" charset="0"/>
              </a:rPr>
              <a:t>, проверка</a:t>
            </a:r>
            <a:r>
              <a:rPr lang="en-US" sz="2000" dirty="0"/>
              <a:t> (Reviewing)</a:t>
            </a:r>
            <a:r>
              <a:rPr lang="ru-RU" sz="2000" dirty="0"/>
              <a:t> и др.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416608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5334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3600" b="1" dirty="0" err="1"/>
              <a:t>Пример</a:t>
            </a:r>
            <a:r>
              <a:rPr lang="en-US" sz="3600" b="1" dirty="0"/>
              <a:t> </a:t>
            </a:r>
            <a:r>
              <a:rPr lang="en-US" sz="3600" b="1" dirty="0" err="1"/>
              <a:t>действия</a:t>
            </a:r>
            <a:r>
              <a:rPr lang="en-US" sz="3600" b="1" dirty="0"/>
              <a:t> и </a:t>
            </a:r>
            <a:r>
              <a:rPr lang="en-US" sz="3600" b="1" dirty="0" err="1"/>
              <a:t>шагов</a:t>
            </a:r>
            <a:r>
              <a:rPr lang="ru-RU" sz="3600" b="1" dirty="0"/>
              <a:t> по созданию вариантов использования</a:t>
            </a:r>
            <a:endParaRPr lang="en-US" dirty="0"/>
          </a:p>
        </p:txBody>
      </p:sp>
      <p:sp>
        <p:nvSpPr>
          <p:cNvPr id="9523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1295400"/>
            <a:ext cx="8354888" cy="5301952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buFont typeface="Monotype Sorts" pitchFamily="2" charset="2"/>
              <a:buNone/>
            </a:pPr>
            <a:r>
              <a:rPr lang="en-US" sz="2400" b="1" dirty="0"/>
              <a:t>    </a:t>
            </a:r>
            <a:endParaRPr lang="ru-RU" sz="2400" b="1" dirty="0"/>
          </a:p>
          <a:p>
            <a:pPr>
              <a:spcBef>
                <a:spcPct val="0"/>
              </a:spcBef>
              <a:buFont typeface="Monotype Sorts" pitchFamily="2" charset="2"/>
              <a:buNone/>
            </a:pPr>
            <a:r>
              <a:rPr lang="ru-RU" sz="2400" b="1" dirty="0">
                <a:latin typeface="Corbel" pitchFamily="34" charset="0"/>
              </a:rPr>
              <a:t>   </a:t>
            </a:r>
            <a:r>
              <a:rPr lang="en-US" sz="2400" b="1" dirty="0" err="1">
                <a:latin typeface="Corbel" pitchFamily="34" charset="0"/>
              </a:rPr>
              <a:t>Действие</a:t>
            </a:r>
            <a:r>
              <a:rPr lang="en-US" sz="2400" b="1" dirty="0">
                <a:latin typeface="Corbel" pitchFamily="34" charset="0"/>
              </a:rPr>
              <a:t>: </a:t>
            </a:r>
            <a:r>
              <a:rPr lang="en-US" sz="2400" b="1" dirty="0" err="1">
                <a:latin typeface="Corbel" pitchFamily="34" charset="0"/>
              </a:rPr>
              <a:t>Определение</a:t>
            </a:r>
            <a:r>
              <a:rPr lang="en-US" sz="2400" b="1" dirty="0">
                <a:latin typeface="Corbel" pitchFamily="34" charset="0"/>
              </a:rPr>
              <a:t> </a:t>
            </a:r>
            <a:r>
              <a:rPr lang="en-US" sz="2400" b="1" dirty="0" err="1">
                <a:latin typeface="Corbel" pitchFamily="34" charset="0"/>
              </a:rPr>
              <a:t>вариантов</a:t>
            </a:r>
            <a:r>
              <a:rPr lang="en-US" sz="2400" b="1" dirty="0">
                <a:latin typeface="Corbel" pitchFamily="34" charset="0"/>
              </a:rPr>
              <a:t> </a:t>
            </a:r>
            <a:r>
              <a:rPr lang="en-US" sz="2400" b="1" dirty="0" err="1">
                <a:latin typeface="Corbel" pitchFamily="34" charset="0"/>
              </a:rPr>
              <a:t>использования</a:t>
            </a:r>
            <a:r>
              <a:rPr lang="en-US" sz="2400" b="1" dirty="0">
                <a:latin typeface="Corbel" pitchFamily="34" charset="0"/>
              </a:rPr>
              <a:t> и </a:t>
            </a:r>
            <a:r>
              <a:rPr lang="en-US" sz="2400" b="1" dirty="0" err="1">
                <a:latin typeface="Corbel" pitchFamily="34" charset="0"/>
              </a:rPr>
              <a:t>действующих</a:t>
            </a:r>
            <a:r>
              <a:rPr lang="en-US" sz="2400" b="1" dirty="0">
                <a:latin typeface="Corbel" pitchFamily="34" charset="0"/>
              </a:rPr>
              <a:t> </a:t>
            </a:r>
            <a:r>
              <a:rPr lang="en-US" sz="2400" b="1" dirty="0" err="1">
                <a:latin typeface="Corbel" pitchFamily="34" charset="0"/>
              </a:rPr>
              <a:t>лиц</a:t>
            </a:r>
            <a:endParaRPr lang="ru-RU" sz="2400" b="1" dirty="0">
              <a:latin typeface="Corbel" pitchFamily="34" charset="0"/>
            </a:endParaRPr>
          </a:p>
          <a:p>
            <a:pPr>
              <a:spcBef>
                <a:spcPct val="0"/>
              </a:spcBef>
              <a:buFont typeface="Monotype Sorts" pitchFamily="2" charset="2"/>
              <a:buNone/>
            </a:pPr>
            <a:endParaRPr lang="en-US" sz="2400" b="1" dirty="0"/>
          </a:p>
          <a:p>
            <a:pPr lvl="1">
              <a:spcBef>
                <a:spcPct val="0"/>
              </a:spcBef>
            </a:pPr>
            <a:r>
              <a:rPr lang="en-US" sz="2800" b="1" dirty="0" err="1">
                <a:latin typeface="Corbel" pitchFamily="34" charset="0"/>
              </a:rPr>
              <a:t>Шаг</a:t>
            </a:r>
            <a:r>
              <a:rPr lang="en-US" sz="2800" b="1" dirty="0">
                <a:latin typeface="Corbel" pitchFamily="34" charset="0"/>
              </a:rPr>
              <a:t>: </a:t>
            </a:r>
            <a:r>
              <a:rPr lang="en-US" sz="2800" b="1" dirty="0" err="1">
                <a:latin typeface="Corbel" pitchFamily="34" charset="0"/>
              </a:rPr>
              <a:t>Определение</a:t>
            </a:r>
            <a:r>
              <a:rPr lang="en-US" sz="2800" b="1" dirty="0">
                <a:latin typeface="Corbel" pitchFamily="34" charset="0"/>
              </a:rPr>
              <a:t> </a:t>
            </a:r>
            <a:r>
              <a:rPr lang="en-US" sz="2800" b="1" dirty="0" err="1">
                <a:latin typeface="Corbel" pitchFamily="34" charset="0"/>
              </a:rPr>
              <a:t>действующих</a:t>
            </a:r>
            <a:r>
              <a:rPr lang="en-US" sz="2800" b="1" dirty="0">
                <a:latin typeface="Corbel" pitchFamily="34" charset="0"/>
              </a:rPr>
              <a:t> </a:t>
            </a:r>
            <a:r>
              <a:rPr lang="en-US" sz="2800" b="1" dirty="0" err="1">
                <a:latin typeface="Corbel" pitchFamily="34" charset="0"/>
              </a:rPr>
              <a:t>лиц</a:t>
            </a:r>
            <a:endParaRPr lang="en-US" sz="2800" b="1" dirty="0">
              <a:latin typeface="Corbel" pitchFamily="34" charset="0"/>
            </a:endParaRPr>
          </a:p>
          <a:p>
            <a:pPr lvl="1">
              <a:spcBef>
                <a:spcPct val="0"/>
              </a:spcBef>
            </a:pPr>
            <a:r>
              <a:rPr lang="en-US" sz="2800" b="1" dirty="0" err="1">
                <a:latin typeface="Corbel" pitchFamily="34" charset="0"/>
              </a:rPr>
              <a:t>Шаг</a:t>
            </a:r>
            <a:r>
              <a:rPr lang="en-US" sz="2800" b="1" dirty="0">
                <a:latin typeface="Corbel" pitchFamily="34" charset="0"/>
              </a:rPr>
              <a:t>: </a:t>
            </a:r>
            <a:r>
              <a:rPr lang="en-US" sz="2800" b="1" dirty="0" err="1">
                <a:latin typeface="Corbel" pitchFamily="34" charset="0"/>
              </a:rPr>
              <a:t>Определение</a:t>
            </a:r>
            <a:r>
              <a:rPr lang="en-US" sz="2800" b="1" dirty="0">
                <a:latin typeface="Corbel" pitchFamily="34" charset="0"/>
              </a:rPr>
              <a:t> </a:t>
            </a:r>
            <a:r>
              <a:rPr lang="en-US" sz="2800" b="1" dirty="0" err="1">
                <a:latin typeface="Corbel" pitchFamily="34" charset="0"/>
              </a:rPr>
              <a:t>вариантов</a:t>
            </a:r>
            <a:r>
              <a:rPr lang="en-US" sz="2800" b="1" dirty="0">
                <a:latin typeface="Corbel" pitchFamily="34" charset="0"/>
              </a:rPr>
              <a:t> </a:t>
            </a:r>
            <a:r>
              <a:rPr lang="en-US" sz="2800" b="1" dirty="0" err="1">
                <a:latin typeface="Corbel" pitchFamily="34" charset="0"/>
              </a:rPr>
              <a:t>использования</a:t>
            </a:r>
            <a:endParaRPr lang="en-US" sz="2800" b="1" dirty="0">
              <a:latin typeface="Corbel" pitchFamily="34" charset="0"/>
            </a:endParaRPr>
          </a:p>
          <a:p>
            <a:pPr lvl="1">
              <a:spcBef>
                <a:spcPct val="0"/>
              </a:spcBef>
            </a:pPr>
            <a:r>
              <a:rPr lang="en-US" sz="2800" b="1" dirty="0" err="1">
                <a:latin typeface="Corbel" pitchFamily="34" charset="0"/>
              </a:rPr>
              <a:t>Шаг</a:t>
            </a:r>
            <a:r>
              <a:rPr lang="en-US" sz="2800" b="1" dirty="0">
                <a:latin typeface="Corbel" pitchFamily="34" charset="0"/>
              </a:rPr>
              <a:t>: </a:t>
            </a:r>
            <a:r>
              <a:rPr lang="en-US" sz="2800" b="1" dirty="0" err="1">
                <a:latin typeface="Corbel" pitchFamily="34" charset="0"/>
              </a:rPr>
              <a:t>Описание</a:t>
            </a:r>
            <a:r>
              <a:rPr lang="en-US" sz="2800" b="1" dirty="0">
                <a:latin typeface="Corbel" pitchFamily="34" charset="0"/>
              </a:rPr>
              <a:t> </a:t>
            </a:r>
            <a:r>
              <a:rPr lang="en-US" sz="2800" b="1" dirty="0" err="1">
                <a:latin typeface="Corbel" pitchFamily="34" charset="0"/>
              </a:rPr>
              <a:t>взаимодействия</a:t>
            </a:r>
            <a:r>
              <a:rPr lang="en-US" sz="2800" b="1" dirty="0">
                <a:latin typeface="Corbel" pitchFamily="34" charset="0"/>
              </a:rPr>
              <a:t> </a:t>
            </a:r>
            <a:r>
              <a:rPr lang="en-US" sz="2800" b="1" dirty="0" err="1">
                <a:latin typeface="Corbel" pitchFamily="34" charset="0"/>
              </a:rPr>
              <a:t>вариантов</a:t>
            </a:r>
            <a:r>
              <a:rPr lang="en-US" sz="2800" b="1" dirty="0">
                <a:latin typeface="Corbel" pitchFamily="34" charset="0"/>
              </a:rPr>
              <a:t> </a:t>
            </a:r>
            <a:r>
              <a:rPr lang="en-US" sz="2800" b="1" dirty="0" err="1">
                <a:latin typeface="Corbel" pitchFamily="34" charset="0"/>
              </a:rPr>
              <a:t>использования</a:t>
            </a:r>
            <a:r>
              <a:rPr lang="en-US" sz="2800" b="1" dirty="0">
                <a:latin typeface="Corbel" pitchFamily="34" charset="0"/>
              </a:rPr>
              <a:t> и </a:t>
            </a:r>
            <a:r>
              <a:rPr lang="en-US" sz="2800" b="1" dirty="0" err="1">
                <a:latin typeface="Corbel" pitchFamily="34" charset="0"/>
              </a:rPr>
              <a:t>действующих</a:t>
            </a:r>
            <a:r>
              <a:rPr lang="en-US" sz="2800" b="1" dirty="0">
                <a:latin typeface="Corbel" pitchFamily="34" charset="0"/>
              </a:rPr>
              <a:t> </a:t>
            </a:r>
            <a:r>
              <a:rPr lang="en-US" sz="2800" b="1" dirty="0" err="1">
                <a:latin typeface="Corbel" pitchFamily="34" charset="0"/>
              </a:rPr>
              <a:t>лиц</a:t>
            </a:r>
            <a:endParaRPr lang="en-US" sz="2800" b="1" dirty="0">
              <a:latin typeface="Corbel" pitchFamily="34" charset="0"/>
            </a:endParaRPr>
          </a:p>
          <a:p>
            <a:pPr lvl="1">
              <a:spcBef>
                <a:spcPct val="0"/>
              </a:spcBef>
            </a:pPr>
            <a:r>
              <a:rPr lang="en-US" sz="2800" b="1" dirty="0" err="1">
                <a:latin typeface="Corbel" pitchFamily="34" charset="0"/>
              </a:rPr>
              <a:t>Шаг</a:t>
            </a:r>
            <a:r>
              <a:rPr lang="en-US" sz="2800" b="1" dirty="0">
                <a:latin typeface="Corbel" pitchFamily="34" charset="0"/>
              </a:rPr>
              <a:t>: </a:t>
            </a:r>
            <a:r>
              <a:rPr lang="en-US" sz="2800" b="1" dirty="0" err="1">
                <a:latin typeface="Corbel" pitchFamily="34" charset="0"/>
              </a:rPr>
              <a:t>Объединение</a:t>
            </a:r>
            <a:r>
              <a:rPr lang="en-US" sz="2800" b="1" dirty="0">
                <a:latin typeface="Corbel" pitchFamily="34" charset="0"/>
              </a:rPr>
              <a:t> </a:t>
            </a:r>
            <a:r>
              <a:rPr lang="en-US" sz="2800" b="1" dirty="0" err="1">
                <a:latin typeface="Corbel" pitchFamily="34" charset="0"/>
              </a:rPr>
              <a:t>вариантов</a:t>
            </a:r>
            <a:r>
              <a:rPr lang="en-US" sz="2800" b="1" dirty="0">
                <a:latin typeface="Corbel" pitchFamily="34" charset="0"/>
              </a:rPr>
              <a:t> </a:t>
            </a:r>
            <a:r>
              <a:rPr lang="en-US" sz="2800" b="1" dirty="0" err="1">
                <a:latin typeface="Corbel" pitchFamily="34" charset="0"/>
              </a:rPr>
              <a:t>использования</a:t>
            </a:r>
            <a:r>
              <a:rPr lang="en-US" sz="2800" b="1" dirty="0">
                <a:latin typeface="Corbel" pitchFamily="34" charset="0"/>
              </a:rPr>
              <a:t> и </a:t>
            </a:r>
            <a:r>
              <a:rPr lang="en-US" sz="2800" b="1" dirty="0" err="1">
                <a:latin typeface="Corbel" pitchFamily="34" charset="0"/>
              </a:rPr>
              <a:t>действующих</a:t>
            </a:r>
            <a:r>
              <a:rPr lang="en-US" sz="2800" b="1" dirty="0">
                <a:latin typeface="Corbel" pitchFamily="34" charset="0"/>
              </a:rPr>
              <a:t> </a:t>
            </a:r>
            <a:r>
              <a:rPr lang="en-US" sz="2800" b="1" dirty="0" err="1">
                <a:latin typeface="Corbel" pitchFamily="34" charset="0"/>
              </a:rPr>
              <a:t>лиц</a:t>
            </a:r>
            <a:r>
              <a:rPr lang="en-US" sz="2800" b="1" dirty="0">
                <a:latin typeface="Corbel" pitchFamily="34" charset="0"/>
              </a:rPr>
              <a:t> в </a:t>
            </a:r>
            <a:r>
              <a:rPr lang="en-US" sz="2800" b="1" dirty="0" err="1">
                <a:latin typeface="Corbel" pitchFamily="34" charset="0"/>
              </a:rPr>
              <a:t>пакеты</a:t>
            </a:r>
            <a:endParaRPr lang="en-US" sz="2800" b="1" dirty="0">
              <a:latin typeface="Corbel" pitchFamily="34" charset="0"/>
            </a:endParaRPr>
          </a:p>
          <a:p>
            <a:pPr lvl="1">
              <a:spcBef>
                <a:spcPct val="0"/>
              </a:spcBef>
            </a:pPr>
            <a:r>
              <a:rPr lang="en-US" sz="2800" b="1" dirty="0" err="1">
                <a:latin typeface="Corbel" pitchFamily="34" charset="0"/>
              </a:rPr>
              <a:t>Шаг</a:t>
            </a:r>
            <a:r>
              <a:rPr lang="en-US" sz="2800" b="1" dirty="0">
                <a:latin typeface="Corbel" pitchFamily="34" charset="0"/>
              </a:rPr>
              <a:t>: </a:t>
            </a:r>
            <a:r>
              <a:rPr lang="en-US" sz="2800" b="1" dirty="0" err="1">
                <a:latin typeface="Corbel" pitchFamily="34" charset="0"/>
              </a:rPr>
              <a:t>Построение</a:t>
            </a:r>
            <a:r>
              <a:rPr lang="en-US" sz="2800" b="1" dirty="0">
                <a:latin typeface="Corbel" pitchFamily="34" charset="0"/>
              </a:rPr>
              <a:t> </a:t>
            </a:r>
            <a:r>
              <a:rPr lang="en-US" sz="2800" b="1" dirty="0" err="1">
                <a:latin typeface="Corbel" pitchFamily="34" charset="0"/>
              </a:rPr>
              <a:t>диаграммы</a:t>
            </a:r>
            <a:r>
              <a:rPr lang="en-US" sz="2800" b="1" dirty="0">
                <a:latin typeface="Corbel" pitchFamily="34" charset="0"/>
              </a:rPr>
              <a:t> </a:t>
            </a:r>
            <a:r>
              <a:rPr lang="en-US" sz="2800" b="1" dirty="0" err="1">
                <a:latin typeface="Corbel" pitchFamily="34" charset="0"/>
              </a:rPr>
              <a:t>вариантов</a:t>
            </a:r>
            <a:r>
              <a:rPr lang="en-US" sz="2800" b="1" dirty="0">
                <a:latin typeface="Corbel" pitchFamily="34" charset="0"/>
              </a:rPr>
              <a:t> </a:t>
            </a:r>
            <a:r>
              <a:rPr lang="en-US" sz="2800" b="1" dirty="0" err="1">
                <a:latin typeface="Corbel" pitchFamily="34" charset="0"/>
              </a:rPr>
              <a:t>использования</a:t>
            </a:r>
            <a:endParaRPr lang="en-US" sz="2800" b="1" dirty="0">
              <a:latin typeface="Corbel" pitchFamily="34" charset="0"/>
            </a:endParaRPr>
          </a:p>
          <a:p>
            <a:pPr lvl="1">
              <a:spcBef>
                <a:spcPct val="0"/>
              </a:spcBef>
            </a:pPr>
            <a:r>
              <a:rPr lang="en-US" sz="2800" b="1" dirty="0" err="1">
                <a:latin typeface="Corbel" pitchFamily="34" charset="0"/>
              </a:rPr>
              <a:t>Шаг</a:t>
            </a:r>
            <a:r>
              <a:rPr lang="en-US" sz="2800" b="1" dirty="0">
                <a:latin typeface="Corbel" pitchFamily="34" charset="0"/>
              </a:rPr>
              <a:t>: </a:t>
            </a:r>
            <a:r>
              <a:rPr lang="en-US" sz="2800" b="1" dirty="0" err="1">
                <a:latin typeface="Corbel" pitchFamily="34" charset="0"/>
              </a:rPr>
              <a:t>Обзор</a:t>
            </a:r>
            <a:r>
              <a:rPr lang="en-US" sz="2800" b="1" dirty="0">
                <a:latin typeface="Corbel" pitchFamily="34" charset="0"/>
              </a:rPr>
              <a:t> </a:t>
            </a:r>
            <a:r>
              <a:rPr lang="en-US" sz="2800" b="1" dirty="0" err="1">
                <a:latin typeface="Corbel" pitchFamily="34" charset="0"/>
              </a:rPr>
              <a:t>модели</a:t>
            </a:r>
            <a:r>
              <a:rPr lang="en-US" sz="2800" b="1" dirty="0">
                <a:latin typeface="Corbel" pitchFamily="34" charset="0"/>
              </a:rPr>
              <a:t> </a:t>
            </a:r>
            <a:r>
              <a:rPr lang="en-US" sz="2800" b="1" dirty="0" err="1">
                <a:latin typeface="Corbel" pitchFamily="34" charset="0"/>
              </a:rPr>
              <a:t>вариантов</a:t>
            </a:r>
            <a:r>
              <a:rPr lang="en-US" sz="2800" b="1" dirty="0">
                <a:latin typeface="Corbel" pitchFamily="34" charset="0"/>
              </a:rPr>
              <a:t> </a:t>
            </a:r>
            <a:r>
              <a:rPr lang="en-US" sz="2800" b="1" dirty="0" err="1">
                <a:latin typeface="Corbel" pitchFamily="34" charset="0"/>
              </a:rPr>
              <a:t>использования</a:t>
            </a:r>
            <a:r>
              <a:rPr lang="en-US" sz="2800" b="1" dirty="0">
                <a:latin typeface="Corbel" pitchFamily="34" charset="0"/>
              </a:rPr>
              <a:t> </a:t>
            </a:r>
          </a:p>
          <a:p>
            <a:pPr lvl="1">
              <a:spcBef>
                <a:spcPct val="0"/>
              </a:spcBef>
            </a:pPr>
            <a:r>
              <a:rPr lang="en-US" sz="2800" b="1" dirty="0" err="1">
                <a:latin typeface="Corbel" pitchFamily="34" charset="0"/>
              </a:rPr>
              <a:t>Шаг</a:t>
            </a:r>
            <a:r>
              <a:rPr lang="en-US" sz="2800" b="1" dirty="0">
                <a:latin typeface="Corbel" pitchFamily="34" charset="0"/>
              </a:rPr>
              <a:t>: </a:t>
            </a:r>
            <a:r>
              <a:rPr lang="en-US" sz="2800" b="1" dirty="0" err="1">
                <a:latin typeface="Corbel" pitchFamily="34" charset="0"/>
              </a:rPr>
              <a:t>Оценка</a:t>
            </a:r>
            <a:r>
              <a:rPr lang="en-US" sz="2800" b="1" dirty="0">
                <a:latin typeface="Corbel" pitchFamily="34" charset="0"/>
              </a:rPr>
              <a:t> </a:t>
            </a:r>
            <a:r>
              <a:rPr lang="en-US" sz="2800" b="1" dirty="0" err="1">
                <a:latin typeface="Corbel" pitchFamily="34" charset="0"/>
              </a:rPr>
              <a:t>полученных</a:t>
            </a:r>
            <a:r>
              <a:rPr lang="en-US" sz="2800" b="1" dirty="0">
                <a:latin typeface="Corbel" pitchFamily="34" charset="0"/>
              </a:rPr>
              <a:t> </a:t>
            </a:r>
            <a:r>
              <a:rPr lang="en-US" sz="2800" b="1" dirty="0" err="1">
                <a:latin typeface="Corbel" pitchFamily="34" charset="0"/>
              </a:rPr>
              <a:t>результатов</a:t>
            </a:r>
            <a:endParaRPr lang="en-US" sz="2000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8248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5334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3600" b="1"/>
              <a:t>Рабочий продукт (Artifact)</a:t>
            </a:r>
            <a:endParaRPr lang="en-US"/>
          </a:p>
        </p:txBody>
      </p:sp>
      <p:sp>
        <p:nvSpPr>
          <p:cNvPr id="9830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71600" y="1196752"/>
            <a:ext cx="8001000" cy="52578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400" dirty="0">
                <a:latin typeface="Corbel" pitchFamily="34" charset="0"/>
              </a:rPr>
              <a:t>Объект (объем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информации</a:t>
            </a:r>
            <a:r>
              <a:rPr lang="ru-RU" sz="2400" dirty="0">
                <a:latin typeface="Corbel" pitchFamily="34" charset="0"/>
              </a:rPr>
              <a:t>)</a:t>
            </a:r>
            <a:r>
              <a:rPr lang="en-US" sz="2400" dirty="0">
                <a:latin typeface="Corbel" pitchFamily="34" charset="0"/>
              </a:rPr>
              <a:t>, </a:t>
            </a:r>
            <a:r>
              <a:rPr lang="en-US" sz="2400" dirty="0" err="1">
                <a:latin typeface="Corbel" pitchFamily="34" charset="0"/>
              </a:rPr>
              <a:t>создаваем</a:t>
            </a:r>
            <a:r>
              <a:rPr lang="ru-RU" sz="2400" dirty="0" err="1">
                <a:latin typeface="Corbel" pitchFamily="34" charset="0"/>
              </a:rPr>
              <a:t>ый</a:t>
            </a:r>
            <a:r>
              <a:rPr lang="en-US" sz="2400" dirty="0">
                <a:latin typeface="Corbel" pitchFamily="34" charset="0"/>
              </a:rPr>
              <a:t>, </a:t>
            </a:r>
            <a:r>
              <a:rPr lang="en-US" sz="2400" dirty="0" err="1">
                <a:latin typeface="Corbel" pitchFamily="34" charset="0"/>
              </a:rPr>
              <a:t>модифицируем</a:t>
            </a:r>
            <a:r>
              <a:rPr lang="ru-RU" sz="2400" dirty="0" err="1">
                <a:latin typeface="Corbel" pitchFamily="34" charset="0"/>
              </a:rPr>
              <a:t>ый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или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используем</a:t>
            </a:r>
            <a:r>
              <a:rPr lang="ru-RU" sz="2400" dirty="0" err="1">
                <a:latin typeface="Corbel" pitchFamily="34" charset="0"/>
              </a:rPr>
              <a:t>ый</a:t>
            </a:r>
            <a:r>
              <a:rPr lang="en-US" sz="2400" dirty="0">
                <a:latin typeface="Corbel" pitchFamily="34" charset="0"/>
              </a:rPr>
              <a:t> в </a:t>
            </a:r>
            <a:r>
              <a:rPr lang="en-US" sz="2400" dirty="0" err="1">
                <a:latin typeface="Corbel" pitchFamily="34" charset="0"/>
              </a:rPr>
              <a:t>некотором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процессе</a:t>
            </a:r>
            <a:endParaRPr lang="en-US" sz="2400" dirty="0">
              <a:latin typeface="Corbel" pitchFamily="34" charset="0"/>
            </a:endParaRPr>
          </a:p>
          <a:p>
            <a:pPr>
              <a:lnSpc>
                <a:spcPct val="80000"/>
              </a:lnSpc>
            </a:pPr>
            <a:r>
              <a:rPr lang="en-US" sz="2400" dirty="0" err="1">
                <a:latin typeface="Corbel" pitchFamily="34" charset="0"/>
              </a:rPr>
              <a:t>Определяет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область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ответственности</a:t>
            </a:r>
            <a:r>
              <a:rPr lang="ru-RU" sz="2400" dirty="0">
                <a:latin typeface="Corbel" pitchFamily="34" charset="0"/>
              </a:rPr>
              <a:t> исполнителя и является результатом выполнения действий</a:t>
            </a:r>
            <a:endParaRPr lang="en-US" sz="2400" dirty="0">
              <a:latin typeface="Corbel" pitchFamily="34" charset="0"/>
            </a:endParaRPr>
          </a:p>
          <a:p>
            <a:pPr>
              <a:lnSpc>
                <a:spcPct val="80000"/>
              </a:lnSpc>
            </a:pPr>
            <a:r>
              <a:rPr lang="en-US" sz="2400" dirty="0" err="1">
                <a:latin typeface="Corbel" pitchFamily="34" charset="0"/>
              </a:rPr>
              <a:t>Виды</a:t>
            </a:r>
            <a:r>
              <a:rPr lang="en-US" sz="2400" dirty="0">
                <a:latin typeface="Corbel" pitchFamily="34" charset="0"/>
              </a:rPr>
              <a:t> р</a:t>
            </a:r>
            <a:r>
              <a:rPr lang="ru-RU" sz="2400" dirty="0" err="1">
                <a:latin typeface="Corbel" pitchFamily="34" charset="0"/>
              </a:rPr>
              <a:t>абочих</a:t>
            </a:r>
            <a:r>
              <a:rPr lang="ru-RU" sz="2400" dirty="0">
                <a:latin typeface="Corbel" pitchFamily="34" charset="0"/>
              </a:rPr>
              <a:t> </a:t>
            </a:r>
            <a:r>
              <a:rPr lang="ru-RU" sz="2400" dirty="0" err="1">
                <a:latin typeface="Corbel" pitchFamily="34" charset="0"/>
              </a:rPr>
              <a:t>продук</a:t>
            </a:r>
            <a:r>
              <a:rPr lang="en-US" sz="2400" dirty="0" err="1">
                <a:latin typeface="Corbel" pitchFamily="34" charset="0"/>
              </a:rPr>
              <a:t>тов</a:t>
            </a:r>
            <a:r>
              <a:rPr lang="en-US" sz="2400" dirty="0">
                <a:latin typeface="Corbel" pitchFamily="34" charset="0"/>
              </a:rPr>
              <a:t>:</a:t>
            </a:r>
          </a:p>
          <a:p>
            <a:pPr lvl="1">
              <a:lnSpc>
                <a:spcPct val="80000"/>
              </a:lnSpc>
            </a:pPr>
            <a:r>
              <a:rPr lang="en-US" sz="2000" dirty="0" err="1">
                <a:latin typeface="Corbel" pitchFamily="34" charset="0"/>
              </a:rPr>
              <a:t>Модели</a:t>
            </a:r>
            <a:r>
              <a:rPr lang="ru-RU" sz="2000" dirty="0">
                <a:latin typeface="Corbel" pitchFamily="34" charset="0"/>
              </a:rPr>
              <a:t> (напр., </a:t>
            </a:r>
            <a:r>
              <a:rPr lang="en-US" sz="2000" dirty="0">
                <a:latin typeface="Corbel" pitchFamily="34" charset="0"/>
              </a:rPr>
              <a:t>Use-Case Model) </a:t>
            </a:r>
            <a:r>
              <a:rPr lang="ru-RU" sz="2000" dirty="0">
                <a:latin typeface="Corbel" pitchFamily="34" charset="0"/>
              </a:rPr>
              <a:t>и элементы модели</a:t>
            </a:r>
            <a:r>
              <a:rPr lang="en-US" sz="2000" dirty="0">
                <a:latin typeface="Corbel" pitchFamily="34" charset="0"/>
              </a:rPr>
              <a:t> (</a:t>
            </a:r>
            <a:r>
              <a:rPr lang="ru-RU" sz="2000" dirty="0">
                <a:latin typeface="Corbel" pitchFamily="34" charset="0"/>
              </a:rPr>
              <a:t>напр., </a:t>
            </a:r>
            <a:r>
              <a:rPr lang="en-US" sz="2000" dirty="0">
                <a:latin typeface="Corbel" pitchFamily="34" charset="0"/>
              </a:rPr>
              <a:t>Use-Case)</a:t>
            </a:r>
          </a:p>
          <a:p>
            <a:pPr lvl="1">
              <a:lnSpc>
                <a:spcPct val="80000"/>
              </a:lnSpc>
            </a:pPr>
            <a:r>
              <a:rPr lang="en-US" sz="2000" dirty="0" err="1">
                <a:latin typeface="Corbel" pitchFamily="34" charset="0"/>
              </a:rPr>
              <a:t>Документ</a:t>
            </a:r>
            <a:r>
              <a:rPr lang="ru-RU" sz="2000" dirty="0">
                <a:latin typeface="Corbel" pitchFamily="34" charset="0"/>
              </a:rPr>
              <a:t>ы (напр., планы)</a:t>
            </a:r>
            <a:endParaRPr lang="en-US" sz="2000" dirty="0">
              <a:latin typeface="Corbel" pitchFamily="34" charset="0"/>
            </a:endParaRPr>
          </a:p>
          <a:p>
            <a:pPr lvl="1">
              <a:lnSpc>
                <a:spcPct val="80000"/>
              </a:lnSpc>
            </a:pPr>
            <a:r>
              <a:rPr lang="ru-RU" sz="2000" dirty="0">
                <a:latin typeface="Corbel" pitchFamily="34" charset="0"/>
              </a:rPr>
              <a:t>Исходный программный код</a:t>
            </a:r>
          </a:p>
          <a:p>
            <a:pPr lvl="1">
              <a:lnSpc>
                <a:spcPct val="80000"/>
              </a:lnSpc>
            </a:pPr>
            <a:r>
              <a:rPr lang="ru-RU" sz="2000" dirty="0">
                <a:latin typeface="Corbel" pitchFamily="34" charset="0"/>
              </a:rPr>
              <a:t>Исполняемые файлы (напр., прототип)</a:t>
            </a:r>
            <a:endParaRPr lang="en-US" sz="2000" dirty="0">
              <a:latin typeface="Corbel" pitchFamily="34" charset="0"/>
            </a:endParaRPr>
          </a:p>
          <a:p>
            <a:pPr>
              <a:lnSpc>
                <a:spcPct val="80000"/>
              </a:lnSpc>
            </a:pPr>
            <a:r>
              <a:rPr lang="en-US" sz="2400" dirty="0" err="1">
                <a:latin typeface="Corbel" pitchFamily="34" charset="0"/>
              </a:rPr>
              <a:t>Рабочие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продукты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могут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содержать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другие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рабочие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продукты</a:t>
            </a:r>
            <a:endParaRPr lang="en-US" sz="2400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210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4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5334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3600" b="1"/>
              <a:t>Примеры рабочих продуктов</a:t>
            </a:r>
            <a:endParaRPr lang="en-US"/>
          </a:p>
        </p:txBody>
      </p:sp>
      <p:sp>
        <p:nvSpPr>
          <p:cNvPr id="9933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87624" y="1484784"/>
            <a:ext cx="7772400" cy="4876800"/>
          </a:xfrm>
        </p:spPr>
        <p:txBody>
          <a:bodyPr>
            <a:normAutofit/>
          </a:bodyPr>
          <a:lstStyle/>
          <a:p>
            <a:r>
              <a:rPr lang="en-US" sz="2400" dirty="0" err="1"/>
              <a:t>Проектная</a:t>
            </a:r>
            <a:r>
              <a:rPr lang="en-US" sz="2400" dirty="0"/>
              <a:t> </a:t>
            </a:r>
            <a:r>
              <a:rPr lang="en-US" sz="2400" dirty="0" err="1"/>
              <a:t>модель</a:t>
            </a:r>
            <a:r>
              <a:rPr lang="en-US" sz="2400" dirty="0"/>
              <a:t> (Design model)</a:t>
            </a:r>
          </a:p>
          <a:p>
            <a:r>
              <a:rPr lang="en-US" sz="2400" dirty="0" err="1"/>
              <a:t>Класс</a:t>
            </a:r>
            <a:endParaRPr lang="en-US" sz="2400" dirty="0"/>
          </a:p>
          <a:p>
            <a:r>
              <a:rPr lang="en-US" sz="2400" dirty="0" err="1"/>
              <a:t>Вариант</a:t>
            </a:r>
            <a:r>
              <a:rPr lang="en-US" sz="2400" dirty="0"/>
              <a:t> </a:t>
            </a:r>
            <a:r>
              <a:rPr lang="en-US" sz="2400" dirty="0" err="1"/>
              <a:t>использования</a:t>
            </a:r>
            <a:endParaRPr lang="en-US" sz="2400" dirty="0"/>
          </a:p>
          <a:p>
            <a:r>
              <a:rPr lang="en-US" sz="2400" dirty="0" err="1"/>
              <a:t>Тест</a:t>
            </a:r>
            <a:endParaRPr lang="en-US" sz="2400" dirty="0"/>
          </a:p>
          <a:p>
            <a:r>
              <a:rPr lang="en-US" sz="2400" dirty="0" err="1"/>
              <a:t>План</a:t>
            </a:r>
            <a:r>
              <a:rPr lang="en-US" sz="2400" dirty="0"/>
              <a:t> </a:t>
            </a:r>
            <a:r>
              <a:rPr lang="en-US" sz="2400" dirty="0" err="1"/>
              <a:t>разработки</a:t>
            </a:r>
            <a:r>
              <a:rPr lang="en-US" sz="2400" dirty="0"/>
              <a:t> ПО</a:t>
            </a:r>
          </a:p>
          <a:p>
            <a:r>
              <a:rPr lang="en-US" sz="2400" dirty="0" err="1"/>
              <a:t>Релиз</a:t>
            </a:r>
            <a:endParaRPr lang="en-US" sz="2400" dirty="0"/>
          </a:p>
          <a:p>
            <a:r>
              <a:rPr lang="en-US" sz="2400" dirty="0" err="1"/>
              <a:t>Оценка</a:t>
            </a:r>
            <a:r>
              <a:rPr lang="en-US" sz="2400" dirty="0"/>
              <a:t> </a:t>
            </a:r>
            <a:r>
              <a:rPr lang="en-US" sz="2400" dirty="0" err="1"/>
              <a:t>состояния</a:t>
            </a:r>
            <a:r>
              <a:rPr lang="en-US" sz="2400" dirty="0"/>
              <a:t> </a:t>
            </a:r>
            <a:r>
              <a:rPr lang="en-US" sz="2400" dirty="0" err="1"/>
              <a:t>проекта</a:t>
            </a:r>
            <a:endParaRPr lang="en-US" sz="2400" dirty="0"/>
          </a:p>
          <a:p>
            <a:r>
              <a:rPr lang="en-US" sz="2400" dirty="0" err="1"/>
              <a:t>Перечень</a:t>
            </a:r>
            <a:r>
              <a:rPr lang="en-US" sz="2400" dirty="0"/>
              <a:t> </a:t>
            </a:r>
            <a:r>
              <a:rPr lang="en-US" sz="2400" dirty="0" err="1"/>
              <a:t>рисков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252266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5334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3600" b="1"/>
              <a:t>Рабочий процесс (Workflow)</a:t>
            </a:r>
            <a:endParaRPr lang="en-US"/>
          </a:p>
        </p:txBody>
      </p:sp>
      <p:sp>
        <p:nvSpPr>
          <p:cNvPr id="9626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552" y="1196752"/>
            <a:ext cx="8428856" cy="5472608"/>
          </a:xfrm>
        </p:spPr>
        <p:txBody>
          <a:bodyPr>
            <a:normAutofit lnSpcReduction="10000"/>
          </a:bodyPr>
          <a:lstStyle/>
          <a:p>
            <a:pPr>
              <a:spcBef>
                <a:spcPct val="0"/>
              </a:spcBef>
            </a:pPr>
            <a:r>
              <a:rPr lang="en-US" sz="2800" dirty="0" err="1">
                <a:latin typeface="Corbel" pitchFamily="34" charset="0"/>
              </a:rPr>
              <a:t>Последовательность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действий</a:t>
            </a:r>
            <a:r>
              <a:rPr lang="en-US" sz="2800" dirty="0">
                <a:latin typeface="Corbel" pitchFamily="34" charset="0"/>
              </a:rPr>
              <a:t>, </a:t>
            </a:r>
            <a:r>
              <a:rPr lang="en-US" sz="2800" dirty="0" err="1">
                <a:latin typeface="Corbel" pitchFamily="34" charset="0"/>
              </a:rPr>
              <a:t>направленных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на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получение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значимого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результата</a:t>
            </a:r>
            <a:r>
              <a:rPr lang="ru-RU" sz="2800" dirty="0">
                <a:latin typeface="Corbel" pitchFamily="34" charset="0"/>
              </a:rPr>
              <a:t> (рабочего продукта) и описывающий взаимодействие категорий исполнителей (ролей)</a:t>
            </a:r>
            <a:endParaRPr lang="en-US" sz="2800" dirty="0">
              <a:latin typeface="Corbel" pitchFamily="34" charset="0"/>
            </a:endParaRPr>
          </a:p>
          <a:p>
            <a:pPr>
              <a:spcBef>
                <a:spcPct val="0"/>
              </a:spcBef>
            </a:pPr>
            <a:r>
              <a:rPr lang="en-US" sz="2800" dirty="0" err="1">
                <a:latin typeface="Corbel" pitchFamily="34" charset="0"/>
              </a:rPr>
              <a:t>Основные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процессы</a:t>
            </a:r>
            <a:r>
              <a:rPr lang="en-US" sz="2800" dirty="0">
                <a:latin typeface="Corbel" pitchFamily="34" charset="0"/>
              </a:rPr>
              <a:t>:</a:t>
            </a:r>
          </a:p>
          <a:p>
            <a:pPr lvl="1">
              <a:spcBef>
                <a:spcPct val="0"/>
              </a:spcBef>
            </a:pPr>
            <a:r>
              <a:rPr lang="en-US" sz="2400" dirty="0" err="1">
                <a:latin typeface="Corbel" pitchFamily="34" charset="0"/>
              </a:rPr>
              <a:t>Построение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бизнес-моделей</a:t>
            </a:r>
            <a:r>
              <a:rPr lang="en-US" sz="2400" dirty="0">
                <a:latin typeface="Corbel" pitchFamily="34" charset="0"/>
              </a:rPr>
              <a:t> (Business </a:t>
            </a:r>
            <a:r>
              <a:rPr lang="en-US" sz="2400" dirty="0" err="1">
                <a:latin typeface="Corbel" pitchFamily="34" charset="0"/>
              </a:rPr>
              <a:t>Modelling</a:t>
            </a:r>
            <a:r>
              <a:rPr lang="en-US" sz="2400" dirty="0">
                <a:latin typeface="Corbel" pitchFamily="34" charset="0"/>
              </a:rPr>
              <a:t>)</a:t>
            </a:r>
          </a:p>
          <a:p>
            <a:pPr lvl="1">
              <a:spcBef>
                <a:spcPct val="0"/>
              </a:spcBef>
            </a:pPr>
            <a:r>
              <a:rPr lang="ru-RU" sz="2400" dirty="0">
                <a:latin typeface="Corbel" pitchFamily="34" charset="0"/>
              </a:rPr>
              <a:t>Управление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требовани</a:t>
            </a:r>
            <a:r>
              <a:rPr lang="ru-RU" sz="2400" dirty="0" err="1">
                <a:latin typeface="Corbel" pitchFamily="34" charset="0"/>
              </a:rPr>
              <a:t>ями</a:t>
            </a:r>
            <a:r>
              <a:rPr lang="en-US" sz="2400" dirty="0">
                <a:latin typeface="Corbel" pitchFamily="34" charset="0"/>
              </a:rPr>
              <a:t> (Requirements Managing)</a:t>
            </a:r>
          </a:p>
          <a:p>
            <a:pPr lvl="1">
              <a:spcBef>
                <a:spcPct val="0"/>
              </a:spcBef>
            </a:pPr>
            <a:r>
              <a:rPr lang="en-US" sz="2400" dirty="0" err="1">
                <a:latin typeface="Corbel" pitchFamily="34" charset="0"/>
              </a:rPr>
              <a:t>Анализ</a:t>
            </a:r>
            <a:r>
              <a:rPr lang="en-US" sz="2400" dirty="0">
                <a:latin typeface="Corbel" pitchFamily="34" charset="0"/>
              </a:rPr>
              <a:t> и </a:t>
            </a:r>
            <a:r>
              <a:rPr lang="en-US" sz="2400" dirty="0" err="1">
                <a:latin typeface="Corbel" pitchFamily="34" charset="0"/>
              </a:rPr>
              <a:t>проектирование</a:t>
            </a:r>
            <a:r>
              <a:rPr lang="ru-RU" sz="2400" dirty="0">
                <a:latin typeface="Corbel" pitchFamily="34" charset="0"/>
              </a:rPr>
              <a:t> (</a:t>
            </a:r>
            <a:r>
              <a:rPr lang="en-US" sz="2400" dirty="0">
                <a:latin typeface="Corbel" pitchFamily="34" charset="0"/>
              </a:rPr>
              <a:t>Analysis and Design</a:t>
            </a:r>
            <a:r>
              <a:rPr lang="ru-RU" sz="2400" dirty="0">
                <a:latin typeface="Corbel" pitchFamily="34" charset="0"/>
              </a:rPr>
              <a:t>)</a:t>
            </a:r>
            <a:endParaRPr lang="en-US" sz="2400" dirty="0">
              <a:latin typeface="Corbel" pitchFamily="34" charset="0"/>
            </a:endParaRPr>
          </a:p>
          <a:p>
            <a:pPr lvl="1">
              <a:spcBef>
                <a:spcPct val="0"/>
              </a:spcBef>
            </a:pPr>
            <a:r>
              <a:rPr lang="en-US" sz="2400" dirty="0" err="1">
                <a:latin typeface="Corbel" pitchFamily="34" charset="0"/>
              </a:rPr>
              <a:t>Реализация</a:t>
            </a:r>
            <a:r>
              <a:rPr lang="en-US" sz="2400" dirty="0">
                <a:latin typeface="Corbel" pitchFamily="34" charset="0"/>
              </a:rPr>
              <a:t> (Implementation)</a:t>
            </a:r>
          </a:p>
          <a:p>
            <a:pPr lvl="1">
              <a:spcBef>
                <a:spcPct val="0"/>
              </a:spcBef>
            </a:pPr>
            <a:r>
              <a:rPr lang="en-US" sz="2400" dirty="0" err="1">
                <a:latin typeface="Corbel" pitchFamily="34" charset="0"/>
              </a:rPr>
              <a:t>Тестирование</a:t>
            </a:r>
            <a:r>
              <a:rPr lang="en-US" sz="2400" dirty="0">
                <a:latin typeface="Corbel" pitchFamily="34" charset="0"/>
              </a:rPr>
              <a:t> (Test)</a:t>
            </a:r>
          </a:p>
          <a:p>
            <a:pPr lvl="1">
              <a:spcBef>
                <a:spcPct val="0"/>
              </a:spcBef>
            </a:pPr>
            <a:r>
              <a:rPr lang="en-US" sz="2400" dirty="0" err="1">
                <a:latin typeface="Corbel" pitchFamily="34" charset="0"/>
              </a:rPr>
              <a:t>Развертывание</a:t>
            </a:r>
            <a:r>
              <a:rPr lang="en-US" sz="2400" dirty="0">
                <a:latin typeface="Corbel" pitchFamily="34" charset="0"/>
              </a:rPr>
              <a:t> (Deployment)</a:t>
            </a:r>
          </a:p>
          <a:p>
            <a:pPr>
              <a:spcBef>
                <a:spcPct val="0"/>
              </a:spcBef>
            </a:pPr>
            <a:r>
              <a:rPr lang="en-US" sz="2800" dirty="0" err="1">
                <a:latin typeface="Corbel" pitchFamily="34" charset="0"/>
              </a:rPr>
              <a:t>Поддерживающие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процессы</a:t>
            </a:r>
            <a:r>
              <a:rPr lang="en-US" sz="2800" dirty="0">
                <a:latin typeface="Corbel" pitchFamily="34" charset="0"/>
              </a:rPr>
              <a:t>:</a:t>
            </a:r>
          </a:p>
          <a:p>
            <a:pPr lvl="1">
              <a:spcBef>
                <a:spcPct val="0"/>
              </a:spcBef>
            </a:pPr>
            <a:r>
              <a:rPr lang="en-US" sz="2400" dirty="0" err="1">
                <a:latin typeface="Corbel" pitchFamily="34" charset="0"/>
              </a:rPr>
              <a:t>Управление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конфигурацией</a:t>
            </a:r>
            <a:r>
              <a:rPr lang="en-US" sz="2400" dirty="0">
                <a:latin typeface="Corbel" pitchFamily="34" charset="0"/>
              </a:rPr>
              <a:t> и </a:t>
            </a:r>
            <a:r>
              <a:rPr lang="en-US" sz="2400" dirty="0" err="1">
                <a:latin typeface="Corbel" pitchFamily="34" charset="0"/>
              </a:rPr>
              <a:t>изменениями</a:t>
            </a:r>
            <a:r>
              <a:rPr lang="en-US" sz="2400" dirty="0">
                <a:latin typeface="Corbel" pitchFamily="34" charset="0"/>
              </a:rPr>
              <a:t> (Change Management)</a:t>
            </a:r>
          </a:p>
          <a:p>
            <a:pPr lvl="1">
              <a:spcBef>
                <a:spcPct val="0"/>
              </a:spcBef>
            </a:pPr>
            <a:r>
              <a:rPr lang="en-US" sz="2400" dirty="0" err="1">
                <a:latin typeface="Corbel" pitchFamily="34" charset="0"/>
              </a:rPr>
              <a:t>Управление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проектом</a:t>
            </a:r>
            <a:r>
              <a:rPr lang="en-US" sz="2400" dirty="0">
                <a:latin typeface="Corbel" pitchFamily="34" charset="0"/>
              </a:rPr>
              <a:t> (Project Management)</a:t>
            </a:r>
          </a:p>
          <a:p>
            <a:pPr lvl="1">
              <a:spcBef>
                <a:spcPct val="0"/>
              </a:spcBef>
            </a:pPr>
            <a:r>
              <a:rPr lang="ru-RU" sz="2400" dirty="0">
                <a:latin typeface="Corbel" pitchFamily="34" charset="0"/>
              </a:rPr>
              <a:t>Управление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инфраструктур</a:t>
            </a:r>
            <a:r>
              <a:rPr lang="ru-RU" sz="2400" dirty="0">
                <a:latin typeface="Corbel" pitchFamily="34" charset="0"/>
              </a:rPr>
              <a:t>ой (</a:t>
            </a:r>
            <a:r>
              <a:rPr lang="en-US" sz="2400" dirty="0">
                <a:latin typeface="Corbel" pitchFamily="34" charset="0"/>
              </a:rPr>
              <a:t>Environment)</a:t>
            </a:r>
          </a:p>
        </p:txBody>
      </p:sp>
    </p:spTree>
    <p:extLst>
      <p:ext uri="{BB962C8B-B14F-4D97-AF65-F5344CB8AC3E}">
        <p14:creationId xmlns:p14="http://schemas.microsoft.com/office/powerpoint/2010/main" val="32988849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87610"/>
          </a:xfrm>
        </p:spPr>
        <p:txBody>
          <a:bodyPr/>
          <a:lstStyle/>
          <a:p>
            <a:r>
              <a:rPr lang="ru-RU" dirty="0"/>
              <a:t>Основные процессы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980728"/>
            <a:ext cx="8345086" cy="5616624"/>
          </a:xfrm>
        </p:spPr>
        <p:txBody>
          <a:bodyPr>
            <a:normAutofit lnSpcReduction="10000"/>
          </a:bodyPr>
          <a:lstStyle/>
          <a:p>
            <a:r>
              <a:rPr lang="ru-RU" sz="1600" dirty="0" err="1"/>
              <a:t>Business</a:t>
            </a:r>
            <a:r>
              <a:rPr lang="ru-RU" sz="1600" dirty="0"/>
              <a:t> </a:t>
            </a:r>
            <a:r>
              <a:rPr lang="ru-RU" sz="1600" dirty="0" err="1"/>
              <a:t>modeling</a:t>
            </a:r>
            <a:r>
              <a:rPr lang="ru-RU" sz="1600" dirty="0"/>
              <a:t> (моделирование бизнес-процессов) - предполагает анализ бизнес-целей и бизнес-процессов, определение желаемых параметров системы и потребностей  пользователей</a:t>
            </a:r>
          </a:p>
          <a:p>
            <a:r>
              <a:rPr lang="ru-RU" sz="1600" dirty="0" err="1"/>
              <a:t>Requirements</a:t>
            </a:r>
            <a:r>
              <a:rPr lang="ru-RU" sz="1600" dirty="0"/>
              <a:t> (требования) - предполагает сбор требований и их анализ, управление требованиями, перевод требований в функциональные спецификации. Здесь начинается анализ прецедентов и построение </a:t>
            </a:r>
            <a:r>
              <a:rPr lang="ru-RU" sz="1600" dirty="0" err="1"/>
              <a:t>use</a:t>
            </a:r>
            <a:r>
              <a:rPr lang="ru-RU" sz="1600" dirty="0"/>
              <a:t> </a:t>
            </a:r>
            <a:r>
              <a:rPr lang="ru-RU" sz="1600" dirty="0" err="1"/>
              <a:t>cases</a:t>
            </a:r>
            <a:r>
              <a:rPr lang="ru-RU" sz="1600" dirty="0"/>
              <a:t> (вариантов использования) - формальное отображение требований пользователя в UML;</a:t>
            </a:r>
          </a:p>
          <a:p>
            <a:r>
              <a:rPr lang="ru-RU" sz="1600" dirty="0" err="1"/>
              <a:t>Analysis</a:t>
            </a:r>
            <a:r>
              <a:rPr lang="ru-RU" sz="1600" dirty="0"/>
              <a:t> </a:t>
            </a:r>
            <a:r>
              <a:rPr lang="ru-RU" sz="1600" dirty="0" err="1"/>
              <a:t>and</a:t>
            </a:r>
            <a:r>
              <a:rPr lang="ru-RU" sz="1600" dirty="0"/>
              <a:t> </a:t>
            </a:r>
            <a:r>
              <a:rPr lang="ru-RU" sz="1600" dirty="0" err="1"/>
              <a:t>design</a:t>
            </a:r>
            <a:r>
              <a:rPr lang="ru-RU" sz="1600" dirty="0"/>
              <a:t> (анализ и проектирование) - предполагает перевод собранных требований в формализованную модель проекта. Результатом является описание системы на фазе проектирования и реализации - это документы уровня разработчиков системы. Язык формализации - </a:t>
            </a:r>
            <a:r>
              <a:rPr lang="ru-RU" sz="1600" dirty="0" err="1"/>
              <a:t>Unified</a:t>
            </a:r>
            <a:r>
              <a:rPr lang="ru-RU" sz="1600" dirty="0"/>
              <a:t> </a:t>
            </a:r>
            <a:r>
              <a:rPr lang="ru-RU" sz="1600" dirty="0" err="1"/>
              <a:t>Modelling</a:t>
            </a:r>
            <a:r>
              <a:rPr lang="ru-RU" sz="1600" dirty="0"/>
              <a:t> </a:t>
            </a:r>
            <a:r>
              <a:rPr lang="ru-RU" sz="1600" dirty="0" err="1"/>
              <a:t>Language</a:t>
            </a:r>
            <a:r>
              <a:rPr lang="ru-RU" sz="1600" dirty="0"/>
              <a:t> (UML). В процессе итеративной разработки выполнится эволюция: модель анализа -</a:t>
            </a:r>
            <a:r>
              <a:rPr lang="en-US" sz="1600" dirty="0"/>
              <a:t>&gt;</a:t>
            </a:r>
            <a:r>
              <a:rPr lang="ru-RU" sz="1600" dirty="0"/>
              <a:t> модель проекта. </a:t>
            </a:r>
          </a:p>
          <a:p>
            <a:r>
              <a:rPr lang="ru-RU" sz="1600" dirty="0" err="1"/>
              <a:t>Implementation</a:t>
            </a:r>
            <a:r>
              <a:rPr lang="ru-RU" sz="1600" dirty="0"/>
              <a:t> (реализация, кодирование) - предполагает собственно написание кода. Элементы кода в RUP уже созданы на этапе анализа и проектирования, так как средство реализации UML - </a:t>
            </a:r>
            <a:r>
              <a:rPr lang="en-US" sz="1600" dirty="0"/>
              <a:t>Rational</a:t>
            </a:r>
            <a:r>
              <a:rPr lang="ru-RU" sz="1600" dirty="0"/>
              <a:t> </a:t>
            </a:r>
            <a:r>
              <a:rPr lang="en-US" sz="1600" dirty="0"/>
              <a:t>Software Architect</a:t>
            </a:r>
            <a:r>
              <a:rPr lang="ru-RU" sz="1600" dirty="0"/>
              <a:t> - позволяет создавать элементы кода на нескольких языках программирования. Методология - объектно-ориентированное программирование;</a:t>
            </a:r>
          </a:p>
          <a:p>
            <a:r>
              <a:rPr lang="ru-RU" sz="1600" dirty="0" err="1"/>
              <a:t>Test</a:t>
            </a:r>
            <a:r>
              <a:rPr lang="ru-RU" sz="1600" dirty="0"/>
              <a:t> (тестирование) - предполагает тестирование продукта на каждой итерации. Стоит специально отметить, что </a:t>
            </a:r>
            <a:r>
              <a:rPr lang="ru-RU" sz="1600" dirty="0" err="1"/>
              <a:t>regression</a:t>
            </a:r>
            <a:r>
              <a:rPr lang="ru-RU" sz="1600" dirty="0"/>
              <a:t> </a:t>
            </a:r>
            <a:r>
              <a:rPr lang="ru-RU" sz="1600" dirty="0" err="1"/>
              <a:t>testing</a:t>
            </a:r>
            <a:r>
              <a:rPr lang="ru-RU" sz="1600" dirty="0"/>
              <a:t> (возвратное тестирование) в данном случае должно содержать все актуальные тесты от предыдущей итерации и новые приемосдаточные тесты;</a:t>
            </a:r>
          </a:p>
          <a:p>
            <a:r>
              <a:rPr lang="ru-RU" sz="1600" dirty="0" err="1"/>
              <a:t>Deployment</a:t>
            </a:r>
            <a:r>
              <a:rPr lang="ru-RU" sz="1600" dirty="0"/>
              <a:t> (внедрение) - предполагает установку продукта на полигоне заказчика, подготовку персонала, запуск системы плюс приемо-сдаточные испытания, подготовка стандартов развертывания продукта, передача материалов отделу продаж (действия опциональны в зависимости от специфики продукта).</a:t>
            </a:r>
            <a:endParaRPr lang="ru-RU" sz="600" dirty="0"/>
          </a:p>
        </p:txBody>
      </p:sp>
    </p:spTree>
    <p:extLst>
      <p:ext uri="{BB962C8B-B14F-4D97-AF65-F5344CB8AC3E}">
        <p14:creationId xmlns:p14="http://schemas.microsoft.com/office/powerpoint/2010/main" val="2046068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dirty="0"/>
              <a:t>Спиральная модель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142984"/>
            <a:ext cx="6215106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016004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Поддерживающие процессы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84784"/>
            <a:ext cx="7886700" cy="4692179"/>
          </a:xfrm>
        </p:spPr>
        <p:txBody>
          <a:bodyPr>
            <a:normAutofit/>
          </a:bodyPr>
          <a:lstStyle/>
          <a:p>
            <a:r>
              <a:rPr lang="ru-RU" dirty="0" err="1"/>
              <a:t>Configuration</a:t>
            </a:r>
            <a:r>
              <a:rPr lang="ru-RU" dirty="0"/>
              <a:t> </a:t>
            </a:r>
            <a:r>
              <a:rPr lang="ru-RU" dirty="0" err="1"/>
              <a:t>management</a:t>
            </a:r>
            <a:r>
              <a:rPr lang="ru-RU" dirty="0"/>
              <a:t> (управление конфигурацией и изменениями) - процессы, направленные на управление версиями продукта, что предполагает контроль исходного кода (модели, исполняемых модулей, тестов, документации), контроль версий продукта, корпоративные стандарты разработки кода и документации, отслеживание изменений и ошибок (</a:t>
            </a:r>
            <a:r>
              <a:rPr lang="ru-RU" dirty="0" err="1"/>
              <a:t>bug</a:t>
            </a:r>
            <a:r>
              <a:rPr lang="ru-RU" dirty="0"/>
              <a:t> </a:t>
            </a:r>
            <a:r>
              <a:rPr lang="ru-RU" dirty="0" err="1"/>
              <a:t>tracking</a:t>
            </a:r>
            <a:r>
              <a:rPr lang="ru-RU" dirty="0"/>
              <a:t>); тесно связан с тестированием и поддержкой пользователей (</a:t>
            </a:r>
            <a:r>
              <a:rPr lang="ru-RU" dirty="0" err="1"/>
              <a:t>customers</a:t>
            </a:r>
            <a:r>
              <a:rPr lang="ru-RU" dirty="0"/>
              <a:t> </a:t>
            </a:r>
            <a:r>
              <a:rPr lang="ru-RU" dirty="0" err="1"/>
              <a:t>support</a:t>
            </a:r>
            <a:r>
              <a:rPr lang="ru-RU" dirty="0"/>
              <a:t>);</a:t>
            </a:r>
          </a:p>
          <a:p>
            <a:r>
              <a:rPr lang="en-US" dirty="0"/>
              <a:t>Project </a:t>
            </a:r>
            <a:r>
              <a:rPr lang="ru-RU" dirty="0" err="1"/>
              <a:t>Management</a:t>
            </a:r>
            <a:r>
              <a:rPr lang="ru-RU" dirty="0"/>
              <a:t> (управление проектом) - предполагает набор административных действий управления проектом согласно идеологии RUP, используются средства управления проектом </a:t>
            </a:r>
            <a:r>
              <a:rPr lang="ru-RU" dirty="0" err="1"/>
              <a:t>Rational</a:t>
            </a:r>
            <a:r>
              <a:rPr lang="ru-RU" dirty="0"/>
              <a:t>;</a:t>
            </a:r>
          </a:p>
          <a:p>
            <a:r>
              <a:rPr lang="ru-RU" dirty="0" err="1"/>
              <a:t>Environment</a:t>
            </a:r>
            <a:r>
              <a:rPr lang="ru-RU" dirty="0"/>
              <a:t> (управление средой проектирования) - предполагает создание и поддержку средств анализа, проектирования, разработки, тестирования.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0515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4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5334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3600" b="1"/>
              <a:t>Дополнительные ресурсы RUP</a:t>
            </a:r>
            <a:endParaRPr lang="en-US"/>
          </a:p>
        </p:txBody>
      </p:sp>
      <p:sp>
        <p:nvSpPr>
          <p:cNvPr id="10035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552" y="1141588"/>
            <a:ext cx="8458200" cy="5257800"/>
          </a:xfrm>
        </p:spPr>
        <p:txBody>
          <a:bodyPr>
            <a:normAutofit/>
          </a:bodyPr>
          <a:lstStyle/>
          <a:p>
            <a:r>
              <a:rPr lang="en-US" sz="2400" dirty="0" err="1">
                <a:latin typeface="Corbel" pitchFamily="34" charset="0"/>
              </a:rPr>
              <a:t>Основные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понятия</a:t>
            </a:r>
            <a:r>
              <a:rPr lang="en-US" sz="2400" dirty="0">
                <a:latin typeface="Corbel" pitchFamily="34" charset="0"/>
              </a:rPr>
              <a:t> (Concepts)</a:t>
            </a:r>
          </a:p>
          <a:p>
            <a:pPr lvl="1"/>
            <a:r>
              <a:rPr lang="en-US" sz="2000" dirty="0" err="1">
                <a:latin typeface="Corbel" pitchFamily="34" charset="0"/>
              </a:rPr>
              <a:t>Вводят</a:t>
            </a:r>
            <a:r>
              <a:rPr lang="en-US" sz="2000" dirty="0">
                <a:latin typeface="Corbel" pitchFamily="34" charset="0"/>
              </a:rPr>
              <a:t> </a:t>
            </a:r>
            <a:r>
              <a:rPr lang="en-US" sz="2000" dirty="0" err="1">
                <a:latin typeface="Corbel" pitchFamily="34" charset="0"/>
              </a:rPr>
              <a:t>основные</a:t>
            </a:r>
            <a:r>
              <a:rPr lang="en-US" sz="2000" dirty="0">
                <a:latin typeface="Corbel" pitchFamily="34" charset="0"/>
              </a:rPr>
              <a:t> </a:t>
            </a:r>
            <a:r>
              <a:rPr lang="en-US" sz="2000" dirty="0" err="1">
                <a:latin typeface="Corbel" pitchFamily="34" charset="0"/>
              </a:rPr>
              <a:t>определения</a:t>
            </a:r>
            <a:r>
              <a:rPr lang="en-US" sz="2000" dirty="0">
                <a:latin typeface="Corbel" pitchFamily="34" charset="0"/>
              </a:rPr>
              <a:t>, </a:t>
            </a:r>
            <a:r>
              <a:rPr lang="en-US" sz="2000" dirty="0" err="1">
                <a:latin typeface="Corbel" pitchFamily="34" charset="0"/>
              </a:rPr>
              <a:t>ключевые</a:t>
            </a:r>
            <a:r>
              <a:rPr lang="en-US" sz="2000" dirty="0">
                <a:latin typeface="Corbel" pitchFamily="34" charset="0"/>
              </a:rPr>
              <a:t> </a:t>
            </a:r>
            <a:r>
              <a:rPr lang="en-US" sz="2000" dirty="0" err="1">
                <a:latin typeface="Corbel" pitchFamily="34" charset="0"/>
              </a:rPr>
              <a:t>идеи</a:t>
            </a:r>
            <a:r>
              <a:rPr lang="ru-RU" sz="2000" dirty="0">
                <a:latin typeface="Corbel" pitchFamily="34" charset="0"/>
              </a:rPr>
              <a:t>, принципы</a:t>
            </a:r>
            <a:r>
              <a:rPr lang="en-US" sz="2000" dirty="0">
                <a:latin typeface="Corbel" pitchFamily="34" charset="0"/>
              </a:rPr>
              <a:t> </a:t>
            </a:r>
          </a:p>
          <a:p>
            <a:r>
              <a:rPr lang="en-US" sz="2400" dirty="0" err="1">
                <a:latin typeface="Corbel" pitchFamily="34" charset="0"/>
              </a:rPr>
              <a:t>Руководящие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указания</a:t>
            </a:r>
            <a:r>
              <a:rPr lang="en-US" sz="2400" dirty="0">
                <a:latin typeface="Corbel" pitchFamily="34" charset="0"/>
              </a:rPr>
              <a:t> (Guidelines)</a:t>
            </a:r>
          </a:p>
          <a:p>
            <a:pPr lvl="1"/>
            <a:r>
              <a:rPr lang="en-US" sz="2000" dirty="0" err="1">
                <a:latin typeface="Corbel" pitchFamily="34" charset="0"/>
              </a:rPr>
              <a:t>Методики</a:t>
            </a:r>
            <a:r>
              <a:rPr lang="en-US" sz="2000" dirty="0">
                <a:latin typeface="Corbel" pitchFamily="34" charset="0"/>
              </a:rPr>
              <a:t>, </a:t>
            </a:r>
            <a:r>
              <a:rPr lang="en-US" sz="2000" dirty="0" err="1">
                <a:latin typeface="Corbel" pitchFamily="34" charset="0"/>
              </a:rPr>
              <a:t>правила</a:t>
            </a:r>
            <a:r>
              <a:rPr lang="en-US" sz="2000" dirty="0">
                <a:latin typeface="Corbel" pitchFamily="34" charset="0"/>
              </a:rPr>
              <a:t>, </a:t>
            </a:r>
            <a:r>
              <a:rPr lang="en-US" sz="2000" dirty="0" err="1">
                <a:latin typeface="Corbel" pitchFamily="34" charset="0"/>
              </a:rPr>
              <a:t>эвристики</a:t>
            </a:r>
            <a:r>
              <a:rPr lang="en-US" sz="2000" dirty="0">
                <a:latin typeface="Corbel" pitchFamily="34" charset="0"/>
              </a:rPr>
              <a:t>, </a:t>
            </a:r>
            <a:r>
              <a:rPr lang="en-US" sz="2000" dirty="0" err="1">
                <a:latin typeface="Corbel" pitchFamily="34" charset="0"/>
              </a:rPr>
              <a:t>контрольные</a:t>
            </a:r>
            <a:r>
              <a:rPr lang="en-US" sz="2000" dirty="0">
                <a:latin typeface="Corbel" pitchFamily="34" charset="0"/>
              </a:rPr>
              <a:t> </a:t>
            </a:r>
            <a:r>
              <a:rPr lang="en-US" sz="2000" dirty="0" err="1">
                <a:latin typeface="Corbel" pitchFamily="34" charset="0"/>
              </a:rPr>
              <a:t>таблицы</a:t>
            </a:r>
            <a:r>
              <a:rPr lang="en-US" sz="2000" dirty="0">
                <a:latin typeface="Corbel" pitchFamily="34" charset="0"/>
              </a:rPr>
              <a:t> </a:t>
            </a:r>
            <a:r>
              <a:rPr lang="ru-RU" sz="2000" dirty="0">
                <a:latin typeface="Corbel" pitchFamily="34" charset="0"/>
              </a:rPr>
              <a:t>для выполнения действий, шагов, и обращения к артефактам</a:t>
            </a:r>
            <a:endParaRPr lang="en-US" sz="2000" dirty="0">
              <a:latin typeface="Corbel" pitchFamily="34" charset="0"/>
            </a:endParaRPr>
          </a:p>
          <a:p>
            <a:r>
              <a:rPr lang="en-US" sz="2400" dirty="0" err="1">
                <a:latin typeface="Corbel" pitchFamily="34" charset="0"/>
              </a:rPr>
              <a:t>Руководства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по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использованию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инструментальных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средств</a:t>
            </a:r>
            <a:r>
              <a:rPr lang="en-US" sz="2400" dirty="0">
                <a:latin typeface="Corbel" pitchFamily="34" charset="0"/>
              </a:rPr>
              <a:t> (Tool mentors)</a:t>
            </a:r>
            <a:endParaRPr lang="ru-RU" sz="2400" dirty="0">
              <a:latin typeface="Corbel" pitchFamily="34" charset="0"/>
            </a:endParaRPr>
          </a:p>
          <a:p>
            <a:pPr lvl="1"/>
            <a:r>
              <a:rPr lang="ru-RU" sz="2000" dirty="0">
                <a:latin typeface="Corbel" pitchFamily="34" charset="0"/>
              </a:rPr>
              <a:t>Практическое руководство к использованию средств разработки</a:t>
            </a:r>
            <a:endParaRPr lang="en-US" sz="2000" dirty="0">
              <a:latin typeface="Corbel" pitchFamily="34" charset="0"/>
            </a:endParaRPr>
          </a:p>
          <a:p>
            <a:r>
              <a:rPr lang="en-US" sz="2400" dirty="0" err="1">
                <a:latin typeface="Corbel" pitchFamily="34" charset="0"/>
              </a:rPr>
              <a:t>Шаблоны</a:t>
            </a:r>
            <a:r>
              <a:rPr lang="en-US" sz="2400" dirty="0">
                <a:latin typeface="Corbel" pitchFamily="34" charset="0"/>
              </a:rPr>
              <a:t> (Templates)</a:t>
            </a:r>
          </a:p>
          <a:p>
            <a:pPr lvl="1"/>
            <a:r>
              <a:rPr lang="en-US" sz="2000" dirty="0" err="1">
                <a:latin typeface="Corbel" pitchFamily="34" charset="0"/>
              </a:rPr>
              <a:t>для</a:t>
            </a:r>
            <a:r>
              <a:rPr lang="en-US" sz="2000" dirty="0">
                <a:latin typeface="Corbel" pitchFamily="34" charset="0"/>
              </a:rPr>
              <a:t> </a:t>
            </a:r>
            <a:r>
              <a:rPr lang="en-US" sz="2000" dirty="0" err="1">
                <a:latin typeface="Corbel" pitchFamily="34" charset="0"/>
              </a:rPr>
              <a:t>основных</a:t>
            </a:r>
            <a:r>
              <a:rPr lang="en-US" sz="2000" dirty="0">
                <a:latin typeface="Corbel" pitchFamily="34" charset="0"/>
              </a:rPr>
              <a:t> </a:t>
            </a:r>
            <a:r>
              <a:rPr lang="en-US" sz="2000" dirty="0" err="1">
                <a:latin typeface="Corbel" pitchFamily="34" charset="0"/>
              </a:rPr>
              <a:t>рабочих</a:t>
            </a:r>
            <a:r>
              <a:rPr lang="en-US" sz="2000" dirty="0">
                <a:latin typeface="Corbel" pitchFamily="34" charset="0"/>
              </a:rPr>
              <a:t> </a:t>
            </a:r>
            <a:r>
              <a:rPr lang="en-US" sz="2000" dirty="0" err="1">
                <a:latin typeface="Corbel" pitchFamily="34" charset="0"/>
              </a:rPr>
              <a:t>продуктов</a:t>
            </a:r>
            <a:r>
              <a:rPr lang="en-US" sz="2000" dirty="0">
                <a:latin typeface="Corbel" pitchFamily="34" charset="0"/>
              </a:rPr>
              <a:t> (</a:t>
            </a:r>
            <a:r>
              <a:rPr lang="ru-RU" sz="2000" dirty="0">
                <a:latin typeface="Corbel" pitchFamily="34" charset="0"/>
              </a:rPr>
              <a:t>артефактов)</a:t>
            </a:r>
            <a:endParaRPr lang="en-US" sz="2000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2885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Дисциплины </a:t>
            </a:r>
            <a:r>
              <a:rPr lang="en-US" dirty="0"/>
              <a:t>RUP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Все элементы процесса разработки – роли, действия, артефакты и связанные с ними дополнительные ресурсы сгруппированы в логические контейнеры, называемые дисциплинами, и соответствуют девяти основным и вспомогательным процессам разработки</a:t>
            </a:r>
          </a:p>
        </p:txBody>
      </p:sp>
    </p:spTree>
    <p:extLst>
      <p:ext uri="{BB962C8B-B14F-4D97-AF65-F5344CB8AC3E}">
        <p14:creationId xmlns:p14="http://schemas.microsoft.com/office/powerpoint/2010/main" val="25087334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Инструментальный комплекс </a:t>
            </a:r>
            <a:r>
              <a:rPr lang="en-US" dirty="0"/>
              <a:t>RUP </a:t>
            </a:r>
            <a:r>
              <a:rPr lang="ru-RU" dirty="0"/>
              <a:t>– база знаний и руководство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Руководство для всех участников проектной команды</a:t>
            </a:r>
          </a:p>
          <a:p>
            <a:r>
              <a:rPr lang="ru-RU" sz="2400" dirty="0"/>
              <a:t>Наставления по использованию инструментальных средств </a:t>
            </a:r>
            <a:r>
              <a:rPr lang="en-US" sz="2400" dirty="0"/>
              <a:t>Rational Software Architect</a:t>
            </a:r>
            <a:endParaRPr lang="ru-RU" sz="2400" dirty="0"/>
          </a:p>
          <a:p>
            <a:r>
              <a:rPr lang="ru-RU" sz="2400" dirty="0"/>
              <a:t>Примеры и шаблоны проектных решений</a:t>
            </a:r>
          </a:p>
          <a:p>
            <a:r>
              <a:rPr lang="ru-RU" sz="2400" dirty="0"/>
              <a:t>Шаблоны проектной документации</a:t>
            </a:r>
          </a:p>
          <a:p>
            <a:r>
              <a:rPr lang="ru-RU" sz="2400" dirty="0"/>
              <a:t>Шаблоны в формате </a:t>
            </a:r>
            <a:r>
              <a:rPr lang="en-US" sz="2400" dirty="0"/>
              <a:t>MS Word</a:t>
            </a:r>
          </a:p>
          <a:p>
            <a:r>
              <a:rPr lang="ru-RU" sz="2400" dirty="0"/>
              <a:t>Планы в формате </a:t>
            </a:r>
            <a:r>
              <a:rPr lang="en-US" sz="2400" dirty="0"/>
              <a:t>MS Project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518281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5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5334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3600" b="1"/>
              <a:t>Руководящие указания</a:t>
            </a:r>
            <a:endParaRPr lang="en-US"/>
          </a:p>
        </p:txBody>
      </p:sp>
      <p:sp>
        <p:nvSpPr>
          <p:cNvPr id="10138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1143000"/>
            <a:ext cx="8610600" cy="5715000"/>
          </a:xfrm>
        </p:spPr>
        <p:txBody>
          <a:bodyPr>
            <a:normAutofit/>
          </a:bodyPr>
          <a:lstStyle/>
          <a:p>
            <a:r>
              <a:rPr lang="en-US" sz="2800" dirty="0" err="1">
                <a:latin typeface="Corbel" pitchFamily="34" charset="0"/>
              </a:rPr>
              <a:t>Представляют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собой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правила</a:t>
            </a:r>
            <a:r>
              <a:rPr lang="en-US" sz="2800" dirty="0">
                <a:latin typeface="Corbel" pitchFamily="34" charset="0"/>
              </a:rPr>
              <a:t>, </a:t>
            </a:r>
            <a:r>
              <a:rPr lang="en-US" sz="2800" dirty="0" err="1">
                <a:latin typeface="Corbel" pitchFamily="34" charset="0"/>
              </a:rPr>
              <a:t>рекомендации</a:t>
            </a:r>
            <a:r>
              <a:rPr lang="en-US" sz="2800" dirty="0">
                <a:latin typeface="Corbel" pitchFamily="34" charset="0"/>
              </a:rPr>
              <a:t>, </a:t>
            </a:r>
            <a:r>
              <a:rPr lang="en-US" sz="2800" dirty="0" err="1">
                <a:latin typeface="Corbel" pitchFamily="34" charset="0"/>
              </a:rPr>
              <a:t>эвристики</a:t>
            </a:r>
            <a:r>
              <a:rPr lang="en-US" sz="2800" dirty="0">
                <a:latin typeface="Corbel" pitchFamily="34" charset="0"/>
              </a:rPr>
              <a:t>, </a:t>
            </a:r>
            <a:r>
              <a:rPr lang="en-US" sz="2800" dirty="0" err="1">
                <a:latin typeface="Corbel" pitchFamily="34" charset="0"/>
              </a:rPr>
              <a:t>поддерживающие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действия</a:t>
            </a:r>
            <a:r>
              <a:rPr lang="en-US" sz="2800" dirty="0">
                <a:latin typeface="Corbel" pitchFamily="34" charset="0"/>
              </a:rPr>
              <a:t> и </a:t>
            </a:r>
            <a:r>
              <a:rPr lang="en-US" sz="2800" dirty="0" err="1">
                <a:latin typeface="Corbel" pitchFamily="34" charset="0"/>
              </a:rPr>
              <a:t>отдельные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шаги</a:t>
            </a:r>
            <a:endParaRPr lang="en-US" dirty="0">
              <a:latin typeface="Corbel" pitchFamily="34" charset="0"/>
            </a:endParaRPr>
          </a:p>
          <a:p>
            <a:pPr lvl="1"/>
            <a:r>
              <a:rPr lang="en-US" dirty="0" err="1">
                <a:latin typeface="Corbel" pitchFamily="34" charset="0"/>
              </a:rPr>
              <a:t>краткое</a:t>
            </a:r>
            <a:r>
              <a:rPr lang="en-US" dirty="0">
                <a:latin typeface="Corbel" pitchFamily="34" charset="0"/>
              </a:rPr>
              <a:t>, </a:t>
            </a:r>
            <a:r>
              <a:rPr lang="en-US" dirty="0" err="1">
                <a:latin typeface="Corbel" pitchFamily="34" charset="0"/>
              </a:rPr>
              <a:t>сжатое</a:t>
            </a:r>
            <a:r>
              <a:rPr lang="en-US" dirty="0">
                <a:latin typeface="Corbel" pitchFamily="34" charset="0"/>
              </a:rPr>
              <a:t> </a:t>
            </a:r>
            <a:r>
              <a:rPr lang="en-US" dirty="0" err="1">
                <a:latin typeface="Corbel" pitchFamily="34" charset="0"/>
              </a:rPr>
              <a:t>описание</a:t>
            </a:r>
            <a:r>
              <a:rPr lang="en-US" dirty="0">
                <a:latin typeface="Corbel" pitchFamily="34" charset="0"/>
              </a:rPr>
              <a:t> </a:t>
            </a:r>
            <a:r>
              <a:rPr lang="en-US" dirty="0" err="1">
                <a:latin typeface="Corbel" pitchFamily="34" charset="0"/>
              </a:rPr>
              <a:t>действий</a:t>
            </a:r>
            <a:r>
              <a:rPr lang="en-US" dirty="0">
                <a:latin typeface="Corbel" pitchFamily="34" charset="0"/>
              </a:rPr>
              <a:t> и </a:t>
            </a:r>
            <a:r>
              <a:rPr lang="en-US" dirty="0" err="1">
                <a:latin typeface="Corbel" pitchFamily="34" charset="0"/>
              </a:rPr>
              <a:t>шагов</a:t>
            </a:r>
            <a:endParaRPr lang="en-US" dirty="0">
              <a:latin typeface="Corbel" pitchFamily="34" charset="0"/>
            </a:endParaRPr>
          </a:p>
          <a:p>
            <a:pPr lvl="1"/>
            <a:r>
              <a:rPr lang="en-US" dirty="0" err="1">
                <a:latin typeface="Corbel" pitchFamily="34" charset="0"/>
              </a:rPr>
              <a:t>правила</a:t>
            </a:r>
            <a:r>
              <a:rPr lang="en-US" dirty="0">
                <a:latin typeface="Corbel" pitchFamily="34" charset="0"/>
              </a:rPr>
              <a:t> </a:t>
            </a:r>
            <a:r>
              <a:rPr lang="en-US" dirty="0" err="1">
                <a:latin typeface="Corbel" pitchFamily="34" charset="0"/>
              </a:rPr>
              <a:t>качественного</a:t>
            </a:r>
            <a:r>
              <a:rPr lang="en-US" dirty="0">
                <a:latin typeface="Corbel" pitchFamily="34" charset="0"/>
              </a:rPr>
              <a:t> </a:t>
            </a:r>
            <a:r>
              <a:rPr lang="en-US" dirty="0" err="1">
                <a:latin typeface="Corbel" pitchFamily="34" charset="0"/>
              </a:rPr>
              <a:t>оформления</a:t>
            </a:r>
            <a:r>
              <a:rPr lang="en-US" dirty="0">
                <a:latin typeface="Corbel" pitchFamily="34" charset="0"/>
              </a:rPr>
              <a:t> </a:t>
            </a:r>
            <a:r>
              <a:rPr lang="en-US" dirty="0" err="1">
                <a:latin typeface="Corbel" pitchFamily="34" charset="0"/>
              </a:rPr>
              <a:t>результатов</a:t>
            </a:r>
            <a:endParaRPr lang="en-US" dirty="0">
              <a:latin typeface="Corbel" pitchFamily="34" charset="0"/>
            </a:endParaRPr>
          </a:p>
          <a:p>
            <a:pPr lvl="1"/>
            <a:r>
              <a:rPr lang="en-US" dirty="0" err="1">
                <a:latin typeface="Corbel" pitchFamily="34" charset="0"/>
              </a:rPr>
              <a:t>конкретные</a:t>
            </a:r>
            <a:r>
              <a:rPr lang="en-US" dirty="0">
                <a:latin typeface="Corbel" pitchFamily="34" charset="0"/>
              </a:rPr>
              <a:t> </a:t>
            </a:r>
            <a:r>
              <a:rPr lang="en-US" dirty="0" err="1">
                <a:latin typeface="Corbel" pitchFamily="34" charset="0"/>
              </a:rPr>
              <a:t>методики</a:t>
            </a:r>
            <a:endParaRPr lang="en-US" b="1" dirty="0">
              <a:latin typeface="Corbel" pitchFamily="34" charset="0"/>
            </a:endParaRPr>
          </a:p>
          <a:p>
            <a:pPr lvl="2"/>
            <a:r>
              <a:rPr lang="en-US" dirty="0" err="1">
                <a:latin typeface="Corbel" pitchFamily="34" charset="0"/>
              </a:rPr>
              <a:t>трансформация</a:t>
            </a:r>
            <a:r>
              <a:rPr lang="en-US" dirty="0">
                <a:latin typeface="Corbel" pitchFamily="34" charset="0"/>
              </a:rPr>
              <a:t> </a:t>
            </a:r>
            <a:r>
              <a:rPr lang="en-US" dirty="0" err="1">
                <a:latin typeface="Corbel" pitchFamily="34" charset="0"/>
              </a:rPr>
              <a:t>одного</a:t>
            </a:r>
            <a:r>
              <a:rPr lang="en-US" dirty="0">
                <a:latin typeface="Corbel" pitchFamily="34" charset="0"/>
              </a:rPr>
              <a:t> </a:t>
            </a:r>
            <a:r>
              <a:rPr lang="en-US" dirty="0" err="1">
                <a:latin typeface="Corbel" pitchFamily="34" charset="0"/>
              </a:rPr>
              <a:t>рабочего</a:t>
            </a:r>
            <a:r>
              <a:rPr lang="en-US" dirty="0">
                <a:latin typeface="Corbel" pitchFamily="34" charset="0"/>
              </a:rPr>
              <a:t> </a:t>
            </a:r>
            <a:r>
              <a:rPr lang="en-US" dirty="0" err="1">
                <a:latin typeface="Corbel" pitchFamily="34" charset="0"/>
              </a:rPr>
              <a:t>продукта</a:t>
            </a:r>
            <a:r>
              <a:rPr lang="en-US" dirty="0">
                <a:latin typeface="Corbel" pitchFamily="34" charset="0"/>
              </a:rPr>
              <a:t> в </a:t>
            </a:r>
            <a:r>
              <a:rPr lang="en-US" dirty="0" err="1">
                <a:latin typeface="Corbel" pitchFamily="34" charset="0"/>
              </a:rPr>
              <a:t>другой</a:t>
            </a:r>
            <a:endParaRPr lang="en-US" dirty="0">
              <a:latin typeface="Corbel" pitchFamily="34" charset="0"/>
            </a:endParaRPr>
          </a:p>
          <a:p>
            <a:pPr lvl="2"/>
            <a:r>
              <a:rPr lang="en-US" dirty="0" err="1">
                <a:latin typeface="Corbel" pitchFamily="34" charset="0"/>
              </a:rPr>
              <a:t>использование</a:t>
            </a:r>
            <a:r>
              <a:rPr lang="en-US" dirty="0">
                <a:latin typeface="Corbel" pitchFamily="34" charset="0"/>
              </a:rPr>
              <a:t> UML</a:t>
            </a:r>
          </a:p>
          <a:p>
            <a:r>
              <a:rPr lang="en-US" sz="2800" dirty="0" err="1">
                <a:latin typeface="Corbel" pitchFamily="34" charset="0"/>
              </a:rPr>
              <a:t>Используются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для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оценки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качества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рабочих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продуктов</a:t>
            </a:r>
            <a:endParaRPr lang="en-US" sz="2800" dirty="0">
              <a:latin typeface="Corbel" pitchFamily="34" charset="0"/>
            </a:endParaRPr>
          </a:p>
          <a:p>
            <a:r>
              <a:rPr lang="en-US" sz="2800" dirty="0" err="1">
                <a:latin typeface="Corbel" pitchFamily="34" charset="0"/>
              </a:rPr>
              <a:t>Адаптированы</a:t>
            </a:r>
            <a:r>
              <a:rPr lang="en-US" sz="2800" dirty="0">
                <a:latin typeface="Corbel" pitchFamily="34" charset="0"/>
              </a:rPr>
              <a:t> к </a:t>
            </a:r>
            <a:r>
              <a:rPr lang="en-US" sz="2800" dirty="0" err="1">
                <a:latin typeface="Corbel" pitchFamily="34" charset="0"/>
              </a:rPr>
              <a:t>условиям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объекта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внедрения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технологии</a:t>
            </a:r>
            <a:endParaRPr lang="en-US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918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5334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3600" b="1"/>
              <a:t>Примеры руководящих указаний</a:t>
            </a:r>
            <a:endParaRPr lang="en-US"/>
          </a:p>
        </p:txBody>
      </p:sp>
      <p:sp>
        <p:nvSpPr>
          <p:cNvPr id="10240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08166" y="1124744"/>
            <a:ext cx="8229600" cy="4953000"/>
          </a:xfrm>
        </p:spPr>
        <p:txBody>
          <a:bodyPr>
            <a:normAutofit/>
          </a:bodyPr>
          <a:lstStyle/>
          <a:p>
            <a:r>
              <a:rPr lang="en-US" sz="2400" dirty="0" err="1">
                <a:latin typeface="Corbel" pitchFamily="34" charset="0"/>
              </a:rPr>
              <a:t>Руководства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по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моделированию</a:t>
            </a:r>
            <a:r>
              <a:rPr lang="en-US" sz="2400" dirty="0">
                <a:latin typeface="Corbel" pitchFamily="34" charset="0"/>
              </a:rPr>
              <a:t>: </a:t>
            </a:r>
          </a:p>
          <a:p>
            <a:pPr lvl="1"/>
            <a:r>
              <a:rPr lang="en-US" sz="2000" dirty="0" err="1">
                <a:latin typeface="Corbel" pitchFamily="34" charset="0"/>
              </a:rPr>
              <a:t>классы</a:t>
            </a:r>
            <a:r>
              <a:rPr lang="en-US" sz="2000" dirty="0">
                <a:latin typeface="Corbel" pitchFamily="34" charset="0"/>
              </a:rPr>
              <a:t>, </a:t>
            </a:r>
            <a:r>
              <a:rPr lang="en-US" sz="2000" dirty="0" err="1">
                <a:latin typeface="Corbel" pitchFamily="34" charset="0"/>
              </a:rPr>
              <a:t>варианты</a:t>
            </a:r>
            <a:r>
              <a:rPr lang="en-US" sz="2000" dirty="0">
                <a:latin typeface="Corbel" pitchFamily="34" charset="0"/>
              </a:rPr>
              <a:t> </a:t>
            </a:r>
            <a:r>
              <a:rPr lang="en-US" sz="2000" dirty="0" err="1">
                <a:latin typeface="Corbel" pitchFamily="34" charset="0"/>
              </a:rPr>
              <a:t>использования</a:t>
            </a:r>
            <a:r>
              <a:rPr lang="en-US" sz="2000" dirty="0">
                <a:latin typeface="Corbel" pitchFamily="34" charset="0"/>
              </a:rPr>
              <a:t>, </a:t>
            </a:r>
            <a:r>
              <a:rPr lang="en-US" sz="2000" dirty="0" err="1">
                <a:latin typeface="Corbel" pitchFamily="34" charset="0"/>
              </a:rPr>
              <a:t>пакеты</a:t>
            </a:r>
            <a:r>
              <a:rPr lang="en-US" sz="2000" dirty="0">
                <a:latin typeface="Corbel" pitchFamily="34" charset="0"/>
              </a:rPr>
              <a:t>, </a:t>
            </a:r>
            <a:r>
              <a:rPr lang="en-US" sz="2000" dirty="0" err="1">
                <a:latin typeface="Corbel" pitchFamily="34" charset="0"/>
              </a:rPr>
              <a:t>модели</a:t>
            </a:r>
            <a:endParaRPr lang="en-US" sz="2000" dirty="0">
              <a:latin typeface="Corbel" pitchFamily="34" charset="0"/>
            </a:endParaRPr>
          </a:p>
          <a:p>
            <a:r>
              <a:rPr lang="en-US" sz="2400" dirty="0" err="1">
                <a:latin typeface="Corbel" pitchFamily="34" charset="0"/>
              </a:rPr>
              <a:t>Руководства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по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программированию</a:t>
            </a:r>
            <a:r>
              <a:rPr lang="en-US" sz="2400" dirty="0">
                <a:latin typeface="Corbel" pitchFamily="34" charset="0"/>
              </a:rPr>
              <a:t> </a:t>
            </a:r>
          </a:p>
          <a:p>
            <a:r>
              <a:rPr lang="en-US" sz="2400" dirty="0" err="1">
                <a:latin typeface="Corbel" pitchFamily="34" charset="0"/>
              </a:rPr>
              <a:t>Руководства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по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проектированию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пользовательского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интерфейса</a:t>
            </a:r>
            <a:endParaRPr lang="en-US" sz="2400" dirty="0">
              <a:latin typeface="Corbel" pitchFamily="34" charset="0"/>
            </a:endParaRPr>
          </a:p>
          <a:p>
            <a:r>
              <a:rPr lang="en-US" sz="2400" dirty="0" err="1">
                <a:latin typeface="Corbel" pitchFamily="34" charset="0"/>
              </a:rPr>
              <a:t>Контрольные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точки</a:t>
            </a:r>
            <a:endParaRPr lang="en-US" sz="2400" dirty="0">
              <a:latin typeface="Corbel" pitchFamily="34" charset="0"/>
            </a:endParaRPr>
          </a:p>
          <a:p>
            <a:pPr lvl="1"/>
            <a:r>
              <a:rPr lang="en-US" sz="2000" dirty="0" err="1">
                <a:latin typeface="Corbel" pitchFamily="34" charset="0"/>
              </a:rPr>
              <a:t>для</a:t>
            </a:r>
            <a:r>
              <a:rPr lang="en-US" sz="2000" dirty="0">
                <a:latin typeface="Corbel" pitchFamily="34" charset="0"/>
              </a:rPr>
              <a:t> </a:t>
            </a:r>
            <a:r>
              <a:rPr lang="en-US" sz="2000" dirty="0" err="1">
                <a:latin typeface="Corbel" pitchFamily="34" charset="0"/>
              </a:rPr>
              <a:t>оценки</a:t>
            </a:r>
            <a:r>
              <a:rPr lang="en-US" sz="2000" dirty="0">
                <a:latin typeface="Corbel" pitchFamily="34" charset="0"/>
              </a:rPr>
              <a:t> </a:t>
            </a:r>
            <a:r>
              <a:rPr lang="en-US" sz="2000" dirty="0" err="1">
                <a:latin typeface="Corbel" pitchFamily="34" charset="0"/>
              </a:rPr>
              <a:t>результатов</a:t>
            </a:r>
            <a:endParaRPr lang="en-US" sz="2000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933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3600" b="1"/>
              <a:t>Руководства по использованию инструментальных средств </a:t>
            </a:r>
            <a:endParaRPr lang="en-US" b="1"/>
          </a:p>
        </p:txBody>
      </p:sp>
      <p:sp>
        <p:nvSpPr>
          <p:cNvPr id="10342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43608" y="1772816"/>
            <a:ext cx="8001000" cy="4648200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n-US" sz="2800" dirty="0" err="1">
                <a:latin typeface="Corbel" pitchFamily="34" charset="0"/>
              </a:rPr>
              <a:t>Аналогичны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руководящим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указаниям</a:t>
            </a:r>
            <a:endParaRPr lang="en-US" sz="2800" dirty="0">
              <a:latin typeface="Corbel" pitchFamily="34" charset="0"/>
            </a:endParaRPr>
          </a:p>
          <a:p>
            <a:pPr>
              <a:spcBef>
                <a:spcPct val="0"/>
              </a:spcBef>
            </a:pPr>
            <a:r>
              <a:rPr lang="en-US" sz="2800" dirty="0" err="1">
                <a:latin typeface="Corbel" pitchFamily="34" charset="0"/>
              </a:rPr>
              <a:t>Описывают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использование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конкретного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инструментального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средства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для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выполнения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некоторых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действий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или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их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шагов</a:t>
            </a:r>
            <a:endParaRPr lang="en-US" sz="2800" dirty="0">
              <a:latin typeface="Corbel" pitchFamily="34" charset="0"/>
            </a:endParaRPr>
          </a:p>
          <a:p>
            <a:pPr>
              <a:spcBef>
                <a:spcPct val="0"/>
              </a:spcBef>
            </a:pPr>
            <a:r>
              <a:rPr lang="en-US" sz="2800" dirty="0" err="1">
                <a:latin typeface="Corbel" pitchFamily="34" charset="0"/>
              </a:rPr>
              <a:t>Связаны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со</a:t>
            </a:r>
            <a:r>
              <a:rPr lang="en-US" sz="2800" dirty="0">
                <a:latin typeface="Corbel" pitchFamily="34" charset="0"/>
              </a:rPr>
              <a:t> </a:t>
            </a:r>
            <a:r>
              <a:rPr lang="en-US" sz="2800" dirty="0" err="1">
                <a:latin typeface="Corbel" pitchFamily="34" charset="0"/>
              </a:rPr>
              <a:t>средствами</a:t>
            </a:r>
            <a:r>
              <a:rPr lang="en-US" sz="2800" dirty="0">
                <a:latin typeface="Corbel" pitchFamily="34" charset="0"/>
              </a:rPr>
              <a:t> Rational:</a:t>
            </a:r>
          </a:p>
          <a:p>
            <a:pPr lvl="1">
              <a:spcBef>
                <a:spcPct val="0"/>
              </a:spcBef>
            </a:pPr>
            <a:r>
              <a:rPr lang="en-US" sz="2000" dirty="0" err="1">
                <a:latin typeface="Corbel" pitchFamily="34" charset="0"/>
              </a:rPr>
              <a:t>RequisitePro</a:t>
            </a:r>
            <a:endParaRPr lang="en-US" sz="2000" dirty="0">
              <a:latin typeface="Corbel" pitchFamily="34" charset="0"/>
            </a:endParaRPr>
          </a:p>
          <a:p>
            <a:pPr lvl="1">
              <a:spcBef>
                <a:spcPct val="0"/>
              </a:spcBef>
            </a:pPr>
            <a:r>
              <a:rPr lang="en-US" sz="2000" dirty="0">
                <a:latin typeface="Corbel" pitchFamily="34" charset="0"/>
              </a:rPr>
              <a:t>Rational Software Architect</a:t>
            </a:r>
          </a:p>
          <a:p>
            <a:pPr lvl="1">
              <a:spcBef>
                <a:spcPct val="0"/>
              </a:spcBef>
            </a:pPr>
            <a:r>
              <a:rPr lang="ru-RU" sz="2000" dirty="0">
                <a:latin typeface="Corbel" pitchFamily="34" charset="0"/>
              </a:rPr>
              <a:t>и др.</a:t>
            </a:r>
            <a:endParaRPr lang="en-US" sz="2000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9274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5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5334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3600" b="1"/>
              <a:t>Шаблоны</a:t>
            </a:r>
            <a:endParaRPr lang="en-US"/>
          </a:p>
        </p:txBody>
      </p:sp>
      <p:sp>
        <p:nvSpPr>
          <p:cNvPr id="10445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71600" y="1124744"/>
            <a:ext cx="8001000" cy="5334000"/>
          </a:xfrm>
        </p:spPr>
        <p:txBody>
          <a:bodyPr>
            <a:normAutofit/>
          </a:bodyPr>
          <a:lstStyle/>
          <a:p>
            <a:r>
              <a:rPr lang="en-US" sz="2400" dirty="0" err="1">
                <a:latin typeface="Corbel" pitchFamily="34" charset="0"/>
              </a:rPr>
              <a:t>Предопределенные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рабочие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продукты</a:t>
            </a:r>
            <a:r>
              <a:rPr lang="en-US" sz="2400" dirty="0">
                <a:latin typeface="Corbel" pitchFamily="34" charset="0"/>
              </a:rPr>
              <a:t>, </a:t>
            </a:r>
            <a:r>
              <a:rPr lang="en-US" sz="2400" dirty="0" err="1">
                <a:latin typeface="Corbel" pitchFamily="34" charset="0"/>
              </a:rPr>
              <a:t>прототипы</a:t>
            </a:r>
            <a:r>
              <a:rPr lang="en-US" sz="2400" dirty="0">
                <a:latin typeface="Corbel" pitchFamily="34" charset="0"/>
              </a:rPr>
              <a:t>:</a:t>
            </a:r>
          </a:p>
          <a:p>
            <a:pPr lvl="1"/>
            <a:r>
              <a:rPr lang="en-US" sz="2400" dirty="0" err="1">
                <a:latin typeface="Corbel" pitchFamily="34" charset="0"/>
              </a:rPr>
              <a:t>шаблоны</a:t>
            </a:r>
            <a:r>
              <a:rPr lang="en-US" sz="2400" dirty="0">
                <a:latin typeface="Corbel" pitchFamily="34" charset="0"/>
              </a:rPr>
              <a:t> Rational </a:t>
            </a:r>
            <a:r>
              <a:rPr lang="en-US" sz="2400" dirty="0" err="1">
                <a:latin typeface="Corbel" pitchFamily="34" charset="0"/>
              </a:rPr>
              <a:t>SoDA</a:t>
            </a:r>
            <a:endParaRPr lang="en-US" sz="2400" dirty="0">
              <a:latin typeface="Corbel" pitchFamily="34" charset="0"/>
            </a:endParaRPr>
          </a:p>
          <a:p>
            <a:pPr lvl="1"/>
            <a:r>
              <a:rPr lang="en-US" sz="2400" dirty="0" err="1">
                <a:latin typeface="Corbel" pitchFamily="34" charset="0"/>
              </a:rPr>
              <a:t>шаблоны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документов</a:t>
            </a:r>
            <a:r>
              <a:rPr lang="en-US" sz="2400" dirty="0">
                <a:latin typeface="Corbel" pitchFamily="34" charset="0"/>
              </a:rPr>
              <a:t> MS Word</a:t>
            </a:r>
          </a:p>
          <a:p>
            <a:pPr lvl="1"/>
            <a:r>
              <a:rPr lang="en-US" sz="2400" dirty="0" err="1">
                <a:latin typeface="Corbel" pitchFamily="34" charset="0"/>
              </a:rPr>
              <a:t>планы</a:t>
            </a:r>
            <a:r>
              <a:rPr lang="en-US" sz="2400" dirty="0">
                <a:latin typeface="Corbel" pitchFamily="34" charset="0"/>
              </a:rPr>
              <a:t> MS Project</a:t>
            </a:r>
          </a:p>
          <a:p>
            <a:pPr lvl="1"/>
            <a:r>
              <a:rPr lang="en-US" sz="2400" dirty="0" err="1">
                <a:latin typeface="Corbel" pitchFamily="34" charset="0"/>
              </a:rPr>
              <a:t>шаблоны</a:t>
            </a:r>
            <a:r>
              <a:rPr lang="en-US" sz="2400" dirty="0">
                <a:latin typeface="Corbel" pitchFamily="34" charset="0"/>
              </a:rPr>
              <a:t> </a:t>
            </a:r>
            <a:r>
              <a:rPr lang="en-US" sz="2400" dirty="0" err="1">
                <a:latin typeface="Corbel" pitchFamily="34" charset="0"/>
              </a:rPr>
              <a:t>страниц</a:t>
            </a:r>
            <a:r>
              <a:rPr lang="en-US" sz="2400" dirty="0">
                <a:latin typeface="Corbel" pitchFamily="34" charset="0"/>
              </a:rPr>
              <a:t> MS FrontPage</a:t>
            </a:r>
          </a:p>
          <a:p>
            <a:r>
              <a:rPr lang="en-US" sz="3200" dirty="0" err="1">
                <a:latin typeface="Corbel" pitchFamily="34" charset="0"/>
              </a:rPr>
              <a:t>Связаны</a:t>
            </a:r>
            <a:r>
              <a:rPr lang="en-US" sz="3200" dirty="0">
                <a:latin typeface="Corbel" pitchFamily="34" charset="0"/>
              </a:rPr>
              <a:t> с </a:t>
            </a:r>
            <a:r>
              <a:rPr lang="en-US" sz="3200" dirty="0" err="1">
                <a:latin typeface="Corbel" pitchFamily="34" charset="0"/>
              </a:rPr>
              <a:t>конкретными</a:t>
            </a:r>
            <a:r>
              <a:rPr lang="en-US" sz="3200" dirty="0">
                <a:latin typeface="Corbel" pitchFamily="34" charset="0"/>
              </a:rPr>
              <a:t> </a:t>
            </a:r>
            <a:r>
              <a:rPr lang="en-US" sz="3200" dirty="0" err="1">
                <a:latin typeface="Corbel" pitchFamily="34" charset="0"/>
              </a:rPr>
              <a:t>действиями</a:t>
            </a:r>
            <a:r>
              <a:rPr lang="en-US" sz="3200" dirty="0">
                <a:latin typeface="Corbel" pitchFamily="34" charset="0"/>
              </a:rPr>
              <a:t>, </a:t>
            </a:r>
            <a:r>
              <a:rPr lang="en-US" sz="3200" dirty="0" err="1">
                <a:latin typeface="Corbel" pitchFamily="34" charset="0"/>
              </a:rPr>
              <a:t>порождающими</a:t>
            </a:r>
            <a:r>
              <a:rPr lang="en-US" sz="3200" dirty="0">
                <a:latin typeface="Corbel" pitchFamily="34" charset="0"/>
              </a:rPr>
              <a:t> </a:t>
            </a:r>
            <a:r>
              <a:rPr lang="en-US" sz="3200" dirty="0" err="1">
                <a:latin typeface="Corbel" pitchFamily="34" charset="0"/>
              </a:rPr>
              <a:t>соответствующие</a:t>
            </a:r>
            <a:r>
              <a:rPr lang="en-US" sz="3200" dirty="0">
                <a:latin typeface="Corbel" pitchFamily="34" charset="0"/>
              </a:rPr>
              <a:t> </a:t>
            </a:r>
            <a:r>
              <a:rPr lang="en-US" sz="3200" dirty="0" err="1">
                <a:latin typeface="Corbel" pitchFamily="34" charset="0"/>
              </a:rPr>
              <a:t>рабочие</a:t>
            </a:r>
            <a:r>
              <a:rPr lang="en-US" sz="3200" dirty="0">
                <a:latin typeface="Corbel" pitchFamily="34" charset="0"/>
              </a:rPr>
              <a:t> </a:t>
            </a:r>
            <a:r>
              <a:rPr lang="en-US" sz="3200" dirty="0" err="1">
                <a:latin typeface="Corbel" pitchFamily="34" charset="0"/>
              </a:rPr>
              <a:t>продукты</a:t>
            </a:r>
            <a:endParaRPr lang="en-US" sz="2400" dirty="0">
              <a:latin typeface="Corbel" pitchFamily="34" charset="0"/>
            </a:endParaRPr>
          </a:p>
          <a:p>
            <a:r>
              <a:rPr lang="en-US" sz="3200" dirty="0" err="1">
                <a:latin typeface="Corbel" pitchFamily="34" charset="0"/>
              </a:rPr>
              <a:t>Адаптированы</a:t>
            </a:r>
            <a:r>
              <a:rPr lang="en-US" sz="3200" dirty="0">
                <a:latin typeface="Corbel" pitchFamily="34" charset="0"/>
              </a:rPr>
              <a:t> к </a:t>
            </a:r>
            <a:r>
              <a:rPr lang="en-US" sz="3200" dirty="0" err="1">
                <a:latin typeface="Corbel" pitchFamily="34" charset="0"/>
              </a:rPr>
              <a:t>условиям</a:t>
            </a:r>
            <a:r>
              <a:rPr lang="en-US" sz="3200" dirty="0">
                <a:latin typeface="Corbel" pitchFamily="34" charset="0"/>
              </a:rPr>
              <a:t> </a:t>
            </a:r>
            <a:r>
              <a:rPr lang="en-US" sz="3200" dirty="0" err="1">
                <a:latin typeface="Corbel" pitchFamily="34" charset="0"/>
              </a:rPr>
              <a:t>объекта</a:t>
            </a:r>
            <a:r>
              <a:rPr lang="en-US" sz="3200" dirty="0">
                <a:latin typeface="Corbel" pitchFamily="34" charset="0"/>
              </a:rPr>
              <a:t> </a:t>
            </a:r>
            <a:r>
              <a:rPr lang="en-US" sz="3200" dirty="0" err="1">
                <a:latin typeface="Corbel" pitchFamily="34" charset="0"/>
              </a:rPr>
              <a:t>внедрения</a:t>
            </a:r>
            <a:r>
              <a:rPr lang="en-US" sz="3200" dirty="0">
                <a:latin typeface="Corbel" pitchFamily="34" charset="0"/>
              </a:rPr>
              <a:t> </a:t>
            </a:r>
            <a:r>
              <a:rPr lang="en-US" sz="3200" dirty="0" err="1">
                <a:latin typeface="Corbel" pitchFamily="34" charset="0"/>
              </a:rPr>
              <a:t>технологии</a:t>
            </a:r>
            <a:endParaRPr lang="en-US" sz="3200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8427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Rectangle 2"/>
          <p:cNvSpPr>
            <a:spLocks noChangeArrowheads="1"/>
          </p:cNvSpPr>
          <p:nvPr/>
        </p:nvSpPr>
        <p:spPr bwMode="auto">
          <a:xfrm>
            <a:off x="1141413" y="915988"/>
            <a:ext cx="8001000" cy="5410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6739" name="Rectangle 3"/>
          <p:cNvSpPr>
            <a:spLocks noGrp="1" noChangeArrowheads="1"/>
          </p:cNvSpPr>
          <p:nvPr>
            <p:ph type="title"/>
          </p:nvPr>
        </p:nvSpPr>
        <p:spPr>
          <a:xfrm>
            <a:off x="933450" y="260648"/>
            <a:ext cx="8458200" cy="4572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2800" b="1" dirty="0" err="1"/>
              <a:t>Руководящие</a:t>
            </a:r>
            <a:r>
              <a:rPr lang="en-US" sz="2800" b="1" dirty="0"/>
              <a:t> </a:t>
            </a:r>
            <a:r>
              <a:rPr lang="en-US" sz="2800" b="1" dirty="0" err="1"/>
              <a:t>указания</a:t>
            </a:r>
            <a:r>
              <a:rPr lang="en-US" sz="2800" b="1" dirty="0"/>
              <a:t>, </a:t>
            </a:r>
            <a:r>
              <a:rPr lang="en-US" sz="2800" b="1" dirty="0" err="1"/>
              <a:t>руководства</a:t>
            </a:r>
            <a:r>
              <a:rPr lang="en-US" sz="2800" b="1" dirty="0"/>
              <a:t>, </a:t>
            </a:r>
            <a:r>
              <a:rPr lang="en-US" sz="2800" b="1" dirty="0" err="1"/>
              <a:t>шаблоны</a:t>
            </a:r>
            <a:endParaRPr lang="en-US" dirty="0"/>
          </a:p>
        </p:txBody>
      </p:sp>
      <p:grpSp>
        <p:nvGrpSpPr>
          <p:cNvPr id="105477" name="Group 4"/>
          <p:cNvGrpSpPr>
            <a:grpSpLocks/>
          </p:cNvGrpSpPr>
          <p:nvPr/>
        </p:nvGrpSpPr>
        <p:grpSpPr bwMode="auto">
          <a:xfrm>
            <a:off x="1219200" y="1209675"/>
            <a:ext cx="6856413" cy="5013325"/>
            <a:chOff x="768" y="762"/>
            <a:chExt cx="4319" cy="3158"/>
          </a:xfrm>
        </p:grpSpPr>
        <p:sp>
          <p:nvSpPr>
            <p:cNvPr id="105534" name="Freeform 5"/>
            <p:cNvSpPr>
              <a:spLocks/>
            </p:cNvSpPr>
            <p:nvPr/>
          </p:nvSpPr>
          <p:spPr bwMode="auto">
            <a:xfrm>
              <a:off x="1313" y="3425"/>
              <a:ext cx="814" cy="339"/>
            </a:xfrm>
            <a:custGeom>
              <a:avLst/>
              <a:gdLst>
                <a:gd name="T0" fmla="*/ 1795 w 3257"/>
                <a:gd name="T1" fmla="*/ 3 h 1355"/>
                <a:gd name="T2" fmla="*/ 2035 w 3257"/>
                <a:gd name="T3" fmla="*/ 21 h 1355"/>
                <a:gd name="T4" fmla="*/ 2261 w 3257"/>
                <a:gd name="T5" fmla="*/ 54 h 1355"/>
                <a:gd name="T6" fmla="*/ 2471 w 3257"/>
                <a:gd name="T7" fmla="*/ 98 h 1355"/>
                <a:gd name="T8" fmla="*/ 2663 w 3257"/>
                <a:gd name="T9" fmla="*/ 155 h 1355"/>
                <a:gd name="T10" fmla="*/ 2833 w 3257"/>
                <a:gd name="T11" fmla="*/ 222 h 1355"/>
                <a:gd name="T12" fmla="*/ 2978 w 3257"/>
                <a:gd name="T13" fmla="*/ 299 h 1355"/>
                <a:gd name="T14" fmla="*/ 3096 w 3257"/>
                <a:gd name="T15" fmla="*/ 384 h 1355"/>
                <a:gd name="T16" fmla="*/ 3183 w 3257"/>
                <a:gd name="T17" fmla="*/ 476 h 1355"/>
                <a:gd name="T18" fmla="*/ 3238 w 3257"/>
                <a:gd name="T19" fmla="*/ 575 h 1355"/>
                <a:gd name="T20" fmla="*/ 3257 w 3257"/>
                <a:gd name="T21" fmla="*/ 677 h 1355"/>
                <a:gd name="T22" fmla="*/ 3238 w 3257"/>
                <a:gd name="T23" fmla="*/ 781 h 1355"/>
                <a:gd name="T24" fmla="*/ 3183 w 3257"/>
                <a:gd name="T25" fmla="*/ 879 h 1355"/>
                <a:gd name="T26" fmla="*/ 3096 w 3257"/>
                <a:gd name="T27" fmla="*/ 970 h 1355"/>
                <a:gd name="T28" fmla="*/ 2978 w 3257"/>
                <a:gd name="T29" fmla="*/ 1056 h 1355"/>
                <a:gd name="T30" fmla="*/ 2833 w 3257"/>
                <a:gd name="T31" fmla="*/ 1133 h 1355"/>
                <a:gd name="T32" fmla="*/ 2663 w 3257"/>
                <a:gd name="T33" fmla="*/ 1200 h 1355"/>
                <a:gd name="T34" fmla="*/ 2471 w 3257"/>
                <a:gd name="T35" fmla="*/ 1257 h 1355"/>
                <a:gd name="T36" fmla="*/ 2261 w 3257"/>
                <a:gd name="T37" fmla="*/ 1302 h 1355"/>
                <a:gd name="T38" fmla="*/ 2035 w 3257"/>
                <a:gd name="T39" fmla="*/ 1334 h 1355"/>
                <a:gd name="T40" fmla="*/ 1795 w 3257"/>
                <a:gd name="T41" fmla="*/ 1352 h 1355"/>
                <a:gd name="T42" fmla="*/ 1545 w 3257"/>
                <a:gd name="T43" fmla="*/ 1354 h 1355"/>
                <a:gd name="T44" fmla="*/ 1301 w 3257"/>
                <a:gd name="T45" fmla="*/ 1342 h 1355"/>
                <a:gd name="T46" fmla="*/ 1070 w 3257"/>
                <a:gd name="T47" fmla="*/ 1314 h 1355"/>
                <a:gd name="T48" fmla="*/ 853 w 3257"/>
                <a:gd name="T49" fmla="*/ 1273 h 1355"/>
                <a:gd name="T50" fmla="*/ 656 w 3257"/>
                <a:gd name="T51" fmla="*/ 1220 h 1355"/>
                <a:gd name="T52" fmla="*/ 478 w 3257"/>
                <a:gd name="T53" fmla="*/ 1157 h 1355"/>
                <a:gd name="T54" fmla="*/ 324 w 3257"/>
                <a:gd name="T55" fmla="*/ 1083 h 1355"/>
                <a:gd name="T56" fmla="*/ 197 w 3257"/>
                <a:gd name="T57" fmla="*/ 1001 h 1355"/>
                <a:gd name="T58" fmla="*/ 99 w 3257"/>
                <a:gd name="T59" fmla="*/ 910 h 1355"/>
                <a:gd name="T60" fmla="*/ 33 w 3257"/>
                <a:gd name="T61" fmla="*/ 814 h 1355"/>
                <a:gd name="T62" fmla="*/ 3 w 3257"/>
                <a:gd name="T63" fmla="*/ 713 h 1355"/>
                <a:gd name="T64" fmla="*/ 8 w 3257"/>
                <a:gd name="T65" fmla="*/ 608 h 1355"/>
                <a:gd name="T66" fmla="*/ 52 w 3257"/>
                <a:gd name="T67" fmla="*/ 509 h 1355"/>
                <a:gd name="T68" fmla="*/ 129 w 3257"/>
                <a:gd name="T69" fmla="*/ 414 h 1355"/>
                <a:gd name="T70" fmla="*/ 236 w 3257"/>
                <a:gd name="T71" fmla="*/ 327 h 1355"/>
                <a:gd name="T72" fmla="*/ 373 w 3257"/>
                <a:gd name="T73" fmla="*/ 247 h 1355"/>
                <a:gd name="T74" fmla="*/ 535 w 3257"/>
                <a:gd name="T75" fmla="*/ 176 h 1355"/>
                <a:gd name="T76" fmla="*/ 719 w 3257"/>
                <a:gd name="T77" fmla="*/ 116 h 1355"/>
                <a:gd name="T78" fmla="*/ 923 w 3257"/>
                <a:gd name="T79" fmla="*/ 67 h 1355"/>
                <a:gd name="T80" fmla="*/ 1145 w 3257"/>
                <a:gd name="T81" fmla="*/ 30 h 1355"/>
                <a:gd name="T82" fmla="*/ 1381 w 3257"/>
                <a:gd name="T83" fmla="*/ 8 h 1355"/>
                <a:gd name="T84" fmla="*/ 1629 w 3257"/>
                <a:gd name="T85" fmla="*/ 0 h 135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257"/>
                <a:gd name="T130" fmla="*/ 0 h 1355"/>
                <a:gd name="T131" fmla="*/ 3257 w 3257"/>
                <a:gd name="T132" fmla="*/ 1355 h 135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257" h="1355">
                  <a:moveTo>
                    <a:pt x="1629" y="0"/>
                  </a:moveTo>
                  <a:lnTo>
                    <a:pt x="1712" y="1"/>
                  </a:lnTo>
                  <a:lnTo>
                    <a:pt x="1795" y="3"/>
                  </a:lnTo>
                  <a:lnTo>
                    <a:pt x="1875" y="8"/>
                  </a:lnTo>
                  <a:lnTo>
                    <a:pt x="1956" y="13"/>
                  </a:lnTo>
                  <a:lnTo>
                    <a:pt x="2035" y="21"/>
                  </a:lnTo>
                  <a:lnTo>
                    <a:pt x="2112" y="30"/>
                  </a:lnTo>
                  <a:lnTo>
                    <a:pt x="2188" y="41"/>
                  </a:lnTo>
                  <a:lnTo>
                    <a:pt x="2261" y="54"/>
                  </a:lnTo>
                  <a:lnTo>
                    <a:pt x="2333" y="67"/>
                  </a:lnTo>
                  <a:lnTo>
                    <a:pt x="2403" y="81"/>
                  </a:lnTo>
                  <a:lnTo>
                    <a:pt x="2471" y="98"/>
                  </a:lnTo>
                  <a:lnTo>
                    <a:pt x="2538" y="116"/>
                  </a:lnTo>
                  <a:lnTo>
                    <a:pt x="2602" y="135"/>
                  </a:lnTo>
                  <a:lnTo>
                    <a:pt x="2663" y="155"/>
                  </a:lnTo>
                  <a:lnTo>
                    <a:pt x="2722" y="176"/>
                  </a:lnTo>
                  <a:lnTo>
                    <a:pt x="2779" y="199"/>
                  </a:lnTo>
                  <a:lnTo>
                    <a:pt x="2833" y="222"/>
                  </a:lnTo>
                  <a:lnTo>
                    <a:pt x="2884" y="247"/>
                  </a:lnTo>
                  <a:lnTo>
                    <a:pt x="2932" y="272"/>
                  </a:lnTo>
                  <a:lnTo>
                    <a:pt x="2978" y="299"/>
                  </a:lnTo>
                  <a:lnTo>
                    <a:pt x="3020" y="327"/>
                  </a:lnTo>
                  <a:lnTo>
                    <a:pt x="3059" y="355"/>
                  </a:lnTo>
                  <a:lnTo>
                    <a:pt x="3096" y="384"/>
                  </a:lnTo>
                  <a:lnTo>
                    <a:pt x="3129" y="414"/>
                  </a:lnTo>
                  <a:lnTo>
                    <a:pt x="3158" y="445"/>
                  </a:lnTo>
                  <a:lnTo>
                    <a:pt x="3183" y="476"/>
                  </a:lnTo>
                  <a:lnTo>
                    <a:pt x="3206" y="509"/>
                  </a:lnTo>
                  <a:lnTo>
                    <a:pt x="3223" y="541"/>
                  </a:lnTo>
                  <a:lnTo>
                    <a:pt x="3238" y="575"/>
                  </a:lnTo>
                  <a:lnTo>
                    <a:pt x="3248" y="608"/>
                  </a:lnTo>
                  <a:lnTo>
                    <a:pt x="3255" y="643"/>
                  </a:lnTo>
                  <a:lnTo>
                    <a:pt x="3257" y="677"/>
                  </a:lnTo>
                  <a:lnTo>
                    <a:pt x="3255" y="713"/>
                  </a:lnTo>
                  <a:lnTo>
                    <a:pt x="3248" y="746"/>
                  </a:lnTo>
                  <a:lnTo>
                    <a:pt x="3238" y="781"/>
                  </a:lnTo>
                  <a:lnTo>
                    <a:pt x="3223" y="814"/>
                  </a:lnTo>
                  <a:lnTo>
                    <a:pt x="3206" y="847"/>
                  </a:lnTo>
                  <a:lnTo>
                    <a:pt x="3183" y="879"/>
                  </a:lnTo>
                  <a:lnTo>
                    <a:pt x="3158" y="910"/>
                  </a:lnTo>
                  <a:lnTo>
                    <a:pt x="3129" y="940"/>
                  </a:lnTo>
                  <a:lnTo>
                    <a:pt x="3096" y="970"/>
                  </a:lnTo>
                  <a:lnTo>
                    <a:pt x="3059" y="1001"/>
                  </a:lnTo>
                  <a:lnTo>
                    <a:pt x="3020" y="1028"/>
                  </a:lnTo>
                  <a:lnTo>
                    <a:pt x="2978" y="1056"/>
                  </a:lnTo>
                  <a:lnTo>
                    <a:pt x="2932" y="1083"/>
                  </a:lnTo>
                  <a:lnTo>
                    <a:pt x="2884" y="1108"/>
                  </a:lnTo>
                  <a:lnTo>
                    <a:pt x="2833" y="1133"/>
                  </a:lnTo>
                  <a:lnTo>
                    <a:pt x="2779" y="1157"/>
                  </a:lnTo>
                  <a:lnTo>
                    <a:pt x="2722" y="1179"/>
                  </a:lnTo>
                  <a:lnTo>
                    <a:pt x="2663" y="1200"/>
                  </a:lnTo>
                  <a:lnTo>
                    <a:pt x="2602" y="1220"/>
                  </a:lnTo>
                  <a:lnTo>
                    <a:pt x="2538" y="1239"/>
                  </a:lnTo>
                  <a:lnTo>
                    <a:pt x="2471" y="1257"/>
                  </a:lnTo>
                  <a:lnTo>
                    <a:pt x="2403" y="1273"/>
                  </a:lnTo>
                  <a:lnTo>
                    <a:pt x="2333" y="1288"/>
                  </a:lnTo>
                  <a:lnTo>
                    <a:pt x="2261" y="1302"/>
                  </a:lnTo>
                  <a:lnTo>
                    <a:pt x="2188" y="1314"/>
                  </a:lnTo>
                  <a:lnTo>
                    <a:pt x="2112" y="1325"/>
                  </a:lnTo>
                  <a:lnTo>
                    <a:pt x="2035" y="1334"/>
                  </a:lnTo>
                  <a:lnTo>
                    <a:pt x="1956" y="1342"/>
                  </a:lnTo>
                  <a:lnTo>
                    <a:pt x="1875" y="1348"/>
                  </a:lnTo>
                  <a:lnTo>
                    <a:pt x="1795" y="1352"/>
                  </a:lnTo>
                  <a:lnTo>
                    <a:pt x="1712" y="1354"/>
                  </a:lnTo>
                  <a:lnTo>
                    <a:pt x="1629" y="1355"/>
                  </a:lnTo>
                  <a:lnTo>
                    <a:pt x="1545" y="1354"/>
                  </a:lnTo>
                  <a:lnTo>
                    <a:pt x="1462" y="1352"/>
                  </a:lnTo>
                  <a:lnTo>
                    <a:pt x="1381" y="1348"/>
                  </a:lnTo>
                  <a:lnTo>
                    <a:pt x="1301" y="1342"/>
                  </a:lnTo>
                  <a:lnTo>
                    <a:pt x="1222" y="1334"/>
                  </a:lnTo>
                  <a:lnTo>
                    <a:pt x="1145" y="1325"/>
                  </a:lnTo>
                  <a:lnTo>
                    <a:pt x="1070" y="1314"/>
                  </a:lnTo>
                  <a:lnTo>
                    <a:pt x="996" y="1302"/>
                  </a:lnTo>
                  <a:lnTo>
                    <a:pt x="923" y="1288"/>
                  </a:lnTo>
                  <a:lnTo>
                    <a:pt x="853" y="1273"/>
                  </a:lnTo>
                  <a:lnTo>
                    <a:pt x="785" y="1257"/>
                  </a:lnTo>
                  <a:lnTo>
                    <a:pt x="719" y="1239"/>
                  </a:lnTo>
                  <a:lnTo>
                    <a:pt x="656" y="1220"/>
                  </a:lnTo>
                  <a:lnTo>
                    <a:pt x="594" y="1200"/>
                  </a:lnTo>
                  <a:lnTo>
                    <a:pt x="535" y="1179"/>
                  </a:lnTo>
                  <a:lnTo>
                    <a:pt x="478" y="1157"/>
                  </a:lnTo>
                  <a:lnTo>
                    <a:pt x="423" y="1133"/>
                  </a:lnTo>
                  <a:lnTo>
                    <a:pt x="373" y="1108"/>
                  </a:lnTo>
                  <a:lnTo>
                    <a:pt x="324" y="1083"/>
                  </a:lnTo>
                  <a:lnTo>
                    <a:pt x="278" y="1056"/>
                  </a:lnTo>
                  <a:lnTo>
                    <a:pt x="236" y="1028"/>
                  </a:lnTo>
                  <a:lnTo>
                    <a:pt x="197" y="1001"/>
                  </a:lnTo>
                  <a:lnTo>
                    <a:pt x="161" y="970"/>
                  </a:lnTo>
                  <a:lnTo>
                    <a:pt x="129" y="940"/>
                  </a:lnTo>
                  <a:lnTo>
                    <a:pt x="99" y="910"/>
                  </a:lnTo>
                  <a:lnTo>
                    <a:pt x="73" y="879"/>
                  </a:lnTo>
                  <a:lnTo>
                    <a:pt x="52" y="847"/>
                  </a:lnTo>
                  <a:lnTo>
                    <a:pt x="33" y="814"/>
                  </a:lnTo>
                  <a:lnTo>
                    <a:pt x="18" y="781"/>
                  </a:lnTo>
                  <a:lnTo>
                    <a:pt x="8" y="746"/>
                  </a:lnTo>
                  <a:lnTo>
                    <a:pt x="3" y="713"/>
                  </a:lnTo>
                  <a:lnTo>
                    <a:pt x="0" y="677"/>
                  </a:lnTo>
                  <a:lnTo>
                    <a:pt x="3" y="643"/>
                  </a:lnTo>
                  <a:lnTo>
                    <a:pt x="8" y="608"/>
                  </a:lnTo>
                  <a:lnTo>
                    <a:pt x="18" y="575"/>
                  </a:lnTo>
                  <a:lnTo>
                    <a:pt x="33" y="541"/>
                  </a:lnTo>
                  <a:lnTo>
                    <a:pt x="52" y="509"/>
                  </a:lnTo>
                  <a:lnTo>
                    <a:pt x="73" y="476"/>
                  </a:lnTo>
                  <a:lnTo>
                    <a:pt x="99" y="445"/>
                  </a:lnTo>
                  <a:lnTo>
                    <a:pt x="129" y="414"/>
                  </a:lnTo>
                  <a:lnTo>
                    <a:pt x="161" y="384"/>
                  </a:lnTo>
                  <a:lnTo>
                    <a:pt x="197" y="355"/>
                  </a:lnTo>
                  <a:lnTo>
                    <a:pt x="236" y="327"/>
                  </a:lnTo>
                  <a:lnTo>
                    <a:pt x="278" y="299"/>
                  </a:lnTo>
                  <a:lnTo>
                    <a:pt x="324" y="272"/>
                  </a:lnTo>
                  <a:lnTo>
                    <a:pt x="373" y="247"/>
                  </a:lnTo>
                  <a:lnTo>
                    <a:pt x="423" y="222"/>
                  </a:lnTo>
                  <a:lnTo>
                    <a:pt x="478" y="199"/>
                  </a:lnTo>
                  <a:lnTo>
                    <a:pt x="535" y="176"/>
                  </a:lnTo>
                  <a:lnTo>
                    <a:pt x="594" y="155"/>
                  </a:lnTo>
                  <a:lnTo>
                    <a:pt x="656" y="135"/>
                  </a:lnTo>
                  <a:lnTo>
                    <a:pt x="719" y="116"/>
                  </a:lnTo>
                  <a:lnTo>
                    <a:pt x="785" y="98"/>
                  </a:lnTo>
                  <a:lnTo>
                    <a:pt x="853" y="81"/>
                  </a:lnTo>
                  <a:lnTo>
                    <a:pt x="923" y="67"/>
                  </a:lnTo>
                  <a:lnTo>
                    <a:pt x="996" y="54"/>
                  </a:lnTo>
                  <a:lnTo>
                    <a:pt x="1070" y="41"/>
                  </a:lnTo>
                  <a:lnTo>
                    <a:pt x="1145" y="30"/>
                  </a:lnTo>
                  <a:lnTo>
                    <a:pt x="1222" y="21"/>
                  </a:lnTo>
                  <a:lnTo>
                    <a:pt x="1301" y="13"/>
                  </a:lnTo>
                  <a:lnTo>
                    <a:pt x="1381" y="8"/>
                  </a:lnTo>
                  <a:lnTo>
                    <a:pt x="1462" y="3"/>
                  </a:lnTo>
                  <a:lnTo>
                    <a:pt x="1545" y="1"/>
                  </a:lnTo>
                  <a:lnTo>
                    <a:pt x="1629" y="0"/>
                  </a:lnTo>
                  <a:close/>
                </a:path>
              </a:pathLst>
            </a:custGeom>
            <a:solidFill>
              <a:srgbClr val="C2C2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35" name="Freeform 6"/>
            <p:cNvSpPr>
              <a:spLocks/>
            </p:cNvSpPr>
            <p:nvPr/>
          </p:nvSpPr>
          <p:spPr bwMode="auto">
            <a:xfrm>
              <a:off x="1720" y="3414"/>
              <a:ext cx="43" cy="23"/>
            </a:xfrm>
            <a:custGeom>
              <a:avLst/>
              <a:gdLst>
                <a:gd name="T0" fmla="*/ 174 w 174"/>
                <a:gd name="T1" fmla="*/ 4 h 90"/>
                <a:gd name="T2" fmla="*/ 167 w 174"/>
                <a:gd name="T3" fmla="*/ 3 h 90"/>
                <a:gd name="T4" fmla="*/ 83 w 174"/>
                <a:gd name="T5" fmla="*/ 1 h 90"/>
                <a:gd name="T6" fmla="*/ 0 w 174"/>
                <a:gd name="T7" fmla="*/ 0 h 90"/>
                <a:gd name="T8" fmla="*/ 0 w 174"/>
                <a:gd name="T9" fmla="*/ 87 h 90"/>
                <a:gd name="T10" fmla="*/ 82 w 174"/>
                <a:gd name="T11" fmla="*/ 87 h 90"/>
                <a:gd name="T12" fmla="*/ 164 w 174"/>
                <a:gd name="T13" fmla="*/ 90 h 90"/>
                <a:gd name="T14" fmla="*/ 170 w 174"/>
                <a:gd name="T15" fmla="*/ 90 h 90"/>
                <a:gd name="T16" fmla="*/ 174 w 174"/>
                <a:gd name="T17" fmla="*/ 4 h 9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4"/>
                <a:gd name="T28" fmla="*/ 0 h 90"/>
                <a:gd name="T29" fmla="*/ 174 w 174"/>
                <a:gd name="T30" fmla="*/ 90 h 9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4" h="90">
                  <a:moveTo>
                    <a:pt x="174" y="4"/>
                  </a:moveTo>
                  <a:lnTo>
                    <a:pt x="167" y="3"/>
                  </a:lnTo>
                  <a:lnTo>
                    <a:pt x="83" y="1"/>
                  </a:lnTo>
                  <a:lnTo>
                    <a:pt x="0" y="0"/>
                  </a:lnTo>
                  <a:lnTo>
                    <a:pt x="0" y="87"/>
                  </a:lnTo>
                  <a:lnTo>
                    <a:pt x="82" y="87"/>
                  </a:lnTo>
                  <a:lnTo>
                    <a:pt x="164" y="90"/>
                  </a:lnTo>
                  <a:lnTo>
                    <a:pt x="170" y="90"/>
                  </a:lnTo>
                  <a:lnTo>
                    <a:pt x="174" y="4"/>
                  </a:lnTo>
                  <a:close/>
                </a:path>
              </a:pathLst>
            </a:custGeom>
            <a:solidFill>
              <a:srgbClr val="C2C2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36" name="Freeform 7"/>
            <p:cNvSpPr>
              <a:spLocks/>
            </p:cNvSpPr>
            <p:nvPr/>
          </p:nvSpPr>
          <p:spPr bwMode="auto">
            <a:xfrm>
              <a:off x="1826" y="3420"/>
              <a:ext cx="46" cy="28"/>
            </a:xfrm>
            <a:custGeom>
              <a:avLst/>
              <a:gdLst>
                <a:gd name="T0" fmla="*/ 182 w 182"/>
                <a:gd name="T1" fmla="*/ 25 h 109"/>
                <a:gd name="T2" fmla="*/ 138 w 182"/>
                <a:gd name="T3" fmla="*/ 18 h 109"/>
                <a:gd name="T4" fmla="*/ 62 w 182"/>
                <a:gd name="T5" fmla="*/ 7 h 109"/>
                <a:gd name="T6" fmla="*/ 9 w 182"/>
                <a:gd name="T7" fmla="*/ 0 h 109"/>
                <a:gd name="T8" fmla="*/ 0 w 182"/>
                <a:gd name="T9" fmla="*/ 86 h 109"/>
                <a:gd name="T10" fmla="*/ 51 w 182"/>
                <a:gd name="T11" fmla="*/ 92 h 109"/>
                <a:gd name="T12" fmla="*/ 126 w 182"/>
                <a:gd name="T13" fmla="*/ 103 h 109"/>
                <a:gd name="T14" fmla="*/ 169 w 182"/>
                <a:gd name="T15" fmla="*/ 109 h 109"/>
                <a:gd name="T16" fmla="*/ 182 w 182"/>
                <a:gd name="T17" fmla="*/ 25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2"/>
                <a:gd name="T28" fmla="*/ 0 h 109"/>
                <a:gd name="T29" fmla="*/ 182 w 182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2" h="109">
                  <a:moveTo>
                    <a:pt x="182" y="25"/>
                  </a:moveTo>
                  <a:lnTo>
                    <a:pt x="138" y="18"/>
                  </a:lnTo>
                  <a:lnTo>
                    <a:pt x="62" y="7"/>
                  </a:lnTo>
                  <a:lnTo>
                    <a:pt x="9" y="0"/>
                  </a:lnTo>
                  <a:lnTo>
                    <a:pt x="0" y="86"/>
                  </a:lnTo>
                  <a:lnTo>
                    <a:pt x="51" y="92"/>
                  </a:lnTo>
                  <a:lnTo>
                    <a:pt x="126" y="103"/>
                  </a:lnTo>
                  <a:lnTo>
                    <a:pt x="169" y="109"/>
                  </a:lnTo>
                  <a:lnTo>
                    <a:pt x="182" y="25"/>
                  </a:lnTo>
                  <a:close/>
                </a:path>
              </a:pathLst>
            </a:custGeom>
            <a:solidFill>
              <a:srgbClr val="C2C2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37" name="Freeform 8"/>
            <p:cNvSpPr>
              <a:spLocks/>
            </p:cNvSpPr>
            <p:nvPr/>
          </p:nvSpPr>
          <p:spPr bwMode="auto">
            <a:xfrm>
              <a:off x="1931" y="3440"/>
              <a:ext cx="47" cy="33"/>
            </a:xfrm>
            <a:custGeom>
              <a:avLst/>
              <a:gdLst>
                <a:gd name="T0" fmla="*/ 189 w 189"/>
                <a:gd name="T1" fmla="*/ 50 h 133"/>
                <a:gd name="T2" fmla="*/ 141 w 189"/>
                <a:gd name="T3" fmla="*/ 35 h 133"/>
                <a:gd name="T4" fmla="*/ 76 w 189"/>
                <a:gd name="T5" fmla="*/ 16 h 133"/>
                <a:gd name="T6" fmla="*/ 22 w 189"/>
                <a:gd name="T7" fmla="*/ 0 h 133"/>
                <a:gd name="T8" fmla="*/ 0 w 189"/>
                <a:gd name="T9" fmla="*/ 84 h 133"/>
                <a:gd name="T10" fmla="*/ 53 w 189"/>
                <a:gd name="T11" fmla="*/ 98 h 133"/>
                <a:gd name="T12" fmla="*/ 115 w 189"/>
                <a:gd name="T13" fmla="*/ 117 h 133"/>
                <a:gd name="T14" fmla="*/ 163 w 189"/>
                <a:gd name="T15" fmla="*/ 133 h 133"/>
                <a:gd name="T16" fmla="*/ 189 w 189"/>
                <a:gd name="T17" fmla="*/ 50 h 1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9"/>
                <a:gd name="T28" fmla="*/ 0 h 133"/>
                <a:gd name="T29" fmla="*/ 189 w 189"/>
                <a:gd name="T30" fmla="*/ 133 h 13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9" h="133">
                  <a:moveTo>
                    <a:pt x="189" y="50"/>
                  </a:moveTo>
                  <a:lnTo>
                    <a:pt x="141" y="35"/>
                  </a:lnTo>
                  <a:lnTo>
                    <a:pt x="76" y="16"/>
                  </a:lnTo>
                  <a:lnTo>
                    <a:pt x="22" y="0"/>
                  </a:lnTo>
                  <a:lnTo>
                    <a:pt x="0" y="84"/>
                  </a:lnTo>
                  <a:lnTo>
                    <a:pt x="53" y="98"/>
                  </a:lnTo>
                  <a:lnTo>
                    <a:pt x="115" y="117"/>
                  </a:lnTo>
                  <a:lnTo>
                    <a:pt x="163" y="133"/>
                  </a:lnTo>
                  <a:lnTo>
                    <a:pt x="189" y="50"/>
                  </a:lnTo>
                  <a:close/>
                </a:path>
              </a:pathLst>
            </a:custGeom>
            <a:solidFill>
              <a:srgbClr val="C2C2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38" name="Freeform 9"/>
            <p:cNvSpPr>
              <a:spLocks/>
            </p:cNvSpPr>
            <p:nvPr/>
          </p:nvSpPr>
          <p:spPr bwMode="auto">
            <a:xfrm>
              <a:off x="2030" y="3478"/>
              <a:ext cx="48" cy="40"/>
            </a:xfrm>
            <a:custGeom>
              <a:avLst/>
              <a:gdLst>
                <a:gd name="T0" fmla="*/ 191 w 191"/>
                <a:gd name="T1" fmla="*/ 91 h 163"/>
                <a:gd name="T2" fmla="*/ 175 w 191"/>
                <a:gd name="T3" fmla="*/ 80 h 163"/>
                <a:gd name="T4" fmla="*/ 153 w 191"/>
                <a:gd name="T5" fmla="*/ 66 h 163"/>
                <a:gd name="T6" fmla="*/ 130 w 191"/>
                <a:gd name="T7" fmla="*/ 51 h 163"/>
                <a:gd name="T8" fmla="*/ 83 w 191"/>
                <a:gd name="T9" fmla="*/ 24 h 163"/>
                <a:gd name="T10" fmla="*/ 38 w 191"/>
                <a:gd name="T11" fmla="*/ 0 h 163"/>
                <a:gd name="T12" fmla="*/ 0 w 191"/>
                <a:gd name="T13" fmla="*/ 77 h 163"/>
                <a:gd name="T14" fmla="*/ 42 w 191"/>
                <a:gd name="T15" fmla="*/ 99 h 163"/>
                <a:gd name="T16" fmla="*/ 86 w 191"/>
                <a:gd name="T17" fmla="*/ 125 h 163"/>
                <a:gd name="T18" fmla="*/ 106 w 191"/>
                <a:gd name="T19" fmla="*/ 138 h 163"/>
                <a:gd name="T20" fmla="*/ 126 w 191"/>
                <a:gd name="T21" fmla="*/ 152 h 163"/>
                <a:gd name="T22" fmla="*/ 143 w 191"/>
                <a:gd name="T23" fmla="*/ 163 h 163"/>
                <a:gd name="T24" fmla="*/ 191 w 191"/>
                <a:gd name="T25" fmla="*/ 91 h 1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91"/>
                <a:gd name="T40" fmla="*/ 0 h 163"/>
                <a:gd name="T41" fmla="*/ 191 w 191"/>
                <a:gd name="T42" fmla="*/ 163 h 1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91" h="163">
                  <a:moveTo>
                    <a:pt x="191" y="91"/>
                  </a:moveTo>
                  <a:lnTo>
                    <a:pt x="175" y="80"/>
                  </a:lnTo>
                  <a:lnTo>
                    <a:pt x="153" y="66"/>
                  </a:lnTo>
                  <a:lnTo>
                    <a:pt x="130" y="51"/>
                  </a:lnTo>
                  <a:lnTo>
                    <a:pt x="83" y="24"/>
                  </a:lnTo>
                  <a:lnTo>
                    <a:pt x="38" y="0"/>
                  </a:lnTo>
                  <a:lnTo>
                    <a:pt x="0" y="77"/>
                  </a:lnTo>
                  <a:lnTo>
                    <a:pt x="42" y="99"/>
                  </a:lnTo>
                  <a:lnTo>
                    <a:pt x="86" y="125"/>
                  </a:lnTo>
                  <a:lnTo>
                    <a:pt x="106" y="138"/>
                  </a:lnTo>
                  <a:lnTo>
                    <a:pt x="126" y="152"/>
                  </a:lnTo>
                  <a:lnTo>
                    <a:pt x="143" y="163"/>
                  </a:lnTo>
                  <a:lnTo>
                    <a:pt x="191" y="91"/>
                  </a:lnTo>
                  <a:close/>
                </a:path>
              </a:pathLst>
            </a:custGeom>
            <a:solidFill>
              <a:srgbClr val="C2C2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39" name="Freeform 10"/>
            <p:cNvSpPr>
              <a:spLocks/>
            </p:cNvSpPr>
            <p:nvPr/>
          </p:nvSpPr>
          <p:spPr bwMode="auto">
            <a:xfrm>
              <a:off x="2107" y="3550"/>
              <a:ext cx="31" cy="44"/>
            </a:xfrm>
            <a:custGeom>
              <a:avLst/>
              <a:gdLst>
                <a:gd name="T0" fmla="*/ 122 w 122"/>
                <a:gd name="T1" fmla="*/ 176 h 176"/>
                <a:gd name="T2" fmla="*/ 122 w 122"/>
                <a:gd name="T3" fmla="*/ 176 h 176"/>
                <a:gd name="T4" fmla="*/ 121 w 122"/>
                <a:gd name="T5" fmla="*/ 156 h 176"/>
                <a:gd name="T6" fmla="*/ 119 w 122"/>
                <a:gd name="T7" fmla="*/ 136 h 176"/>
                <a:gd name="T8" fmla="*/ 117 w 122"/>
                <a:gd name="T9" fmla="*/ 117 h 176"/>
                <a:gd name="T10" fmla="*/ 112 w 122"/>
                <a:gd name="T11" fmla="*/ 97 h 176"/>
                <a:gd name="T12" fmla="*/ 107 w 122"/>
                <a:gd name="T13" fmla="*/ 78 h 176"/>
                <a:gd name="T14" fmla="*/ 100 w 122"/>
                <a:gd name="T15" fmla="*/ 59 h 176"/>
                <a:gd name="T16" fmla="*/ 93 w 122"/>
                <a:gd name="T17" fmla="*/ 40 h 176"/>
                <a:gd name="T18" fmla="*/ 85 w 122"/>
                <a:gd name="T19" fmla="*/ 21 h 176"/>
                <a:gd name="T20" fmla="*/ 74 w 122"/>
                <a:gd name="T21" fmla="*/ 3 h 176"/>
                <a:gd name="T22" fmla="*/ 73 w 122"/>
                <a:gd name="T23" fmla="*/ 0 h 176"/>
                <a:gd name="T24" fmla="*/ 0 w 122"/>
                <a:gd name="T25" fmla="*/ 46 h 176"/>
                <a:gd name="T26" fmla="*/ 0 w 122"/>
                <a:gd name="T27" fmla="*/ 45 h 176"/>
                <a:gd name="T28" fmla="*/ 7 w 122"/>
                <a:gd name="T29" fmla="*/ 59 h 176"/>
                <a:gd name="T30" fmla="*/ 14 w 122"/>
                <a:gd name="T31" fmla="*/ 74 h 176"/>
                <a:gd name="T32" fmla="*/ 20 w 122"/>
                <a:gd name="T33" fmla="*/ 88 h 176"/>
                <a:gd name="T34" fmla="*/ 24 w 122"/>
                <a:gd name="T35" fmla="*/ 104 h 176"/>
                <a:gd name="T36" fmla="*/ 29 w 122"/>
                <a:gd name="T37" fmla="*/ 117 h 176"/>
                <a:gd name="T38" fmla="*/ 32 w 122"/>
                <a:gd name="T39" fmla="*/ 133 h 176"/>
                <a:gd name="T40" fmla="*/ 34 w 122"/>
                <a:gd name="T41" fmla="*/ 147 h 176"/>
                <a:gd name="T42" fmla="*/ 35 w 122"/>
                <a:gd name="T43" fmla="*/ 162 h 176"/>
                <a:gd name="T44" fmla="*/ 35 w 122"/>
                <a:gd name="T45" fmla="*/ 176 h 176"/>
                <a:gd name="T46" fmla="*/ 35 w 122"/>
                <a:gd name="T47" fmla="*/ 176 h 176"/>
                <a:gd name="T48" fmla="*/ 122 w 122"/>
                <a:gd name="T49" fmla="*/ 176 h 17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2"/>
                <a:gd name="T76" fmla="*/ 0 h 176"/>
                <a:gd name="T77" fmla="*/ 122 w 122"/>
                <a:gd name="T78" fmla="*/ 176 h 17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2" h="176">
                  <a:moveTo>
                    <a:pt x="122" y="176"/>
                  </a:moveTo>
                  <a:lnTo>
                    <a:pt x="122" y="176"/>
                  </a:lnTo>
                  <a:lnTo>
                    <a:pt x="121" y="156"/>
                  </a:lnTo>
                  <a:lnTo>
                    <a:pt x="119" y="136"/>
                  </a:lnTo>
                  <a:lnTo>
                    <a:pt x="117" y="117"/>
                  </a:lnTo>
                  <a:lnTo>
                    <a:pt x="112" y="97"/>
                  </a:lnTo>
                  <a:lnTo>
                    <a:pt x="107" y="78"/>
                  </a:lnTo>
                  <a:lnTo>
                    <a:pt x="100" y="59"/>
                  </a:lnTo>
                  <a:lnTo>
                    <a:pt x="93" y="40"/>
                  </a:lnTo>
                  <a:lnTo>
                    <a:pt x="85" y="21"/>
                  </a:lnTo>
                  <a:lnTo>
                    <a:pt x="74" y="3"/>
                  </a:lnTo>
                  <a:lnTo>
                    <a:pt x="73" y="0"/>
                  </a:lnTo>
                  <a:lnTo>
                    <a:pt x="0" y="46"/>
                  </a:lnTo>
                  <a:lnTo>
                    <a:pt x="0" y="45"/>
                  </a:lnTo>
                  <a:lnTo>
                    <a:pt x="7" y="59"/>
                  </a:lnTo>
                  <a:lnTo>
                    <a:pt x="14" y="74"/>
                  </a:lnTo>
                  <a:lnTo>
                    <a:pt x="20" y="88"/>
                  </a:lnTo>
                  <a:lnTo>
                    <a:pt x="24" y="104"/>
                  </a:lnTo>
                  <a:lnTo>
                    <a:pt x="29" y="117"/>
                  </a:lnTo>
                  <a:lnTo>
                    <a:pt x="32" y="133"/>
                  </a:lnTo>
                  <a:lnTo>
                    <a:pt x="34" y="147"/>
                  </a:lnTo>
                  <a:lnTo>
                    <a:pt x="35" y="162"/>
                  </a:lnTo>
                  <a:lnTo>
                    <a:pt x="35" y="176"/>
                  </a:lnTo>
                  <a:lnTo>
                    <a:pt x="122" y="176"/>
                  </a:lnTo>
                  <a:close/>
                </a:path>
              </a:pathLst>
            </a:custGeom>
            <a:solidFill>
              <a:srgbClr val="C2C2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40" name="Freeform 11"/>
            <p:cNvSpPr>
              <a:spLocks/>
            </p:cNvSpPr>
            <p:nvPr/>
          </p:nvSpPr>
          <p:spPr bwMode="auto">
            <a:xfrm>
              <a:off x="2116" y="3594"/>
              <a:ext cx="22" cy="3"/>
            </a:xfrm>
            <a:custGeom>
              <a:avLst/>
              <a:gdLst>
                <a:gd name="T0" fmla="*/ 86 w 87"/>
                <a:gd name="T1" fmla="*/ 11 h 11"/>
                <a:gd name="T2" fmla="*/ 0 w 87"/>
                <a:gd name="T3" fmla="*/ 11 h 11"/>
                <a:gd name="T4" fmla="*/ 0 w 87"/>
                <a:gd name="T5" fmla="*/ 0 h 11"/>
                <a:gd name="T6" fmla="*/ 87 w 87"/>
                <a:gd name="T7" fmla="*/ 0 h 11"/>
                <a:gd name="T8" fmla="*/ 86 w 87"/>
                <a:gd name="T9" fmla="*/ 11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11"/>
                <a:gd name="T17" fmla="*/ 87 w 87"/>
                <a:gd name="T18" fmla="*/ 11 h 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11">
                  <a:moveTo>
                    <a:pt x="86" y="11"/>
                  </a:moveTo>
                  <a:lnTo>
                    <a:pt x="0" y="11"/>
                  </a:lnTo>
                  <a:lnTo>
                    <a:pt x="0" y="0"/>
                  </a:lnTo>
                  <a:lnTo>
                    <a:pt x="87" y="0"/>
                  </a:lnTo>
                  <a:lnTo>
                    <a:pt x="86" y="11"/>
                  </a:lnTo>
                  <a:close/>
                </a:path>
              </a:pathLst>
            </a:custGeom>
            <a:solidFill>
              <a:srgbClr val="C2C2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41" name="Freeform 12"/>
            <p:cNvSpPr>
              <a:spLocks/>
            </p:cNvSpPr>
            <p:nvPr/>
          </p:nvSpPr>
          <p:spPr bwMode="auto">
            <a:xfrm>
              <a:off x="2061" y="3648"/>
              <a:ext cx="47" cy="43"/>
            </a:xfrm>
            <a:custGeom>
              <a:avLst/>
              <a:gdLst>
                <a:gd name="T0" fmla="*/ 49 w 188"/>
                <a:gd name="T1" fmla="*/ 175 h 175"/>
                <a:gd name="T2" fmla="*/ 51 w 188"/>
                <a:gd name="T3" fmla="*/ 174 h 175"/>
                <a:gd name="T4" fmla="*/ 72 w 188"/>
                <a:gd name="T5" fmla="*/ 160 h 175"/>
                <a:gd name="T6" fmla="*/ 92 w 188"/>
                <a:gd name="T7" fmla="*/ 144 h 175"/>
                <a:gd name="T8" fmla="*/ 111 w 188"/>
                <a:gd name="T9" fmla="*/ 130 h 175"/>
                <a:gd name="T10" fmla="*/ 130 w 188"/>
                <a:gd name="T11" fmla="*/ 114 h 175"/>
                <a:gd name="T12" fmla="*/ 148 w 188"/>
                <a:gd name="T13" fmla="*/ 97 h 175"/>
                <a:gd name="T14" fmla="*/ 165 w 188"/>
                <a:gd name="T15" fmla="*/ 82 h 175"/>
                <a:gd name="T16" fmla="*/ 180 w 188"/>
                <a:gd name="T17" fmla="*/ 65 h 175"/>
                <a:gd name="T18" fmla="*/ 188 w 188"/>
                <a:gd name="T19" fmla="*/ 57 h 175"/>
                <a:gd name="T20" fmla="*/ 123 w 188"/>
                <a:gd name="T21" fmla="*/ 0 h 175"/>
                <a:gd name="T22" fmla="*/ 118 w 188"/>
                <a:gd name="T23" fmla="*/ 6 h 175"/>
                <a:gd name="T24" fmla="*/ 104 w 188"/>
                <a:gd name="T25" fmla="*/ 20 h 175"/>
                <a:gd name="T26" fmla="*/ 89 w 188"/>
                <a:gd name="T27" fmla="*/ 35 h 175"/>
                <a:gd name="T28" fmla="*/ 73 w 188"/>
                <a:gd name="T29" fmla="*/ 48 h 175"/>
                <a:gd name="T30" fmla="*/ 56 w 188"/>
                <a:gd name="T31" fmla="*/ 63 h 175"/>
                <a:gd name="T32" fmla="*/ 40 w 188"/>
                <a:gd name="T33" fmla="*/ 76 h 175"/>
                <a:gd name="T34" fmla="*/ 22 w 188"/>
                <a:gd name="T35" fmla="*/ 89 h 175"/>
                <a:gd name="T36" fmla="*/ 2 w 188"/>
                <a:gd name="T37" fmla="*/ 103 h 175"/>
                <a:gd name="T38" fmla="*/ 0 w 188"/>
                <a:gd name="T39" fmla="*/ 105 h 175"/>
                <a:gd name="T40" fmla="*/ 49 w 188"/>
                <a:gd name="T41" fmla="*/ 175 h 17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88"/>
                <a:gd name="T64" fmla="*/ 0 h 175"/>
                <a:gd name="T65" fmla="*/ 188 w 188"/>
                <a:gd name="T66" fmla="*/ 175 h 17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88" h="175">
                  <a:moveTo>
                    <a:pt x="49" y="175"/>
                  </a:moveTo>
                  <a:lnTo>
                    <a:pt x="51" y="174"/>
                  </a:lnTo>
                  <a:lnTo>
                    <a:pt x="72" y="160"/>
                  </a:lnTo>
                  <a:lnTo>
                    <a:pt x="92" y="144"/>
                  </a:lnTo>
                  <a:lnTo>
                    <a:pt x="111" y="130"/>
                  </a:lnTo>
                  <a:lnTo>
                    <a:pt x="130" y="114"/>
                  </a:lnTo>
                  <a:lnTo>
                    <a:pt x="148" y="97"/>
                  </a:lnTo>
                  <a:lnTo>
                    <a:pt x="165" y="82"/>
                  </a:lnTo>
                  <a:lnTo>
                    <a:pt x="180" y="65"/>
                  </a:lnTo>
                  <a:lnTo>
                    <a:pt x="188" y="57"/>
                  </a:lnTo>
                  <a:lnTo>
                    <a:pt x="123" y="0"/>
                  </a:lnTo>
                  <a:lnTo>
                    <a:pt x="118" y="6"/>
                  </a:lnTo>
                  <a:lnTo>
                    <a:pt x="104" y="20"/>
                  </a:lnTo>
                  <a:lnTo>
                    <a:pt x="89" y="35"/>
                  </a:lnTo>
                  <a:lnTo>
                    <a:pt x="73" y="48"/>
                  </a:lnTo>
                  <a:lnTo>
                    <a:pt x="56" y="63"/>
                  </a:lnTo>
                  <a:lnTo>
                    <a:pt x="40" y="76"/>
                  </a:lnTo>
                  <a:lnTo>
                    <a:pt x="22" y="89"/>
                  </a:lnTo>
                  <a:lnTo>
                    <a:pt x="2" y="103"/>
                  </a:lnTo>
                  <a:lnTo>
                    <a:pt x="0" y="105"/>
                  </a:lnTo>
                  <a:lnTo>
                    <a:pt x="49" y="175"/>
                  </a:lnTo>
                  <a:close/>
                </a:path>
              </a:pathLst>
            </a:custGeom>
            <a:solidFill>
              <a:srgbClr val="C2C2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42" name="Freeform 13"/>
            <p:cNvSpPr>
              <a:spLocks/>
            </p:cNvSpPr>
            <p:nvPr/>
          </p:nvSpPr>
          <p:spPr bwMode="auto">
            <a:xfrm>
              <a:off x="1966" y="3703"/>
              <a:ext cx="48" cy="35"/>
            </a:xfrm>
            <a:custGeom>
              <a:avLst/>
              <a:gdLst>
                <a:gd name="T0" fmla="*/ 28 w 193"/>
                <a:gd name="T1" fmla="*/ 141 h 141"/>
                <a:gd name="T2" fmla="*/ 64 w 193"/>
                <a:gd name="T3" fmla="*/ 128 h 141"/>
                <a:gd name="T4" fmla="*/ 124 w 193"/>
                <a:gd name="T5" fmla="*/ 107 h 141"/>
                <a:gd name="T6" fmla="*/ 182 w 193"/>
                <a:gd name="T7" fmla="*/ 84 h 141"/>
                <a:gd name="T8" fmla="*/ 193 w 193"/>
                <a:gd name="T9" fmla="*/ 78 h 141"/>
                <a:gd name="T10" fmla="*/ 157 w 193"/>
                <a:gd name="T11" fmla="*/ 0 h 141"/>
                <a:gd name="T12" fmla="*/ 149 w 193"/>
                <a:gd name="T13" fmla="*/ 5 h 141"/>
                <a:gd name="T14" fmla="*/ 93 w 193"/>
                <a:gd name="T15" fmla="*/ 27 h 141"/>
                <a:gd name="T16" fmla="*/ 35 w 193"/>
                <a:gd name="T17" fmla="*/ 47 h 141"/>
                <a:gd name="T18" fmla="*/ 0 w 193"/>
                <a:gd name="T19" fmla="*/ 59 h 141"/>
                <a:gd name="T20" fmla="*/ 28 w 193"/>
                <a:gd name="T21" fmla="*/ 141 h 14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3"/>
                <a:gd name="T34" fmla="*/ 0 h 141"/>
                <a:gd name="T35" fmla="*/ 193 w 193"/>
                <a:gd name="T36" fmla="*/ 141 h 14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3" h="141">
                  <a:moveTo>
                    <a:pt x="28" y="141"/>
                  </a:moveTo>
                  <a:lnTo>
                    <a:pt x="64" y="128"/>
                  </a:lnTo>
                  <a:lnTo>
                    <a:pt x="124" y="107"/>
                  </a:lnTo>
                  <a:lnTo>
                    <a:pt x="182" y="84"/>
                  </a:lnTo>
                  <a:lnTo>
                    <a:pt x="193" y="78"/>
                  </a:lnTo>
                  <a:lnTo>
                    <a:pt x="157" y="0"/>
                  </a:lnTo>
                  <a:lnTo>
                    <a:pt x="149" y="5"/>
                  </a:lnTo>
                  <a:lnTo>
                    <a:pt x="93" y="27"/>
                  </a:lnTo>
                  <a:lnTo>
                    <a:pt x="35" y="47"/>
                  </a:lnTo>
                  <a:lnTo>
                    <a:pt x="0" y="59"/>
                  </a:lnTo>
                  <a:lnTo>
                    <a:pt x="28" y="141"/>
                  </a:lnTo>
                  <a:close/>
                </a:path>
              </a:pathLst>
            </a:custGeom>
            <a:solidFill>
              <a:srgbClr val="C2C2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43" name="Freeform 14"/>
            <p:cNvSpPr>
              <a:spLocks/>
            </p:cNvSpPr>
            <p:nvPr/>
          </p:nvSpPr>
          <p:spPr bwMode="auto">
            <a:xfrm>
              <a:off x="1863" y="3734"/>
              <a:ext cx="46" cy="29"/>
            </a:xfrm>
            <a:custGeom>
              <a:avLst/>
              <a:gdLst>
                <a:gd name="T0" fmla="*/ 16 w 188"/>
                <a:gd name="T1" fmla="*/ 116 h 116"/>
                <a:gd name="T2" fmla="*/ 68 w 188"/>
                <a:gd name="T3" fmla="*/ 107 h 116"/>
                <a:gd name="T4" fmla="*/ 142 w 188"/>
                <a:gd name="T5" fmla="*/ 94 h 116"/>
                <a:gd name="T6" fmla="*/ 188 w 188"/>
                <a:gd name="T7" fmla="*/ 84 h 116"/>
                <a:gd name="T8" fmla="*/ 169 w 188"/>
                <a:gd name="T9" fmla="*/ 0 h 116"/>
                <a:gd name="T10" fmla="*/ 125 w 188"/>
                <a:gd name="T11" fmla="*/ 9 h 116"/>
                <a:gd name="T12" fmla="*/ 54 w 188"/>
                <a:gd name="T13" fmla="*/ 22 h 116"/>
                <a:gd name="T14" fmla="*/ 0 w 188"/>
                <a:gd name="T15" fmla="*/ 31 h 116"/>
                <a:gd name="T16" fmla="*/ 16 w 188"/>
                <a:gd name="T17" fmla="*/ 116 h 1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8"/>
                <a:gd name="T28" fmla="*/ 0 h 116"/>
                <a:gd name="T29" fmla="*/ 188 w 188"/>
                <a:gd name="T30" fmla="*/ 116 h 1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8" h="116">
                  <a:moveTo>
                    <a:pt x="16" y="116"/>
                  </a:moveTo>
                  <a:lnTo>
                    <a:pt x="68" y="107"/>
                  </a:lnTo>
                  <a:lnTo>
                    <a:pt x="142" y="94"/>
                  </a:lnTo>
                  <a:lnTo>
                    <a:pt x="188" y="84"/>
                  </a:lnTo>
                  <a:lnTo>
                    <a:pt x="169" y="0"/>
                  </a:lnTo>
                  <a:lnTo>
                    <a:pt x="125" y="9"/>
                  </a:lnTo>
                  <a:lnTo>
                    <a:pt x="54" y="22"/>
                  </a:lnTo>
                  <a:lnTo>
                    <a:pt x="0" y="31"/>
                  </a:lnTo>
                  <a:lnTo>
                    <a:pt x="16" y="116"/>
                  </a:lnTo>
                  <a:close/>
                </a:path>
              </a:pathLst>
            </a:custGeom>
            <a:solidFill>
              <a:srgbClr val="C2C2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44" name="Freeform 15"/>
            <p:cNvSpPr>
              <a:spLocks/>
            </p:cNvSpPr>
            <p:nvPr/>
          </p:nvSpPr>
          <p:spPr bwMode="auto">
            <a:xfrm>
              <a:off x="1757" y="3750"/>
              <a:ext cx="44" cy="24"/>
            </a:xfrm>
            <a:custGeom>
              <a:avLst/>
              <a:gdLst>
                <a:gd name="T0" fmla="*/ 3 w 178"/>
                <a:gd name="T1" fmla="*/ 97 h 97"/>
                <a:gd name="T2" fmla="*/ 19 w 178"/>
                <a:gd name="T3" fmla="*/ 96 h 97"/>
                <a:gd name="T4" fmla="*/ 102 w 178"/>
                <a:gd name="T5" fmla="*/ 92 h 97"/>
                <a:gd name="T6" fmla="*/ 178 w 178"/>
                <a:gd name="T7" fmla="*/ 86 h 97"/>
                <a:gd name="T8" fmla="*/ 171 w 178"/>
                <a:gd name="T9" fmla="*/ 0 h 97"/>
                <a:gd name="T10" fmla="*/ 96 w 178"/>
                <a:gd name="T11" fmla="*/ 6 h 97"/>
                <a:gd name="T12" fmla="*/ 16 w 178"/>
                <a:gd name="T13" fmla="*/ 10 h 97"/>
                <a:gd name="T14" fmla="*/ 0 w 178"/>
                <a:gd name="T15" fmla="*/ 12 h 97"/>
                <a:gd name="T16" fmla="*/ 3 w 178"/>
                <a:gd name="T17" fmla="*/ 97 h 9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8"/>
                <a:gd name="T28" fmla="*/ 0 h 97"/>
                <a:gd name="T29" fmla="*/ 178 w 178"/>
                <a:gd name="T30" fmla="*/ 97 h 9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8" h="97">
                  <a:moveTo>
                    <a:pt x="3" y="97"/>
                  </a:moveTo>
                  <a:lnTo>
                    <a:pt x="19" y="96"/>
                  </a:lnTo>
                  <a:lnTo>
                    <a:pt x="102" y="92"/>
                  </a:lnTo>
                  <a:lnTo>
                    <a:pt x="178" y="86"/>
                  </a:lnTo>
                  <a:lnTo>
                    <a:pt x="171" y="0"/>
                  </a:lnTo>
                  <a:lnTo>
                    <a:pt x="96" y="6"/>
                  </a:lnTo>
                  <a:lnTo>
                    <a:pt x="16" y="10"/>
                  </a:lnTo>
                  <a:lnTo>
                    <a:pt x="0" y="12"/>
                  </a:lnTo>
                  <a:lnTo>
                    <a:pt x="3" y="97"/>
                  </a:lnTo>
                  <a:close/>
                </a:path>
              </a:pathLst>
            </a:custGeom>
            <a:solidFill>
              <a:srgbClr val="C2C2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45" name="Freeform 16"/>
            <p:cNvSpPr>
              <a:spLocks/>
            </p:cNvSpPr>
            <p:nvPr/>
          </p:nvSpPr>
          <p:spPr bwMode="auto">
            <a:xfrm>
              <a:off x="1649" y="3750"/>
              <a:ext cx="44" cy="24"/>
            </a:xfrm>
            <a:custGeom>
              <a:avLst/>
              <a:gdLst>
                <a:gd name="T0" fmla="*/ 0 w 176"/>
                <a:gd name="T1" fmla="*/ 86 h 95"/>
                <a:gd name="T2" fmla="*/ 35 w 176"/>
                <a:gd name="T3" fmla="*/ 88 h 95"/>
                <a:gd name="T4" fmla="*/ 116 w 176"/>
                <a:gd name="T5" fmla="*/ 92 h 95"/>
                <a:gd name="T6" fmla="*/ 174 w 176"/>
                <a:gd name="T7" fmla="*/ 95 h 95"/>
                <a:gd name="T8" fmla="*/ 176 w 176"/>
                <a:gd name="T9" fmla="*/ 9 h 95"/>
                <a:gd name="T10" fmla="*/ 120 w 176"/>
                <a:gd name="T11" fmla="*/ 6 h 95"/>
                <a:gd name="T12" fmla="*/ 39 w 176"/>
                <a:gd name="T13" fmla="*/ 2 h 95"/>
                <a:gd name="T14" fmla="*/ 6 w 176"/>
                <a:gd name="T15" fmla="*/ 0 h 95"/>
                <a:gd name="T16" fmla="*/ 0 w 176"/>
                <a:gd name="T17" fmla="*/ 86 h 9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6"/>
                <a:gd name="T28" fmla="*/ 0 h 95"/>
                <a:gd name="T29" fmla="*/ 176 w 176"/>
                <a:gd name="T30" fmla="*/ 95 h 9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6" h="95">
                  <a:moveTo>
                    <a:pt x="0" y="86"/>
                  </a:moveTo>
                  <a:lnTo>
                    <a:pt x="35" y="88"/>
                  </a:lnTo>
                  <a:lnTo>
                    <a:pt x="116" y="92"/>
                  </a:lnTo>
                  <a:lnTo>
                    <a:pt x="174" y="95"/>
                  </a:lnTo>
                  <a:lnTo>
                    <a:pt x="176" y="9"/>
                  </a:lnTo>
                  <a:lnTo>
                    <a:pt x="120" y="6"/>
                  </a:lnTo>
                  <a:lnTo>
                    <a:pt x="39" y="2"/>
                  </a:lnTo>
                  <a:lnTo>
                    <a:pt x="6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C2C2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46" name="Freeform 17"/>
            <p:cNvSpPr>
              <a:spLocks/>
            </p:cNvSpPr>
            <p:nvPr/>
          </p:nvSpPr>
          <p:spPr bwMode="auto">
            <a:xfrm>
              <a:off x="1540" y="3736"/>
              <a:ext cx="46" cy="29"/>
            </a:xfrm>
            <a:custGeom>
              <a:avLst/>
              <a:gdLst>
                <a:gd name="T0" fmla="*/ 0 w 184"/>
                <a:gd name="T1" fmla="*/ 85 h 115"/>
                <a:gd name="T2" fmla="*/ 5 w 184"/>
                <a:gd name="T3" fmla="*/ 86 h 115"/>
                <a:gd name="T4" fmla="*/ 77 w 184"/>
                <a:gd name="T5" fmla="*/ 99 h 115"/>
                <a:gd name="T6" fmla="*/ 152 w 184"/>
                <a:gd name="T7" fmla="*/ 111 h 115"/>
                <a:gd name="T8" fmla="*/ 173 w 184"/>
                <a:gd name="T9" fmla="*/ 115 h 115"/>
                <a:gd name="T10" fmla="*/ 184 w 184"/>
                <a:gd name="T11" fmla="*/ 29 h 115"/>
                <a:gd name="T12" fmla="*/ 165 w 184"/>
                <a:gd name="T13" fmla="*/ 27 h 115"/>
                <a:gd name="T14" fmla="*/ 92 w 184"/>
                <a:gd name="T15" fmla="*/ 14 h 115"/>
                <a:gd name="T16" fmla="*/ 21 w 184"/>
                <a:gd name="T17" fmla="*/ 1 h 115"/>
                <a:gd name="T18" fmla="*/ 17 w 184"/>
                <a:gd name="T19" fmla="*/ 0 h 115"/>
                <a:gd name="T20" fmla="*/ 0 w 184"/>
                <a:gd name="T21" fmla="*/ 85 h 1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84"/>
                <a:gd name="T34" fmla="*/ 0 h 115"/>
                <a:gd name="T35" fmla="*/ 184 w 184"/>
                <a:gd name="T36" fmla="*/ 115 h 1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84" h="115">
                  <a:moveTo>
                    <a:pt x="0" y="85"/>
                  </a:moveTo>
                  <a:lnTo>
                    <a:pt x="5" y="86"/>
                  </a:lnTo>
                  <a:lnTo>
                    <a:pt x="77" y="99"/>
                  </a:lnTo>
                  <a:lnTo>
                    <a:pt x="152" y="111"/>
                  </a:lnTo>
                  <a:lnTo>
                    <a:pt x="173" y="115"/>
                  </a:lnTo>
                  <a:lnTo>
                    <a:pt x="184" y="29"/>
                  </a:lnTo>
                  <a:lnTo>
                    <a:pt x="165" y="27"/>
                  </a:lnTo>
                  <a:lnTo>
                    <a:pt x="92" y="14"/>
                  </a:lnTo>
                  <a:lnTo>
                    <a:pt x="21" y="1"/>
                  </a:lnTo>
                  <a:lnTo>
                    <a:pt x="17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C2C2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47" name="Freeform 18"/>
            <p:cNvSpPr>
              <a:spLocks/>
            </p:cNvSpPr>
            <p:nvPr/>
          </p:nvSpPr>
          <p:spPr bwMode="auto">
            <a:xfrm>
              <a:off x="1435" y="3707"/>
              <a:ext cx="48" cy="35"/>
            </a:xfrm>
            <a:custGeom>
              <a:avLst/>
              <a:gdLst>
                <a:gd name="T0" fmla="*/ 0 w 190"/>
                <a:gd name="T1" fmla="*/ 81 h 139"/>
                <a:gd name="T2" fmla="*/ 29 w 190"/>
                <a:gd name="T3" fmla="*/ 92 h 139"/>
                <a:gd name="T4" fmla="*/ 90 w 190"/>
                <a:gd name="T5" fmla="*/ 113 h 139"/>
                <a:gd name="T6" fmla="*/ 152 w 190"/>
                <a:gd name="T7" fmla="*/ 135 h 139"/>
                <a:gd name="T8" fmla="*/ 167 w 190"/>
                <a:gd name="T9" fmla="*/ 139 h 139"/>
                <a:gd name="T10" fmla="*/ 190 w 190"/>
                <a:gd name="T11" fmla="*/ 55 h 139"/>
                <a:gd name="T12" fmla="*/ 178 w 190"/>
                <a:gd name="T13" fmla="*/ 52 h 139"/>
                <a:gd name="T14" fmla="*/ 118 w 190"/>
                <a:gd name="T15" fmla="*/ 32 h 139"/>
                <a:gd name="T16" fmla="*/ 60 w 190"/>
                <a:gd name="T17" fmla="*/ 12 h 139"/>
                <a:gd name="T18" fmla="*/ 30 w 190"/>
                <a:gd name="T19" fmla="*/ 0 h 139"/>
                <a:gd name="T20" fmla="*/ 0 w 190"/>
                <a:gd name="T21" fmla="*/ 81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0"/>
                <a:gd name="T34" fmla="*/ 0 h 139"/>
                <a:gd name="T35" fmla="*/ 190 w 190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0" h="139">
                  <a:moveTo>
                    <a:pt x="0" y="81"/>
                  </a:moveTo>
                  <a:lnTo>
                    <a:pt x="29" y="92"/>
                  </a:lnTo>
                  <a:lnTo>
                    <a:pt x="90" y="113"/>
                  </a:lnTo>
                  <a:lnTo>
                    <a:pt x="152" y="135"/>
                  </a:lnTo>
                  <a:lnTo>
                    <a:pt x="167" y="139"/>
                  </a:lnTo>
                  <a:lnTo>
                    <a:pt x="190" y="55"/>
                  </a:lnTo>
                  <a:lnTo>
                    <a:pt x="178" y="52"/>
                  </a:lnTo>
                  <a:lnTo>
                    <a:pt x="118" y="32"/>
                  </a:lnTo>
                  <a:lnTo>
                    <a:pt x="60" y="12"/>
                  </a:lnTo>
                  <a:lnTo>
                    <a:pt x="30" y="0"/>
                  </a:lnTo>
                  <a:lnTo>
                    <a:pt x="0" y="81"/>
                  </a:lnTo>
                  <a:close/>
                </a:path>
              </a:pathLst>
            </a:custGeom>
            <a:solidFill>
              <a:srgbClr val="C2C2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48" name="Freeform 19"/>
            <p:cNvSpPr>
              <a:spLocks/>
            </p:cNvSpPr>
            <p:nvPr/>
          </p:nvSpPr>
          <p:spPr bwMode="auto">
            <a:xfrm>
              <a:off x="1339" y="3654"/>
              <a:ext cx="48" cy="43"/>
            </a:xfrm>
            <a:custGeom>
              <a:avLst/>
              <a:gdLst>
                <a:gd name="T0" fmla="*/ 0 w 190"/>
                <a:gd name="T1" fmla="*/ 62 h 173"/>
                <a:gd name="T2" fmla="*/ 9 w 190"/>
                <a:gd name="T3" fmla="*/ 70 h 173"/>
                <a:gd name="T4" fmla="*/ 27 w 190"/>
                <a:gd name="T5" fmla="*/ 87 h 173"/>
                <a:gd name="T6" fmla="*/ 45 w 190"/>
                <a:gd name="T7" fmla="*/ 103 h 173"/>
                <a:gd name="T8" fmla="*/ 65 w 190"/>
                <a:gd name="T9" fmla="*/ 117 h 173"/>
                <a:gd name="T10" fmla="*/ 85 w 190"/>
                <a:gd name="T11" fmla="*/ 133 h 173"/>
                <a:gd name="T12" fmla="*/ 106 w 190"/>
                <a:gd name="T13" fmla="*/ 147 h 173"/>
                <a:gd name="T14" fmla="*/ 128 w 190"/>
                <a:gd name="T15" fmla="*/ 162 h 173"/>
                <a:gd name="T16" fmla="*/ 144 w 190"/>
                <a:gd name="T17" fmla="*/ 173 h 173"/>
                <a:gd name="T18" fmla="*/ 190 w 190"/>
                <a:gd name="T19" fmla="*/ 99 h 173"/>
                <a:gd name="T20" fmla="*/ 175 w 190"/>
                <a:gd name="T21" fmla="*/ 89 h 173"/>
                <a:gd name="T22" fmla="*/ 154 w 190"/>
                <a:gd name="T23" fmla="*/ 76 h 173"/>
                <a:gd name="T24" fmla="*/ 135 w 190"/>
                <a:gd name="T25" fmla="*/ 62 h 173"/>
                <a:gd name="T26" fmla="*/ 118 w 190"/>
                <a:gd name="T27" fmla="*/ 49 h 173"/>
                <a:gd name="T28" fmla="*/ 100 w 190"/>
                <a:gd name="T29" fmla="*/ 36 h 173"/>
                <a:gd name="T30" fmla="*/ 83 w 190"/>
                <a:gd name="T31" fmla="*/ 21 h 173"/>
                <a:gd name="T32" fmla="*/ 67 w 190"/>
                <a:gd name="T33" fmla="*/ 8 h 173"/>
                <a:gd name="T34" fmla="*/ 60 w 190"/>
                <a:gd name="T35" fmla="*/ 0 h 173"/>
                <a:gd name="T36" fmla="*/ 0 w 190"/>
                <a:gd name="T37" fmla="*/ 62 h 17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90"/>
                <a:gd name="T58" fmla="*/ 0 h 173"/>
                <a:gd name="T59" fmla="*/ 190 w 190"/>
                <a:gd name="T60" fmla="*/ 173 h 17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90" h="173">
                  <a:moveTo>
                    <a:pt x="0" y="62"/>
                  </a:moveTo>
                  <a:lnTo>
                    <a:pt x="9" y="70"/>
                  </a:lnTo>
                  <a:lnTo>
                    <a:pt x="27" y="87"/>
                  </a:lnTo>
                  <a:lnTo>
                    <a:pt x="45" y="103"/>
                  </a:lnTo>
                  <a:lnTo>
                    <a:pt x="65" y="117"/>
                  </a:lnTo>
                  <a:lnTo>
                    <a:pt x="85" y="133"/>
                  </a:lnTo>
                  <a:lnTo>
                    <a:pt x="106" y="147"/>
                  </a:lnTo>
                  <a:lnTo>
                    <a:pt x="128" y="162"/>
                  </a:lnTo>
                  <a:lnTo>
                    <a:pt x="144" y="173"/>
                  </a:lnTo>
                  <a:lnTo>
                    <a:pt x="190" y="99"/>
                  </a:lnTo>
                  <a:lnTo>
                    <a:pt x="175" y="89"/>
                  </a:lnTo>
                  <a:lnTo>
                    <a:pt x="154" y="76"/>
                  </a:lnTo>
                  <a:lnTo>
                    <a:pt x="135" y="62"/>
                  </a:lnTo>
                  <a:lnTo>
                    <a:pt x="118" y="49"/>
                  </a:lnTo>
                  <a:lnTo>
                    <a:pt x="100" y="36"/>
                  </a:lnTo>
                  <a:lnTo>
                    <a:pt x="83" y="21"/>
                  </a:lnTo>
                  <a:lnTo>
                    <a:pt x="67" y="8"/>
                  </a:lnTo>
                  <a:lnTo>
                    <a:pt x="60" y="0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C2C2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49" name="Freeform 20"/>
            <p:cNvSpPr>
              <a:spLocks/>
            </p:cNvSpPr>
            <p:nvPr/>
          </p:nvSpPr>
          <p:spPr bwMode="auto">
            <a:xfrm>
              <a:off x="1302" y="3594"/>
              <a:ext cx="22" cy="16"/>
            </a:xfrm>
            <a:custGeom>
              <a:avLst/>
              <a:gdLst>
                <a:gd name="T0" fmla="*/ 0 w 90"/>
                <a:gd name="T1" fmla="*/ 0 h 63"/>
                <a:gd name="T2" fmla="*/ 0 w 90"/>
                <a:gd name="T3" fmla="*/ 0 h 63"/>
                <a:gd name="T4" fmla="*/ 1 w 90"/>
                <a:gd name="T5" fmla="*/ 20 h 63"/>
                <a:gd name="T6" fmla="*/ 2 w 90"/>
                <a:gd name="T7" fmla="*/ 40 h 63"/>
                <a:gd name="T8" fmla="*/ 5 w 90"/>
                <a:gd name="T9" fmla="*/ 60 h 63"/>
                <a:gd name="T10" fmla="*/ 5 w 90"/>
                <a:gd name="T11" fmla="*/ 63 h 63"/>
                <a:gd name="T12" fmla="*/ 89 w 90"/>
                <a:gd name="T13" fmla="*/ 43 h 63"/>
                <a:gd name="T14" fmla="*/ 90 w 90"/>
                <a:gd name="T15" fmla="*/ 45 h 63"/>
                <a:gd name="T16" fmla="*/ 88 w 90"/>
                <a:gd name="T17" fmla="*/ 30 h 63"/>
                <a:gd name="T18" fmla="*/ 87 w 90"/>
                <a:gd name="T19" fmla="*/ 16 h 63"/>
                <a:gd name="T20" fmla="*/ 86 w 90"/>
                <a:gd name="T21" fmla="*/ 0 h 63"/>
                <a:gd name="T22" fmla="*/ 86 w 90"/>
                <a:gd name="T23" fmla="*/ 0 h 63"/>
                <a:gd name="T24" fmla="*/ 0 w 90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0"/>
                <a:gd name="T40" fmla="*/ 0 h 63"/>
                <a:gd name="T41" fmla="*/ 90 w 90"/>
                <a:gd name="T42" fmla="*/ 63 h 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0" h="63">
                  <a:moveTo>
                    <a:pt x="0" y="0"/>
                  </a:moveTo>
                  <a:lnTo>
                    <a:pt x="0" y="0"/>
                  </a:lnTo>
                  <a:lnTo>
                    <a:pt x="1" y="20"/>
                  </a:lnTo>
                  <a:lnTo>
                    <a:pt x="2" y="40"/>
                  </a:lnTo>
                  <a:lnTo>
                    <a:pt x="5" y="60"/>
                  </a:lnTo>
                  <a:lnTo>
                    <a:pt x="5" y="63"/>
                  </a:lnTo>
                  <a:lnTo>
                    <a:pt x="89" y="43"/>
                  </a:lnTo>
                  <a:lnTo>
                    <a:pt x="90" y="45"/>
                  </a:lnTo>
                  <a:lnTo>
                    <a:pt x="88" y="30"/>
                  </a:lnTo>
                  <a:lnTo>
                    <a:pt x="87" y="16"/>
                  </a:lnTo>
                  <a:lnTo>
                    <a:pt x="8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C2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50" name="Freeform 21"/>
            <p:cNvSpPr>
              <a:spLocks/>
            </p:cNvSpPr>
            <p:nvPr/>
          </p:nvSpPr>
          <p:spPr bwMode="auto">
            <a:xfrm>
              <a:off x="1302" y="3561"/>
              <a:ext cx="27" cy="33"/>
            </a:xfrm>
            <a:custGeom>
              <a:avLst/>
              <a:gdLst>
                <a:gd name="T0" fmla="*/ 27 w 108"/>
                <a:gd name="T1" fmla="*/ 0 h 131"/>
                <a:gd name="T2" fmla="*/ 21 w 108"/>
                <a:gd name="T3" fmla="*/ 14 h 131"/>
                <a:gd name="T4" fmla="*/ 14 w 108"/>
                <a:gd name="T5" fmla="*/ 33 h 131"/>
                <a:gd name="T6" fmla="*/ 10 w 108"/>
                <a:gd name="T7" fmla="*/ 52 h 131"/>
                <a:gd name="T8" fmla="*/ 5 w 108"/>
                <a:gd name="T9" fmla="*/ 72 h 131"/>
                <a:gd name="T10" fmla="*/ 2 w 108"/>
                <a:gd name="T11" fmla="*/ 91 h 131"/>
                <a:gd name="T12" fmla="*/ 1 w 108"/>
                <a:gd name="T13" fmla="*/ 111 h 131"/>
                <a:gd name="T14" fmla="*/ 0 w 108"/>
                <a:gd name="T15" fmla="*/ 131 h 131"/>
                <a:gd name="T16" fmla="*/ 86 w 108"/>
                <a:gd name="T17" fmla="*/ 131 h 131"/>
                <a:gd name="T18" fmla="*/ 87 w 108"/>
                <a:gd name="T19" fmla="*/ 117 h 131"/>
                <a:gd name="T20" fmla="*/ 88 w 108"/>
                <a:gd name="T21" fmla="*/ 102 h 131"/>
                <a:gd name="T22" fmla="*/ 90 w 108"/>
                <a:gd name="T23" fmla="*/ 88 h 131"/>
                <a:gd name="T24" fmla="*/ 94 w 108"/>
                <a:gd name="T25" fmla="*/ 72 h 131"/>
                <a:gd name="T26" fmla="*/ 97 w 108"/>
                <a:gd name="T27" fmla="*/ 59 h 131"/>
                <a:gd name="T28" fmla="*/ 103 w 108"/>
                <a:gd name="T29" fmla="*/ 43 h 131"/>
                <a:gd name="T30" fmla="*/ 108 w 108"/>
                <a:gd name="T31" fmla="*/ 30 h 131"/>
                <a:gd name="T32" fmla="*/ 27 w 108"/>
                <a:gd name="T33" fmla="*/ 0 h 1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8"/>
                <a:gd name="T52" fmla="*/ 0 h 131"/>
                <a:gd name="T53" fmla="*/ 108 w 108"/>
                <a:gd name="T54" fmla="*/ 131 h 1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8" h="131">
                  <a:moveTo>
                    <a:pt x="27" y="0"/>
                  </a:moveTo>
                  <a:lnTo>
                    <a:pt x="21" y="14"/>
                  </a:lnTo>
                  <a:lnTo>
                    <a:pt x="14" y="33"/>
                  </a:lnTo>
                  <a:lnTo>
                    <a:pt x="10" y="52"/>
                  </a:lnTo>
                  <a:lnTo>
                    <a:pt x="5" y="72"/>
                  </a:lnTo>
                  <a:lnTo>
                    <a:pt x="2" y="91"/>
                  </a:lnTo>
                  <a:lnTo>
                    <a:pt x="1" y="111"/>
                  </a:lnTo>
                  <a:lnTo>
                    <a:pt x="0" y="131"/>
                  </a:lnTo>
                  <a:lnTo>
                    <a:pt x="86" y="131"/>
                  </a:lnTo>
                  <a:lnTo>
                    <a:pt x="87" y="117"/>
                  </a:lnTo>
                  <a:lnTo>
                    <a:pt x="88" y="102"/>
                  </a:lnTo>
                  <a:lnTo>
                    <a:pt x="90" y="88"/>
                  </a:lnTo>
                  <a:lnTo>
                    <a:pt x="94" y="72"/>
                  </a:lnTo>
                  <a:lnTo>
                    <a:pt x="97" y="59"/>
                  </a:lnTo>
                  <a:lnTo>
                    <a:pt x="103" y="43"/>
                  </a:lnTo>
                  <a:lnTo>
                    <a:pt x="108" y="3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C2C2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51" name="Freeform 22"/>
            <p:cNvSpPr>
              <a:spLocks/>
            </p:cNvSpPr>
            <p:nvPr/>
          </p:nvSpPr>
          <p:spPr bwMode="auto">
            <a:xfrm>
              <a:off x="1353" y="3483"/>
              <a:ext cx="48" cy="41"/>
            </a:xfrm>
            <a:custGeom>
              <a:avLst/>
              <a:gdLst>
                <a:gd name="T0" fmla="*/ 151 w 193"/>
                <a:gd name="T1" fmla="*/ 0 h 165"/>
                <a:gd name="T2" fmla="*/ 143 w 193"/>
                <a:gd name="T3" fmla="*/ 4 h 165"/>
                <a:gd name="T4" fmla="*/ 119 w 193"/>
                <a:gd name="T5" fmla="*/ 18 h 165"/>
                <a:gd name="T6" fmla="*/ 96 w 193"/>
                <a:gd name="T7" fmla="*/ 31 h 165"/>
                <a:gd name="T8" fmla="*/ 74 w 193"/>
                <a:gd name="T9" fmla="*/ 46 h 165"/>
                <a:gd name="T10" fmla="*/ 52 w 193"/>
                <a:gd name="T11" fmla="*/ 60 h 165"/>
                <a:gd name="T12" fmla="*/ 31 w 193"/>
                <a:gd name="T13" fmla="*/ 75 h 165"/>
                <a:gd name="T14" fmla="*/ 11 w 193"/>
                <a:gd name="T15" fmla="*/ 90 h 165"/>
                <a:gd name="T16" fmla="*/ 0 w 193"/>
                <a:gd name="T17" fmla="*/ 98 h 165"/>
                <a:gd name="T18" fmla="*/ 55 w 193"/>
                <a:gd name="T19" fmla="*/ 165 h 165"/>
                <a:gd name="T20" fmla="*/ 64 w 193"/>
                <a:gd name="T21" fmla="*/ 158 h 165"/>
                <a:gd name="T22" fmla="*/ 81 w 193"/>
                <a:gd name="T23" fmla="*/ 145 h 165"/>
                <a:gd name="T24" fmla="*/ 100 w 193"/>
                <a:gd name="T25" fmla="*/ 132 h 165"/>
                <a:gd name="T26" fmla="*/ 121 w 193"/>
                <a:gd name="T27" fmla="*/ 118 h 165"/>
                <a:gd name="T28" fmla="*/ 142 w 193"/>
                <a:gd name="T29" fmla="*/ 105 h 165"/>
                <a:gd name="T30" fmla="*/ 163 w 193"/>
                <a:gd name="T31" fmla="*/ 93 h 165"/>
                <a:gd name="T32" fmla="*/ 185 w 193"/>
                <a:gd name="T33" fmla="*/ 79 h 165"/>
                <a:gd name="T34" fmla="*/ 193 w 193"/>
                <a:gd name="T35" fmla="*/ 75 h 165"/>
                <a:gd name="T36" fmla="*/ 151 w 193"/>
                <a:gd name="T37" fmla="*/ 0 h 1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93"/>
                <a:gd name="T58" fmla="*/ 0 h 165"/>
                <a:gd name="T59" fmla="*/ 193 w 193"/>
                <a:gd name="T60" fmla="*/ 165 h 16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93" h="165">
                  <a:moveTo>
                    <a:pt x="151" y="0"/>
                  </a:moveTo>
                  <a:lnTo>
                    <a:pt x="143" y="4"/>
                  </a:lnTo>
                  <a:lnTo>
                    <a:pt x="119" y="18"/>
                  </a:lnTo>
                  <a:lnTo>
                    <a:pt x="96" y="31"/>
                  </a:lnTo>
                  <a:lnTo>
                    <a:pt x="74" y="46"/>
                  </a:lnTo>
                  <a:lnTo>
                    <a:pt x="52" y="60"/>
                  </a:lnTo>
                  <a:lnTo>
                    <a:pt x="31" y="75"/>
                  </a:lnTo>
                  <a:lnTo>
                    <a:pt x="11" y="90"/>
                  </a:lnTo>
                  <a:lnTo>
                    <a:pt x="0" y="98"/>
                  </a:lnTo>
                  <a:lnTo>
                    <a:pt x="55" y="165"/>
                  </a:lnTo>
                  <a:lnTo>
                    <a:pt x="64" y="158"/>
                  </a:lnTo>
                  <a:lnTo>
                    <a:pt x="81" y="145"/>
                  </a:lnTo>
                  <a:lnTo>
                    <a:pt x="100" y="132"/>
                  </a:lnTo>
                  <a:lnTo>
                    <a:pt x="121" y="118"/>
                  </a:lnTo>
                  <a:lnTo>
                    <a:pt x="142" y="105"/>
                  </a:lnTo>
                  <a:lnTo>
                    <a:pt x="163" y="93"/>
                  </a:lnTo>
                  <a:lnTo>
                    <a:pt x="185" y="79"/>
                  </a:lnTo>
                  <a:lnTo>
                    <a:pt x="193" y="75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C2C2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52" name="Freeform 23"/>
            <p:cNvSpPr>
              <a:spLocks/>
            </p:cNvSpPr>
            <p:nvPr/>
          </p:nvSpPr>
          <p:spPr bwMode="auto">
            <a:xfrm>
              <a:off x="1451" y="3443"/>
              <a:ext cx="48" cy="33"/>
            </a:xfrm>
            <a:custGeom>
              <a:avLst/>
              <a:gdLst>
                <a:gd name="T0" fmla="*/ 168 w 192"/>
                <a:gd name="T1" fmla="*/ 0 h 134"/>
                <a:gd name="T2" fmla="*/ 154 w 192"/>
                <a:gd name="T3" fmla="*/ 5 h 134"/>
                <a:gd name="T4" fmla="*/ 89 w 192"/>
                <a:gd name="T5" fmla="*/ 24 h 134"/>
                <a:gd name="T6" fmla="*/ 27 w 192"/>
                <a:gd name="T7" fmla="*/ 44 h 134"/>
                <a:gd name="T8" fmla="*/ 0 w 192"/>
                <a:gd name="T9" fmla="*/ 54 h 134"/>
                <a:gd name="T10" fmla="*/ 31 w 192"/>
                <a:gd name="T11" fmla="*/ 134 h 134"/>
                <a:gd name="T12" fmla="*/ 55 w 192"/>
                <a:gd name="T13" fmla="*/ 125 h 134"/>
                <a:gd name="T14" fmla="*/ 115 w 192"/>
                <a:gd name="T15" fmla="*/ 106 h 134"/>
                <a:gd name="T16" fmla="*/ 177 w 192"/>
                <a:gd name="T17" fmla="*/ 87 h 134"/>
                <a:gd name="T18" fmla="*/ 192 w 192"/>
                <a:gd name="T19" fmla="*/ 84 h 134"/>
                <a:gd name="T20" fmla="*/ 168 w 192"/>
                <a:gd name="T21" fmla="*/ 0 h 13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2"/>
                <a:gd name="T34" fmla="*/ 0 h 134"/>
                <a:gd name="T35" fmla="*/ 192 w 192"/>
                <a:gd name="T36" fmla="*/ 134 h 13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2" h="134">
                  <a:moveTo>
                    <a:pt x="168" y="0"/>
                  </a:moveTo>
                  <a:lnTo>
                    <a:pt x="154" y="5"/>
                  </a:lnTo>
                  <a:lnTo>
                    <a:pt x="89" y="24"/>
                  </a:lnTo>
                  <a:lnTo>
                    <a:pt x="27" y="44"/>
                  </a:lnTo>
                  <a:lnTo>
                    <a:pt x="0" y="54"/>
                  </a:lnTo>
                  <a:lnTo>
                    <a:pt x="31" y="134"/>
                  </a:lnTo>
                  <a:lnTo>
                    <a:pt x="55" y="125"/>
                  </a:lnTo>
                  <a:lnTo>
                    <a:pt x="115" y="106"/>
                  </a:lnTo>
                  <a:lnTo>
                    <a:pt x="177" y="87"/>
                  </a:lnTo>
                  <a:lnTo>
                    <a:pt x="192" y="84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C2C2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53" name="Freeform 24"/>
            <p:cNvSpPr>
              <a:spLocks/>
            </p:cNvSpPr>
            <p:nvPr/>
          </p:nvSpPr>
          <p:spPr bwMode="auto">
            <a:xfrm>
              <a:off x="1557" y="3422"/>
              <a:ext cx="46" cy="27"/>
            </a:xfrm>
            <a:custGeom>
              <a:avLst/>
              <a:gdLst>
                <a:gd name="T0" fmla="*/ 174 w 185"/>
                <a:gd name="T1" fmla="*/ 0 h 110"/>
                <a:gd name="T2" fmla="*/ 163 w 185"/>
                <a:gd name="T3" fmla="*/ 1 h 110"/>
                <a:gd name="T4" fmla="*/ 86 w 185"/>
                <a:gd name="T5" fmla="*/ 12 h 110"/>
                <a:gd name="T6" fmla="*/ 11 w 185"/>
                <a:gd name="T7" fmla="*/ 24 h 110"/>
                <a:gd name="T8" fmla="*/ 0 w 185"/>
                <a:gd name="T9" fmla="*/ 26 h 110"/>
                <a:gd name="T10" fmla="*/ 17 w 185"/>
                <a:gd name="T11" fmla="*/ 110 h 110"/>
                <a:gd name="T12" fmla="*/ 26 w 185"/>
                <a:gd name="T13" fmla="*/ 109 h 110"/>
                <a:gd name="T14" fmla="*/ 99 w 185"/>
                <a:gd name="T15" fmla="*/ 97 h 110"/>
                <a:gd name="T16" fmla="*/ 173 w 185"/>
                <a:gd name="T17" fmla="*/ 86 h 110"/>
                <a:gd name="T18" fmla="*/ 185 w 185"/>
                <a:gd name="T19" fmla="*/ 84 h 110"/>
                <a:gd name="T20" fmla="*/ 174 w 185"/>
                <a:gd name="T21" fmla="*/ 0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85"/>
                <a:gd name="T34" fmla="*/ 0 h 110"/>
                <a:gd name="T35" fmla="*/ 185 w 185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85" h="110">
                  <a:moveTo>
                    <a:pt x="174" y="0"/>
                  </a:moveTo>
                  <a:lnTo>
                    <a:pt x="163" y="1"/>
                  </a:lnTo>
                  <a:lnTo>
                    <a:pt x="86" y="12"/>
                  </a:lnTo>
                  <a:lnTo>
                    <a:pt x="11" y="24"/>
                  </a:lnTo>
                  <a:lnTo>
                    <a:pt x="0" y="26"/>
                  </a:lnTo>
                  <a:lnTo>
                    <a:pt x="17" y="110"/>
                  </a:lnTo>
                  <a:lnTo>
                    <a:pt x="26" y="109"/>
                  </a:lnTo>
                  <a:lnTo>
                    <a:pt x="99" y="97"/>
                  </a:lnTo>
                  <a:lnTo>
                    <a:pt x="173" y="86"/>
                  </a:lnTo>
                  <a:lnTo>
                    <a:pt x="185" y="84"/>
                  </a:lnTo>
                  <a:lnTo>
                    <a:pt x="174" y="0"/>
                  </a:lnTo>
                  <a:close/>
                </a:path>
              </a:pathLst>
            </a:custGeom>
            <a:solidFill>
              <a:srgbClr val="C2C2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54" name="Freeform 25"/>
            <p:cNvSpPr>
              <a:spLocks/>
            </p:cNvSpPr>
            <p:nvPr/>
          </p:nvSpPr>
          <p:spPr bwMode="auto">
            <a:xfrm>
              <a:off x="1666" y="3414"/>
              <a:ext cx="43" cy="23"/>
            </a:xfrm>
            <a:custGeom>
              <a:avLst/>
              <a:gdLst>
                <a:gd name="T0" fmla="*/ 174 w 175"/>
                <a:gd name="T1" fmla="*/ 0 h 91"/>
                <a:gd name="T2" fmla="*/ 132 w 175"/>
                <a:gd name="T3" fmla="*/ 0 h 91"/>
                <a:gd name="T4" fmla="*/ 48 w 175"/>
                <a:gd name="T5" fmla="*/ 2 h 91"/>
                <a:gd name="T6" fmla="*/ 0 w 175"/>
                <a:gd name="T7" fmla="*/ 5 h 91"/>
                <a:gd name="T8" fmla="*/ 5 w 175"/>
                <a:gd name="T9" fmla="*/ 91 h 91"/>
                <a:gd name="T10" fmla="*/ 52 w 175"/>
                <a:gd name="T11" fmla="*/ 89 h 91"/>
                <a:gd name="T12" fmla="*/ 134 w 175"/>
                <a:gd name="T13" fmla="*/ 86 h 91"/>
                <a:gd name="T14" fmla="*/ 175 w 175"/>
                <a:gd name="T15" fmla="*/ 86 h 91"/>
                <a:gd name="T16" fmla="*/ 174 w 175"/>
                <a:gd name="T17" fmla="*/ 0 h 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5"/>
                <a:gd name="T28" fmla="*/ 0 h 91"/>
                <a:gd name="T29" fmla="*/ 175 w 175"/>
                <a:gd name="T30" fmla="*/ 91 h 9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5" h="91">
                  <a:moveTo>
                    <a:pt x="174" y="0"/>
                  </a:moveTo>
                  <a:lnTo>
                    <a:pt x="132" y="0"/>
                  </a:lnTo>
                  <a:lnTo>
                    <a:pt x="48" y="2"/>
                  </a:lnTo>
                  <a:lnTo>
                    <a:pt x="0" y="5"/>
                  </a:lnTo>
                  <a:lnTo>
                    <a:pt x="5" y="91"/>
                  </a:lnTo>
                  <a:lnTo>
                    <a:pt x="52" y="89"/>
                  </a:lnTo>
                  <a:lnTo>
                    <a:pt x="134" y="86"/>
                  </a:lnTo>
                  <a:lnTo>
                    <a:pt x="175" y="86"/>
                  </a:lnTo>
                  <a:lnTo>
                    <a:pt x="174" y="0"/>
                  </a:lnTo>
                  <a:close/>
                </a:path>
              </a:pathLst>
            </a:custGeom>
            <a:solidFill>
              <a:srgbClr val="C2C2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55" name="Freeform 26"/>
            <p:cNvSpPr>
              <a:spLocks/>
            </p:cNvSpPr>
            <p:nvPr/>
          </p:nvSpPr>
          <p:spPr bwMode="auto">
            <a:xfrm>
              <a:off x="1276" y="3390"/>
              <a:ext cx="814" cy="339"/>
            </a:xfrm>
            <a:custGeom>
              <a:avLst/>
              <a:gdLst>
                <a:gd name="T0" fmla="*/ 1795 w 3257"/>
                <a:gd name="T1" fmla="*/ 3 h 1355"/>
                <a:gd name="T2" fmla="*/ 2035 w 3257"/>
                <a:gd name="T3" fmla="*/ 21 h 1355"/>
                <a:gd name="T4" fmla="*/ 2261 w 3257"/>
                <a:gd name="T5" fmla="*/ 53 h 1355"/>
                <a:gd name="T6" fmla="*/ 2472 w 3257"/>
                <a:gd name="T7" fmla="*/ 98 h 1355"/>
                <a:gd name="T8" fmla="*/ 2663 w 3257"/>
                <a:gd name="T9" fmla="*/ 155 h 1355"/>
                <a:gd name="T10" fmla="*/ 2833 w 3257"/>
                <a:gd name="T11" fmla="*/ 223 h 1355"/>
                <a:gd name="T12" fmla="*/ 2978 w 3257"/>
                <a:gd name="T13" fmla="*/ 300 h 1355"/>
                <a:gd name="T14" fmla="*/ 3096 w 3257"/>
                <a:gd name="T15" fmla="*/ 384 h 1355"/>
                <a:gd name="T16" fmla="*/ 3183 w 3257"/>
                <a:gd name="T17" fmla="*/ 476 h 1355"/>
                <a:gd name="T18" fmla="*/ 3238 w 3257"/>
                <a:gd name="T19" fmla="*/ 574 h 1355"/>
                <a:gd name="T20" fmla="*/ 3257 w 3257"/>
                <a:gd name="T21" fmla="*/ 678 h 1355"/>
                <a:gd name="T22" fmla="*/ 3238 w 3257"/>
                <a:gd name="T23" fmla="*/ 780 h 1355"/>
                <a:gd name="T24" fmla="*/ 3183 w 3257"/>
                <a:gd name="T25" fmla="*/ 879 h 1355"/>
                <a:gd name="T26" fmla="*/ 3096 w 3257"/>
                <a:gd name="T27" fmla="*/ 971 h 1355"/>
                <a:gd name="T28" fmla="*/ 2978 w 3257"/>
                <a:gd name="T29" fmla="*/ 1056 h 1355"/>
                <a:gd name="T30" fmla="*/ 2833 w 3257"/>
                <a:gd name="T31" fmla="*/ 1133 h 1355"/>
                <a:gd name="T32" fmla="*/ 2663 w 3257"/>
                <a:gd name="T33" fmla="*/ 1200 h 1355"/>
                <a:gd name="T34" fmla="*/ 2472 w 3257"/>
                <a:gd name="T35" fmla="*/ 1257 h 1355"/>
                <a:gd name="T36" fmla="*/ 2261 w 3257"/>
                <a:gd name="T37" fmla="*/ 1301 h 1355"/>
                <a:gd name="T38" fmla="*/ 2035 w 3257"/>
                <a:gd name="T39" fmla="*/ 1334 h 1355"/>
                <a:gd name="T40" fmla="*/ 1795 w 3257"/>
                <a:gd name="T41" fmla="*/ 1352 h 1355"/>
                <a:gd name="T42" fmla="*/ 1545 w 3257"/>
                <a:gd name="T43" fmla="*/ 1355 h 1355"/>
                <a:gd name="T44" fmla="*/ 1301 w 3257"/>
                <a:gd name="T45" fmla="*/ 1342 h 1355"/>
                <a:gd name="T46" fmla="*/ 1069 w 3257"/>
                <a:gd name="T47" fmla="*/ 1314 h 1355"/>
                <a:gd name="T48" fmla="*/ 853 w 3257"/>
                <a:gd name="T49" fmla="*/ 1273 h 1355"/>
                <a:gd name="T50" fmla="*/ 655 w 3257"/>
                <a:gd name="T51" fmla="*/ 1220 h 1355"/>
                <a:gd name="T52" fmla="*/ 478 w 3257"/>
                <a:gd name="T53" fmla="*/ 1156 h 1355"/>
                <a:gd name="T54" fmla="*/ 324 w 3257"/>
                <a:gd name="T55" fmla="*/ 1083 h 1355"/>
                <a:gd name="T56" fmla="*/ 197 w 3257"/>
                <a:gd name="T57" fmla="*/ 1000 h 1355"/>
                <a:gd name="T58" fmla="*/ 99 w 3257"/>
                <a:gd name="T59" fmla="*/ 910 h 1355"/>
                <a:gd name="T60" fmla="*/ 34 w 3257"/>
                <a:gd name="T61" fmla="*/ 814 h 1355"/>
                <a:gd name="T62" fmla="*/ 2 w 3257"/>
                <a:gd name="T63" fmla="*/ 712 h 1355"/>
                <a:gd name="T64" fmla="*/ 8 w 3257"/>
                <a:gd name="T65" fmla="*/ 609 h 1355"/>
                <a:gd name="T66" fmla="*/ 51 w 3257"/>
                <a:gd name="T67" fmla="*/ 508 h 1355"/>
                <a:gd name="T68" fmla="*/ 128 w 3257"/>
                <a:gd name="T69" fmla="*/ 415 h 1355"/>
                <a:gd name="T70" fmla="*/ 237 w 3257"/>
                <a:gd name="T71" fmla="*/ 326 h 1355"/>
                <a:gd name="T72" fmla="*/ 373 w 3257"/>
                <a:gd name="T73" fmla="*/ 247 h 1355"/>
                <a:gd name="T74" fmla="*/ 535 w 3257"/>
                <a:gd name="T75" fmla="*/ 176 h 1355"/>
                <a:gd name="T76" fmla="*/ 719 w 3257"/>
                <a:gd name="T77" fmla="*/ 116 h 1355"/>
                <a:gd name="T78" fmla="*/ 923 w 3257"/>
                <a:gd name="T79" fmla="*/ 67 h 1355"/>
                <a:gd name="T80" fmla="*/ 1145 w 3257"/>
                <a:gd name="T81" fmla="*/ 31 h 1355"/>
                <a:gd name="T82" fmla="*/ 1381 w 3257"/>
                <a:gd name="T83" fmla="*/ 7 h 1355"/>
                <a:gd name="T84" fmla="*/ 1628 w 3257"/>
                <a:gd name="T85" fmla="*/ 0 h 135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257"/>
                <a:gd name="T130" fmla="*/ 0 h 1355"/>
                <a:gd name="T131" fmla="*/ 3257 w 3257"/>
                <a:gd name="T132" fmla="*/ 1355 h 135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257" h="1355">
                  <a:moveTo>
                    <a:pt x="1628" y="0"/>
                  </a:moveTo>
                  <a:lnTo>
                    <a:pt x="1712" y="1"/>
                  </a:lnTo>
                  <a:lnTo>
                    <a:pt x="1795" y="3"/>
                  </a:lnTo>
                  <a:lnTo>
                    <a:pt x="1876" y="7"/>
                  </a:lnTo>
                  <a:lnTo>
                    <a:pt x="1955" y="14"/>
                  </a:lnTo>
                  <a:lnTo>
                    <a:pt x="2035" y="21"/>
                  </a:lnTo>
                  <a:lnTo>
                    <a:pt x="2112" y="31"/>
                  </a:lnTo>
                  <a:lnTo>
                    <a:pt x="2187" y="41"/>
                  </a:lnTo>
                  <a:lnTo>
                    <a:pt x="2261" y="53"/>
                  </a:lnTo>
                  <a:lnTo>
                    <a:pt x="2334" y="67"/>
                  </a:lnTo>
                  <a:lnTo>
                    <a:pt x="2404" y="82"/>
                  </a:lnTo>
                  <a:lnTo>
                    <a:pt x="2472" y="98"/>
                  </a:lnTo>
                  <a:lnTo>
                    <a:pt x="2538" y="116"/>
                  </a:lnTo>
                  <a:lnTo>
                    <a:pt x="2602" y="135"/>
                  </a:lnTo>
                  <a:lnTo>
                    <a:pt x="2663" y="155"/>
                  </a:lnTo>
                  <a:lnTo>
                    <a:pt x="2722" y="176"/>
                  </a:lnTo>
                  <a:lnTo>
                    <a:pt x="2779" y="199"/>
                  </a:lnTo>
                  <a:lnTo>
                    <a:pt x="2833" y="223"/>
                  </a:lnTo>
                  <a:lnTo>
                    <a:pt x="2884" y="247"/>
                  </a:lnTo>
                  <a:lnTo>
                    <a:pt x="2933" y="273"/>
                  </a:lnTo>
                  <a:lnTo>
                    <a:pt x="2978" y="300"/>
                  </a:lnTo>
                  <a:lnTo>
                    <a:pt x="3020" y="326"/>
                  </a:lnTo>
                  <a:lnTo>
                    <a:pt x="3060" y="355"/>
                  </a:lnTo>
                  <a:lnTo>
                    <a:pt x="3096" y="384"/>
                  </a:lnTo>
                  <a:lnTo>
                    <a:pt x="3128" y="415"/>
                  </a:lnTo>
                  <a:lnTo>
                    <a:pt x="3157" y="445"/>
                  </a:lnTo>
                  <a:lnTo>
                    <a:pt x="3183" y="476"/>
                  </a:lnTo>
                  <a:lnTo>
                    <a:pt x="3205" y="508"/>
                  </a:lnTo>
                  <a:lnTo>
                    <a:pt x="3223" y="542"/>
                  </a:lnTo>
                  <a:lnTo>
                    <a:pt x="3238" y="574"/>
                  </a:lnTo>
                  <a:lnTo>
                    <a:pt x="3249" y="609"/>
                  </a:lnTo>
                  <a:lnTo>
                    <a:pt x="3254" y="643"/>
                  </a:lnTo>
                  <a:lnTo>
                    <a:pt x="3257" y="678"/>
                  </a:lnTo>
                  <a:lnTo>
                    <a:pt x="3254" y="712"/>
                  </a:lnTo>
                  <a:lnTo>
                    <a:pt x="3249" y="747"/>
                  </a:lnTo>
                  <a:lnTo>
                    <a:pt x="3238" y="780"/>
                  </a:lnTo>
                  <a:lnTo>
                    <a:pt x="3223" y="814"/>
                  </a:lnTo>
                  <a:lnTo>
                    <a:pt x="3205" y="846"/>
                  </a:lnTo>
                  <a:lnTo>
                    <a:pt x="3183" y="879"/>
                  </a:lnTo>
                  <a:lnTo>
                    <a:pt x="3157" y="910"/>
                  </a:lnTo>
                  <a:lnTo>
                    <a:pt x="3128" y="941"/>
                  </a:lnTo>
                  <a:lnTo>
                    <a:pt x="3096" y="971"/>
                  </a:lnTo>
                  <a:lnTo>
                    <a:pt x="3060" y="1000"/>
                  </a:lnTo>
                  <a:lnTo>
                    <a:pt x="3020" y="1028"/>
                  </a:lnTo>
                  <a:lnTo>
                    <a:pt x="2978" y="1056"/>
                  </a:lnTo>
                  <a:lnTo>
                    <a:pt x="2933" y="1083"/>
                  </a:lnTo>
                  <a:lnTo>
                    <a:pt x="2884" y="1108"/>
                  </a:lnTo>
                  <a:lnTo>
                    <a:pt x="2833" y="1133"/>
                  </a:lnTo>
                  <a:lnTo>
                    <a:pt x="2779" y="1156"/>
                  </a:lnTo>
                  <a:lnTo>
                    <a:pt x="2722" y="1179"/>
                  </a:lnTo>
                  <a:lnTo>
                    <a:pt x="2663" y="1200"/>
                  </a:lnTo>
                  <a:lnTo>
                    <a:pt x="2602" y="1220"/>
                  </a:lnTo>
                  <a:lnTo>
                    <a:pt x="2538" y="1239"/>
                  </a:lnTo>
                  <a:lnTo>
                    <a:pt x="2472" y="1257"/>
                  </a:lnTo>
                  <a:lnTo>
                    <a:pt x="2404" y="1273"/>
                  </a:lnTo>
                  <a:lnTo>
                    <a:pt x="2334" y="1288"/>
                  </a:lnTo>
                  <a:lnTo>
                    <a:pt x="2261" y="1301"/>
                  </a:lnTo>
                  <a:lnTo>
                    <a:pt x="2187" y="1314"/>
                  </a:lnTo>
                  <a:lnTo>
                    <a:pt x="2112" y="1325"/>
                  </a:lnTo>
                  <a:lnTo>
                    <a:pt x="2035" y="1334"/>
                  </a:lnTo>
                  <a:lnTo>
                    <a:pt x="1955" y="1342"/>
                  </a:lnTo>
                  <a:lnTo>
                    <a:pt x="1876" y="1347"/>
                  </a:lnTo>
                  <a:lnTo>
                    <a:pt x="1795" y="1352"/>
                  </a:lnTo>
                  <a:lnTo>
                    <a:pt x="1712" y="1355"/>
                  </a:lnTo>
                  <a:lnTo>
                    <a:pt x="1628" y="1355"/>
                  </a:lnTo>
                  <a:lnTo>
                    <a:pt x="1545" y="1355"/>
                  </a:lnTo>
                  <a:lnTo>
                    <a:pt x="1462" y="1352"/>
                  </a:lnTo>
                  <a:lnTo>
                    <a:pt x="1381" y="1347"/>
                  </a:lnTo>
                  <a:lnTo>
                    <a:pt x="1301" y="1342"/>
                  </a:lnTo>
                  <a:lnTo>
                    <a:pt x="1222" y="1334"/>
                  </a:lnTo>
                  <a:lnTo>
                    <a:pt x="1145" y="1325"/>
                  </a:lnTo>
                  <a:lnTo>
                    <a:pt x="1069" y="1314"/>
                  </a:lnTo>
                  <a:lnTo>
                    <a:pt x="996" y="1301"/>
                  </a:lnTo>
                  <a:lnTo>
                    <a:pt x="923" y="1288"/>
                  </a:lnTo>
                  <a:lnTo>
                    <a:pt x="853" y="1273"/>
                  </a:lnTo>
                  <a:lnTo>
                    <a:pt x="785" y="1257"/>
                  </a:lnTo>
                  <a:lnTo>
                    <a:pt x="719" y="1239"/>
                  </a:lnTo>
                  <a:lnTo>
                    <a:pt x="655" y="1220"/>
                  </a:lnTo>
                  <a:lnTo>
                    <a:pt x="594" y="1200"/>
                  </a:lnTo>
                  <a:lnTo>
                    <a:pt x="535" y="1179"/>
                  </a:lnTo>
                  <a:lnTo>
                    <a:pt x="478" y="1156"/>
                  </a:lnTo>
                  <a:lnTo>
                    <a:pt x="424" y="1133"/>
                  </a:lnTo>
                  <a:lnTo>
                    <a:pt x="373" y="1108"/>
                  </a:lnTo>
                  <a:lnTo>
                    <a:pt x="324" y="1083"/>
                  </a:lnTo>
                  <a:lnTo>
                    <a:pt x="279" y="1056"/>
                  </a:lnTo>
                  <a:lnTo>
                    <a:pt x="237" y="1028"/>
                  </a:lnTo>
                  <a:lnTo>
                    <a:pt x="197" y="1000"/>
                  </a:lnTo>
                  <a:lnTo>
                    <a:pt x="161" y="971"/>
                  </a:lnTo>
                  <a:lnTo>
                    <a:pt x="128" y="941"/>
                  </a:lnTo>
                  <a:lnTo>
                    <a:pt x="99" y="910"/>
                  </a:lnTo>
                  <a:lnTo>
                    <a:pt x="74" y="879"/>
                  </a:lnTo>
                  <a:lnTo>
                    <a:pt x="51" y="846"/>
                  </a:lnTo>
                  <a:lnTo>
                    <a:pt x="34" y="814"/>
                  </a:lnTo>
                  <a:lnTo>
                    <a:pt x="19" y="780"/>
                  </a:lnTo>
                  <a:lnTo>
                    <a:pt x="8" y="747"/>
                  </a:lnTo>
                  <a:lnTo>
                    <a:pt x="2" y="712"/>
                  </a:lnTo>
                  <a:lnTo>
                    <a:pt x="0" y="678"/>
                  </a:lnTo>
                  <a:lnTo>
                    <a:pt x="2" y="643"/>
                  </a:lnTo>
                  <a:lnTo>
                    <a:pt x="8" y="609"/>
                  </a:lnTo>
                  <a:lnTo>
                    <a:pt x="19" y="574"/>
                  </a:lnTo>
                  <a:lnTo>
                    <a:pt x="34" y="542"/>
                  </a:lnTo>
                  <a:lnTo>
                    <a:pt x="51" y="508"/>
                  </a:lnTo>
                  <a:lnTo>
                    <a:pt x="74" y="476"/>
                  </a:lnTo>
                  <a:lnTo>
                    <a:pt x="99" y="445"/>
                  </a:lnTo>
                  <a:lnTo>
                    <a:pt x="128" y="415"/>
                  </a:lnTo>
                  <a:lnTo>
                    <a:pt x="161" y="384"/>
                  </a:lnTo>
                  <a:lnTo>
                    <a:pt x="197" y="355"/>
                  </a:lnTo>
                  <a:lnTo>
                    <a:pt x="237" y="326"/>
                  </a:lnTo>
                  <a:lnTo>
                    <a:pt x="279" y="300"/>
                  </a:lnTo>
                  <a:lnTo>
                    <a:pt x="324" y="273"/>
                  </a:lnTo>
                  <a:lnTo>
                    <a:pt x="373" y="247"/>
                  </a:lnTo>
                  <a:lnTo>
                    <a:pt x="424" y="223"/>
                  </a:lnTo>
                  <a:lnTo>
                    <a:pt x="478" y="199"/>
                  </a:lnTo>
                  <a:lnTo>
                    <a:pt x="535" y="176"/>
                  </a:lnTo>
                  <a:lnTo>
                    <a:pt x="594" y="155"/>
                  </a:lnTo>
                  <a:lnTo>
                    <a:pt x="655" y="135"/>
                  </a:lnTo>
                  <a:lnTo>
                    <a:pt x="719" y="116"/>
                  </a:lnTo>
                  <a:lnTo>
                    <a:pt x="785" y="98"/>
                  </a:lnTo>
                  <a:lnTo>
                    <a:pt x="853" y="82"/>
                  </a:lnTo>
                  <a:lnTo>
                    <a:pt x="923" y="67"/>
                  </a:lnTo>
                  <a:lnTo>
                    <a:pt x="996" y="53"/>
                  </a:lnTo>
                  <a:lnTo>
                    <a:pt x="1069" y="41"/>
                  </a:lnTo>
                  <a:lnTo>
                    <a:pt x="1145" y="31"/>
                  </a:lnTo>
                  <a:lnTo>
                    <a:pt x="1222" y="21"/>
                  </a:lnTo>
                  <a:lnTo>
                    <a:pt x="1301" y="14"/>
                  </a:lnTo>
                  <a:lnTo>
                    <a:pt x="1381" y="7"/>
                  </a:lnTo>
                  <a:lnTo>
                    <a:pt x="1462" y="3"/>
                  </a:lnTo>
                  <a:lnTo>
                    <a:pt x="1545" y="1"/>
                  </a:lnTo>
                  <a:lnTo>
                    <a:pt x="1628" y="0"/>
                  </a:lnTo>
                  <a:close/>
                </a:path>
              </a:pathLst>
            </a:custGeom>
            <a:solidFill>
              <a:srgbClr val="7989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56" name="Freeform 27"/>
            <p:cNvSpPr>
              <a:spLocks/>
            </p:cNvSpPr>
            <p:nvPr/>
          </p:nvSpPr>
          <p:spPr bwMode="auto">
            <a:xfrm>
              <a:off x="1683" y="3380"/>
              <a:ext cx="43" cy="22"/>
            </a:xfrm>
            <a:custGeom>
              <a:avLst/>
              <a:gdLst>
                <a:gd name="T0" fmla="*/ 174 w 174"/>
                <a:gd name="T1" fmla="*/ 4 h 89"/>
                <a:gd name="T2" fmla="*/ 168 w 174"/>
                <a:gd name="T3" fmla="*/ 4 h 89"/>
                <a:gd name="T4" fmla="*/ 85 w 174"/>
                <a:gd name="T5" fmla="*/ 0 h 89"/>
                <a:gd name="T6" fmla="*/ 0 w 174"/>
                <a:gd name="T7" fmla="*/ 0 h 89"/>
                <a:gd name="T8" fmla="*/ 0 w 174"/>
                <a:gd name="T9" fmla="*/ 86 h 89"/>
                <a:gd name="T10" fmla="*/ 83 w 174"/>
                <a:gd name="T11" fmla="*/ 87 h 89"/>
                <a:gd name="T12" fmla="*/ 164 w 174"/>
                <a:gd name="T13" fmla="*/ 89 h 89"/>
                <a:gd name="T14" fmla="*/ 171 w 174"/>
                <a:gd name="T15" fmla="*/ 89 h 89"/>
                <a:gd name="T16" fmla="*/ 174 w 174"/>
                <a:gd name="T17" fmla="*/ 4 h 8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4"/>
                <a:gd name="T28" fmla="*/ 0 h 89"/>
                <a:gd name="T29" fmla="*/ 174 w 174"/>
                <a:gd name="T30" fmla="*/ 89 h 8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4" h="89">
                  <a:moveTo>
                    <a:pt x="174" y="4"/>
                  </a:moveTo>
                  <a:lnTo>
                    <a:pt x="168" y="4"/>
                  </a:lnTo>
                  <a:lnTo>
                    <a:pt x="85" y="0"/>
                  </a:lnTo>
                  <a:lnTo>
                    <a:pt x="0" y="0"/>
                  </a:lnTo>
                  <a:lnTo>
                    <a:pt x="0" y="86"/>
                  </a:lnTo>
                  <a:lnTo>
                    <a:pt x="83" y="87"/>
                  </a:lnTo>
                  <a:lnTo>
                    <a:pt x="164" y="89"/>
                  </a:lnTo>
                  <a:lnTo>
                    <a:pt x="171" y="89"/>
                  </a:lnTo>
                  <a:lnTo>
                    <a:pt x="174" y="4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57" name="Freeform 28"/>
            <p:cNvSpPr>
              <a:spLocks/>
            </p:cNvSpPr>
            <p:nvPr/>
          </p:nvSpPr>
          <p:spPr bwMode="auto">
            <a:xfrm>
              <a:off x="1789" y="3386"/>
              <a:ext cx="46" cy="27"/>
            </a:xfrm>
            <a:custGeom>
              <a:avLst/>
              <a:gdLst>
                <a:gd name="T0" fmla="*/ 182 w 182"/>
                <a:gd name="T1" fmla="*/ 23 h 109"/>
                <a:gd name="T2" fmla="*/ 139 w 182"/>
                <a:gd name="T3" fmla="*/ 17 h 109"/>
                <a:gd name="T4" fmla="*/ 62 w 182"/>
                <a:gd name="T5" fmla="*/ 5 h 109"/>
                <a:gd name="T6" fmla="*/ 9 w 182"/>
                <a:gd name="T7" fmla="*/ 0 h 109"/>
                <a:gd name="T8" fmla="*/ 0 w 182"/>
                <a:gd name="T9" fmla="*/ 85 h 109"/>
                <a:gd name="T10" fmla="*/ 51 w 182"/>
                <a:gd name="T11" fmla="*/ 91 h 109"/>
                <a:gd name="T12" fmla="*/ 126 w 182"/>
                <a:gd name="T13" fmla="*/ 101 h 109"/>
                <a:gd name="T14" fmla="*/ 169 w 182"/>
                <a:gd name="T15" fmla="*/ 109 h 109"/>
                <a:gd name="T16" fmla="*/ 182 w 182"/>
                <a:gd name="T17" fmla="*/ 23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2"/>
                <a:gd name="T28" fmla="*/ 0 h 109"/>
                <a:gd name="T29" fmla="*/ 182 w 182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2" h="109">
                  <a:moveTo>
                    <a:pt x="182" y="23"/>
                  </a:moveTo>
                  <a:lnTo>
                    <a:pt x="139" y="17"/>
                  </a:lnTo>
                  <a:lnTo>
                    <a:pt x="62" y="5"/>
                  </a:lnTo>
                  <a:lnTo>
                    <a:pt x="9" y="0"/>
                  </a:lnTo>
                  <a:lnTo>
                    <a:pt x="0" y="85"/>
                  </a:lnTo>
                  <a:lnTo>
                    <a:pt x="51" y="91"/>
                  </a:lnTo>
                  <a:lnTo>
                    <a:pt x="126" y="101"/>
                  </a:lnTo>
                  <a:lnTo>
                    <a:pt x="169" y="109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58" name="Freeform 29"/>
            <p:cNvSpPr>
              <a:spLocks/>
            </p:cNvSpPr>
            <p:nvPr/>
          </p:nvSpPr>
          <p:spPr bwMode="auto">
            <a:xfrm>
              <a:off x="1894" y="3405"/>
              <a:ext cx="47" cy="33"/>
            </a:xfrm>
            <a:custGeom>
              <a:avLst/>
              <a:gdLst>
                <a:gd name="T0" fmla="*/ 189 w 189"/>
                <a:gd name="T1" fmla="*/ 49 h 131"/>
                <a:gd name="T2" fmla="*/ 142 w 189"/>
                <a:gd name="T3" fmla="*/ 33 h 131"/>
                <a:gd name="T4" fmla="*/ 76 w 189"/>
                <a:gd name="T5" fmla="*/ 14 h 131"/>
                <a:gd name="T6" fmla="*/ 21 w 189"/>
                <a:gd name="T7" fmla="*/ 0 h 131"/>
                <a:gd name="T8" fmla="*/ 0 w 189"/>
                <a:gd name="T9" fmla="*/ 84 h 131"/>
                <a:gd name="T10" fmla="*/ 53 w 189"/>
                <a:gd name="T11" fmla="*/ 97 h 131"/>
                <a:gd name="T12" fmla="*/ 116 w 189"/>
                <a:gd name="T13" fmla="*/ 116 h 131"/>
                <a:gd name="T14" fmla="*/ 163 w 189"/>
                <a:gd name="T15" fmla="*/ 131 h 131"/>
                <a:gd name="T16" fmla="*/ 189 w 189"/>
                <a:gd name="T17" fmla="*/ 49 h 1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9"/>
                <a:gd name="T28" fmla="*/ 0 h 131"/>
                <a:gd name="T29" fmla="*/ 189 w 189"/>
                <a:gd name="T30" fmla="*/ 131 h 13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9" h="131">
                  <a:moveTo>
                    <a:pt x="189" y="49"/>
                  </a:moveTo>
                  <a:lnTo>
                    <a:pt x="142" y="33"/>
                  </a:lnTo>
                  <a:lnTo>
                    <a:pt x="76" y="14"/>
                  </a:lnTo>
                  <a:lnTo>
                    <a:pt x="21" y="0"/>
                  </a:lnTo>
                  <a:lnTo>
                    <a:pt x="0" y="84"/>
                  </a:lnTo>
                  <a:lnTo>
                    <a:pt x="53" y="97"/>
                  </a:lnTo>
                  <a:lnTo>
                    <a:pt x="116" y="116"/>
                  </a:lnTo>
                  <a:lnTo>
                    <a:pt x="163" y="131"/>
                  </a:lnTo>
                  <a:lnTo>
                    <a:pt x="189" y="49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59" name="Freeform 30"/>
            <p:cNvSpPr>
              <a:spLocks/>
            </p:cNvSpPr>
            <p:nvPr/>
          </p:nvSpPr>
          <p:spPr bwMode="auto">
            <a:xfrm>
              <a:off x="1993" y="3443"/>
              <a:ext cx="48" cy="41"/>
            </a:xfrm>
            <a:custGeom>
              <a:avLst/>
              <a:gdLst>
                <a:gd name="T0" fmla="*/ 192 w 192"/>
                <a:gd name="T1" fmla="*/ 92 h 163"/>
                <a:gd name="T2" fmla="*/ 176 w 192"/>
                <a:gd name="T3" fmla="*/ 81 h 163"/>
                <a:gd name="T4" fmla="*/ 154 w 192"/>
                <a:gd name="T5" fmla="*/ 66 h 163"/>
                <a:gd name="T6" fmla="*/ 131 w 192"/>
                <a:gd name="T7" fmla="*/ 52 h 163"/>
                <a:gd name="T8" fmla="*/ 84 w 192"/>
                <a:gd name="T9" fmla="*/ 25 h 163"/>
                <a:gd name="T10" fmla="*/ 39 w 192"/>
                <a:gd name="T11" fmla="*/ 0 h 163"/>
                <a:gd name="T12" fmla="*/ 0 w 192"/>
                <a:gd name="T13" fmla="*/ 77 h 163"/>
                <a:gd name="T14" fmla="*/ 43 w 192"/>
                <a:gd name="T15" fmla="*/ 100 h 163"/>
                <a:gd name="T16" fmla="*/ 87 w 192"/>
                <a:gd name="T17" fmla="*/ 126 h 163"/>
                <a:gd name="T18" fmla="*/ 107 w 192"/>
                <a:gd name="T19" fmla="*/ 139 h 163"/>
                <a:gd name="T20" fmla="*/ 128 w 192"/>
                <a:gd name="T21" fmla="*/ 152 h 163"/>
                <a:gd name="T22" fmla="*/ 143 w 192"/>
                <a:gd name="T23" fmla="*/ 163 h 163"/>
                <a:gd name="T24" fmla="*/ 192 w 192"/>
                <a:gd name="T25" fmla="*/ 92 h 1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92"/>
                <a:gd name="T40" fmla="*/ 0 h 163"/>
                <a:gd name="T41" fmla="*/ 192 w 192"/>
                <a:gd name="T42" fmla="*/ 163 h 1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92" h="163">
                  <a:moveTo>
                    <a:pt x="192" y="92"/>
                  </a:moveTo>
                  <a:lnTo>
                    <a:pt x="176" y="81"/>
                  </a:lnTo>
                  <a:lnTo>
                    <a:pt x="154" y="66"/>
                  </a:lnTo>
                  <a:lnTo>
                    <a:pt x="131" y="52"/>
                  </a:lnTo>
                  <a:lnTo>
                    <a:pt x="84" y="25"/>
                  </a:lnTo>
                  <a:lnTo>
                    <a:pt x="39" y="0"/>
                  </a:lnTo>
                  <a:lnTo>
                    <a:pt x="0" y="77"/>
                  </a:lnTo>
                  <a:lnTo>
                    <a:pt x="43" y="100"/>
                  </a:lnTo>
                  <a:lnTo>
                    <a:pt x="87" y="126"/>
                  </a:lnTo>
                  <a:lnTo>
                    <a:pt x="107" y="139"/>
                  </a:lnTo>
                  <a:lnTo>
                    <a:pt x="128" y="152"/>
                  </a:lnTo>
                  <a:lnTo>
                    <a:pt x="143" y="163"/>
                  </a:lnTo>
                  <a:lnTo>
                    <a:pt x="192" y="9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60" name="Freeform 31"/>
            <p:cNvSpPr>
              <a:spLocks/>
            </p:cNvSpPr>
            <p:nvPr/>
          </p:nvSpPr>
          <p:spPr bwMode="auto">
            <a:xfrm>
              <a:off x="2070" y="3515"/>
              <a:ext cx="31" cy="45"/>
            </a:xfrm>
            <a:custGeom>
              <a:avLst/>
              <a:gdLst>
                <a:gd name="T0" fmla="*/ 123 w 123"/>
                <a:gd name="T1" fmla="*/ 178 h 178"/>
                <a:gd name="T2" fmla="*/ 123 w 123"/>
                <a:gd name="T3" fmla="*/ 178 h 178"/>
                <a:gd name="T4" fmla="*/ 122 w 123"/>
                <a:gd name="T5" fmla="*/ 158 h 178"/>
                <a:gd name="T6" fmla="*/ 121 w 123"/>
                <a:gd name="T7" fmla="*/ 138 h 178"/>
                <a:gd name="T8" fmla="*/ 118 w 123"/>
                <a:gd name="T9" fmla="*/ 118 h 178"/>
                <a:gd name="T10" fmla="*/ 113 w 123"/>
                <a:gd name="T11" fmla="*/ 99 h 178"/>
                <a:gd name="T12" fmla="*/ 108 w 123"/>
                <a:gd name="T13" fmla="*/ 79 h 178"/>
                <a:gd name="T14" fmla="*/ 102 w 123"/>
                <a:gd name="T15" fmla="*/ 60 h 178"/>
                <a:gd name="T16" fmla="*/ 94 w 123"/>
                <a:gd name="T17" fmla="*/ 41 h 178"/>
                <a:gd name="T18" fmla="*/ 85 w 123"/>
                <a:gd name="T19" fmla="*/ 23 h 178"/>
                <a:gd name="T20" fmla="*/ 75 w 123"/>
                <a:gd name="T21" fmla="*/ 4 h 178"/>
                <a:gd name="T22" fmla="*/ 74 w 123"/>
                <a:gd name="T23" fmla="*/ 0 h 178"/>
                <a:gd name="T24" fmla="*/ 0 w 123"/>
                <a:gd name="T25" fmla="*/ 46 h 178"/>
                <a:gd name="T26" fmla="*/ 0 w 123"/>
                <a:gd name="T27" fmla="*/ 46 h 178"/>
                <a:gd name="T28" fmla="*/ 8 w 123"/>
                <a:gd name="T29" fmla="*/ 61 h 178"/>
                <a:gd name="T30" fmla="*/ 15 w 123"/>
                <a:gd name="T31" fmla="*/ 75 h 178"/>
                <a:gd name="T32" fmla="*/ 20 w 123"/>
                <a:gd name="T33" fmla="*/ 90 h 178"/>
                <a:gd name="T34" fmla="*/ 26 w 123"/>
                <a:gd name="T35" fmla="*/ 104 h 178"/>
                <a:gd name="T36" fmla="*/ 29 w 123"/>
                <a:gd name="T37" fmla="*/ 119 h 178"/>
                <a:gd name="T38" fmla="*/ 33 w 123"/>
                <a:gd name="T39" fmla="*/ 133 h 178"/>
                <a:gd name="T40" fmla="*/ 35 w 123"/>
                <a:gd name="T41" fmla="*/ 148 h 178"/>
                <a:gd name="T42" fmla="*/ 36 w 123"/>
                <a:gd name="T43" fmla="*/ 162 h 178"/>
                <a:gd name="T44" fmla="*/ 36 w 123"/>
                <a:gd name="T45" fmla="*/ 178 h 178"/>
                <a:gd name="T46" fmla="*/ 36 w 123"/>
                <a:gd name="T47" fmla="*/ 178 h 178"/>
                <a:gd name="T48" fmla="*/ 123 w 123"/>
                <a:gd name="T49" fmla="*/ 178 h 17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3"/>
                <a:gd name="T76" fmla="*/ 0 h 178"/>
                <a:gd name="T77" fmla="*/ 123 w 123"/>
                <a:gd name="T78" fmla="*/ 178 h 17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3" h="178">
                  <a:moveTo>
                    <a:pt x="123" y="178"/>
                  </a:moveTo>
                  <a:lnTo>
                    <a:pt x="123" y="178"/>
                  </a:lnTo>
                  <a:lnTo>
                    <a:pt x="122" y="158"/>
                  </a:lnTo>
                  <a:lnTo>
                    <a:pt x="121" y="138"/>
                  </a:lnTo>
                  <a:lnTo>
                    <a:pt x="118" y="118"/>
                  </a:lnTo>
                  <a:lnTo>
                    <a:pt x="113" y="99"/>
                  </a:lnTo>
                  <a:lnTo>
                    <a:pt x="108" y="79"/>
                  </a:lnTo>
                  <a:lnTo>
                    <a:pt x="102" y="60"/>
                  </a:lnTo>
                  <a:lnTo>
                    <a:pt x="94" y="41"/>
                  </a:lnTo>
                  <a:lnTo>
                    <a:pt x="85" y="23"/>
                  </a:lnTo>
                  <a:lnTo>
                    <a:pt x="75" y="4"/>
                  </a:lnTo>
                  <a:lnTo>
                    <a:pt x="74" y="0"/>
                  </a:lnTo>
                  <a:lnTo>
                    <a:pt x="0" y="46"/>
                  </a:lnTo>
                  <a:lnTo>
                    <a:pt x="8" y="61"/>
                  </a:lnTo>
                  <a:lnTo>
                    <a:pt x="15" y="75"/>
                  </a:lnTo>
                  <a:lnTo>
                    <a:pt x="20" y="90"/>
                  </a:lnTo>
                  <a:lnTo>
                    <a:pt x="26" y="104"/>
                  </a:lnTo>
                  <a:lnTo>
                    <a:pt x="29" y="119"/>
                  </a:lnTo>
                  <a:lnTo>
                    <a:pt x="33" y="133"/>
                  </a:lnTo>
                  <a:lnTo>
                    <a:pt x="35" y="148"/>
                  </a:lnTo>
                  <a:lnTo>
                    <a:pt x="36" y="162"/>
                  </a:lnTo>
                  <a:lnTo>
                    <a:pt x="36" y="178"/>
                  </a:lnTo>
                  <a:lnTo>
                    <a:pt x="123" y="17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61" name="Rectangle 32"/>
            <p:cNvSpPr>
              <a:spLocks noChangeArrowheads="1"/>
            </p:cNvSpPr>
            <p:nvPr/>
          </p:nvSpPr>
          <p:spPr bwMode="auto">
            <a:xfrm>
              <a:off x="2079" y="3560"/>
              <a:ext cx="22" cy="2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62" name="Freeform 33"/>
            <p:cNvSpPr>
              <a:spLocks/>
            </p:cNvSpPr>
            <p:nvPr/>
          </p:nvSpPr>
          <p:spPr bwMode="auto">
            <a:xfrm>
              <a:off x="2024" y="3613"/>
              <a:ext cx="47" cy="44"/>
            </a:xfrm>
            <a:custGeom>
              <a:avLst/>
              <a:gdLst>
                <a:gd name="T0" fmla="*/ 49 w 189"/>
                <a:gd name="T1" fmla="*/ 175 h 175"/>
                <a:gd name="T2" fmla="*/ 52 w 189"/>
                <a:gd name="T3" fmla="*/ 173 h 175"/>
                <a:gd name="T4" fmla="*/ 73 w 189"/>
                <a:gd name="T5" fmla="*/ 158 h 175"/>
                <a:gd name="T6" fmla="*/ 93 w 189"/>
                <a:gd name="T7" fmla="*/ 144 h 175"/>
                <a:gd name="T8" fmla="*/ 112 w 189"/>
                <a:gd name="T9" fmla="*/ 128 h 175"/>
                <a:gd name="T10" fmla="*/ 131 w 189"/>
                <a:gd name="T11" fmla="*/ 113 h 175"/>
                <a:gd name="T12" fmla="*/ 149 w 189"/>
                <a:gd name="T13" fmla="*/ 97 h 175"/>
                <a:gd name="T14" fmla="*/ 165 w 189"/>
                <a:gd name="T15" fmla="*/ 80 h 175"/>
                <a:gd name="T16" fmla="*/ 182 w 189"/>
                <a:gd name="T17" fmla="*/ 65 h 175"/>
                <a:gd name="T18" fmla="*/ 189 w 189"/>
                <a:gd name="T19" fmla="*/ 57 h 175"/>
                <a:gd name="T20" fmla="*/ 124 w 189"/>
                <a:gd name="T21" fmla="*/ 0 h 175"/>
                <a:gd name="T22" fmla="*/ 120 w 189"/>
                <a:gd name="T23" fmla="*/ 5 h 175"/>
                <a:gd name="T24" fmla="*/ 105 w 189"/>
                <a:gd name="T25" fmla="*/ 19 h 175"/>
                <a:gd name="T26" fmla="*/ 91 w 189"/>
                <a:gd name="T27" fmla="*/ 33 h 175"/>
                <a:gd name="T28" fmla="*/ 75 w 189"/>
                <a:gd name="T29" fmla="*/ 48 h 175"/>
                <a:gd name="T30" fmla="*/ 58 w 189"/>
                <a:gd name="T31" fmla="*/ 61 h 175"/>
                <a:gd name="T32" fmla="*/ 40 w 189"/>
                <a:gd name="T33" fmla="*/ 75 h 175"/>
                <a:gd name="T34" fmla="*/ 23 w 189"/>
                <a:gd name="T35" fmla="*/ 89 h 175"/>
                <a:gd name="T36" fmla="*/ 4 w 189"/>
                <a:gd name="T37" fmla="*/ 102 h 175"/>
                <a:gd name="T38" fmla="*/ 0 w 189"/>
                <a:gd name="T39" fmla="*/ 104 h 175"/>
                <a:gd name="T40" fmla="*/ 49 w 189"/>
                <a:gd name="T41" fmla="*/ 175 h 17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89"/>
                <a:gd name="T64" fmla="*/ 0 h 175"/>
                <a:gd name="T65" fmla="*/ 189 w 189"/>
                <a:gd name="T66" fmla="*/ 175 h 17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89" h="175">
                  <a:moveTo>
                    <a:pt x="49" y="175"/>
                  </a:moveTo>
                  <a:lnTo>
                    <a:pt x="52" y="173"/>
                  </a:lnTo>
                  <a:lnTo>
                    <a:pt x="73" y="158"/>
                  </a:lnTo>
                  <a:lnTo>
                    <a:pt x="93" y="144"/>
                  </a:lnTo>
                  <a:lnTo>
                    <a:pt x="112" y="128"/>
                  </a:lnTo>
                  <a:lnTo>
                    <a:pt x="131" y="113"/>
                  </a:lnTo>
                  <a:lnTo>
                    <a:pt x="149" y="97"/>
                  </a:lnTo>
                  <a:lnTo>
                    <a:pt x="165" y="80"/>
                  </a:lnTo>
                  <a:lnTo>
                    <a:pt x="182" y="65"/>
                  </a:lnTo>
                  <a:lnTo>
                    <a:pt x="189" y="57"/>
                  </a:lnTo>
                  <a:lnTo>
                    <a:pt x="124" y="0"/>
                  </a:lnTo>
                  <a:lnTo>
                    <a:pt x="120" y="5"/>
                  </a:lnTo>
                  <a:lnTo>
                    <a:pt x="105" y="19"/>
                  </a:lnTo>
                  <a:lnTo>
                    <a:pt x="91" y="33"/>
                  </a:lnTo>
                  <a:lnTo>
                    <a:pt x="75" y="48"/>
                  </a:lnTo>
                  <a:lnTo>
                    <a:pt x="58" y="61"/>
                  </a:lnTo>
                  <a:lnTo>
                    <a:pt x="40" y="75"/>
                  </a:lnTo>
                  <a:lnTo>
                    <a:pt x="23" y="89"/>
                  </a:lnTo>
                  <a:lnTo>
                    <a:pt x="4" y="102"/>
                  </a:lnTo>
                  <a:lnTo>
                    <a:pt x="0" y="104"/>
                  </a:lnTo>
                  <a:lnTo>
                    <a:pt x="49" y="175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63" name="Freeform 34"/>
            <p:cNvSpPr>
              <a:spLocks/>
            </p:cNvSpPr>
            <p:nvPr/>
          </p:nvSpPr>
          <p:spPr bwMode="auto">
            <a:xfrm>
              <a:off x="1929" y="3668"/>
              <a:ext cx="49" cy="35"/>
            </a:xfrm>
            <a:custGeom>
              <a:avLst/>
              <a:gdLst>
                <a:gd name="T0" fmla="*/ 28 w 194"/>
                <a:gd name="T1" fmla="*/ 139 h 139"/>
                <a:gd name="T2" fmla="*/ 63 w 194"/>
                <a:gd name="T3" fmla="*/ 128 h 139"/>
                <a:gd name="T4" fmla="*/ 124 w 194"/>
                <a:gd name="T5" fmla="*/ 106 h 139"/>
                <a:gd name="T6" fmla="*/ 182 w 194"/>
                <a:gd name="T7" fmla="*/ 83 h 139"/>
                <a:gd name="T8" fmla="*/ 194 w 194"/>
                <a:gd name="T9" fmla="*/ 78 h 139"/>
                <a:gd name="T10" fmla="*/ 158 w 194"/>
                <a:gd name="T11" fmla="*/ 0 h 139"/>
                <a:gd name="T12" fmla="*/ 148 w 194"/>
                <a:gd name="T13" fmla="*/ 3 h 139"/>
                <a:gd name="T14" fmla="*/ 94 w 194"/>
                <a:gd name="T15" fmla="*/ 25 h 139"/>
                <a:gd name="T16" fmla="*/ 36 w 194"/>
                <a:gd name="T17" fmla="*/ 47 h 139"/>
                <a:gd name="T18" fmla="*/ 0 w 194"/>
                <a:gd name="T19" fmla="*/ 58 h 139"/>
                <a:gd name="T20" fmla="*/ 28 w 194"/>
                <a:gd name="T21" fmla="*/ 139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4"/>
                <a:gd name="T34" fmla="*/ 0 h 139"/>
                <a:gd name="T35" fmla="*/ 194 w 194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4" h="139">
                  <a:moveTo>
                    <a:pt x="28" y="139"/>
                  </a:moveTo>
                  <a:lnTo>
                    <a:pt x="63" y="128"/>
                  </a:lnTo>
                  <a:lnTo>
                    <a:pt x="124" y="106"/>
                  </a:lnTo>
                  <a:lnTo>
                    <a:pt x="182" y="83"/>
                  </a:lnTo>
                  <a:lnTo>
                    <a:pt x="194" y="78"/>
                  </a:lnTo>
                  <a:lnTo>
                    <a:pt x="158" y="0"/>
                  </a:lnTo>
                  <a:lnTo>
                    <a:pt x="148" y="3"/>
                  </a:lnTo>
                  <a:lnTo>
                    <a:pt x="94" y="25"/>
                  </a:lnTo>
                  <a:lnTo>
                    <a:pt x="36" y="47"/>
                  </a:lnTo>
                  <a:lnTo>
                    <a:pt x="0" y="58"/>
                  </a:lnTo>
                  <a:lnTo>
                    <a:pt x="28" y="139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64" name="Freeform 35"/>
            <p:cNvSpPr>
              <a:spLocks/>
            </p:cNvSpPr>
            <p:nvPr/>
          </p:nvSpPr>
          <p:spPr bwMode="auto">
            <a:xfrm>
              <a:off x="1826" y="3699"/>
              <a:ext cx="47" cy="29"/>
            </a:xfrm>
            <a:custGeom>
              <a:avLst/>
              <a:gdLst>
                <a:gd name="T0" fmla="*/ 14 w 186"/>
                <a:gd name="T1" fmla="*/ 116 h 116"/>
                <a:gd name="T2" fmla="*/ 68 w 186"/>
                <a:gd name="T3" fmla="*/ 108 h 116"/>
                <a:gd name="T4" fmla="*/ 140 w 186"/>
                <a:gd name="T5" fmla="*/ 93 h 116"/>
                <a:gd name="T6" fmla="*/ 186 w 186"/>
                <a:gd name="T7" fmla="*/ 83 h 116"/>
                <a:gd name="T8" fmla="*/ 167 w 186"/>
                <a:gd name="T9" fmla="*/ 0 h 116"/>
                <a:gd name="T10" fmla="*/ 124 w 186"/>
                <a:gd name="T11" fmla="*/ 10 h 116"/>
                <a:gd name="T12" fmla="*/ 52 w 186"/>
                <a:gd name="T13" fmla="*/ 22 h 116"/>
                <a:gd name="T14" fmla="*/ 0 w 186"/>
                <a:gd name="T15" fmla="*/ 31 h 116"/>
                <a:gd name="T16" fmla="*/ 14 w 186"/>
                <a:gd name="T17" fmla="*/ 116 h 1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6"/>
                <a:gd name="T28" fmla="*/ 0 h 116"/>
                <a:gd name="T29" fmla="*/ 186 w 186"/>
                <a:gd name="T30" fmla="*/ 116 h 1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6" h="116">
                  <a:moveTo>
                    <a:pt x="14" y="116"/>
                  </a:moveTo>
                  <a:lnTo>
                    <a:pt x="68" y="108"/>
                  </a:lnTo>
                  <a:lnTo>
                    <a:pt x="140" y="93"/>
                  </a:lnTo>
                  <a:lnTo>
                    <a:pt x="186" y="83"/>
                  </a:lnTo>
                  <a:lnTo>
                    <a:pt x="167" y="0"/>
                  </a:lnTo>
                  <a:lnTo>
                    <a:pt x="124" y="10"/>
                  </a:lnTo>
                  <a:lnTo>
                    <a:pt x="52" y="22"/>
                  </a:lnTo>
                  <a:lnTo>
                    <a:pt x="0" y="31"/>
                  </a:lnTo>
                  <a:lnTo>
                    <a:pt x="14" y="116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65" name="Freeform 36"/>
            <p:cNvSpPr>
              <a:spLocks/>
            </p:cNvSpPr>
            <p:nvPr/>
          </p:nvSpPr>
          <p:spPr bwMode="auto">
            <a:xfrm>
              <a:off x="1720" y="3715"/>
              <a:ext cx="44" cy="24"/>
            </a:xfrm>
            <a:custGeom>
              <a:avLst/>
              <a:gdLst>
                <a:gd name="T0" fmla="*/ 3 w 177"/>
                <a:gd name="T1" fmla="*/ 96 h 96"/>
                <a:gd name="T2" fmla="*/ 19 w 177"/>
                <a:gd name="T3" fmla="*/ 96 h 96"/>
                <a:gd name="T4" fmla="*/ 101 w 177"/>
                <a:gd name="T5" fmla="*/ 92 h 96"/>
                <a:gd name="T6" fmla="*/ 177 w 177"/>
                <a:gd name="T7" fmla="*/ 86 h 96"/>
                <a:gd name="T8" fmla="*/ 171 w 177"/>
                <a:gd name="T9" fmla="*/ 0 h 96"/>
                <a:gd name="T10" fmla="*/ 96 w 177"/>
                <a:gd name="T11" fmla="*/ 6 h 96"/>
                <a:gd name="T12" fmla="*/ 15 w 177"/>
                <a:gd name="T13" fmla="*/ 10 h 96"/>
                <a:gd name="T14" fmla="*/ 0 w 177"/>
                <a:gd name="T15" fmla="*/ 10 h 96"/>
                <a:gd name="T16" fmla="*/ 3 w 177"/>
                <a:gd name="T17" fmla="*/ 96 h 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7"/>
                <a:gd name="T28" fmla="*/ 0 h 96"/>
                <a:gd name="T29" fmla="*/ 177 w 177"/>
                <a:gd name="T30" fmla="*/ 96 h 9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7" h="96">
                  <a:moveTo>
                    <a:pt x="3" y="96"/>
                  </a:moveTo>
                  <a:lnTo>
                    <a:pt x="19" y="96"/>
                  </a:lnTo>
                  <a:lnTo>
                    <a:pt x="101" y="92"/>
                  </a:lnTo>
                  <a:lnTo>
                    <a:pt x="177" y="86"/>
                  </a:lnTo>
                  <a:lnTo>
                    <a:pt x="171" y="0"/>
                  </a:lnTo>
                  <a:lnTo>
                    <a:pt x="96" y="6"/>
                  </a:lnTo>
                  <a:lnTo>
                    <a:pt x="15" y="10"/>
                  </a:lnTo>
                  <a:lnTo>
                    <a:pt x="0" y="10"/>
                  </a:lnTo>
                  <a:lnTo>
                    <a:pt x="3" y="96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66" name="Freeform 37"/>
            <p:cNvSpPr>
              <a:spLocks/>
            </p:cNvSpPr>
            <p:nvPr/>
          </p:nvSpPr>
          <p:spPr bwMode="auto">
            <a:xfrm>
              <a:off x="1612" y="3716"/>
              <a:ext cx="44" cy="23"/>
            </a:xfrm>
            <a:custGeom>
              <a:avLst/>
              <a:gdLst>
                <a:gd name="T0" fmla="*/ 0 w 176"/>
                <a:gd name="T1" fmla="*/ 86 h 94"/>
                <a:gd name="T2" fmla="*/ 34 w 176"/>
                <a:gd name="T3" fmla="*/ 89 h 94"/>
                <a:gd name="T4" fmla="*/ 117 w 176"/>
                <a:gd name="T5" fmla="*/ 93 h 94"/>
                <a:gd name="T6" fmla="*/ 175 w 176"/>
                <a:gd name="T7" fmla="*/ 94 h 94"/>
                <a:gd name="T8" fmla="*/ 176 w 176"/>
                <a:gd name="T9" fmla="*/ 8 h 94"/>
                <a:gd name="T10" fmla="*/ 120 w 176"/>
                <a:gd name="T11" fmla="*/ 7 h 94"/>
                <a:gd name="T12" fmla="*/ 40 w 176"/>
                <a:gd name="T13" fmla="*/ 3 h 94"/>
                <a:gd name="T14" fmla="*/ 5 w 176"/>
                <a:gd name="T15" fmla="*/ 0 h 94"/>
                <a:gd name="T16" fmla="*/ 0 w 176"/>
                <a:gd name="T17" fmla="*/ 86 h 9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6"/>
                <a:gd name="T28" fmla="*/ 0 h 94"/>
                <a:gd name="T29" fmla="*/ 176 w 176"/>
                <a:gd name="T30" fmla="*/ 94 h 9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6" h="94">
                  <a:moveTo>
                    <a:pt x="0" y="86"/>
                  </a:moveTo>
                  <a:lnTo>
                    <a:pt x="34" y="89"/>
                  </a:lnTo>
                  <a:lnTo>
                    <a:pt x="117" y="93"/>
                  </a:lnTo>
                  <a:lnTo>
                    <a:pt x="175" y="94"/>
                  </a:lnTo>
                  <a:lnTo>
                    <a:pt x="176" y="8"/>
                  </a:lnTo>
                  <a:lnTo>
                    <a:pt x="120" y="7"/>
                  </a:lnTo>
                  <a:lnTo>
                    <a:pt x="40" y="3"/>
                  </a:lnTo>
                  <a:lnTo>
                    <a:pt x="5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67" name="Freeform 38"/>
            <p:cNvSpPr>
              <a:spLocks/>
            </p:cNvSpPr>
            <p:nvPr/>
          </p:nvSpPr>
          <p:spPr bwMode="auto">
            <a:xfrm>
              <a:off x="1503" y="3702"/>
              <a:ext cx="46" cy="28"/>
            </a:xfrm>
            <a:custGeom>
              <a:avLst/>
              <a:gdLst>
                <a:gd name="T0" fmla="*/ 0 w 184"/>
                <a:gd name="T1" fmla="*/ 83 h 113"/>
                <a:gd name="T2" fmla="*/ 4 w 184"/>
                <a:gd name="T3" fmla="*/ 84 h 113"/>
                <a:gd name="T4" fmla="*/ 77 w 184"/>
                <a:gd name="T5" fmla="*/ 99 h 113"/>
                <a:gd name="T6" fmla="*/ 152 w 184"/>
                <a:gd name="T7" fmla="*/ 111 h 113"/>
                <a:gd name="T8" fmla="*/ 173 w 184"/>
                <a:gd name="T9" fmla="*/ 113 h 113"/>
                <a:gd name="T10" fmla="*/ 184 w 184"/>
                <a:gd name="T11" fmla="*/ 29 h 113"/>
                <a:gd name="T12" fmla="*/ 165 w 184"/>
                <a:gd name="T13" fmla="*/ 25 h 113"/>
                <a:gd name="T14" fmla="*/ 92 w 184"/>
                <a:gd name="T15" fmla="*/ 13 h 113"/>
                <a:gd name="T16" fmla="*/ 21 w 184"/>
                <a:gd name="T17" fmla="*/ 1 h 113"/>
                <a:gd name="T18" fmla="*/ 17 w 184"/>
                <a:gd name="T19" fmla="*/ 0 h 113"/>
                <a:gd name="T20" fmla="*/ 0 w 184"/>
                <a:gd name="T21" fmla="*/ 83 h 11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84"/>
                <a:gd name="T34" fmla="*/ 0 h 113"/>
                <a:gd name="T35" fmla="*/ 184 w 184"/>
                <a:gd name="T36" fmla="*/ 113 h 11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84" h="113">
                  <a:moveTo>
                    <a:pt x="0" y="83"/>
                  </a:moveTo>
                  <a:lnTo>
                    <a:pt x="4" y="84"/>
                  </a:lnTo>
                  <a:lnTo>
                    <a:pt x="77" y="99"/>
                  </a:lnTo>
                  <a:lnTo>
                    <a:pt x="152" y="111"/>
                  </a:lnTo>
                  <a:lnTo>
                    <a:pt x="173" y="113"/>
                  </a:lnTo>
                  <a:lnTo>
                    <a:pt x="184" y="29"/>
                  </a:lnTo>
                  <a:lnTo>
                    <a:pt x="165" y="25"/>
                  </a:lnTo>
                  <a:lnTo>
                    <a:pt x="92" y="13"/>
                  </a:lnTo>
                  <a:lnTo>
                    <a:pt x="21" y="1"/>
                  </a:lnTo>
                  <a:lnTo>
                    <a:pt x="17" y="0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68" name="Freeform 39"/>
            <p:cNvSpPr>
              <a:spLocks/>
            </p:cNvSpPr>
            <p:nvPr/>
          </p:nvSpPr>
          <p:spPr bwMode="auto">
            <a:xfrm>
              <a:off x="1398" y="3672"/>
              <a:ext cx="48" cy="35"/>
            </a:xfrm>
            <a:custGeom>
              <a:avLst/>
              <a:gdLst>
                <a:gd name="T0" fmla="*/ 0 w 190"/>
                <a:gd name="T1" fmla="*/ 81 h 139"/>
                <a:gd name="T2" fmla="*/ 29 w 190"/>
                <a:gd name="T3" fmla="*/ 92 h 139"/>
                <a:gd name="T4" fmla="*/ 89 w 190"/>
                <a:gd name="T5" fmla="*/ 114 h 139"/>
                <a:gd name="T6" fmla="*/ 152 w 190"/>
                <a:gd name="T7" fmla="*/ 134 h 139"/>
                <a:gd name="T8" fmla="*/ 166 w 190"/>
                <a:gd name="T9" fmla="*/ 139 h 139"/>
                <a:gd name="T10" fmla="*/ 190 w 190"/>
                <a:gd name="T11" fmla="*/ 56 h 139"/>
                <a:gd name="T12" fmla="*/ 177 w 190"/>
                <a:gd name="T13" fmla="*/ 53 h 139"/>
                <a:gd name="T14" fmla="*/ 117 w 190"/>
                <a:gd name="T15" fmla="*/ 33 h 139"/>
                <a:gd name="T16" fmla="*/ 59 w 190"/>
                <a:gd name="T17" fmla="*/ 11 h 139"/>
                <a:gd name="T18" fmla="*/ 30 w 190"/>
                <a:gd name="T19" fmla="*/ 0 h 139"/>
                <a:gd name="T20" fmla="*/ 0 w 190"/>
                <a:gd name="T21" fmla="*/ 81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0"/>
                <a:gd name="T34" fmla="*/ 0 h 139"/>
                <a:gd name="T35" fmla="*/ 190 w 190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0" h="139">
                  <a:moveTo>
                    <a:pt x="0" y="81"/>
                  </a:moveTo>
                  <a:lnTo>
                    <a:pt x="29" y="92"/>
                  </a:lnTo>
                  <a:lnTo>
                    <a:pt x="89" y="114"/>
                  </a:lnTo>
                  <a:lnTo>
                    <a:pt x="152" y="134"/>
                  </a:lnTo>
                  <a:lnTo>
                    <a:pt x="166" y="139"/>
                  </a:lnTo>
                  <a:lnTo>
                    <a:pt x="190" y="56"/>
                  </a:lnTo>
                  <a:lnTo>
                    <a:pt x="177" y="53"/>
                  </a:lnTo>
                  <a:lnTo>
                    <a:pt x="117" y="33"/>
                  </a:lnTo>
                  <a:lnTo>
                    <a:pt x="59" y="11"/>
                  </a:lnTo>
                  <a:lnTo>
                    <a:pt x="30" y="0"/>
                  </a:lnTo>
                  <a:lnTo>
                    <a:pt x="0" y="8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69" name="Freeform 40"/>
            <p:cNvSpPr>
              <a:spLocks/>
            </p:cNvSpPr>
            <p:nvPr/>
          </p:nvSpPr>
          <p:spPr bwMode="auto">
            <a:xfrm>
              <a:off x="1303" y="3619"/>
              <a:ext cx="47" cy="44"/>
            </a:xfrm>
            <a:custGeom>
              <a:avLst/>
              <a:gdLst>
                <a:gd name="T0" fmla="*/ 0 w 189"/>
                <a:gd name="T1" fmla="*/ 63 h 172"/>
                <a:gd name="T2" fmla="*/ 8 w 189"/>
                <a:gd name="T3" fmla="*/ 71 h 172"/>
                <a:gd name="T4" fmla="*/ 26 w 189"/>
                <a:gd name="T5" fmla="*/ 87 h 172"/>
                <a:gd name="T6" fmla="*/ 45 w 189"/>
                <a:gd name="T7" fmla="*/ 102 h 172"/>
                <a:gd name="T8" fmla="*/ 64 w 189"/>
                <a:gd name="T9" fmla="*/ 118 h 172"/>
                <a:gd name="T10" fmla="*/ 84 w 189"/>
                <a:gd name="T11" fmla="*/ 132 h 172"/>
                <a:gd name="T12" fmla="*/ 105 w 189"/>
                <a:gd name="T13" fmla="*/ 147 h 172"/>
                <a:gd name="T14" fmla="*/ 126 w 189"/>
                <a:gd name="T15" fmla="*/ 161 h 172"/>
                <a:gd name="T16" fmla="*/ 144 w 189"/>
                <a:gd name="T17" fmla="*/ 172 h 172"/>
                <a:gd name="T18" fmla="*/ 189 w 189"/>
                <a:gd name="T19" fmla="*/ 99 h 172"/>
                <a:gd name="T20" fmla="*/ 173 w 189"/>
                <a:gd name="T21" fmla="*/ 90 h 172"/>
                <a:gd name="T22" fmla="*/ 153 w 189"/>
                <a:gd name="T23" fmla="*/ 76 h 172"/>
                <a:gd name="T24" fmla="*/ 134 w 189"/>
                <a:gd name="T25" fmla="*/ 63 h 172"/>
                <a:gd name="T26" fmla="*/ 116 w 189"/>
                <a:gd name="T27" fmla="*/ 49 h 172"/>
                <a:gd name="T28" fmla="*/ 98 w 189"/>
                <a:gd name="T29" fmla="*/ 35 h 172"/>
                <a:gd name="T30" fmla="*/ 82 w 189"/>
                <a:gd name="T31" fmla="*/ 22 h 172"/>
                <a:gd name="T32" fmla="*/ 66 w 189"/>
                <a:gd name="T33" fmla="*/ 7 h 172"/>
                <a:gd name="T34" fmla="*/ 58 w 189"/>
                <a:gd name="T35" fmla="*/ 0 h 172"/>
                <a:gd name="T36" fmla="*/ 0 w 189"/>
                <a:gd name="T37" fmla="*/ 63 h 17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9"/>
                <a:gd name="T58" fmla="*/ 0 h 172"/>
                <a:gd name="T59" fmla="*/ 189 w 189"/>
                <a:gd name="T60" fmla="*/ 172 h 17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9" h="172">
                  <a:moveTo>
                    <a:pt x="0" y="63"/>
                  </a:moveTo>
                  <a:lnTo>
                    <a:pt x="8" y="71"/>
                  </a:lnTo>
                  <a:lnTo>
                    <a:pt x="26" y="87"/>
                  </a:lnTo>
                  <a:lnTo>
                    <a:pt x="45" y="102"/>
                  </a:lnTo>
                  <a:lnTo>
                    <a:pt x="64" y="118"/>
                  </a:lnTo>
                  <a:lnTo>
                    <a:pt x="84" y="132"/>
                  </a:lnTo>
                  <a:lnTo>
                    <a:pt x="105" y="147"/>
                  </a:lnTo>
                  <a:lnTo>
                    <a:pt x="126" y="161"/>
                  </a:lnTo>
                  <a:lnTo>
                    <a:pt x="144" y="172"/>
                  </a:lnTo>
                  <a:lnTo>
                    <a:pt x="189" y="99"/>
                  </a:lnTo>
                  <a:lnTo>
                    <a:pt x="173" y="90"/>
                  </a:lnTo>
                  <a:lnTo>
                    <a:pt x="153" y="76"/>
                  </a:lnTo>
                  <a:lnTo>
                    <a:pt x="134" y="63"/>
                  </a:lnTo>
                  <a:lnTo>
                    <a:pt x="116" y="49"/>
                  </a:lnTo>
                  <a:lnTo>
                    <a:pt x="98" y="35"/>
                  </a:lnTo>
                  <a:lnTo>
                    <a:pt x="82" y="22"/>
                  </a:lnTo>
                  <a:lnTo>
                    <a:pt x="66" y="7"/>
                  </a:lnTo>
                  <a:lnTo>
                    <a:pt x="58" y="0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70" name="Freeform 41"/>
            <p:cNvSpPr>
              <a:spLocks/>
            </p:cNvSpPr>
            <p:nvPr/>
          </p:nvSpPr>
          <p:spPr bwMode="auto">
            <a:xfrm>
              <a:off x="1265" y="3560"/>
              <a:ext cx="22" cy="15"/>
            </a:xfrm>
            <a:custGeom>
              <a:avLst/>
              <a:gdLst>
                <a:gd name="T0" fmla="*/ 0 w 90"/>
                <a:gd name="T1" fmla="*/ 0 h 62"/>
                <a:gd name="T2" fmla="*/ 0 w 90"/>
                <a:gd name="T3" fmla="*/ 0 h 62"/>
                <a:gd name="T4" fmla="*/ 1 w 90"/>
                <a:gd name="T5" fmla="*/ 20 h 62"/>
                <a:gd name="T6" fmla="*/ 2 w 90"/>
                <a:gd name="T7" fmla="*/ 40 h 62"/>
                <a:gd name="T8" fmla="*/ 5 w 90"/>
                <a:gd name="T9" fmla="*/ 59 h 62"/>
                <a:gd name="T10" fmla="*/ 6 w 90"/>
                <a:gd name="T11" fmla="*/ 62 h 62"/>
                <a:gd name="T12" fmla="*/ 90 w 90"/>
                <a:gd name="T13" fmla="*/ 42 h 62"/>
                <a:gd name="T14" fmla="*/ 90 w 90"/>
                <a:gd name="T15" fmla="*/ 43 h 62"/>
                <a:gd name="T16" fmla="*/ 88 w 90"/>
                <a:gd name="T17" fmla="*/ 29 h 62"/>
                <a:gd name="T18" fmla="*/ 87 w 90"/>
                <a:gd name="T19" fmla="*/ 14 h 62"/>
                <a:gd name="T20" fmla="*/ 87 w 90"/>
                <a:gd name="T21" fmla="*/ 0 h 62"/>
                <a:gd name="T22" fmla="*/ 87 w 90"/>
                <a:gd name="T23" fmla="*/ 0 h 62"/>
                <a:gd name="T24" fmla="*/ 0 w 90"/>
                <a:gd name="T25" fmla="*/ 0 h 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0"/>
                <a:gd name="T40" fmla="*/ 0 h 62"/>
                <a:gd name="T41" fmla="*/ 90 w 90"/>
                <a:gd name="T42" fmla="*/ 62 h 6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0" h="62">
                  <a:moveTo>
                    <a:pt x="0" y="0"/>
                  </a:moveTo>
                  <a:lnTo>
                    <a:pt x="0" y="0"/>
                  </a:lnTo>
                  <a:lnTo>
                    <a:pt x="1" y="20"/>
                  </a:lnTo>
                  <a:lnTo>
                    <a:pt x="2" y="40"/>
                  </a:lnTo>
                  <a:lnTo>
                    <a:pt x="5" y="59"/>
                  </a:lnTo>
                  <a:lnTo>
                    <a:pt x="6" y="62"/>
                  </a:lnTo>
                  <a:lnTo>
                    <a:pt x="90" y="42"/>
                  </a:lnTo>
                  <a:lnTo>
                    <a:pt x="90" y="43"/>
                  </a:lnTo>
                  <a:lnTo>
                    <a:pt x="88" y="29"/>
                  </a:lnTo>
                  <a:lnTo>
                    <a:pt x="87" y="14"/>
                  </a:lnTo>
                  <a:lnTo>
                    <a:pt x="8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71" name="Freeform 42"/>
            <p:cNvSpPr>
              <a:spLocks/>
            </p:cNvSpPr>
            <p:nvPr/>
          </p:nvSpPr>
          <p:spPr bwMode="auto">
            <a:xfrm>
              <a:off x="1265" y="3527"/>
              <a:ext cx="27" cy="33"/>
            </a:xfrm>
            <a:custGeom>
              <a:avLst/>
              <a:gdLst>
                <a:gd name="T0" fmla="*/ 26 w 108"/>
                <a:gd name="T1" fmla="*/ 0 h 132"/>
                <a:gd name="T2" fmla="*/ 21 w 108"/>
                <a:gd name="T3" fmla="*/ 14 h 132"/>
                <a:gd name="T4" fmla="*/ 15 w 108"/>
                <a:gd name="T5" fmla="*/ 33 h 132"/>
                <a:gd name="T6" fmla="*/ 10 w 108"/>
                <a:gd name="T7" fmla="*/ 53 h 132"/>
                <a:gd name="T8" fmla="*/ 5 w 108"/>
                <a:gd name="T9" fmla="*/ 72 h 132"/>
                <a:gd name="T10" fmla="*/ 2 w 108"/>
                <a:gd name="T11" fmla="*/ 92 h 132"/>
                <a:gd name="T12" fmla="*/ 1 w 108"/>
                <a:gd name="T13" fmla="*/ 112 h 132"/>
                <a:gd name="T14" fmla="*/ 0 w 108"/>
                <a:gd name="T15" fmla="*/ 132 h 132"/>
                <a:gd name="T16" fmla="*/ 87 w 108"/>
                <a:gd name="T17" fmla="*/ 132 h 132"/>
                <a:gd name="T18" fmla="*/ 87 w 108"/>
                <a:gd name="T19" fmla="*/ 116 h 132"/>
                <a:gd name="T20" fmla="*/ 88 w 108"/>
                <a:gd name="T21" fmla="*/ 102 h 132"/>
                <a:gd name="T22" fmla="*/ 90 w 108"/>
                <a:gd name="T23" fmla="*/ 87 h 132"/>
                <a:gd name="T24" fmla="*/ 93 w 108"/>
                <a:gd name="T25" fmla="*/ 73 h 132"/>
                <a:gd name="T26" fmla="*/ 97 w 108"/>
                <a:gd name="T27" fmla="*/ 58 h 132"/>
                <a:gd name="T28" fmla="*/ 102 w 108"/>
                <a:gd name="T29" fmla="*/ 44 h 132"/>
                <a:gd name="T30" fmla="*/ 108 w 108"/>
                <a:gd name="T31" fmla="*/ 29 h 132"/>
                <a:gd name="T32" fmla="*/ 26 w 108"/>
                <a:gd name="T33" fmla="*/ 0 h 1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8"/>
                <a:gd name="T52" fmla="*/ 0 h 132"/>
                <a:gd name="T53" fmla="*/ 108 w 108"/>
                <a:gd name="T54" fmla="*/ 132 h 13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8" h="132">
                  <a:moveTo>
                    <a:pt x="26" y="0"/>
                  </a:moveTo>
                  <a:lnTo>
                    <a:pt x="21" y="14"/>
                  </a:lnTo>
                  <a:lnTo>
                    <a:pt x="15" y="33"/>
                  </a:lnTo>
                  <a:lnTo>
                    <a:pt x="10" y="53"/>
                  </a:lnTo>
                  <a:lnTo>
                    <a:pt x="5" y="72"/>
                  </a:lnTo>
                  <a:lnTo>
                    <a:pt x="2" y="92"/>
                  </a:lnTo>
                  <a:lnTo>
                    <a:pt x="1" y="112"/>
                  </a:lnTo>
                  <a:lnTo>
                    <a:pt x="0" y="132"/>
                  </a:lnTo>
                  <a:lnTo>
                    <a:pt x="87" y="132"/>
                  </a:lnTo>
                  <a:lnTo>
                    <a:pt x="87" y="116"/>
                  </a:lnTo>
                  <a:lnTo>
                    <a:pt x="88" y="102"/>
                  </a:lnTo>
                  <a:lnTo>
                    <a:pt x="90" y="87"/>
                  </a:lnTo>
                  <a:lnTo>
                    <a:pt x="93" y="73"/>
                  </a:lnTo>
                  <a:lnTo>
                    <a:pt x="97" y="58"/>
                  </a:lnTo>
                  <a:lnTo>
                    <a:pt x="102" y="44"/>
                  </a:lnTo>
                  <a:lnTo>
                    <a:pt x="108" y="29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72" name="Freeform 43"/>
            <p:cNvSpPr>
              <a:spLocks/>
            </p:cNvSpPr>
            <p:nvPr/>
          </p:nvSpPr>
          <p:spPr bwMode="auto">
            <a:xfrm>
              <a:off x="1316" y="3448"/>
              <a:ext cx="48" cy="41"/>
            </a:xfrm>
            <a:custGeom>
              <a:avLst/>
              <a:gdLst>
                <a:gd name="T0" fmla="*/ 150 w 193"/>
                <a:gd name="T1" fmla="*/ 0 h 166"/>
                <a:gd name="T2" fmla="*/ 144 w 193"/>
                <a:gd name="T3" fmla="*/ 4 h 166"/>
                <a:gd name="T4" fmla="*/ 119 w 193"/>
                <a:gd name="T5" fmla="*/ 17 h 166"/>
                <a:gd name="T6" fmla="*/ 96 w 193"/>
                <a:gd name="T7" fmla="*/ 32 h 166"/>
                <a:gd name="T8" fmla="*/ 73 w 193"/>
                <a:gd name="T9" fmla="*/ 45 h 166"/>
                <a:gd name="T10" fmla="*/ 52 w 193"/>
                <a:gd name="T11" fmla="*/ 60 h 166"/>
                <a:gd name="T12" fmla="*/ 31 w 193"/>
                <a:gd name="T13" fmla="*/ 75 h 166"/>
                <a:gd name="T14" fmla="*/ 11 w 193"/>
                <a:gd name="T15" fmla="*/ 90 h 166"/>
                <a:gd name="T16" fmla="*/ 0 w 193"/>
                <a:gd name="T17" fmla="*/ 99 h 166"/>
                <a:gd name="T18" fmla="*/ 54 w 193"/>
                <a:gd name="T19" fmla="*/ 166 h 166"/>
                <a:gd name="T20" fmla="*/ 63 w 193"/>
                <a:gd name="T21" fmla="*/ 158 h 166"/>
                <a:gd name="T22" fmla="*/ 81 w 193"/>
                <a:gd name="T23" fmla="*/ 145 h 166"/>
                <a:gd name="T24" fmla="*/ 100 w 193"/>
                <a:gd name="T25" fmla="*/ 131 h 166"/>
                <a:gd name="T26" fmla="*/ 120 w 193"/>
                <a:gd name="T27" fmla="*/ 118 h 166"/>
                <a:gd name="T28" fmla="*/ 141 w 193"/>
                <a:gd name="T29" fmla="*/ 104 h 166"/>
                <a:gd name="T30" fmla="*/ 163 w 193"/>
                <a:gd name="T31" fmla="*/ 92 h 166"/>
                <a:gd name="T32" fmla="*/ 185 w 193"/>
                <a:gd name="T33" fmla="*/ 79 h 166"/>
                <a:gd name="T34" fmla="*/ 193 w 193"/>
                <a:gd name="T35" fmla="*/ 75 h 166"/>
                <a:gd name="T36" fmla="*/ 150 w 193"/>
                <a:gd name="T37" fmla="*/ 0 h 16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93"/>
                <a:gd name="T58" fmla="*/ 0 h 166"/>
                <a:gd name="T59" fmla="*/ 193 w 193"/>
                <a:gd name="T60" fmla="*/ 166 h 16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93" h="166">
                  <a:moveTo>
                    <a:pt x="150" y="0"/>
                  </a:moveTo>
                  <a:lnTo>
                    <a:pt x="144" y="4"/>
                  </a:lnTo>
                  <a:lnTo>
                    <a:pt x="119" y="17"/>
                  </a:lnTo>
                  <a:lnTo>
                    <a:pt x="96" y="32"/>
                  </a:lnTo>
                  <a:lnTo>
                    <a:pt x="73" y="45"/>
                  </a:lnTo>
                  <a:lnTo>
                    <a:pt x="52" y="60"/>
                  </a:lnTo>
                  <a:lnTo>
                    <a:pt x="31" y="75"/>
                  </a:lnTo>
                  <a:lnTo>
                    <a:pt x="11" y="90"/>
                  </a:lnTo>
                  <a:lnTo>
                    <a:pt x="0" y="99"/>
                  </a:lnTo>
                  <a:lnTo>
                    <a:pt x="54" y="166"/>
                  </a:lnTo>
                  <a:lnTo>
                    <a:pt x="63" y="158"/>
                  </a:lnTo>
                  <a:lnTo>
                    <a:pt x="81" y="145"/>
                  </a:lnTo>
                  <a:lnTo>
                    <a:pt x="100" y="131"/>
                  </a:lnTo>
                  <a:lnTo>
                    <a:pt x="120" y="118"/>
                  </a:lnTo>
                  <a:lnTo>
                    <a:pt x="141" y="104"/>
                  </a:lnTo>
                  <a:lnTo>
                    <a:pt x="163" y="92"/>
                  </a:lnTo>
                  <a:lnTo>
                    <a:pt x="185" y="79"/>
                  </a:lnTo>
                  <a:lnTo>
                    <a:pt x="193" y="75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73" name="Freeform 44"/>
            <p:cNvSpPr>
              <a:spLocks/>
            </p:cNvSpPr>
            <p:nvPr/>
          </p:nvSpPr>
          <p:spPr bwMode="auto">
            <a:xfrm>
              <a:off x="1414" y="3408"/>
              <a:ext cx="48" cy="33"/>
            </a:xfrm>
            <a:custGeom>
              <a:avLst/>
              <a:gdLst>
                <a:gd name="T0" fmla="*/ 167 w 190"/>
                <a:gd name="T1" fmla="*/ 0 h 134"/>
                <a:gd name="T2" fmla="*/ 154 w 190"/>
                <a:gd name="T3" fmla="*/ 3 h 134"/>
                <a:gd name="T4" fmla="*/ 88 w 190"/>
                <a:gd name="T5" fmla="*/ 22 h 134"/>
                <a:gd name="T6" fmla="*/ 25 w 190"/>
                <a:gd name="T7" fmla="*/ 44 h 134"/>
                <a:gd name="T8" fmla="*/ 0 w 190"/>
                <a:gd name="T9" fmla="*/ 52 h 134"/>
                <a:gd name="T10" fmla="*/ 30 w 190"/>
                <a:gd name="T11" fmla="*/ 134 h 134"/>
                <a:gd name="T12" fmla="*/ 53 w 190"/>
                <a:gd name="T13" fmla="*/ 125 h 134"/>
                <a:gd name="T14" fmla="*/ 113 w 190"/>
                <a:gd name="T15" fmla="*/ 105 h 134"/>
                <a:gd name="T16" fmla="*/ 177 w 190"/>
                <a:gd name="T17" fmla="*/ 86 h 134"/>
                <a:gd name="T18" fmla="*/ 190 w 190"/>
                <a:gd name="T19" fmla="*/ 83 h 134"/>
                <a:gd name="T20" fmla="*/ 167 w 190"/>
                <a:gd name="T21" fmla="*/ 0 h 13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0"/>
                <a:gd name="T34" fmla="*/ 0 h 134"/>
                <a:gd name="T35" fmla="*/ 190 w 190"/>
                <a:gd name="T36" fmla="*/ 134 h 13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0" h="134">
                  <a:moveTo>
                    <a:pt x="167" y="0"/>
                  </a:moveTo>
                  <a:lnTo>
                    <a:pt x="154" y="3"/>
                  </a:lnTo>
                  <a:lnTo>
                    <a:pt x="88" y="22"/>
                  </a:lnTo>
                  <a:lnTo>
                    <a:pt x="25" y="44"/>
                  </a:lnTo>
                  <a:lnTo>
                    <a:pt x="0" y="52"/>
                  </a:lnTo>
                  <a:lnTo>
                    <a:pt x="30" y="134"/>
                  </a:lnTo>
                  <a:lnTo>
                    <a:pt x="53" y="125"/>
                  </a:lnTo>
                  <a:lnTo>
                    <a:pt x="113" y="105"/>
                  </a:lnTo>
                  <a:lnTo>
                    <a:pt x="177" y="86"/>
                  </a:lnTo>
                  <a:lnTo>
                    <a:pt x="190" y="83"/>
                  </a:lnTo>
                  <a:lnTo>
                    <a:pt x="167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74" name="Freeform 45"/>
            <p:cNvSpPr>
              <a:spLocks/>
            </p:cNvSpPr>
            <p:nvPr/>
          </p:nvSpPr>
          <p:spPr bwMode="auto">
            <a:xfrm>
              <a:off x="1520" y="3387"/>
              <a:ext cx="46" cy="28"/>
            </a:xfrm>
            <a:custGeom>
              <a:avLst/>
              <a:gdLst>
                <a:gd name="T0" fmla="*/ 173 w 184"/>
                <a:gd name="T1" fmla="*/ 0 h 112"/>
                <a:gd name="T2" fmla="*/ 162 w 184"/>
                <a:gd name="T3" fmla="*/ 1 h 112"/>
                <a:gd name="T4" fmla="*/ 85 w 184"/>
                <a:gd name="T5" fmla="*/ 13 h 112"/>
                <a:gd name="T6" fmla="*/ 10 w 184"/>
                <a:gd name="T7" fmla="*/ 25 h 112"/>
                <a:gd name="T8" fmla="*/ 0 w 184"/>
                <a:gd name="T9" fmla="*/ 27 h 112"/>
                <a:gd name="T10" fmla="*/ 16 w 184"/>
                <a:gd name="T11" fmla="*/ 112 h 112"/>
                <a:gd name="T12" fmla="*/ 25 w 184"/>
                <a:gd name="T13" fmla="*/ 110 h 112"/>
                <a:gd name="T14" fmla="*/ 98 w 184"/>
                <a:gd name="T15" fmla="*/ 97 h 112"/>
                <a:gd name="T16" fmla="*/ 173 w 184"/>
                <a:gd name="T17" fmla="*/ 87 h 112"/>
                <a:gd name="T18" fmla="*/ 184 w 184"/>
                <a:gd name="T19" fmla="*/ 86 h 112"/>
                <a:gd name="T20" fmla="*/ 173 w 184"/>
                <a:gd name="T21" fmla="*/ 0 h 11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84"/>
                <a:gd name="T34" fmla="*/ 0 h 112"/>
                <a:gd name="T35" fmla="*/ 184 w 184"/>
                <a:gd name="T36" fmla="*/ 112 h 11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84" h="112">
                  <a:moveTo>
                    <a:pt x="173" y="0"/>
                  </a:moveTo>
                  <a:lnTo>
                    <a:pt x="162" y="1"/>
                  </a:lnTo>
                  <a:lnTo>
                    <a:pt x="85" y="13"/>
                  </a:lnTo>
                  <a:lnTo>
                    <a:pt x="10" y="25"/>
                  </a:lnTo>
                  <a:lnTo>
                    <a:pt x="0" y="27"/>
                  </a:lnTo>
                  <a:lnTo>
                    <a:pt x="16" y="112"/>
                  </a:lnTo>
                  <a:lnTo>
                    <a:pt x="25" y="110"/>
                  </a:lnTo>
                  <a:lnTo>
                    <a:pt x="98" y="97"/>
                  </a:lnTo>
                  <a:lnTo>
                    <a:pt x="173" y="87"/>
                  </a:lnTo>
                  <a:lnTo>
                    <a:pt x="184" y="86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75" name="Freeform 46"/>
            <p:cNvSpPr>
              <a:spLocks/>
            </p:cNvSpPr>
            <p:nvPr/>
          </p:nvSpPr>
          <p:spPr bwMode="auto">
            <a:xfrm>
              <a:off x="1629" y="3380"/>
              <a:ext cx="44" cy="22"/>
            </a:xfrm>
            <a:custGeom>
              <a:avLst/>
              <a:gdLst>
                <a:gd name="T0" fmla="*/ 174 w 176"/>
                <a:gd name="T1" fmla="*/ 0 h 92"/>
                <a:gd name="T2" fmla="*/ 132 w 176"/>
                <a:gd name="T3" fmla="*/ 0 h 92"/>
                <a:gd name="T4" fmla="*/ 49 w 176"/>
                <a:gd name="T5" fmla="*/ 4 h 92"/>
                <a:gd name="T6" fmla="*/ 0 w 176"/>
                <a:gd name="T7" fmla="*/ 6 h 92"/>
                <a:gd name="T8" fmla="*/ 5 w 176"/>
                <a:gd name="T9" fmla="*/ 92 h 92"/>
                <a:gd name="T10" fmla="*/ 52 w 176"/>
                <a:gd name="T11" fmla="*/ 89 h 92"/>
                <a:gd name="T12" fmla="*/ 134 w 176"/>
                <a:gd name="T13" fmla="*/ 87 h 92"/>
                <a:gd name="T14" fmla="*/ 176 w 176"/>
                <a:gd name="T15" fmla="*/ 86 h 92"/>
                <a:gd name="T16" fmla="*/ 174 w 176"/>
                <a:gd name="T17" fmla="*/ 0 h 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6"/>
                <a:gd name="T28" fmla="*/ 0 h 92"/>
                <a:gd name="T29" fmla="*/ 176 w 176"/>
                <a:gd name="T30" fmla="*/ 92 h 9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6" h="92">
                  <a:moveTo>
                    <a:pt x="174" y="0"/>
                  </a:moveTo>
                  <a:lnTo>
                    <a:pt x="132" y="0"/>
                  </a:lnTo>
                  <a:lnTo>
                    <a:pt x="49" y="4"/>
                  </a:lnTo>
                  <a:lnTo>
                    <a:pt x="0" y="6"/>
                  </a:lnTo>
                  <a:lnTo>
                    <a:pt x="5" y="92"/>
                  </a:lnTo>
                  <a:lnTo>
                    <a:pt x="52" y="89"/>
                  </a:lnTo>
                  <a:lnTo>
                    <a:pt x="134" y="87"/>
                  </a:lnTo>
                  <a:lnTo>
                    <a:pt x="176" y="86"/>
                  </a:lnTo>
                  <a:lnTo>
                    <a:pt x="174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76" name="Freeform 47"/>
            <p:cNvSpPr>
              <a:spLocks/>
            </p:cNvSpPr>
            <p:nvPr/>
          </p:nvSpPr>
          <p:spPr bwMode="auto">
            <a:xfrm>
              <a:off x="1144" y="1851"/>
              <a:ext cx="3937" cy="1128"/>
            </a:xfrm>
            <a:custGeom>
              <a:avLst/>
              <a:gdLst>
                <a:gd name="T0" fmla="*/ 15266 w 15749"/>
                <a:gd name="T1" fmla="*/ 1 h 4508"/>
                <a:gd name="T2" fmla="*/ 15342 w 15749"/>
                <a:gd name="T3" fmla="*/ 17 h 4508"/>
                <a:gd name="T4" fmla="*/ 15415 w 15749"/>
                <a:gd name="T5" fmla="*/ 54 h 4508"/>
                <a:gd name="T6" fmla="*/ 15483 w 15749"/>
                <a:gd name="T7" fmla="*/ 108 h 4508"/>
                <a:gd name="T8" fmla="*/ 15544 w 15749"/>
                <a:gd name="T9" fmla="*/ 178 h 4508"/>
                <a:gd name="T10" fmla="*/ 15600 w 15749"/>
                <a:gd name="T11" fmla="*/ 263 h 4508"/>
                <a:gd name="T12" fmla="*/ 15648 w 15749"/>
                <a:gd name="T13" fmla="*/ 360 h 4508"/>
                <a:gd name="T14" fmla="*/ 15688 w 15749"/>
                <a:gd name="T15" fmla="*/ 469 h 4508"/>
                <a:gd name="T16" fmla="*/ 15718 w 15749"/>
                <a:gd name="T17" fmla="*/ 589 h 4508"/>
                <a:gd name="T18" fmla="*/ 15739 w 15749"/>
                <a:gd name="T19" fmla="*/ 716 h 4508"/>
                <a:gd name="T20" fmla="*/ 15749 w 15749"/>
                <a:gd name="T21" fmla="*/ 850 h 4508"/>
                <a:gd name="T22" fmla="*/ 15749 w 15749"/>
                <a:gd name="T23" fmla="*/ 3657 h 4508"/>
                <a:gd name="T24" fmla="*/ 15739 w 15749"/>
                <a:gd name="T25" fmla="*/ 3792 h 4508"/>
                <a:gd name="T26" fmla="*/ 15718 w 15749"/>
                <a:gd name="T27" fmla="*/ 3919 h 4508"/>
                <a:gd name="T28" fmla="*/ 15688 w 15749"/>
                <a:gd name="T29" fmla="*/ 4038 h 4508"/>
                <a:gd name="T30" fmla="*/ 15648 w 15749"/>
                <a:gd name="T31" fmla="*/ 4147 h 4508"/>
                <a:gd name="T32" fmla="*/ 15600 w 15749"/>
                <a:gd name="T33" fmla="*/ 4245 h 4508"/>
                <a:gd name="T34" fmla="*/ 15544 w 15749"/>
                <a:gd name="T35" fmla="*/ 4330 h 4508"/>
                <a:gd name="T36" fmla="*/ 15483 w 15749"/>
                <a:gd name="T37" fmla="*/ 4399 h 4508"/>
                <a:gd name="T38" fmla="*/ 15415 w 15749"/>
                <a:gd name="T39" fmla="*/ 4454 h 4508"/>
                <a:gd name="T40" fmla="*/ 15342 w 15749"/>
                <a:gd name="T41" fmla="*/ 4489 h 4508"/>
                <a:gd name="T42" fmla="*/ 15266 w 15749"/>
                <a:gd name="T43" fmla="*/ 4507 h 4508"/>
                <a:gd name="T44" fmla="*/ 485 w 15749"/>
                <a:gd name="T45" fmla="*/ 4507 h 4508"/>
                <a:gd name="T46" fmla="*/ 408 w 15749"/>
                <a:gd name="T47" fmla="*/ 4489 h 4508"/>
                <a:gd name="T48" fmla="*/ 335 w 15749"/>
                <a:gd name="T49" fmla="*/ 4454 h 4508"/>
                <a:gd name="T50" fmla="*/ 268 w 15749"/>
                <a:gd name="T51" fmla="*/ 4399 h 4508"/>
                <a:gd name="T52" fmla="*/ 206 w 15749"/>
                <a:gd name="T53" fmla="*/ 4330 h 4508"/>
                <a:gd name="T54" fmla="*/ 150 w 15749"/>
                <a:gd name="T55" fmla="*/ 4245 h 4508"/>
                <a:gd name="T56" fmla="*/ 102 w 15749"/>
                <a:gd name="T57" fmla="*/ 4147 h 4508"/>
                <a:gd name="T58" fmla="*/ 63 w 15749"/>
                <a:gd name="T59" fmla="*/ 4038 h 4508"/>
                <a:gd name="T60" fmla="*/ 32 w 15749"/>
                <a:gd name="T61" fmla="*/ 3919 h 4508"/>
                <a:gd name="T62" fmla="*/ 10 w 15749"/>
                <a:gd name="T63" fmla="*/ 3792 h 4508"/>
                <a:gd name="T64" fmla="*/ 1 w 15749"/>
                <a:gd name="T65" fmla="*/ 3657 h 4508"/>
                <a:gd name="T66" fmla="*/ 1 w 15749"/>
                <a:gd name="T67" fmla="*/ 850 h 4508"/>
                <a:gd name="T68" fmla="*/ 10 w 15749"/>
                <a:gd name="T69" fmla="*/ 716 h 4508"/>
                <a:gd name="T70" fmla="*/ 32 w 15749"/>
                <a:gd name="T71" fmla="*/ 589 h 4508"/>
                <a:gd name="T72" fmla="*/ 63 w 15749"/>
                <a:gd name="T73" fmla="*/ 469 h 4508"/>
                <a:gd name="T74" fmla="*/ 102 w 15749"/>
                <a:gd name="T75" fmla="*/ 360 h 4508"/>
                <a:gd name="T76" fmla="*/ 150 w 15749"/>
                <a:gd name="T77" fmla="*/ 263 h 4508"/>
                <a:gd name="T78" fmla="*/ 206 w 15749"/>
                <a:gd name="T79" fmla="*/ 178 h 4508"/>
                <a:gd name="T80" fmla="*/ 268 w 15749"/>
                <a:gd name="T81" fmla="*/ 108 h 4508"/>
                <a:gd name="T82" fmla="*/ 335 w 15749"/>
                <a:gd name="T83" fmla="*/ 54 h 4508"/>
                <a:gd name="T84" fmla="*/ 408 w 15749"/>
                <a:gd name="T85" fmla="*/ 17 h 4508"/>
                <a:gd name="T86" fmla="*/ 485 w 15749"/>
                <a:gd name="T87" fmla="*/ 1 h 450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5749"/>
                <a:gd name="T133" fmla="*/ 0 h 4508"/>
                <a:gd name="T134" fmla="*/ 15749 w 15749"/>
                <a:gd name="T135" fmla="*/ 4508 h 450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5749" h="4508">
                  <a:moveTo>
                    <a:pt x="510" y="0"/>
                  </a:moveTo>
                  <a:lnTo>
                    <a:pt x="15239" y="0"/>
                  </a:lnTo>
                  <a:lnTo>
                    <a:pt x="15266" y="1"/>
                  </a:lnTo>
                  <a:lnTo>
                    <a:pt x="15292" y="4"/>
                  </a:lnTo>
                  <a:lnTo>
                    <a:pt x="15317" y="10"/>
                  </a:lnTo>
                  <a:lnTo>
                    <a:pt x="15342" y="17"/>
                  </a:lnTo>
                  <a:lnTo>
                    <a:pt x="15367" y="27"/>
                  </a:lnTo>
                  <a:lnTo>
                    <a:pt x="15391" y="40"/>
                  </a:lnTo>
                  <a:lnTo>
                    <a:pt x="15415" y="54"/>
                  </a:lnTo>
                  <a:lnTo>
                    <a:pt x="15438" y="70"/>
                  </a:lnTo>
                  <a:lnTo>
                    <a:pt x="15460" y="88"/>
                  </a:lnTo>
                  <a:lnTo>
                    <a:pt x="15483" y="108"/>
                  </a:lnTo>
                  <a:lnTo>
                    <a:pt x="15504" y="129"/>
                  </a:lnTo>
                  <a:lnTo>
                    <a:pt x="15524" y="152"/>
                  </a:lnTo>
                  <a:lnTo>
                    <a:pt x="15544" y="178"/>
                  </a:lnTo>
                  <a:lnTo>
                    <a:pt x="15564" y="205"/>
                  </a:lnTo>
                  <a:lnTo>
                    <a:pt x="15582" y="233"/>
                  </a:lnTo>
                  <a:lnTo>
                    <a:pt x="15600" y="263"/>
                  </a:lnTo>
                  <a:lnTo>
                    <a:pt x="15617" y="294"/>
                  </a:lnTo>
                  <a:lnTo>
                    <a:pt x="15633" y="326"/>
                  </a:lnTo>
                  <a:lnTo>
                    <a:pt x="15648" y="360"/>
                  </a:lnTo>
                  <a:lnTo>
                    <a:pt x="15662" y="396"/>
                  </a:lnTo>
                  <a:lnTo>
                    <a:pt x="15676" y="431"/>
                  </a:lnTo>
                  <a:lnTo>
                    <a:pt x="15688" y="469"/>
                  </a:lnTo>
                  <a:lnTo>
                    <a:pt x="15699" y="508"/>
                  </a:lnTo>
                  <a:lnTo>
                    <a:pt x="15709" y="547"/>
                  </a:lnTo>
                  <a:lnTo>
                    <a:pt x="15718" y="589"/>
                  </a:lnTo>
                  <a:lnTo>
                    <a:pt x="15727" y="630"/>
                  </a:lnTo>
                  <a:lnTo>
                    <a:pt x="15734" y="672"/>
                  </a:lnTo>
                  <a:lnTo>
                    <a:pt x="15739" y="716"/>
                  </a:lnTo>
                  <a:lnTo>
                    <a:pt x="15744" y="759"/>
                  </a:lnTo>
                  <a:lnTo>
                    <a:pt x="15747" y="804"/>
                  </a:lnTo>
                  <a:lnTo>
                    <a:pt x="15749" y="850"/>
                  </a:lnTo>
                  <a:lnTo>
                    <a:pt x="15749" y="895"/>
                  </a:lnTo>
                  <a:lnTo>
                    <a:pt x="15749" y="3611"/>
                  </a:lnTo>
                  <a:lnTo>
                    <a:pt x="15749" y="3657"/>
                  </a:lnTo>
                  <a:lnTo>
                    <a:pt x="15747" y="3703"/>
                  </a:lnTo>
                  <a:lnTo>
                    <a:pt x="15744" y="3747"/>
                  </a:lnTo>
                  <a:lnTo>
                    <a:pt x="15739" y="3792"/>
                  </a:lnTo>
                  <a:lnTo>
                    <a:pt x="15734" y="3835"/>
                  </a:lnTo>
                  <a:lnTo>
                    <a:pt x="15727" y="3877"/>
                  </a:lnTo>
                  <a:lnTo>
                    <a:pt x="15718" y="3919"/>
                  </a:lnTo>
                  <a:lnTo>
                    <a:pt x="15709" y="3959"/>
                  </a:lnTo>
                  <a:lnTo>
                    <a:pt x="15699" y="4000"/>
                  </a:lnTo>
                  <a:lnTo>
                    <a:pt x="15688" y="4038"/>
                  </a:lnTo>
                  <a:lnTo>
                    <a:pt x="15676" y="4075"/>
                  </a:lnTo>
                  <a:lnTo>
                    <a:pt x="15662" y="4112"/>
                  </a:lnTo>
                  <a:lnTo>
                    <a:pt x="15648" y="4147"/>
                  </a:lnTo>
                  <a:lnTo>
                    <a:pt x="15633" y="4181"/>
                  </a:lnTo>
                  <a:lnTo>
                    <a:pt x="15617" y="4214"/>
                  </a:lnTo>
                  <a:lnTo>
                    <a:pt x="15600" y="4245"/>
                  </a:lnTo>
                  <a:lnTo>
                    <a:pt x="15582" y="4274"/>
                  </a:lnTo>
                  <a:lnTo>
                    <a:pt x="15564" y="4303"/>
                  </a:lnTo>
                  <a:lnTo>
                    <a:pt x="15544" y="4330"/>
                  </a:lnTo>
                  <a:lnTo>
                    <a:pt x="15524" y="4354"/>
                  </a:lnTo>
                  <a:lnTo>
                    <a:pt x="15504" y="4378"/>
                  </a:lnTo>
                  <a:lnTo>
                    <a:pt x="15483" y="4399"/>
                  </a:lnTo>
                  <a:lnTo>
                    <a:pt x="15460" y="4419"/>
                  </a:lnTo>
                  <a:lnTo>
                    <a:pt x="15438" y="4437"/>
                  </a:lnTo>
                  <a:lnTo>
                    <a:pt x="15415" y="4454"/>
                  </a:lnTo>
                  <a:lnTo>
                    <a:pt x="15391" y="4468"/>
                  </a:lnTo>
                  <a:lnTo>
                    <a:pt x="15367" y="4479"/>
                  </a:lnTo>
                  <a:lnTo>
                    <a:pt x="15342" y="4489"/>
                  </a:lnTo>
                  <a:lnTo>
                    <a:pt x="15317" y="4497"/>
                  </a:lnTo>
                  <a:lnTo>
                    <a:pt x="15292" y="4504"/>
                  </a:lnTo>
                  <a:lnTo>
                    <a:pt x="15266" y="4507"/>
                  </a:lnTo>
                  <a:lnTo>
                    <a:pt x="15239" y="4508"/>
                  </a:lnTo>
                  <a:lnTo>
                    <a:pt x="510" y="4508"/>
                  </a:lnTo>
                  <a:lnTo>
                    <a:pt x="485" y="4507"/>
                  </a:lnTo>
                  <a:lnTo>
                    <a:pt x="458" y="4504"/>
                  </a:lnTo>
                  <a:lnTo>
                    <a:pt x="433" y="4497"/>
                  </a:lnTo>
                  <a:lnTo>
                    <a:pt x="408" y="4489"/>
                  </a:lnTo>
                  <a:lnTo>
                    <a:pt x="383" y="4479"/>
                  </a:lnTo>
                  <a:lnTo>
                    <a:pt x="360" y="4468"/>
                  </a:lnTo>
                  <a:lnTo>
                    <a:pt x="335" y="4454"/>
                  </a:lnTo>
                  <a:lnTo>
                    <a:pt x="313" y="4437"/>
                  </a:lnTo>
                  <a:lnTo>
                    <a:pt x="289" y="4419"/>
                  </a:lnTo>
                  <a:lnTo>
                    <a:pt x="268" y="4399"/>
                  </a:lnTo>
                  <a:lnTo>
                    <a:pt x="247" y="4378"/>
                  </a:lnTo>
                  <a:lnTo>
                    <a:pt x="226" y="4354"/>
                  </a:lnTo>
                  <a:lnTo>
                    <a:pt x="206" y="4330"/>
                  </a:lnTo>
                  <a:lnTo>
                    <a:pt x="187" y="4303"/>
                  </a:lnTo>
                  <a:lnTo>
                    <a:pt x="168" y="4274"/>
                  </a:lnTo>
                  <a:lnTo>
                    <a:pt x="150" y="4245"/>
                  </a:lnTo>
                  <a:lnTo>
                    <a:pt x="133" y="4214"/>
                  </a:lnTo>
                  <a:lnTo>
                    <a:pt x="118" y="4181"/>
                  </a:lnTo>
                  <a:lnTo>
                    <a:pt x="102" y="4147"/>
                  </a:lnTo>
                  <a:lnTo>
                    <a:pt x="87" y="4112"/>
                  </a:lnTo>
                  <a:lnTo>
                    <a:pt x="75" y="4075"/>
                  </a:lnTo>
                  <a:lnTo>
                    <a:pt x="63" y="4038"/>
                  </a:lnTo>
                  <a:lnTo>
                    <a:pt x="51" y="4000"/>
                  </a:lnTo>
                  <a:lnTo>
                    <a:pt x="41" y="3959"/>
                  </a:lnTo>
                  <a:lnTo>
                    <a:pt x="32" y="3919"/>
                  </a:lnTo>
                  <a:lnTo>
                    <a:pt x="24" y="3877"/>
                  </a:lnTo>
                  <a:lnTo>
                    <a:pt x="17" y="3835"/>
                  </a:lnTo>
                  <a:lnTo>
                    <a:pt x="10" y="3792"/>
                  </a:lnTo>
                  <a:lnTo>
                    <a:pt x="6" y="3747"/>
                  </a:lnTo>
                  <a:lnTo>
                    <a:pt x="4" y="3703"/>
                  </a:lnTo>
                  <a:lnTo>
                    <a:pt x="1" y="3657"/>
                  </a:lnTo>
                  <a:lnTo>
                    <a:pt x="0" y="3611"/>
                  </a:lnTo>
                  <a:lnTo>
                    <a:pt x="0" y="895"/>
                  </a:lnTo>
                  <a:lnTo>
                    <a:pt x="1" y="850"/>
                  </a:lnTo>
                  <a:lnTo>
                    <a:pt x="4" y="804"/>
                  </a:lnTo>
                  <a:lnTo>
                    <a:pt x="6" y="759"/>
                  </a:lnTo>
                  <a:lnTo>
                    <a:pt x="10" y="716"/>
                  </a:lnTo>
                  <a:lnTo>
                    <a:pt x="17" y="672"/>
                  </a:lnTo>
                  <a:lnTo>
                    <a:pt x="24" y="630"/>
                  </a:lnTo>
                  <a:lnTo>
                    <a:pt x="32" y="589"/>
                  </a:lnTo>
                  <a:lnTo>
                    <a:pt x="41" y="547"/>
                  </a:lnTo>
                  <a:lnTo>
                    <a:pt x="51" y="508"/>
                  </a:lnTo>
                  <a:lnTo>
                    <a:pt x="63" y="469"/>
                  </a:lnTo>
                  <a:lnTo>
                    <a:pt x="75" y="431"/>
                  </a:lnTo>
                  <a:lnTo>
                    <a:pt x="87" y="396"/>
                  </a:lnTo>
                  <a:lnTo>
                    <a:pt x="102" y="360"/>
                  </a:lnTo>
                  <a:lnTo>
                    <a:pt x="118" y="326"/>
                  </a:lnTo>
                  <a:lnTo>
                    <a:pt x="133" y="294"/>
                  </a:lnTo>
                  <a:lnTo>
                    <a:pt x="150" y="263"/>
                  </a:lnTo>
                  <a:lnTo>
                    <a:pt x="168" y="233"/>
                  </a:lnTo>
                  <a:lnTo>
                    <a:pt x="187" y="205"/>
                  </a:lnTo>
                  <a:lnTo>
                    <a:pt x="206" y="178"/>
                  </a:lnTo>
                  <a:lnTo>
                    <a:pt x="226" y="152"/>
                  </a:lnTo>
                  <a:lnTo>
                    <a:pt x="247" y="129"/>
                  </a:lnTo>
                  <a:lnTo>
                    <a:pt x="268" y="108"/>
                  </a:lnTo>
                  <a:lnTo>
                    <a:pt x="289" y="88"/>
                  </a:lnTo>
                  <a:lnTo>
                    <a:pt x="313" y="70"/>
                  </a:lnTo>
                  <a:lnTo>
                    <a:pt x="335" y="54"/>
                  </a:lnTo>
                  <a:lnTo>
                    <a:pt x="360" y="40"/>
                  </a:lnTo>
                  <a:lnTo>
                    <a:pt x="383" y="27"/>
                  </a:lnTo>
                  <a:lnTo>
                    <a:pt x="408" y="17"/>
                  </a:lnTo>
                  <a:lnTo>
                    <a:pt x="433" y="10"/>
                  </a:lnTo>
                  <a:lnTo>
                    <a:pt x="458" y="4"/>
                  </a:lnTo>
                  <a:lnTo>
                    <a:pt x="485" y="1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FDFC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77" name="Freeform 48"/>
            <p:cNvSpPr>
              <a:spLocks/>
            </p:cNvSpPr>
            <p:nvPr/>
          </p:nvSpPr>
          <p:spPr bwMode="auto">
            <a:xfrm>
              <a:off x="1272" y="1846"/>
              <a:ext cx="3682" cy="11"/>
            </a:xfrm>
            <a:custGeom>
              <a:avLst/>
              <a:gdLst>
                <a:gd name="T0" fmla="*/ 14729 w 14729"/>
                <a:gd name="T1" fmla="*/ 0 h 44"/>
                <a:gd name="T2" fmla="*/ 14729 w 14729"/>
                <a:gd name="T3" fmla="*/ 0 h 44"/>
                <a:gd name="T4" fmla="*/ 0 w 14729"/>
                <a:gd name="T5" fmla="*/ 0 h 44"/>
                <a:gd name="T6" fmla="*/ 0 w 14729"/>
                <a:gd name="T7" fmla="*/ 44 h 44"/>
                <a:gd name="T8" fmla="*/ 14729 w 14729"/>
                <a:gd name="T9" fmla="*/ 44 h 44"/>
                <a:gd name="T10" fmla="*/ 14729 w 14729"/>
                <a:gd name="T11" fmla="*/ 44 h 44"/>
                <a:gd name="T12" fmla="*/ 14729 w 14729"/>
                <a:gd name="T13" fmla="*/ 0 h 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729"/>
                <a:gd name="T22" fmla="*/ 0 h 44"/>
                <a:gd name="T23" fmla="*/ 14729 w 14729"/>
                <a:gd name="T24" fmla="*/ 44 h 4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729" h="44">
                  <a:moveTo>
                    <a:pt x="14729" y="0"/>
                  </a:moveTo>
                  <a:lnTo>
                    <a:pt x="14729" y="0"/>
                  </a:lnTo>
                  <a:lnTo>
                    <a:pt x="0" y="0"/>
                  </a:lnTo>
                  <a:lnTo>
                    <a:pt x="0" y="44"/>
                  </a:lnTo>
                  <a:lnTo>
                    <a:pt x="14729" y="44"/>
                  </a:lnTo>
                  <a:lnTo>
                    <a:pt x="147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78" name="Freeform 49"/>
            <p:cNvSpPr>
              <a:spLocks/>
            </p:cNvSpPr>
            <p:nvPr/>
          </p:nvSpPr>
          <p:spPr bwMode="auto">
            <a:xfrm>
              <a:off x="4954" y="1846"/>
              <a:ext cx="133" cy="229"/>
            </a:xfrm>
            <a:custGeom>
              <a:avLst/>
              <a:gdLst>
                <a:gd name="T0" fmla="*/ 533 w 533"/>
                <a:gd name="T1" fmla="*/ 918 h 918"/>
                <a:gd name="T2" fmla="*/ 529 w 533"/>
                <a:gd name="T3" fmla="*/ 826 h 918"/>
                <a:gd name="T4" fmla="*/ 522 w 533"/>
                <a:gd name="T5" fmla="*/ 736 h 918"/>
                <a:gd name="T6" fmla="*/ 509 w 533"/>
                <a:gd name="T7" fmla="*/ 649 h 918"/>
                <a:gd name="T8" fmla="*/ 491 w 533"/>
                <a:gd name="T9" fmla="*/ 566 h 918"/>
                <a:gd name="T10" fmla="*/ 469 w 533"/>
                <a:gd name="T11" fmla="*/ 486 h 918"/>
                <a:gd name="T12" fmla="*/ 443 w 533"/>
                <a:gd name="T13" fmla="*/ 411 h 918"/>
                <a:gd name="T14" fmla="*/ 413 w 533"/>
                <a:gd name="T15" fmla="*/ 341 h 918"/>
                <a:gd name="T16" fmla="*/ 380 w 533"/>
                <a:gd name="T17" fmla="*/ 275 h 918"/>
                <a:gd name="T18" fmla="*/ 342 w 533"/>
                <a:gd name="T19" fmla="*/ 216 h 918"/>
                <a:gd name="T20" fmla="*/ 302 w 533"/>
                <a:gd name="T21" fmla="*/ 162 h 918"/>
                <a:gd name="T22" fmla="*/ 258 w 533"/>
                <a:gd name="T23" fmla="*/ 115 h 918"/>
                <a:gd name="T24" fmla="*/ 211 w 533"/>
                <a:gd name="T25" fmla="*/ 76 h 918"/>
                <a:gd name="T26" fmla="*/ 162 w 533"/>
                <a:gd name="T27" fmla="*/ 44 h 918"/>
                <a:gd name="T28" fmla="*/ 111 w 533"/>
                <a:gd name="T29" fmla="*/ 20 h 918"/>
                <a:gd name="T30" fmla="*/ 57 w 533"/>
                <a:gd name="T31" fmla="*/ 6 h 918"/>
                <a:gd name="T32" fmla="*/ 29 w 533"/>
                <a:gd name="T33" fmla="*/ 1 h 918"/>
                <a:gd name="T34" fmla="*/ 0 w 533"/>
                <a:gd name="T35" fmla="*/ 0 h 918"/>
                <a:gd name="T36" fmla="*/ 13 w 533"/>
                <a:gd name="T37" fmla="*/ 44 h 918"/>
                <a:gd name="T38" fmla="*/ 37 w 533"/>
                <a:gd name="T39" fmla="*/ 46 h 918"/>
                <a:gd name="T40" fmla="*/ 73 w 533"/>
                <a:gd name="T41" fmla="*/ 54 h 918"/>
                <a:gd name="T42" fmla="*/ 119 w 533"/>
                <a:gd name="T43" fmla="*/ 71 h 918"/>
                <a:gd name="T44" fmla="*/ 164 w 533"/>
                <a:gd name="T45" fmla="*/ 95 h 918"/>
                <a:gd name="T46" fmla="*/ 207 w 533"/>
                <a:gd name="T47" fmla="*/ 127 h 918"/>
                <a:gd name="T48" fmla="*/ 249 w 533"/>
                <a:gd name="T49" fmla="*/ 168 h 918"/>
                <a:gd name="T50" fmla="*/ 288 w 533"/>
                <a:gd name="T51" fmla="*/ 213 h 918"/>
                <a:gd name="T52" fmla="*/ 325 w 533"/>
                <a:gd name="T53" fmla="*/ 267 h 918"/>
                <a:gd name="T54" fmla="*/ 359 w 533"/>
                <a:gd name="T55" fmla="*/ 326 h 918"/>
                <a:gd name="T56" fmla="*/ 389 w 533"/>
                <a:gd name="T57" fmla="*/ 392 h 918"/>
                <a:gd name="T58" fmla="*/ 417 w 533"/>
                <a:gd name="T59" fmla="*/ 462 h 918"/>
                <a:gd name="T60" fmla="*/ 439 w 533"/>
                <a:gd name="T61" fmla="*/ 537 h 918"/>
                <a:gd name="T62" fmla="*/ 458 w 533"/>
                <a:gd name="T63" fmla="*/ 616 h 918"/>
                <a:gd name="T64" fmla="*/ 474 w 533"/>
                <a:gd name="T65" fmla="*/ 699 h 918"/>
                <a:gd name="T66" fmla="*/ 484 w 533"/>
                <a:gd name="T67" fmla="*/ 784 h 918"/>
                <a:gd name="T68" fmla="*/ 488 w 533"/>
                <a:gd name="T69" fmla="*/ 874 h 918"/>
                <a:gd name="T70" fmla="*/ 489 w 533"/>
                <a:gd name="T71" fmla="*/ 918 h 91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33"/>
                <a:gd name="T109" fmla="*/ 0 h 918"/>
                <a:gd name="T110" fmla="*/ 533 w 533"/>
                <a:gd name="T111" fmla="*/ 918 h 91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33" h="918">
                  <a:moveTo>
                    <a:pt x="533" y="918"/>
                  </a:moveTo>
                  <a:lnTo>
                    <a:pt x="533" y="918"/>
                  </a:lnTo>
                  <a:lnTo>
                    <a:pt x="532" y="873"/>
                  </a:lnTo>
                  <a:lnTo>
                    <a:pt x="529" y="826"/>
                  </a:lnTo>
                  <a:lnTo>
                    <a:pt x="526" y="781"/>
                  </a:lnTo>
                  <a:lnTo>
                    <a:pt x="522" y="736"/>
                  </a:lnTo>
                  <a:lnTo>
                    <a:pt x="516" y="692"/>
                  </a:lnTo>
                  <a:lnTo>
                    <a:pt x="509" y="649"/>
                  </a:lnTo>
                  <a:lnTo>
                    <a:pt x="500" y="607"/>
                  </a:lnTo>
                  <a:lnTo>
                    <a:pt x="491" y="566"/>
                  </a:lnTo>
                  <a:lnTo>
                    <a:pt x="481" y="526"/>
                  </a:lnTo>
                  <a:lnTo>
                    <a:pt x="469" y="486"/>
                  </a:lnTo>
                  <a:lnTo>
                    <a:pt x="457" y="448"/>
                  </a:lnTo>
                  <a:lnTo>
                    <a:pt x="443" y="411"/>
                  </a:lnTo>
                  <a:lnTo>
                    <a:pt x="429" y="375"/>
                  </a:lnTo>
                  <a:lnTo>
                    <a:pt x="413" y="341"/>
                  </a:lnTo>
                  <a:lnTo>
                    <a:pt x="397" y="307"/>
                  </a:lnTo>
                  <a:lnTo>
                    <a:pt x="380" y="275"/>
                  </a:lnTo>
                  <a:lnTo>
                    <a:pt x="362" y="245"/>
                  </a:lnTo>
                  <a:lnTo>
                    <a:pt x="342" y="216"/>
                  </a:lnTo>
                  <a:lnTo>
                    <a:pt x="323" y="188"/>
                  </a:lnTo>
                  <a:lnTo>
                    <a:pt x="302" y="162"/>
                  </a:lnTo>
                  <a:lnTo>
                    <a:pt x="280" y="138"/>
                  </a:lnTo>
                  <a:lnTo>
                    <a:pt x="258" y="115"/>
                  </a:lnTo>
                  <a:lnTo>
                    <a:pt x="235" y="95"/>
                  </a:lnTo>
                  <a:lnTo>
                    <a:pt x="211" y="76"/>
                  </a:lnTo>
                  <a:lnTo>
                    <a:pt x="188" y="58"/>
                  </a:lnTo>
                  <a:lnTo>
                    <a:pt x="162" y="44"/>
                  </a:lnTo>
                  <a:lnTo>
                    <a:pt x="137" y="30"/>
                  </a:lnTo>
                  <a:lnTo>
                    <a:pt x="111" y="20"/>
                  </a:lnTo>
                  <a:lnTo>
                    <a:pt x="84" y="11"/>
                  </a:lnTo>
                  <a:lnTo>
                    <a:pt x="57" y="6"/>
                  </a:lnTo>
                  <a:lnTo>
                    <a:pt x="43" y="4"/>
                  </a:lnTo>
                  <a:lnTo>
                    <a:pt x="29" y="1"/>
                  </a:lnTo>
                  <a:lnTo>
                    <a:pt x="15" y="1"/>
                  </a:lnTo>
                  <a:lnTo>
                    <a:pt x="0" y="0"/>
                  </a:lnTo>
                  <a:lnTo>
                    <a:pt x="0" y="44"/>
                  </a:lnTo>
                  <a:lnTo>
                    <a:pt x="13" y="44"/>
                  </a:lnTo>
                  <a:lnTo>
                    <a:pt x="25" y="45"/>
                  </a:lnTo>
                  <a:lnTo>
                    <a:pt x="37" y="46"/>
                  </a:lnTo>
                  <a:lnTo>
                    <a:pt x="48" y="48"/>
                  </a:lnTo>
                  <a:lnTo>
                    <a:pt x="73" y="54"/>
                  </a:lnTo>
                  <a:lnTo>
                    <a:pt x="96" y="61"/>
                  </a:lnTo>
                  <a:lnTo>
                    <a:pt x="119" y="71"/>
                  </a:lnTo>
                  <a:lnTo>
                    <a:pt x="142" y="82"/>
                  </a:lnTo>
                  <a:lnTo>
                    <a:pt x="164" y="95"/>
                  </a:lnTo>
                  <a:lnTo>
                    <a:pt x="186" y="111"/>
                  </a:lnTo>
                  <a:lnTo>
                    <a:pt x="207" y="127"/>
                  </a:lnTo>
                  <a:lnTo>
                    <a:pt x="228" y="146"/>
                  </a:lnTo>
                  <a:lnTo>
                    <a:pt x="249" y="168"/>
                  </a:lnTo>
                  <a:lnTo>
                    <a:pt x="269" y="190"/>
                  </a:lnTo>
                  <a:lnTo>
                    <a:pt x="288" y="213"/>
                  </a:lnTo>
                  <a:lnTo>
                    <a:pt x="307" y="240"/>
                  </a:lnTo>
                  <a:lnTo>
                    <a:pt x="325" y="267"/>
                  </a:lnTo>
                  <a:lnTo>
                    <a:pt x="342" y="296"/>
                  </a:lnTo>
                  <a:lnTo>
                    <a:pt x="359" y="326"/>
                  </a:lnTo>
                  <a:lnTo>
                    <a:pt x="374" y="358"/>
                  </a:lnTo>
                  <a:lnTo>
                    <a:pt x="389" y="392"/>
                  </a:lnTo>
                  <a:lnTo>
                    <a:pt x="403" y="426"/>
                  </a:lnTo>
                  <a:lnTo>
                    <a:pt x="417" y="462"/>
                  </a:lnTo>
                  <a:lnTo>
                    <a:pt x="428" y="499"/>
                  </a:lnTo>
                  <a:lnTo>
                    <a:pt x="439" y="537"/>
                  </a:lnTo>
                  <a:lnTo>
                    <a:pt x="449" y="576"/>
                  </a:lnTo>
                  <a:lnTo>
                    <a:pt x="458" y="616"/>
                  </a:lnTo>
                  <a:lnTo>
                    <a:pt x="467" y="656"/>
                  </a:lnTo>
                  <a:lnTo>
                    <a:pt x="474" y="699"/>
                  </a:lnTo>
                  <a:lnTo>
                    <a:pt x="479" y="741"/>
                  </a:lnTo>
                  <a:lnTo>
                    <a:pt x="484" y="784"/>
                  </a:lnTo>
                  <a:lnTo>
                    <a:pt x="487" y="828"/>
                  </a:lnTo>
                  <a:lnTo>
                    <a:pt x="488" y="874"/>
                  </a:lnTo>
                  <a:lnTo>
                    <a:pt x="489" y="918"/>
                  </a:lnTo>
                  <a:lnTo>
                    <a:pt x="533" y="9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79" name="Freeform 50"/>
            <p:cNvSpPr>
              <a:spLocks/>
            </p:cNvSpPr>
            <p:nvPr/>
          </p:nvSpPr>
          <p:spPr bwMode="auto">
            <a:xfrm>
              <a:off x="5076" y="2075"/>
              <a:ext cx="11" cy="679"/>
            </a:xfrm>
            <a:custGeom>
              <a:avLst/>
              <a:gdLst>
                <a:gd name="T0" fmla="*/ 44 w 44"/>
                <a:gd name="T1" fmla="*/ 2716 h 2716"/>
                <a:gd name="T2" fmla="*/ 44 w 44"/>
                <a:gd name="T3" fmla="*/ 2716 h 2716"/>
                <a:gd name="T4" fmla="*/ 44 w 44"/>
                <a:gd name="T5" fmla="*/ 0 h 2716"/>
                <a:gd name="T6" fmla="*/ 0 w 44"/>
                <a:gd name="T7" fmla="*/ 0 h 2716"/>
                <a:gd name="T8" fmla="*/ 0 w 44"/>
                <a:gd name="T9" fmla="*/ 2716 h 2716"/>
                <a:gd name="T10" fmla="*/ 0 w 44"/>
                <a:gd name="T11" fmla="*/ 2716 h 2716"/>
                <a:gd name="T12" fmla="*/ 44 w 44"/>
                <a:gd name="T13" fmla="*/ 2716 h 27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4"/>
                <a:gd name="T22" fmla="*/ 0 h 2716"/>
                <a:gd name="T23" fmla="*/ 44 w 44"/>
                <a:gd name="T24" fmla="*/ 2716 h 271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4" h="2716">
                  <a:moveTo>
                    <a:pt x="44" y="2716"/>
                  </a:moveTo>
                  <a:lnTo>
                    <a:pt x="44" y="2716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2716"/>
                  </a:lnTo>
                  <a:lnTo>
                    <a:pt x="44" y="27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80" name="Freeform 51"/>
            <p:cNvSpPr>
              <a:spLocks/>
            </p:cNvSpPr>
            <p:nvPr/>
          </p:nvSpPr>
          <p:spPr bwMode="auto">
            <a:xfrm>
              <a:off x="4954" y="2754"/>
              <a:ext cx="133" cy="230"/>
            </a:xfrm>
            <a:custGeom>
              <a:avLst/>
              <a:gdLst>
                <a:gd name="T0" fmla="*/ 0 w 533"/>
                <a:gd name="T1" fmla="*/ 918 h 918"/>
                <a:gd name="T2" fmla="*/ 28 w 533"/>
                <a:gd name="T3" fmla="*/ 917 h 918"/>
                <a:gd name="T4" fmla="*/ 56 w 533"/>
                <a:gd name="T5" fmla="*/ 914 h 918"/>
                <a:gd name="T6" fmla="*/ 84 w 533"/>
                <a:gd name="T7" fmla="*/ 907 h 918"/>
                <a:gd name="T8" fmla="*/ 111 w 533"/>
                <a:gd name="T9" fmla="*/ 898 h 918"/>
                <a:gd name="T10" fmla="*/ 162 w 533"/>
                <a:gd name="T11" fmla="*/ 875 h 918"/>
                <a:gd name="T12" fmla="*/ 211 w 533"/>
                <a:gd name="T13" fmla="*/ 844 h 918"/>
                <a:gd name="T14" fmla="*/ 258 w 533"/>
                <a:gd name="T15" fmla="*/ 804 h 918"/>
                <a:gd name="T16" fmla="*/ 302 w 533"/>
                <a:gd name="T17" fmla="*/ 757 h 918"/>
                <a:gd name="T18" fmla="*/ 342 w 533"/>
                <a:gd name="T19" fmla="*/ 704 h 918"/>
                <a:gd name="T20" fmla="*/ 380 w 533"/>
                <a:gd name="T21" fmla="*/ 644 h 918"/>
                <a:gd name="T22" fmla="*/ 413 w 533"/>
                <a:gd name="T23" fmla="*/ 579 h 918"/>
                <a:gd name="T24" fmla="*/ 443 w 533"/>
                <a:gd name="T25" fmla="*/ 509 h 918"/>
                <a:gd name="T26" fmla="*/ 469 w 533"/>
                <a:gd name="T27" fmla="*/ 433 h 918"/>
                <a:gd name="T28" fmla="*/ 491 w 533"/>
                <a:gd name="T29" fmla="*/ 354 h 918"/>
                <a:gd name="T30" fmla="*/ 509 w 533"/>
                <a:gd name="T31" fmla="*/ 270 h 918"/>
                <a:gd name="T32" fmla="*/ 522 w 533"/>
                <a:gd name="T33" fmla="*/ 183 h 918"/>
                <a:gd name="T34" fmla="*/ 529 w 533"/>
                <a:gd name="T35" fmla="*/ 93 h 918"/>
                <a:gd name="T36" fmla="*/ 533 w 533"/>
                <a:gd name="T37" fmla="*/ 0 h 918"/>
                <a:gd name="T38" fmla="*/ 488 w 533"/>
                <a:gd name="T39" fmla="*/ 46 h 918"/>
                <a:gd name="T40" fmla="*/ 484 w 533"/>
                <a:gd name="T41" fmla="*/ 134 h 918"/>
                <a:gd name="T42" fmla="*/ 474 w 533"/>
                <a:gd name="T43" fmla="*/ 221 h 918"/>
                <a:gd name="T44" fmla="*/ 458 w 533"/>
                <a:gd name="T45" fmla="*/ 304 h 918"/>
                <a:gd name="T46" fmla="*/ 439 w 533"/>
                <a:gd name="T47" fmla="*/ 383 h 918"/>
                <a:gd name="T48" fmla="*/ 417 w 533"/>
                <a:gd name="T49" fmla="*/ 458 h 918"/>
                <a:gd name="T50" fmla="*/ 389 w 533"/>
                <a:gd name="T51" fmla="*/ 528 h 918"/>
                <a:gd name="T52" fmla="*/ 359 w 533"/>
                <a:gd name="T53" fmla="*/ 593 h 918"/>
                <a:gd name="T54" fmla="*/ 325 w 533"/>
                <a:gd name="T55" fmla="*/ 652 h 918"/>
                <a:gd name="T56" fmla="*/ 288 w 533"/>
                <a:gd name="T57" fmla="*/ 705 h 918"/>
                <a:gd name="T58" fmla="*/ 249 w 533"/>
                <a:gd name="T59" fmla="*/ 752 h 918"/>
                <a:gd name="T60" fmla="*/ 207 w 533"/>
                <a:gd name="T61" fmla="*/ 792 h 918"/>
                <a:gd name="T62" fmla="*/ 164 w 533"/>
                <a:gd name="T63" fmla="*/ 825 h 918"/>
                <a:gd name="T64" fmla="*/ 119 w 533"/>
                <a:gd name="T65" fmla="*/ 849 h 918"/>
                <a:gd name="T66" fmla="*/ 84 w 533"/>
                <a:gd name="T67" fmla="*/ 863 h 918"/>
                <a:gd name="T68" fmla="*/ 61 w 533"/>
                <a:gd name="T69" fmla="*/ 868 h 918"/>
                <a:gd name="T70" fmla="*/ 37 w 533"/>
                <a:gd name="T71" fmla="*/ 873 h 918"/>
                <a:gd name="T72" fmla="*/ 13 w 533"/>
                <a:gd name="T73" fmla="*/ 875 h 918"/>
                <a:gd name="T74" fmla="*/ 0 w 533"/>
                <a:gd name="T75" fmla="*/ 875 h 91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533"/>
                <a:gd name="T115" fmla="*/ 0 h 918"/>
                <a:gd name="T116" fmla="*/ 533 w 533"/>
                <a:gd name="T117" fmla="*/ 918 h 91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533" h="918">
                  <a:moveTo>
                    <a:pt x="0" y="918"/>
                  </a:moveTo>
                  <a:lnTo>
                    <a:pt x="0" y="918"/>
                  </a:lnTo>
                  <a:lnTo>
                    <a:pt x="15" y="918"/>
                  </a:lnTo>
                  <a:lnTo>
                    <a:pt x="28" y="917"/>
                  </a:lnTo>
                  <a:lnTo>
                    <a:pt x="43" y="916"/>
                  </a:lnTo>
                  <a:lnTo>
                    <a:pt x="56" y="914"/>
                  </a:lnTo>
                  <a:lnTo>
                    <a:pt x="71" y="911"/>
                  </a:lnTo>
                  <a:lnTo>
                    <a:pt x="84" y="907"/>
                  </a:lnTo>
                  <a:lnTo>
                    <a:pt x="97" y="904"/>
                  </a:lnTo>
                  <a:lnTo>
                    <a:pt x="111" y="898"/>
                  </a:lnTo>
                  <a:lnTo>
                    <a:pt x="137" y="888"/>
                  </a:lnTo>
                  <a:lnTo>
                    <a:pt x="162" y="875"/>
                  </a:lnTo>
                  <a:lnTo>
                    <a:pt x="188" y="860"/>
                  </a:lnTo>
                  <a:lnTo>
                    <a:pt x="211" y="844"/>
                  </a:lnTo>
                  <a:lnTo>
                    <a:pt x="235" y="825"/>
                  </a:lnTo>
                  <a:lnTo>
                    <a:pt x="258" y="804"/>
                  </a:lnTo>
                  <a:lnTo>
                    <a:pt x="280" y="781"/>
                  </a:lnTo>
                  <a:lnTo>
                    <a:pt x="302" y="757"/>
                  </a:lnTo>
                  <a:lnTo>
                    <a:pt x="323" y="731"/>
                  </a:lnTo>
                  <a:lnTo>
                    <a:pt x="342" y="704"/>
                  </a:lnTo>
                  <a:lnTo>
                    <a:pt x="362" y="675"/>
                  </a:lnTo>
                  <a:lnTo>
                    <a:pt x="380" y="644"/>
                  </a:lnTo>
                  <a:lnTo>
                    <a:pt x="397" y="613"/>
                  </a:lnTo>
                  <a:lnTo>
                    <a:pt x="413" y="579"/>
                  </a:lnTo>
                  <a:lnTo>
                    <a:pt x="429" y="545"/>
                  </a:lnTo>
                  <a:lnTo>
                    <a:pt x="443" y="509"/>
                  </a:lnTo>
                  <a:lnTo>
                    <a:pt x="457" y="471"/>
                  </a:lnTo>
                  <a:lnTo>
                    <a:pt x="469" y="433"/>
                  </a:lnTo>
                  <a:lnTo>
                    <a:pt x="481" y="394"/>
                  </a:lnTo>
                  <a:lnTo>
                    <a:pt x="491" y="354"/>
                  </a:lnTo>
                  <a:lnTo>
                    <a:pt x="500" y="313"/>
                  </a:lnTo>
                  <a:lnTo>
                    <a:pt x="509" y="270"/>
                  </a:lnTo>
                  <a:lnTo>
                    <a:pt x="516" y="227"/>
                  </a:lnTo>
                  <a:lnTo>
                    <a:pt x="522" y="183"/>
                  </a:lnTo>
                  <a:lnTo>
                    <a:pt x="526" y="139"/>
                  </a:lnTo>
                  <a:lnTo>
                    <a:pt x="529" y="93"/>
                  </a:lnTo>
                  <a:lnTo>
                    <a:pt x="532" y="47"/>
                  </a:lnTo>
                  <a:lnTo>
                    <a:pt x="533" y="0"/>
                  </a:lnTo>
                  <a:lnTo>
                    <a:pt x="489" y="0"/>
                  </a:lnTo>
                  <a:lnTo>
                    <a:pt x="488" y="46"/>
                  </a:lnTo>
                  <a:lnTo>
                    <a:pt x="487" y="91"/>
                  </a:lnTo>
                  <a:lnTo>
                    <a:pt x="484" y="134"/>
                  </a:lnTo>
                  <a:lnTo>
                    <a:pt x="479" y="178"/>
                  </a:lnTo>
                  <a:lnTo>
                    <a:pt x="474" y="221"/>
                  </a:lnTo>
                  <a:lnTo>
                    <a:pt x="467" y="263"/>
                  </a:lnTo>
                  <a:lnTo>
                    <a:pt x="458" y="304"/>
                  </a:lnTo>
                  <a:lnTo>
                    <a:pt x="449" y="344"/>
                  </a:lnTo>
                  <a:lnTo>
                    <a:pt x="439" y="383"/>
                  </a:lnTo>
                  <a:lnTo>
                    <a:pt x="428" y="421"/>
                  </a:lnTo>
                  <a:lnTo>
                    <a:pt x="417" y="458"/>
                  </a:lnTo>
                  <a:lnTo>
                    <a:pt x="403" y="493"/>
                  </a:lnTo>
                  <a:lnTo>
                    <a:pt x="389" y="528"/>
                  </a:lnTo>
                  <a:lnTo>
                    <a:pt x="374" y="560"/>
                  </a:lnTo>
                  <a:lnTo>
                    <a:pt x="359" y="593"/>
                  </a:lnTo>
                  <a:lnTo>
                    <a:pt x="342" y="623"/>
                  </a:lnTo>
                  <a:lnTo>
                    <a:pt x="325" y="652"/>
                  </a:lnTo>
                  <a:lnTo>
                    <a:pt x="307" y="680"/>
                  </a:lnTo>
                  <a:lnTo>
                    <a:pt x="288" y="705"/>
                  </a:lnTo>
                  <a:lnTo>
                    <a:pt x="269" y="730"/>
                  </a:lnTo>
                  <a:lnTo>
                    <a:pt x="249" y="752"/>
                  </a:lnTo>
                  <a:lnTo>
                    <a:pt x="228" y="773"/>
                  </a:lnTo>
                  <a:lnTo>
                    <a:pt x="207" y="792"/>
                  </a:lnTo>
                  <a:lnTo>
                    <a:pt x="186" y="809"/>
                  </a:lnTo>
                  <a:lnTo>
                    <a:pt x="164" y="825"/>
                  </a:lnTo>
                  <a:lnTo>
                    <a:pt x="142" y="838"/>
                  </a:lnTo>
                  <a:lnTo>
                    <a:pt x="119" y="849"/>
                  </a:lnTo>
                  <a:lnTo>
                    <a:pt x="95" y="858"/>
                  </a:lnTo>
                  <a:lnTo>
                    <a:pt x="84" y="863"/>
                  </a:lnTo>
                  <a:lnTo>
                    <a:pt x="73" y="866"/>
                  </a:lnTo>
                  <a:lnTo>
                    <a:pt x="61" y="868"/>
                  </a:lnTo>
                  <a:lnTo>
                    <a:pt x="48" y="872"/>
                  </a:lnTo>
                  <a:lnTo>
                    <a:pt x="37" y="873"/>
                  </a:lnTo>
                  <a:lnTo>
                    <a:pt x="25" y="875"/>
                  </a:lnTo>
                  <a:lnTo>
                    <a:pt x="13" y="875"/>
                  </a:lnTo>
                  <a:lnTo>
                    <a:pt x="0" y="875"/>
                  </a:lnTo>
                  <a:lnTo>
                    <a:pt x="0" y="9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81" name="Freeform 52"/>
            <p:cNvSpPr>
              <a:spLocks/>
            </p:cNvSpPr>
            <p:nvPr/>
          </p:nvSpPr>
          <p:spPr bwMode="auto">
            <a:xfrm>
              <a:off x="1272" y="2973"/>
              <a:ext cx="3682" cy="11"/>
            </a:xfrm>
            <a:custGeom>
              <a:avLst/>
              <a:gdLst>
                <a:gd name="T0" fmla="*/ 0 w 14729"/>
                <a:gd name="T1" fmla="*/ 43 h 43"/>
                <a:gd name="T2" fmla="*/ 0 w 14729"/>
                <a:gd name="T3" fmla="*/ 43 h 43"/>
                <a:gd name="T4" fmla="*/ 14729 w 14729"/>
                <a:gd name="T5" fmla="*/ 43 h 43"/>
                <a:gd name="T6" fmla="*/ 14729 w 14729"/>
                <a:gd name="T7" fmla="*/ 0 h 43"/>
                <a:gd name="T8" fmla="*/ 0 w 14729"/>
                <a:gd name="T9" fmla="*/ 0 h 43"/>
                <a:gd name="T10" fmla="*/ 0 w 14729"/>
                <a:gd name="T11" fmla="*/ 0 h 43"/>
                <a:gd name="T12" fmla="*/ 0 w 14729"/>
                <a:gd name="T13" fmla="*/ 43 h 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729"/>
                <a:gd name="T22" fmla="*/ 0 h 43"/>
                <a:gd name="T23" fmla="*/ 14729 w 14729"/>
                <a:gd name="T24" fmla="*/ 43 h 4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729" h="43">
                  <a:moveTo>
                    <a:pt x="0" y="43"/>
                  </a:moveTo>
                  <a:lnTo>
                    <a:pt x="0" y="43"/>
                  </a:lnTo>
                  <a:lnTo>
                    <a:pt x="14729" y="43"/>
                  </a:lnTo>
                  <a:lnTo>
                    <a:pt x="14729" y="0"/>
                  </a:lnTo>
                  <a:lnTo>
                    <a:pt x="0" y="0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82" name="Freeform 53"/>
            <p:cNvSpPr>
              <a:spLocks/>
            </p:cNvSpPr>
            <p:nvPr/>
          </p:nvSpPr>
          <p:spPr bwMode="auto">
            <a:xfrm>
              <a:off x="1139" y="2754"/>
              <a:ext cx="133" cy="230"/>
            </a:xfrm>
            <a:custGeom>
              <a:avLst/>
              <a:gdLst>
                <a:gd name="T0" fmla="*/ 0 w 531"/>
                <a:gd name="T1" fmla="*/ 0 h 918"/>
                <a:gd name="T2" fmla="*/ 2 w 531"/>
                <a:gd name="T3" fmla="*/ 93 h 918"/>
                <a:gd name="T4" fmla="*/ 10 w 531"/>
                <a:gd name="T5" fmla="*/ 183 h 918"/>
                <a:gd name="T6" fmla="*/ 24 w 531"/>
                <a:gd name="T7" fmla="*/ 270 h 918"/>
                <a:gd name="T8" fmla="*/ 40 w 531"/>
                <a:gd name="T9" fmla="*/ 354 h 918"/>
                <a:gd name="T10" fmla="*/ 63 w 531"/>
                <a:gd name="T11" fmla="*/ 433 h 918"/>
                <a:gd name="T12" fmla="*/ 88 w 531"/>
                <a:gd name="T13" fmla="*/ 509 h 918"/>
                <a:gd name="T14" fmla="*/ 118 w 531"/>
                <a:gd name="T15" fmla="*/ 579 h 918"/>
                <a:gd name="T16" fmla="*/ 153 w 531"/>
                <a:gd name="T17" fmla="*/ 644 h 918"/>
                <a:gd name="T18" fmla="*/ 190 w 531"/>
                <a:gd name="T19" fmla="*/ 704 h 918"/>
                <a:gd name="T20" fmla="*/ 230 w 531"/>
                <a:gd name="T21" fmla="*/ 757 h 918"/>
                <a:gd name="T22" fmla="*/ 274 w 531"/>
                <a:gd name="T23" fmla="*/ 804 h 918"/>
                <a:gd name="T24" fmla="*/ 320 w 531"/>
                <a:gd name="T25" fmla="*/ 844 h 918"/>
                <a:gd name="T26" fmla="*/ 370 w 531"/>
                <a:gd name="T27" fmla="*/ 875 h 918"/>
                <a:gd name="T28" fmla="*/ 421 w 531"/>
                <a:gd name="T29" fmla="*/ 898 h 918"/>
                <a:gd name="T30" fmla="*/ 449 w 531"/>
                <a:gd name="T31" fmla="*/ 907 h 918"/>
                <a:gd name="T32" fmla="*/ 476 w 531"/>
                <a:gd name="T33" fmla="*/ 914 h 918"/>
                <a:gd name="T34" fmla="*/ 503 w 531"/>
                <a:gd name="T35" fmla="*/ 917 h 918"/>
                <a:gd name="T36" fmla="*/ 531 w 531"/>
                <a:gd name="T37" fmla="*/ 918 h 918"/>
                <a:gd name="T38" fmla="*/ 519 w 531"/>
                <a:gd name="T39" fmla="*/ 875 h 918"/>
                <a:gd name="T40" fmla="*/ 496 w 531"/>
                <a:gd name="T41" fmla="*/ 873 h 918"/>
                <a:gd name="T42" fmla="*/ 471 w 531"/>
                <a:gd name="T43" fmla="*/ 868 h 918"/>
                <a:gd name="T44" fmla="*/ 448 w 531"/>
                <a:gd name="T45" fmla="*/ 863 h 918"/>
                <a:gd name="T46" fmla="*/ 413 w 531"/>
                <a:gd name="T47" fmla="*/ 849 h 918"/>
                <a:gd name="T48" fmla="*/ 368 w 531"/>
                <a:gd name="T49" fmla="*/ 825 h 918"/>
                <a:gd name="T50" fmla="*/ 325 w 531"/>
                <a:gd name="T51" fmla="*/ 792 h 918"/>
                <a:gd name="T52" fmla="*/ 284 w 531"/>
                <a:gd name="T53" fmla="*/ 752 h 918"/>
                <a:gd name="T54" fmla="*/ 243 w 531"/>
                <a:gd name="T55" fmla="*/ 705 h 918"/>
                <a:gd name="T56" fmla="*/ 208 w 531"/>
                <a:gd name="T57" fmla="*/ 652 h 918"/>
                <a:gd name="T58" fmla="*/ 173 w 531"/>
                <a:gd name="T59" fmla="*/ 593 h 918"/>
                <a:gd name="T60" fmla="*/ 143 w 531"/>
                <a:gd name="T61" fmla="*/ 528 h 918"/>
                <a:gd name="T62" fmla="*/ 116 w 531"/>
                <a:gd name="T63" fmla="*/ 458 h 918"/>
                <a:gd name="T64" fmla="*/ 93 w 531"/>
                <a:gd name="T65" fmla="*/ 383 h 918"/>
                <a:gd name="T66" fmla="*/ 74 w 531"/>
                <a:gd name="T67" fmla="*/ 304 h 918"/>
                <a:gd name="T68" fmla="*/ 59 w 531"/>
                <a:gd name="T69" fmla="*/ 221 h 918"/>
                <a:gd name="T70" fmla="*/ 49 w 531"/>
                <a:gd name="T71" fmla="*/ 134 h 918"/>
                <a:gd name="T72" fmla="*/ 44 w 531"/>
                <a:gd name="T73" fmla="*/ 46 h 918"/>
                <a:gd name="T74" fmla="*/ 44 w 531"/>
                <a:gd name="T75" fmla="*/ 0 h 91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531"/>
                <a:gd name="T115" fmla="*/ 0 h 918"/>
                <a:gd name="T116" fmla="*/ 531 w 531"/>
                <a:gd name="T117" fmla="*/ 918 h 91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531" h="918">
                  <a:moveTo>
                    <a:pt x="0" y="0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2" y="93"/>
                  </a:lnTo>
                  <a:lnTo>
                    <a:pt x="6" y="139"/>
                  </a:lnTo>
                  <a:lnTo>
                    <a:pt x="10" y="183"/>
                  </a:lnTo>
                  <a:lnTo>
                    <a:pt x="16" y="227"/>
                  </a:lnTo>
                  <a:lnTo>
                    <a:pt x="24" y="270"/>
                  </a:lnTo>
                  <a:lnTo>
                    <a:pt x="31" y="313"/>
                  </a:lnTo>
                  <a:lnTo>
                    <a:pt x="40" y="354"/>
                  </a:lnTo>
                  <a:lnTo>
                    <a:pt x="52" y="394"/>
                  </a:lnTo>
                  <a:lnTo>
                    <a:pt x="63" y="433"/>
                  </a:lnTo>
                  <a:lnTo>
                    <a:pt x="75" y="471"/>
                  </a:lnTo>
                  <a:lnTo>
                    <a:pt x="88" y="509"/>
                  </a:lnTo>
                  <a:lnTo>
                    <a:pt x="103" y="545"/>
                  </a:lnTo>
                  <a:lnTo>
                    <a:pt x="118" y="579"/>
                  </a:lnTo>
                  <a:lnTo>
                    <a:pt x="135" y="613"/>
                  </a:lnTo>
                  <a:lnTo>
                    <a:pt x="153" y="644"/>
                  </a:lnTo>
                  <a:lnTo>
                    <a:pt x="171" y="675"/>
                  </a:lnTo>
                  <a:lnTo>
                    <a:pt x="190" y="704"/>
                  </a:lnTo>
                  <a:lnTo>
                    <a:pt x="210" y="731"/>
                  </a:lnTo>
                  <a:lnTo>
                    <a:pt x="230" y="757"/>
                  </a:lnTo>
                  <a:lnTo>
                    <a:pt x="251" y="781"/>
                  </a:lnTo>
                  <a:lnTo>
                    <a:pt x="274" y="804"/>
                  </a:lnTo>
                  <a:lnTo>
                    <a:pt x="297" y="825"/>
                  </a:lnTo>
                  <a:lnTo>
                    <a:pt x="320" y="844"/>
                  </a:lnTo>
                  <a:lnTo>
                    <a:pt x="345" y="860"/>
                  </a:lnTo>
                  <a:lnTo>
                    <a:pt x="370" y="875"/>
                  </a:lnTo>
                  <a:lnTo>
                    <a:pt x="395" y="888"/>
                  </a:lnTo>
                  <a:lnTo>
                    <a:pt x="421" y="898"/>
                  </a:lnTo>
                  <a:lnTo>
                    <a:pt x="435" y="904"/>
                  </a:lnTo>
                  <a:lnTo>
                    <a:pt x="449" y="907"/>
                  </a:lnTo>
                  <a:lnTo>
                    <a:pt x="462" y="911"/>
                  </a:lnTo>
                  <a:lnTo>
                    <a:pt x="476" y="914"/>
                  </a:lnTo>
                  <a:lnTo>
                    <a:pt x="489" y="916"/>
                  </a:lnTo>
                  <a:lnTo>
                    <a:pt x="503" y="917"/>
                  </a:lnTo>
                  <a:lnTo>
                    <a:pt x="517" y="918"/>
                  </a:lnTo>
                  <a:lnTo>
                    <a:pt x="531" y="918"/>
                  </a:lnTo>
                  <a:lnTo>
                    <a:pt x="531" y="875"/>
                  </a:lnTo>
                  <a:lnTo>
                    <a:pt x="519" y="875"/>
                  </a:lnTo>
                  <a:lnTo>
                    <a:pt x="507" y="875"/>
                  </a:lnTo>
                  <a:lnTo>
                    <a:pt x="496" y="873"/>
                  </a:lnTo>
                  <a:lnTo>
                    <a:pt x="483" y="872"/>
                  </a:lnTo>
                  <a:lnTo>
                    <a:pt x="471" y="868"/>
                  </a:lnTo>
                  <a:lnTo>
                    <a:pt x="460" y="866"/>
                  </a:lnTo>
                  <a:lnTo>
                    <a:pt x="448" y="863"/>
                  </a:lnTo>
                  <a:lnTo>
                    <a:pt x="437" y="858"/>
                  </a:lnTo>
                  <a:lnTo>
                    <a:pt x="413" y="849"/>
                  </a:lnTo>
                  <a:lnTo>
                    <a:pt x="391" y="838"/>
                  </a:lnTo>
                  <a:lnTo>
                    <a:pt x="368" y="825"/>
                  </a:lnTo>
                  <a:lnTo>
                    <a:pt x="346" y="809"/>
                  </a:lnTo>
                  <a:lnTo>
                    <a:pt x="325" y="792"/>
                  </a:lnTo>
                  <a:lnTo>
                    <a:pt x="304" y="773"/>
                  </a:lnTo>
                  <a:lnTo>
                    <a:pt x="284" y="752"/>
                  </a:lnTo>
                  <a:lnTo>
                    <a:pt x="264" y="730"/>
                  </a:lnTo>
                  <a:lnTo>
                    <a:pt x="243" y="705"/>
                  </a:lnTo>
                  <a:lnTo>
                    <a:pt x="226" y="680"/>
                  </a:lnTo>
                  <a:lnTo>
                    <a:pt x="208" y="652"/>
                  </a:lnTo>
                  <a:lnTo>
                    <a:pt x="190" y="623"/>
                  </a:lnTo>
                  <a:lnTo>
                    <a:pt x="173" y="593"/>
                  </a:lnTo>
                  <a:lnTo>
                    <a:pt x="158" y="560"/>
                  </a:lnTo>
                  <a:lnTo>
                    <a:pt x="143" y="528"/>
                  </a:lnTo>
                  <a:lnTo>
                    <a:pt x="129" y="493"/>
                  </a:lnTo>
                  <a:lnTo>
                    <a:pt x="116" y="458"/>
                  </a:lnTo>
                  <a:lnTo>
                    <a:pt x="104" y="421"/>
                  </a:lnTo>
                  <a:lnTo>
                    <a:pt x="93" y="383"/>
                  </a:lnTo>
                  <a:lnTo>
                    <a:pt x="83" y="344"/>
                  </a:lnTo>
                  <a:lnTo>
                    <a:pt x="74" y="304"/>
                  </a:lnTo>
                  <a:lnTo>
                    <a:pt x="66" y="263"/>
                  </a:lnTo>
                  <a:lnTo>
                    <a:pt x="59" y="221"/>
                  </a:lnTo>
                  <a:lnTo>
                    <a:pt x="54" y="178"/>
                  </a:lnTo>
                  <a:lnTo>
                    <a:pt x="49" y="134"/>
                  </a:lnTo>
                  <a:lnTo>
                    <a:pt x="46" y="91"/>
                  </a:lnTo>
                  <a:lnTo>
                    <a:pt x="44" y="46"/>
                  </a:lnTo>
                  <a:lnTo>
                    <a:pt x="4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83" name="Freeform 54"/>
            <p:cNvSpPr>
              <a:spLocks/>
            </p:cNvSpPr>
            <p:nvPr/>
          </p:nvSpPr>
          <p:spPr bwMode="auto">
            <a:xfrm>
              <a:off x="1139" y="2075"/>
              <a:ext cx="11" cy="679"/>
            </a:xfrm>
            <a:custGeom>
              <a:avLst/>
              <a:gdLst>
                <a:gd name="T0" fmla="*/ 0 w 44"/>
                <a:gd name="T1" fmla="*/ 0 h 2716"/>
                <a:gd name="T2" fmla="*/ 0 w 44"/>
                <a:gd name="T3" fmla="*/ 0 h 2716"/>
                <a:gd name="T4" fmla="*/ 0 w 44"/>
                <a:gd name="T5" fmla="*/ 2716 h 2716"/>
                <a:gd name="T6" fmla="*/ 44 w 44"/>
                <a:gd name="T7" fmla="*/ 2716 h 2716"/>
                <a:gd name="T8" fmla="*/ 44 w 44"/>
                <a:gd name="T9" fmla="*/ 0 h 2716"/>
                <a:gd name="T10" fmla="*/ 44 w 44"/>
                <a:gd name="T11" fmla="*/ 0 h 2716"/>
                <a:gd name="T12" fmla="*/ 0 w 44"/>
                <a:gd name="T13" fmla="*/ 0 h 27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4"/>
                <a:gd name="T22" fmla="*/ 0 h 2716"/>
                <a:gd name="T23" fmla="*/ 44 w 44"/>
                <a:gd name="T24" fmla="*/ 2716 h 271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4" h="2716">
                  <a:moveTo>
                    <a:pt x="0" y="0"/>
                  </a:moveTo>
                  <a:lnTo>
                    <a:pt x="0" y="0"/>
                  </a:lnTo>
                  <a:lnTo>
                    <a:pt x="0" y="2716"/>
                  </a:lnTo>
                  <a:lnTo>
                    <a:pt x="44" y="2716"/>
                  </a:lnTo>
                  <a:lnTo>
                    <a:pt x="4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84" name="Freeform 55"/>
            <p:cNvSpPr>
              <a:spLocks/>
            </p:cNvSpPr>
            <p:nvPr/>
          </p:nvSpPr>
          <p:spPr bwMode="auto">
            <a:xfrm>
              <a:off x="1139" y="1846"/>
              <a:ext cx="133" cy="229"/>
            </a:xfrm>
            <a:custGeom>
              <a:avLst/>
              <a:gdLst>
                <a:gd name="T0" fmla="*/ 531 w 531"/>
                <a:gd name="T1" fmla="*/ 0 h 918"/>
                <a:gd name="T2" fmla="*/ 503 w 531"/>
                <a:gd name="T3" fmla="*/ 1 h 918"/>
                <a:gd name="T4" fmla="*/ 476 w 531"/>
                <a:gd name="T5" fmla="*/ 6 h 918"/>
                <a:gd name="T6" fmla="*/ 422 w 531"/>
                <a:gd name="T7" fmla="*/ 20 h 918"/>
                <a:gd name="T8" fmla="*/ 370 w 531"/>
                <a:gd name="T9" fmla="*/ 44 h 918"/>
                <a:gd name="T10" fmla="*/ 320 w 531"/>
                <a:gd name="T11" fmla="*/ 76 h 918"/>
                <a:gd name="T12" fmla="*/ 274 w 531"/>
                <a:gd name="T13" fmla="*/ 115 h 918"/>
                <a:gd name="T14" fmla="*/ 230 w 531"/>
                <a:gd name="T15" fmla="*/ 162 h 918"/>
                <a:gd name="T16" fmla="*/ 190 w 531"/>
                <a:gd name="T17" fmla="*/ 216 h 918"/>
                <a:gd name="T18" fmla="*/ 153 w 531"/>
                <a:gd name="T19" fmla="*/ 275 h 918"/>
                <a:gd name="T20" fmla="*/ 118 w 531"/>
                <a:gd name="T21" fmla="*/ 341 h 918"/>
                <a:gd name="T22" fmla="*/ 88 w 531"/>
                <a:gd name="T23" fmla="*/ 411 h 918"/>
                <a:gd name="T24" fmla="*/ 63 w 531"/>
                <a:gd name="T25" fmla="*/ 486 h 918"/>
                <a:gd name="T26" fmla="*/ 40 w 531"/>
                <a:gd name="T27" fmla="*/ 566 h 918"/>
                <a:gd name="T28" fmla="*/ 24 w 531"/>
                <a:gd name="T29" fmla="*/ 649 h 918"/>
                <a:gd name="T30" fmla="*/ 10 w 531"/>
                <a:gd name="T31" fmla="*/ 736 h 918"/>
                <a:gd name="T32" fmla="*/ 2 w 531"/>
                <a:gd name="T33" fmla="*/ 826 h 918"/>
                <a:gd name="T34" fmla="*/ 0 w 531"/>
                <a:gd name="T35" fmla="*/ 918 h 918"/>
                <a:gd name="T36" fmla="*/ 44 w 531"/>
                <a:gd name="T37" fmla="*/ 874 h 918"/>
                <a:gd name="T38" fmla="*/ 49 w 531"/>
                <a:gd name="T39" fmla="*/ 784 h 918"/>
                <a:gd name="T40" fmla="*/ 59 w 531"/>
                <a:gd name="T41" fmla="*/ 699 h 918"/>
                <a:gd name="T42" fmla="*/ 74 w 531"/>
                <a:gd name="T43" fmla="*/ 616 h 918"/>
                <a:gd name="T44" fmla="*/ 93 w 531"/>
                <a:gd name="T45" fmla="*/ 537 h 918"/>
                <a:gd name="T46" fmla="*/ 116 w 531"/>
                <a:gd name="T47" fmla="*/ 462 h 918"/>
                <a:gd name="T48" fmla="*/ 143 w 531"/>
                <a:gd name="T49" fmla="*/ 392 h 918"/>
                <a:gd name="T50" fmla="*/ 173 w 531"/>
                <a:gd name="T51" fmla="*/ 326 h 918"/>
                <a:gd name="T52" fmla="*/ 208 w 531"/>
                <a:gd name="T53" fmla="*/ 267 h 918"/>
                <a:gd name="T54" fmla="*/ 243 w 531"/>
                <a:gd name="T55" fmla="*/ 213 h 918"/>
                <a:gd name="T56" fmla="*/ 284 w 531"/>
                <a:gd name="T57" fmla="*/ 168 h 918"/>
                <a:gd name="T58" fmla="*/ 325 w 531"/>
                <a:gd name="T59" fmla="*/ 127 h 918"/>
                <a:gd name="T60" fmla="*/ 368 w 531"/>
                <a:gd name="T61" fmla="*/ 95 h 918"/>
                <a:gd name="T62" fmla="*/ 413 w 531"/>
                <a:gd name="T63" fmla="*/ 71 h 918"/>
                <a:gd name="T64" fmla="*/ 460 w 531"/>
                <a:gd name="T65" fmla="*/ 54 h 918"/>
                <a:gd name="T66" fmla="*/ 496 w 531"/>
                <a:gd name="T67" fmla="*/ 46 h 918"/>
                <a:gd name="T68" fmla="*/ 519 w 531"/>
                <a:gd name="T69" fmla="*/ 44 h 918"/>
                <a:gd name="T70" fmla="*/ 531 w 531"/>
                <a:gd name="T71" fmla="*/ 44 h 91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31"/>
                <a:gd name="T109" fmla="*/ 0 h 918"/>
                <a:gd name="T110" fmla="*/ 531 w 531"/>
                <a:gd name="T111" fmla="*/ 918 h 91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31" h="918">
                  <a:moveTo>
                    <a:pt x="531" y="0"/>
                  </a:moveTo>
                  <a:lnTo>
                    <a:pt x="531" y="0"/>
                  </a:lnTo>
                  <a:lnTo>
                    <a:pt x="517" y="1"/>
                  </a:lnTo>
                  <a:lnTo>
                    <a:pt x="503" y="1"/>
                  </a:lnTo>
                  <a:lnTo>
                    <a:pt x="489" y="4"/>
                  </a:lnTo>
                  <a:lnTo>
                    <a:pt x="476" y="6"/>
                  </a:lnTo>
                  <a:lnTo>
                    <a:pt x="449" y="11"/>
                  </a:lnTo>
                  <a:lnTo>
                    <a:pt x="422" y="20"/>
                  </a:lnTo>
                  <a:lnTo>
                    <a:pt x="395" y="30"/>
                  </a:lnTo>
                  <a:lnTo>
                    <a:pt x="370" y="44"/>
                  </a:lnTo>
                  <a:lnTo>
                    <a:pt x="345" y="58"/>
                  </a:lnTo>
                  <a:lnTo>
                    <a:pt x="320" y="76"/>
                  </a:lnTo>
                  <a:lnTo>
                    <a:pt x="297" y="94"/>
                  </a:lnTo>
                  <a:lnTo>
                    <a:pt x="274" y="115"/>
                  </a:lnTo>
                  <a:lnTo>
                    <a:pt x="251" y="138"/>
                  </a:lnTo>
                  <a:lnTo>
                    <a:pt x="230" y="162"/>
                  </a:lnTo>
                  <a:lnTo>
                    <a:pt x="210" y="188"/>
                  </a:lnTo>
                  <a:lnTo>
                    <a:pt x="190" y="216"/>
                  </a:lnTo>
                  <a:lnTo>
                    <a:pt x="171" y="245"/>
                  </a:lnTo>
                  <a:lnTo>
                    <a:pt x="153" y="275"/>
                  </a:lnTo>
                  <a:lnTo>
                    <a:pt x="135" y="307"/>
                  </a:lnTo>
                  <a:lnTo>
                    <a:pt x="118" y="341"/>
                  </a:lnTo>
                  <a:lnTo>
                    <a:pt x="103" y="375"/>
                  </a:lnTo>
                  <a:lnTo>
                    <a:pt x="88" y="411"/>
                  </a:lnTo>
                  <a:lnTo>
                    <a:pt x="75" y="448"/>
                  </a:lnTo>
                  <a:lnTo>
                    <a:pt x="63" y="486"/>
                  </a:lnTo>
                  <a:lnTo>
                    <a:pt x="52" y="526"/>
                  </a:lnTo>
                  <a:lnTo>
                    <a:pt x="40" y="566"/>
                  </a:lnTo>
                  <a:lnTo>
                    <a:pt x="31" y="607"/>
                  </a:lnTo>
                  <a:lnTo>
                    <a:pt x="24" y="649"/>
                  </a:lnTo>
                  <a:lnTo>
                    <a:pt x="16" y="692"/>
                  </a:lnTo>
                  <a:lnTo>
                    <a:pt x="10" y="736"/>
                  </a:lnTo>
                  <a:lnTo>
                    <a:pt x="6" y="781"/>
                  </a:lnTo>
                  <a:lnTo>
                    <a:pt x="2" y="826"/>
                  </a:lnTo>
                  <a:lnTo>
                    <a:pt x="0" y="873"/>
                  </a:lnTo>
                  <a:lnTo>
                    <a:pt x="0" y="918"/>
                  </a:lnTo>
                  <a:lnTo>
                    <a:pt x="44" y="918"/>
                  </a:lnTo>
                  <a:lnTo>
                    <a:pt x="44" y="874"/>
                  </a:lnTo>
                  <a:lnTo>
                    <a:pt x="46" y="828"/>
                  </a:lnTo>
                  <a:lnTo>
                    <a:pt x="49" y="784"/>
                  </a:lnTo>
                  <a:lnTo>
                    <a:pt x="54" y="741"/>
                  </a:lnTo>
                  <a:lnTo>
                    <a:pt x="59" y="699"/>
                  </a:lnTo>
                  <a:lnTo>
                    <a:pt x="66" y="656"/>
                  </a:lnTo>
                  <a:lnTo>
                    <a:pt x="74" y="616"/>
                  </a:lnTo>
                  <a:lnTo>
                    <a:pt x="83" y="576"/>
                  </a:lnTo>
                  <a:lnTo>
                    <a:pt x="93" y="537"/>
                  </a:lnTo>
                  <a:lnTo>
                    <a:pt x="104" y="499"/>
                  </a:lnTo>
                  <a:lnTo>
                    <a:pt x="116" y="462"/>
                  </a:lnTo>
                  <a:lnTo>
                    <a:pt x="129" y="426"/>
                  </a:lnTo>
                  <a:lnTo>
                    <a:pt x="143" y="392"/>
                  </a:lnTo>
                  <a:lnTo>
                    <a:pt x="158" y="358"/>
                  </a:lnTo>
                  <a:lnTo>
                    <a:pt x="173" y="326"/>
                  </a:lnTo>
                  <a:lnTo>
                    <a:pt x="190" y="296"/>
                  </a:lnTo>
                  <a:lnTo>
                    <a:pt x="208" y="267"/>
                  </a:lnTo>
                  <a:lnTo>
                    <a:pt x="226" y="240"/>
                  </a:lnTo>
                  <a:lnTo>
                    <a:pt x="243" y="213"/>
                  </a:lnTo>
                  <a:lnTo>
                    <a:pt x="264" y="190"/>
                  </a:lnTo>
                  <a:lnTo>
                    <a:pt x="284" y="168"/>
                  </a:lnTo>
                  <a:lnTo>
                    <a:pt x="304" y="146"/>
                  </a:lnTo>
                  <a:lnTo>
                    <a:pt x="325" y="127"/>
                  </a:lnTo>
                  <a:lnTo>
                    <a:pt x="346" y="111"/>
                  </a:lnTo>
                  <a:lnTo>
                    <a:pt x="368" y="95"/>
                  </a:lnTo>
                  <a:lnTo>
                    <a:pt x="391" y="82"/>
                  </a:lnTo>
                  <a:lnTo>
                    <a:pt x="413" y="71"/>
                  </a:lnTo>
                  <a:lnTo>
                    <a:pt x="437" y="61"/>
                  </a:lnTo>
                  <a:lnTo>
                    <a:pt x="460" y="54"/>
                  </a:lnTo>
                  <a:lnTo>
                    <a:pt x="483" y="48"/>
                  </a:lnTo>
                  <a:lnTo>
                    <a:pt x="496" y="46"/>
                  </a:lnTo>
                  <a:lnTo>
                    <a:pt x="507" y="45"/>
                  </a:lnTo>
                  <a:lnTo>
                    <a:pt x="519" y="44"/>
                  </a:lnTo>
                  <a:lnTo>
                    <a:pt x="531" y="44"/>
                  </a:lnTo>
                  <a:lnTo>
                    <a:pt x="5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85" name="Freeform 56"/>
            <p:cNvSpPr>
              <a:spLocks/>
            </p:cNvSpPr>
            <p:nvPr/>
          </p:nvSpPr>
          <p:spPr bwMode="auto">
            <a:xfrm>
              <a:off x="4002" y="2241"/>
              <a:ext cx="495" cy="310"/>
            </a:xfrm>
            <a:custGeom>
              <a:avLst/>
              <a:gdLst>
                <a:gd name="T0" fmla="*/ 0 w 1982"/>
                <a:gd name="T1" fmla="*/ 0 h 1241"/>
                <a:gd name="T2" fmla="*/ 1357 w 1982"/>
                <a:gd name="T3" fmla="*/ 0 h 1241"/>
                <a:gd name="T4" fmla="*/ 1982 w 1982"/>
                <a:gd name="T5" fmla="*/ 619 h 1241"/>
                <a:gd name="T6" fmla="*/ 1357 w 1982"/>
                <a:gd name="T7" fmla="*/ 1241 h 1241"/>
                <a:gd name="T8" fmla="*/ 2 w 1982"/>
                <a:gd name="T9" fmla="*/ 1241 h 1241"/>
                <a:gd name="T10" fmla="*/ 0 w 1982"/>
                <a:gd name="T11" fmla="*/ 0 h 12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82"/>
                <a:gd name="T19" fmla="*/ 0 h 1241"/>
                <a:gd name="T20" fmla="*/ 1982 w 1982"/>
                <a:gd name="T21" fmla="*/ 1241 h 124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82" h="1241">
                  <a:moveTo>
                    <a:pt x="0" y="0"/>
                  </a:moveTo>
                  <a:lnTo>
                    <a:pt x="1357" y="0"/>
                  </a:lnTo>
                  <a:lnTo>
                    <a:pt x="1982" y="619"/>
                  </a:lnTo>
                  <a:lnTo>
                    <a:pt x="1357" y="1241"/>
                  </a:lnTo>
                  <a:lnTo>
                    <a:pt x="2" y="12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C2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86" name="Freeform 57"/>
            <p:cNvSpPr>
              <a:spLocks/>
            </p:cNvSpPr>
            <p:nvPr/>
          </p:nvSpPr>
          <p:spPr bwMode="auto">
            <a:xfrm>
              <a:off x="4002" y="2241"/>
              <a:ext cx="495" cy="310"/>
            </a:xfrm>
            <a:custGeom>
              <a:avLst/>
              <a:gdLst>
                <a:gd name="T0" fmla="*/ 0 w 1982"/>
                <a:gd name="T1" fmla="*/ 0 h 1241"/>
                <a:gd name="T2" fmla="*/ 1357 w 1982"/>
                <a:gd name="T3" fmla="*/ 0 h 1241"/>
                <a:gd name="T4" fmla="*/ 1982 w 1982"/>
                <a:gd name="T5" fmla="*/ 619 h 1241"/>
                <a:gd name="T6" fmla="*/ 1357 w 1982"/>
                <a:gd name="T7" fmla="*/ 1241 h 1241"/>
                <a:gd name="T8" fmla="*/ 2 w 1982"/>
                <a:gd name="T9" fmla="*/ 1241 h 1241"/>
                <a:gd name="T10" fmla="*/ 0 w 1982"/>
                <a:gd name="T11" fmla="*/ 0 h 12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82"/>
                <a:gd name="T19" fmla="*/ 0 h 1241"/>
                <a:gd name="T20" fmla="*/ 1982 w 1982"/>
                <a:gd name="T21" fmla="*/ 1241 h 124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82" h="1241">
                  <a:moveTo>
                    <a:pt x="0" y="0"/>
                  </a:moveTo>
                  <a:lnTo>
                    <a:pt x="1357" y="0"/>
                  </a:lnTo>
                  <a:lnTo>
                    <a:pt x="1982" y="619"/>
                  </a:lnTo>
                  <a:lnTo>
                    <a:pt x="1357" y="1241"/>
                  </a:lnTo>
                  <a:lnTo>
                    <a:pt x="2" y="1241"/>
                  </a:lnTo>
                  <a:lnTo>
                    <a:pt x="0" y="0"/>
                  </a:lnTo>
                </a:path>
              </a:pathLst>
            </a:custGeom>
            <a:noFill/>
            <a:ln w="17463">
              <a:solidFill>
                <a:srgbClr val="C2C2C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87" name="Freeform 58"/>
            <p:cNvSpPr>
              <a:spLocks/>
            </p:cNvSpPr>
            <p:nvPr/>
          </p:nvSpPr>
          <p:spPr bwMode="auto">
            <a:xfrm>
              <a:off x="3975" y="2213"/>
              <a:ext cx="495" cy="310"/>
            </a:xfrm>
            <a:custGeom>
              <a:avLst/>
              <a:gdLst>
                <a:gd name="T0" fmla="*/ 0 w 1981"/>
                <a:gd name="T1" fmla="*/ 0 h 1242"/>
                <a:gd name="T2" fmla="*/ 1356 w 1981"/>
                <a:gd name="T3" fmla="*/ 0 h 1242"/>
                <a:gd name="T4" fmla="*/ 1981 w 1981"/>
                <a:gd name="T5" fmla="*/ 618 h 1242"/>
                <a:gd name="T6" fmla="*/ 1357 w 1981"/>
                <a:gd name="T7" fmla="*/ 1242 h 1242"/>
                <a:gd name="T8" fmla="*/ 0 w 1981"/>
                <a:gd name="T9" fmla="*/ 1242 h 1242"/>
                <a:gd name="T10" fmla="*/ 0 w 1981"/>
                <a:gd name="T11" fmla="*/ 0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81"/>
                <a:gd name="T19" fmla="*/ 0 h 1242"/>
                <a:gd name="T20" fmla="*/ 1981 w 1981"/>
                <a:gd name="T21" fmla="*/ 1242 h 124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81" h="1242">
                  <a:moveTo>
                    <a:pt x="0" y="0"/>
                  </a:moveTo>
                  <a:lnTo>
                    <a:pt x="1356" y="0"/>
                  </a:lnTo>
                  <a:lnTo>
                    <a:pt x="1981" y="618"/>
                  </a:lnTo>
                  <a:lnTo>
                    <a:pt x="1357" y="1242"/>
                  </a:lnTo>
                  <a:lnTo>
                    <a:pt x="0" y="12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88" name="Freeform 59"/>
            <p:cNvSpPr>
              <a:spLocks/>
            </p:cNvSpPr>
            <p:nvPr/>
          </p:nvSpPr>
          <p:spPr bwMode="auto">
            <a:xfrm>
              <a:off x="3975" y="2213"/>
              <a:ext cx="495" cy="310"/>
            </a:xfrm>
            <a:custGeom>
              <a:avLst/>
              <a:gdLst>
                <a:gd name="T0" fmla="*/ 0 w 1981"/>
                <a:gd name="T1" fmla="*/ 0 h 1242"/>
                <a:gd name="T2" fmla="*/ 1356 w 1981"/>
                <a:gd name="T3" fmla="*/ 0 h 1242"/>
                <a:gd name="T4" fmla="*/ 1981 w 1981"/>
                <a:gd name="T5" fmla="*/ 618 h 1242"/>
                <a:gd name="T6" fmla="*/ 1357 w 1981"/>
                <a:gd name="T7" fmla="*/ 1242 h 1242"/>
                <a:gd name="T8" fmla="*/ 0 w 1981"/>
                <a:gd name="T9" fmla="*/ 1242 h 1242"/>
                <a:gd name="T10" fmla="*/ 0 w 1981"/>
                <a:gd name="T11" fmla="*/ 0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81"/>
                <a:gd name="T19" fmla="*/ 0 h 1242"/>
                <a:gd name="T20" fmla="*/ 1981 w 1981"/>
                <a:gd name="T21" fmla="*/ 1242 h 124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81" h="1242">
                  <a:moveTo>
                    <a:pt x="0" y="0"/>
                  </a:moveTo>
                  <a:lnTo>
                    <a:pt x="1356" y="0"/>
                  </a:lnTo>
                  <a:lnTo>
                    <a:pt x="1981" y="618"/>
                  </a:lnTo>
                  <a:lnTo>
                    <a:pt x="1357" y="1242"/>
                  </a:lnTo>
                  <a:lnTo>
                    <a:pt x="0" y="1242"/>
                  </a:lnTo>
                  <a:lnTo>
                    <a:pt x="0" y="0"/>
                  </a:lnTo>
                </a:path>
              </a:pathLst>
            </a:custGeom>
            <a:noFill/>
            <a:ln w="0" cap="sq">
              <a:solidFill>
                <a:srgbClr val="25221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89" name="Rectangle 60"/>
            <p:cNvSpPr>
              <a:spLocks noChangeArrowheads="1"/>
            </p:cNvSpPr>
            <p:nvPr/>
          </p:nvSpPr>
          <p:spPr bwMode="auto">
            <a:xfrm>
              <a:off x="3835" y="2584"/>
              <a:ext cx="1016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500">
                  <a:solidFill>
                    <a:srgbClr val="000000"/>
                  </a:solidFill>
                </a:rPr>
                <a:t>Distribute Behavior</a:t>
              </a:r>
              <a:endParaRPr lang="en-US" sz="2400"/>
            </a:p>
          </p:txBody>
        </p:sp>
        <p:sp>
          <p:nvSpPr>
            <p:cNvPr id="105590" name="Rectangle 61"/>
            <p:cNvSpPr>
              <a:spLocks noChangeArrowheads="1"/>
            </p:cNvSpPr>
            <p:nvPr/>
          </p:nvSpPr>
          <p:spPr bwMode="auto">
            <a:xfrm>
              <a:off x="2659" y="2584"/>
              <a:ext cx="642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500">
                  <a:solidFill>
                    <a:srgbClr val="000000"/>
                  </a:solidFill>
                </a:rPr>
                <a:t>Find Design</a:t>
              </a:r>
              <a:endParaRPr lang="en-US" sz="2400"/>
            </a:p>
          </p:txBody>
        </p:sp>
        <p:sp>
          <p:nvSpPr>
            <p:cNvPr id="105591" name="Rectangle 62"/>
            <p:cNvSpPr>
              <a:spLocks noChangeArrowheads="1"/>
            </p:cNvSpPr>
            <p:nvPr/>
          </p:nvSpPr>
          <p:spPr bwMode="auto">
            <a:xfrm>
              <a:off x="2766" y="2718"/>
              <a:ext cx="428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500">
                  <a:solidFill>
                    <a:srgbClr val="000000"/>
                  </a:solidFill>
                </a:rPr>
                <a:t>Classes</a:t>
              </a:r>
              <a:endParaRPr lang="en-US" sz="2400"/>
            </a:p>
          </p:txBody>
        </p:sp>
        <p:sp>
          <p:nvSpPr>
            <p:cNvPr id="105592" name="Freeform 63"/>
            <p:cNvSpPr>
              <a:spLocks/>
            </p:cNvSpPr>
            <p:nvPr/>
          </p:nvSpPr>
          <p:spPr bwMode="auto">
            <a:xfrm>
              <a:off x="2766" y="2241"/>
              <a:ext cx="496" cy="310"/>
            </a:xfrm>
            <a:custGeom>
              <a:avLst/>
              <a:gdLst>
                <a:gd name="T0" fmla="*/ 0 w 1982"/>
                <a:gd name="T1" fmla="*/ 0 h 1241"/>
                <a:gd name="T2" fmla="*/ 1357 w 1982"/>
                <a:gd name="T3" fmla="*/ 0 h 1241"/>
                <a:gd name="T4" fmla="*/ 1982 w 1982"/>
                <a:gd name="T5" fmla="*/ 619 h 1241"/>
                <a:gd name="T6" fmla="*/ 1357 w 1982"/>
                <a:gd name="T7" fmla="*/ 1241 h 1241"/>
                <a:gd name="T8" fmla="*/ 0 w 1982"/>
                <a:gd name="T9" fmla="*/ 1241 h 1241"/>
                <a:gd name="T10" fmla="*/ 0 w 1982"/>
                <a:gd name="T11" fmla="*/ 0 h 12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82"/>
                <a:gd name="T19" fmla="*/ 0 h 1241"/>
                <a:gd name="T20" fmla="*/ 1982 w 1982"/>
                <a:gd name="T21" fmla="*/ 1241 h 124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82" h="1241">
                  <a:moveTo>
                    <a:pt x="0" y="0"/>
                  </a:moveTo>
                  <a:lnTo>
                    <a:pt x="1357" y="0"/>
                  </a:lnTo>
                  <a:lnTo>
                    <a:pt x="1982" y="619"/>
                  </a:lnTo>
                  <a:lnTo>
                    <a:pt x="1357" y="1241"/>
                  </a:lnTo>
                  <a:lnTo>
                    <a:pt x="0" y="12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C2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93" name="Freeform 64"/>
            <p:cNvSpPr>
              <a:spLocks/>
            </p:cNvSpPr>
            <p:nvPr/>
          </p:nvSpPr>
          <p:spPr bwMode="auto">
            <a:xfrm>
              <a:off x="2766" y="2241"/>
              <a:ext cx="496" cy="310"/>
            </a:xfrm>
            <a:custGeom>
              <a:avLst/>
              <a:gdLst>
                <a:gd name="T0" fmla="*/ 0 w 1982"/>
                <a:gd name="T1" fmla="*/ 0 h 1241"/>
                <a:gd name="T2" fmla="*/ 1357 w 1982"/>
                <a:gd name="T3" fmla="*/ 0 h 1241"/>
                <a:gd name="T4" fmla="*/ 1982 w 1982"/>
                <a:gd name="T5" fmla="*/ 619 h 1241"/>
                <a:gd name="T6" fmla="*/ 1357 w 1982"/>
                <a:gd name="T7" fmla="*/ 1241 h 1241"/>
                <a:gd name="T8" fmla="*/ 0 w 1982"/>
                <a:gd name="T9" fmla="*/ 1241 h 1241"/>
                <a:gd name="T10" fmla="*/ 0 w 1982"/>
                <a:gd name="T11" fmla="*/ 0 h 12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82"/>
                <a:gd name="T19" fmla="*/ 0 h 1241"/>
                <a:gd name="T20" fmla="*/ 1982 w 1982"/>
                <a:gd name="T21" fmla="*/ 1241 h 124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82" h="1241">
                  <a:moveTo>
                    <a:pt x="0" y="0"/>
                  </a:moveTo>
                  <a:lnTo>
                    <a:pt x="1357" y="0"/>
                  </a:lnTo>
                  <a:lnTo>
                    <a:pt x="1982" y="619"/>
                  </a:lnTo>
                  <a:lnTo>
                    <a:pt x="1357" y="1241"/>
                  </a:lnTo>
                  <a:lnTo>
                    <a:pt x="0" y="1241"/>
                  </a:lnTo>
                  <a:lnTo>
                    <a:pt x="0" y="0"/>
                  </a:lnTo>
                </a:path>
              </a:pathLst>
            </a:custGeom>
            <a:noFill/>
            <a:ln w="17463">
              <a:solidFill>
                <a:srgbClr val="C2C2C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94" name="Freeform 65"/>
            <p:cNvSpPr>
              <a:spLocks/>
            </p:cNvSpPr>
            <p:nvPr/>
          </p:nvSpPr>
          <p:spPr bwMode="auto">
            <a:xfrm>
              <a:off x="2739" y="2213"/>
              <a:ext cx="495" cy="310"/>
            </a:xfrm>
            <a:custGeom>
              <a:avLst/>
              <a:gdLst>
                <a:gd name="T0" fmla="*/ 0 w 1982"/>
                <a:gd name="T1" fmla="*/ 0 h 1242"/>
                <a:gd name="T2" fmla="*/ 1357 w 1982"/>
                <a:gd name="T3" fmla="*/ 0 h 1242"/>
                <a:gd name="T4" fmla="*/ 1982 w 1982"/>
                <a:gd name="T5" fmla="*/ 618 h 1242"/>
                <a:gd name="T6" fmla="*/ 1359 w 1982"/>
                <a:gd name="T7" fmla="*/ 1242 h 1242"/>
                <a:gd name="T8" fmla="*/ 2 w 1982"/>
                <a:gd name="T9" fmla="*/ 1242 h 1242"/>
                <a:gd name="T10" fmla="*/ 0 w 1982"/>
                <a:gd name="T11" fmla="*/ 0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82"/>
                <a:gd name="T19" fmla="*/ 0 h 1242"/>
                <a:gd name="T20" fmla="*/ 1982 w 1982"/>
                <a:gd name="T21" fmla="*/ 1242 h 124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82" h="1242">
                  <a:moveTo>
                    <a:pt x="0" y="0"/>
                  </a:moveTo>
                  <a:lnTo>
                    <a:pt x="1357" y="0"/>
                  </a:lnTo>
                  <a:lnTo>
                    <a:pt x="1982" y="618"/>
                  </a:lnTo>
                  <a:lnTo>
                    <a:pt x="1359" y="1242"/>
                  </a:lnTo>
                  <a:lnTo>
                    <a:pt x="2" y="12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95" name="Freeform 66"/>
            <p:cNvSpPr>
              <a:spLocks/>
            </p:cNvSpPr>
            <p:nvPr/>
          </p:nvSpPr>
          <p:spPr bwMode="auto">
            <a:xfrm>
              <a:off x="2739" y="2213"/>
              <a:ext cx="495" cy="310"/>
            </a:xfrm>
            <a:custGeom>
              <a:avLst/>
              <a:gdLst>
                <a:gd name="T0" fmla="*/ 0 w 1982"/>
                <a:gd name="T1" fmla="*/ 0 h 1242"/>
                <a:gd name="T2" fmla="*/ 1357 w 1982"/>
                <a:gd name="T3" fmla="*/ 0 h 1242"/>
                <a:gd name="T4" fmla="*/ 1982 w 1982"/>
                <a:gd name="T5" fmla="*/ 618 h 1242"/>
                <a:gd name="T6" fmla="*/ 1359 w 1982"/>
                <a:gd name="T7" fmla="*/ 1242 h 1242"/>
                <a:gd name="T8" fmla="*/ 2 w 1982"/>
                <a:gd name="T9" fmla="*/ 1242 h 1242"/>
                <a:gd name="T10" fmla="*/ 0 w 1982"/>
                <a:gd name="T11" fmla="*/ 0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82"/>
                <a:gd name="T19" fmla="*/ 0 h 1242"/>
                <a:gd name="T20" fmla="*/ 1982 w 1982"/>
                <a:gd name="T21" fmla="*/ 1242 h 124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82" h="1242">
                  <a:moveTo>
                    <a:pt x="0" y="0"/>
                  </a:moveTo>
                  <a:lnTo>
                    <a:pt x="1357" y="0"/>
                  </a:lnTo>
                  <a:lnTo>
                    <a:pt x="1982" y="618"/>
                  </a:lnTo>
                  <a:lnTo>
                    <a:pt x="1359" y="1242"/>
                  </a:lnTo>
                  <a:lnTo>
                    <a:pt x="2" y="1242"/>
                  </a:lnTo>
                  <a:lnTo>
                    <a:pt x="0" y="0"/>
                  </a:lnTo>
                </a:path>
              </a:pathLst>
            </a:custGeom>
            <a:noFill/>
            <a:ln w="4763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96" name="Freeform 67"/>
            <p:cNvSpPr>
              <a:spLocks/>
            </p:cNvSpPr>
            <p:nvPr/>
          </p:nvSpPr>
          <p:spPr bwMode="auto">
            <a:xfrm>
              <a:off x="1665" y="1971"/>
              <a:ext cx="204" cy="203"/>
            </a:xfrm>
            <a:custGeom>
              <a:avLst/>
              <a:gdLst>
                <a:gd name="T0" fmla="*/ 449 w 814"/>
                <a:gd name="T1" fmla="*/ 2 h 812"/>
                <a:gd name="T2" fmla="*/ 508 w 814"/>
                <a:gd name="T3" fmla="*/ 13 h 812"/>
                <a:gd name="T4" fmla="*/ 565 w 814"/>
                <a:gd name="T5" fmla="*/ 31 h 812"/>
                <a:gd name="T6" fmla="*/ 617 w 814"/>
                <a:gd name="T7" fmla="*/ 59 h 812"/>
                <a:gd name="T8" fmla="*/ 665 w 814"/>
                <a:gd name="T9" fmla="*/ 93 h 812"/>
                <a:gd name="T10" fmla="*/ 708 w 814"/>
                <a:gd name="T11" fmla="*/ 133 h 812"/>
                <a:gd name="T12" fmla="*/ 743 w 814"/>
                <a:gd name="T13" fmla="*/ 180 h 812"/>
                <a:gd name="T14" fmla="*/ 773 w 814"/>
                <a:gd name="T15" fmla="*/ 230 h 812"/>
                <a:gd name="T16" fmla="*/ 795 w 814"/>
                <a:gd name="T17" fmla="*/ 286 h 812"/>
                <a:gd name="T18" fmla="*/ 808 w 814"/>
                <a:gd name="T19" fmla="*/ 345 h 812"/>
                <a:gd name="T20" fmla="*/ 814 w 814"/>
                <a:gd name="T21" fmla="*/ 406 h 812"/>
                <a:gd name="T22" fmla="*/ 808 w 814"/>
                <a:gd name="T23" fmla="*/ 468 h 812"/>
                <a:gd name="T24" fmla="*/ 795 w 814"/>
                <a:gd name="T25" fmla="*/ 527 h 812"/>
                <a:gd name="T26" fmla="*/ 773 w 814"/>
                <a:gd name="T27" fmla="*/ 583 h 812"/>
                <a:gd name="T28" fmla="*/ 743 w 814"/>
                <a:gd name="T29" fmla="*/ 633 h 812"/>
                <a:gd name="T30" fmla="*/ 708 w 814"/>
                <a:gd name="T31" fmla="*/ 680 h 812"/>
                <a:gd name="T32" fmla="*/ 665 w 814"/>
                <a:gd name="T33" fmla="*/ 720 h 812"/>
                <a:gd name="T34" fmla="*/ 617 w 814"/>
                <a:gd name="T35" fmla="*/ 753 h 812"/>
                <a:gd name="T36" fmla="*/ 565 w 814"/>
                <a:gd name="T37" fmla="*/ 780 h 812"/>
                <a:gd name="T38" fmla="*/ 508 w 814"/>
                <a:gd name="T39" fmla="*/ 800 h 812"/>
                <a:gd name="T40" fmla="*/ 449 w 814"/>
                <a:gd name="T41" fmla="*/ 810 h 812"/>
                <a:gd name="T42" fmla="*/ 386 w 814"/>
                <a:gd name="T43" fmla="*/ 812 h 812"/>
                <a:gd name="T44" fmla="*/ 325 w 814"/>
                <a:gd name="T45" fmla="*/ 804 h 812"/>
                <a:gd name="T46" fmla="*/ 267 w 814"/>
                <a:gd name="T47" fmla="*/ 788 h 812"/>
                <a:gd name="T48" fmla="*/ 213 w 814"/>
                <a:gd name="T49" fmla="*/ 763 h 812"/>
                <a:gd name="T50" fmla="*/ 164 w 814"/>
                <a:gd name="T51" fmla="*/ 732 h 812"/>
                <a:gd name="T52" fmla="*/ 119 w 814"/>
                <a:gd name="T53" fmla="*/ 693 h 812"/>
                <a:gd name="T54" fmla="*/ 82 w 814"/>
                <a:gd name="T55" fmla="*/ 649 h 812"/>
                <a:gd name="T56" fmla="*/ 49 w 814"/>
                <a:gd name="T57" fmla="*/ 599 h 812"/>
                <a:gd name="T58" fmla="*/ 25 w 814"/>
                <a:gd name="T59" fmla="*/ 546 h 812"/>
                <a:gd name="T60" fmla="*/ 9 w 814"/>
                <a:gd name="T61" fmla="*/ 488 h 812"/>
                <a:gd name="T62" fmla="*/ 1 w 814"/>
                <a:gd name="T63" fmla="*/ 427 h 812"/>
                <a:gd name="T64" fmla="*/ 2 w 814"/>
                <a:gd name="T65" fmla="*/ 365 h 812"/>
                <a:gd name="T66" fmla="*/ 13 w 814"/>
                <a:gd name="T67" fmla="*/ 305 h 812"/>
                <a:gd name="T68" fmla="*/ 32 w 814"/>
                <a:gd name="T69" fmla="*/ 248 h 812"/>
                <a:gd name="T70" fmla="*/ 59 w 814"/>
                <a:gd name="T71" fmla="*/ 195 h 812"/>
                <a:gd name="T72" fmla="*/ 94 w 814"/>
                <a:gd name="T73" fmla="*/ 147 h 812"/>
                <a:gd name="T74" fmla="*/ 134 w 814"/>
                <a:gd name="T75" fmla="*/ 106 h 812"/>
                <a:gd name="T76" fmla="*/ 180 w 814"/>
                <a:gd name="T77" fmla="*/ 69 h 812"/>
                <a:gd name="T78" fmla="*/ 231 w 814"/>
                <a:gd name="T79" fmla="*/ 40 h 812"/>
                <a:gd name="T80" fmla="*/ 286 w 814"/>
                <a:gd name="T81" fmla="*/ 18 h 812"/>
                <a:gd name="T82" fmla="*/ 345 w 814"/>
                <a:gd name="T83" fmla="*/ 5 h 812"/>
                <a:gd name="T84" fmla="*/ 406 w 814"/>
                <a:gd name="T85" fmla="*/ 0 h 81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814"/>
                <a:gd name="T130" fmla="*/ 0 h 812"/>
                <a:gd name="T131" fmla="*/ 814 w 814"/>
                <a:gd name="T132" fmla="*/ 812 h 81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814" h="812">
                  <a:moveTo>
                    <a:pt x="406" y="0"/>
                  </a:moveTo>
                  <a:lnTo>
                    <a:pt x="427" y="0"/>
                  </a:lnTo>
                  <a:lnTo>
                    <a:pt x="449" y="2"/>
                  </a:lnTo>
                  <a:lnTo>
                    <a:pt x="469" y="5"/>
                  </a:lnTo>
                  <a:lnTo>
                    <a:pt x="489" y="8"/>
                  </a:lnTo>
                  <a:lnTo>
                    <a:pt x="508" y="13"/>
                  </a:lnTo>
                  <a:lnTo>
                    <a:pt x="528" y="18"/>
                  </a:lnTo>
                  <a:lnTo>
                    <a:pt x="546" y="25"/>
                  </a:lnTo>
                  <a:lnTo>
                    <a:pt x="565" y="31"/>
                  </a:lnTo>
                  <a:lnTo>
                    <a:pt x="583" y="40"/>
                  </a:lnTo>
                  <a:lnTo>
                    <a:pt x="600" y="49"/>
                  </a:lnTo>
                  <a:lnTo>
                    <a:pt x="617" y="59"/>
                  </a:lnTo>
                  <a:lnTo>
                    <a:pt x="634" y="69"/>
                  </a:lnTo>
                  <a:lnTo>
                    <a:pt x="650" y="81"/>
                  </a:lnTo>
                  <a:lnTo>
                    <a:pt x="665" y="93"/>
                  </a:lnTo>
                  <a:lnTo>
                    <a:pt x="680" y="106"/>
                  </a:lnTo>
                  <a:lnTo>
                    <a:pt x="694" y="120"/>
                  </a:lnTo>
                  <a:lnTo>
                    <a:pt x="708" y="133"/>
                  </a:lnTo>
                  <a:lnTo>
                    <a:pt x="720" y="147"/>
                  </a:lnTo>
                  <a:lnTo>
                    <a:pt x="732" y="163"/>
                  </a:lnTo>
                  <a:lnTo>
                    <a:pt x="743" y="180"/>
                  </a:lnTo>
                  <a:lnTo>
                    <a:pt x="754" y="195"/>
                  </a:lnTo>
                  <a:lnTo>
                    <a:pt x="765" y="213"/>
                  </a:lnTo>
                  <a:lnTo>
                    <a:pt x="773" y="230"/>
                  </a:lnTo>
                  <a:lnTo>
                    <a:pt x="781" y="248"/>
                  </a:lnTo>
                  <a:lnTo>
                    <a:pt x="788" y="267"/>
                  </a:lnTo>
                  <a:lnTo>
                    <a:pt x="795" y="286"/>
                  </a:lnTo>
                  <a:lnTo>
                    <a:pt x="800" y="305"/>
                  </a:lnTo>
                  <a:lnTo>
                    <a:pt x="805" y="325"/>
                  </a:lnTo>
                  <a:lnTo>
                    <a:pt x="808" y="345"/>
                  </a:lnTo>
                  <a:lnTo>
                    <a:pt x="811" y="365"/>
                  </a:lnTo>
                  <a:lnTo>
                    <a:pt x="813" y="385"/>
                  </a:lnTo>
                  <a:lnTo>
                    <a:pt x="814" y="406"/>
                  </a:lnTo>
                  <a:lnTo>
                    <a:pt x="813" y="427"/>
                  </a:lnTo>
                  <a:lnTo>
                    <a:pt x="811" y="448"/>
                  </a:lnTo>
                  <a:lnTo>
                    <a:pt x="808" y="468"/>
                  </a:lnTo>
                  <a:lnTo>
                    <a:pt x="805" y="488"/>
                  </a:lnTo>
                  <a:lnTo>
                    <a:pt x="800" y="508"/>
                  </a:lnTo>
                  <a:lnTo>
                    <a:pt x="795" y="527"/>
                  </a:lnTo>
                  <a:lnTo>
                    <a:pt x="788" y="546"/>
                  </a:lnTo>
                  <a:lnTo>
                    <a:pt x="781" y="564"/>
                  </a:lnTo>
                  <a:lnTo>
                    <a:pt x="773" y="583"/>
                  </a:lnTo>
                  <a:lnTo>
                    <a:pt x="765" y="599"/>
                  </a:lnTo>
                  <a:lnTo>
                    <a:pt x="754" y="617"/>
                  </a:lnTo>
                  <a:lnTo>
                    <a:pt x="743" y="633"/>
                  </a:lnTo>
                  <a:lnTo>
                    <a:pt x="732" y="649"/>
                  </a:lnTo>
                  <a:lnTo>
                    <a:pt x="720" y="664"/>
                  </a:lnTo>
                  <a:lnTo>
                    <a:pt x="708" y="680"/>
                  </a:lnTo>
                  <a:lnTo>
                    <a:pt x="694" y="693"/>
                  </a:lnTo>
                  <a:lnTo>
                    <a:pt x="680" y="706"/>
                  </a:lnTo>
                  <a:lnTo>
                    <a:pt x="665" y="720"/>
                  </a:lnTo>
                  <a:lnTo>
                    <a:pt x="650" y="732"/>
                  </a:lnTo>
                  <a:lnTo>
                    <a:pt x="634" y="743"/>
                  </a:lnTo>
                  <a:lnTo>
                    <a:pt x="617" y="753"/>
                  </a:lnTo>
                  <a:lnTo>
                    <a:pt x="600" y="763"/>
                  </a:lnTo>
                  <a:lnTo>
                    <a:pt x="583" y="772"/>
                  </a:lnTo>
                  <a:lnTo>
                    <a:pt x="565" y="780"/>
                  </a:lnTo>
                  <a:lnTo>
                    <a:pt x="546" y="788"/>
                  </a:lnTo>
                  <a:lnTo>
                    <a:pt x="528" y="794"/>
                  </a:lnTo>
                  <a:lnTo>
                    <a:pt x="508" y="800"/>
                  </a:lnTo>
                  <a:lnTo>
                    <a:pt x="489" y="804"/>
                  </a:lnTo>
                  <a:lnTo>
                    <a:pt x="469" y="808"/>
                  </a:lnTo>
                  <a:lnTo>
                    <a:pt x="449" y="810"/>
                  </a:lnTo>
                  <a:lnTo>
                    <a:pt x="427" y="812"/>
                  </a:lnTo>
                  <a:lnTo>
                    <a:pt x="406" y="812"/>
                  </a:lnTo>
                  <a:lnTo>
                    <a:pt x="386" y="812"/>
                  </a:lnTo>
                  <a:lnTo>
                    <a:pt x="365" y="810"/>
                  </a:lnTo>
                  <a:lnTo>
                    <a:pt x="345" y="808"/>
                  </a:lnTo>
                  <a:lnTo>
                    <a:pt x="325" y="804"/>
                  </a:lnTo>
                  <a:lnTo>
                    <a:pt x="306" y="800"/>
                  </a:lnTo>
                  <a:lnTo>
                    <a:pt x="286" y="794"/>
                  </a:lnTo>
                  <a:lnTo>
                    <a:pt x="267" y="788"/>
                  </a:lnTo>
                  <a:lnTo>
                    <a:pt x="249" y="780"/>
                  </a:lnTo>
                  <a:lnTo>
                    <a:pt x="231" y="772"/>
                  </a:lnTo>
                  <a:lnTo>
                    <a:pt x="213" y="763"/>
                  </a:lnTo>
                  <a:lnTo>
                    <a:pt x="196" y="753"/>
                  </a:lnTo>
                  <a:lnTo>
                    <a:pt x="180" y="743"/>
                  </a:lnTo>
                  <a:lnTo>
                    <a:pt x="164" y="732"/>
                  </a:lnTo>
                  <a:lnTo>
                    <a:pt x="148" y="720"/>
                  </a:lnTo>
                  <a:lnTo>
                    <a:pt x="134" y="706"/>
                  </a:lnTo>
                  <a:lnTo>
                    <a:pt x="119" y="693"/>
                  </a:lnTo>
                  <a:lnTo>
                    <a:pt x="106" y="680"/>
                  </a:lnTo>
                  <a:lnTo>
                    <a:pt x="94" y="664"/>
                  </a:lnTo>
                  <a:lnTo>
                    <a:pt x="82" y="649"/>
                  </a:lnTo>
                  <a:lnTo>
                    <a:pt x="70" y="633"/>
                  </a:lnTo>
                  <a:lnTo>
                    <a:pt x="59" y="617"/>
                  </a:lnTo>
                  <a:lnTo>
                    <a:pt x="49" y="599"/>
                  </a:lnTo>
                  <a:lnTo>
                    <a:pt x="40" y="583"/>
                  </a:lnTo>
                  <a:lnTo>
                    <a:pt x="32" y="564"/>
                  </a:lnTo>
                  <a:lnTo>
                    <a:pt x="25" y="546"/>
                  </a:lnTo>
                  <a:lnTo>
                    <a:pt x="19" y="527"/>
                  </a:lnTo>
                  <a:lnTo>
                    <a:pt x="13" y="508"/>
                  </a:lnTo>
                  <a:lnTo>
                    <a:pt x="9" y="488"/>
                  </a:lnTo>
                  <a:lnTo>
                    <a:pt x="5" y="468"/>
                  </a:lnTo>
                  <a:lnTo>
                    <a:pt x="2" y="448"/>
                  </a:lnTo>
                  <a:lnTo>
                    <a:pt x="1" y="427"/>
                  </a:lnTo>
                  <a:lnTo>
                    <a:pt x="0" y="406"/>
                  </a:lnTo>
                  <a:lnTo>
                    <a:pt x="1" y="385"/>
                  </a:lnTo>
                  <a:lnTo>
                    <a:pt x="2" y="365"/>
                  </a:lnTo>
                  <a:lnTo>
                    <a:pt x="5" y="345"/>
                  </a:lnTo>
                  <a:lnTo>
                    <a:pt x="9" y="325"/>
                  </a:lnTo>
                  <a:lnTo>
                    <a:pt x="13" y="305"/>
                  </a:lnTo>
                  <a:lnTo>
                    <a:pt x="19" y="286"/>
                  </a:lnTo>
                  <a:lnTo>
                    <a:pt x="25" y="267"/>
                  </a:lnTo>
                  <a:lnTo>
                    <a:pt x="32" y="248"/>
                  </a:lnTo>
                  <a:lnTo>
                    <a:pt x="40" y="230"/>
                  </a:lnTo>
                  <a:lnTo>
                    <a:pt x="49" y="213"/>
                  </a:lnTo>
                  <a:lnTo>
                    <a:pt x="59" y="195"/>
                  </a:lnTo>
                  <a:lnTo>
                    <a:pt x="70" y="180"/>
                  </a:lnTo>
                  <a:lnTo>
                    <a:pt x="82" y="163"/>
                  </a:lnTo>
                  <a:lnTo>
                    <a:pt x="94" y="147"/>
                  </a:lnTo>
                  <a:lnTo>
                    <a:pt x="106" y="133"/>
                  </a:lnTo>
                  <a:lnTo>
                    <a:pt x="119" y="120"/>
                  </a:lnTo>
                  <a:lnTo>
                    <a:pt x="134" y="106"/>
                  </a:lnTo>
                  <a:lnTo>
                    <a:pt x="148" y="93"/>
                  </a:lnTo>
                  <a:lnTo>
                    <a:pt x="164" y="81"/>
                  </a:lnTo>
                  <a:lnTo>
                    <a:pt x="180" y="69"/>
                  </a:lnTo>
                  <a:lnTo>
                    <a:pt x="196" y="59"/>
                  </a:lnTo>
                  <a:lnTo>
                    <a:pt x="213" y="49"/>
                  </a:lnTo>
                  <a:lnTo>
                    <a:pt x="231" y="40"/>
                  </a:lnTo>
                  <a:lnTo>
                    <a:pt x="249" y="31"/>
                  </a:lnTo>
                  <a:lnTo>
                    <a:pt x="267" y="25"/>
                  </a:lnTo>
                  <a:lnTo>
                    <a:pt x="286" y="18"/>
                  </a:lnTo>
                  <a:lnTo>
                    <a:pt x="306" y="13"/>
                  </a:lnTo>
                  <a:lnTo>
                    <a:pt x="325" y="8"/>
                  </a:lnTo>
                  <a:lnTo>
                    <a:pt x="345" y="5"/>
                  </a:lnTo>
                  <a:lnTo>
                    <a:pt x="365" y="2"/>
                  </a:lnTo>
                  <a:lnTo>
                    <a:pt x="386" y="0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A9A9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97" name="Freeform 68"/>
            <p:cNvSpPr>
              <a:spLocks/>
            </p:cNvSpPr>
            <p:nvPr/>
          </p:nvSpPr>
          <p:spPr bwMode="auto">
            <a:xfrm>
              <a:off x="1665" y="1971"/>
              <a:ext cx="204" cy="203"/>
            </a:xfrm>
            <a:custGeom>
              <a:avLst/>
              <a:gdLst>
                <a:gd name="T0" fmla="*/ 449 w 814"/>
                <a:gd name="T1" fmla="*/ 2 h 812"/>
                <a:gd name="T2" fmla="*/ 508 w 814"/>
                <a:gd name="T3" fmla="*/ 13 h 812"/>
                <a:gd name="T4" fmla="*/ 565 w 814"/>
                <a:gd name="T5" fmla="*/ 31 h 812"/>
                <a:gd name="T6" fmla="*/ 617 w 814"/>
                <a:gd name="T7" fmla="*/ 59 h 812"/>
                <a:gd name="T8" fmla="*/ 665 w 814"/>
                <a:gd name="T9" fmla="*/ 93 h 812"/>
                <a:gd name="T10" fmla="*/ 708 w 814"/>
                <a:gd name="T11" fmla="*/ 133 h 812"/>
                <a:gd name="T12" fmla="*/ 743 w 814"/>
                <a:gd name="T13" fmla="*/ 180 h 812"/>
                <a:gd name="T14" fmla="*/ 773 w 814"/>
                <a:gd name="T15" fmla="*/ 230 h 812"/>
                <a:gd name="T16" fmla="*/ 795 w 814"/>
                <a:gd name="T17" fmla="*/ 286 h 812"/>
                <a:gd name="T18" fmla="*/ 808 w 814"/>
                <a:gd name="T19" fmla="*/ 345 h 812"/>
                <a:gd name="T20" fmla="*/ 814 w 814"/>
                <a:gd name="T21" fmla="*/ 406 h 812"/>
                <a:gd name="T22" fmla="*/ 808 w 814"/>
                <a:gd name="T23" fmla="*/ 468 h 812"/>
                <a:gd name="T24" fmla="*/ 795 w 814"/>
                <a:gd name="T25" fmla="*/ 527 h 812"/>
                <a:gd name="T26" fmla="*/ 773 w 814"/>
                <a:gd name="T27" fmla="*/ 583 h 812"/>
                <a:gd name="T28" fmla="*/ 743 w 814"/>
                <a:gd name="T29" fmla="*/ 633 h 812"/>
                <a:gd name="T30" fmla="*/ 708 w 814"/>
                <a:gd name="T31" fmla="*/ 680 h 812"/>
                <a:gd name="T32" fmla="*/ 665 w 814"/>
                <a:gd name="T33" fmla="*/ 720 h 812"/>
                <a:gd name="T34" fmla="*/ 617 w 814"/>
                <a:gd name="T35" fmla="*/ 753 h 812"/>
                <a:gd name="T36" fmla="*/ 565 w 814"/>
                <a:gd name="T37" fmla="*/ 780 h 812"/>
                <a:gd name="T38" fmla="*/ 508 w 814"/>
                <a:gd name="T39" fmla="*/ 800 h 812"/>
                <a:gd name="T40" fmla="*/ 449 w 814"/>
                <a:gd name="T41" fmla="*/ 810 h 812"/>
                <a:gd name="T42" fmla="*/ 386 w 814"/>
                <a:gd name="T43" fmla="*/ 812 h 812"/>
                <a:gd name="T44" fmla="*/ 325 w 814"/>
                <a:gd name="T45" fmla="*/ 804 h 812"/>
                <a:gd name="T46" fmla="*/ 267 w 814"/>
                <a:gd name="T47" fmla="*/ 788 h 812"/>
                <a:gd name="T48" fmla="*/ 213 w 814"/>
                <a:gd name="T49" fmla="*/ 763 h 812"/>
                <a:gd name="T50" fmla="*/ 164 w 814"/>
                <a:gd name="T51" fmla="*/ 732 h 812"/>
                <a:gd name="T52" fmla="*/ 119 w 814"/>
                <a:gd name="T53" fmla="*/ 693 h 812"/>
                <a:gd name="T54" fmla="*/ 82 w 814"/>
                <a:gd name="T55" fmla="*/ 649 h 812"/>
                <a:gd name="T56" fmla="*/ 49 w 814"/>
                <a:gd name="T57" fmla="*/ 599 h 812"/>
                <a:gd name="T58" fmla="*/ 25 w 814"/>
                <a:gd name="T59" fmla="*/ 546 h 812"/>
                <a:gd name="T60" fmla="*/ 9 w 814"/>
                <a:gd name="T61" fmla="*/ 488 h 812"/>
                <a:gd name="T62" fmla="*/ 1 w 814"/>
                <a:gd name="T63" fmla="*/ 427 h 812"/>
                <a:gd name="T64" fmla="*/ 2 w 814"/>
                <a:gd name="T65" fmla="*/ 365 h 812"/>
                <a:gd name="T66" fmla="*/ 13 w 814"/>
                <a:gd name="T67" fmla="*/ 305 h 812"/>
                <a:gd name="T68" fmla="*/ 32 w 814"/>
                <a:gd name="T69" fmla="*/ 248 h 812"/>
                <a:gd name="T70" fmla="*/ 59 w 814"/>
                <a:gd name="T71" fmla="*/ 195 h 812"/>
                <a:gd name="T72" fmla="*/ 94 w 814"/>
                <a:gd name="T73" fmla="*/ 147 h 812"/>
                <a:gd name="T74" fmla="*/ 134 w 814"/>
                <a:gd name="T75" fmla="*/ 106 h 812"/>
                <a:gd name="T76" fmla="*/ 180 w 814"/>
                <a:gd name="T77" fmla="*/ 69 h 812"/>
                <a:gd name="T78" fmla="*/ 231 w 814"/>
                <a:gd name="T79" fmla="*/ 40 h 812"/>
                <a:gd name="T80" fmla="*/ 286 w 814"/>
                <a:gd name="T81" fmla="*/ 18 h 812"/>
                <a:gd name="T82" fmla="*/ 345 w 814"/>
                <a:gd name="T83" fmla="*/ 5 h 812"/>
                <a:gd name="T84" fmla="*/ 406 w 814"/>
                <a:gd name="T85" fmla="*/ 0 h 81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814"/>
                <a:gd name="T130" fmla="*/ 0 h 812"/>
                <a:gd name="T131" fmla="*/ 814 w 814"/>
                <a:gd name="T132" fmla="*/ 812 h 81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814" h="812">
                  <a:moveTo>
                    <a:pt x="406" y="0"/>
                  </a:moveTo>
                  <a:lnTo>
                    <a:pt x="427" y="0"/>
                  </a:lnTo>
                  <a:lnTo>
                    <a:pt x="449" y="2"/>
                  </a:lnTo>
                  <a:lnTo>
                    <a:pt x="469" y="5"/>
                  </a:lnTo>
                  <a:lnTo>
                    <a:pt x="489" y="8"/>
                  </a:lnTo>
                  <a:lnTo>
                    <a:pt x="508" y="13"/>
                  </a:lnTo>
                  <a:lnTo>
                    <a:pt x="528" y="18"/>
                  </a:lnTo>
                  <a:lnTo>
                    <a:pt x="546" y="25"/>
                  </a:lnTo>
                  <a:lnTo>
                    <a:pt x="565" y="31"/>
                  </a:lnTo>
                  <a:lnTo>
                    <a:pt x="583" y="40"/>
                  </a:lnTo>
                  <a:lnTo>
                    <a:pt x="600" y="49"/>
                  </a:lnTo>
                  <a:lnTo>
                    <a:pt x="617" y="59"/>
                  </a:lnTo>
                  <a:lnTo>
                    <a:pt x="634" y="69"/>
                  </a:lnTo>
                  <a:lnTo>
                    <a:pt x="650" y="81"/>
                  </a:lnTo>
                  <a:lnTo>
                    <a:pt x="665" y="93"/>
                  </a:lnTo>
                  <a:lnTo>
                    <a:pt x="680" y="106"/>
                  </a:lnTo>
                  <a:lnTo>
                    <a:pt x="694" y="120"/>
                  </a:lnTo>
                  <a:lnTo>
                    <a:pt x="708" y="133"/>
                  </a:lnTo>
                  <a:lnTo>
                    <a:pt x="720" y="147"/>
                  </a:lnTo>
                  <a:lnTo>
                    <a:pt x="732" y="163"/>
                  </a:lnTo>
                  <a:lnTo>
                    <a:pt x="743" y="180"/>
                  </a:lnTo>
                  <a:lnTo>
                    <a:pt x="754" y="195"/>
                  </a:lnTo>
                  <a:lnTo>
                    <a:pt x="765" y="213"/>
                  </a:lnTo>
                  <a:lnTo>
                    <a:pt x="773" y="230"/>
                  </a:lnTo>
                  <a:lnTo>
                    <a:pt x="781" y="248"/>
                  </a:lnTo>
                  <a:lnTo>
                    <a:pt x="788" y="267"/>
                  </a:lnTo>
                  <a:lnTo>
                    <a:pt x="795" y="286"/>
                  </a:lnTo>
                  <a:lnTo>
                    <a:pt x="800" y="305"/>
                  </a:lnTo>
                  <a:lnTo>
                    <a:pt x="805" y="325"/>
                  </a:lnTo>
                  <a:lnTo>
                    <a:pt x="808" y="345"/>
                  </a:lnTo>
                  <a:lnTo>
                    <a:pt x="811" y="365"/>
                  </a:lnTo>
                  <a:lnTo>
                    <a:pt x="813" y="385"/>
                  </a:lnTo>
                  <a:lnTo>
                    <a:pt x="814" y="406"/>
                  </a:lnTo>
                  <a:lnTo>
                    <a:pt x="813" y="427"/>
                  </a:lnTo>
                  <a:lnTo>
                    <a:pt x="811" y="448"/>
                  </a:lnTo>
                  <a:lnTo>
                    <a:pt x="808" y="468"/>
                  </a:lnTo>
                  <a:lnTo>
                    <a:pt x="805" y="488"/>
                  </a:lnTo>
                  <a:lnTo>
                    <a:pt x="800" y="508"/>
                  </a:lnTo>
                  <a:lnTo>
                    <a:pt x="795" y="527"/>
                  </a:lnTo>
                  <a:lnTo>
                    <a:pt x="788" y="546"/>
                  </a:lnTo>
                  <a:lnTo>
                    <a:pt x="781" y="564"/>
                  </a:lnTo>
                  <a:lnTo>
                    <a:pt x="773" y="583"/>
                  </a:lnTo>
                  <a:lnTo>
                    <a:pt x="765" y="599"/>
                  </a:lnTo>
                  <a:lnTo>
                    <a:pt x="754" y="617"/>
                  </a:lnTo>
                  <a:lnTo>
                    <a:pt x="743" y="633"/>
                  </a:lnTo>
                  <a:lnTo>
                    <a:pt x="732" y="649"/>
                  </a:lnTo>
                  <a:lnTo>
                    <a:pt x="720" y="664"/>
                  </a:lnTo>
                  <a:lnTo>
                    <a:pt x="708" y="680"/>
                  </a:lnTo>
                  <a:lnTo>
                    <a:pt x="694" y="693"/>
                  </a:lnTo>
                  <a:lnTo>
                    <a:pt x="680" y="706"/>
                  </a:lnTo>
                  <a:lnTo>
                    <a:pt x="665" y="720"/>
                  </a:lnTo>
                  <a:lnTo>
                    <a:pt x="650" y="732"/>
                  </a:lnTo>
                  <a:lnTo>
                    <a:pt x="634" y="743"/>
                  </a:lnTo>
                  <a:lnTo>
                    <a:pt x="617" y="753"/>
                  </a:lnTo>
                  <a:lnTo>
                    <a:pt x="600" y="763"/>
                  </a:lnTo>
                  <a:lnTo>
                    <a:pt x="583" y="772"/>
                  </a:lnTo>
                  <a:lnTo>
                    <a:pt x="565" y="780"/>
                  </a:lnTo>
                  <a:lnTo>
                    <a:pt x="546" y="788"/>
                  </a:lnTo>
                  <a:lnTo>
                    <a:pt x="528" y="794"/>
                  </a:lnTo>
                  <a:lnTo>
                    <a:pt x="508" y="800"/>
                  </a:lnTo>
                  <a:lnTo>
                    <a:pt x="489" y="804"/>
                  </a:lnTo>
                  <a:lnTo>
                    <a:pt x="469" y="808"/>
                  </a:lnTo>
                  <a:lnTo>
                    <a:pt x="449" y="810"/>
                  </a:lnTo>
                  <a:lnTo>
                    <a:pt x="427" y="812"/>
                  </a:lnTo>
                  <a:lnTo>
                    <a:pt x="406" y="812"/>
                  </a:lnTo>
                  <a:lnTo>
                    <a:pt x="386" y="812"/>
                  </a:lnTo>
                  <a:lnTo>
                    <a:pt x="365" y="810"/>
                  </a:lnTo>
                  <a:lnTo>
                    <a:pt x="345" y="808"/>
                  </a:lnTo>
                  <a:lnTo>
                    <a:pt x="325" y="804"/>
                  </a:lnTo>
                  <a:lnTo>
                    <a:pt x="306" y="800"/>
                  </a:lnTo>
                  <a:lnTo>
                    <a:pt x="286" y="794"/>
                  </a:lnTo>
                  <a:lnTo>
                    <a:pt x="267" y="788"/>
                  </a:lnTo>
                  <a:lnTo>
                    <a:pt x="249" y="780"/>
                  </a:lnTo>
                  <a:lnTo>
                    <a:pt x="231" y="772"/>
                  </a:lnTo>
                  <a:lnTo>
                    <a:pt x="213" y="763"/>
                  </a:lnTo>
                  <a:lnTo>
                    <a:pt x="196" y="753"/>
                  </a:lnTo>
                  <a:lnTo>
                    <a:pt x="180" y="743"/>
                  </a:lnTo>
                  <a:lnTo>
                    <a:pt x="164" y="732"/>
                  </a:lnTo>
                  <a:lnTo>
                    <a:pt x="148" y="720"/>
                  </a:lnTo>
                  <a:lnTo>
                    <a:pt x="134" y="706"/>
                  </a:lnTo>
                  <a:lnTo>
                    <a:pt x="119" y="693"/>
                  </a:lnTo>
                  <a:lnTo>
                    <a:pt x="106" y="680"/>
                  </a:lnTo>
                  <a:lnTo>
                    <a:pt x="94" y="664"/>
                  </a:lnTo>
                  <a:lnTo>
                    <a:pt x="82" y="649"/>
                  </a:lnTo>
                  <a:lnTo>
                    <a:pt x="70" y="633"/>
                  </a:lnTo>
                  <a:lnTo>
                    <a:pt x="59" y="617"/>
                  </a:lnTo>
                  <a:lnTo>
                    <a:pt x="49" y="599"/>
                  </a:lnTo>
                  <a:lnTo>
                    <a:pt x="40" y="583"/>
                  </a:lnTo>
                  <a:lnTo>
                    <a:pt x="32" y="564"/>
                  </a:lnTo>
                  <a:lnTo>
                    <a:pt x="25" y="546"/>
                  </a:lnTo>
                  <a:lnTo>
                    <a:pt x="19" y="527"/>
                  </a:lnTo>
                  <a:lnTo>
                    <a:pt x="13" y="508"/>
                  </a:lnTo>
                  <a:lnTo>
                    <a:pt x="9" y="488"/>
                  </a:lnTo>
                  <a:lnTo>
                    <a:pt x="5" y="468"/>
                  </a:lnTo>
                  <a:lnTo>
                    <a:pt x="2" y="448"/>
                  </a:lnTo>
                  <a:lnTo>
                    <a:pt x="1" y="427"/>
                  </a:lnTo>
                  <a:lnTo>
                    <a:pt x="0" y="406"/>
                  </a:lnTo>
                  <a:lnTo>
                    <a:pt x="1" y="385"/>
                  </a:lnTo>
                  <a:lnTo>
                    <a:pt x="2" y="365"/>
                  </a:lnTo>
                  <a:lnTo>
                    <a:pt x="5" y="345"/>
                  </a:lnTo>
                  <a:lnTo>
                    <a:pt x="9" y="325"/>
                  </a:lnTo>
                  <a:lnTo>
                    <a:pt x="13" y="305"/>
                  </a:lnTo>
                  <a:lnTo>
                    <a:pt x="19" y="286"/>
                  </a:lnTo>
                  <a:lnTo>
                    <a:pt x="25" y="267"/>
                  </a:lnTo>
                  <a:lnTo>
                    <a:pt x="32" y="248"/>
                  </a:lnTo>
                  <a:lnTo>
                    <a:pt x="40" y="230"/>
                  </a:lnTo>
                  <a:lnTo>
                    <a:pt x="49" y="213"/>
                  </a:lnTo>
                  <a:lnTo>
                    <a:pt x="59" y="195"/>
                  </a:lnTo>
                  <a:lnTo>
                    <a:pt x="70" y="180"/>
                  </a:lnTo>
                  <a:lnTo>
                    <a:pt x="82" y="163"/>
                  </a:lnTo>
                  <a:lnTo>
                    <a:pt x="94" y="147"/>
                  </a:lnTo>
                  <a:lnTo>
                    <a:pt x="106" y="133"/>
                  </a:lnTo>
                  <a:lnTo>
                    <a:pt x="119" y="120"/>
                  </a:lnTo>
                  <a:lnTo>
                    <a:pt x="134" y="106"/>
                  </a:lnTo>
                  <a:lnTo>
                    <a:pt x="148" y="93"/>
                  </a:lnTo>
                  <a:lnTo>
                    <a:pt x="164" y="81"/>
                  </a:lnTo>
                  <a:lnTo>
                    <a:pt x="180" y="69"/>
                  </a:lnTo>
                  <a:lnTo>
                    <a:pt x="196" y="59"/>
                  </a:lnTo>
                  <a:lnTo>
                    <a:pt x="213" y="49"/>
                  </a:lnTo>
                  <a:lnTo>
                    <a:pt x="231" y="40"/>
                  </a:lnTo>
                  <a:lnTo>
                    <a:pt x="249" y="31"/>
                  </a:lnTo>
                  <a:lnTo>
                    <a:pt x="267" y="25"/>
                  </a:lnTo>
                  <a:lnTo>
                    <a:pt x="286" y="18"/>
                  </a:lnTo>
                  <a:lnTo>
                    <a:pt x="306" y="13"/>
                  </a:lnTo>
                  <a:lnTo>
                    <a:pt x="325" y="8"/>
                  </a:lnTo>
                  <a:lnTo>
                    <a:pt x="345" y="5"/>
                  </a:lnTo>
                  <a:lnTo>
                    <a:pt x="365" y="2"/>
                  </a:lnTo>
                  <a:lnTo>
                    <a:pt x="386" y="0"/>
                  </a:lnTo>
                  <a:lnTo>
                    <a:pt x="406" y="0"/>
                  </a:lnTo>
                </a:path>
              </a:pathLst>
            </a:custGeom>
            <a:noFill/>
            <a:ln w="17463">
              <a:solidFill>
                <a:srgbClr val="C2C2C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98" name="Freeform 69"/>
            <p:cNvSpPr>
              <a:spLocks/>
            </p:cNvSpPr>
            <p:nvPr/>
          </p:nvSpPr>
          <p:spPr bwMode="auto">
            <a:xfrm>
              <a:off x="1527" y="2220"/>
              <a:ext cx="397" cy="312"/>
            </a:xfrm>
            <a:custGeom>
              <a:avLst/>
              <a:gdLst>
                <a:gd name="T0" fmla="*/ 402 w 1590"/>
                <a:gd name="T1" fmla="*/ 0 h 1251"/>
                <a:gd name="T2" fmla="*/ 1590 w 1590"/>
                <a:gd name="T3" fmla="*/ 0 h 1251"/>
                <a:gd name="T4" fmla="*/ 1186 w 1590"/>
                <a:gd name="T5" fmla="*/ 1251 h 1251"/>
                <a:gd name="T6" fmla="*/ 0 w 1590"/>
                <a:gd name="T7" fmla="*/ 1247 h 1251"/>
                <a:gd name="T8" fmla="*/ 402 w 1590"/>
                <a:gd name="T9" fmla="*/ 0 h 1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90"/>
                <a:gd name="T16" fmla="*/ 0 h 1251"/>
                <a:gd name="T17" fmla="*/ 1590 w 1590"/>
                <a:gd name="T18" fmla="*/ 1251 h 12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90" h="1251">
                  <a:moveTo>
                    <a:pt x="402" y="0"/>
                  </a:moveTo>
                  <a:lnTo>
                    <a:pt x="1590" y="0"/>
                  </a:lnTo>
                  <a:lnTo>
                    <a:pt x="1186" y="1251"/>
                  </a:lnTo>
                  <a:lnTo>
                    <a:pt x="0" y="1247"/>
                  </a:lnTo>
                  <a:lnTo>
                    <a:pt x="402" y="0"/>
                  </a:lnTo>
                  <a:close/>
                </a:path>
              </a:pathLst>
            </a:custGeom>
            <a:solidFill>
              <a:srgbClr val="A9A9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99" name="Freeform 70"/>
            <p:cNvSpPr>
              <a:spLocks/>
            </p:cNvSpPr>
            <p:nvPr/>
          </p:nvSpPr>
          <p:spPr bwMode="auto">
            <a:xfrm>
              <a:off x="1527" y="2220"/>
              <a:ext cx="397" cy="312"/>
            </a:xfrm>
            <a:custGeom>
              <a:avLst/>
              <a:gdLst>
                <a:gd name="T0" fmla="*/ 402 w 1590"/>
                <a:gd name="T1" fmla="*/ 0 h 1251"/>
                <a:gd name="T2" fmla="*/ 1590 w 1590"/>
                <a:gd name="T3" fmla="*/ 0 h 1251"/>
                <a:gd name="T4" fmla="*/ 1186 w 1590"/>
                <a:gd name="T5" fmla="*/ 1251 h 1251"/>
                <a:gd name="T6" fmla="*/ 0 w 1590"/>
                <a:gd name="T7" fmla="*/ 1247 h 1251"/>
                <a:gd name="T8" fmla="*/ 402 w 1590"/>
                <a:gd name="T9" fmla="*/ 0 h 1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90"/>
                <a:gd name="T16" fmla="*/ 0 h 1251"/>
                <a:gd name="T17" fmla="*/ 1590 w 1590"/>
                <a:gd name="T18" fmla="*/ 1251 h 12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90" h="1251">
                  <a:moveTo>
                    <a:pt x="402" y="0"/>
                  </a:moveTo>
                  <a:lnTo>
                    <a:pt x="1590" y="0"/>
                  </a:lnTo>
                  <a:lnTo>
                    <a:pt x="1186" y="1251"/>
                  </a:lnTo>
                  <a:lnTo>
                    <a:pt x="0" y="1247"/>
                  </a:lnTo>
                  <a:lnTo>
                    <a:pt x="402" y="0"/>
                  </a:lnTo>
                </a:path>
              </a:pathLst>
            </a:custGeom>
            <a:noFill/>
            <a:ln w="17463">
              <a:solidFill>
                <a:srgbClr val="C2C2C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00" name="Freeform 71"/>
            <p:cNvSpPr>
              <a:spLocks/>
            </p:cNvSpPr>
            <p:nvPr/>
          </p:nvSpPr>
          <p:spPr bwMode="auto">
            <a:xfrm>
              <a:off x="1630" y="1946"/>
              <a:ext cx="204" cy="204"/>
            </a:xfrm>
            <a:custGeom>
              <a:avLst/>
              <a:gdLst>
                <a:gd name="T0" fmla="*/ 447 w 812"/>
                <a:gd name="T1" fmla="*/ 2 h 813"/>
                <a:gd name="T2" fmla="*/ 507 w 812"/>
                <a:gd name="T3" fmla="*/ 13 h 813"/>
                <a:gd name="T4" fmla="*/ 564 w 812"/>
                <a:gd name="T5" fmla="*/ 32 h 813"/>
                <a:gd name="T6" fmla="*/ 617 w 812"/>
                <a:gd name="T7" fmla="*/ 59 h 813"/>
                <a:gd name="T8" fmla="*/ 665 w 812"/>
                <a:gd name="T9" fmla="*/ 94 h 813"/>
                <a:gd name="T10" fmla="*/ 706 w 812"/>
                <a:gd name="T11" fmla="*/ 134 h 813"/>
                <a:gd name="T12" fmla="*/ 743 w 812"/>
                <a:gd name="T13" fmla="*/ 180 h 813"/>
                <a:gd name="T14" fmla="*/ 772 w 812"/>
                <a:gd name="T15" fmla="*/ 231 h 813"/>
                <a:gd name="T16" fmla="*/ 794 w 812"/>
                <a:gd name="T17" fmla="*/ 286 h 813"/>
                <a:gd name="T18" fmla="*/ 808 w 812"/>
                <a:gd name="T19" fmla="*/ 345 h 813"/>
                <a:gd name="T20" fmla="*/ 812 w 812"/>
                <a:gd name="T21" fmla="*/ 406 h 813"/>
                <a:gd name="T22" fmla="*/ 808 w 812"/>
                <a:gd name="T23" fmla="*/ 468 h 813"/>
                <a:gd name="T24" fmla="*/ 794 w 812"/>
                <a:gd name="T25" fmla="*/ 528 h 813"/>
                <a:gd name="T26" fmla="*/ 772 w 812"/>
                <a:gd name="T27" fmla="*/ 582 h 813"/>
                <a:gd name="T28" fmla="*/ 743 w 812"/>
                <a:gd name="T29" fmla="*/ 634 h 813"/>
                <a:gd name="T30" fmla="*/ 706 w 812"/>
                <a:gd name="T31" fmla="*/ 679 h 813"/>
                <a:gd name="T32" fmla="*/ 665 w 812"/>
                <a:gd name="T33" fmla="*/ 719 h 813"/>
                <a:gd name="T34" fmla="*/ 617 w 812"/>
                <a:gd name="T35" fmla="*/ 754 h 813"/>
                <a:gd name="T36" fmla="*/ 564 w 812"/>
                <a:gd name="T37" fmla="*/ 781 h 813"/>
                <a:gd name="T38" fmla="*/ 507 w 812"/>
                <a:gd name="T39" fmla="*/ 800 h 813"/>
                <a:gd name="T40" fmla="*/ 447 w 812"/>
                <a:gd name="T41" fmla="*/ 811 h 813"/>
                <a:gd name="T42" fmla="*/ 385 w 812"/>
                <a:gd name="T43" fmla="*/ 812 h 813"/>
                <a:gd name="T44" fmla="*/ 324 w 812"/>
                <a:gd name="T45" fmla="*/ 804 h 813"/>
                <a:gd name="T46" fmla="*/ 266 w 812"/>
                <a:gd name="T47" fmla="*/ 789 h 813"/>
                <a:gd name="T48" fmla="*/ 213 w 812"/>
                <a:gd name="T49" fmla="*/ 764 h 813"/>
                <a:gd name="T50" fmla="*/ 162 w 812"/>
                <a:gd name="T51" fmla="*/ 732 h 813"/>
                <a:gd name="T52" fmla="*/ 119 w 812"/>
                <a:gd name="T53" fmla="*/ 694 h 813"/>
                <a:gd name="T54" fmla="*/ 80 w 812"/>
                <a:gd name="T55" fmla="*/ 649 h 813"/>
                <a:gd name="T56" fmla="*/ 49 w 812"/>
                <a:gd name="T57" fmla="*/ 600 h 813"/>
                <a:gd name="T58" fmla="*/ 24 w 812"/>
                <a:gd name="T59" fmla="*/ 547 h 813"/>
                <a:gd name="T60" fmla="*/ 7 w 812"/>
                <a:gd name="T61" fmla="*/ 489 h 813"/>
                <a:gd name="T62" fmla="*/ 0 w 812"/>
                <a:gd name="T63" fmla="*/ 427 h 813"/>
                <a:gd name="T64" fmla="*/ 2 w 812"/>
                <a:gd name="T65" fmla="*/ 365 h 813"/>
                <a:gd name="T66" fmla="*/ 12 w 812"/>
                <a:gd name="T67" fmla="*/ 306 h 813"/>
                <a:gd name="T68" fmla="*/ 32 w 812"/>
                <a:gd name="T69" fmla="*/ 249 h 813"/>
                <a:gd name="T70" fmla="*/ 59 w 812"/>
                <a:gd name="T71" fmla="*/ 196 h 813"/>
                <a:gd name="T72" fmla="*/ 92 w 812"/>
                <a:gd name="T73" fmla="*/ 148 h 813"/>
                <a:gd name="T74" fmla="*/ 132 w 812"/>
                <a:gd name="T75" fmla="*/ 106 h 813"/>
                <a:gd name="T76" fmla="*/ 179 w 812"/>
                <a:gd name="T77" fmla="*/ 70 h 813"/>
                <a:gd name="T78" fmla="*/ 229 w 812"/>
                <a:gd name="T79" fmla="*/ 40 h 813"/>
                <a:gd name="T80" fmla="*/ 285 w 812"/>
                <a:gd name="T81" fmla="*/ 19 h 813"/>
                <a:gd name="T82" fmla="*/ 344 w 812"/>
                <a:gd name="T83" fmla="*/ 6 h 813"/>
                <a:gd name="T84" fmla="*/ 406 w 812"/>
                <a:gd name="T85" fmla="*/ 0 h 81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812"/>
                <a:gd name="T130" fmla="*/ 0 h 813"/>
                <a:gd name="T131" fmla="*/ 812 w 812"/>
                <a:gd name="T132" fmla="*/ 813 h 81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812" h="813">
                  <a:moveTo>
                    <a:pt x="406" y="0"/>
                  </a:moveTo>
                  <a:lnTo>
                    <a:pt x="427" y="1"/>
                  </a:lnTo>
                  <a:lnTo>
                    <a:pt x="447" y="2"/>
                  </a:lnTo>
                  <a:lnTo>
                    <a:pt x="467" y="6"/>
                  </a:lnTo>
                  <a:lnTo>
                    <a:pt x="487" y="9"/>
                  </a:lnTo>
                  <a:lnTo>
                    <a:pt x="507" y="13"/>
                  </a:lnTo>
                  <a:lnTo>
                    <a:pt x="526" y="19"/>
                  </a:lnTo>
                  <a:lnTo>
                    <a:pt x="545" y="26"/>
                  </a:lnTo>
                  <a:lnTo>
                    <a:pt x="564" y="32"/>
                  </a:lnTo>
                  <a:lnTo>
                    <a:pt x="582" y="40"/>
                  </a:lnTo>
                  <a:lnTo>
                    <a:pt x="599" y="49"/>
                  </a:lnTo>
                  <a:lnTo>
                    <a:pt x="617" y="59"/>
                  </a:lnTo>
                  <a:lnTo>
                    <a:pt x="632" y="70"/>
                  </a:lnTo>
                  <a:lnTo>
                    <a:pt x="649" y="81"/>
                  </a:lnTo>
                  <a:lnTo>
                    <a:pt x="665" y="94"/>
                  </a:lnTo>
                  <a:lnTo>
                    <a:pt x="679" y="106"/>
                  </a:lnTo>
                  <a:lnTo>
                    <a:pt x="693" y="119"/>
                  </a:lnTo>
                  <a:lnTo>
                    <a:pt x="706" y="134"/>
                  </a:lnTo>
                  <a:lnTo>
                    <a:pt x="719" y="148"/>
                  </a:lnTo>
                  <a:lnTo>
                    <a:pt x="732" y="164"/>
                  </a:lnTo>
                  <a:lnTo>
                    <a:pt x="743" y="180"/>
                  </a:lnTo>
                  <a:lnTo>
                    <a:pt x="753" y="196"/>
                  </a:lnTo>
                  <a:lnTo>
                    <a:pt x="763" y="213"/>
                  </a:lnTo>
                  <a:lnTo>
                    <a:pt x="772" y="231"/>
                  </a:lnTo>
                  <a:lnTo>
                    <a:pt x="781" y="249"/>
                  </a:lnTo>
                  <a:lnTo>
                    <a:pt x="787" y="268"/>
                  </a:lnTo>
                  <a:lnTo>
                    <a:pt x="794" y="286"/>
                  </a:lnTo>
                  <a:lnTo>
                    <a:pt x="800" y="306"/>
                  </a:lnTo>
                  <a:lnTo>
                    <a:pt x="804" y="325"/>
                  </a:lnTo>
                  <a:lnTo>
                    <a:pt x="808" y="345"/>
                  </a:lnTo>
                  <a:lnTo>
                    <a:pt x="810" y="365"/>
                  </a:lnTo>
                  <a:lnTo>
                    <a:pt x="812" y="386"/>
                  </a:lnTo>
                  <a:lnTo>
                    <a:pt x="812" y="406"/>
                  </a:lnTo>
                  <a:lnTo>
                    <a:pt x="812" y="427"/>
                  </a:lnTo>
                  <a:lnTo>
                    <a:pt x="810" y="448"/>
                  </a:lnTo>
                  <a:lnTo>
                    <a:pt x="808" y="468"/>
                  </a:lnTo>
                  <a:lnTo>
                    <a:pt x="804" y="489"/>
                  </a:lnTo>
                  <a:lnTo>
                    <a:pt x="800" y="508"/>
                  </a:lnTo>
                  <a:lnTo>
                    <a:pt x="794" y="528"/>
                  </a:lnTo>
                  <a:lnTo>
                    <a:pt x="787" y="547"/>
                  </a:lnTo>
                  <a:lnTo>
                    <a:pt x="781" y="564"/>
                  </a:lnTo>
                  <a:lnTo>
                    <a:pt x="772" y="582"/>
                  </a:lnTo>
                  <a:lnTo>
                    <a:pt x="763" y="600"/>
                  </a:lnTo>
                  <a:lnTo>
                    <a:pt x="753" y="617"/>
                  </a:lnTo>
                  <a:lnTo>
                    <a:pt x="743" y="634"/>
                  </a:lnTo>
                  <a:lnTo>
                    <a:pt x="732" y="649"/>
                  </a:lnTo>
                  <a:lnTo>
                    <a:pt x="719" y="665"/>
                  </a:lnTo>
                  <a:lnTo>
                    <a:pt x="706" y="679"/>
                  </a:lnTo>
                  <a:lnTo>
                    <a:pt x="693" y="694"/>
                  </a:lnTo>
                  <a:lnTo>
                    <a:pt x="679" y="707"/>
                  </a:lnTo>
                  <a:lnTo>
                    <a:pt x="665" y="719"/>
                  </a:lnTo>
                  <a:lnTo>
                    <a:pt x="649" y="732"/>
                  </a:lnTo>
                  <a:lnTo>
                    <a:pt x="632" y="743"/>
                  </a:lnTo>
                  <a:lnTo>
                    <a:pt x="617" y="754"/>
                  </a:lnTo>
                  <a:lnTo>
                    <a:pt x="599" y="764"/>
                  </a:lnTo>
                  <a:lnTo>
                    <a:pt x="582" y="773"/>
                  </a:lnTo>
                  <a:lnTo>
                    <a:pt x="564" y="781"/>
                  </a:lnTo>
                  <a:lnTo>
                    <a:pt x="545" y="789"/>
                  </a:lnTo>
                  <a:lnTo>
                    <a:pt x="526" y="794"/>
                  </a:lnTo>
                  <a:lnTo>
                    <a:pt x="507" y="800"/>
                  </a:lnTo>
                  <a:lnTo>
                    <a:pt x="487" y="804"/>
                  </a:lnTo>
                  <a:lnTo>
                    <a:pt x="467" y="808"/>
                  </a:lnTo>
                  <a:lnTo>
                    <a:pt x="447" y="811"/>
                  </a:lnTo>
                  <a:lnTo>
                    <a:pt x="427" y="812"/>
                  </a:lnTo>
                  <a:lnTo>
                    <a:pt x="406" y="813"/>
                  </a:lnTo>
                  <a:lnTo>
                    <a:pt x="385" y="812"/>
                  </a:lnTo>
                  <a:lnTo>
                    <a:pt x="364" y="811"/>
                  </a:lnTo>
                  <a:lnTo>
                    <a:pt x="344" y="808"/>
                  </a:lnTo>
                  <a:lnTo>
                    <a:pt x="324" y="804"/>
                  </a:lnTo>
                  <a:lnTo>
                    <a:pt x="304" y="800"/>
                  </a:lnTo>
                  <a:lnTo>
                    <a:pt x="285" y="794"/>
                  </a:lnTo>
                  <a:lnTo>
                    <a:pt x="266" y="789"/>
                  </a:lnTo>
                  <a:lnTo>
                    <a:pt x="248" y="781"/>
                  </a:lnTo>
                  <a:lnTo>
                    <a:pt x="229" y="773"/>
                  </a:lnTo>
                  <a:lnTo>
                    <a:pt x="213" y="764"/>
                  </a:lnTo>
                  <a:lnTo>
                    <a:pt x="195" y="754"/>
                  </a:lnTo>
                  <a:lnTo>
                    <a:pt x="179" y="743"/>
                  </a:lnTo>
                  <a:lnTo>
                    <a:pt x="162" y="732"/>
                  </a:lnTo>
                  <a:lnTo>
                    <a:pt x="148" y="719"/>
                  </a:lnTo>
                  <a:lnTo>
                    <a:pt x="132" y="707"/>
                  </a:lnTo>
                  <a:lnTo>
                    <a:pt x="119" y="694"/>
                  </a:lnTo>
                  <a:lnTo>
                    <a:pt x="106" y="679"/>
                  </a:lnTo>
                  <a:lnTo>
                    <a:pt x="92" y="665"/>
                  </a:lnTo>
                  <a:lnTo>
                    <a:pt x="80" y="649"/>
                  </a:lnTo>
                  <a:lnTo>
                    <a:pt x="69" y="634"/>
                  </a:lnTo>
                  <a:lnTo>
                    <a:pt x="59" y="617"/>
                  </a:lnTo>
                  <a:lnTo>
                    <a:pt x="49" y="600"/>
                  </a:lnTo>
                  <a:lnTo>
                    <a:pt x="40" y="582"/>
                  </a:lnTo>
                  <a:lnTo>
                    <a:pt x="32" y="564"/>
                  </a:lnTo>
                  <a:lnTo>
                    <a:pt x="24" y="547"/>
                  </a:lnTo>
                  <a:lnTo>
                    <a:pt x="17" y="528"/>
                  </a:lnTo>
                  <a:lnTo>
                    <a:pt x="12" y="508"/>
                  </a:lnTo>
                  <a:lnTo>
                    <a:pt x="7" y="489"/>
                  </a:lnTo>
                  <a:lnTo>
                    <a:pt x="4" y="468"/>
                  </a:lnTo>
                  <a:lnTo>
                    <a:pt x="2" y="448"/>
                  </a:lnTo>
                  <a:lnTo>
                    <a:pt x="0" y="427"/>
                  </a:lnTo>
                  <a:lnTo>
                    <a:pt x="0" y="406"/>
                  </a:lnTo>
                  <a:lnTo>
                    <a:pt x="0" y="386"/>
                  </a:lnTo>
                  <a:lnTo>
                    <a:pt x="2" y="365"/>
                  </a:lnTo>
                  <a:lnTo>
                    <a:pt x="4" y="345"/>
                  </a:lnTo>
                  <a:lnTo>
                    <a:pt x="7" y="325"/>
                  </a:lnTo>
                  <a:lnTo>
                    <a:pt x="12" y="306"/>
                  </a:lnTo>
                  <a:lnTo>
                    <a:pt x="17" y="286"/>
                  </a:lnTo>
                  <a:lnTo>
                    <a:pt x="24" y="268"/>
                  </a:lnTo>
                  <a:lnTo>
                    <a:pt x="32" y="249"/>
                  </a:lnTo>
                  <a:lnTo>
                    <a:pt x="40" y="231"/>
                  </a:lnTo>
                  <a:lnTo>
                    <a:pt x="49" y="213"/>
                  </a:lnTo>
                  <a:lnTo>
                    <a:pt x="59" y="196"/>
                  </a:lnTo>
                  <a:lnTo>
                    <a:pt x="69" y="180"/>
                  </a:lnTo>
                  <a:lnTo>
                    <a:pt x="80" y="164"/>
                  </a:lnTo>
                  <a:lnTo>
                    <a:pt x="92" y="148"/>
                  </a:lnTo>
                  <a:lnTo>
                    <a:pt x="106" y="134"/>
                  </a:lnTo>
                  <a:lnTo>
                    <a:pt x="119" y="119"/>
                  </a:lnTo>
                  <a:lnTo>
                    <a:pt x="132" y="106"/>
                  </a:lnTo>
                  <a:lnTo>
                    <a:pt x="148" y="94"/>
                  </a:lnTo>
                  <a:lnTo>
                    <a:pt x="162" y="81"/>
                  </a:lnTo>
                  <a:lnTo>
                    <a:pt x="179" y="70"/>
                  </a:lnTo>
                  <a:lnTo>
                    <a:pt x="195" y="59"/>
                  </a:lnTo>
                  <a:lnTo>
                    <a:pt x="213" y="49"/>
                  </a:lnTo>
                  <a:lnTo>
                    <a:pt x="229" y="40"/>
                  </a:lnTo>
                  <a:lnTo>
                    <a:pt x="248" y="32"/>
                  </a:lnTo>
                  <a:lnTo>
                    <a:pt x="266" y="26"/>
                  </a:lnTo>
                  <a:lnTo>
                    <a:pt x="285" y="19"/>
                  </a:lnTo>
                  <a:lnTo>
                    <a:pt x="304" y="13"/>
                  </a:lnTo>
                  <a:lnTo>
                    <a:pt x="324" y="9"/>
                  </a:lnTo>
                  <a:lnTo>
                    <a:pt x="344" y="6"/>
                  </a:lnTo>
                  <a:lnTo>
                    <a:pt x="364" y="2"/>
                  </a:lnTo>
                  <a:lnTo>
                    <a:pt x="385" y="1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F5C6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01" name="Freeform 72"/>
            <p:cNvSpPr>
              <a:spLocks/>
            </p:cNvSpPr>
            <p:nvPr/>
          </p:nvSpPr>
          <p:spPr bwMode="auto">
            <a:xfrm>
              <a:off x="1630" y="1946"/>
              <a:ext cx="204" cy="204"/>
            </a:xfrm>
            <a:custGeom>
              <a:avLst/>
              <a:gdLst>
                <a:gd name="T0" fmla="*/ 447 w 812"/>
                <a:gd name="T1" fmla="*/ 2 h 813"/>
                <a:gd name="T2" fmla="*/ 507 w 812"/>
                <a:gd name="T3" fmla="*/ 13 h 813"/>
                <a:gd name="T4" fmla="*/ 564 w 812"/>
                <a:gd name="T5" fmla="*/ 32 h 813"/>
                <a:gd name="T6" fmla="*/ 617 w 812"/>
                <a:gd name="T7" fmla="*/ 59 h 813"/>
                <a:gd name="T8" fmla="*/ 665 w 812"/>
                <a:gd name="T9" fmla="*/ 94 h 813"/>
                <a:gd name="T10" fmla="*/ 706 w 812"/>
                <a:gd name="T11" fmla="*/ 134 h 813"/>
                <a:gd name="T12" fmla="*/ 743 w 812"/>
                <a:gd name="T13" fmla="*/ 180 h 813"/>
                <a:gd name="T14" fmla="*/ 772 w 812"/>
                <a:gd name="T15" fmla="*/ 231 h 813"/>
                <a:gd name="T16" fmla="*/ 794 w 812"/>
                <a:gd name="T17" fmla="*/ 286 h 813"/>
                <a:gd name="T18" fmla="*/ 808 w 812"/>
                <a:gd name="T19" fmla="*/ 345 h 813"/>
                <a:gd name="T20" fmla="*/ 812 w 812"/>
                <a:gd name="T21" fmla="*/ 406 h 813"/>
                <a:gd name="T22" fmla="*/ 808 w 812"/>
                <a:gd name="T23" fmla="*/ 468 h 813"/>
                <a:gd name="T24" fmla="*/ 794 w 812"/>
                <a:gd name="T25" fmla="*/ 528 h 813"/>
                <a:gd name="T26" fmla="*/ 772 w 812"/>
                <a:gd name="T27" fmla="*/ 582 h 813"/>
                <a:gd name="T28" fmla="*/ 743 w 812"/>
                <a:gd name="T29" fmla="*/ 634 h 813"/>
                <a:gd name="T30" fmla="*/ 706 w 812"/>
                <a:gd name="T31" fmla="*/ 679 h 813"/>
                <a:gd name="T32" fmla="*/ 665 w 812"/>
                <a:gd name="T33" fmla="*/ 719 h 813"/>
                <a:gd name="T34" fmla="*/ 617 w 812"/>
                <a:gd name="T35" fmla="*/ 754 h 813"/>
                <a:gd name="T36" fmla="*/ 564 w 812"/>
                <a:gd name="T37" fmla="*/ 781 h 813"/>
                <a:gd name="T38" fmla="*/ 507 w 812"/>
                <a:gd name="T39" fmla="*/ 800 h 813"/>
                <a:gd name="T40" fmla="*/ 447 w 812"/>
                <a:gd name="T41" fmla="*/ 811 h 813"/>
                <a:gd name="T42" fmla="*/ 385 w 812"/>
                <a:gd name="T43" fmla="*/ 812 h 813"/>
                <a:gd name="T44" fmla="*/ 324 w 812"/>
                <a:gd name="T45" fmla="*/ 804 h 813"/>
                <a:gd name="T46" fmla="*/ 266 w 812"/>
                <a:gd name="T47" fmla="*/ 789 h 813"/>
                <a:gd name="T48" fmla="*/ 213 w 812"/>
                <a:gd name="T49" fmla="*/ 764 h 813"/>
                <a:gd name="T50" fmla="*/ 162 w 812"/>
                <a:gd name="T51" fmla="*/ 732 h 813"/>
                <a:gd name="T52" fmla="*/ 119 w 812"/>
                <a:gd name="T53" fmla="*/ 694 h 813"/>
                <a:gd name="T54" fmla="*/ 80 w 812"/>
                <a:gd name="T55" fmla="*/ 649 h 813"/>
                <a:gd name="T56" fmla="*/ 49 w 812"/>
                <a:gd name="T57" fmla="*/ 600 h 813"/>
                <a:gd name="T58" fmla="*/ 24 w 812"/>
                <a:gd name="T59" fmla="*/ 547 h 813"/>
                <a:gd name="T60" fmla="*/ 7 w 812"/>
                <a:gd name="T61" fmla="*/ 489 h 813"/>
                <a:gd name="T62" fmla="*/ 0 w 812"/>
                <a:gd name="T63" fmla="*/ 427 h 813"/>
                <a:gd name="T64" fmla="*/ 2 w 812"/>
                <a:gd name="T65" fmla="*/ 365 h 813"/>
                <a:gd name="T66" fmla="*/ 12 w 812"/>
                <a:gd name="T67" fmla="*/ 306 h 813"/>
                <a:gd name="T68" fmla="*/ 32 w 812"/>
                <a:gd name="T69" fmla="*/ 249 h 813"/>
                <a:gd name="T70" fmla="*/ 59 w 812"/>
                <a:gd name="T71" fmla="*/ 196 h 813"/>
                <a:gd name="T72" fmla="*/ 92 w 812"/>
                <a:gd name="T73" fmla="*/ 148 h 813"/>
                <a:gd name="T74" fmla="*/ 132 w 812"/>
                <a:gd name="T75" fmla="*/ 106 h 813"/>
                <a:gd name="T76" fmla="*/ 179 w 812"/>
                <a:gd name="T77" fmla="*/ 70 h 813"/>
                <a:gd name="T78" fmla="*/ 229 w 812"/>
                <a:gd name="T79" fmla="*/ 40 h 813"/>
                <a:gd name="T80" fmla="*/ 285 w 812"/>
                <a:gd name="T81" fmla="*/ 19 h 813"/>
                <a:gd name="T82" fmla="*/ 344 w 812"/>
                <a:gd name="T83" fmla="*/ 6 h 813"/>
                <a:gd name="T84" fmla="*/ 406 w 812"/>
                <a:gd name="T85" fmla="*/ 0 h 81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812"/>
                <a:gd name="T130" fmla="*/ 0 h 813"/>
                <a:gd name="T131" fmla="*/ 812 w 812"/>
                <a:gd name="T132" fmla="*/ 813 h 81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812" h="813">
                  <a:moveTo>
                    <a:pt x="406" y="0"/>
                  </a:moveTo>
                  <a:lnTo>
                    <a:pt x="427" y="1"/>
                  </a:lnTo>
                  <a:lnTo>
                    <a:pt x="447" y="2"/>
                  </a:lnTo>
                  <a:lnTo>
                    <a:pt x="467" y="6"/>
                  </a:lnTo>
                  <a:lnTo>
                    <a:pt x="487" y="9"/>
                  </a:lnTo>
                  <a:lnTo>
                    <a:pt x="507" y="13"/>
                  </a:lnTo>
                  <a:lnTo>
                    <a:pt x="526" y="19"/>
                  </a:lnTo>
                  <a:lnTo>
                    <a:pt x="545" y="26"/>
                  </a:lnTo>
                  <a:lnTo>
                    <a:pt x="564" y="32"/>
                  </a:lnTo>
                  <a:lnTo>
                    <a:pt x="582" y="40"/>
                  </a:lnTo>
                  <a:lnTo>
                    <a:pt x="599" y="49"/>
                  </a:lnTo>
                  <a:lnTo>
                    <a:pt x="617" y="59"/>
                  </a:lnTo>
                  <a:lnTo>
                    <a:pt x="632" y="70"/>
                  </a:lnTo>
                  <a:lnTo>
                    <a:pt x="649" y="81"/>
                  </a:lnTo>
                  <a:lnTo>
                    <a:pt x="665" y="94"/>
                  </a:lnTo>
                  <a:lnTo>
                    <a:pt x="679" y="106"/>
                  </a:lnTo>
                  <a:lnTo>
                    <a:pt x="693" y="119"/>
                  </a:lnTo>
                  <a:lnTo>
                    <a:pt x="706" y="134"/>
                  </a:lnTo>
                  <a:lnTo>
                    <a:pt x="719" y="148"/>
                  </a:lnTo>
                  <a:lnTo>
                    <a:pt x="732" y="164"/>
                  </a:lnTo>
                  <a:lnTo>
                    <a:pt x="743" y="180"/>
                  </a:lnTo>
                  <a:lnTo>
                    <a:pt x="753" y="196"/>
                  </a:lnTo>
                  <a:lnTo>
                    <a:pt x="763" y="213"/>
                  </a:lnTo>
                  <a:lnTo>
                    <a:pt x="772" y="231"/>
                  </a:lnTo>
                  <a:lnTo>
                    <a:pt x="781" y="249"/>
                  </a:lnTo>
                  <a:lnTo>
                    <a:pt x="787" y="268"/>
                  </a:lnTo>
                  <a:lnTo>
                    <a:pt x="794" y="286"/>
                  </a:lnTo>
                  <a:lnTo>
                    <a:pt x="800" y="306"/>
                  </a:lnTo>
                  <a:lnTo>
                    <a:pt x="804" y="325"/>
                  </a:lnTo>
                  <a:lnTo>
                    <a:pt x="808" y="345"/>
                  </a:lnTo>
                  <a:lnTo>
                    <a:pt x="810" y="365"/>
                  </a:lnTo>
                  <a:lnTo>
                    <a:pt x="812" y="386"/>
                  </a:lnTo>
                  <a:lnTo>
                    <a:pt x="812" y="406"/>
                  </a:lnTo>
                  <a:lnTo>
                    <a:pt x="812" y="427"/>
                  </a:lnTo>
                  <a:lnTo>
                    <a:pt x="810" y="448"/>
                  </a:lnTo>
                  <a:lnTo>
                    <a:pt x="808" y="468"/>
                  </a:lnTo>
                  <a:lnTo>
                    <a:pt x="804" y="489"/>
                  </a:lnTo>
                  <a:lnTo>
                    <a:pt x="800" y="508"/>
                  </a:lnTo>
                  <a:lnTo>
                    <a:pt x="794" y="528"/>
                  </a:lnTo>
                  <a:lnTo>
                    <a:pt x="787" y="547"/>
                  </a:lnTo>
                  <a:lnTo>
                    <a:pt x="781" y="564"/>
                  </a:lnTo>
                  <a:lnTo>
                    <a:pt x="772" y="582"/>
                  </a:lnTo>
                  <a:lnTo>
                    <a:pt x="763" y="600"/>
                  </a:lnTo>
                  <a:lnTo>
                    <a:pt x="753" y="617"/>
                  </a:lnTo>
                  <a:lnTo>
                    <a:pt x="743" y="634"/>
                  </a:lnTo>
                  <a:lnTo>
                    <a:pt x="732" y="649"/>
                  </a:lnTo>
                  <a:lnTo>
                    <a:pt x="719" y="665"/>
                  </a:lnTo>
                  <a:lnTo>
                    <a:pt x="706" y="679"/>
                  </a:lnTo>
                  <a:lnTo>
                    <a:pt x="693" y="694"/>
                  </a:lnTo>
                  <a:lnTo>
                    <a:pt x="679" y="707"/>
                  </a:lnTo>
                  <a:lnTo>
                    <a:pt x="665" y="719"/>
                  </a:lnTo>
                  <a:lnTo>
                    <a:pt x="649" y="732"/>
                  </a:lnTo>
                  <a:lnTo>
                    <a:pt x="632" y="743"/>
                  </a:lnTo>
                  <a:lnTo>
                    <a:pt x="617" y="754"/>
                  </a:lnTo>
                  <a:lnTo>
                    <a:pt x="599" y="764"/>
                  </a:lnTo>
                  <a:lnTo>
                    <a:pt x="582" y="773"/>
                  </a:lnTo>
                  <a:lnTo>
                    <a:pt x="564" y="781"/>
                  </a:lnTo>
                  <a:lnTo>
                    <a:pt x="545" y="789"/>
                  </a:lnTo>
                  <a:lnTo>
                    <a:pt x="526" y="794"/>
                  </a:lnTo>
                  <a:lnTo>
                    <a:pt x="507" y="800"/>
                  </a:lnTo>
                  <a:lnTo>
                    <a:pt x="487" y="804"/>
                  </a:lnTo>
                  <a:lnTo>
                    <a:pt x="467" y="808"/>
                  </a:lnTo>
                  <a:lnTo>
                    <a:pt x="447" y="811"/>
                  </a:lnTo>
                  <a:lnTo>
                    <a:pt x="427" y="812"/>
                  </a:lnTo>
                  <a:lnTo>
                    <a:pt x="406" y="813"/>
                  </a:lnTo>
                  <a:lnTo>
                    <a:pt x="385" y="812"/>
                  </a:lnTo>
                  <a:lnTo>
                    <a:pt x="364" y="811"/>
                  </a:lnTo>
                  <a:lnTo>
                    <a:pt x="344" y="808"/>
                  </a:lnTo>
                  <a:lnTo>
                    <a:pt x="324" y="804"/>
                  </a:lnTo>
                  <a:lnTo>
                    <a:pt x="304" y="800"/>
                  </a:lnTo>
                  <a:lnTo>
                    <a:pt x="285" y="794"/>
                  </a:lnTo>
                  <a:lnTo>
                    <a:pt x="266" y="789"/>
                  </a:lnTo>
                  <a:lnTo>
                    <a:pt x="248" y="781"/>
                  </a:lnTo>
                  <a:lnTo>
                    <a:pt x="229" y="773"/>
                  </a:lnTo>
                  <a:lnTo>
                    <a:pt x="213" y="764"/>
                  </a:lnTo>
                  <a:lnTo>
                    <a:pt x="195" y="754"/>
                  </a:lnTo>
                  <a:lnTo>
                    <a:pt x="179" y="743"/>
                  </a:lnTo>
                  <a:lnTo>
                    <a:pt x="162" y="732"/>
                  </a:lnTo>
                  <a:lnTo>
                    <a:pt x="148" y="719"/>
                  </a:lnTo>
                  <a:lnTo>
                    <a:pt x="132" y="707"/>
                  </a:lnTo>
                  <a:lnTo>
                    <a:pt x="119" y="694"/>
                  </a:lnTo>
                  <a:lnTo>
                    <a:pt x="106" y="679"/>
                  </a:lnTo>
                  <a:lnTo>
                    <a:pt x="92" y="665"/>
                  </a:lnTo>
                  <a:lnTo>
                    <a:pt x="80" y="649"/>
                  </a:lnTo>
                  <a:lnTo>
                    <a:pt x="69" y="634"/>
                  </a:lnTo>
                  <a:lnTo>
                    <a:pt x="59" y="617"/>
                  </a:lnTo>
                  <a:lnTo>
                    <a:pt x="49" y="600"/>
                  </a:lnTo>
                  <a:lnTo>
                    <a:pt x="40" y="582"/>
                  </a:lnTo>
                  <a:lnTo>
                    <a:pt x="32" y="564"/>
                  </a:lnTo>
                  <a:lnTo>
                    <a:pt x="24" y="547"/>
                  </a:lnTo>
                  <a:lnTo>
                    <a:pt x="17" y="528"/>
                  </a:lnTo>
                  <a:lnTo>
                    <a:pt x="12" y="508"/>
                  </a:lnTo>
                  <a:lnTo>
                    <a:pt x="7" y="489"/>
                  </a:lnTo>
                  <a:lnTo>
                    <a:pt x="4" y="468"/>
                  </a:lnTo>
                  <a:lnTo>
                    <a:pt x="2" y="448"/>
                  </a:lnTo>
                  <a:lnTo>
                    <a:pt x="0" y="427"/>
                  </a:lnTo>
                  <a:lnTo>
                    <a:pt x="0" y="406"/>
                  </a:lnTo>
                  <a:lnTo>
                    <a:pt x="0" y="386"/>
                  </a:lnTo>
                  <a:lnTo>
                    <a:pt x="2" y="365"/>
                  </a:lnTo>
                  <a:lnTo>
                    <a:pt x="4" y="345"/>
                  </a:lnTo>
                  <a:lnTo>
                    <a:pt x="7" y="325"/>
                  </a:lnTo>
                  <a:lnTo>
                    <a:pt x="12" y="306"/>
                  </a:lnTo>
                  <a:lnTo>
                    <a:pt x="17" y="286"/>
                  </a:lnTo>
                  <a:lnTo>
                    <a:pt x="24" y="268"/>
                  </a:lnTo>
                  <a:lnTo>
                    <a:pt x="32" y="249"/>
                  </a:lnTo>
                  <a:lnTo>
                    <a:pt x="40" y="231"/>
                  </a:lnTo>
                  <a:lnTo>
                    <a:pt x="49" y="213"/>
                  </a:lnTo>
                  <a:lnTo>
                    <a:pt x="59" y="196"/>
                  </a:lnTo>
                  <a:lnTo>
                    <a:pt x="69" y="180"/>
                  </a:lnTo>
                  <a:lnTo>
                    <a:pt x="80" y="164"/>
                  </a:lnTo>
                  <a:lnTo>
                    <a:pt x="92" y="148"/>
                  </a:lnTo>
                  <a:lnTo>
                    <a:pt x="106" y="134"/>
                  </a:lnTo>
                  <a:lnTo>
                    <a:pt x="119" y="119"/>
                  </a:lnTo>
                  <a:lnTo>
                    <a:pt x="132" y="106"/>
                  </a:lnTo>
                  <a:lnTo>
                    <a:pt x="148" y="94"/>
                  </a:lnTo>
                  <a:lnTo>
                    <a:pt x="162" y="81"/>
                  </a:lnTo>
                  <a:lnTo>
                    <a:pt x="179" y="70"/>
                  </a:lnTo>
                  <a:lnTo>
                    <a:pt x="195" y="59"/>
                  </a:lnTo>
                  <a:lnTo>
                    <a:pt x="213" y="49"/>
                  </a:lnTo>
                  <a:lnTo>
                    <a:pt x="229" y="40"/>
                  </a:lnTo>
                  <a:lnTo>
                    <a:pt x="248" y="32"/>
                  </a:lnTo>
                  <a:lnTo>
                    <a:pt x="266" y="26"/>
                  </a:lnTo>
                  <a:lnTo>
                    <a:pt x="285" y="19"/>
                  </a:lnTo>
                  <a:lnTo>
                    <a:pt x="304" y="13"/>
                  </a:lnTo>
                  <a:lnTo>
                    <a:pt x="324" y="9"/>
                  </a:lnTo>
                  <a:lnTo>
                    <a:pt x="344" y="6"/>
                  </a:lnTo>
                  <a:lnTo>
                    <a:pt x="364" y="2"/>
                  </a:lnTo>
                  <a:lnTo>
                    <a:pt x="385" y="1"/>
                  </a:lnTo>
                  <a:lnTo>
                    <a:pt x="406" y="0"/>
                  </a:lnTo>
                </a:path>
              </a:pathLst>
            </a:custGeom>
            <a:noFill/>
            <a:ln w="0" cap="sq">
              <a:solidFill>
                <a:srgbClr val="25221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02" name="Freeform 73"/>
            <p:cNvSpPr>
              <a:spLocks/>
            </p:cNvSpPr>
            <p:nvPr/>
          </p:nvSpPr>
          <p:spPr bwMode="auto">
            <a:xfrm>
              <a:off x="1492" y="2195"/>
              <a:ext cx="398" cy="312"/>
            </a:xfrm>
            <a:custGeom>
              <a:avLst/>
              <a:gdLst>
                <a:gd name="T0" fmla="*/ 404 w 1591"/>
                <a:gd name="T1" fmla="*/ 0 h 1247"/>
                <a:gd name="T2" fmla="*/ 1591 w 1591"/>
                <a:gd name="T3" fmla="*/ 0 h 1247"/>
                <a:gd name="T4" fmla="*/ 1191 w 1591"/>
                <a:gd name="T5" fmla="*/ 1246 h 1247"/>
                <a:gd name="T6" fmla="*/ 0 w 1591"/>
                <a:gd name="T7" fmla="*/ 1247 h 1247"/>
                <a:gd name="T8" fmla="*/ 404 w 1591"/>
                <a:gd name="T9" fmla="*/ 0 h 1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91"/>
                <a:gd name="T16" fmla="*/ 0 h 1247"/>
                <a:gd name="T17" fmla="*/ 1591 w 1591"/>
                <a:gd name="T18" fmla="*/ 1247 h 12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91" h="1247">
                  <a:moveTo>
                    <a:pt x="404" y="0"/>
                  </a:moveTo>
                  <a:lnTo>
                    <a:pt x="1591" y="0"/>
                  </a:lnTo>
                  <a:lnTo>
                    <a:pt x="1191" y="1246"/>
                  </a:lnTo>
                  <a:lnTo>
                    <a:pt x="0" y="1247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5C6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03" name="Freeform 74"/>
            <p:cNvSpPr>
              <a:spLocks/>
            </p:cNvSpPr>
            <p:nvPr/>
          </p:nvSpPr>
          <p:spPr bwMode="auto">
            <a:xfrm>
              <a:off x="1492" y="2195"/>
              <a:ext cx="398" cy="312"/>
            </a:xfrm>
            <a:custGeom>
              <a:avLst/>
              <a:gdLst>
                <a:gd name="T0" fmla="*/ 404 w 1591"/>
                <a:gd name="T1" fmla="*/ 0 h 1247"/>
                <a:gd name="T2" fmla="*/ 1591 w 1591"/>
                <a:gd name="T3" fmla="*/ 0 h 1247"/>
                <a:gd name="T4" fmla="*/ 1191 w 1591"/>
                <a:gd name="T5" fmla="*/ 1246 h 1247"/>
                <a:gd name="T6" fmla="*/ 0 w 1591"/>
                <a:gd name="T7" fmla="*/ 1247 h 1247"/>
                <a:gd name="T8" fmla="*/ 404 w 1591"/>
                <a:gd name="T9" fmla="*/ 0 h 1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91"/>
                <a:gd name="T16" fmla="*/ 0 h 1247"/>
                <a:gd name="T17" fmla="*/ 1591 w 1591"/>
                <a:gd name="T18" fmla="*/ 1247 h 12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91" h="1247">
                  <a:moveTo>
                    <a:pt x="404" y="0"/>
                  </a:moveTo>
                  <a:lnTo>
                    <a:pt x="1591" y="0"/>
                  </a:lnTo>
                  <a:lnTo>
                    <a:pt x="1191" y="1246"/>
                  </a:lnTo>
                  <a:lnTo>
                    <a:pt x="0" y="1247"/>
                  </a:lnTo>
                  <a:lnTo>
                    <a:pt x="404" y="0"/>
                  </a:lnTo>
                </a:path>
              </a:pathLst>
            </a:custGeom>
            <a:noFill/>
            <a:ln w="0" cap="sq">
              <a:solidFill>
                <a:srgbClr val="25221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04" name="Rectangle 75"/>
            <p:cNvSpPr>
              <a:spLocks noChangeArrowheads="1"/>
            </p:cNvSpPr>
            <p:nvPr/>
          </p:nvSpPr>
          <p:spPr bwMode="auto">
            <a:xfrm>
              <a:off x="1469" y="2586"/>
              <a:ext cx="482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500">
                  <a:solidFill>
                    <a:srgbClr val="000000"/>
                  </a:solidFill>
                </a:rPr>
                <a:t>Designer</a:t>
              </a:r>
              <a:endParaRPr lang="en-US" sz="2400"/>
            </a:p>
          </p:txBody>
        </p:sp>
        <p:sp>
          <p:nvSpPr>
            <p:cNvPr id="105605" name="Rectangle 76"/>
            <p:cNvSpPr>
              <a:spLocks noChangeArrowheads="1"/>
            </p:cNvSpPr>
            <p:nvPr/>
          </p:nvSpPr>
          <p:spPr bwMode="auto">
            <a:xfrm>
              <a:off x="1132" y="3755"/>
              <a:ext cx="115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500">
                  <a:solidFill>
                    <a:srgbClr val="000000"/>
                  </a:solidFill>
                </a:rPr>
                <a:t>Use Case Realization</a:t>
              </a:r>
              <a:endParaRPr lang="en-US" sz="2400"/>
            </a:p>
          </p:txBody>
        </p:sp>
        <p:sp>
          <p:nvSpPr>
            <p:cNvPr id="105606" name="Rectangle 77"/>
            <p:cNvSpPr>
              <a:spLocks noChangeArrowheads="1"/>
            </p:cNvSpPr>
            <p:nvPr/>
          </p:nvSpPr>
          <p:spPr bwMode="auto">
            <a:xfrm>
              <a:off x="3538" y="3776"/>
              <a:ext cx="1102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500" b="1">
                  <a:solidFill>
                    <a:srgbClr val="000000"/>
                  </a:solidFill>
                </a:rPr>
                <a:t>Use Case Template</a:t>
              </a:r>
              <a:endParaRPr lang="en-US" sz="2400"/>
            </a:p>
          </p:txBody>
        </p:sp>
        <p:sp>
          <p:nvSpPr>
            <p:cNvPr id="105607" name="Rectangle 78"/>
            <p:cNvSpPr>
              <a:spLocks noChangeArrowheads="1"/>
            </p:cNvSpPr>
            <p:nvPr/>
          </p:nvSpPr>
          <p:spPr bwMode="auto">
            <a:xfrm>
              <a:off x="3127" y="1100"/>
              <a:ext cx="1012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500" b="1">
                  <a:solidFill>
                    <a:srgbClr val="000000"/>
                  </a:solidFill>
                </a:rPr>
                <a:t>Rose Tool Mentor</a:t>
              </a:r>
              <a:endParaRPr lang="en-US" sz="2400" b="1"/>
            </a:p>
          </p:txBody>
        </p:sp>
        <p:sp>
          <p:nvSpPr>
            <p:cNvPr id="105608" name="Rectangle 79"/>
            <p:cNvSpPr>
              <a:spLocks noChangeArrowheads="1"/>
            </p:cNvSpPr>
            <p:nvPr/>
          </p:nvSpPr>
          <p:spPr bwMode="auto">
            <a:xfrm>
              <a:off x="1635" y="1090"/>
              <a:ext cx="978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500" b="1">
                  <a:solidFill>
                    <a:srgbClr val="000000"/>
                  </a:solidFill>
                </a:rPr>
                <a:t>Design</a:t>
              </a:r>
              <a:r>
                <a:rPr lang="en-US" sz="1500">
                  <a:solidFill>
                    <a:srgbClr val="000000"/>
                  </a:solidFill>
                </a:rPr>
                <a:t> </a:t>
              </a:r>
              <a:r>
                <a:rPr lang="en-US" sz="1500" b="1">
                  <a:solidFill>
                    <a:srgbClr val="000000"/>
                  </a:solidFill>
                </a:rPr>
                <a:t>Guideline</a:t>
              </a:r>
              <a:endParaRPr lang="en-US" sz="2400"/>
            </a:p>
          </p:txBody>
        </p:sp>
        <p:sp>
          <p:nvSpPr>
            <p:cNvPr id="105609" name="Rectangle 80"/>
            <p:cNvSpPr>
              <a:spLocks noChangeArrowheads="1"/>
            </p:cNvSpPr>
            <p:nvPr/>
          </p:nvSpPr>
          <p:spPr bwMode="auto">
            <a:xfrm>
              <a:off x="768" y="1640"/>
              <a:ext cx="491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900">
                  <a:solidFill>
                    <a:srgbClr val="000000"/>
                  </a:solidFill>
                </a:rPr>
                <a:t>Worker</a:t>
              </a:r>
              <a:endParaRPr lang="en-US" sz="2400"/>
            </a:p>
          </p:txBody>
        </p:sp>
        <p:sp>
          <p:nvSpPr>
            <p:cNvPr id="105610" name="Rectangle 81"/>
            <p:cNvSpPr>
              <a:spLocks noChangeArrowheads="1"/>
            </p:cNvSpPr>
            <p:nvPr/>
          </p:nvSpPr>
          <p:spPr bwMode="auto">
            <a:xfrm>
              <a:off x="3215" y="1602"/>
              <a:ext cx="600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900">
                  <a:solidFill>
                    <a:srgbClr val="000000"/>
                  </a:solidFill>
                </a:rPr>
                <a:t>Activities</a:t>
              </a:r>
              <a:endParaRPr lang="en-US" sz="2400"/>
            </a:p>
          </p:txBody>
        </p:sp>
        <p:sp>
          <p:nvSpPr>
            <p:cNvPr id="105611" name="Rectangle 82"/>
            <p:cNvSpPr>
              <a:spLocks noChangeArrowheads="1"/>
            </p:cNvSpPr>
            <p:nvPr/>
          </p:nvSpPr>
          <p:spPr bwMode="auto">
            <a:xfrm>
              <a:off x="768" y="3098"/>
              <a:ext cx="473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900">
                  <a:solidFill>
                    <a:srgbClr val="000000"/>
                  </a:solidFill>
                </a:rPr>
                <a:t>Artifact</a:t>
              </a:r>
              <a:endParaRPr lang="en-US" sz="2400"/>
            </a:p>
          </p:txBody>
        </p:sp>
        <p:sp>
          <p:nvSpPr>
            <p:cNvPr id="105612" name="Line 83"/>
            <p:cNvSpPr>
              <a:spLocks noChangeShapeType="1"/>
            </p:cNvSpPr>
            <p:nvPr/>
          </p:nvSpPr>
          <p:spPr bwMode="auto">
            <a:xfrm>
              <a:off x="1682" y="2928"/>
              <a:ext cx="1" cy="451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13" name="Freeform 84"/>
            <p:cNvSpPr>
              <a:spLocks/>
            </p:cNvSpPr>
            <p:nvPr/>
          </p:nvSpPr>
          <p:spPr bwMode="auto">
            <a:xfrm>
              <a:off x="1635" y="3287"/>
              <a:ext cx="93" cy="92"/>
            </a:xfrm>
            <a:custGeom>
              <a:avLst/>
              <a:gdLst>
                <a:gd name="T0" fmla="*/ 185 w 369"/>
                <a:gd name="T1" fmla="*/ 370 h 370"/>
                <a:gd name="T2" fmla="*/ 369 w 369"/>
                <a:gd name="T3" fmla="*/ 0 h 370"/>
                <a:gd name="T4" fmla="*/ 0 w 369"/>
                <a:gd name="T5" fmla="*/ 0 h 370"/>
                <a:gd name="T6" fmla="*/ 185 w 369"/>
                <a:gd name="T7" fmla="*/ 370 h 370"/>
                <a:gd name="T8" fmla="*/ 185 w 369"/>
                <a:gd name="T9" fmla="*/ 370 h 3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9"/>
                <a:gd name="T16" fmla="*/ 0 h 370"/>
                <a:gd name="T17" fmla="*/ 369 w 369"/>
                <a:gd name="T18" fmla="*/ 370 h 3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9" h="370">
                  <a:moveTo>
                    <a:pt x="185" y="370"/>
                  </a:moveTo>
                  <a:lnTo>
                    <a:pt x="369" y="0"/>
                  </a:lnTo>
                  <a:lnTo>
                    <a:pt x="0" y="0"/>
                  </a:lnTo>
                  <a:lnTo>
                    <a:pt x="185" y="37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14" name="Line 85"/>
            <p:cNvSpPr>
              <a:spLocks noChangeShapeType="1"/>
            </p:cNvSpPr>
            <p:nvPr/>
          </p:nvSpPr>
          <p:spPr bwMode="auto">
            <a:xfrm>
              <a:off x="3754" y="808"/>
              <a:ext cx="589" cy="1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15" name="Freeform 86"/>
            <p:cNvSpPr>
              <a:spLocks/>
            </p:cNvSpPr>
            <p:nvPr/>
          </p:nvSpPr>
          <p:spPr bwMode="auto">
            <a:xfrm>
              <a:off x="4250" y="762"/>
              <a:ext cx="93" cy="92"/>
            </a:xfrm>
            <a:custGeom>
              <a:avLst/>
              <a:gdLst>
                <a:gd name="T0" fmla="*/ 369 w 369"/>
                <a:gd name="T1" fmla="*/ 184 h 369"/>
                <a:gd name="T2" fmla="*/ 0 w 369"/>
                <a:gd name="T3" fmla="*/ 0 h 369"/>
                <a:gd name="T4" fmla="*/ 0 w 369"/>
                <a:gd name="T5" fmla="*/ 369 h 369"/>
                <a:gd name="T6" fmla="*/ 369 w 369"/>
                <a:gd name="T7" fmla="*/ 184 h 369"/>
                <a:gd name="T8" fmla="*/ 369 w 369"/>
                <a:gd name="T9" fmla="*/ 184 h 3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9"/>
                <a:gd name="T16" fmla="*/ 0 h 369"/>
                <a:gd name="T17" fmla="*/ 369 w 369"/>
                <a:gd name="T18" fmla="*/ 369 h 36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9" h="369">
                  <a:moveTo>
                    <a:pt x="369" y="184"/>
                  </a:moveTo>
                  <a:lnTo>
                    <a:pt x="0" y="0"/>
                  </a:lnTo>
                  <a:lnTo>
                    <a:pt x="0" y="369"/>
                  </a:lnTo>
                  <a:lnTo>
                    <a:pt x="369" y="184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16" name="Freeform 87"/>
            <p:cNvSpPr>
              <a:spLocks/>
            </p:cNvSpPr>
            <p:nvPr/>
          </p:nvSpPr>
          <p:spPr bwMode="auto">
            <a:xfrm>
              <a:off x="2864" y="1332"/>
              <a:ext cx="458" cy="839"/>
            </a:xfrm>
            <a:custGeom>
              <a:avLst/>
              <a:gdLst>
                <a:gd name="T0" fmla="*/ 0 w 1833"/>
                <a:gd name="T1" fmla="*/ 3354 h 3354"/>
                <a:gd name="T2" fmla="*/ 1060 w 1833"/>
                <a:gd name="T3" fmla="*/ 1414 h 3354"/>
                <a:gd name="T4" fmla="*/ 1833 w 1833"/>
                <a:gd name="T5" fmla="*/ 0 h 3354"/>
                <a:gd name="T6" fmla="*/ 0 60000 65536"/>
                <a:gd name="T7" fmla="*/ 0 60000 65536"/>
                <a:gd name="T8" fmla="*/ 0 60000 65536"/>
                <a:gd name="T9" fmla="*/ 0 w 1833"/>
                <a:gd name="T10" fmla="*/ 0 h 3354"/>
                <a:gd name="T11" fmla="*/ 1833 w 1833"/>
                <a:gd name="T12" fmla="*/ 3354 h 335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33" h="3354">
                  <a:moveTo>
                    <a:pt x="0" y="3354"/>
                  </a:moveTo>
                  <a:lnTo>
                    <a:pt x="1060" y="1414"/>
                  </a:lnTo>
                  <a:lnTo>
                    <a:pt x="1833" y="0"/>
                  </a:lnTo>
                </a:path>
              </a:pathLst>
            </a:custGeom>
            <a:noFill/>
            <a:ln w="0" cap="sq">
              <a:solidFill>
                <a:srgbClr val="25221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17" name="Freeform 88"/>
            <p:cNvSpPr>
              <a:spLocks/>
            </p:cNvSpPr>
            <p:nvPr/>
          </p:nvSpPr>
          <p:spPr bwMode="auto">
            <a:xfrm>
              <a:off x="3237" y="1332"/>
              <a:ext cx="85" cy="104"/>
            </a:xfrm>
            <a:custGeom>
              <a:avLst/>
              <a:gdLst>
                <a:gd name="T0" fmla="*/ 340 w 340"/>
                <a:gd name="T1" fmla="*/ 0 h 414"/>
                <a:gd name="T2" fmla="*/ 0 w 340"/>
                <a:gd name="T3" fmla="*/ 236 h 414"/>
                <a:gd name="T4" fmla="*/ 325 w 340"/>
                <a:gd name="T5" fmla="*/ 414 h 414"/>
                <a:gd name="T6" fmla="*/ 340 w 340"/>
                <a:gd name="T7" fmla="*/ 0 h 414"/>
                <a:gd name="T8" fmla="*/ 340 w 340"/>
                <a:gd name="T9" fmla="*/ 0 h 4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0"/>
                <a:gd name="T16" fmla="*/ 0 h 414"/>
                <a:gd name="T17" fmla="*/ 340 w 340"/>
                <a:gd name="T18" fmla="*/ 414 h 4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0" h="414">
                  <a:moveTo>
                    <a:pt x="340" y="0"/>
                  </a:moveTo>
                  <a:lnTo>
                    <a:pt x="0" y="236"/>
                  </a:lnTo>
                  <a:lnTo>
                    <a:pt x="325" y="414"/>
                  </a:lnTo>
                  <a:lnTo>
                    <a:pt x="34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18" name="Freeform 89"/>
            <p:cNvSpPr>
              <a:spLocks/>
            </p:cNvSpPr>
            <p:nvPr/>
          </p:nvSpPr>
          <p:spPr bwMode="auto">
            <a:xfrm>
              <a:off x="2313" y="1332"/>
              <a:ext cx="458" cy="839"/>
            </a:xfrm>
            <a:custGeom>
              <a:avLst/>
              <a:gdLst>
                <a:gd name="T0" fmla="*/ 1831 w 1831"/>
                <a:gd name="T1" fmla="*/ 3354 h 3354"/>
                <a:gd name="T2" fmla="*/ 771 w 1831"/>
                <a:gd name="T3" fmla="*/ 1414 h 3354"/>
                <a:gd name="T4" fmla="*/ 0 w 1831"/>
                <a:gd name="T5" fmla="*/ 0 h 3354"/>
                <a:gd name="T6" fmla="*/ 0 60000 65536"/>
                <a:gd name="T7" fmla="*/ 0 60000 65536"/>
                <a:gd name="T8" fmla="*/ 0 60000 65536"/>
                <a:gd name="T9" fmla="*/ 0 w 1831"/>
                <a:gd name="T10" fmla="*/ 0 h 3354"/>
                <a:gd name="T11" fmla="*/ 1831 w 1831"/>
                <a:gd name="T12" fmla="*/ 3354 h 335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31" h="3354">
                  <a:moveTo>
                    <a:pt x="1831" y="3354"/>
                  </a:moveTo>
                  <a:lnTo>
                    <a:pt x="771" y="1414"/>
                  </a:lnTo>
                  <a:lnTo>
                    <a:pt x="0" y="0"/>
                  </a:lnTo>
                </a:path>
              </a:pathLst>
            </a:custGeom>
            <a:noFill/>
            <a:ln w="0" cap="sq">
              <a:solidFill>
                <a:srgbClr val="25221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19" name="Freeform 90"/>
            <p:cNvSpPr>
              <a:spLocks/>
            </p:cNvSpPr>
            <p:nvPr/>
          </p:nvSpPr>
          <p:spPr bwMode="auto">
            <a:xfrm>
              <a:off x="2313" y="1332"/>
              <a:ext cx="85" cy="104"/>
            </a:xfrm>
            <a:custGeom>
              <a:avLst/>
              <a:gdLst>
                <a:gd name="T0" fmla="*/ 0 w 339"/>
                <a:gd name="T1" fmla="*/ 0 h 414"/>
                <a:gd name="T2" fmla="*/ 14 w 339"/>
                <a:gd name="T3" fmla="*/ 414 h 414"/>
                <a:gd name="T4" fmla="*/ 339 w 339"/>
                <a:gd name="T5" fmla="*/ 236 h 414"/>
                <a:gd name="T6" fmla="*/ 0 w 339"/>
                <a:gd name="T7" fmla="*/ 0 h 414"/>
                <a:gd name="T8" fmla="*/ 0 w 339"/>
                <a:gd name="T9" fmla="*/ 0 h 4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9"/>
                <a:gd name="T16" fmla="*/ 0 h 414"/>
                <a:gd name="T17" fmla="*/ 339 w 339"/>
                <a:gd name="T18" fmla="*/ 414 h 4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9" h="414">
                  <a:moveTo>
                    <a:pt x="0" y="0"/>
                  </a:moveTo>
                  <a:lnTo>
                    <a:pt x="14" y="414"/>
                  </a:lnTo>
                  <a:lnTo>
                    <a:pt x="339" y="2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20" name="Line 91"/>
            <p:cNvSpPr>
              <a:spLocks noChangeShapeType="1"/>
            </p:cNvSpPr>
            <p:nvPr/>
          </p:nvSpPr>
          <p:spPr bwMode="auto">
            <a:xfrm>
              <a:off x="2169" y="3544"/>
              <a:ext cx="1319" cy="1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21" name="Freeform 92"/>
            <p:cNvSpPr>
              <a:spLocks/>
            </p:cNvSpPr>
            <p:nvPr/>
          </p:nvSpPr>
          <p:spPr bwMode="auto">
            <a:xfrm>
              <a:off x="2135" y="3481"/>
              <a:ext cx="106" cy="126"/>
            </a:xfrm>
            <a:custGeom>
              <a:avLst/>
              <a:gdLst>
                <a:gd name="T0" fmla="*/ 426 w 426"/>
                <a:gd name="T1" fmla="*/ 0 h 502"/>
                <a:gd name="T2" fmla="*/ 0 w 426"/>
                <a:gd name="T3" fmla="*/ 251 h 502"/>
                <a:gd name="T4" fmla="*/ 426 w 426"/>
                <a:gd name="T5" fmla="*/ 502 h 502"/>
                <a:gd name="T6" fmla="*/ 426 w 426"/>
                <a:gd name="T7" fmla="*/ 0 h 502"/>
                <a:gd name="T8" fmla="*/ 140 w 426"/>
                <a:gd name="T9" fmla="*/ 251 h 502"/>
                <a:gd name="T10" fmla="*/ 426 w 426"/>
                <a:gd name="T11" fmla="*/ 0 h 5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26"/>
                <a:gd name="T19" fmla="*/ 0 h 502"/>
                <a:gd name="T20" fmla="*/ 426 w 426"/>
                <a:gd name="T21" fmla="*/ 502 h 50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26" h="502">
                  <a:moveTo>
                    <a:pt x="426" y="0"/>
                  </a:moveTo>
                  <a:lnTo>
                    <a:pt x="0" y="251"/>
                  </a:lnTo>
                  <a:lnTo>
                    <a:pt x="426" y="502"/>
                  </a:lnTo>
                  <a:lnTo>
                    <a:pt x="426" y="0"/>
                  </a:lnTo>
                  <a:lnTo>
                    <a:pt x="140" y="251"/>
                  </a:lnTo>
                  <a:lnTo>
                    <a:pt x="426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22" name="Freeform 93"/>
            <p:cNvSpPr>
              <a:spLocks/>
            </p:cNvSpPr>
            <p:nvPr/>
          </p:nvSpPr>
          <p:spPr bwMode="auto">
            <a:xfrm>
              <a:off x="3416" y="3481"/>
              <a:ext cx="107" cy="126"/>
            </a:xfrm>
            <a:custGeom>
              <a:avLst/>
              <a:gdLst>
                <a:gd name="T0" fmla="*/ 0 w 426"/>
                <a:gd name="T1" fmla="*/ 0 h 502"/>
                <a:gd name="T2" fmla="*/ 426 w 426"/>
                <a:gd name="T3" fmla="*/ 251 h 502"/>
                <a:gd name="T4" fmla="*/ 0 w 426"/>
                <a:gd name="T5" fmla="*/ 502 h 502"/>
                <a:gd name="T6" fmla="*/ 0 w 426"/>
                <a:gd name="T7" fmla="*/ 0 h 502"/>
                <a:gd name="T8" fmla="*/ 287 w 426"/>
                <a:gd name="T9" fmla="*/ 251 h 502"/>
                <a:gd name="T10" fmla="*/ 0 w 426"/>
                <a:gd name="T11" fmla="*/ 0 h 5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26"/>
                <a:gd name="T19" fmla="*/ 0 h 502"/>
                <a:gd name="T20" fmla="*/ 426 w 426"/>
                <a:gd name="T21" fmla="*/ 502 h 50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26" h="502">
                  <a:moveTo>
                    <a:pt x="0" y="0"/>
                  </a:moveTo>
                  <a:lnTo>
                    <a:pt x="426" y="251"/>
                  </a:lnTo>
                  <a:lnTo>
                    <a:pt x="0" y="502"/>
                  </a:lnTo>
                  <a:lnTo>
                    <a:pt x="0" y="0"/>
                  </a:lnTo>
                  <a:lnTo>
                    <a:pt x="287" y="2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23" name="Rectangle 94"/>
            <p:cNvSpPr>
              <a:spLocks noChangeArrowheads="1"/>
            </p:cNvSpPr>
            <p:nvPr/>
          </p:nvSpPr>
          <p:spPr bwMode="auto">
            <a:xfrm>
              <a:off x="1727" y="3058"/>
              <a:ext cx="789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500">
                  <a:solidFill>
                    <a:srgbClr val="000000"/>
                  </a:solidFill>
                </a:rPr>
                <a:t>responsible for</a:t>
              </a:r>
              <a:endParaRPr lang="en-US" sz="2400"/>
            </a:p>
          </p:txBody>
        </p:sp>
        <p:sp>
          <p:nvSpPr>
            <p:cNvPr id="105624" name="Line 95"/>
            <p:cNvSpPr>
              <a:spLocks noChangeShapeType="1"/>
            </p:cNvSpPr>
            <p:nvPr/>
          </p:nvSpPr>
          <p:spPr bwMode="auto">
            <a:xfrm>
              <a:off x="1132" y="1839"/>
              <a:ext cx="5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25" name="Line 96"/>
            <p:cNvSpPr>
              <a:spLocks noChangeShapeType="1"/>
            </p:cNvSpPr>
            <p:nvPr/>
          </p:nvSpPr>
          <p:spPr bwMode="auto">
            <a:xfrm>
              <a:off x="1149" y="1854"/>
              <a:ext cx="4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26" name="Line 97"/>
            <p:cNvSpPr>
              <a:spLocks noChangeShapeType="1"/>
            </p:cNvSpPr>
            <p:nvPr/>
          </p:nvSpPr>
          <p:spPr bwMode="auto">
            <a:xfrm>
              <a:off x="1166" y="1869"/>
              <a:ext cx="4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27" name="Line 98"/>
            <p:cNvSpPr>
              <a:spLocks noChangeShapeType="1"/>
            </p:cNvSpPr>
            <p:nvPr/>
          </p:nvSpPr>
          <p:spPr bwMode="auto">
            <a:xfrm>
              <a:off x="1182" y="1884"/>
              <a:ext cx="5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28" name="Line 99"/>
            <p:cNvSpPr>
              <a:spLocks noChangeShapeType="1"/>
            </p:cNvSpPr>
            <p:nvPr/>
          </p:nvSpPr>
          <p:spPr bwMode="auto">
            <a:xfrm>
              <a:off x="1199" y="1899"/>
              <a:ext cx="5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29" name="Line 100"/>
            <p:cNvSpPr>
              <a:spLocks noChangeShapeType="1"/>
            </p:cNvSpPr>
            <p:nvPr/>
          </p:nvSpPr>
          <p:spPr bwMode="auto">
            <a:xfrm>
              <a:off x="1216" y="1914"/>
              <a:ext cx="5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30" name="Line 101"/>
            <p:cNvSpPr>
              <a:spLocks noChangeShapeType="1"/>
            </p:cNvSpPr>
            <p:nvPr/>
          </p:nvSpPr>
          <p:spPr bwMode="auto">
            <a:xfrm>
              <a:off x="1233" y="1929"/>
              <a:ext cx="5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31" name="Line 102"/>
            <p:cNvSpPr>
              <a:spLocks noChangeShapeType="1"/>
            </p:cNvSpPr>
            <p:nvPr/>
          </p:nvSpPr>
          <p:spPr bwMode="auto">
            <a:xfrm>
              <a:off x="1250" y="1945"/>
              <a:ext cx="5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32" name="Line 103"/>
            <p:cNvSpPr>
              <a:spLocks noChangeShapeType="1"/>
            </p:cNvSpPr>
            <p:nvPr/>
          </p:nvSpPr>
          <p:spPr bwMode="auto">
            <a:xfrm>
              <a:off x="1267" y="1960"/>
              <a:ext cx="5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33" name="Line 104"/>
            <p:cNvSpPr>
              <a:spLocks noChangeShapeType="1"/>
            </p:cNvSpPr>
            <p:nvPr/>
          </p:nvSpPr>
          <p:spPr bwMode="auto">
            <a:xfrm>
              <a:off x="1284" y="1975"/>
              <a:ext cx="5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34" name="Line 105"/>
            <p:cNvSpPr>
              <a:spLocks noChangeShapeType="1"/>
            </p:cNvSpPr>
            <p:nvPr/>
          </p:nvSpPr>
          <p:spPr bwMode="auto">
            <a:xfrm>
              <a:off x="1301" y="1990"/>
              <a:ext cx="4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35" name="Line 106"/>
            <p:cNvSpPr>
              <a:spLocks noChangeShapeType="1"/>
            </p:cNvSpPr>
            <p:nvPr/>
          </p:nvSpPr>
          <p:spPr bwMode="auto">
            <a:xfrm>
              <a:off x="1318" y="2005"/>
              <a:ext cx="4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36" name="Line 107"/>
            <p:cNvSpPr>
              <a:spLocks noChangeShapeType="1"/>
            </p:cNvSpPr>
            <p:nvPr/>
          </p:nvSpPr>
          <p:spPr bwMode="auto">
            <a:xfrm>
              <a:off x="1334" y="2020"/>
              <a:ext cx="5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37" name="Line 108"/>
            <p:cNvSpPr>
              <a:spLocks noChangeShapeType="1"/>
            </p:cNvSpPr>
            <p:nvPr/>
          </p:nvSpPr>
          <p:spPr bwMode="auto">
            <a:xfrm>
              <a:off x="1351" y="2035"/>
              <a:ext cx="5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38" name="Line 109"/>
            <p:cNvSpPr>
              <a:spLocks noChangeShapeType="1"/>
            </p:cNvSpPr>
            <p:nvPr/>
          </p:nvSpPr>
          <p:spPr bwMode="auto">
            <a:xfrm>
              <a:off x="1368" y="2050"/>
              <a:ext cx="5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39" name="Line 110"/>
            <p:cNvSpPr>
              <a:spLocks noChangeShapeType="1"/>
            </p:cNvSpPr>
            <p:nvPr/>
          </p:nvSpPr>
          <p:spPr bwMode="auto">
            <a:xfrm>
              <a:off x="1385" y="2065"/>
              <a:ext cx="5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40" name="Line 111"/>
            <p:cNvSpPr>
              <a:spLocks noChangeShapeType="1"/>
            </p:cNvSpPr>
            <p:nvPr/>
          </p:nvSpPr>
          <p:spPr bwMode="auto">
            <a:xfrm>
              <a:off x="1402" y="2080"/>
              <a:ext cx="5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41" name="Line 112"/>
            <p:cNvSpPr>
              <a:spLocks noChangeShapeType="1"/>
            </p:cNvSpPr>
            <p:nvPr/>
          </p:nvSpPr>
          <p:spPr bwMode="auto">
            <a:xfrm>
              <a:off x="1419" y="2095"/>
              <a:ext cx="5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42" name="Line 113"/>
            <p:cNvSpPr>
              <a:spLocks noChangeShapeType="1"/>
            </p:cNvSpPr>
            <p:nvPr/>
          </p:nvSpPr>
          <p:spPr bwMode="auto">
            <a:xfrm>
              <a:off x="1436" y="2110"/>
              <a:ext cx="5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43" name="Line 114"/>
            <p:cNvSpPr>
              <a:spLocks noChangeShapeType="1"/>
            </p:cNvSpPr>
            <p:nvPr/>
          </p:nvSpPr>
          <p:spPr bwMode="auto">
            <a:xfrm>
              <a:off x="1453" y="2126"/>
              <a:ext cx="5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44" name="Line 115"/>
            <p:cNvSpPr>
              <a:spLocks noChangeShapeType="1"/>
            </p:cNvSpPr>
            <p:nvPr/>
          </p:nvSpPr>
          <p:spPr bwMode="auto">
            <a:xfrm>
              <a:off x="1470" y="2141"/>
              <a:ext cx="4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45" name="Line 116"/>
            <p:cNvSpPr>
              <a:spLocks noChangeShapeType="1"/>
            </p:cNvSpPr>
            <p:nvPr/>
          </p:nvSpPr>
          <p:spPr bwMode="auto">
            <a:xfrm>
              <a:off x="1486" y="2156"/>
              <a:ext cx="5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46" name="Line 117"/>
            <p:cNvSpPr>
              <a:spLocks noChangeShapeType="1"/>
            </p:cNvSpPr>
            <p:nvPr/>
          </p:nvSpPr>
          <p:spPr bwMode="auto">
            <a:xfrm>
              <a:off x="1503" y="2171"/>
              <a:ext cx="5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47" name="Line 118"/>
            <p:cNvSpPr>
              <a:spLocks noChangeShapeType="1"/>
            </p:cNvSpPr>
            <p:nvPr/>
          </p:nvSpPr>
          <p:spPr bwMode="auto">
            <a:xfrm>
              <a:off x="1520" y="2186"/>
              <a:ext cx="5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48" name="Line 119"/>
            <p:cNvSpPr>
              <a:spLocks noChangeShapeType="1"/>
            </p:cNvSpPr>
            <p:nvPr/>
          </p:nvSpPr>
          <p:spPr bwMode="auto">
            <a:xfrm>
              <a:off x="1537" y="2201"/>
              <a:ext cx="5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49" name="Line 120"/>
            <p:cNvSpPr>
              <a:spLocks noChangeShapeType="1"/>
            </p:cNvSpPr>
            <p:nvPr/>
          </p:nvSpPr>
          <p:spPr bwMode="auto">
            <a:xfrm>
              <a:off x="1554" y="2216"/>
              <a:ext cx="5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50" name="Line 121"/>
            <p:cNvSpPr>
              <a:spLocks noChangeShapeType="1"/>
            </p:cNvSpPr>
            <p:nvPr/>
          </p:nvSpPr>
          <p:spPr bwMode="auto">
            <a:xfrm>
              <a:off x="1571" y="2231"/>
              <a:ext cx="5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51" name="Line 122"/>
            <p:cNvSpPr>
              <a:spLocks noChangeShapeType="1"/>
            </p:cNvSpPr>
            <p:nvPr/>
          </p:nvSpPr>
          <p:spPr bwMode="auto">
            <a:xfrm>
              <a:off x="1588" y="2246"/>
              <a:ext cx="5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52" name="Line 123"/>
            <p:cNvSpPr>
              <a:spLocks noChangeShapeType="1"/>
            </p:cNvSpPr>
            <p:nvPr/>
          </p:nvSpPr>
          <p:spPr bwMode="auto">
            <a:xfrm>
              <a:off x="1605" y="2261"/>
              <a:ext cx="5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53" name="Line 124"/>
            <p:cNvSpPr>
              <a:spLocks noChangeShapeType="1"/>
            </p:cNvSpPr>
            <p:nvPr/>
          </p:nvSpPr>
          <p:spPr bwMode="auto">
            <a:xfrm>
              <a:off x="1622" y="2276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54" name="Line 125"/>
            <p:cNvSpPr>
              <a:spLocks noChangeShapeType="1"/>
            </p:cNvSpPr>
            <p:nvPr/>
          </p:nvSpPr>
          <p:spPr bwMode="auto">
            <a:xfrm>
              <a:off x="1639" y="2292"/>
              <a:ext cx="5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55" name="Line 126"/>
            <p:cNvSpPr>
              <a:spLocks noChangeShapeType="1"/>
            </p:cNvSpPr>
            <p:nvPr/>
          </p:nvSpPr>
          <p:spPr bwMode="auto">
            <a:xfrm>
              <a:off x="1655" y="2307"/>
              <a:ext cx="6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56" name="Line 127"/>
            <p:cNvSpPr>
              <a:spLocks noChangeShapeType="1"/>
            </p:cNvSpPr>
            <p:nvPr/>
          </p:nvSpPr>
          <p:spPr bwMode="auto">
            <a:xfrm>
              <a:off x="1673" y="2322"/>
              <a:ext cx="4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57" name="Line 128"/>
            <p:cNvSpPr>
              <a:spLocks noChangeShapeType="1"/>
            </p:cNvSpPr>
            <p:nvPr/>
          </p:nvSpPr>
          <p:spPr bwMode="auto">
            <a:xfrm>
              <a:off x="1690" y="2337"/>
              <a:ext cx="4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58" name="Line 129"/>
            <p:cNvSpPr>
              <a:spLocks noChangeShapeType="1"/>
            </p:cNvSpPr>
            <p:nvPr/>
          </p:nvSpPr>
          <p:spPr bwMode="auto">
            <a:xfrm>
              <a:off x="1706" y="2352"/>
              <a:ext cx="1" cy="1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59" name="Line 130"/>
            <p:cNvSpPr>
              <a:spLocks noChangeShapeType="1"/>
            </p:cNvSpPr>
            <p:nvPr/>
          </p:nvSpPr>
          <p:spPr bwMode="auto">
            <a:xfrm>
              <a:off x="1706" y="2352"/>
              <a:ext cx="1" cy="1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60" name="Line 131"/>
            <p:cNvSpPr>
              <a:spLocks noChangeShapeType="1"/>
            </p:cNvSpPr>
            <p:nvPr/>
          </p:nvSpPr>
          <p:spPr bwMode="auto">
            <a:xfrm flipH="1">
              <a:off x="3439" y="1764"/>
              <a:ext cx="5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61" name="Line 132"/>
            <p:cNvSpPr>
              <a:spLocks noChangeShapeType="1"/>
            </p:cNvSpPr>
            <p:nvPr/>
          </p:nvSpPr>
          <p:spPr bwMode="auto">
            <a:xfrm flipH="1">
              <a:off x="3424" y="1780"/>
              <a:ext cx="4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62" name="Line 133"/>
            <p:cNvSpPr>
              <a:spLocks noChangeShapeType="1"/>
            </p:cNvSpPr>
            <p:nvPr/>
          </p:nvSpPr>
          <p:spPr bwMode="auto">
            <a:xfrm flipH="1">
              <a:off x="3408" y="1796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63" name="Line 134"/>
            <p:cNvSpPr>
              <a:spLocks noChangeShapeType="1"/>
            </p:cNvSpPr>
            <p:nvPr/>
          </p:nvSpPr>
          <p:spPr bwMode="auto">
            <a:xfrm flipH="1">
              <a:off x="3392" y="1812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64" name="Line 135"/>
            <p:cNvSpPr>
              <a:spLocks noChangeShapeType="1"/>
            </p:cNvSpPr>
            <p:nvPr/>
          </p:nvSpPr>
          <p:spPr bwMode="auto">
            <a:xfrm flipH="1">
              <a:off x="3376" y="1829"/>
              <a:ext cx="5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65" name="Line 136"/>
            <p:cNvSpPr>
              <a:spLocks noChangeShapeType="1"/>
            </p:cNvSpPr>
            <p:nvPr/>
          </p:nvSpPr>
          <p:spPr bwMode="auto">
            <a:xfrm flipH="1">
              <a:off x="3360" y="1845"/>
              <a:ext cx="5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66" name="Line 137"/>
            <p:cNvSpPr>
              <a:spLocks noChangeShapeType="1"/>
            </p:cNvSpPr>
            <p:nvPr/>
          </p:nvSpPr>
          <p:spPr bwMode="auto">
            <a:xfrm flipH="1">
              <a:off x="3345" y="1861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67" name="Line 138"/>
            <p:cNvSpPr>
              <a:spLocks noChangeShapeType="1"/>
            </p:cNvSpPr>
            <p:nvPr/>
          </p:nvSpPr>
          <p:spPr bwMode="auto">
            <a:xfrm flipH="1">
              <a:off x="3329" y="1877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68" name="Line 139"/>
            <p:cNvSpPr>
              <a:spLocks noChangeShapeType="1"/>
            </p:cNvSpPr>
            <p:nvPr/>
          </p:nvSpPr>
          <p:spPr bwMode="auto">
            <a:xfrm flipH="1">
              <a:off x="3313" y="1894"/>
              <a:ext cx="5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69" name="Line 140"/>
            <p:cNvSpPr>
              <a:spLocks noChangeShapeType="1"/>
            </p:cNvSpPr>
            <p:nvPr/>
          </p:nvSpPr>
          <p:spPr bwMode="auto">
            <a:xfrm flipH="1">
              <a:off x="3297" y="1910"/>
              <a:ext cx="5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70" name="Line 141"/>
            <p:cNvSpPr>
              <a:spLocks noChangeShapeType="1"/>
            </p:cNvSpPr>
            <p:nvPr/>
          </p:nvSpPr>
          <p:spPr bwMode="auto">
            <a:xfrm flipH="1">
              <a:off x="3282" y="1926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71" name="Line 142"/>
            <p:cNvSpPr>
              <a:spLocks noChangeShapeType="1"/>
            </p:cNvSpPr>
            <p:nvPr/>
          </p:nvSpPr>
          <p:spPr bwMode="auto">
            <a:xfrm flipH="1">
              <a:off x="3266" y="1942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72" name="Line 143"/>
            <p:cNvSpPr>
              <a:spLocks noChangeShapeType="1"/>
            </p:cNvSpPr>
            <p:nvPr/>
          </p:nvSpPr>
          <p:spPr bwMode="auto">
            <a:xfrm flipH="1">
              <a:off x="3250" y="1958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73" name="Line 144"/>
            <p:cNvSpPr>
              <a:spLocks noChangeShapeType="1"/>
            </p:cNvSpPr>
            <p:nvPr/>
          </p:nvSpPr>
          <p:spPr bwMode="auto">
            <a:xfrm flipH="1">
              <a:off x="3234" y="1975"/>
              <a:ext cx="5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74" name="Line 145"/>
            <p:cNvSpPr>
              <a:spLocks noChangeShapeType="1"/>
            </p:cNvSpPr>
            <p:nvPr/>
          </p:nvSpPr>
          <p:spPr bwMode="auto">
            <a:xfrm flipH="1">
              <a:off x="3218" y="1991"/>
              <a:ext cx="5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75" name="Line 146"/>
            <p:cNvSpPr>
              <a:spLocks noChangeShapeType="1"/>
            </p:cNvSpPr>
            <p:nvPr/>
          </p:nvSpPr>
          <p:spPr bwMode="auto">
            <a:xfrm flipH="1">
              <a:off x="3202" y="2007"/>
              <a:ext cx="5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76" name="Line 147"/>
            <p:cNvSpPr>
              <a:spLocks noChangeShapeType="1"/>
            </p:cNvSpPr>
            <p:nvPr/>
          </p:nvSpPr>
          <p:spPr bwMode="auto">
            <a:xfrm flipH="1">
              <a:off x="3187" y="2023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77" name="Line 148"/>
            <p:cNvSpPr>
              <a:spLocks noChangeShapeType="1"/>
            </p:cNvSpPr>
            <p:nvPr/>
          </p:nvSpPr>
          <p:spPr bwMode="auto">
            <a:xfrm flipH="1">
              <a:off x="3171" y="2040"/>
              <a:ext cx="4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78" name="Line 149"/>
            <p:cNvSpPr>
              <a:spLocks noChangeShapeType="1"/>
            </p:cNvSpPr>
            <p:nvPr/>
          </p:nvSpPr>
          <p:spPr bwMode="auto">
            <a:xfrm flipH="1">
              <a:off x="3155" y="2056"/>
              <a:ext cx="5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79" name="Line 150"/>
            <p:cNvSpPr>
              <a:spLocks noChangeShapeType="1"/>
            </p:cNvSpPr>
            <p:nvPr/>
          </p:nvSpPr>
          <p:spPr bwMode="auto">
            <a:xfrm flipH="1">
              <a:off x="3139" y="2072"/>
              <a:ext cx="5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80" name="Line 151"/>
            <p:cNvSpPr>
              <a:spLocks noChangeShapeType="1"/>
            </p:cNvSpPr>
            <p:nvPr/>
          </p:nvSpPr>
          <p:spPr bwMode="auto">
            <a:xfrm flipH="1">
              <a:off x="3123" y="2088"/>
              <a:ext cx="5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81" name="Line 152"/>
            <p:cNvSpPr>
              <a:spLocks noChangeShapeType="1"/>
            </p:cNvSpPr>
            <p:nvPr/>
          </p:nvSpPr>
          <p:spPr bwMode="auto">
            <a:xfrm flipH="1">
              <a:off x="3108" y="2105"/>
              <a:ext cx="4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82" name="Line 153"/>
            <p:cNvSpPr>
              <a:spLocks noChangeShapeType="1"/>
            </p:cNvSpPr>
            <p:nvPr/>
          </p:nvSpPr>
          <p:spPr bwMode="auto">
            <a:xfrm flipH="1">
              <a:off x="3092" y="2121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83" name="Line 154"/>
            <p:cNvSpPr>
              <a:spLocks noChangeShapeType="1"/>
            </p:cNvSpPr>
            <p:nvPr/>
          </p:nvSpPr>
          <p:spPr bwMode="auto">
            <a:xfrm flipH="1">
              <a:off x="3076" y="2137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84" name="Line 155"/>
            <p:cNvSpPr>
              <a:spLocks noChangeShapeType="1"/>
            </p:cNvSpPr>
            <p:nvPr/>
          </p:nvSpPr>
          <p:spPr bwMode="auto">
            <a:xfrm flipH="1">
              <a:off x="3060" y="2153"/>
              <a:ext cx="5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85" name="Line 156"/>
            <p:cNvSpPr>
              <a:spLocks noChangeShapeType="1"/>
            </p:cNvSpPr>
            <p:nvPr/>
          </p:nvSpPr>
          <p:spPr bwMode="auto">
            <a:xfrm flipH="1">
              <a:off x="3044" y="2170"/>
              <a:ext cx="5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86" name="Line 157"/>
            <p:cNvSpPr>
              <a:spLocks noChangeShapeType="1"/>
            </p:cNvSpPr>
            <p:nvPr/>
          </p:nvSpPr>
          <p:spPr bwMode="auto">
            <a:xfrm flipH="1">
              <a:off x="3028" y="2186"/>
              <a:ext cx="5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87" name="Line 158"/>
            <p:cNvSpPr>
              <a:spLocks noChangeShapeType="1"/>
            </p:cNvSpPr>
            <p:nvPr/>
          </p:nvSpPr>
          <p:spPr bwMode="auto">
            <a:xfrm flipH="1">
              <a:off x="3013" y="2202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88" name="Line 159"/>
            <p:cNvSpPr>
              <a:spLocks noChangeShapeType="1"/>
            </p:cNvSpPr>
            <p:nvPr/>
          </p:nvSpPr>
          <p:spPr bwMode="auto">
            <a:xfrm flipH="1">
              <a:off x="2997" y="2218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89" name="Line 160"/>
            <p:cNvSpPr>
              <a:spLocks noChangeShapeType="1"/>
            </p:cNvSpPr>
            <p:nvPr/>
          </p:nvSpPr>
          <p:spPr bwMode="auto">
            <a:xfrm flipH="1">
              <a:off x="2981" y="2235"/>
              <a:ext cx="4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90" name="Line 161"/>
            <p:cNvSpPr>
              <a:spLocks noChangeShapeType="1"/>
            </p:cNvSpPr>
            <p:nvPr/>
          </p:nvSpPr>
          <p:spPr bwMode="auto">
            <a:xfrm flipH="1">
              <a:off x="2965" y="2251"/>
              <a:ext cx="5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91" name="Line 162"/>
            <p:cNvSpPr>
              <a:spLocks noChangeShapeType="1"/>
            </p:cNvSpPr>
            <p:nvPr/>
          </p:nvSpPr>
          <p:spPr bwMode="auto">
            <a:xfrm flipH="1">
              <a:off x="2950" y="2267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92" name="Line 163"/>
            <p:cNvSpPr>
              <a:spLocks noChangeShapeType="1"/>
            </p:cNvSpPr>
            <p:nvPr/>
          </p:nvSpPr>
          <p:spPr bwMode="auto">
            <a:xfrm>
              <a:off x="3744" y="1789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93" name="Line 164"/>
            <p:cNvSpPr>
              <a:spLocks noChangeShapeType="1"/>
            </p:cNvSpPr>
            <p:nvPr/>
          </p:nvSpPr>
          <p:spPr bwMode="auto">
            <a:xfrm>
              <a:off x="3758" y="1806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94" name="Line 165"/>
            <p:cNvSpPr>
              <a:spLocks noChangeShapeType="1"/>
            </p:cNvSpPr>
            <p:nvPr/>
          </p:nvSpPr>
          <p:spPr bwMode="auto">
            <a:xfrm>
              <a:off x="3773" y="1824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95" name="Line 166"/>
            <p:cNvSpPr>
              <a:spLocks noChangeShapeType="1"/>
            </p:cNvSpPr>
            <p:nvPr/>
          </p:nvSpPr>
          <p:spPr bwMode="auto">
            <a:xfrm>
              <a:off x="3787" y="1841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96" name="Line 167"/>
            <p:cNvSpPr>
              <a:spLocks noChangeShapeType="1"/>
            </p:cNvSpPr>
            <p:nvPr/>
          </p:nvSpPr>
          <p:spPr bwMode="auto">
            <a:xfrm>
              <a:off x="3801" y="1859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97" name="Line 168"/>
            <p:cNvSpPr>
              <a:spLocks noChangeShapeType="1"/>
            </p:cNvSpPr>
            <p:nvPr/>
          </p:nvSpPr>
          <p:spPr bwMode="auto">
            <a:xfrm>
              <a:off x="3816" y="1876"/>
              <a:ext cx="3" cy="6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98" name="Line 169"/>
            <p:cNvSpPr>
              <a:spLocks noChangeShapeType="1"/>
            </p:cNvSpPr>
            <p:nvPr/>
          </p:nvSpPr>
          <p:spPr bwMode="auto">
            <a:xfrm>
              <a:off x="3830" y="1894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99" name="Line 170"/>
            <p:cNvSpPr>
              <a:spLocks noChangeShapeType="1"/>
            </p:cNvSpPr>
            <p:nvPr/>
          </p:nvSpPr>
          <p:spPr bwMode="auto">
            <a:xfrm>
              <a:off x="3844" y="1912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00" name="Line 171"/>
            <p:cNvSpPr>
              <a:spLocks noChangeShapeType="1"/>
            </p:cNvSpPr>
            <p:nvPr/>
          </p:nvSpPr>
          <p:spPr bwMode="auto">
            <a:xfrm>
              <a:off x="3858" y="1929"/>
              <a:ext cx="4" cy="6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01" name="Line 172"/>
            <p:cNvSpPr>
              <a:spLocks noChangeShapeType="1"/>
            </p:cNvSpPr>
            <p:nvPr/>
          </p:nvSpPr>
          <p:spPr bwMode="auto">
            <a:xfrm>
              <a:off x="3872" y="1947"/>
              <a:ext cx="5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02" name="Line 173"/>
            <p:cNvSpPr>
              <a:spLocks noChangeShapeType="1"/>
            </p:cNvSpPr>
            <p:nvPr/>
          </p:nvSpPr>
          <p:spPr bwMode="auto">
            <a:xfrm>
              <a:off x="3887" y="1965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03" name="Line 174"/>
            <p:cNvSpPr>
              <a:spLocks noChangeShapeType="1"/>
            </p:cNvSpPr>
            <p:nvPr/>
          </p:nvSpPr>
          <p:spPr bwMode="auto">
            <a:xfrm>
              <a:off x="3901" y="1982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04" name="Line 175"/>
            <p:cNvSpPr>
              <a:spLocks noChangeShapeType="1"/>
            </p:cNvSpPr>
            <p:nvPr/>
          </p:nvSpPr>
          <p:spPr bwMode="auto">
            <a:xfrm>
              <a:off x="3915" y="2000"/>
              <a:ext cx="5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05" name="Line 176"/>
            <p:cNvSpPr>
              <a:spLocks noChangeShapeType="1"/>
            </p:cNvSpPr>
            <p:nvPr/>
          </p:nvSpPr>
          <p:spPr bwMode="auto">
            <a:xfrm>
              <a:off x="3930" y="2017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06" name="Line 177"/>
            <p:cNvSpPr>
              <a:spLocks noChangeShapeType="1"/>
            </p:cNvSpPr>
            <p:nvPr/>
          </p:nvSpPr>
          <p:spPr bwMode="auto">
            <a:xfrm>
              <a:off x="3944" y="2035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07" name="Line 178"/>
            <p:cNvSpPr>
              <a:spLocks noChangeShapeType="1"/>
            </p:cNvSpPr>
            <p:nvPr/>
          </p:nvSpPr>
          <p:spPr bwMode="auto">
            <a:xfrm>
              <a:off x="3958" y="2052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08" name="Line 179"/>
            <p:cNvSpPr>
              <a:spLocks noChangeShapeType="1"/>
            </p:cNvSpPr>
            <p:nvPr/>
          </p:nvSpPr>
          <p:spPr bwMode="auto">
            <a:xfrm>
              <a:off x="3973" y="2070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09" name="Line 180"/>
            <p:cNvSpPr>
              <a:spLocks noChangeShapeType="1"/>
            </p:cNvSpPr>
            <p:nvPr/>
          </p:nvSpPr>
          <p:spPr bwMode="auto">
            <a:xfrm>
              <a:off x="3987" y="2088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10" name="Line 181"/>
            <p:cNvSpPr>
              <a:spLocks noChangeShapeType="1"/>
            </p:cNvSpPr>
            <p:nvPr/>
          </p:nvSpPr>
          <p:spPr bwMode="auto">
            <a:xfrm>
              <a:off x="4001" y="2105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11" name="Line 182"/>
            <p:cNvSpPr>
              <a:spLocks noChangeShapeType="1"/>
            </p:cNvSpPr>
            <p:nvPr/>
          </p:nvSpPr>
          <p:spPr bwMode="auto">
            <a:xfrm>
              <a:off x="4015" y="2123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12" name="Line 183"/>
            <p:cNvSpPr>
              <a:spLocks noChangeShapeType="1"/>
            </p:cNvSpPr>
            <p:nvPr/>
          </p:nvSpPr>
          <p:spPr bwMode="auto">
            <a:xfrm>
              <a:off x="4030" y="2140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13" name="Line 184"/>
            <p:cNvSpPr>
              <a:spLocks noChangeShapeType="1"/>
            </p:cNvSpPr>
            <p:nvPr/>
          </p:nvSpPr>
          <p:spPr bwMode="auto">
            <a:xfrm>
              <a:off x="4044" y="2158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14" name="Line 185"/>
            <p:cNvSpPr>
              <a:spLocks noChangeShapeType="1"/>
            </p:cNvSpPr>
            <p:nvPr/>
          </p:nvSpPr>
          <p:spPr bwMode="auto">
            <a:xfrm>
              <a:off x="4058" y="2176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15" name="Line 186"/>
            <p:cNvSpPr>
              <a:spLocks noChangeShapeType="1"/>
            </p:cNvSpPr>
            <p:nvPr/>
          </p:nvSpPr>
          <p:spPr bwMode="auto">
            <a:xfrm>
              <a:off x="4072" y="2193"/>
              <a:ext cx="5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16" name="Line 187"/>
            <p:cNvSpPr>
              <a:spLocks noChangeShapeType="1"/>
            </p:cNvSpPr>
            <p:nvPr/>
          </p:nvSpPr>
          <p:spPr bwMode="auto">
            <a:xfrm>
              <a:off x="4087" y="2211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17" name="Line 188"/>
            <p:cNvSpPr>
              <a:spLocks noChangeShapeType="1"/>
            </p:cNvSpPr>
            <p:nvPr/>
          </p:nvSpPr>
          <p:spPr bwMode="auto">
            <a:xfrm>
              <a:off x="4101" y="2228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18" name="Line 189"/>
            <p:cNvSpPr>
              <a:spLocks noChangeShapeType="1"/>
            </p:cNvSpPr>
            <p:nvPr/>
          </p:nvSpPr>
          <p:spPr bwMode="auto">
            <a:xfrm>
              <a:off x="4115" y="2246"/>
              <a:ext cx="5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19" name="Line 190"/>
            <p:cNvSpPr>
              <a:spLocks noChangeShapeType="1"/>
            </p:cNvSpPr>
            <p:nvPr/>
          </p:nvSpPr>
          <p:spPr bwMode="auto">
            <a:xfrm>
              <a:off x="4130" y="2264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20" name="Line 191"/>
            <p:cNvSpPr>
              <a:spLocks noChangeShapeType="1"/>
            </p:cNvSpPr>
            <p:nvPr/>
          </p:nvSpPr>
          <p:spPr bwMode="auto">
            <a:xfrm>
              <a:off x="4144" y="2281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21" name="Line 192"/>
            <p:cNvSpPr>
              <a:spLocks noChangeShapeType="1"/>
            </p:cNvSpPr>
            <p:nvPr/>
          </p:nvSpPr>
          <p:spPr bwMode="auto">
            <a:xfrm>
              <a:off x="4158" y="2299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22" name="Line 193"/>
            <p:cNvSpPr>
              <a:spLocks noChangeShapeType="1"/>
            </p:cNvSpPr>
            <p:nvPr/>
          </p:nvSpPr>
          <p:spPr bwMode="auto">
            <a:xfrm>
              <a:off x="4173" y="2316"/>
              <a:ext cx="4" cy="5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23" name="Line 194"/>
            <p:cNvSpPr>
              <a:spLocks noChangeShapeType="1"/>
            </p:cNvSpPr>
            <p:nvPr/>
          </p:nvSpPr>
          <p:spPr bwMode="auto">
            <a:xfrm>
              <a:off x="1269" y="3329"/>
              <a:ext cx="6" cy="3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24" name="Line 195"/>
            <p:cNvSpPr>
              <a:spLocks noChangeShapeType="1"/>
            </p:cNvSpPr>
            <p:nvPr/>
          </p:nvSpPr>
          <p:spPr bwMode="auto">
            <a:xfrm>
              <a:off x="1289" y="3340"/>
              <a:ext cx="5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25" name="Line 196"/>
            <p:cNvSpPr>
              <a:spLocks noChangeShapeType="1"/>
            </p:cNvSpPr>
            <p:nvPr/>
          </p:nvSpPr>
          <p:spPr bwMode="auto">
            <a:xfrm>
              <a:off x="1309" y="3351"/>
              <a:ext cx="5" cy="3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26" name="Line 197"/>
            <p:cNvSpPr>
              <a:spLocks noChangeShapeType="1"/>
            </p:cNvSpPr>
            <p:nvPr/>
          </p:nvSpPr>
          <p:spPr bwMode="auto">
            <a:xfrm>
              <a:off x="1328" y="3363"/>
              <a:ext cx="6" cy="3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27" name="Line 198"/>
            <p:cNvSpPr>
              <a:spLocks noChangeShapeType="1"/>
            </p:cNvSpPr>
            <p:nvPr/>
          </p:nvSpPr>
          <p:spPr bwMode="auto">
            <a:xfrm>
              <a:off x="1348" y="3374"/>
              <a:ext cx="6" cy="3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28" name="Line 199"/>
            <p:cNvSpPr>
              <a:spLocks noChangeShapeType="1"/>
            </p:cNvSpPr>
            <p:nvPr/>
          </p:nvSpPr>
          <p:spPr bwMode="auto">
            <a:xfrm>
              <a:off x="1368" y="3385"/>
              <a:ext cx="5" cy="3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29" name="Line 200"/>
            <p:cNvSpPr>
              <a:spLocks noChangeShapeType="1"/>
            </p:cNvSpPr>
            <p:nvPr/>
          </p:nvSpPr>
          <p:spPr bwMode="auto">
            <a:xfrm>
              <a:off x="1388" y="3396"/>
              <a:ext cx="5" cy="3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30" name="Line 201"/>
            <p:cNvSpPr>
              <a:spLocks noChangeShapeType="1"/>
            </p:cNvSpPr>
            <p:nvPr/>
          </p:nvSpPr>
          <p:spPr bwMode="auto">
            <a:xfrm>
              <a:off x="1407" y="3407"/>
              <a:ext cx="6" cy="3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31" name="Line 202"/>
            <p:cNvSpPr>
              <a:spLocks noChangeShapeType="1"/>
            </p:cNvSpPr>
            <p:nvPr/>
          </p:nvSpPr>
          <p:spPr bwMode="auto">
            <a:xfrm>
              <a:off x="1427" y="3418"/>
              <a:ext cx="6" cy="3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32" name="Line 203"/>
            <p:cNvSpPr>
              <a:spLocks noChangeShapeType="1"/>
            </p:cNvSpPr>
            <p:nvPr/>
          </p:nvSpPr>
          <p:spPr bwMode="auto">
            <a:xfrm>
              <a:off x="1447" y="3429"/>
              <a:ext cx="5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33" name="Line 204"/>
            <p:cNvSpPr>
              <a:spLocks noChangeShapeType="1"/>
            </p:cNvSpPr>
            <p:nvPr/>
          </p:nvSpPr>
          <p:spPr bwMode="auto">
            <a:xfrm>
              <a:off x="1467" y="3440"/>
              <a:ext cx="5" cy="4"/>
            </a:xfrm>
            <a:prstGeom prst="line">
              <a:avLst/>
            </a:prstGeom>
            <a:noFill/>
            <a:ln w="0" cap="sq">
              <a:solidFill>
                <a:srgbClr val="25221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5478" name="Line 205"/>
          <p:cNvSpPr>
            <a:spLocks noChangeShapeType="1"/>
          </p:cNvSpPr>
          <p:nvPr/>
        </p:nvSpPr>
        <p:spPr bwMode="auto">
          <a:xfrm>
            <a:off x="2359025" y="5480050"/>
            <a:ext cx="9525" cy="4763"/>
          </a:xfrm>
          <a:prstGeom prst="line">
            <a:avLst/>
          </a:prstGeom>
          <a:noFill/>
          <a:ln w="0" cap="sq">
            <a:solidFill>
              <a:srgbClr val="25221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479" name="Line 206"/>
          <p:cNvSpPr>
            <a:spLocks noChangeShapeType="1"/>
          </p:cNvSpPr>
          <p:nvPr/>
        </p:nvSpPr>
        <p:spPr bwMode="auto">
          <a:xfrm>
            <a:off x="2390775" y="5497513"/>
            <a:ext cx="9525" cy="4762"/>
          </a:xfrm>
          <a:prstGeom prst="line">
            <a:avLst/>
          </a:prstGeom>
          <a:noFill/>
          <a:ln w="0" cap="sq">
            <a:solidFill>
              <a:srgbClr val="25221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480" name="Line 207"/>
          <p:cNvSpPr>
            <a:spLocks noChangeShapeType="1"/>
          </p:cNvSpPr>
          <p:nvPr/>
        </p:nvSpPr>
        <p:spPr bwMode="auto">
          <a:xfrm>
            <a:off x="2422525" y="5514975"/>
            <a:ext cx="7938" cy="4763"/>
          </a:xfrm>
          <a:prstGeom prst="line">
            <a:avLst/>
          </a:prstGeom>
          <a:noFill/>
          <a:ln w="0" cap="sq">
            <a:solidFill>
              <a:srgbClr val="25221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481" name="Line 208"/>
          <p:cNvSpPr>
            <a:spLocks noChangeShapeType="1"/>
          </p:cNvSpPr>
          <p:nvPr/>
        </p:nvSpPr>
        <p:spPr bwMode="auto">
          <a:xfrm>
            <a:off x="2454275" y="5532438"/>
            <a:ext cx="7938" cy="4762"/>
          </a:xfrm>
          <a:prstGeom prst="line">
            <a:avLst/>
          </a:prstGeom>
          <a:noFill/>
          <a:ln w="0" cap="sq">
            <a:solidFill>
              <a:srgbClr val="25221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482" name="Line 209"/>
          <p:cNvSpPr>
            <a:spLocks noChangeShapeType="1"/>
          </p:cNvSpPr>
          <p:nvPr/>
        </p:nvSpPr>
        <p:spPr bwMode="auto">
          <a:xfrm>
            <a:off x="2484438" y="5549900"/>
            <a:ext cx="9525" cy="4763"/>
          </a:xfrm>
          <a:prstGeom prst="line">
            <a:avLst/>
          </a:prstGeom>
          <a:noFill/>
          <a:ln w="0" cap="sq">
            <a:solidFill>
              <a:srgbClr val="25221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483" name="Line 210"/>
          <p:cNvSpPr>
            <a:spLocks noChangeShapeType="1"/>
          </p:cNvSpPr>
          <p:nvPr/>
        </p:nvSpPr>
        <p:spPr bwMode="auto">
          <a:xfrm>
            <a:off x="2516188" y="5567363"/>
            <a:ext cx="9525" cy="4762"/>
          </a:xfrm>
          <a:prstGeom prst="line">
            <a:avLst/>
          </a:prstGeom>
          <a:noFill/>
          <a:ln w="0" cap="sq">
            <a:solidFill>
              <a:srgbClr val="25221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484" name="Line 211"/>
          <p:cNvSpPr>
            <a:spLocks noChangeShapeType="1"/>
          </p:cNvSpPr>
          <p:nvPr/>
        </p:nvSpPr>
        <p:spPr bwMode="auto">
          <a:xfrm>
            <a:off x="2547938" y="5584825"/>
            <a:ext cx="7937" cy="4763"/>
          </a:xfrm>
          <a:prstGeom prst="line">
            <a:avLst/>
          </a:prstGeom>
          <a:noFill/>
          <a:ln w="0" cap="sq">
            <a:solidFill>
              <a:srgbClr val="25221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485" name="Line 212"/>
          <p:cNvSpPr>
            <a:spLocks noChangeShapeType="1"/>
          </p:cNvSpPr>
          <p:nvPr/>
        </p:nvSpPr>
        <p:spPr bwMode="auto">
          <a:xfrm>
            <a:off x="2579688" y="5603875"/>
            <a:ext cx="7937" cy="4763"/>
          </a:xfrm>
          <a:prstGeom prst="line">
            <a:avLst/>
          </a:prstGeom>
          <a:noFill/>
          <a:ln w="0" cap="sq">
            <a:solidFill>
              <a:srgbClr val="25221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486" name="Line 213"/>
          <p:cNvSpPr>
            <a:spLocks noChangeShapeType="1"/>
          </p:cNvSpPr>
          <p:nvPr/>
        </p:nvSpPr>
        <p:spPr bwMode="auto">
          <a:xfrm>
            <a:off x="2609850" y="5619750"/>
            <a:ext cx="9525" cy="6350"/>
          </a:xfrm>
          <a:prstGeom prst="line">
            <a:avLst/>
          </a:prstGeom>
          <a:noFill/>
          <a:ln w="0" cap="sq">
            <a:solidFill>
              <a:srgbClr val="25221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487" name="Line 214"/>
          <p:cNvSpPr>
            <a:spLocks noChangeShapeType="1"/>
          </p:cNvSpPr>
          <p:nvPr/>
        </p:nvSpPr>
        <p:spPr bwMode="auto">
          <a:xfrm>
            <a:off x="2641600" y="5638800"/>
            <a:ext cx="7938" cy="4763"/>
          </a:xfrm>
          <a:prstGeom prst="line">
            <a:avLst/>
          </a:prstGeom>
          <a:noFill/>
          <a:ln w="0" cap="sq">
            <a:solidFill>
              <a:srgbClr val="25221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488" name="Line 215"/>
          <p:cNvSpPr>
            <a:spLocks noChangeShapeType="1"/>
          </p:cNvSpPr>
          <p:nvPr/>
        </p:nvSpPr>
        <p:spPr bwMode="auto">
          <a:xfrm>
            <a:off x="2641600" y="5638800"/>
            <a:ext cx="7938" cy="4763"/>
          </a:xfrm>
          <a:prstGeom prst="line">
            <a:avLst/>
          </a:prstGeom>
          <a:noFill/>
          <a:ln w="0" cap="sq">
            <a:solidFill>
              <a:srgbClr val="25221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489" name="Freeform 216"/>
          <p:cNvSpPr>
            <a:spLocks/>
          </p:cNvSpPr>
          <p:nvPr/>
        </p:nvSpPr>
        <p:spPr bwMode="auto">
          <a:xfrm>
            <a:off x="6115050" y="5183188"/>
            <a:ext cx="544513" cy="711200"/>
          </a:xfrm>
          <a:custGeom>
            <a:avLst/>
            <a:gdLst>
              <a:gd name="T0" fmla="*/ 0 w 1370"/>
              <a:gd name="T1" fmla="*/ 0 h 1794"/>
              <a:gd name="T2" fmla="*/ 0 w 1370"/>
              <a:gd name="T3" fmla="*/ 1794 h 1794"/>
              <a:gd name="T4" fmla="*/ 1370 w 1370"/>
              <a:gd name="T5" fmla="*/ 1794 h 1794"/>
              <a:gd name="T6" fmla="*/ 1370 w 1370"/>
              <a:gd name="T7" fmla="*/ 300 h 1794"/>
              <a:gd name="T8" fmla="*/ 1071 w 1370"/>
              <a:gd name="T9" fmla="*/ 0 h 1794"/>
              <a:gd name="T10" fmla="*/ 0 w 1370"/>
              <a:gd name="T11" fmla="*/ 0 h 179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70"/>
              <a:gd name="T19" fmla="*/ 0 h 1794"/>
              <a:gd name="T20" fmla="*/ 1370 w 1370"/>
              <a:gd name="T21" fmla="*/ 1794 h 179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70" h="1794">
                <a:moveTo>
                  <a:pt x="0" y="0"/>
                </a:moveTo>
                <a:lnTo>
                  <a:pt x="0" y="1794"/>
                </a:lnTo>
                <a:lnTo>
                  <a:pt x="1370" y="1794"/>
                </a:lnTo>
                <a:lnTo>
                  <a:pt x="1370" y="300"/>
                </a:lnTo>
                <a:lnTo>
                  <a:pt x="1071" y="0"/>
                </a:lnTo>
                <a:lnTo>
                  <a:pt x="0" y="0"/>
                </a:lnTo>
                <a:close/>
              </a:path>
            </a:pathLst>
          </a:custGeom>
          <a:solidFill>
            <a:srgbClr val="A9A9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490" name="Freeform 217"/>
          <p:cNvSpPr>
            <a:spLocks/>
          </p:cNvSpPr>
          <p:nvPr/>
        </p:nvSpPr>
        <p:spPr bwMode="auto">
          <a:xfrm>
            <a:off x="6115050" y="5183188"/>
            <a:ext cx="544513" cy="711200"/>
          </a:xfrm>
          <a:custGeom>
            <a:avLst/>
            <a:gdLst>
              <a:gd name="T0" fmla="*/ 0 w 1370"/>
              <a:gd name="T1" fmla="*/ 0 h 1794"/>
              <a:gd name="T2" fmla="*/ 0 w 1370"/>
              <a:gd name="T3" fmla="*/ 1794 h 1794"/>
              <a:gd name="T4" fmla="*/ 1370 w 1370"/>
              <a:gd name="T5" fmla="*/ 1794 h 1794"/>
              <a:gd name="T6" fmla="*/ 1370 w 1370"/>
              <a:gd name="T7" fmla="*/ 300 h 1794"/>
              <a:gd name="T8" fmla="*/ 1071 w 1370"/>
              <a:gd name="T9" fmla="*/ 0 h 1794"/>
              <a:gd name="T10" fmla="*/ 0 w 1370"/>
              <a:gd name="T11" fmla="*/ 0 h 179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70"/>
              <a:gd name="T19" fmla="*/ 0 h 1794"/>
              <a:gd name="T20" fmla="*/ 1370 w 1370"/>
              <a:gd name="T21" fmla="*/ 1794 h 179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70" h="1794">
                <a:moveTo>
                  <a:pt x="0" y="0"/>
                </a:moveTo>
                <a:lnTo>
                  <a:pt x="0" y="1794"/>
                </a:lnTo>
                <a:lnTo>
                  <a:pt x="1370" y="1794"/>
                </a:lnTo>
                <a:lnTo>
                  <a:pt x="1370" y="300"/>
                </a:lnTo>
                <a:lnTo>
                  <a:pt x="1071" y="0"/>
                </a:lnTo>
                <a:lnTo>
                  <a:pt x="0" y="0"/>
                </a:lnTo>
              </a:path>
            </a:pathLst>
          </a:custGeom>
          <a:noFill/>
          <a:ln w="4763">
            <a:solidFill>
              <a:srgbClr val="C2C2C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491" name="Freeform 218"/>
          <p:cNvSpPr>
            <a:spLocks/>
          </p:cNvSpPr>
          <p:nvPr/>
        </p:nvSpPr>
        <p:spPr bwMode="auto">
          <a:xfrm>
            <a:off x="6081713" y="5149850"/>
            <a:ext cx="542925" cy="712788"/>
          </a:xfrm>
          <a:custGeom>
            <a:avLst/>
            <a:gdLst>
              <a:gd name="T0" fmla="*/ 0 w 1370"/>
              <a:gd name="T1" fmla="*/ 0 h 1794"/>
              <a:gd name="T2" fmla="*/ 0 w 1370"/>
              <a:gd name="T3" fmla="*/ 1794 h 1794"/>
              <a:gd name="T4" fmla="*/ 1370 w 1370"/>
              <a:gd name="T5" fmla="*/ 1794 h 1794"/>
              <a:gd name="T6" fmla="*/ 1370 w 1370"/>
              <a:gd name="T7" fmla="*/ 299 h 1794"/>
              <a:gd name="T8" fmla="*/ 1071 w 1370"/>
              <a:gd name="T9" fmla="*/ 0 h 1794"/>
              <a:gd name="T10" fmla="*/ 0 w 1370"/>
              <a:gd name="T11" fmla="*/ 0 h 179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70"/>
              <a:gd name="T19" fmla="*/ 0 h 1794"/>
              <a:gd name="T20" fmla="*/ 1370 w 1370"/>
              <a:gd name="T21" fmla="*/ 1794 h 179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70" h="1794">
                <a:moveTo>
                  <a:pt x="0" y="0"/>
                </a:moveTo>
                <a:lnTo>
                  <a:pt x="0" y="1794"/>
                </a:lnTo>
                <a:lnTo>
                  <a:pt x="1370" y="1794"/>
                </a:lnTo>
                <a:lnTo>
                  <a:pt x="1370" y="299"/>
                </a:lnTo>
                <a:lnTo>
                  <a:pt x="1071" y="0"/>
                </a:lnTo>
                <a:lnTo>
                  <a:pt x="0" y="0"/>
                </a:lnTo>
                <a:close/>
              </a:path>
            </a:pathLst>
          </a:custGeom>
          <a:solidFill>
            <a:srgbClr val="EE9C8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492" name="Freeform 219"/>
          <p:cNvSpPr>
            <a:spLocks/>
          </p:cNvSpPr>
          <p:nvPr/>
        </p:nvSpPr>
        <p:spPr bwMode="auto">
          <a:xfrm>
            <a:off x="6081713" y="5149850"/>
            <a:ext cx="542925" cy="712788"/>
          </a:xfrm>
          <a:custGeom>
            <a:avLst/>
            <a:gdLst>
              <a:gd name="T0" fmla="*/ 0 w 1370"/>
              <a:gd name="T1" fmla="*/ 0 h 1794"/>
              <a:gd name="T2" fmla="*/ 0 w 1370"/>
              <a:gd name="T3" fmla="*/ 1794 h 1794"/>
              <a:gd name="T4" fmla="*/ 1370 w 1370"/>
              <a:gd name="T5" fmla="*/ 1794 h 1794"/>
              <a:gd name="T6" fmla="*/ 1370 w 1370"/>
              <a:gd name="T7" fmla="*/ 299 h 1794"/>
              <a:gd name="T8" fmla="*/ 1071 w 1370"/>
              <a:gd name="T9" fmla="*/ 0 h 1794"/>
              <a:gd name="T10" fmla="*/ 0 w 1370"/>
              <a:gd name="T11" fmla="*/ 0 h 179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70"/>
              <a:gd name="T19" fmla="*/ 0 h 1794"/>
              <a:gd name="T20" fmla="*/ 1370 w 1370"/>
              <a:gd name="T21" fmla="*/ 1794 h 179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70" h="1794">
                <a:moveTo>
                  <a:pt x="0" y="0"/>
                </a:moveTo>
                <a:lnTo>
                  <a:pt x="0" y="1794"/>
                </a:lnTo>
                <a:lnTo>
                  <a:pt x="1370" y="1794"/>
                </a:lnTo>
                <a:lnTo>
                  <a:pt x="1370" y="299"/>
                </a:lnTo>
                <a:lnTo>
                  <a:pt x="1071" y="0"/>
                </a:lnTo>
                <a:lnTo>
                  <a:pt x="0" y="0"/>
                </a:lnTo>
              </a:path>
            </a:pathLst>
          </a:custGeom>
          <a:noFill/>
          <a:ln w="4763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493" name="Freeform 220"/>
          <p:cNvSpPr>
            <a:spLocks/>
          </p:cNvSpPr>
          <p:nvPr/>
        </p:nvSpPr>
        <p:spPr bwMode="auto">
          <a:xfrm>
            <a:off x="6516688" y="5151438"/>
            <a:ext cx="122237" cy="122237"/>
          </a:xfrm>
          <a:custGeom>
            <a:avLst/>
            <a:gdLst>
              <a:gd name="T0" fmla="*/ 0 w 306"/>
              <a:gd name="T1" fmla="*/ 0 h 305"/>
              <a:gd name="T2" fmla="*/ 0 w 306"/>
              <a:gd name="T3" fmla="*/ 305 h 305"/>
              <a:gd name="T4" fmla="*/ 306 w 306"/>
              <a:gd name="T5" fmla="*/ 303 h 305"/>
              <a:gd name="T6" fmla="*/ 0 60000 65536"/>
              <a:gd name="T7" fmla="*/ 0 60000 65536"/>
              <a:gd name="T8" fmla="*/ 0 60000 65536"/>
              <a:gd name="T9" fmla="*/ 0 w 306"/>
              <a:gd name="T10" fmla="*/ 0 h 305"/>
              <a:gd name="T11" fmla="*/ 306 w 306"/>
              <a:gd name="T12" fmla="*/ 305 h 3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06" h="305">
                <a:moveTo>
                  <a:pt x="0" y="0"/>
                </a:moveTo>
                <a:lnTo>
                  <a:pt x="0" y="305"/>
                </a:lnTo>
                <a:lnTo>
                  <a:pt x="306" y="303"/>
                </a:lnTo>
              </a:path>
            </a:pathLst>
          </a:custGeom>
          <a:noFill/>
          <a:ln w="4763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494" name="Freeform 221"/>
          <p:cNvSpPr>
            <a:spLocks/>
          </p:cNvSpPr>
          <p:nvPr/>
        </p:nvSpPr>
        <p:spPr bwMode="auto">
          <a:xfrm>
            <a:off x="6129338" y="5429250"/>
            <a:ext cx="466725" cy="188913"/>
          </a:xfrm>
          <a:custGeom>
            <a:avLst/>
            <a:gdLst>
              <a:gd name="T0" fmla="*/ 647 w 1175"/>
              <a:gd name="T1" fmla="*/ 1 h 474"/>
              <a:gd name="T2" fmla="*/ 734 w 1175"/>
              <a:gd name="T3" fmla="*/ 7 h 474"/>
              <a:gd name="T4" fmla="*/ 816 w 1175"/>
              <a:gd name="T5" fmla="*/ 19 h 474"/>
              <a:gd name="T6" fmla="*/ 892 w 1175"/>
              <a:gd name="T7" fmla="*/ 35 h 474"/>
              <a:gd name="T8" fmla="*/ 961 w 1175"/>
              <a:gd name="T9" fmla="*/ 54 h 474"/>
              <a:gd name="T10" fmla="*/ 1022 w 1175"/>
              <a:gd name="T11" fmla="*/ 78 h 474"/>
              <a:gd name="T12" fmla="*/ 1074 w 1175"/>
              <a:gd name="T13" fmla="*/ 105 h 474"/>
              <a:gd name="T14" fmla="*/ 1116 w 1175"/>
              <a:gd name="T15" fmla="*/ 134 h 474"/>
              <a:gd name="T16" fmla="*/ 1148 w 1175"/>
              <a:gd name="T17" fmla="*/ 166 h 474"/>
              <a:gd name="T18" fmla="*/ 1167 w 1175"/>
              <a:gd name="T19" fmla="*/ 201 h 474"/>
              <a:gd name="T20" fmla="*/ 1175 w 1175"/>
              <a:gd name="T21" fmla="*/ 236 h 474"/>
              <a:gd name="T22" fmla="*/ 1167 w 1175"/>
              <a:gd name="T23" fmla="*/ 273 h 474"/>
              <a:gd name="T24" fmla="*/ 1148 w 1175"/>
              <a:gd name="T25" fmla="*/ 307 h 474"/>
              <a:gd name="T26" fmla="*/ 1116 w 1175"/>
              <a:gd name="T27" fmla="*/ 339 h 474"/>
              <a:gd name="T28" fmla="*/ 1074 w 1175"/>
              <a:gd name="T29" fmla="*/ 369 h 474"/>
              <a:gd name="T30" fmla="*/ 1022 w 1175"/>
              <a:gd name="T31" fmla="*/ 396 h 474"/>
              <a:gd name="T32" fmla="*/ 961 w 1175"/>
              <a:gd name="T33" fmla="*/ 419 h 474"/>
              <a:gd name="T34" fmla="*/ 892 w 1175"/>
              <a:gd name="T35" fmla="*/ 439 h 474"/>
              <a:gd name="T36" fmla="*/ 816 w 1175"/>
              <a:gd name="T37" fmla="*/ 455 h 474"/>
              <a:gd name="T38" fmla="*/ 734 w 1175"/>
              <a:gd name="T39" fmla="*/ 466 h 474"/>
              <a:gd name="T40" fmla="*/ 647 w 1175"/>
              <a:gd name="T41" fmla="*/ 473 h 474"/>
              <a:gd name="T42" fmla="*/ 557 w 1175"/>
              <a:gd name="T43" fmla="*/ 473 h 474"/>
              <a:gd name="T44" fmla="*/ 469 w 1175"/>
              <a:gd name="T45" fmla="*/ 468 h 474"/>
              <a:gd name="T46" fmla="*/ 386 w 1175"/>
              <a:gd name="T47" fmla="*/ 460 h 474"/>
              <a:gd name="T48" fmla="*/ 308 w 1175"/>
              <a:gd name="T49" fmla="*/ 445 h 474"/>
              <a:gd name="T50" fmla="*/ 237 w 1175"/>
              <a:gd name="T51" fmla="*/ 426 h 474"/>
              <a:gd name="T52" fmla="*/ 173 w 1175"/>
              <a:gd name="T53" fmla="*/ 404 h 474"/>
              <a:gd name="T54" fmla="*/ 117 w 1175"/>
              <a:gd name="T55" fmla="*/ 378 h 474"/>
              <a:gd name="T56" fmla="*/ 71 w 1175"/>
              <a:gd name="T57" fmla="*/ 349 h 474"/>
              <a:gd name="T58" fmla="*/ 36 w 1175"/>
              <a:gd name="T59" fmla="*/ 318 h 474"/>
              <a:gd name="T60" fmla="*/ 12 w 1175"/>
              <a:gd name="T61" fmla="*/ 284 h 474"/>
              <a:gd name="T62" fmla="*/ 1 w 1175"/>
              <a:gd name="T63" fmla="*/ 249 h 474"/>
              <a:gd name="T64" fmla="*/ 3 w 1175"/>
              <a:gd name="T65" fmla="*/ 213 h 474"/>
              <a:gd name="T66" fmla="*/ 19 w 1175"/>
              <a:gd name="T67" fmla="*/ 177 h 474"/>
              <a:gd name="T68" fmla="*/ 47 w 1175"/>
              <a:gd name="T69" fmla="*/ 145 h 474"/>
              <a:gd name="T70" fmla="*/ 85 w 1175"/>
              <a:gd name="T71" fmla="*/ 114 h 474"/>
              <a:gd name="T72" fmla="*/ 135 w 1175"/>
              <a:gd name="T73" fmla="*/ 86 h 474"/>
              <a:gd name="T74" fmla="*/ 193 w 1175"/>
              <a:gd name="T75" fmla="*/ 61 h 474"/>
              <a:gd name="T76" fmla="*/ 259 w 1175"/>
              <a:gd name="T77" fmla="*/ 40 h 474"/>
              <a:gd name="T78" fmla="*/ 334 w 1175"/>
              <a:gd name="T79" fmla="*/ 23 h 474"/>
              <a:gd name="T80" fmla="*/ 413 w 1175"/>
              <a:gd name="T81" fmla="*/ 10 h 474"/>
              <a:gd name="T82" fmla="*/ 498 w 1175"/>
              <a:gd name="T83" fmla="*/ 2 h 474"/>
              <a:gd name="T84" fmla="*/ 587 w 1175"/>
              <a:gd name="T85" fmla="*/ 0 h 47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175"/>
              <a:gd name="T130" fmla="*/ 0 h 474"/>
              <a:gd name="T131" fmla="*/ 1175 w 1175"/>
              <a:gd name="T132" fmla="*/ 474 h 474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175" h="474">
                <a:moveTo>
                  <a:pt x="587" y="0"/>
                </a:moveTo>
                <a:lnTo>
                  <a:pt x="617" y="0"/>
                </a:lnTo>
                <a:lnTo>
                  <a:pt x="647" y="1"/>
                </a:lnTo>
                <a:lnTo>
                  <a:pt x="676" y="2"/>
                </a:lnTo>
                <a:lnTo>
                  <a:pt x="705" y="4"/>
                </a:lnTo>
                <a:lnTo>
                  <a:pt x="734" y="7"/>
                </a:lnTo>
                <a:lnTo>
                  <a:pt x="761" y="10"/>
                </a:lnTo>
                <a:lnTo>
                  <a:pt x="789" y="14"/>
                </a:lnTo>
                <a:lnTo>
                  <a:pt x="816" y="19"/>
                </a:lnTo>
                <a:lnTo>
                  <a:pt x="841" y="23"/>
                </a:lnTo>
                <a:lnTo>
                  <a:pt x="867" y="29"/>
                </a:lnTo>
                <a:lnTo>
                  <a:pt x="892" y="35"/>
                </a:lnTo>
                <a:lnTo>
                  <a:pt x="915" y="40"/>
                </a:lnTo>
                <a:lnTo>
                  <a:pt x="939" y="47"/>
                </a:lnTo>
                <a:lnTo>
                  <a:pt x="961" y="54"/>
                </a:lnTo>
                <a:lnTo>
                  <a:pt x="982" y="61"/>
                </a:lnTo>
                <a:lnTo>
                  <a:pt x="1002" y="69"/>
                </a:lnTo>
                <a:lnTo>
                  <a:pt x="1022" y="78"/>
                </a:lnTo>
                <a:lnTo>
                  <a:pt x="1040" y="86"/>
                </a:lnTo>
                <a:lnTo>
                  <a:pt x="1058" y="95"/>
                </a:lnTo>
                <a:lnTo>
                  <a:pt x="1074" y="105"/>
                </a:lnTo>
                <a:lnTo>
                  <a:pt x="1089" y="114"/>
                </a:lnTo>
                <a:lnTo>
                  <a:pt x="1104" y="124"/>
                </a:lnTo>
                <a:lnTo>
                  <a:pt x="1116" y="134"/>
                </a:lnTo>
                <a:lnTo>
                  <a:pt x="1128" y="145"/>
                </a:lnTo>
                <a:lnTo>
                  <a:pt x="1138" y="155"/>
                </a:lnTo>
                <a:lnTo>
                  <a:pt x="1148" y="166"/>
                </a:lnTo>
                <a:lnTo>
                  <a:pt x="1156" y="177"/>
                </a:lnTo>
                <a:lnTo>
                  <a:pt x="1163" y="190"/>
                </a:lnTo>
                <a:lnTo>
                  <a:pt x="1167" y="201"/>
                </a:lnTo>
                <a:lnTo>
                  <a:pt x="1172" y="213"/>
                </a:lnTo>
                <a:lnTo>
                  <a:pt x="1174" y="224"/>
                </a:lnTo>
                <a:lnTo>
                  <a:pt x="1175" y="236"/>
                </a:lnTo>
                <a:lnTo>
                  <a:pt x="1174" y="249"/>
                </a:lnTo>
                <a:lnTo>
                  <a:pt x="1172" y="261"/>
                </a:lnTo>
                <a:lnTo>
                  <a:pt x="1167" y="273"/>
                </a:lnTo>
                <a:lnTo>
                  <a:pt x="1163" y="284"/>
                </a:lnTo>
                <a:lnTo>
                  <a:pt x="1156" y="296"/>
                </a:lnTo>
                <a:lnTo>
                  <a:pt x="1148" y="307"/>
                </a:lnTo>
                <a:lnTo>
                  <a:pt x="1138" y="318"/>
                </a:lnTo>
                <a:lnTo>
                  <a:pt x="1128" y="329"/>
                </a:lnTo>
                <a:lnTo>
                  <a:pt x="1116" y="339"/>
                </a:lnTo>
                <a:lnTo>
                  <a:pt x="1104" y="349"/>
                </a:lnTo>
                <a:lnTo>
                  <a:pt x="1089" y="359"/>
                </a:lnTo>
                <a:lnTo>
                  <a:pt x="1074" y="369"/>
                </a:lnTo>
                <a:lnTo>
                  <a:pt x="1058" y="378"/>
                </a:lnTo>
                <a:lnTo>
                  <a:pt x="1040" y="387"/>
                </a:lnTo>
                <a:lnTo>
                  <a:pt x="1022" y="396"/>
                </a:lnTo>
                <a:lnTo>
                  <a:pt x="1002" y="404"/>
                </a:lnTo>
                <a:lnTo>
                  <a:pt x="982" y="412"/>
                </a:lnTo>
                <a:lnTo>
                  <a:pt x="961" y="419"/>
                </a:lnTo>
                <a:lnTo>
                  <a:pt x="939" y="426"/>
                </a:lnTo>
                <a:lnTo>
                  <a:pt x="915" y="433"/>
                </a:lnTo>
                <a:lnTo>
                  <a:pt x="892" y="439"/>
                </a:lnTo>
                <a:lnTo>
                  <a:pt x="867" y="445"/>
                </a:lnTo>
                <a:lnTo>
                  <a:pt x="841" y="451"/>
                </a:lnTo>
                <a:lnTo>
                  <a:pt x="816" y="455"/>
                </a:lnTo>
                <a:lnTo>
                  <a:pt x="789" y="460"/>
                </a:lnTo>
                <a:lnTo>
                  <a:pt x="761" y="463"/>
                </a:lnTo>
                <a:lnTo>
                  <a:pt x="734" y="466"/>
                </a:lnTo>
                <a:lnTo>
                  <a:pt x="705" y="468"/>
                </a:lnTo>
                <a:lnTo>
                  <a:pt x="676" y="471"/>
                </a:lnTo>
                <a:lnTo>
                  <a:pt x="647" y="473"/>
                </a:lnTo>
                <a:lnTo>
                  <a:pt x="617" y="473"/>
                </a:lnTo>
                <a:lnTo>
                  <a:pt x="587" y="474"/>
                </a:lnTo>
                <a:lnTo>
                  <a:pt x="557" y="473"/>
                </a:lnTo>
                <a:lnTo>
                  <a:pt x="528" y="473"/>
                </a:lnTo>
                <a:lnTo>
                  <a:pt x="498" y="471"/>
                </a:lnTo>
                <a:lnTo>
                  <a:pt x="469" y="468"/>
                </a:lnTo>
                <a:lnTo>
                  <a:pt x="441" y="466"/>
                </a:lnTo>
                <a:lnTo>
                  <a:pt x="413" y="463"/>
                </a:lnTo>
                <a:lnTo>
                  <a:pt x="386" y="460"/>
                </a:lnTo>
                <a:lnTo>
                  <a:pt x="359" y="455"/>
                </a:lnTo>
                <a:lnTo>
                  <a:pt x="334" y="451"/>
                </a:lnTo>
                <a:lnTo>
                  <a:pt x="308" y="445"/>
                </a:lnTo>
                <a:lnTo>
                  <a:pt x="283" y="439"/>
                </a:lnTo>
                <a:lnTo>
                  <a:pt x="259" y="433"/>
                </a:lnTo>
                <a:lnTo>
                  <a:pt x="237" y="426"/>
                </a:lnTo>
                <a:lnTo>
                  <a:pt x="214" y="419"/>
                </a:lnTo>
                <a:lnTo>
                  <a:pt x="193" y="412"/>
                </a:lnTo>
                <a:lnTo>
                  <a:pt x="173" y="404"/>
                </a:lnTo>
                <a:lnTo>
                  <a:pt x="153" y="396"/>
                </a:lnTo>
                <a:lnTo>
                  <a:pt x="135" y="387"/>
                </a:lnTo>
                <a:lnTo>
                  <a:pt x="117" y="378"/>
                </a:lnTo>
                <a:lnTo>
                  <a:pt x="100" y="369"/>
                </a:lnTo>
                <a:lnTo>
                  <a:pt x="85" y="359"/>
                </a:lnTo>
                <a:lnTo>
                  <a:pt x="71" y="349"/>
                </a:lnTo>
                <a:lnTo>
                  <a:pt x="58" y="339"/>
                </a:lnTo>
                <a:lnTo>
                  <a:pt x="47" y="329"/>
                </a:lnTo>
                <a:lnTo>
                  <a:pt x="36" y="318"/>
                </a:lnTo>
                <a:lnTo>
                  <a:pt x="27" y="307"/>
                </a:lnTo>
                <a:lnTo>
                  <a:pt x="19" y="296"/>
                </a:lnTo>
                <a:lnTo>
                  <a:pt x="12" y="284"/>
                </a:lnTo>
                <a:lnTo>
                  <a:pt x="7" y="273"/>
                </a:lnTo>
                <a:lnTo>
                  <a:pt x="3" y="261"/>
                </a:lnTo>
                <a:lnTo>
                  <a:pt x="1" y="249"/>
                </a:lnTo>
                <a:lnTo>
                  <a:pt x="0" y="236"/>
                </a:lnTo>
                <a:lnTo>
                  <a:pt x="1" y="224"/>
                </a:lnTo>
                <a:lnTo>
                  <a:pt x="3" y="213"/>
                </a:lnTo>
                <a:lnTo>
                  <a:pt x="7" y="201"/>
                </a:lnTo>
                <a:lnTo>
                  <a:pt x="12" y="190"/>
                </a:lnTo>
                <a:lnTo>
                  <a:pt x="19" y="177"/>
                </a:lnTo>
                <a:lnTo>
                  <a:pt x="27" y="166"/>
                </a:lnTo>
                <a:lnTo>
                  <a:pt x="36" y="155"/>
                </a:lnTo>
                <a:lnTo>
                  <a:pt x="47" y="145"/>
                </a:lnTo>
                <a:lnTo>
                  <a:pt x="58" y="134"/>
                </a:lnTo>
                <a:lnTo>
                  <a:pt x="71" y="124"/>
                </a:lnTo>
                <a:lnTo>
                  <a:pt x="85" y="114"/>
                </a:lnTo>
                <a:lnTo>
                  <a:pt x="100" y="105"/>
                </a:lnTo>
                <a:lnTo>
                  <a:pt x="117" y="95"/>
                </a:lnTo>
                <a:lnTo>
                  <a:pt x="135" y="86"/>
                </a:lnTo>
                <a:lnTo>
                  <a:pt x="153" y="78"/>
                </a:lnTo>
                <a:lnTo>
                  <a:pt x="173" y="69"/>
                </a:lnTo>
                <a:lnTo>
                  <a:pt x="193" y="61"/>
                </a:lnTo>
                <a:lnTo>
                  <a:pt x="214" y="54"/>
                </a:lnTo>
                <a:lnTo>
                  <a:pt x="237" y="47"/>
                </a:lnTo>
                <a:lnTo>
                  <a:pt x="259" y="40"/>
                </a:lnTo>
                <a:lnTo>
                  <a:pt x="283" y="35"/>
                </a:lnTo>
                <a:lnTo>
                  <a:pt x="308" y="29"/>
                </a:lnTo>
                <a:lnTo>
                  <a:pt x="334" y="23"/>
                </a:lnTo>
                <a:lnTo>
                  <a:pt x="359" y="19"/>
                </a:lnTo>
                <a:lnTo>
                  <a:pt x="386" y="14"/>
                </a:lnTo>
                <a:lnTo>
                  <a:pt x="413" y="10"/>
                </a:lnTo>
                <a:lnTo>
                  <a:pt x="441" y="7"/>
                </a:lnTo>
                <a:lnTo>
                  <a:pt x="469" y="4"/>
                </a:lnTo>
                <a:lnTo>
                  <a:pt x="498" y="2"/>
                </a:lnTo>
                <a:lnTo>
                  <a:pt x="528" y="1"/>
                </a:lnTo>
                <a:lnTo>
                  <a:pt x="557" y="0"/>
                </a:lnTo>
                <a:lnTo>
                  <a:pt x="587" y="0"/>
                </a:lnTo>
                <a:close/>
              </a:path>
            </a:pathLst>
          </a:custGeom>
          <a:solidFill>
            <a:srgbClr val="C2C2C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495" name="Freeform 222"/>
          <p:cNvSpPr>
            <a:spLocks/>
          </p:cNvSpPr>
          <p:nvPr/>
        </p:nvSpPr>
        <p:spPr bwMode="auto">
          <a:xfrm>
            <a:off x="6129338" y="5429250"/>
            <a:ext cx="466725" cy="188913"/>
          </a:xfrm>
          <a:custGeom>
            <a:avLst/>
            <a:gdLst>
              <a:gd name="T0" fmla="*/ 647 w 1175"/>
              <a:gd name="T1" fmla="*/ 1 h 474"/>
              <a:gd name="T2" fmla="*/ 734 w 1175"/>
              <a:gd name="T3" fmla="*/ 7 h 474"/>
              <a:gd name="T4" fmla="*/ 816 w 1175"/>
              <a:gd name="T5" fmla="*/ 19 h 474"/>
              <a:gd name="T6" fmla="*/ 892 w 1175"/>
              <a:gd name="T7" fmla="*/ 35 h 474"/>
              <a:gd name="T8" fmla="*/ 961 w 1175"/>
              <a:gd name="T9" fmla="*/ 54 h 474"/>
              <a:gd name="T10" fmla="*/ 1022 w 1175"/>
              <a:gd name="T11" fmla="*/ 78 h 474"/>
              <a:gd name="T12" fmla="*/ 1074 w 1175"/>
              <a:gd name="T13" fmla="*/ 105 h 474"/>
              <a:gd name="T14" fmla="*/ 1116 w 1175"/>
              <a:gd name="T15" fmla="*/ 134 h 474"/>
              <a:gd name="T16" fmla="*/ 1148 w 1175"/>
              <a:gd name="T17" fmla="*/ 166 h 474"/>
              <a:gd name="T18" fmla="*/ 1167 w 1175"/>
              <a:gd name="T19" fmla="*/ 201 h 474"/>
              <a:gd name="T20" fmla="*/ 1175 w 1175"/>
              <a:gd name="T21" fmla="*/ 236 h 474"/>
              <a:gd name="T22" fmla="*/ 1167 w 1175"/>
              <a:gd name="T23" fmla="*/ 273 h 474"/>
              <a:gd name="T24" fmla="*/ 1148 w 1175"/>
              <a:gd name="T25" fmla="*/ 307 h 474"/>
              <a:gd name="T26" fmla="*/ 1116 w 1175"/>
              <a:gd name="T27" fmla="*/ 339 h 474"/>
              <a:gd name="T28" fmla="*/ 1074 w 1175"/>
              <a:gd name="T29" fmla="*/ 369 h 474"/>
              <a:gd name="T30" fmla="*/ 1022 w 1175"/>
              <a:gd name="T31" fmla="*/ 396 h 474"/>
              <a:gd name="T32" fmla="*/ 961 w 1175"/>
              <a:gd name="T33" fmla="*/ 419 h 474"/>
              <a:gd name="T34" fmla="*/ 892 w 1175"/>
              <a:gd name="T35" fmla="*/ 439 h 474"/>
              <a:gd name="T36" fmla="*/ 816 w 1175"/>
              <a:gd name="T37" fmla="*/ 455 h 474"/>
              <a:gd name="T38" fmla="*/ 734 w 1175"/>
              <a:gd name="T39" fmla="*/ 466 h 474"/>
              <a:gd name="T40" fmla="*/ 647 w 1175"/>
              <a:gd name="T41" fmla="*/ 473 h 474"/>
              <a:gd name="T42" fmla="*/ 557 w 1175"/>
              <a:gd name="T43" fmla="*/ 473 h 474"/>
              <a:gd name="T44" fmla="*/ 469 w 1175"/>
              <a:gd name="T45" fmla="*/ 468 h 474"/>
              <a:gd name="T46" fmla="*/ 386 w 1175"/>
              <a:gd name="T47" fmla="*/ 460 h 474"/>
              <a:gd name="T48" fmla="*/ 308 w 1175"/>
              <a:gd name="T49" fmla="*/ 445 h 474"/>
              <a:gd name="T50" fmla="*/ 237 w 1175"/>
              <a:gd name="T51" fmla="*/ 426 h 474"/>
              <a:gd name="T52" fmla="*/ 173 w 1175"/>
              <a:gd name="T53" fmla="*/ 404 h 474"/>
              <a:gd name="T54" fmla="*/ 117 w 1175"/>
              <a:gd name="T55" fmla="*/ 378 h 474"/>
              <a:gd name="T56" fmla="*/ 71 w 1175"/>
              <a:gd name="T57" fmla="*/ 349 h 474"/>
              <a:gd name="T58" fmla="*/ 36 w 1175"/>
              <a:gd name="T59" fmla="*/ 318 h 474"/>
              <a:gd name="T60" fmla="*/ 12 w 1175"/>
              <a:gd name="T61" fmla="*/ 284 h 474"/>
              <a:gd name="T62" fmla="*/ 1 w 1175"/>
              <a:gd name="T63" fmla="*/ 249 h 474"/>
              <a:gd name="T64" fmla="*/ 3 w 1175"/>
              <a:gd name="T65" fmla="*/ 213 h 474"/>
              <a:gd name="T66" fmla="*/ 19 w 1175"/>
              <a:gd name="T67" fmla="*/ 177 h 474"/>
              <a:gd name="T68" fmla="*/ 47 w 1175"/>
              <a:gd name="T69" fmla="*/ 145 h 474"/>
              <a:gd name="T70" fmla="*/ 85 w 1175"/>
              <a:gd name="T71" fmla="*/ 114 h 474"/>
              <a:gd name="T72" fmla="*/ 135 w 1175"/>
              <a:gd name="T73" fmla="*/ 86 h 474"/>
              <a:gd name="T74" fmla="*/ 193 w 1175"/>
              <a:gd name="T75" fmla="*/ 61 h 474"/>
              <a:gd name="T76" fmla="*/ 259 w 1175"/>
              <a:gd name="T77" fmla="*/ 40 h 474"/>
              <a:gd name="T78" fmla="*/ 334 w 1175"/>
              <a:gd name="T79" fmla="*/ 23 h 474"/>
              <a:gd name="T80" fmla="*/ 413 w 1175"/>
              <a:gd name="T81" fmla="*/ 10 h 474"/>
              <a:gd name="T82" fmla="*/ 498 w 1175"/>
              <a:gd name="T83" fmla="*/ 2 h 474"/>
              <a:gd name="T84" fmla="*/ 587 w 1175"/>
              <a:gd name="T85" fmla="*/ 0 h 47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175"/>
              <a:gd name="T130" fmla="*/ 0 h 474"/>
              <a:gd name="T131" fmla="*/ 1175 w 1175"/>
              <a:gd name="T132" fmla="*/ 474 h 474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175" h="474">
                <a:moveTo>
                  <a:pt x="587" y="0"/>
                </a:moveTo>
                <a:lnTo>
                  <a:pt x="617" y="0"/>
                </a:lnTo>
                <a:lnTo>
                  <a:pt x="647" y="1"/>
                </a:lnTo>
                <a:lnTo>
                  <a:pt x="676" y="2"/>
                </a:lnTo>
                <a:lnTo>
                  <a:pt x="705" y="4"/>
                </a:lnTo>
                <a:lnTo>
                  <a:pt x="734" y="7"/>
                </a:lnTo>
                <a:lnTo>
                  <a:pt x="761" y="10"/>
                </a:lnTo>
                <a:lnTo>
                  <a:pt x="789" y="14"/>
                </a:lnTo>
                <a:lnTo>
                  <a:pt x="816" y="19"/>
                </a:lnTo>
                <a:lnTo>
                  <a:pt x="841" y="23"/>
                </a:lnTo>
                <a:lnTo>
                  <a:pt x="867" y="29"/>
                </a:lnTo>
                <a:lnTo>
                  <a:pt x="892" y="35"/>
                </a:lnTo>
                <a:lnTo>
                  <a:pt x="915" y="40"/>
                </a:lnTo>
                <a:lnTo>
                  <a:pt x="939" y="47"/>
                </a:lnTo>
                <a:lnTo>
                  <a:pt x="961" y="54"/>
                </a:lnTo>
                <a:lnTo>
                  <a:pt x="982" y="61"/>
                </a:lnTo>
                <a:lnTo>
                  <a:pt x="1002" y="69"/>
                </a:lnTo>
                <a:lnTo>
                  <a:pt x="1022" y="78"/>
                </a:lnTo>
                <a:lnTo>
                  <a:pt x="1040" y="86"/>
                </a:lnTo>
                <a:lnTo>
                  <a:pt x="1058" y="95"/>
                </a:lnTo>
                <a:lnTo>
                  <a:pt x="1074" y="105"/>
                </a:lnTo>
                <a:lnTo>
                  <a:pt x="1089" y="114"/>
                </a:lnTo>
                <a:lnTo>
                  <a:pt x="1104" y="124"/>
                </a:lnTo>
                <a:lnTo>
                  <a:pt x="1116" y="134"/>
                </a:lnTo>
                <a:lnTo>
                  <a:pt x="1128" y="145"/>
                </a:lnTo>
                <a:lnTo>
                  <a:pt x="1138" y="155"/>
                </a:lnTo>
                <a:lnTo>
                  <a:pt x="1148" y="166"/>
                </a:lnTo>
                <a:lnTo>
                  <a:pt x="1156" y="177"/>
                </a:lnTo>
                <a:lnTo>
                  <a:pt x="1163" y="190"/>
                </a:lnTo>
                <a:lnTo>
                  <a:pt x="1167" y="201"/>
                </a:lnTo>
                <a:lnTo>
                  <a:pt x="1172" y="213"/>
                </a:lnTo>
                <a:lnTo>
                  <a:pt x="1174" y="224"/>
                </a:lnTo>
                <a:lnTo>
                  <a:pt x="1175" y="236"/>
                </a:lnTo>
                <a:lnTo>
                  <a:pt x="1174" y="249"/>
                </a:lnTo>
                <a:lnTo>
                  <a:pt x="1172" y="261"/>
                </a:lnTo>
                <a:lnTo>
                  <a:pt x="1167" y="273"/>
                </a:lnTo>
                <a:lnTo>
                  <a:pt x="1163" y="284"/>
                </a:lnTo>
                <a:lnTo>
                  <a:pt x="1156" y="296"/>
                </a:lnTo>
                <a:lnTo>
                  <a:pt x="1148" y="307"/>
                </a:lnTo>
                <a:lnTo>
                  <a:pt x="1138" y="318"/>
                </a:lnTo>
                <a:lnTo>
                  <a:pt x="1128" y="329"/>
                </a:lnTo>
                <a:lnTo>
                  <a:pt x="1116" y="339"/>
                </a:lnTo>
                <a:lnTo>
                  <a:pt x="1104" y="349"/>
                </a:lnTo>
                <a:lnTo>
                  <a:pt x="1089" y="359"/>
                </a:lnTo>
                <a:lnTo>
                  <a:pt x="1074" y="369"/>
                </a:lnTo>
                <a:lnTo>
                  <a:pt x="1058" y="378"/>
                </a:lnTo>
                <a:lnTo>
                  <a:pt x="1040" y="387"/>
                </a:lnTo>
                <a:lnTo>
                  <a:pt x="1022" y="396"/>
                </a:lnTo>
                <a:lnTo>
                  <a:pt x="1002" y="404"/>
                </a:lnTo>
                <a:lnTo>
                  <a:pt x="982" y="412"/>
                </a:lnTo>
                <a:lnTo>
                  <a:pt x="961" y="419"/>
                </a:lnTo>
                <a:lnTo>
                  <a:pt x="939" y="426"/>
                </a:lnTo>
                <a:lnTo>
                  <a:pt x="915" y="433"/>
                </a:lnTo>
                <a:lnTo>
                  <a:pt x="892" y="439"/>
                </a:lnTo>
                <a:lnTo>
                  <a:pt x="867" y="445"/>
                </a:lnTo>
                <a:lnTo>
                  <a:pt x="841" y="451"/>
                </a:lnTo>
                <a:lnTo>
                  <a:pt x="816" y="455"/>
                </a:lnTo>
                <a:lnTo>
                  <a:pt x="789" y="460"/>
                </a:lnTo>
                <a:lnTo>
                  <a:pt x="761" y="463"/>
                </a:lnTo>
                <a:lnTo>
                  <a:pt x="734" y="466"/>
                </a:lnTo>
                <a:lnTo>
                  <a:pt x="705" y="468"/>
                </a:lnTo>
                <a:lnTo>
                  <a:pt x="676" y="471"/>
                </a:lnTo>
                <a:lnTo>
                  <a:pt x="647" y="473"/>
                </a:lnTo>
                <a:lnTo>
                  <a:pt x="617" y="473"/>
                </a:lnTo>
                <a:lnTo>
                  <a:pt x="587" y="474"/>
                </a:lnTo>
                <a:lnTo>
                  <a:pt x="557" y="473"/>
                </a:lnTo>
                <a:lnTo>
                  <a:pt x="528" y="473"/>
                </a:lnTo>
                <a:lnTo>
                  <a:pt x="498" y="471"/>
                </a:lnTo>
                <a:lnTo>
                  <a:pt x="469" y="468"/>
                </a:lnTo>
                <a:lnTo>
                  <a:pt x="441" y="466"/>
                </a:lnTo>
                <a:lnTo>
                  <a:pt x="413" y="463"/>
                </a:lnTo>
                <a:lnTo>
                  <a:pt x="386" y="460"/>
                </a:lnTo>
                <a:lnTo>
                  <a:pt x="359" y="455"/>
                </a:lnTo>
                <a:lnTo>
                  <a:pt x="334" y="451"/>
                </a:lnTo>
                <a:lnTo>
                  <a:pt x="308" y="445"/>
                </a:lnTo>
                <a:lnTo>
                  <a:pt x="283" y="439"/>
                </a:lnTo>
                <a:lnTo>
                  <a:pt x="259" y="433"/>
                </a:lnTo>
                <a:lnTo>
                  <a:pt x="237" y="426"/>
                </a:lnTo>
                <a:lnTo>
                  <a:pt x="214" y="419"/>
                </a:lnTo>
                <a:lnTo>
                  <a:pt x="193" y="412"/>
                </a:lnTo>
                <a:lnTo>
                  <a:pt x="173" y="404"/>
                </a:lnTo>
                <a:lnTo>
                  <a:pt x="153" y="396"/>
                </a:lnTo>
                <a:lnTo>
                  <a:pt x="135" y="387"/>
                </a:lnTo>
                <a:lnTo>
                  <a:pt x="117" y="378"/>
                </a:lnTo>
                <a:lnTo>
                  <a:pt x="100" y="369"/>
                </a:lnTo>
                <a:lnTo>
                  <a:pt x="85" y="359"/>
                </a:lnTo>
                <a:lnTo>
                  <a:pt x="71" y="349"/>
                </a:lnTo>
                <a:lnTo>
                  <a:pt x="58" y="339"/>
                </a:lnTo>
                <a:lnTo>
                  <a:pt x="47" y="329"/>
                </a:lnTo>
                <a:lnTo>
                  <a:pt x="36" y="318"/>
                </a:lnTo>
                <a:lnTo>
                  <a:pt x="27" y="307"/>
                </a:lnTo>
                <a:lnTo>
                  <a:pt x="19" y="296"/>
                </a:lnTo>
                <a:lnTo>
                  <a:pt x="12" y="284"/>
                </a:lnTo>
                <a:lnTo>
                  <a:pt x="7" y="273"/>
                </a:lnTo>
                <a:lnTo>
                  <a:pt x="3" y="261"/>
                </a:lnTo>
                <a:lnTo>
                  <a:pt x="1" y="249"/>
                </a:lnTo>
                <a:lnTo>
                  <a:pt x="0" y="236"/>
                </a:lnTo>
                <a:lnTo>
                  <a:pt x="1" y="224"/>
                </a:lnTo>
                <a:lnTo>
                  <a:pt x="3" y="213"/>
                </a:lnTo>
                <a:lnTo>
                  <a:pt x="7" y="201"/>
                </a:lnTo>
                <a:lnTo>
                  <a:pt x="12" y="190"/>
                </a:lnTo>
                <a:lnTo>
                  <a:pt x="19" y="177"/>
                </a:lnTo>
                <a:lnTo>
                  <a:pt x="27" y="166"/>
                </a:lnTo>
                <a:lnTo>
                  <a:pt x="36" y="155"/>
                </a:lnTo>
                <a:lnTo>
                  <a:pt x="47" y="145"/>
                </a:lnTo>
                <a:lnTo>
                  <a:pt x="58" y="134"/>
                </a:lnTo>
                <a:lnTo>
                  <a:pt x="71" y="124"/>
                </a:lnTo>
                <a:lnTo>
                  <a:pt x="85" y="114"/>
                </a:lnTo>
                <a:lnTo>
                  <a:pt x="100" y="105"/>
                </a:lnTo>
                <a:lnTo>
                  <a:pt x="117" y="95"/>
                </a:lnTo>
                <a:lnTo>
                  <a:pt x="135" y="86"/>
                </a:lnTo>
                <a:lnTo>
                  <a:pt x="153" y="78"/>
                </a:lnTo>
                <a:lnTo>
                  <a:pt x="173" y="69"/>
                </a:lnTo>
                <a:lnTo>
                  <a:pt x="193" y="61"/>
                </a:lnTo>
                <a:lnTo>
                  <a:pt x="214" y="54"/>
                </a:lnTo>
                <a:lnTo>
                  <a:pt x="237" y="47"/>
                </a:lnTo>
                <a:lnTo>
                  <a:pt x="259" y="40"/>
                </a:lnTo>
                <a:lnTo>
                  <a:pt x="283" y="35"/>
                </a:lnTo>
                <a:lnTo>
                  <a:pt x="308" y="29"/>
                </a:lnTo>
                <a:lnTo>
                  <a:pt x="334" y="23"/>
                </a:lnTo>
                <a:lnTo>
                  <a:pt x="359" y="19"/>
                </a:lnTo>
                <a:lnTo>
                  <a:pt x="386" y="14"/>
                </a:lnTo>
                <a:lnTo>
                  <a:pt x="413" y="10"/>
                </a:lnTo>
                <a:lnTo>
                  <a:pt x="441" y="7"/>
                </a:lnTo>
                <a:lnTo>
                  <a:pt x="469" y="4"/>
                </a:lnTo>
                <a:lnTo>
                  <a:pt x="498" y="2"/>
                </a:lnTo>
                <a:lnTo>
                  <a:pt x="528" y="1"/>
                </a:lnTo>
                <a:lnTo>
                  <a:pt x="557" y="0"/>
                </a:lnTo>
                <a:lnTo>
                  <a:pt x="587" y="0"/>
                </a:lnTo>
              </a:path>
            </a:pathLst>
          </a:custGeom>
          <a:noFill/>
          <a:ln w="4763">
            <a:solidFill>
              <a:srgbClr val="C2C2C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496" name="Freeform 223"/>
          <p:cNvSpPr>
            <a:spLocks/>
          </p:cNvSpPr>
          <p:nvPr/>
        </p:nvSpPr>
        <p:spPr bwMode="auto">
          <a:xfrm>
            <a:off x="6116638" y="5416550"/>
            <a:ext cx="466725" cy="187325"/>
          </a:xfrm>
          <a:custGeom>
            <a:avLst/>
            <a:gdLst>
              <a:gd name="T0" fmla="*/ 647 w 1174"/>
              <a:gd name="T1" fmla="*/ 1 h 474"/>
              <a:gd name="T2" fmla="*/ 733 w 1174"/>
              <a:gd name="T3" fmla="*/ 7 h 474"/>
              <a:gd name="T4" fmla="*/ 814 w 1174"/>
              <a:gd name="T5" fmla="*/ 19 h 474"/>
              <a:gd name="T6" fmla="*/ 890 w 1174"/>
              <a:gd name="T7" fmla="*/ 34 h 474"/>
              <a:gd name="T8" fmla="*/ 959 w 1174"/>
              <a:gd name="T9" fmla="*/ 54 h 474"/>
              <a:gd name="T10" fmla="*/ 1021 w 1174"/>
              <a:gd name="T11" fmla="*/ 78 h 474"/>
              <a:gd name="T12" fmla="*/ 1073 w 1174"/>
              <a:gd name="T13" fmla="*/ 104 h 474"/>
              <a:gd name="T14" fmla="*/ 1116 w 1174"/>
              <a:gd name="T15" fmla="*/ 135 h 474"/>
              <a:gd name="T16" fmla="*/ 1147 w 1174"/>
              <a:gd name="T17" fmla="*/ 167 h 474"/>
              <a:gd name="T18" fmla="*/ 1167 w 1174"/>
              <a:gd name="T19" fmla="*/ 202 h 474"/>
              <a:gd name="T20" fmla="*/ 1174 w 1174"/>
              <a:gd name="T21" fmla="*/ 237 h 474"/>
              <a:gd name="T22" fmla="*/ 1167 w 1174"/>
              <a:gd name="T23" fmla="*/ 273 h 474"/>
              <a:gd name="T24" fmla="*/ 1147 w 1174"/>
              <a:gd name="T25" fmla="*/ 307 h 474"/>
              <a:gd name="T26" fmla="*/ 1116 w 1174"/>
              <a:gd name="T27" fmla="*/ 340 h 474"/>
              <a:gd name="T28" fmla="*/ 1073 w 1174"/>
              <a:gd name="T29" fmla="*/ 369 h 474"/>
              <a:gd name="T30" fmla="*/ 1021 w 1174"/>
              <a:gd name="T31" fmla="*/ 397 h 474"/>
              <a:gd name="T32" fmla="*/ 959 w 1174"/>
              <a:gd name="T33" fmla="*/ 420 h 474"/>
              <a:gd name="T34" fmla="*/ 890 w 1174"/>
              <a:gd name="T35" fmla="*/ 439 h 474"/>
              <a:gd name="T36" fmla="*/ 814 w 1174"/>
              <a:gd name="T37" fmla="*/ 456 h 474"/>
              <a:gd name="T38" fmla="*/ 733 w 1174"/>
              <a:gd name="T39" fmla="*/ 467 h 474"/>
              <a:gd name="T40" fmla="*/ 647 w 1174"/>
              <a:gd name="T41" fmla="*/ 473 h 474"/>
              <a:gd name="T42" fmla="*/ 557 w 1174"/>
              <a:gd name="T43" fmla="*/ 474 h 474"/>
              <a:gd name="T44" fmla="*/ 468 w 1174"/>
              <a:gd name="T45" fmla="*/ 469 h 474"/>
              <a:gd name="T46" fmla="*/ 385 w 1174"/>
              <a:gd name="T47" fmla="*/ 459 h 474"/>
              <a:gd name="T48" fmla="*/ 307 w 1174"/>
              <a:gd name="T49" fmla="*/ 446 h 474"/>
              <a:gd name="T50" fmla="*/ 235 w 1174"/>
              <a:gd name="T51" fmla="*/ 427 h 474"/>
              <a:gd name="T52" fmla="*/ 172 w 1174"/>
              <a:gd name="T53" fmla="*/ 405 h 474"/>
              <a:gd name="T54" fmla="*/ 116 w 1174"/>
              <a:gd name="T55" fmla="*/ 379 h 474"/>
              <a:gd name="T56" fmla="*/ 70 w 1174"/>
              <a:gd name="T57" fmla="*/ 350 h 474"/>
              <a:gd name="T58" fmla="*/ 35 w 1174"/>
              <a:gd name="T59" fmla="*/ 319 h 474"/>
              <a:gd name="T60" fmla="*/ 11 w 1174"/>
              <a:gd name="T61" fmla="*/ 285 h 474"/>
              <a:gd name="T62" fmla="*/ 0 w 1174"/>
              <a:gd name="T63" fmla="*/ 249 h 474"/>
              <a:gd name="T64" fmla="*/ 2 w 1174"/>
              <a:gd name="T65" fmla="*/ 213 h 474"/>
              <a:gd name="T66" fmla="*/ 18 w 1174"/>
              <a:gd name="T67" fmla="*/ 178 h 474"/>
              <a:gd name="T68" fmla="*/ 45 w 1174"/>
              <a:gd name="T69" fmla="*/ 145 h 474"/>
              <a:gd name="T70" fmla="*/ 85 w 1174"/>
              <a:gd name="T71" fmla="*/ 115 h 474"/>
              <a:gd name="T72" fmla="*/ 134 w 1174"/>
              <a:gd name="T73" fmla="*/ 87 h 474"/>
              <a:gd name="T74" fmla="*/ 192 w 1174"/>
              <a:gd name="T75" fmla="*/ 62 h 474"/>
              <a:gd name="T76" fmla="*/ 259 w 1174"/>
              <a:gd name="T77" fmla="*/ 41 h 474"/>
              <a:gd name="T78" fmla="*/ 332 w 1174"/>
              <a:gd name="T79" fmla="*/ 23 h 474"/>
              <a:gd name="T80" fmla="*/ 413 w 1174"/>
              <a:gd name="T81" fmla="*/ 11 h 474"/>
              <a:gd name="T82" fmla="*/ 497 w 1174"/>
              <a:gd name="T83" fmla="*/ 3 h 474"/>
              <a:gd name="T84" fmla="*/ 587 w 1174"/>
              <a:gd name="T85" fmla="*/ 0 h 47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174"/>
              <a:gd name="T130" fmla="*/ 0 h 474"/>
              <a:gd name="T131" fmla="*/ 1174 w 1174"/>
              <a:gd name="T132" fmla="*/ 474 h 474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174" h="474">
                <a:moveTo>
                  <a:pt x="587" y="0"/>
                </a:moveTo>
                <a:lnTo>
                  <a:pt x="617" y="1"/>
                </a:lnTo>
                <a:lnTo>
                  <a:pt x="647" y="1"/>
                </a:lnTo>
                <a:lnTo>
                  <a:pt x="676" y="3"/>
                </a:lnTo>
                <a:lnTo>
                  <a:pt x="705" y="5"/>
                </a:lnTo>
                <a:lnTo>
                  <a:pt x="733" y="7"/>
                </a:lnTo>
                <a:lnTo>
                  <a:pt x="761" y="11"/>
                </a:lnTo>
                <a:lnTo>
                  <a:pt x="789" y="14"/>
                </a:lnTo>
                <a:lnTo>
                  <a:pt x="814" y="19"/>
                </a:lnTo>
                <a:lnTo>
                  <a:pt x="841" y="23"/>
                </a:lnTo>
                <a:lnTo>
                  <a:pt x="866" y="29"/>
                </a:lnTo>
                <a:lnTo>
                  <a:pt x="890" y="34"/>
                </a:lnTo>
                <a:lnTo>
                  <a:pt x="915" y="41"/>
                </a:lnTo>
                <a:lnTo>
                  <a:pt x="937" y="48"/>
                </a:lnTo>
                <a:lnTo>
                  <a:pt x="959" y="54"/>
                </a:lnTo>
                <a:lnTo>
                  <a:pt x="981" y="62"/>
                </a:lnTo>
                <a:lnTo>
                  <a:pt x="1002" y="70"/>
                </a:lnTo>
                <a:lnTo>
                  <a:pt x="1021" y="78"/>
                </a:lnTo>
                <a:lnTo>
                  <a:pt x="1040" y="87"/>
                </a:lnTo>
                <a:lnTo>
                  <a:pt x="1057" y="96"/>
                </a:lnTo>
                <a:lnTo>
                  <a:pt x="1073" y="104"/>
                </a:lnTo>
                <a:lnTo>
                  <a:pt x="1089" y="115"/>
                </a:lnTo>
                <a:lnTo>
                  <a:pt x="1103" y="125"/>
                </a:lnTo>
                <a:lnTo>
                  <a:pt x="1116" y="135"/>
                </a:lnTo>
                <a:lnTo>
                  <a:pt x="1128" y="145"/>
                </a:lnTo>
                <a:lnTo>
                  <a:pt x="1138" y="156"/>
                </a:lnTo>
                <a:lnTo>
                  <a:pt x="1147" y="167"/>
                </a:lnTo>
                <a:lnTo>
                  <a:pt x="1156" y="178"/>
                </a:lnTo>
                <a:lnTo>
                  <a:pt x="1161" y="189"/>
                </a:lnTo>
                <a:lnTo>
                  <a:pt x="1167" y="202"/>
                </a:lnTo>
                <a:lnTo>
                  <a:pt x="1170" y="213"/>
                </a:lnTo>
                <a:lnTo>
                  <a:pt x="1174" y="225"/>
                </a:lnTo>
                <a:lnTo>
                  <a:pt x="1174" y="237"/>
                </a:lnTo>
                <a:lnTo>
                  <a:pt x="1174" y="249"/>
                </a:lnTo>
                <a:lnTo>
                  <a:pt x="1170" y="262"/>
                </a:lnTo>
                <a:lnTo>
                  <a:pt x="1167" y="273"/>
                </a:lnTo>
                <a:lnTo>
                  <a:pt x="1161" y="285"/>
                </a:lnTo>
                <a:lnTo>
                  <a:pt x="1156" y="296"/>
                </a:lnTo>
                <a:lnTo>
                  <a:pt x="1147" y="307"/>
                </a:lnTo>
                <a:lnTo>
                  <a:pt x="1138" y="319"/>
                </a:lnTo>
                <a:lnTo>
                  <a:pt x="1128" y="329"/>
                </a:lnTo>
                <a:lnTo>
                  <a:pt x="1116" y="340"/>
                </a:lnTo>
                <a:lnTo>
                  <a:pt x="1103" y="350"/>
                </a:lnTo>
                <a:lnTo>
                  <a:pt x="1089" y="360"/>
                </a:lnTo>
                <a:lnTo>
                  <a:pt x="1073" y="369"/>
                </a:lnTo>
                <a:lnTo>
                  <a:pt x="1057" y="379"/>
                </a:lnTo>
                <a:lnTo>
                  <a:pt x="1040" y="388"/>
                </a:lnTo>
                <a:lnTo>
                  <a:pt x="1021" y="397"/>
                </a:lnTo>
                <a:lnTo>
                  <a:pt x="1002" y="405"/>
                </a:lnTo>
                <a:lnTo>
                  <a:pt x="981" y="412"/>
                </a:lnTo>
                <a:lnTo>
                  <a:pt x="959" y="420"/>
                </a:lnTo>
                <a:lnTo>
                  <a:pt x="937" y="427"/>
                </a:lnTo>
                <a:lnTo>
                  <a:pt x="915" y="434"/>
                </a:lnTo>
                <a:lnTo>
                  <a:pt x="890" y="439"/>
                </a:lnTo>
                <a:lnTo>
                  <a:pt x="866" y="446"/>
                </a:lnTo>
                <a:lnTo>
                  <a:pt x="841" y="450"/>
                </a:lnTo>
                <a:lnTo>
                  <a:pt x="814" y="456"/>
                </a:lnTo>
                <a:lnTo>
                  <a:pt x="789" y="459"/>
                </a:lnTo>
                <a:lnTo>
                  <a:pt x="761" y="464"/>
                </a:lnTo>
                <a:lnTo>
                  <a:pt x="733" y="467"/>
                </a:lnTo>
                <a:lnTo>
                  <a:pt x="705" y="469"/>
                </a:lnTo>
                <a:lnTo>
                  <a:pt x="676" y="471"/>
                </a:lnTo>
                <a:lnTo>
                  <a:pt x="647" y="473"/>
                </a:lnTo>
                <a:lnTo>
                  <a:pt x="617" y="474"/>
                </a:lnTo>
                <a:lnTo>
                  <a:pt x="587" y="474"/>
                </a:lnTo>
                <a:lnTo>
                  <a:pt x="557" y="474"/>
                </a:lnTo>
                <a:lnTo>
                  <a:pt x="526" y="473"/>
                </a:lnTo>
                <a:lnTo>
                  <a:pt x="497" y="471"/>
                </a:lnTo>
                <a:lnTo>
                  <a:pt x="468" y="469"/>
                </a:lnTo>
                <a:lnTo>
                  <a:pt x="441" y="467"/>
                </a:lnTo>
                <a:lnTo>
                  <a:pt x="413" y="464"/>
                </a:lnTo>
                <a:lnTo>
                  <a:pt x="385" y="459"/>
                </a:lnTo>
                <a:lnTo>
                  <a:pt x="358" y="456"/>
                </a:lnTo>
                <a:lnTo>
                  <a:pt x="332" y="450"/>
                </a:lnTo>
                <a:lnTo>
                  <a:pt x="307" y="446"/>
                </a:lnTo>
                <a:lnTo>
                  <a:pt x="282" y="439"/>
                </a:lnTo>
                <a:lnTo>
                  <a:pt x="259" y="434"/>
                </a:lnTo>
                <a:lnTo>
                  <a:pt x="235" y="427"/>
                </a:lnTo>
                <a:lnTo>
                  <a:pt x="214" y="420"/>
                </a:lnTo>
                <a:lnTo>
                  <a:pt x="192" y="412"/>
                </a:lnTo>
                <a:lnTo>
                  <a:pt x="172" y="405"/>
                </a:lnTo>
                <a:lnTo>
                  <a:pt x="153" y="397"/>
                </a:lnTo>
                <a:lnTo>
                  <a:pt x="134" y="388"/>
                </a:lnTo>
                <a:lnTo>
                  <a:pt x="116" y="379"/>
                </a:lnTo>
                <a:lnTo>
                  <a:pt x="100" y="369"/>
                </a:lnTo>
                <a:lnTo>
                  <a:pt x="85" y="360"/>
                </a:lnTo>
                <a:lnTo>
                  <a:pt x="70" y="350"/>
                </a:lnTo>
                <a:lnTo>
                  <a:pt x="58" y="340"/>
                </a:lnTo>
                <a:lnTo>
                  <a:pt x="45" y="329"/>
                </a:lnTo>
                <a:lnTo>
                  <a:pt x="35" y="319"/>
                </a:lnTo>
                <a:lnTo>
                  <a:pt x="25" y="307"/>
                </a:lnTo>
                <a:lnTo>
                  <a:pt x="18" y="296"/>
                </a:lnTo>
                <a:lnTo>
                  <a:pt x="11" y="285"/>
                </a:lnTo>
                <a:lnTo>
                  <a:pt x="6" y="273"/>
                </a:lnTo>
                <a:lnTo>
                  <a:pt x="2" y="262"/>
                </a:lnTo>
                <a:lnTo>
                  <a:pt x="0" y="249"/>
                </a:lnTo>
                <a:lnTo>
                  <a:pt x="0" y="237"/>
                </a:lnTo>
                <a:lnTo>
                  <a:pt x="0" y="225"/>
                </a:lnTo>
                <a:lnTo>
                  <a:pt x="2" y="213"/>
                </a:lnTo>
                <a:lnTo>
                  <a:pt x="6" y="202"/>
                </a:lnTo>
                <a:lnTo>
                  <a:pt x="11" y="189"/>
                </a:lnTo>
                <a:lnTo>
                  <a:pt x="18" y="178"/>
                </a:lnTo>
                <a:lnTo>
                  <a:pt x="25" y="167"/>
                </a:lnTo>
                <a:lnTo>
                  <a:pt x="35" y="156"/>
                </a:lnTo>
                <a:lnTo>
                  <a:pt x="45" y="145"/>
                </a:lnTo>
                <a:lnTo>
                  <a:pt x="58" y="135"/>
                </a:lnTo>
                <a:lnTo>
                  <a:pt x="70" y="125"/>
                </a:lnTo>
                <a:lnTo>
                  <a:pt x="85" y="115"/>
                </a:lnTo>
                <a:lnTo>
                  <a:pt x="100" y="104"/>
                </a:lnTo>
                <a:lnTo>
                  <a:pt x="116" y="96"/>
                </a:lnTo>
                <a:lnTo>
                  <a:pt x="134" y="87"/>
                </a:lnTo>
                <a:lnTo>
                  <a:pt x="153" y="78"/>
                </a:lnTo>
                <a:lnTo>
                  <a:pt x="172" y="70"/>
                </a:lnTo>
                <a:lnTo>
                  <a:pt x="192" y="62"/>
                </a:lnTo>
                <a:lnTo>
                  <a:pt x="214" y="54"/>
                </a:lnTo>
                <a:lnTo>
                  <a:pt x="235" y="48"/>
                </a:lnTo>
                <a:lnTo>
                  <a:pt x="259" y="41"/>
                </a:lnTo>
                <a:lnTo>
                  <a:pt x="282" y="34"/>
                </a:lnTo>
                <a:lnTo>
                  <a:pt x="307" y="29"/>
                </a:lnTo>
                <a:lnTo>
                  <a:pt x="332" y="23"/>
                </a:lnTo>
                <a:lnTo>
                  <a:pt x="358" y="19"/>
                </a:lnTo>
                <a:lnTo>
                  <a:pt x="385" y="14"/>
                </a:lnTo>
                <a:lnTo>
                  <a:pt x="413" y="11"/>
                </a:lnTo>
                <a:lnTo>
                  <a:pt x="441" y="7"/>
                </a:lnTo>
                <a:lnTo>
                  <a:pt x="468" y="5"/>
                </a:lnTo>
                <a:lnTo>
                  <a:pt x="497" y="3"/>
                </a:lnTo>
                <a:lnTo>
                  <a:pt x="526" y="1"/>
                </a:lnTo>
                <a:lnTo>
                  <a:pt x="557" y="1"/>
                </a:lnTo>
                <a:lnTo>
                  <a:pt x="587" y="0"/>
                </a:lnTo>
                <a:close/>
              </a:path>
            </a:pathLst>
          </a:custGeom>
          <a:solidFill>
            <a:srgbClr val="79899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497" name="Freeform 224"/>
          <p:cNvSpPr>
            <a:spLocks/>
          </p:cNvSpPr>
          <p:nvPr/>
        </p:nvSpPr>
        <p:spPr bwMode="auto">
          <a:xfrm>
            <a:off x="6116638" y="5416550"/>
            <a:ext cx="466725" cy="187325"/>
          </a:xfrm>
          <a:custGeom>
            <a:avLst/>
            <a:gdLst>
              <a:gd name="T0" fmla="*/ 647 w 1174"/>
              <a:gd name="T1" fmla="*/ 1 h 474"/>
              <a:gd name="T2" fmla="*/ 733 w 1174"/>
              <a:gd name="T3" fmla="*/ 7 h 474"/>
              <a:gd name="T4" fmla="*/ 814 w 1174"/>
              <a:gd name="T5" fmla="*/ 19 h 474"/>
              <a:gd name="T6" fmla="*/ 890 w 1174"/>
              <a:gd name="T7" fmla="*/ 34 h 474"/>
              <a:gd name="T8" fmla="*/ 959 w 1174"/>
              <a:gd name="T9" fmla="*/ 54 h 474"/>
              <a:gd name="T10" fmla="*/ 1021 w 1174"/>
              <a:gd name="T11" fmla="*/ 78 h 474"/>
              <a:gd name="T12" fmla="*/ 1073 w 1174"/>
              <a:gd name="T13" fmla="*/ 104 h 474"/>
              <a:gd name="T14" fmla="*/ 1116 w 1174"/>
              <a:gd name="T15" fmla="*/ 135 h 474"/>
              <a:gd name="T16" fmla="*/ 1147 w 1174"/>
              <a:gd name="T17" fmla="*/ 167 h 474"/>
              <a:gd name="T18" fmla="*/ 1167 w 1174"/>
              <a:gd name="T19" fmla="*/ 202 h 474"/>
              <a:gd name="T20" fmla="*/ 1174 w 1174"/>
              <a:gd name="T21" fmla="*/ 237 h 474"/>
              <a:gd name="T22" fmla="*/ 1167 w 1174"/>
              <a:gd name="T23" fmla="*/ 273 h 474"/>
              <a:gd name="T24" fmla="*/ 1147 w 1174"/>
              <a:gd name="T25" fmla="*/ 307 h 474"/>
              <a:gd name="T26" fmla="*/ 1116 w 1174"/>
              <a:gd name="T27" fmla="*/ 340 h 474"/>
              <a:gd name="T28" fmla="*/ 1073 w 1174"/>
              <a:gd name="T29" fmla="*/ 369 h 474"/>
              <a:gd name="T30" fmla="*/ 1021 w 1174"/>
              <a:gd name="T31" fmla="*/ 397 h 474"/>
              <a:gd name="T32" fmla="*/ 959 w 1174"/>
              <a:gd name="T33" fmla="*/ 420 h 474"/>
              <a:gd name="T34" fmla="*/ 890 w 1174"/>
              <a:gd name="T35" fmla="*/ 439 h 474"/>
              <a:gd name="T36" fmla="*/ 814 w 1174"/>
              <a:gd name="T37" fmla="*/ 456 h 474"/>
              <a:gd name="T38" fmla="*/ 733 w 1174"/>
              <a:gd name="T39" fmla="*/ 467 h 474"/>
              <a:gd name="T40" fmla="*/ 647 w 1174"/>
              <a:gd name="T41" fmla="*/ 473 h 474"/>
              <a:gd name="T42" fmla="*/ 557 w 1174"/>
              <a:gd name="T43" fmla="*/ 474 h 474"/>
              <a:gd name="T44" fmla="*/ 468 w 1174"/>
              <a:gd name="T45" fmla="*/ 469 h 474"/>
              <a:gd name="T46" fmla="*/ 385 w 1174"/>
              <a:gd name="T47" fmla="*/ 459 h 474"/>
              <a:gd name="T48" fmla="*/ 307 w 1174"/>
              <a:gd name="T49" fmla="*/ 446 h 474"/>
              <a:gd name="T50" fmla="*/ 235 w 1174"/>
              <a:gd name="T51" fmla="*/ 427 h 474"/>
              <a:gd name="T52" fmla="*/ 172 w 1174"/>
              <a:gd name="T53" fmla="*/ 405 h 474"/>
              <a:gd name="T54" fmla="*/ 116 w 1174"/>
              <a:gd name="T55" fmla="*/ 379 h 474"/>
              <a:gd name="T56" fmla="*/ 70 w 1174"/>
              <a:gd name="T57" fmla="*/ 350 h 474"/>
              <a:gd name="T58" fmla="*/ 35 w 1174"/>
              <a:gd name="T59" fmla="*/ 319 h 474"/>
              <a:gd name="T60" fmla="*/ 11 w 1174"/>
              <a:gd name="T61" fmla="*/ 285 h 474"/>
              <a:gd name="T62" fmla="*/ 0 w 1174"/>
              <a:gd name="T63" fmla="*/ 249 h 474"/>
              <a:gd name="T64" fmla="*/ 2 w 1174"/>
              <a:gd name="T65" fmla="*/ 213 h 474"/>
              <a:gd name="T66" fmla="*/ 18 w 1174"/>
              <a:gd name="T67" fmla="*/ 178 h 474"/>
              <a:gd name="T68" fmla="*/ 45 w 1174"/>
              <a:gd name="T69" fmla="*/ 145 h 474"/>
              <a:gd name="T70" fmla="*/ 85 w 1174"/>
              <a:gd name="T71" fmla="*/ 115 h 474"/>
              <a:gd name="T72" fmla="*/ 134 w 1174"/>
              <a:gd name="T73" fmla="*/ 87 h 474"/>
              <a:gd name="T74" fmla="*/ 192 w 1174"/>
              <a:gd name="T75" fmla="*/ 62 h 474"/>
              <a:gd name="T76" fmla="*/ 259 w 1174"/>
              <a:gd name="T77" fmla="*/ 41 h 474"/>
              <a:gd name="T78" fmla="*/ 332 w 1174"/>
              <a:gd name="T79" fmla="*/ 23 h 474"/>
              <a:gd name="T80" fmla="*/ 413 w 1174"/>
              <a:gd name="T81" fmla="*/ 11 h 474"/>
              <a:gd name="T82" fmla="*/ 497 w 1174"/>
              <a:gd name="T83" fmla="*/ 3 h 474"/>
              <a:gd name="T84" fmla="*/ 587 w 1174"/>
              <a:gd name="T85" fmla="*/ 0 h 47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174"/>
              <a:gd name="T130" fmla="*/ 0 h 474"/>
              <a:gd name="T131" fmla="*/ 1174 w 1174"/>
              <a:gd name="T132" fmla="*/ 474 h 474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174" h="474">
                <a:moveTo>
                  <a:pt x="587" y="0"/>
                </a:moveTo>
                <a:lnTo>
                  <a:pt x="617" y="1"/>
                </a:lnTo>
                <a:lnTo>
                  <a:pt x="647" y="1"/>
                </a:lnTo>
                <a:lnTo>
                  <a:pt x="676" y="3"/>
                </a:lnTo>
                <a:lnTo>
                  <a:pt x="705" y="5"/>
                </a:lnTo>
                <a:lnTo>
                  <a:pt x="733" y="7"/>
                </a:lnTo>
                <a:lnTo>
                  <a:pt x="761" y="11"/>
                </a:lnTo>
                <a:lnTo>
                  <a:pt x="789" y="14"/>
                </a:lnTo>
                <a:lnTo>
                  <a:pt x="814" y="19"/>
                </a:lnTo>
                <a:lnTo>
                  <a:pt x="841" y="23"/>
                </a:lnTo>
                <a:lnTo>
                  <a:pt x="866" y="29"/>
                </a:lnTo>
                <a:lnTo>
                  <a:pt x="890" y="34"/>
                </a:lnTo>
                <a:lnTo>
                  <a:pt x="915" y="41"/>
                </a:lnTo>
                <a:lnTo>
                  <a:pt x="937" y="48"/>
                </a:lnTo>
                <a:lnTo>
                  <a:pt x="959" y="54"/>
                </a:lnTo>
                <a:lnTo>
                  <a:pt x="981" y="62"/>
                </a:lnTo>
                <a:lnTo>
                  <a:pt x="1002" y="70"/>
                </a:lnTo>
                <a:lnTo>
                  <a:pt x="1021" y="78"/>
                </a:lnTo>
                <a:lnTo>
                  <a:pt x="1040" y="87"/>
                </a:lnTo>
                <a:lnTo>
                  <a:pt x="1057" y="96"/>
                </a:lnTo>
                <a:lnTo>
                  <a:pt x="1073" y="104"/>
                </a:lnTo>
                <a:lnTo>
                  <a:pt x="1089" y="115"/>
                </a:lnTo>
                <a:lnTo>
                  <a:pt x="1103" y="125"/>
                </a:lnTo>
                <a:lnTo>
                  <a:pt x="1116" y="135"/>
                </a:lnTo>
                <a:lnTo>
                  <a:pt x="1128" y="145"/>
                </a:lnTo>
                <a:lnTo>
                  <a:pt x="1138" y="156"/>
                </a:lnTo>
                <a:lnTo>
                  <a:pt x="1147" y="167"/>
                </a:lnTo>
                <a:lnTo>
                  <a:pt x="1156" y="178"/>
                </a:lnTo>
                <a:lnTo>
                  <a:pt x="1161" y="189"/>
                </a:lnTo>
                <a:lnTo>
                  <a:pt x="1167" y="202"/>
                </a:lnTo>
                <a:lnTo>
                  <a:pt x="1170" y="213"/>
                </a:lnTo>
                <a:lnTo>
                  <a:pt x="1174" y="225"/>
                </a:lnTo>
                <a:lnTo>
                  <a:pt x="1174" y="237"/>
                </a:lnTo>
                <a:lnTo>
                  <a:pt x="1174" y="249"/>
                </a:lnTo>
                <a:lnTo>
                  <a:pt x="1170" y="262"/>
                </a:lnTo>
                <a:lnTo>
                  <a:pt x="1167" y="273"/>
                </a:lnTo>
                <a:lnTo>
                  <a:pt x="1161" y="285"/>
                </a:lnTo>
                <a:lnTo>
                  <a:pt x="1156" y="296"/>
                </a:lnTo>
                <a:lnTo>
                  <a:pt x="1147" y="307"/>
                </a:lnTo>
                <a:lnTo>
                  <a:pt x="1138" y="319"/>
                </a:lnTo>
                <a:lnTo>
                  <a:pt x="1128" y="329"/>
                </a:lnTo>
                <a:lnTo>
                  <a:pt x="1116" y="340"/>
                </a:lnTo>
                <a:lnTo>
                  <a:pt x="1103" y="350"/>
                </a:lnTo>
                <a:lnTo>
                  <a:pt x="1089" y="360"/>
                </a:lnTo>
                <a:lnTo>
                  <a:pt x="1073" y="369"/>
                </a:lnTo>
                <a:lnTo>
                  <a:pt x="1057" y="379"/>
                </a:lnTo>
                <a:lnTo>
                  <a:pt x="1040" y="388"/>
                </a:lnTo>
                <a:lnTo>
                  <a:pt x="1021" y="397"/>
                </a:lnTo>
                <a:lnTo>
                  <a:pt x="1002" y="405"/>
                </a:lnTo>
                <a:lnTo>
                  <a:pt x="981" y="412"/>
                </a:lnTo>
                <a:lnTo>
                  <a:pt x="959" y="420"/>
                </a:lnTo>
                <a:lnTo>
                  <a:pt x="937" y="427"/>
                </a:lnTo>
                <a:lnTo>
                  <a:pt x="915" y="434"/>
                </a:lnTo>
                <a:lnTo>
                  <a:pt x="890" y="439"/>
                </a:lnTo>
                <a:lnTo>
                  <a:pt x="866" y="446"/>
                </a:lnTo>
                <a:lnTo>
                  <a:pt x="841" y="450"/>
                </a:lnTo>
                <a:lnTo>
                  <a:pt x="814" y="456"/>
                </a:lnTo>
                <a:lnTo>
                  <a:pt x="789" y="459"/>
                </a:lnTo>
                <a:lnTo>
                  <a:pt x="761" y="464"/>
                </a:lnTo>
                <a:lnTo>
                  <a:pt x="733" y="467"/>
                </a:lnTo>
                <a:lnTo>
                  <a:pt x="705" y="469"/>
                </a:lnTo>
                <a:lnTo>
                  <a:pt x="676" y="471"/>
                </a:lnTo>
                <a:lnTo>
                  <a:pt x="647" y="473"/>
                </a:lnTo>
                <a:lnTo>
                  <a:pt x="617" y="474"/>
                </a:lnTo>
                <a:lnTo>
                  <a:pt x="587" y="474"/>
                </a:lnTo>
                <a:lnTo>
                  <a:pt x="557" y="474"/>
                </a:lnTo>
                <a:lnTo>
                  <a:pt x="526" y="473"/>
                </a:lnTo>
                <a:lnTo>
                  <a:pt x="497" y="471"/>
                </a:lnTo>
                <a:lnTo>
                  <a:pt x="468" y="469"/>
                </a:lnTo>
                <a:lnTo>
                  <a:pt x="441" y="467"/>
                </a:lnTo>
                <a:lnTo>
                  <a:pt x="413" y="464"/>
                </a:lnTo>
                <a:lnTo>
                  <a:pt x="385" y="459"/>
                </a:lnTo>
                <a:lnTo>
                  <a:pt x="358" y="456"/>
                </a:lnTo>
                <a:lnTo>
                  <a:pt x="332" y="450"/>
                </a:lnTo>
                <a:lnTo>
                  <a:pt x="307" y="446"/>
                </a:lnTo>
                <a:lnTo>
                  <a:pt x="282" y="439"/>
                </a:lnTo>
                <a:lnTo>
                  <a:pt x="259" y="434"/>
                </a:lnTo>
                <a:lnTo>
                  <a:pt x="235" y="427"/>
                </a:lnTo>
                <a:lnTo>
                  <a:pt x="214" y="420"/>
                </a:lnTo>
                <a:lnTo>
                  <a:pt x="192" y="412"/>
                </a:lnTo>
                <a:lnTo>
                  <a:pt x="172" y="405"/>
                </a:lnTo>
                <a:lnTo>
                  <a:pt x="153" y="397"/>
                </a:lnTo>
                <a:lnTo>
                  <a:pt x="134" y="388"/>
                </a:lnTo>
                <a:lnTo>
                  <a:pt x="116" y="379"/>
                </a:lnTo>
                <a:lnTo>
                  <a:pt x="100" y="369"/>
                </a:lnTo>
                <a:lnTo>
                  <a:pt x="85" y="360"/>
                </a:lnTo>
                <a:lnTo>
                  <a:pt x="70" y="350"/>
                </a:lnTo>
                <a:lnTo>
                  <a:pt x="58" y="340"/>
                </a:lnTo>
                <a:lnTo>
                  <a:pt x="45" y="329"/>
                </a:lnTo>
                <a:lnTo>
                  <a:pt x="35" y="319"/>
                </a:lnTo>
                <a:lnTo>
                  <a:pt x="25" y="307"/>
                </a:lnTo>
                <a:lnTo>
                  <a:pt x="18" y="296"/>
                </a:lnTo>
                <a:lnTo>
                  <a:pt x="11" y="285"/>
                </a:lnTo>
                <a:lnTo>
                  <a:pt x="6" y="273"/>
                </a:lnTo>
                <a:lnTo>
                  <a:pt x="2" y="262"/>
                </a:lnTo>
                <a:lnTo>
                  <a:pt x="0" y="249"/>
                </a:lnTo>
                <a:lnTo>
                  <a:pt x="0" y="237"/>
                </a:lnTo>
                <a:lnTo>
                  <a:pt x="0" y="225"/>
                </a:lnTo>
                <a:lnTo>
                  <a:pt x="2" y="213"/>
                </a:lnTo>
                <a:lnTo>
                  <a:pt x="6" y="202"/>
                </a:lnTo>
                <a:lnTo>
                  <a:pt x="11" y="189"/>
                </a:lnTo>
                <a:lnTo>
                  <a:pt x="18" y="178"/>
                </a:lnTo>
                <a:lnTo>
                  <a:pt x="25" y="167"/>
                </a:lnTo>
                <a:lnTo>
                  <a:pt x="35" y="156"/>
                </a:lnTo>
                <a:lnTo>
                  <a:pt x="45" y="145"/>
                </a:lnTo>
                <a:lnTo>
                  <a:pt x="58" y="135"/>
                </a:lnTo>
                <a:lnTo>
                  <a:pt x="70" y="125"/>
                </a:lnTo>
                <a:lnTo>
                  <a:pt x="85" y="115"/>
                </a:lnTo>
                <a:lnTo>
                  <a:pt x="100" y="104"/>
                </a:lnTo>
                <a:lnTo>
                  <a:pt x="116" y="96"/>
                </a:lnTo>
                <a:lnTo>
                  <a:pt x="134" y="87"/>
                </a:lnTo>
                <a:lnTo>
                  <a:pt x="153" y="78"/>
                </a:lnTo>
                <a:lnTo>
                  <a:pt x="172" y="70"/>
                </a:lnTo>
                <a:lnTo>
                  <a:pt x="192" y="62"/>
                </a:lnTo>
                <a:lnTo>
                  <a:pt x="214" y="54"/>
                </a:lnTo>
                <a:lnTo>
                  <a:pt x="235" y="48"/>
                </a:lnTo>
                <a:lnTo>
                  <a:pt x="259" y="41"/>
                </a:lnTo>
                <a:lnTo>
                  <a:pt x="282" y="34"/>
                </a:lnTo>
                <a:lnTo>
                  <a:pt x="307" y="29"/>
                </a:lnTo>
                <a:lnTo>
                  <a:pt x="332" y="23"/>
                </a:lnTo>
                <a:lnTo>
                  <a:pt x="358" y="19"/>
                </a:lnTo>
                <a:lnTo>
                  <a:pt x="385" y="14"/>
                </a:lnTo>
                <a:lnTo>
                  <a:pt x="413" y="11"/>
                </a:lnTo>
                <a:lnTo>
                  <a:pt x="441" y="7"/>
                </a:lnTo>
                <a:lnTo>
                  <a:pt x="468" y="5"/>
                </a:lnTo>
                <a:lnTo>
                  <a:pt x="497" y="3"/>
                </a:lnTo>
                <a:lnTo>
                  <a:pt x="526" y="1"/>
                </a:lnTo>
                <a:lnTo>
                  <a:pt x="557" y="1"/>
                </a:lnTo>
                <a:lnTo>
                  <a:pt x="587" y="0"/>
                </a:lnTo>
              </a:path>
            </a:pathLst>
          </a:custGeom>
          <a:noFill/>
          <a:ln w="9525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498" name="Freeform 225"/>
          <p:cNvSpPr>
            <a:spLocks/>
          </p:cNvSpPr>
          <p:nvPr/>
        </p:nvSpPr>
        <p:spPr bwMode="auto">
          <a:xfrm>
            <a:off x="3108325" y="962025"/>
            <a:ext cx="544513" cy="711200"/>
          </a:xfrm>
          <a:custGeom>
            <a:avLst/>
            <a:gdLst>
              <a:gd name="T0" fmla="*/ 0 w 1369"/>
              <a:gd name="T1" fmla="*/ 0 h 1795"/>
              <a:gd name="T2" fmla="*/ 0 w 1369"/>
              <a:gd name="T3" fmla="*/ 1795 h 1795"/>
              <a:gd name="T4" fmla="*/ 1369 w 1369"/>
              <a:gd name="T5" fmla="*/ 1795 h 1795"/>
              <a:gd name="T6" fmla="*/ 1369 w 1369"/>
              <a:gd name="T7" fmla="*/ 300 h 1795"/>
              <a:gd name="T8" fmla="*/ 1070 w 1369"/>
              <a:gd name="T9" fmla="*/ 0 h 1795"/>
              <a:gd name="T10" fmla="*/ 0 w 1369"/>
              <a:gd name="T11" fmla="*/ 0 h 179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69"/>
              <a:gd name="T19" fmla="*/ 0 h 1795"/>
              <a:gd name="T20" fmla="*/ 1369 w 1369"/>
              <a:gd name="T21" fmla="*/ 1795 h 179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69" h="1795">
                <a:moveTo>
                  <a:pt x="0" y="0"/>
                </a:moveTo>
                <a:lnTo>
                  <a:pt x="0" y="1795"/>
                </a:lnTo>
                <a:lnTo>
                  <a:pt x="1369" y="1795"/>
                </a:lnTo>
                <a:lnTo>
                  <a:pt x="1369" y="300"/>
                </a:lnTo>
                <a:lnTo>
                  <a:pt x="1070" y="0"/>
                </a:lnTo>
                <a:lnTo>
                  <a:pt x="0" y="0"/>
                </a:lnTo>
                <a:close/>
              </a:path>
            </a:pathLst>
          </a:custGeom>
          <a:solidFill>
            <a:srgbClr val="A9A9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499" name="Freeform 226"/>
          <p:cNvSpPr>
            <a:spLocks/>
          </p:cNvSpPr>
          <p:nvPr/>
        </p:nvSpPr>
        <p:spPr bwMode="auto">
          <a:xfrm>
            <a:off x="3108325" y="962025"/>
            <a:ext cx="544513" cy="711200"/>
          </a:xfrm>
          <a:custGeom>
            <a:avLst/>
            <a:gdLst>
              <a:gd name="T0" fmla="*/ 0 w 1369"/>
              <a:gd name="T1" fmla="*/ 0 h 1795"/>
              <a:gd name="T2" fmla="*/ 0 w 1369"/>
              <a:gd name="T3" fmla="*/ 1795 h 1795"/>
              <a:gd name="T4" fmla="*/ 1369 w 1369"/>
              <a:gd name="T5" fmla="*/ 1795 h 1795"/>
              <a:gd name="T6" fmla="*/ 1369 w 1369"/>
              <a:gd name="T7" fmla="*/ 300 h 1795"/>
              <a:gd name="T8" fmla="*/ 1070 w 1369"/>
              <a:gd name="T9" fmla="*/ 0 h 1795"/>
              <a:gd name="T10" fmla="*/ 0 w 1369"/>
              <a:gd name="T11" fmla="*/ 0 h 179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69"/>
              <a:gd name="T19" fmla="*/ 0 h 1795"/>
              <a:gd name="T20" fmla="*/ 1369 w 1369"/>
              <a:gd name="T21" fmla="*/ 1795 h 179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69" h="1795">
                <a:moveTo>
                  <a:pt x="0" y="0"/>
                </a:moveTo>
                <a:lnTo>
                  <a:pt x="0" y="1795"/>
                </a:lnTo>
                <a:lnTo>
                  <a:pt x="1369" y="1795"/>
                </a:lnTo>
                <a:lnTo>
                  <a:pt x="1369" y="300"/>
                </a:lnTo>
                <a:lnTo>
                  <a:pt x="1070" y="0"/>
                </a:lnTo>
                <a:lnTo>
                  <a:pt x="0" y="0"/>
                </a:lnTo>
              </a:path>
            </a:pathLst>
          </a:custGeom>
          <a:noFill/>
          <a:ln w="4763">
            <a:solidFill>
              <a:srgbClr val="C2C2C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00" name="Freeform 227"/>
          <p:cNvSpPr>
            <a:spLocks/>
          </p:cNvSpPr>
          <p:nvPr/>
        </p:nvSpPr>
        <p:spPr bwMode="auto">
          <a:xfrm>
            <a:off x="3082925" y="938213"/>
            <a:ext cx="544513" cy="711200"/>
          </a:xfrm>
          <a:custGeom>
            <a:avLst/>
            <a:gdLst>
              <a:gd name="T0" fmla="*/ 0 w 1370"/>
              <a:gd name="T1" fmla="*/ 0 h 1794"/>
              <a:gd name="T2" fmla="*/ 0 w 1370"/>
              <a:gd name="T3" fmla="*/ 1794 h 1794"/>
              <a:gd name="T4" fmla="*/ 1370 w 1370"/>
              <a:gd name="T5" fmla="*/ 1794 h 1794"/>
              <a:gd name="T6" fmla="*/ 1370 w 1370"/>
              <a:gd name="T7" fmla="*/ 300 h 1794"/>
              <a:gd name="T8" fmla="*/ 1070 w 1370"/>
              <a:gd name="T9" fmla="*/ 0 h 1794"/>
              <a:gd name="T10" fmla="*/ 0 w 1370"/>
              <a:gd name="T11" fmla="*/ 0 h 179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70"/>
              <a:gd name="T19" fmla="*/ 0 h 1794"/>
              <a:gd name="T20" fmla="*/ 1370 w 1370"/>
              <a:gd name="T21" fmla="*/ 1794 h 179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70" h="1794">
                <a:moveTo>
                  <a:pt x="0" y="0"/>
                </a:moveTo>
                <a:lnTo>
                  <a:pt x="0" y="1794"/>
                </a:lnTo>
                <a:lnTo>
                  <a:pt x="1370" y="1794"/>
                </a:lnTo>
                <a:lnTo>
                  <a:pt x="1370" y="300"/>
                </a:lnTo>
                <a:lnTo>
                  <a:pt x="1070" y="0"/>
                </a:lnTo>
                <a:lnTo>
                  <a:pt x="0" y="0"/>
                </a:lnTo>
                <a:close/>
              </a:path>
            </a:pathLst>
          </a:custGeom>
          <a:solidFill>
            <a:srgbClr val="EE9C8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01" name="Freeform 228"/>
          <p:cNvSpPr>
            <a:spLocks/>
          </p:cNvSpPr>
          <p:nvPr/>
        </p:nvSpPr>
        <p:spPr bwMode="auto">
          <a:xfrm>
            <a:off x="3082925" y="938213"/>
            <a:ext cx="544513" cy="711200"/>
          </a:xfrm>
          <a:custGeom>
            <a:avLst/>
            <a:gdLst>
              <a:gd name="T0" fmla="*/ 0 w 1370"/>
              <a:gd name="T1" fmla="*/ 0 h 1794"/>
              <a:gd name="T2" fmla="*/ 0 w 1370"/>
              <a:gd name="T3" fmla="*/ 1794 h 1794"/>
              <a:gd name="T4" fmla="*/ 1370 w 1370"/>
              <a:gd name="T5" fmla="*/ 1794 h 1794"/>
              <a:gd name="T6" fmla="*/ 1370 w 1370"/>
              <a:gd name="T7" fmla="*/ 300 h 1794"/>
              <a:gd name="T8" fmla="*/ 1070 w 1370"/>
              <a:gd name="T9" fmla="*/ 0 h 1794"/>
              <a:gd name="T10" fmla="*/ 0 w 1370"/>
              <a:gd name="T11" fmla="*/ 0 h 179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70"/>
              <a:gd name="T19" fmla="*/ 0 h 1794"/>
              <a:gd name="T20" fmla="*/ 1370 w 1370"/>
              <a:gd name="T21" fmla="*/ 1794 h 179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70" h="1794">
                <a:moveTo>
                  <a:pt x="0" y="0"/>
                </a:moveTo>
                <a:lnTo>
                  <a:pt x="0" y="1794"/>
                </a:lnTo>
                <a:lnTo>
                  <a:pt x="1370" y="1794"/>
                </a:lnTo>
                <a:lnTo>
                  <a:pt x="1370" y="300"/>
                </a:lnTo>
                <a:lnTo>
                  <a:pt x="1070" y="0"/>
                </a:lnTo>
                <a:lnTo>
                  <a:pt x="0" y="0"/>
                </a:lnTo>
              </a:path>
            </a:pathLst>
          </a:custGeom>
          <a:noFill/>
          <a:ln w="4763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02" name="Freeform 229"/>
          <p:cNvSpPr>
            <a:spLocks/>
          </p:cNvSpPr>
          <p:nvPr/>
        </p:nvSpPr>
        <p:spPr bwMode="auto">
          <a:xfrm>
            <a:off x="3505200" y="936625"/>
            <a:ext cx="122238" cy="120650"/>
          </a:xfrm>
          <a:custGeom>
            <a:avLst/>
            <a:gdLst>
              <a:gd name="T0" fmla="*/ 0 w 307"/>
              <a:gd name="T1" fmla="*/ 0 h 307"/>
              <a:gd name="T2" fmla="*/ 0 w 307"/>
              <a:gd name="T3" fmla="*/ 307 h 307"/>
              <a:gd name="T4" fmla="*/ 307 w 307"/>
              <a:gd name="T5" fmla="*/ 305 h 307"/>
              <a:gd name="T6" fmla="*/ 0 60000 65536"/>
              <a:gd name="T7" fmla="*/ 0 60000 65536"/>
              <a:gd name="T8" fmla="*/ 0 60000 65536"/>
              <a:gd name="T9" fmla="*/ 0 w 307"/>
              <a:gd name="T10" fmla="*/ 0 h 307"/>
              <a:gd name="T11" fmla="*/ 307 w 307"/>
              <a:gd name="T12" fmla="*/ 307 h 30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07" h="307">
                <a:moveTo>
                  <a:pt x="0" y="0"/>
                </a:moveTo>
                <a:lnTo>
                  <a:pt x="0" y="307"/>
                </a:lnTo>
                <a:lnTo>
                  <a:pt x="307" y="305"/>
                </a:lnTo>
              </a:path>
            </a:pathLst>
          </a:custGeom>
          <a:noFill/>
          <a:ln w="4763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03" name="Line 230"/>
          <p:cNvSpPr>
            <a:spLocks noChangeShapeType="1"/>
          </p:cNvSpPr>
          <p:nvPr/>
        </p:nvSpPr>
        <p:spPr bwMode="auto">
          <a:xfrm>
            <a:off x="3130550" y="1063625"/>
            <a:ext cx="309563" cy="1588"/>
          </a:xfrm>
          <a:prstGeom prst="line">
            <a:avLst/>
          </a:prstGeom>
          <a:noFill/>
          <a:ln w="9525">
            <a:solidFill>
              <a:srgbClr val="1F1A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04" name="Line 231"/>
          <p:cNvSpPr>
            <a:spLocks noChangeShapeType="1"/>
          </p:cNvSpPr>
          <p:nvPr/>
        </p:nvSpPr>
        <p:spPr bwMode="auto">
          <a:xfrm>
            <a:off x="3130550" y="1128713"/>
            <a:ext cx="419100" cy="1587"/>
          </a:xfrm>
          <a:prstGeom prst="line">
            <a:avLst/>
          </a:prstGeom>
          <a:noFill/>
          <a:ln w="9525">
            <a:solidFill>
              <a:srgbClr val="1F1A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05" name="Line 232"/>
          <p:cNvSpPr>
            <a:spLocks noChangeShapeType="1"/>
          </p:cNvSpPr>
          <p:nvPr/>
        </p:nvSpPr>
        <p:spPr bwMode="auto">
          <a:xfrm>
            <a:off x="3130550" y="1169988"/>
            <a:ext cx="419100" cy="1587"/>
          </a:xfrm>
          <a:prstGeom prst="line">
            <a:avLst/>
          </a:prstGeom>
          <a:noFill/>
          <a:ln w="9525">
            <a:solidFill>
              <a:srgbClr val="1F1A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06" name="Line 233"/>
          <p:cNvSpPr>
            <a:spLocks noChangeShapeType="1"/>
          </p:cNvSpPr>
          <p:nvPr/>
        </p:nvSpPr>
        <p:spPr bwMode="auto">
          <a:xfrm>
            <a:off x="3130550" y="1209675"/>
            <a:ext cx="419100" cy="1588"/>
          </a:xfrm>
          <a:prstGeom prst="line">
            <a:avLst/>
          </a:prstGeom>
          <a:noFill/>
          <a:ln w="9525">
            <a:solidFill>
              <a:srgbClr val="1F1A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07" name="Line 234"/>
          <p:cNvSpPr>
            <a:spLocks noChangeShapeType="1"/>
          </p:cNvSpPr>
          <p:nvPr/>
        </p:nvSpPr>
        <p:spPr bwMode="auto">
          <a:xfrm>
            <a:off x="3130550" y="1250950"/>
            <a:ext cx="419100" cy="1588"/>
          </a:xfrm>
          <a:prstGeom prst="line">
            <a:avLst/>
          </a:prstGeom>
          <a:noFill/>
          <a:ln w="9525">
            <a:solidFill>
              <a:srgbClr val="1F1A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08" name="Line 235"/>
          <p:cNvSpPr>
            <a:spLocks noChangeShapeType="1"/>
          </p:cNvSpPr>
          <p:nvPr/>
        </p:nvSpPr>
        <p:spPr bwMode="auto">
          <a:xfrm>
            <a:off x="3130550" y="1292225"/>
            <a:ext cx="419100" cy="1588"/>
          </a:xfrm>
          <a:prstGeom prst="line">
            <a:avLst/>
          </a:prstGeom>
          <a:noFill/>
          <a:ln w="9525">
            <a:solidFill>
              <a:srgbClr val="1F1A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09" name="Line 236"/>
          <p:cNvSpPr>
            <a:spLocks noChangeShapeType="1"/>
          </p:cNvSpPr>
          <p:nvPr/>
        </p:nvSpPr>
        <p:spPr bwMode="auto">
          <a:xfrm>
            <a:off x="3130550" y="1331913"/>
            <a:ext cx="419100" cy="1587"/>
          </a:xfrm>
          <a:prstGeom prst="line">
            <a:avLst/>
          </a:prstGeom>
          <a:noFill/>
          <a:ln w="9525">
            <a:solidFill>
              <a:srgbClr val="1F1A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10" name="Line 237"/>
          <p:cNvSpPr>
            <a:spLocks noChangeShapeType="1"/>
          </p:cNvSpPr>
          <p:nvPr/>
        </p:nvSpPr>
        <p:spPr bwMode="auto">
          <a:xfrm>
            <a:off x="3130550" y="1373188"/>
            <a:ext cx="419100" cy="1587"/>
          </a:xfrm>
          <a:prstGeom prst="line">
            <a:avLst/>
          </a:prstGeom>
          <a:noFill/>
          <a:ln w="9525">
            <a:solidFill>
              <a:srgbClr val="1F1A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11" name="Line 238"/>
          <p:cNvSpPr>
            <a:spLocks noChangeShapeType="1"/>
          </p:cNvSpPr>
          <p:nvPr/>
        </p:nvSpPr>
        <p:spPr bwMode="auto">
          <a:xfrm>
            <a:off x="3130550" y="1414463"/>
            <a:ext cx="419100" cy="1587"/>
          </a:xfrm>
          <a:prstGeom prst="line">
            <a:avLst/>
          </a:prstGeom>
          <a:noFill/>
          <a:ln w="9525">
            <a:solidFill>
              <a:srgbClr val="1F1A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12" name="Line 239"/>
          <p:cNvSpPr>
            <a:spLocks noChangeShapeType="1"/>
          </p:cNvSpPr>
          <p:nvPr/>
        </p:nvSpPr>
        <p:spPr bwMode="auto">
          <a:xfrm>
            <a:off x="3130550" y="1455738"/>
            <a:ext cx="419100" cy="1587"/>
          </a:xfrm>
          <a:prstGeom prst="line">
            <a:avLst/>
          </a:prstGeom>
          <a:noFill/>
          <a:ln w="9525">
            <a:solidFill>
              <a:srgbClr val="1F1A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13" name="Line 240"/>
          <p:cNvSpPr>
            <a:spLocks noChangeShapeType="1"/>
          </p:cNvSpPr>
          <p:nvPr/>
        </p:nvSpPr>
        <p:spPr bwMode="auto">
          <a:xfrm>
            <a:off x="3130550" y="1497013"/>
            <a:ext cx="419100" cy="1587"/>
          </a:xfrm>
          <a:prstGeom prst="line">
            <a:avLst/>
          </a:prstGeom>
          <a:noFill/>
          <a:ln w="9525">
            <a:solidFill>
              <a:srgbClr val="1F1A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14" name="Line 241"/>
          <p:cNvSpPr>
            <a:spLocks noChangeShapeType="1"/>
          </p:cNvSpPr>
          <p:nvPr/>
        </p:nvSpPr>
        <p:spPr bwMode="auto">
          <a:xfrm>
            <a:off x="3130550" y="1536700"/>
            <a:ext cx="419100" cy="1588"/>
          </a:xfrm>
          <a:prstGeom prst="line">
            <a:avLst/>
          </a:prstGeom>
          <a:noFill/>
          <a:ln w="9525">
            <a:solidFill>
              <a:srgbClr val="1F1A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15" name="Line 242"/>
          <p:cNvSpPr>
            <a:spLocks noChangeShapeType="1"/>
          </p:cNvSpPr>
          <p:nvPr/>
        </p:nvSpPr>
        <p:spPr bwMode="auto">
          <a:xfrm>
            <a:off x="3130550" y="1577975"/>
            <a:ext cx="419100" cy="1588"/>
          </a:xfrm>
          <a:prstGeom prst="line">
            <a:avLst/>
          </a:prstGeom>
          <a:noFill/>
          <a:ln w="9525">
            <a:solidFill>
              <a:srgbClr val="1F1A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16" name="Freeform 243"/>
          <p:cNvSpPr>
            <a:spLocks/>
          </p:cNvSpPr>
          <p:nvPr/>
        </p:nvSpPr>
        <p:spPr bwMode="auto">
          <a:xfrm>
            <a:off x="5322888" y="962025"/>
            <a:ext cx="544512" cy="711200"/>
          </a:xfrm>
          <a:custGeom>
            <a:avLst/>
            <a:gdLst>
              <a:gd name="T0" fmla="*/ 0 w 1369"/>
              <a:gd name="T1" fmla="*/ 0 h 1795"/>
              <a:gd name="T2" fmla="*/ 0 w 1369"/>
              <a:gd name="T3" fmla="*/ 1795 h 1795"/>
              <a:gd name="T4" fmla="*/ 1369 w 1369"/>
              <a:gd name="T5" fmla="*/ 1795 h 1795"/>
              <a:gd name="T6" fmla="*/ 1369 w 1369"/>
              <a:gd name="T7" fmla="*/ 300 h 1795"/>
              <a:gd name="T8" fmla="*/ 1070 w 1369"/>
              <a:gd name="T9" fmla="*/ 0 h 1795"/>
              <a:gd name="T10" fmla="*/ 0 w 1369"/>
              <a:gd name="T11" fmla="*/ 0 h 179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69"/>
              <a:gd name="T19" fmla="*/ 0 h 1795"/>
              <a:gd name="T20" fmla="*/ 1369 w 1369"/>
              <a:gd name="T21" fmla="*/ 1795 h 179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69" h="1795">
                <a:moveTo>
                  <a:pt x="0" y="0"/>
                </a:moveTo>
                <a:lnTo>
                  <a:pt x="0" y="1795"/>
                </a:lnTo>
                <a:lnTo>
                  <a:pt x="1369" y="1795"/>
                </a:lnTo>
                <a:lnTo>
                  <a:pt x="1369" y="300"/>
                </a:lnTo>
                <a:lnTo>
                  <a:pt x="1070" y="0"/>
                </a:lnTo>
                <a:lnTo>
                  <a:pt x="0" y="0"/>
                </a:lnTo>
                <a:close/>
              </a:path>
            </a:pathLst>
          </a:custGeom>
          <a:solidFill>
            <a:srgbClr val="A9A9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17" name="Freeform 244"/>
          <p:cNvSpPr>
            <a:spLocks/>
          </p:cNvSpPr>
          <p:nvPr/>
        </p:nvSpPr>
        <p:spPr bwMode="auto">
          <a:xfrm>
            <a:off x="5322888" y="962025"/>
            <a:ext cx="544512" cy="711200"/>
          </a:xfrm>
          <a:custGeom>
            <a:avLst/>
            <a:gdLst>
              <a:gd name="T0" fmla="*/ 0 w 1369"/>
              <a:gd name="T1" fmla="*/ 0 h 1795"/>
              <a:gd name="T2" fmla="*/ 0 w 1369"/>
              <a:gd name="T3" fmla="*/ 1795 h 1795"/>
              <a:gd name="T4" fmla="*/ 1369 w 1369"/>
              <a:gd name="T5" fmla="*/ 1795 h 1795"/>
              <a:gd name="T6" fmla="*/ 1369 w 1369"/>
              <a:gd name="T7" fmla="*/ 300 h 1795"/>
              <a:gd name="T8" fmla="*/ 1070 w 1369"/>
              <a:gd name="T9" fmla="*/ 0 h 1795"/>
              <a:gd name="T10" fmla="*/ 0 w 1369"/>
              <a:gd name="T11" fmla="*/ 0 h 179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69"/>
              <a:gd name="T19" fmla="*/ 0 h 1795"/>
              <a:gd name="T20" fmla="*/ 1369 w 1369"/>
              <a:gd name="T21" fmla="*/ 1795 h 179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69" h="1795">
                <a:moveTo>
                  <a:pt x="0" y="0"/>
                </a:moveTo>
                <a:lnTo>
                  <a:pt x="0" y="1795"/>
                </a:lnTo>
                <a:lnTo>
                  <a:pt x="1369" y="1795"/>
                </a:lnTo>
                <a:lnTo>
                  <a:pt x="1369" y="300"/>
                </a:lnTo>
                <a:lnTo>
                  <a:pt x="1070" y="0"/>
                </a:lnTo>
                <a:lnTo>
                  <a:pt x="0" y="0"/>
                </a:lnTo>
              </a:path>
            </a:pathLst>
          </a:custGeom>
          <a:noFill/>
          <a:ln w="4763">
            <a:solidFill>
              <a:srgbClr val="C2C2C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18" name="Freeform 245"/>
          <p:cNvSpPr>
            <a:spLocks/>
          </p:cNvSpPr>
          <p:nvPr/>
        </p:nvSpPr>
        <p:spPr bwMode="auto">
          <a:xfrm>
            <a:off x="5297488" y="938213"/>
            <a:ext cx="544512" cy="711200"/>
          </a:xfrm>
          <a:custGeom>
            <a:avLst/>
            <a:gdLst>
              <a:gd name="T0" fmla="*/ 0 w 1370"/>
              <a:gd name="T1" fmla="*/ 0 h 1794"/>
              <a:gd name="T2" fmla="*/ 0 w 1370"/>
              <a:gd name="T3" fmla="*/ 1794 h 1794"/>
              <a:gd name="T4" fmla="*/ 1370 w 1370"/>
              <a:gd name="T5" fmla="*/ 1794 h 1794"/>
              <a:gd name="T6" fmla="*/ 1370 w 1370"/>
              <a:gd name="T7" fmla="*/ 300 h 1794"/>
              <a:gd name="T8" fmla="*/ 1070 w 1370"/>
              <a:gd name="T9" fmla="*/ 0 h 1794"/>
              <a:gd name="T10" fmla="*/ 0 w 1370"/>
              <a:gd name="T11" fmla="*/ 0 h 179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70"/>
              <a:gd name="T19" fmla="*/ 0 h 1794"/>
              <a:gd name="T20" fmla="*/ 1370 w 1370"/>
              <a:gd name="T21" fmla="*/ 1794 h 179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70" h="1794">
                <a:moveTo>
                  <a:pt x="0" y="0"/>
                </a:moveTo>
                <a:lnTo>
                  <a:pt x="0" y="1794"/>
                </a:lnTo>
                <a:lnTo>
                  <a:pt x="1370" y="1794"/>
                </a:lnTo>
                <a:lnTo>
                  <a:pt x="1370" y="300"/>
                </a:lnTo>
                <a:lnTo>
                  <a:pt x="1070" y="0"/>
                </a:lnTo>
                <a:lnTo>
                  <a:pt x="0" y="0"/>
                </a:lnTo>
                <a:close/>
              </a:path>
            </a:pathLst>
          </a:custGeom>
          <a:solidFill>
            <a:srgbClr val="EE9C8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19" name="Freeform 246"/>
          <p:cNvSpPr>
            <a:spLocks/>
          </p:cNvSpPr>
          <p:nvPr/>
        </p:nvSpPr>
        <p:spPr bwMode="auto">
          <a:xfrm>
            <a:off x="5297488" y="938213"/>
            <a:ext cx="544512" cy="711200"/>
          </a:xfrm>
          <a:custGeom>
            <a:avLst/>
            <a:gdLst>
              <a:gd name="T0" fmla="*/ 0 w 1370"/>
              <a:gd name="T1" fmla="*/ 0 h 1794"/>
              <a:gd name="T2" fmla="*/ 0 w 1370"/>
              <a:gd name="T3" fmla="*/ 1794 h 1794"/>
              <a:gd name="T4" fmla="*/ 1370 w 1370"/>
              <a:gd name="T5" fmla="*/ 1794 h 1794"/>
              <a:gd name="T6" fmla="*/ 1370 w 1370"/>
              <a:gd name="T7" fmla="*/ 300 h 1794"/>
              <a:gd name="T8" fmla="*/ 1070 w 1370"/>
              <a:gd name="T9" fmla="*/ 0 h 1794"/>
              <a:gd name="T10" fmla="*/ 0 w 1370"/>
              <a:gd name="T11" fmla="*/ 0 h 179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70"/>
              <a:gd name="T19" fmla="*/ 0 h 1794"/>
              <a:gd name="T20" fmla="*/ 1370 w 1370"/>
              <a:gd name="T21" fmla="*/ 1794 h 179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70" h="1794">
                <a:moveTo>
                  <a:pt x="0" y="0"/>
                </a:moveTo>
                <a:lnTo>
                  <a:pt x="0" y="1794"/>
                </a:lnTo>
                <a:lnTo>
                  <a:pt x="1370" y="1794"/>
                </a:lnTo>
                <a:lnTo>
                  <a:pt x="1370" y="300"/>
                </a:lnTo>
                <a:lnTo>
                  <a:pt x="1070" y="0"/>
                </a:lnTo>
                <a:lnTo>
                  <a:pt x="0" y="0"/>
                </a:lnTo>
              </a:path>
            </a:pathLst>
          </a:custGeom>
          <a:noFill/>
          <a:ln w="4763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20" name="Freeform 247"/>
          <p:cNvSpPr>
            <a:spLocks/>
          </p:cNvSpPr>
          <p:nvPr/>
        </p:nvSpPr>
        <p:spPr bwMode="auto">
          <a:xfrm>
            <a:off x="5719763" y="936625"/>
            <a:ext cx="122237" cy="120650"/>
          </a:xfrm>
          <a:custGeom>
            <a:avLst/>
            <a:gdLst>
              <a:gd name="T0" fmla="*/ 0 w 307"/>
              <a:gd name="T1" fmla="*/ 0 h 307"/>
              <a:gd name="T2" fmla="*/ 0 w 307"/>
              <a:gd name="T3" fmla="*/ 307 h 307"/>
              <a:gd name="T4" fmla="*/ 307 w 307"/>
              <a:gd name="T5" fmla="*/ 305 h 307"/>
              <a:gd name="T6" fmla="*/ 0 60000 65536"/>
              <a:gd name="T7" fmla="*/ 0 60000 65536"/>
              <a:gd name="T8" fmla="*/ 0 60000 65536"/>
              <a:gd name="T9" fmla="*/ 0 w 307"/>
              <a:gd name="T10" fmla="*/ 0 h 307"/>
              <a:gd name="T11" fmla="*/ 307 w 307"/>
              <a:gd name="T12" fmla="*/ 307 h 30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07" h="307">
                <a:moveTo>
                  <a:pt x="0" y="0"/>
                </a:moveTo>
                <a:lnTo>
                  <a:pt x="0" y="307"/>
                </a:lnTo>
                <a:lnTo>
                  <a:pt x="307" y="305"/>
                </a:lnTo>
              </a:path>
            </a:pathLst>
          </a:custGeom>
          <a:noFill/>
          <a:ln w="4763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21" name="Line 248"/>
          <p:cNvSpPr>
            <a:spLocks noChangeShapeType="1"/>
          </p:cNvSpPr>
          <p:nvPr/>
        </p:nvSpPr>
        <p:spPr bwMode="auto">
          <a:xfrm>
            <a:off x="5346700" y="1063625"/>
            <a:ext cx="307975" cy="1588"/>
          </a:xfrm>
          <a:prstGeom prst="line">
            <a:avLst/>
          </a:prstGeom>
          <a:noFill/>
          <a:ln w="9525">
            <a:solidFill>
              <a:srgbClr val="1F1A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22" name="Line 249"/>
          <p:cNvSpPr>
            <a:spLocks noChangeShapeType="1"/>
          </p:cNvSpPr>
          <p:nvPr/>
        </p:nvSpPr>
        <p:spPr bwMode="auto">
          <a:xfrm>
            <a:off x="5346700" y="1128713"/>
            <a:ext cx="417513" cy="1587"/>
          </a:xfrm>
          <a:prstGeom prst="line">
            <a:avLst/>
          </a:prstGeom>
          <a:noFill/>
          <a:ln w="9525">
            <a:solidFill>
              <a:srgbClr val="1F1A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23" name="Line 250"/>
          <p:cNvSpPr>
            <a:spLocks noChangeShapeType="1"/>
          </p:cNvSpPr>
          <p:nvPr/>
        </p:nvSpPr>
        <p:spPr bwMode="auto">
          <a:xfrm>
            <a:off x="5346700" y="1169988"/>
            <a:ext cx="417513" cy="1587"/>
          </a:xfrm>
          <a:prstGeom prst="line">
            <a:avLst/>
          </a:prstGeom>
          <a:noFill/>
          <a:ln w="9525">
            <a:solidFill>
              <a:srgbClr val="1F1A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24" name="Line 251"/>
          <p:cNvSpPr>
            <a:spLocks noChangeShapeType="1"/>
          </p:cNvSpPr>
          <p:nvPr/>
        </p:nvSpPr>
        <p:spPr bwMode="auto">
          <a:xfrm>
            <a:off x="5346700" y="1209675"/>
            <a:ext cx="417513" cy="1588"/>
          </a:xfrm>
          <a:prstGeom prst="line">
            <a:avLst/>
          </a:prstGeom>
          <a:noFill/>
          <a:ln w="9525">
            <a:solidFill>
              <a:srgbClr val="1F1A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25" name="Line 252"/>
          <p:cNvSpPr>
            <a:spLocks noChangeShapeType="1"/>
          </p:cNvSpPr>
          <p:nvPr/>
        </p:nvSpPr>
        <p:spPr bwMode="auto">
          <a:xfrm>
            <a:off x="5346700" y="1250950"/>
            <a:ext cx="417513" cy="1588"/>
          </a:xfrm>
          <a:prstGeom prst="line">
            <a:avLst/>
          </a:prstGeom>
          <a:noFill/>
          <a:ln w="9525">
            <a:solidFill>
              <a:srgbClr val="1F1A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26" name="Line 253"/>
          <p:cNvSpPr>
            <a:spLocks noChangeShapeType="1"/>
          </p:cNvSpPr>
          <p:nvPr/>
        </p:nvSpPr>
        <p:spPr bwMode="auto">
          <a:xfrm>
            <a:off x="5346700" y="1292225"/>
            <a:ext cx="417513" cy="1588"/>
          </a:xfrm>
          <a:prstGeom prst="line">
            <a:avLst/>
          </a:prstGeom>
          <a:noFill/>
          <a:ln w="9525">
            <a:solidFill>
              <a:srgbClr val="1F1A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27" name="Line 254"/>
          <p:cNvSpPr>
            <a:spLocks noChangeShapeType="1"/>
          </p:cNvSpPr>
          <p:nvPr/>
        </p:nvSpPr>
        <p:spPr bwMode="auto">
          <a:xfrm>
            <a:off x="5346700" y="1331913"/>
            <a:ext cx="417513" cy="1587"/>
          </a:xfrm>
          <a:prstGeom prst="line">
            <a:avLst/>
          </a:prstGeom>
          <a:noFill/>
          <a:ln w="9525">
            <a:solidFill>
              <a:srgbClr val="1F1A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28" name="Line 255"/>
          <p:cNvSpPr>
            <a:spLocks noChangeShapeType="1"/>
          </p:cNvSpPr>
          <p:nvPr/>
        </p:nvSpPr>
        <p:spPr bwMode="auto">
          <a:xfrm>
            <a:off x="5346700" y="1373188"/>
            <a:ext cx="417513" cy="1587"/>
          </a:xfrm>
          <a:prstGeom prst="line">
            <a:avLst/>
          </a:prstGeom>
          <a:noFill/>
          <a:ln w="9525">
            <a:solidFill>
              <a:srgbClr val="1F1A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29" name="Line 256"/>
          <p:cNvSpPr>
            <a:spLocks noChangeShapeType="1"/>
          </p:cNvSpPr>
          <p:nvPr/>
        </p:nvSpPr>
        <p:spPr bwMode="auto">
          <a:xfrm>
            <a:off x="5346700" y="1414463"/>
            <a:ext cx="417513" cy="1587"/>
          </a:xfrm>
          <a:prstGeom prst="line">
            <a:avLst/>
          </a:prstGeom>
          <a:noFill/>
          <a:ln w="9525">
            <a:solidFill>
              <a:srgbClr val="1F1A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30" name="Line 257"/>
          <p:cNvSpPr>
            <a:spLocks noChangeShapeType="1"/>
          </p:cNvSpPr>
          <p:nvPr/>
        </p:nvSpPr>
        <p:spPr bwMode="auto">
          <a:xfrm>
            <a:off x="5346700" y="1455738"/>
            <a:ext cx="417513" cy="1587"/>
          </a:xfrm>
          <a:prstGeom prst="line">
            <a:avLst/>
          </a:prstGeom>
          <a:noFill/>
          <a:ln w="9525">
            <a:solidFill>
              <a:srgbClr val="1F1A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31" name="Line 258"/>
          <p:cNvSpPr>
            <a:spLocks noChangeShapeType="1"/>
          </p:cNvSpPr>
          <p:nvPr/>
        </p:nvSpPr>
        <p:spPr bwMode="auto">
          <a:xfrm>
            <a:off x="5346700" y="1497013"/>
            <a:ext cx="417513" cy="1587"/>
          </a:xfrm>
          <a:prstGeom prst="line">
            <a:avLst/>
          </a:prstGeom>
          <a:noFill/>
          <a:ln w="9525">
            <a:solidFill>
              <a:srgbClr val="1F1A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32" name="Line 259"/>
          <p:cNvSpPr>
            <a:spLocks noChangeShapeType="1"/>
          </p:cNvSpPr>
          <p:nvPr/>
        </p:nvSpPr>
        <p:spPr bwMode="auto">
          <a:xfrm>
            <a:off x="5346700" y="1536700"/>
            <a:ext cx="417513" cy="1588"/>
          </a:xfrm>
          <a:prstGeom prst="line">
            <a:avLst/>
          </a:prstGeom>
          <a:noFill/>
          <a:ln w="9525">
            <a:solidFill>
              <a:srgbClr val="1F1A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33" name="Line 260"/>
          <p:cNvSpPr>
            <a:spLocks noChangeShapeType="1"/>
          </p:cNvSpPr>
          <p:nvPr/>
        </p:nvSpPr>
        <p:spPr bwMode="auto">
          <a:xfrm>
            <a:off x="5346700" y="1577975"/>
            <a:ext cx="417513" cy="1588"/>
          </a:xfrm>
          <a:prstGeom prst="line">
            <a:avLst/>
          </a:prstGeom>
          <a:noFill/>
          <a:ln w="9525">
            <a:solidFill>
              <a:srgbClr val="1F1A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0654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785794"/>
          </a:xfrm>
        </p:spPr>
        <p:txBody>
          <a:bodyPr>
            <a:normAutofit fontScale="90000"/>
          </a:bodyPr>
          <a:lstStyle/>
          <a:p>
            <a:br>
              <a:rPr lang="ru-RU" b="1" dirty="0"/>
            </a:br>
            <a:r>
              <a:rPr lang="ru-RU" b="1" dirty="0"/>
              <a:t>История и текущий статус</a:t>
            </a:r>
            <a:r>
              <a:rPr lang="en-US" b="1" dirty="0"/>
              <a:t> </a:t>
            </a:r>
            <a:r>
              <a:rPr lang="en-AU" b="1" dirty="0"/>
              <a:t>Microsoft Solutions Framework 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715040"/>
          </a:xfrm>
        </p:spPr>
        <p:txBody>
          <a:bodyPr>
            <a:no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90-х годах компания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Microsoft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стремясь достичь максимальной отдачи от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реализации заказных IT-решений и в целях улучшения работы с субподрядчиками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обобщила свой опыт по разработке, внедрению, сопровождению и консалтингу ПО,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создав методологию MSF.</a:t>
            </a:r>
          </a:p>
          <a:p>
            <a:pPr marL="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MSF состоит 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из документов-руководств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модель процессов (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process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model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модель команды (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team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model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модель управления проектами (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project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дисциплина управления рисками (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risk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управление подготовкой (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readiness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IT решение – понимается как скоординированная поставка набора элементов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(таких как программные средства, документация, обучение и сопровождение),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необходимых для удовлетворения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бизнес-потребности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конкретного заказчика.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Причем</a:t>
            </a:r>
          </a:p>
          <a:p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под его разработкой понималась создание ПО, обучение пользователей и полная передача продукта команде сопровождения. </a:t>
            </a:r>
          </a:p>
          <a:p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Задача наладки полноценного сопровождения IT-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решения - важная составляющая успешности проекта.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Технологии проектирования ИС</a:t>
            </a: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027" y="1556792"/>
            <a:ext cx="7867256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58863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Основными новшествами MSF является следующее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/>
          </a:p>
          <a:p>
            <a:r>
              <a:rPr lang="ru-RU" dirty="0"/>
              <a:t>1. Акцент на внедрении IT-решения.</a:t>
            </a:r>
          </a:p>
          <a:p>
            <a:r>
              <a:rPr lang="ru-RU" dirty="0"/>
              <a:t>2. Модель процесса, объединяющая спиральную и водопадную модели.</a:t>
            </a:r>
          </a:p>
          <a:p>
            <a:r>
              <a:rPr lang="ru-RU" dirty="0"/>
              <a:t>3. Особая организация команды – не иерархическая, а как группа равных, но выполняющих разные функции (роли) работников.</a:t>
            </a:r>
          </a:p>
          <a:p>
            <a:r>
              <a:rPr lang="ru-RU" dirty="0"/>
              <a:t>4. Техника управления компромиссами.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B750A5-D5ED-4BD3-9B5A-8DBC38BE6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Visual</a:t>
            </a:r>
            <a:r>
              <a:rPr lang="ru-RU" dirty="0"/>
              <a:t> </a:t>
            </a:r>
            <a:r>
              <a:rPr lang="ru-RU" dirty="0" err="1"/>
              <a:t>Studio</a:t>
            </a:r>
            <a:r>
              <a:rPr lang="ru-RU" dirty="0"/>
              <a:t> </a:t>
            </a:r>
            <a:r>
              <a:rPr lang="ru-RU" dirty="0" err="1"/>
              <a:t>Team</a:t>
            </a:r>
            <a:r>
              <a:rPr lang="ru-RU" dirty="0"/>
              <a:t> </a:t>
            </a:r>
            <a:r>
              <a:rPr lang="ru-RU" dirty="0" err="1"/>
              <a:t>System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25420A-B984-40D8-9A1D-B835906A4E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Концепция управления жизненным циклом приложений, принятая разработчиками ПО, привела к тому, что методология MSF стала составной часть продукта </a:t>
            </a:r>
            <a:r>
              <a:rPr lang="ru-RU" dirty="0" err="1"/>
              <a:t>Visual</a:t>
            </a:r>
            <a:r>
              <a:rPr lang="ru-RU" dirty="0"/>
              <a:t> </a:t>
            </a:r>
            <a:r>
              <a:rPr lang="ru-RU" dirty="0" err="1"/>
              <a:t>Studio</a:t>
            </a:r>
            <a:r>
              <a:rPr lang="ru-RU" dirty="0"/>
              <a:t> </a:t>
            </a:r>
            <a:r>
              <a:rPr lang="ru-RU" dirty="0" err="1"/>
              <a:t>Team</a:t>
            </a:r>
            <a:r>
              <a:rPr lang="ru-RU" dirty="0"/>
              <a:t> </a:t>
            </a:r>
            <a:r>
              <a:rPr lang="ru-RU" dirty="0" err="1"/>
              <a:t>System</a:t>
            </a:r>
            <a:r>
              <a:rPr lang="ru-RU" dirty="0"/>
              <a:t> (VSTS), который реализовывал подход </a:t>
            </a:r>
            <a:r>
              <a:rPr lang="ru-RU" dirty="0" err="1"/>
              <a:t>Microsoft</a:t>
            </a:r>
            <a:r>
              <a:rPr lang="ru-RU" dirty="0"/>
              <a:t> в плане - ALM. </a:t>
            </a:r>
          </a:p>
          <a:p>
            <a:r>
              <a:rPr lang="ru-RU" dirty="0"/>
              <a:t>В продукт VSTS вошли шаблоны процессов для реализации положений модели CMMI - MSF </a:t>
            </a:r>
            <a:r>
              <a:rPr lang="ru-RU" dirty="0" err="1"/>
              <a:t>for</a:t>
            </a:r>
            <a:r>
              <a:rPr lang="ru-RU" dirty="0"/>
              <a:t> CMMI и моделей гибкой разработки ПО - MSF </a:t>
            </a:r>
            <a:r>
              <a:rPr lang="ru-RU" dirty="0" err="1"/>
              <a:t>for</a:t>
            </a:r>
            <a:r>
              <a:rPr lang="ru-RU" dirty="0"/>
              <a:t> </a:t>
            </a:r>
            <a:r>
              <a:rPr lang="ru-RU" dirty="0" err="1"/>
              <a:t>Agileи</a:t>
            </a:r>
            <a:r>
              <a:rPr lang="ru-RU" dirty="0"/>
              <a:t> </a:t>
            </a:r>
            <a:r>
              <a:rPr lang="ru-RU" dirty="0" err="1"/>
              <a:t>Scrum</a:t>
            </a:r>
            <a:r>
              <a:rPr lang="ru-RU" dirty="0"/>
              <a:t>. </a:t>
            </a:r>
          </a:p>
          <a:p>
            <a:r>
              <a:rPr lang="ru-RU" dirty="0"/>
              <a:t>Таким образом, VSTS являются инструментарием управления жизненным циклом приложений, который позволяет создавать программные системы различного назначения в командах, придерживающихся различных подходов к управлению процессами разработки ПО.</a:t>
            </a:r>
          </a:p>
        </p:txBody>
      </p:sp>
    </p:spTree>
    <p:extLst>
      <p:ext uri="{BB962C8B-B14F-4D97-AF65-F5344CB8AC3E}">
        <p14:creationId xmlns:p14="http://schemas.microsoft.com/office/powerpoint/2010/main" val="26981287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/>
          </a:bodyPr>
          <a:lstStyle/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 MSF объединяются водопадная и спиральная модели: сохраняются преимущества упорядоченности водопадной модели, не теряя при этом гибкости и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творческой ориентации модели спиральной.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6477" y="2357430"/>
            <a:ext cx="5292469" cy="3735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659916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19861"/>
            <a:ext cx="5786641" cy="4286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 жизненного цикла решения MSF </a:t>
            </a:r>
          </a:p>
        </p:txBody>
      </p:sp>
    </p:spTree>
    <p:extLst>
      <p:ext uri="{BB962C8B-B14F-4D97-AF65-F5344CB8AC3E}">
        <p14:creationId xmlns:p14="http://schemas.microsoft.com/office/powerpoint/2010/main" val="8518359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br>
              <a:rPr lang="ru-RU" b="1" dirty="0"/>
            </a:br>
            <a:r>
              <a:rPr lang="ru-RU" b="1" dirty="0"/>
              <a:t>Основные принципы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543956" cy="5715016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Единое видение проекта. Успех коллективной работы над проектом немыслим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без наличия у членов проектной группы и заказчика единого видения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shared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vision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), т.е. четкого, и, самое главное, одинакового, понимания целей и задач проекта. 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Как проектная группа, так и заказчик изначально имеют собственные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предположения о том, что должно быть достигнуто в ходе работы над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проектом. Лишь наличие единого видения способно внести ясность и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обеспечить движение всех заинтересованных в проекте сторон к общей цели.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Формирование единого видения и последующее следование ему являются столь важными, что модель процессов MSF выделяет для этой цели специальную фазу – «Выработка концепции», которая заканчивается соответствующей вехой.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b="1" dirty="0"/>
              <a:t>Основные принципы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715040"/>
          </a:xfrm>
        </p:spPr>
        <p:txBody>
          <a:bodyPr>
            <a:noAutofit/>
          </a:bodyPr>
          <a:lstStyle/>
          <a:p>
            <a:r>
              <a:rPr lang="ru-RU" sz="1800" dirty="0"/>
              <a:t>2. </a:t>
            </a:r>
            <a:r>
              <a:rPr lang="ru-RU" sz="1800" i="1" dirty="0"/>
              <a:t>Гибкость – готовность к переменам. Традиционная дисциплина управления </a:t>
            </a:r>
            <a:r>
              <a:rPr lang="ru-RU" sz="1800" dirty="0"/>
              <a:t>проектами и каскадная модель исходят из того, что все требования могут быть четко сформулированы в начале работы над проектом, и далее они не будут существенно изменяться. </a:t>
            </a:r>
          </a:p>
          <a:p>
            <a:pPr marL="0" indent="0">
              <a:buNone/>
            </a:pPr>
            <a:r>
              <a:rPr lang="ru-RU" sz="1800" dirty="0"/>
              <a:t>В противоположность этому MSF основывается на принципе непрерывной изменяемости условий проекта при неизменной эффективности управленческой деятельности.</a:t>
            </a:r>
          </a:p>
          <a:p>
            <a:r>
              <a:rPr lang="ru-RU" sz="1800" dirty="0"/>
              <a:t>3. </a:t>
            </a:r>
            <a:r>
              <a:rPr lang="ru-RU" sz="1800" i="1" dirty="0"/>
              <a:t>Концентрация на </a:t>
            </a:r>
            <a:r>
              <a:rPr lang="ru-RU" sz="1800" i="1" dirty="0" err="1"/>
              <a:t>бизнес-приоритетах</a:t>
            </a:r>
            <a:r>
              <a:rPr lang="ru-RU" sz="1800" i="1" dirty="0"/>
              <a:t>. Независимо от того, нацелен ли</a:t>
            </a:r>
          </a:p>
          <a:p>
            <a:pPr marL="0" indent="0">
              <a:buNone/>
            </a:pPr>
            <a:r>
              <a:rPr lang="ru-RU" sz="1800" dirty="0"/>
              <a:t>разрабатываемый продукт на организации или индивидуумов, он должен</a:t>
            </a:r>
          </a:p>
          <a:p>
            <a:pPr marL="0" indent="0">
              <a:buNone/>
            </a:pPr>
            <a:r>
              <a:rPr lang="ru-RU" sz="1800" dirty="0"/>
              <a:t>удовлетворить определенные нужды потребителей и принести в некоторой</a:t>
            </a:r>
          </a:p>
          <a:p>
            <a:pPr marL="0" indent="0">
              <a:buNone/>
            </a:pPr>
            <a:r>
              <a:rPr lang="ru-RU" sz="1800" dirty="0"/>
              <a:t>форме выгоду или отдачу. В отношении индивидуумов это может означать,</a:t>
            </a:r>
          </a:p>
          <a:p>
            <a:pPr marL="0" indent="0">
              <a:buNone/>
            </a:pPr>
            <a:r>
              <a:rPr lang="ru-RU" sz="1800" dirty="0"/>
              <a:t>например, эмоциональное удовлетворение – как в случае компьютерных игр.</a:t>
            </a:r>
          </a:p>
          <a:p>
            <a:pPr marL="0" indent="0">
              <a:buNone/>
            </a:pPr>
            <a:r>
              <a:rPr lang="ru-RU" sz="1800" dirty="0"/>
              <a:t>Что же касается организаций, то неизменным целевым фактором продукта</a:t>
            </a:r>
          </a:p>
          <a:p>
            <a:pPr marL="0" indent="0">
              <a:buNone/>
            </a:pPr>
            <a:r>
              <a:rPr lang="ru-RU" sz="1800" dirty="0"/>
              <a:t>является бизнес-отдача (</a:t>
            </a:r>
            <a:r>
              <a:rPr lang="ru-RU" sz="1800" dirty="0" err="1"/>
              <a:t>business</a:t>
            </a:r>
            <a:r>
              <a:rPr lang="ru-RU" sz="1800" dirty="0"/>
              <a:t> </a:t>
            </a:r>
            <a:r>
              <a:rPr lang="ru-RU" sz="1800" dirty="0" err="1"/>
              <a:t>value</a:t>
            </a:r>
            <a:r>
              <a:rPr lang="ru-RU" sz="1800" dirty="0"/>
              <a:t>). Обычно продукт не может приносить</a:t>
            </a:r>
          </a:p>
          <a:p>
            <a:pPr marL="0" indent="0">
              <a:buNone/>
            </a:pPr>
            <a:r>
              <a:rPr lang="ru-RU" sz="1800" dirty="0"/>
              <a:t>отдачу до того, как он полностью внедрен. Поэтому модель процессов MSF</a:t>
            </a:r>
          </a:p>
          <a:p>
            <a:pPr marL="0" indent="0">
              <a:buNone/>
            </a:pPr>
            <a:r>
              <a:rPr lang="ru-RU" sz="1800" dirty="0"/>
              <a:t>включает в свой жизненный цикл не только разработку продукта, но и его внедрение.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Основные принципы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357850"/>
          </a:xfrm>
        </p:spPr>
        <p:txBody>
          <a:bodyPr>
            <a:normAutofit lnSpcReduction="10000"/>
          </a:bodyPr>
          <a:lstStyle/>
          <a:p>
            <a:r>
              <a:rPr lang="ru-RU" b="1" i="1" dirty="0"/>
              <a:t>Поощрение свободного общения. </a:t>
            </a:r>
            <a:r>
              <a:rPr lang="ru-RU" i="1" dirty="0"/>
              <a:t>Исторически многие организации строили </a:t>
            </a:r>
            <a:r>
              <a:rPr lang="ru-RU" dirty="0"/>
              <a:t>свою деятельность на основе сведения информированности сотрудников к </a:t>
            </a:r>
            <a:r>
              <a:rPr lang="ru-RU" b="1" dirty="0"/>
              <a:t>минимуму, необходимому для исполнения работы </a:t>
            </a:r>
            <a:r>
              <a:rPr lang="ru-RU" dirty="0"/>
              <a:t>(</a:t>
            </a:r>
            <a:r>
              <a:rPr lang="ru-RU" dirty="0" err="1"/>
              <a:t>need-to-know</a:t>
            </a:r>
            <a:r>
              <a:rPr lang="ru-RU" dirty="0"/>
              <a:t>). </a:t>
            </a:r>
          </a:p>
          <a:p>
            <a:r>
              <a:rPr lang="ru-RU" dirty="0"/>
              <a:t>Зачастую такой подход приводит к недоразумениям и снижает шансы команды на достижение успеха. Модель процессов MSF предполагает открытый и честный </a:t>
            </a:r>
            <a:r>
              <a:rPr lang="ru-RU" b="1" dirty="0"/>
              <a:t>обмен информацией как внутри команды, так и с ключевыми заинтересованными лицами. </a:t>
            </a:r>
          </a:p>
          <a:p>
            <a:r>
              <a:rPr lang="ru-RU" dirty="0"/>
              <a:t>Свободный обмен информацией не только сокращает риск возникновения недоразумений, недопонимания и неоправданных затрат, но и обеспечивает максимальный вклад всех участников </a:t>
            </a:r>
            <a:r>
              <a:rPr lang="ru-RU" b="1" dirty="0"/>
              <a:t>проектной группы в снижение существующей в проекте неопределенности. </a:t>
            </a:r>
            <a:r>
              <a:rPr lang="ru-RU" dirty="0"/>
              <a:t>По этой причине модель процессов MSF предлагает проведение анализа хода работы над проектом в определенных временных точках. </a:t>
            </a:r>
          </a:p>
          <a:p>
            <a:r>
              <a:rPr lang="ru-RU" b="1" dirty="0"/>
              <a:t>Документирование </a:t>
            </a:r>
            <a:r>
              <a:rPr lang="ru-RU" dirty="0"/>
              <a:t>результатов делает ясным прогресс, достигнутый в работе над проектом - как для проектной команды, так и для заказчика и других заинтересованных в проекте сторон.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500066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ru-RU" b="1" dirty="0"/>
              <a:t>Основные принципы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472518" cy="5857892"/>
          </a:xfrm>
        </p:spPr>
        <p:txBody>
          <a:bodyPr>
            <a:noAutofit/>
          </a:bodyPr>
          <a:lstStyle/>
          <a:p>
            <a:r>
              <a:rPr lang="ru-RU" sz="1800" dirty="0"/>
              <a:t>Главная особенность модели команды в MSF является то,</a:t>
            </a:r>
          </a:p>
          <a:p>
            <a:pPr marL="0" indent="0">
              <a:buNone/>
            </a:pPr>
            <a:r>
              <a:rPr lang="ru-RU" sz="1800" dirty="0"/>
              <a:t>что она «плоская», то есть не имеет официального лидера. Все отвечают за проект в равной степени, уровень заинтересованности каждого в результате очень высок, а коммуникации внутри группы четкие, ясные, дружественные и ответственные. Конечно, далеко не каждая команда способна так работать – собственно, начальники для того и нужны, чтобы нести основной груз ответственности за проект и, во многом, освободить от</a:t>
            </a:r>
            <a:r>
              <a:rPr lang="en-US" sz="1800" dirty="0"/>
              <a:t> </a:t>
            </a:r>
            <a:r>
              <a:rPr lang="ru-RU" sz="1800" dirty="0"/>
              <a:t>него других. </a:t>
            </a:r>
            <a:endParaRPr lang="en-US" sz="1800" dirty="0"/>
          </a:p>
          <a:p>
            <a:r>
              <a:rPr lang="ru-RU" sz="1800" dirty="0"/>
              <a:t>Демократия в команде возможна при высоком уровне осознанности и</a:t>
            </a:r>
          </a:p>
          <a:p>
            <a:pPr marL="0" indent="0">
              <a:buNone/>
            </a:pPr>
            <a:r>
              <a:rPr lang="ru-RU" sz="1800" dirty="0"/>
              <a:t>заинтересованности каждого, а также в ситуации равности в профессиональном уровне (пусть и в разных областях – см. различные ролевые кластеры в команде, о которых речь</a:t>
            </a:r>
            <a:r>
              <a:rPr lang="en-US" sz="1800" dirty="0"/>
              <a:t> </a:t>
            </a:r>
            <a:r>
              <a:rPr lang="ru-RU" sz="1800" dirty="0"/>
              <a:t>пойдет ниже). </a:t>
            </a:r>
            <a:endParaRPr lang="en-US" sz="1800" dirty="0"/>
          </a:p>
          <a:p>
            <a:r>
              <a:rPr lang="ru-RU" sz="1800" dirty="0"/>
              <a:t>С другой стороны, в реальном проекте, в рамках данной модели команды,</a:t>
            </a:r>
          </a:p>
          <a:p>
            <a:pPr marL="0" indent="0">
              <a:buNone/>
            </a:pPr>
            <a:r>
              <a:rPr lang="ru-RU" sz="1800" dirty="0"/>
              <a:t>можно варьировать степень ответственности, в том числе вплоть до выделения, при необходимости, лидера.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>
            <a:normAutofit/>
          </a:bodyPr>
          <a:lstStyle/>
          <a:p>
            <a:r>
              <a:rPr lang="ru-RU" sz="3600" b="1" dirty="0"/>
              <a:t>Особенности отношений внутри команды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214974"/>
          </a:xfrm>
        </p:spPr>
        <p:txBody>
          <a:bodyPr>
            <a:normAutofit/>
          </a:bodyPr>
          <a:lstStyle/>
          <a:p>
            <a:r>
              <a:rPr lang="ru-RU" dirty="0"/>
              <a:t>Одной из особенностей отношений внутри команды является высокая культура дисциплины обязательств:</a:t>
            </a:r>
          </a:p>
          <a:p>
            <a:pPr marL="0" indent="0">
              <a:buNone/>
            </a:pPr>
            <a:r>
              <a:rPr lang="ru-RU" dirty="0"/>
              <a:t>• готовность работников принимать на себя обязательства перед другими;</a:t>
            </a:r>
          </a:p>
          <a:p>
            <a:pPr marL="0" indent="0">
              <a:buNone/>
            </a:pPr>
            <a:r>
              <a:rPr lang="ru-RU" dirty="0"/>
              <a:t>• четкое определение тех обязательств, которые они на себя берут;</a:t>
            </a:r>
          </a:p>
          <a:p>
            <a:pPr marL="0" indent="0">
              <a:buNone/>
            </a:pPr>
            <a:r>
              <a:rPr lang="ru-RU" dirty="0"/>
              <a:t>• стремление прилагать должные усилия к выполнению своих обязательств;</a:t>
            </a:r>
          </a:p>
          <a:p>
            <a:pPr marL="0" indent="0">
              <a:buNone/>
            </a:pPr>
            <a:r>
              <a:rPr lang="ru-RU" dirty="0"/>
              <a:t>• готовность честно и незамедлительно </a:t>
            </a:r>
            <a:r>
              <a:rPr lang="uk-UA" dirty="0" err="1"/>
              <a:t>и</a:t>
            </a:r>
            <a:r>
              <a:rPr lang="ru-RU" dirty="0"/>
              <a:t>формировать об угрозах выполнению своих обязательств.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/>
          </a:bodyPr>
          <a:lstStyle/>
          <a:p>
            <a:r>
              <a:rPr lang="ru-RU" b="1" dirty="0"/>
              <a:t>Ролевые кластеры.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429288"/>
          </a:xfrm>
        </p:spPr>
        <p:txBody>
          <a:bodyPr>
            <a:noAutofit/>
          </a:bodyPr>
          <a:lstStyle/>
          <a:p>
            <a:r>
              <a:rPr lang="ru-RU" sz="2000" dirty="0"/>
              <a:t>MSF основан на постулате о семи качественных целях,</a:t>
            </a:r>
            <a:r>
              <a:rPr lang="en-US" sz="2000" dirty="0"/>
              <a:t> </a:t>
            </a:r>
            <a:r>
              <a:rPr lang="ru-RU" sz="2000" dirty="0"/>
              <a:t>достижение которых определяет успешность проекта. Эти цели обуславливают модель</a:t>
            </a:r>
            <a:r>
              <a:rPr lang="en-US" sz="2000" dirty="0"/>
              <a:t> </a:t>
            </a:r>
            <a:r>
              <a:rPr lang="ru-RU" sz="2000" dirty="0"/>
              <a:t>проектной группы и образуют </a:t>
            </a:r>
            <a:r>
              <a:rPr lang="ru-RU" sz="2000" b="1" i="1" dirty="0"/>
              <a:t>ролевые кластеры (или просто роли) в проекте. </a:t>
            </a:r>
            <a:endParaRPr lang="en-US" sz="2000" b="1" i="1" dirty="0"/>
          </a:p>
          <a:p>
            <a:r>
              <a:rPr lang="ru-RU" sz="2000" b="1" i="1" dirty="0"/>
              <a:t>В каждом</a:t>
            </a:r>
            <a:r>
              <a:rPr lang="en-US" sz="2000" b="1" i="1" dirty="0"/>
              <a:t> </a:t>
            </a:r>
            <a:r>
              <a:rPr lang="ru-RU" sz="2000" dirty="0"/>
              <a:t>ролевом кластере может присутствовать по одному или несколько специалистов,</a:t>
            </a:r>
            <a:r>
              <a:rPr lang="en-US" sz="2000" dirty="0"/>
              <a:t> </a:t>
            </a:r>
            <a:r>
              <a:rPr lang="ru-RU" sz="2000" dirty="0"/>
              <a:t>некоторые роли можно соединять одному участнику проекта. </a:t>
            </a:r>
            <a:r>
              <a:rPr lang="ru-RU" sz="2000" b="1" dirty="0"/>
              <a:t>Каждый ролевой кластер</a:t>
            </a:r>
            <a:r>
              <a:rPr lang="en-US" sz="2000" b="1" dirty="0"/>
              <a:t> </a:t>
            </a:r>
            <a:r>
              <a:rPr lang="ru-RU" sz="2000" dirty="0"/>
              <a:t>представляет уникальную точку зрения на проект, и в то же время никто из членов</a:t>
            </a:r>
            <a:r>
              <a:rPr lang="en-US" sz="2000" dirty="0"/>
              <a:t> </a:t>
            </a:r>
            <a:r>
              <a:rPr lang="ru-RU" sz="2000" dirty="0"/>
              <a:t>проектной группы в одиночку не в состоянии успешно представлять все возможные</a:t>
            </a:r>
            <a:r>
              <a:rPr lang="en-US" sz="2000" dirty="0"/>
              <a:t> </a:t>
            </a:r>
            <a:r>
              <a:rPr lang="ru-RU" sz="2000" dirty="0"/>
              <a:t>взгляды, отражающие качественно различные цели. </a:t>
            </a:r>
            <a:endParaRPr lang="en-US" sz="2000" dirty="0"/>
          </a:p>
          <a:p>
            <a:r>
              <a:rPr lang="ru-RU" sz="2000" dirty="0"/>
              <a:t>Для разрешения этой дилеммы</a:t>
            </a:r>
            <a:r>
              <a:rPr lang="en-US" sz="2000" dirty="0"/>
              <a:t> </a:t>
            </a:r>
            <a:r>
              <a:rPr lang="ru-RU" sz="2000" dirty="0"/>
              <a:t>команда соратников (команда равных, </a:t>
            </a:r>
            <a:r>
              <a:rPr lang="ru-RU" sz="2000" dirty="0" err="1"/>
              <a:t>team</a:t>
            </a:r>
            <a:r>
              <a:rPr lang="ru-RU" sz="2000" dirty="0"/>
              <a:t> </a:t>
            </a:r>
            <a:r>
              <a:rPr lang="ru-RU" sz="2000" dirty="0" err="1"/>
              <a:t>of</a:t>
            </a:r>
            <a:r>
              <a:rPr lang="ru-RU" sz="2000" dirty="0"/>
              <a:t> </a:t>
            </a:r>
            <a:r>
              <a:rPr lang="ru-RU" sz="2000" dirty="0" err="1"/>
              <a:t>peers</a:t>
            </a:r>
            <a:r>
              <a:rPr lang="ru-RU" sz="2000" dirty="0"/>
              <a:t>), работающая над проектом, должна</a:t>
            </a:r>
            <a:r>
              <a:rPr lang="en-US" sz="2000" dirty="0"/>
              <a:t> </a:t>
            </a:r>
            <a:r>
              <a:rPr lang="ru-RU" sz="2000" dirty="0"/>
              <a:t>иметь четкую форму отчетности перед заинтересованными сторонами (</a:t>
            </a:r>
            <a:r>
              <a:rPr lang="ru-RU" sz="2000" dirty="0" err="1"/>
              <a:t>stakeholders</a:t>
            </a:r>
            <a:r>
              <a:rPr lang="ru-RU" sz="2000" dirty="0"/>
              <a:t>) при</a:t>
            </a:r>
            <a:r>
              <a:rPr lang="en-US" sz="2000" dirty="0"/>
              <a:t> </a:t>
            </a:r>
            <a:r>
              <a:rPr lang="ru-RU" sz="2000" dirty="0"/>
              <a:t>распределенной ответственности за достижение общего успеха.</a:t>
            </a:r>
            <a:endParaRPr lang="en-US" sz="2000" dirty="0"/>
          </a:p>
          <a:p>
            <a:r>
              <a:rPr lang="ru-RU" sz="2000" dirty="0"/>
              <a:t> В MSF следующие</a:t>
            </a:r>
            <a:r>
              <a:rPr lang="en-US" sz="2000" dirty="0"/>
              <a:t> </a:t>
            </a:r>
            <a:r>
              <a:rPr lang="ru-RU" sz="2000" dirty="0"/>
              <a:t>ролевые кластеры (часто их называют ролями) – см. рис.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Общая характеристика </a:t>
            </a:r>
            <a:r>
              <a:rPr lang="en-US" dirty="0"/>
              <a:t>Rational Unified Process - </a:t>
            </a:r>
            <a:r>
              <a:rPr lang="ru-RU" dirty="0"/>
              <a:t> </a:t>
            </a:r>
            <a:r>
              <a:rPr lang="en-US" dirty="0"/>
              <a:t>RUP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Четко-определенная и структурированная технология программной инженерии, поддерживающая полный жизненный цикл  проекта</a:t>
            </a:r>
          </a:p>
          <a:p>
            <a:r>
              <a:rPr lang="ru-RU" dirty="0"/>
              <a:t>Документированный набор наилучших практических методов для разработки ПО</a:t>
            </a:r>
          </a:p>
          <a:p>
            <a:r>
              <a:rPr lang="ru-RU" dirty="0"/>
              <a:t>Технологический продукт, настраиваемый на особенности автоматизации конкретного объекта.</a:t>
            </a:r>
          </a:p>
          <a:p>
            <a:r>
              <a:rPr lang="ru-RU" dirty="0"/>
              <a:t>Используется для успешной разработки больших и сложных программных систем 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317176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28604"/>
          </a:xfrm>
        </p:spPr>
        <p:txBody>
          <a:bodyPr>
            <a:normAutofit fontScale="90000"/>
          </a:bodyPr>
          <a:lstStyle/>
          <a:p>
            <a:r>
              <a:rPr lang="uk-UA" dirty="0"/>
              <a:t>Р</a:t>
            </a:r>
            <a:r>
              <a:rPr lang="ru-RU" dirty="0" err="1"/>
              <a:t>олевые</a:t>
            </a:r>
            <a:r>
              <a:rPr lang="ru-RU" dirty="0"/>
              <a:t> кластеры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642918"/>
            <a:ext cx="8215370" cy="600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/>
          </a:bodyPr>
          <a:lstStyle/>
          <a:p>
            <a:r>
              <a:rPr lang="uk-UA" dirty="0"/>
              <a:t>Р</a:t>
            </a:r>
            <a:r>
              <a:rPr lang="ru-RU" dirty="0" err="1"/>
              <a:t>олевые</a:t>
            </a:r>
            <a:r>
              <a:rPr lang="ru-RU" dirty="0"/>
              <a:t> кластеры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/>
          </a:bodyPr>
          <a:lstStyle/>
          <a:p>
            <a:r>
              <a:rPr lang="ru-RU" b="1" i="1" dirty="0"/>
              <a:t>Управление продуктом (</a:t>
            </a:r>
            <a:r>
              <a:rPr lang="ru-RU" b="1" i="1" dirty="0" err="1"/>
              <a:t>product</a:t>
            </a:r>
            <a:r>
              <a:rPr lang="ru-RU" b="1" i="1" dirty="0"/>
              <a:t> </a:t>
            </a:r>
            <a:r>
              <a:rPr lang="ru-RU" b="1" i="1" dirty="0" err="1"/>
              <a:t>management</a:t>
            </a:r>
            <a:r>
              <a:rPr lang="ru-RU" b="1" i="1" dirty="0"/>
              <a:t>). Основная задача этого ролевого </a:t>
            </a:r>
            <a:r>
              <a:rPr lang="ru-RU" dirty="0"/>
              <a:t>кластера – обеспечить, чтобы заказчик остался довольным в результате выполнения проекта. </a:t>
            </a:r>
          </a:p>
          <a:p>
            <a:pPr>
              <a:buNone/>
            </a:pPr>
            <a:r>
              <a:rPr lang="ru-RU" dirty="0"/>
              <a:t>	Этот ролевой кластер действует по отношению к проектной группе как представитель заказчика и зачастую формируется из сотрудников </a:t>
            </a:r>
            <a:r>
              <a:rPr lang="ru-RU" dirty="0" err="1"/>
              <a:t>оганизации</a:t>
            </a:r>
            <a:r>
              <a:rPr lang="ru-RU" dirty="0"/>
              <a:t>-заказчика. Он представляет бизнес-сторону проекта и обеспечивает его согласованность со стратегическими целями заказчика. В него же входит контроль за полным пониманием интересов бизнеса при принятии ключевых проектных решений.</a:t>
            </a:r>
          </a:p>
          <a:p>
            <a:pPr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b="1" i="1" dirty="0"/>
              <a:t>Управление программой (</a:t>
            </a:r>
            <a:r>
              <a:rPr lang="ru-RU" b="1" i="1" dirty="0" err="1"/>
              <a:t>program</a:t>
            </a:r>
            <a:r>
              <a:rPr lang="ru-RU" b="1" i="1" dirty="0"/>
              <a:t> </a:t>
            </a:r>
            <a:r>
              <a:rPr lang="ru-RU" b="1" i="1" dirty="0" err="1"/>
              <a:t>management</a:t>
            </a:r>
            <a:r>
              <a:rPr lang="ru-RU" b="1" i="1" dirty="0"/>
              <a:t>) обеспечивает управленческие </a:t>
            </a:r>
            <a:r>
              <a:rPr lang="ru-RU" dirty="0"/>
              <a:t>функции – отслеживание планов и их выполнение, ответственность за бюджет, разрешение проблем и трудностей процесса, создание условий, при которых команда может работать эффективно, испытывая минимум бюрократических преград.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642942"/>
          </a:xfrm>
        </p:spPr>
        <p:txBody>
          <a:bodyPr>
            <a:normAutofit/>
          </a:bodyPr>
          <a:lstStyle/>
          <a:p>
            <a:r>
              <a:rPr lang="uk-UA" dirty="0"/>
              <a:t>Р</a:t>
            </a:r>
            <a:r>
              <a:rPr lang="ru-RU" dirty="0" err="1"/>
              <a:t>олевые</a:t>
            </a:r>
            <a:r>
              <a:rPr lang="ru-RU" dirty="0"/>
              <a:t> кластеры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786478"/>
          </a:xfrm>
        </p:spPr>
        <p:txBody>
          <a:bodyPr>
            <a:noAutofit/>
          </a:bodyPr>
          <a:lstStyle/>
          <a:p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Разработка (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development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). Этот ролевой кластер занимается, собственно,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программированием ПО.</a:t>
            </a:r>
          </a:p>
          <a:p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Тестирование (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test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) – отвечает за тестирование ПО.</a:t>
            </a:r>
          </a:p>
          <a:p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Удовлетворение потребителя (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user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experience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Дизайн удобного пользовательского интерфейса и обеспечение удобства эксплуатации ПО (эргономики), обучение пользователей работе с ПО, создание  пользовательской документации.</a:t>
            </a:r>
          </a:p>
          <a:p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Управление выпуском (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release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). Непосредственно ответственен за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беспрепятственное внедрение проекта и его функционирование, берет на себя связь между разработкой решения, его внедрением и последующим сопровождением, обеспечивая информированность членов проектной группы о последствиях их решений.</a:t>
            </a:r>
          </a:p>
          <a:p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Архитектура (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Architecture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). Организация и выполнение высокоуровневого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проектирования решения, создание функциональной спецификации ПО и управление этой спецификацией в процессе разработки, определение рамок проекта и ключевых компромиссных решений.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67544" y="2492896"/>
          <a:ext cx="8229600" cy="321678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Веха</a:t>
                      </a:r>
                      <a:endParaRPr lang="ru-RU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Ведущие ролевые кластеры</a:t>
                      </a:r>
                      <a:endParaRPr lang="ru-RU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</a:rPr>
                        <a:t>Концепция утверждена</a:t>
                      </a:r>
                      <a:endParaRPr lang="ru-RU" sz="2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</a:rPr>
                        <a:t>Управление продуктом</a:t>
                      </a:r>
                      <a:endParaRPr lang="ru-RU" sz="2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</a:rPr>
                        <a:t>Планы проекта утверждены</a:t>
                      </a:r>
                      <a:endParaRPr lang="ru-RU" sz="2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</a:rPr>
                        <a:t>Управление программой</a:t>
                      </a:r>
                      <a:endParaRPr lang="ru-RU" sz="2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</a:rPr>
                        <a:t>Разработка завершена</a:t>
                      </a:r>
                      <a:endParaRPr lang="ru-RU" sz="2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</a:rPr>
                        <a:t>Разработка, удовлетворение потребителя</a:t>
                      </a:r>
                      <a:endParaRPr lang="ru-RU" sz="2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</a:rPr>
                        <a:t>Готовность решения утверждена</a:t>
                      </a:r>
                      <a:endParaRPr lang="ru-RU" sz="2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</a:rPr>
                        <a:t>Тестирование, управление выпуском</a:t>
                      </a:r>
                      <a:endParaRPr lang="ru-RU" sz="2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</a:rPr>
                        <a:t>Внедрение завершено</a:t>
                      </a:r>
                      <a:endParaRPr lang="ru-RU" sz="2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</a:rPr>
                        <a:t>Управление выпуском</a:t>
                      </a:r>
                      <a:endParaRPr lang="ru-RU" sz="2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1600200"/>
          </a:xfrm>
        </p:spPr>
        <p:txBody>
          <a:bodyPr/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Распределение ответственности ролевых кластеров</a:t>
            </a:r>
          </a:p>
        </p:txBody>
      </p:sp>
    </p:spTree>
    <p:extLst>
      <p:ext uri="{BB962C8B-B14F-4D97-AF65-F5344CB8AC3E}">
        <p14:creationId xmlns:p14="http://schemas.microsoft.com/office/powerpoint/2010/main" val="41481059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r>
              <a:rPr lang="en" dirty="0"/>
              <a:t>6 ролей</a:t>
            </a:r>
            <a:endParaRPr dirty="0"/>
          </a:p>
        </p:txBody>
      </p:sp>
      <p:sp>
        <p:nvSpPr>
          <p:cNvPr id="118" name="Google Shape;118;p2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r>
              <a:rPr lang="en" dirty="0"/>
              <a:t>менеджер проекта (project manager)</a:t>
            </a:r>
            <a:endParaRPr dirty="0"/>
          </a:p>
          <a:p>
            <a:pPr>
              <a:spcBef>
                <a:spcPts val="1600"/>
              </a:spcBef>
            </a:pPr>
            <a:r>
              <a:rPr lang="en" dirty="0"/>
              <a:t>архитектор (architect)</a:t>
            </a:r>
            <a:endParaRPr dirty="0"/>
          </a:p>
          <a:p>
            <a:pPr>
              <a:spcBef>
                <a:spcPts val="1600"/>
              </a:spcBef>
            </a:pPr>
            <a:r>
              <a:rPr lang="en" dirty="0"/>
              <a:t>разработчик (developer)</a:t>
            </a:r>
            <a:endParaRPr dirty="0"/>
          </a:p>
          <a:p>
            <a:pPr>
              <a:spcBef>
                <a:spcPts val="1600"/>
              </a:spcBef>
            </a:pPr>
            <a:r>
              <a:rPr lang="en" dirty="0"/>
              <a:t>тестер (tester)</a:t>
            </a:r>
            <a:endParaRPr dirty="0"/>
          </a:p>
          <a:p>
            <a:pPr>
              <a:spcBef>
                <a:spcPts val="1600"/>
              </a:spcBef>
            </a:pPr>
            <a:r>
              <a:rPr lang="en" dirty="0"/>
              <a:t>релиз-менеджер (release manager)</a:t>
            </a:r>
            <a:endParaRPr dirty="0"/>
          </a:p>
          <a:p>
            <a:pPr>
              <a:spcBef>
                <a:spcPts val="1600"/>
              </a:spcBef>
            </a:pPr>
            <a:r>
              <a:rPr lang="en" dirty="0"/>
              <a:t>бизнес-аналитик (business analyst)</a:t>
            </a:r>
            <a:endParaRPr dirty="0"/>
          </a:p>
        </p:txBody>
      </p:sp>
      <p:pic>
        <p:nvPicPr>
          <p:cNvPr id="119" name="Google Shape;119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15703" y="2776325"/>
            <a:ext cx="3686175" cy="297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r>
              <a:rPr lang="en"/>
              <a:t>Объединение ролей</a:t>
            </a:r>
            <a:endParaRPr/>
          </a:p>
        </p:txBody>
      </p:sp>
      <p:sp>
        <p:nvSpPr>
          <p:cNvPr id="2" name="Объект 1">
            <a:extLst>
              <a:ext uri="{FF2B5EF4-FFF2-40B4-BE49-F238E27FC236}">
                <a16:creationId xmlns:a16="http://schemas.microsoft.com/office/drawing/2014/main" id="{7AC534EA-DCEA-4408-A182-BAA33632B2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5" name="Google Shape;125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3608" y="1825625"/>
            <a:ext cx="6912768" cy="4351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/>
          <a:lstStyle/>
          <a:p>
            <a:r>
              <a:rPr lang="ru-RU" b="1" dirty="0"/>
              <a:t>Управление компромиссами</a:t>
            </a:r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3000372"/>
            <a:ext cx="5500726" cy="3443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71472" y="1142984"/>
            <a:ext cx="82153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Хорошо известна взаимозависимость между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ресурсами проекта (людскими и финансовыми), его календарным графиком (временем) и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реализуемыми возможностями (рамками). Эти три переменные образуют треугольник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14380"/>
          </a:xfrm>
        </p:spPr>
        <p:txBody>
          <a:bodyPr>
            <a:normAutofit/>
          </a:bodyPr>
          <a:lstStyle/>
          <a:p>
            <a:r>
              <a:rPr lang="ru-RU" b="1" dirty="0"/>
              <a:t>Управление компромиссами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401080" cy="5643602"/>
          </a:xfrm>
        </p:spPr>
        <p:txBody>
          <a:bodyPr/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После достижения равновесия в этом треугольнике изменение на любой из его сторон для поддержания баланса требует модификаций на другой (двух других) сторонах и/или на изначально измененной </a:t>
            </a:r>
            <a:r>
              <a:rPr lang="ru-RU" dirty="0"/>
              <a:t>стороне.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2500306"/>
            <a:ext cx="7390724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/>
          <p:nvPr/>
        </p:nvSpPr>
        <p:spPr>
          <a:xfrm>
            <a:off x="668305" y="1635148"/>
            <a:ext cx="7315200" cy="4818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-228600"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следуя рекомендациям MSF по объединению ролей, дадим одному из разработчиков еще и роль архитектора.</a:t>
            </a:r>
            <a:endParaRPr sz="2000" dirty="0"/>
          </a:p>
          <a:p>
            <a:pPr marL="457200" indent="-228600"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отбросим в сторону другую крайность – разработчиками не могут быть все. Отдельный участник команды должен заниматься тестированием. Ему же можно выдать “в нагрузку” роль бизнес-аналитика.</a:t>
            </a:r>
            <a:endParaRPr sz="2000" dirty="0"/>
          </a:p>
          <a:p>
            <a:pPr marL="457200" indent="-228600"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Незадействованными остались ролевые группы “Управление программой” и “Управление выпуском”. Соответственно роли менеджер проекта и релиз-менеджер достаются еще одному участнику.</a:t>
            </a:r>
            <a:br>
              <a:rPr lang="en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2000" dirty="0"/>
          </a:p>
          <a:p>
            <a:pPr>
              <a:buClr>
                <a:srgbClr val="000000"/>
              </a:buClr>
            </a:pPr>
            <a:r>
              <a:rPr lang="en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 итоге получаем следующее (возможное) распределение:</a:t>
            </a:r>
            <a:br>
              <a:rPr lang="en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▪ Участник 1 – менеджер проекта и релиз-менеджер</a:t>
            </a:r>
            <a:br>
              <a:rPr lang="en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▪ Участник 2 – архитектор и разработчик</a:t>
            </a:r>
            <a:br>
              <a:rPr lang="en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▪ Участник 3 – бизнес-аналитик и тестер</a:t>
            </a:r>
            <a:br>
              <a:rPr lang="en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▪ Участник 4 – разработчик</a:t>
            </a:r>
            <a:br>
              <a:rPr lang="en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▪ Участник 5 – разработчик</a:t>
            </a:r>
            <a:br>
              <a:rPr lang="en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▪ Участник 6 – разработчик</a:t>
            </a:r>
            <a:endParaRPr sz="2000" dirty="0"/>
          </a:p>
        </p:txBody>
      </p:sp>
      <p:sp>
        <p:nvSpPr>
          <p:cNvPr id="131" name="Google Shape;131;p23"/>
          <p:cNvSpPr txBox="1"/>
          <p:nvPr/>
        </p:nvSpPr>
        <p:spPr>
          <a:xfrm>
            <a:off x="668302" y="1136168"/>
            <a:ext cx="7315200" cy="4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rgbClr val="000000"/>
              </a:buClr>
            </a:pPr>
            <a:r>
              <a:rPr lang="ru-RU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Пример д</a:t>
            </a:r>
            <a:r>
              <a:rPr lang="en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ля команды из 6 человек</a:t>
            </a:r>
            <a:endParaRPr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4B31EB41-2E98-47C4-9A72-31C0FC3AE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31626"/>
          </a:xfrm>
        </p:spPr>
        <p:txBody>
          <a:bodyPr/>
          <a:lstStyle/>
          <a:p>
            <a:r>
              <a:rPr lang="ru-RU" dirty="0"/>
              <a:t>Краткие итоги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D71B3AC-51B5-46D1-9F50-9CC0F77B3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96752"/>
            <a:ext cx="8191822" cy="5661248"/>
          </a:xfrm>
        </p:spPr>
        <p:txBody>
          <a:bodyPr>
            <a:normAutofit fontScale="92500"/>
          </a:bodyPr>
          <a:lstStyle/>
          <a:p>
            <a:r>
              <a:rPr lang="ru-RU" dirty="0" err="1"/>
              <a:t>Microsoft</a:t>
            </a:r>
            <a:r>
              <a:rPr lang="ru-RU" dirty="0"/>
              <a:t> </a:t>
            </a:r>
            <a:r>
              <a:rPr lang="ru-RU" dirty="0" err="1"/>
              <a:t>Solutions</a:t>
            </a:r>
            <a:r>
              <a:rPr lang="ru-RU" dirty="0"/>
              <a:t> </a:t>
            </a:r>
            <a:r>
              <a:rPr lang="ru-RU" dirty="0" err="1"/>
              <a:t>Framework</a:t>
            </a:r>
            <a:r>
              <a:rPr lang="ru-RU" dirty="0"/>
              <a:t> является методологией разработки ПО, которая представляет собой обобщение лучших проектных практик, которые использовались командами разработчиков </a:t>
            </a:r>
            <a:r>
              <a:rPr lang="ru-RU" dirty="0" err="1"/>
              <a:t>Microsoft</a:t>
            </a:r>
            <a:r>
              <a:rPr lang="ru-RU" dirty="0"/>
              <a:t>. </a:t>
            </a:r>
          </a:p>
          <a:p>
            <a:r>
              <a:rPr lang="ru-RU" dirty="0"/>
              <a:t>ИТ-решение представляет собой скоординированную поставку набора элементов, необходимых для удовлетворения бизнес-потребности конкретного заказчика. </a:t>
            </a:r>
          </a:p>
          <a:p>
            <a:r>
              <a:rPr lang="ru-RU" dirty="0"/>
              <a:t>Методология MSF является составной часть продукта </a:t>
            </a:r>
            <a:r>
              <a:rPr lang="ru-RU" dirty="0" err="1"/>
              <a:t>Visual</a:t>
            </a:r>
            <a:r>
              <a:rPr lang="ru-RU" dirty="0"/>
              <a:t> </a:t>
            </a:r>
            <a:r>
              <a:rPr lang="ru-RU" dirty="0" err="1"/>
              <a:t>Studio</a:t>
            </a:r>
            <a:r>
              <a:rPr lang="ru-RU" dirty="0"/>
              <a:t> </a:t>
            </a:r>
            <a:r>
              <a:rPr lang="ru-RU" dirty="0" err="1"/>
              <a:t>Team</a:t>
            </a:r>
            <a:r>
              <a:rPr lang="ru-RU" dirty="0"/>
              <a:t> </a:t>
            </a:r>
            <a:r>
              <a:rPr lang="ru-RU" dirty="0" err="1"/>
              <a:t>System</a:t>
            </a:r>
            <a:r>
              <a:rPr lang="ru-RU" dirty="0"/>
              <a:t>. </a:t>
            </a:r>
          </a:p>
          <a:p>
            <a:r>
              <a:rPr lang="ru-RU" dirty="0"/>
              <a:t>Модель MSF базируется на сочетании двух моделей жизненного цикла ПО: каскадной и спиральной. В основе методологии MSF лежит итеративный интегрированный подход к созданию и внедрению ИТ-решений, базирующийся на фазах и вехах. </a:t>
            </a:r>
          </a:p>
          <a:p>
            <a:r>
              <a:rPr lang="ru-RU" dirty="0"/>
              <a:t>В модели команды MSF нет официального лидера, а все отвечают за проект в равной степени. </a:t>
            </a:r>
          </a:p>
          <a:p>
            <a:r>
              <a:rPr lang="ru-RU" dirty="0"/>
              <a:t>Ролевые кластеры MSF основаны на семи качественных целях, достижение которых определяет успешность проекта. В зависимости от размера и сложности проекта модель команд MSF допускает масштабирование. </a:t>
            </a:r>
          </a:p>
          <a:p>
            <a:r>
              <a:rPr lang="ru-RU" dirty="0"/>
              <a:t>Управление компромиссами основано на балансе функциональности, времени и ресурсах проекта.</a:t>
            </a:r>
          </a:p>
        </p:txBody>
      </p:sp>
    </p:spTree>
    <p:extLst>
      <p:ext uri="{BB962C8B-B14F-4D97-AF65-F5344CB8AC3E}">
        <p14:creationId xmlns:p14="http://schemas.microsoft.com/office/powerpoint/2010/main" val="2033603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884368" cy="720080"/>
          </a:xfrm>
        </p:spPr>
        <p:txBody>
          <a:bodyPr>
            <a:normAutofit/>
          </a:bodyPr>
          <a:lstStyle/>
          <a:p>
            <a:r>
              <a:rPr lang="ru-RU" dirty="0"/>
              <a:t>Базовые принципы </a:t>
            </a:r>
            <a:r>
              <a:rPr lang="en-US" dirty="0"/>
              <a:t>RUP</a:t>
            </a:r>
            <a:r>
              <a:rPr lang="ru-RU" dirty="0"/>
              <a:t> (до 2005 г.)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36712"/>
            <a:ext cx="8506192" cy="5904656"/>
          </a:xfrm>
        </p:spPr>
        <p:txBody>
          <a:bodyPr>
            <a:normAutofit fontScale="92500"/>
          </a:bodyPr>
          <a:lstStyle/>
          <a:p>
            <a:pPr marL="82296" indent="0">
              <a:buNone/>
            </a:pPr>
            <a:r>
              <a:rPr lang="ru-RU" sz="1600" b="1" dirty="0"/>
              <a:t>Разрабатывайте итеративно -  </a:t>
            </a:r>
            <a:r>
              <a:rPr lang="ru-RU" sz="1600" b="1" dirty="0" err="1"/>
              <a:t>Controlled</a:t>
            </a:r>
            <a:r>
              <a:rPr lang="ru-RU" sz="1600" b="1" dirty="0"/>
              <a:t> </a:t>
            </a:r>
            <a:r>
              <a:rPr lang="ru-RU" sz="1600" b="1" dirty="0" err="1"/>
              <a:t>Iterative</a:t>
            </a:r>
            <a:r>
              <a:rPr lang="ru-RU" sz="1600" b="1" dirty="0"/>
              <a:t>. </a:t>
            </a:r>
            <a:r>
              <a:rPr lang="ru-RU" sz="1600" dirty="0" err="1"/>
              <a:t>Прототипная</a:t>
            </a:r>
            <a:r>
              <a:rPr lang="ru-RU" sz="1600" dirty="0"/>
              <a:t> спиральная разработка, главное работающий правильно и эффективно программный код. Этот подход обеспечивает большую гибкость при изменяющихся требованиях и тактических коррективах в бизнес-целях, что позволяет более эффективно и заблаговременно идентифицировать и снижать проектные риски.</a:t>
            </a:r>
          </a:p>
          <a:p>
            <a:pPr marL="82296" indent="0">
              <a:buNone/>
            </a:pPr>
            <a:r>
              <a:rPr lang="ru-RU" sz="1600" b="1" dirty="0"/>
              <a:t>Управляйте требованиями  - </a:t>
            </a:r>
            <a:r>
              <a:rPr lang="en-US" sz="1600" b="1" dirty="0">
                <a:latin typeface="Corbel" panose="020B0503020204020204" pitchFamily="34" charset="0"/>
              </a:rPr>
              <a:t>Use-case driven</a:t>
            </a:r>
            <a:r>
              <a:rPr lang="ru-RU" sz="1600" b="1" dirty="0">
                <a:latin typeface="Corbel" panose="020B0503020204020204" pitchFamily="34" charset="0"/>
              </a:rPr>
              <a:t>.</a:t>
            </a:r>
            <a:r>
              <a:rPr lang="ru-RU" sz="1600" b="1" dirty="0"/>
              <a:t>  </a:t>
            </a:r>
            <a:r>
              <a:rPr lang="ru-RU" sz="1600" dirty="0"/>
              <a:t>Обеспечьте выполнение требований заказчиков</a:t>
            </a:r>
            <a:r>
              <a:rPr lang="ru-RU" sz="1600" b="1" dirty="0"/>
              <a:t> -</a:t>
            </a:r>
            <a:r>
              <a:rPr lang="ru-RU" sz="1600" dirty="0"/>
              <a:t>документирование и строгое исполнение требований, между всеми участниками проекта обеспечивать единое понимание ожидаемых функциональных возможностей, </a:t>
            </a:r>
          </a:p>
          <a:p>
            <a:pPr marL="82296" indent="0">
              <a:buNone/>
            </a:pPr>
            <a:r>
              <a:rPr lang="ru-RU" sz="1600" b="1" dirty="0"/>
              <a:t>Используйте компонентную архитектуру   - </a:t>
            </a:r>
            <a:r>
              <a:rPr lang="ru-RU" sz="1600" b="1" dirty="0" err="1"/>
              <a:t>Architecture</a:t>
            </a:r>
            <a:r>
              <a:rPr lang="ru-RU" sz="1600" b="1" dirty="0"/>
              <a:t> </a:t>
            </a:r>
            <a:r>
              <a:rPr lang="ru-RU" sz="1600" b="1" dirty="0" err="1"/>
              <a:t>Centric</a:t>
            </a:r>
            <a:r>
              <a:rPr lang="ru-RU" sz="1600" b="1" dirty="0"/>
              <a:t>. </a:t>
            </a:r>
            <a:r>
              <a:rPr lang="ru-RU" sz="1600" dirty="0"/>
              <a:t>Стройте систему из компонентов – использование повторно-используемых компонентов </a:t>
            </a:r>
            <a:r>
              <a:rPr lang="ru-RU" sz="1600" u="sng" dirty="0"/>
              <a:t>(</a:t>
            </a:r>
            <a:r>
              <a:rPr lang="ru-RU" sz="1600" dirty="0"/>
              <a:t>объектно-ориентированный подход)</a:t>
            </a:r>
            <a:r>
              <a:rPr lang="ru-RU" sz="1600" u="sng" dirty="0"/>
              <a:t> </a:t>
            </a:r>
            <a:r>
              <a:rPr lang="ru-RU" sz="1600" dirty="0"/>
              <a:t> Проектирование, реализация и тестирование архитектуры системы на ранних стадиях использование.</a:t>
            </a:r>
            <a:endParaRPr lang="ru-RU" sz="1600" b="1" dirty="0"/>
          </a:p>
          <a:p>
            <a:pPr marL="82296" indent="0">
              <a:buNone/>
            </a:pPr>
            <a:r>
              <a:rPr lang="ru-RU" sz="1600" b="1" dirty="0"/>
              <a:t>Моделируйте визуально</a:t>
            </a:r>
            <a:r>
              <a:rPr lang="en-US" sz="1600" b="1" dirty="0"/>
              <a:t> - </a:t>
            </a:r>
            <a:r>
              <a:rPr lang="ru-RU" sz="1600" b="1" dirty="0" err="1"/>
              <a:t>Visual</a:t>
            </a:r>
            <a:r>
              <a:rPr lang="ru-RU" sz="1600" b="1" dirty="0"/>
              <a:t> </a:t>
            </a:r>
            <a:r>
              <a:rPr lang="ru-RU" sz="1600" b="1" dirty="0" err="1"/>
              <a:t>Modeling</a:t>
            </a:r>
            <a:r>
              <a:rPr lang="ru-RU" sz="1600" b="1" dirty="0"/>
              <a:t> </a:t>
            </a:r>
            <a:r>
              <a:rPr lang="ru-RU" sz="1600" b="1" dirty="0" err="1"/>
              <a:t>Techniques</a:t>
            </a:r>
            <a:r>
              <a:rPr lang="ru-RU" sz="1600" b="1" dirty="0"/>
              <a:t>. </a:t>
            </a:r>
            <a:r>
              <a:rPr lang="ru-RU" sz="1600" dirty="0"/>
              <a:t>Моделирование по методологии RUP является объектно-ориентированным и базируется на понятиях объектов, классов и зависимостей между ними с  помощью унифицированного языка моделирования  </a:t>
            </a:r>
            <a:r>
              <a:rPr lang="ru-RU" sz="1600" b="1" dirty="0" err="1"/>
              <a:t>Unified</a:t>
            </a:r>
            <a:r>
              <a:rPr lang="ru-RU" sz="1600" b="1" dirty="0"/>
              <a:t> </a:t>
            </a:r>
            <a:r>
              <a:rPr lang="ru-RU" sz="1600" b="1" dirty="0" err="1"/>
              <a:t>Modelling</a:t>
            </a:r>
            <a:r>
              <a:rPr lang="ru-RU" sz="1600" b="1" dirty="0"/>
              <a:t> </a:t>
            </a:r>
            <a:r>
              <a:rPr lang="ru-RU" sz="1600" b="1" dirty="0" err="1"/>
              <a:t>Language</a:t>
            </a:r>
            <a:r>
              <a:rPr lang="ru-RU" sz="1600" b="1" dirty="0"/>
              <a:t>™ (UML) </a:t>
            </a:r>
          </a:p>
          <a:p>
            <a:pPr marL="82296" indent="0">
              <a:buNone/>
            </a:pPr>
            <a:r>
              <a:rPr lang="ru-RU" sz="1600" b="1" dirty="0"/>
              <a:t>Непрерывно проверяйте качество – </a:t>
            </a:r>
            <a:r>
              <a:rPr lang="en-US" sz="1600" b="1" dirty="0" err="1"/>
              <a:t>Continuos</a:t>
            </a:r>
            <a:r>
              <a:rPr lang="en-US" sz="1600" b="1" dirty="0"/>
              <a:t> Quality Management </a:t>
            </a:r>
            <a:r>
              <a:rPr lang="ru-RU" sz="1600" b="1" dirty="0"/>
              <a:t>. </a:t>
            </a:r>
            <a:r>
              <a:rPr lang="ru-RU" sz="1600" dirty="0"/>
              <a:t>Сделайте качество образом жизни, а не запоздалой идеей  - Управление качеством (тестирование на всех фазах,  а не только в конце развертывания). Оценка качества всех работ, выполняемых любыми участниками проекта, использует объективные метрики и критерии. Методология RUP создавалась с прицелом на поддержку управления качеством в рамках требований SEI CMM/CMMI.</a:t>
            </a:r>
          </a:p>
          <a:p>
            <a:pPr marL="82296" indent="0">
              <a:buNone/>
            </a:pPr>
            <a:r>
              <a:rPr lang="ru-RU" sz="1600" b="1" dirty="0"/>
              <a:t>Управление изменениями </a:t>
            </a:r>
            <a:r>
              <a:rPr lang="ru-RU" sz="1600" dirty="0"/>
              <a:t>с самого начала разработки и на всех фазах ЖЦ -</a:t>
            </a:r>
            <a:r>
              <a:rPr lang="ru-RU" sz="1600" b="1" dirty="0"/>
              <a:t> </a:t>
            </a:r>
            <a:r>
              <a:rPr lang="ru-RU" sz="1600" b="1" dirty="0" err="1"/>
              <a:t>Requirements</a:t>
            </a:r>
            <a:r>
              <a:rPr lang="ru-RU" sz="1600" b="1" dirty="0"/>
              <a:t> </a:t>
            </a:r>
            <a:r>
              <a:rPr lang="ru-RU" sz="1600" b="1" dirty="0" err="1"/>
              <a:t>Configuration</a:t>
            </a:r>
            <a:r>
              <a:rPr lang="ru-RU" sz="1600" b="1" dirty="0"/>
              <a:t> </a:t>
            </a:r>
            <a:r>
              <a:rPr lang="ru-RU" sz="1600" b="1" dirty="0" err="1"/>
              <a:t>and</a:t>
            </a:r>
            <a:r>
              <a:rPr lang="ru-RU" sz="1600" b="1" dirty="0"/>
              <a:t> </a:t>
            </a:r>
            <a:r>
              <a:rPr lang="ru-RU" sz="1600" b="1" dirty="0" err="1"/>
              <a:t>Change</a:t>
            </a:r>
            <a:r>
              <a:rPr lang="ru-RU" sz="1600" b="1" dirty="0"/>
              <a:t> </a:t>
            </a:r>
            <a:r>
              <a:rPr lang="ru-RU" sz="1600" b="1" dirty="0" err="1"/>
              <a:t>Management</a:t>
            </a:r>
            <a:r>
              <a:rPr lang="ru-RU" sz="1600" b="1" dirty="0"/>
              <a:t>.</a:t>
            </a:r>
            <a:r>
              <a:rPr lang="ru-RU" sz="1600" dirty="0"/>
              <a:t> Приспосабливайтесь к изменениям с самого начала проекта - Закладывание основу используемой архитектуры как можно раньше </a:t>
            </a:r>
          </a:p>
          <a:p>
            <a:pPr marL="82296" indent="0">
              <a:buNone/>
            </a:pPr>
            <a:r>
              <a:rPr lang="ru-RU" sz="1600" b="1" dirty="0"/>
              <a:t>Работайте вместе как одна команда </a:t>
            </a:r>
            <a:r>
              <a:rPr lang="ru-RU" sz="1600" dirty="0"/>
              <a:t>- Командный принцип разработки (архитекторы, аналитики, программисты, тестировщики в одном проекте</a:t>
            </a:r>
            <a:r>
              <a:rPr lang="ru-RU" sz="1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5338355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20135" y="2492896"/>
            <a:ext cx="368402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dirty="0"/>
              <a:t>Вопросы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20BC-BD6F-4C84-8AA9-6A45450959B0}" type="slidenum">
              <a:rPr lang="ru-RU" smtClean="0"/>
              <a:t>60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374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884368" cy="1143000"/>
          </a:xfrm>
        </p:spPr>
        <p:txBody>
          <a:bodyPr>
            <a:normAutofit/>
          </a:bodyPr>
          <a:lstStyle/>
          <a:p>
            <a:r>
              <a:rPr lang="ru-RU" dirty="0"/>
              <a:t>Шесть лучших  практик </a:t>
            </a:r>
            <a:r>
              <a:rPr lang="en-US" dirty="0"/>
              <a:t>RUP</a:t>
            </a:r>
            <a:r>
              <a:rPr lang="ru-RU" dirty="0"/>
              <a:t> (после 2005 г.)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124744"/>
            <a:ext cx="8119814" cy="5400600"/>
          </a:xfrm>
        </p:spPr>
        <p:txBody>
          <a:bodyPr>
            <a:normAutofit fontScale="32500" lnSpcReduction="20000"/>
          </a:bodyPr>
          <a:lstStyle/>
          <a:p>
            <a:r>
              <a:rPr lang="ru-RU" sz="5600" b="1" dirty="0"/>
              <a:t>Практика 1. Приспосабливайте процесс – </a:t>
            </a:r>
            <a:r>
              <a:rPr lang="ru-RU" sz="5600" dirty="0"/>
              <a:t>Сильная формализация процесса проектирования связана с </a:t>
            </a:r>
            <a:r>
              <a:rPr lang="ru-RU" sz="5600" dirty="0" err="1"/>
              <a:t>распределенностью</a:t>
            </a:r>
            <a:r>
              <a:rPr lang="ru-RU" sz="5600" dirty="0"/>
              <a:t> и сложностью проекта:</a:t>
            </a:r>
          </a:p>
          <a:p>
            <a:pPr lvl="1"/>
            <a:r>
              <a:rPr lang="ru-RU" sz="5600" dirty="0"/>
              <a:t>Географическое распределение проектной команды</a:t>
            </a:r>
          </a:p>
          <a:p>
            <a:pPr lvl="1"/>
            <a:r>
              <a:rPr lang="ru-RU" sz="5600" dirty="0"/>
              <a:t>Географическое распределение большого числа пользователей</a:t>
            </a:r>
          </a:p>
          <a:p>
            <a:pPr lvl="1"/>
            <a:r>
              <a:rPr lang="ru-RU" sz="5600" dirty="0"/>
              <a:t>Сложная структура проекта, множество подрядчиков</a:t>
            </a:r>
          </a:p>
          <a:p>
            <a:pPr lvl="1"/>
            <a:r>
              <a:rPr lang="ru-RU" sz="5600" dirty="0"/>
              <a:t>Жесткое соответствие стандартам</a:t>
            </a:r>
          </a:p>
          <a:p>
            <a:pPr lvl="1"/>
            <a:r>
              <a:rPr lang="ru-RU" sz="5600" dirty="0"/>
              <a:t>Техническая сложность программного продукта</a:t>
            </a:r>
          </a:p>
          <a:p>
            <a:pPr lvl="1"/>
            <a:r>
              <a:rPr lang="ru-RU" sz="5600" dirty="0"/>
              <a:t>Завершающая стадия проекта  (в начале проекта формализация меньшая)</a:t>
            </a:r>
          </a:p>
          <a:p>
            <a:pPr marL="402336" lvl="1" indent="0">
              <a:buNone/>
            </a:pPr>
            <a:r>
              <a:rPr lang="ru-RU" sz="5600" dirty="0"/>
              <a:t>При разработке нескольких проектов накопление проектных решений в корпоративной памяти ( </a:t>
            </a:r>
            <a:r>
              <a:rPr lang="ru-RU" sz="5600" dirty="0" err="1"/>
              <a:t>репозитории</a:t>
            </a:r>
            <a:r>
              <a:rPr lang="ru-RU" sz="5600" dirty="0"/>
              <a:t>)</a:t>
            </a:r>
          </a:p>
          <a:p>
            <a:r>
              <a:rPr lang="ru-RU" sz="5600" b="1" dirty="0"/>
              <a:t>Практика 2. Ищите компромисс для разных приоритетов заинтересованных лиц  </a:t>
            </a:r>
            <a:r>
              <a:rPr lang="ru-RU" sz="5600" dirty="0"/>
              <a:t>- избегать заказной разработки там, где возможно, использование  коммерческих продуктов  (</a:t>
            </a:r>
            <a:r>
              <a:rPr lang="en-US" sz="5600" dirty="0"/>
              <a:t>Commercial Off-The-Shelf –COTS)</a:t>
            </a:r>
            <a:r>
              <a:rPr lang="ru-RU" sz="5600" dirty="0"/>
              <a:t>, сервисов и компонентов повторного использования: снижение затрат и рисков</a:t>
            </a:r>
          </a:p>
          <a:p>
            <a:r>
              <a:rPr lang="ru-RU" sz="5600" b="1" dirty="0"/>
              <a:t>Практика 3. Организуйте совместную работу команд</a:t>
            </a:r>
            <a:r>
              <a:rPr lang="ru-RU" sz="5600" dirty="0"/>
              <a:t>  как в организации –заказчике, так и в организации-подрядчике</a:t>
            </a:r>
          </a:p>
          <a:p>
            <a:r>
              <a:rPr lang="ru-RU" sz="5600" b="1" dirty="0"/>
              <a:t>Практика 4. Показывайте результат итеративно</a:t>
            </a:r>
          </a:p>
          <a:p>
            <a:pPr lvl="1"/>
            <a:r>
              <a:rPr lang="ru-RU" sz="5600" dirty="0"/>
              <a:t>Декомпозиция функциональности</a:t>
            </a:r>
          </a:p>
          <a:p>
            <a:pPr lvl="1"/>
            <a:r>
              <a:rPr lang="ru-RU" sz="5600" dirty="0"/>
              <a:t>Демонстрация прототипов</a:t>
            </a:r>
          </a:p>
          <a:p>
            <a:pPr lvl="1"/>
            <a:r>
              <a:rPr lang="ru-RU" sz="5600" dirty="0"/>
              <a:t>Создание прототипов на ранних стадиях</a:t>
            </a:r>
          </a:p>
          <a:p>
            <a:pPr lvl="1"/>
            <a:r>
              <a:rPr lang="ru-RU" sz="5600" dirty="0"/>
              <a:t>Результат итерации – новая версия</a:t>
            </a:r>
          </a:p>
          <a:p>
            <a:pPr lvl="1"/>
            <a:r>
              <a:rPr lang="ru-RU" sz="5600" dirty="0"/>
              <a:t>Измерение реального прогресса по итогам итераций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4181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884368" cy="1143000"/>
          </a:xfrm>
        </p:spPr>
        <p:txBody>
          <a:bodyPr>
            <a:normAutofit/>
          </a:bodyPr>
          <a:lstStyle/>
          <a:p>
            <a:r>
              <a:rPr lang="ru-RU" dirty="0"/>
              <a:t>Шесть лучших  практик </a:t>
            </a:r>
            <a:r>
              <a:rPr lang="en-US" dirty="0"/>
              <a:t>RUP</a:t>
            </a:r>
            <a:r>
              <a:rPr lang="ru-RU" dirty="0"/>
              <a:t> (после 2005 г.)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59632"/>
            <a:ext cx="8424936" cy="5598368"/>
          </a:xfrm>
        </p:spPr>
        <p:txBody>
          <a:bodyPr>
            <a:normAutofit lnSpcReduction="10000"/>
          </a:bodyPr>
          <a:lstStyle/>
          <a:p>
            <a:r>
              <a:rPr lang="ru-RU" sz="1800" b="1" dirty="0"/>
              <a:t>Практика 5. Увеличивайте уровень абстракции– </a:t>
            </a:r>
            <a:r>
              <a:rPr lang="ru-RU" sz="1800" dirty="0"/>
              <a:t>объектно-ориентированная реализация.  Компонентная технология: компонент – набор логически сгруппированных классов  (задание интерфейсов – операции + атрибуты):</a:t>
            </a:r>
          </a:p>
          <a:p>
            <a:pPr lvl="1"/>
            <a:r>
              <a:rPr lang="ru-RU" dirty="0"/>
              <a:t>Определение границ между компонентом и пользователями компонента</a:t>
            </a:r>
          </a:p>
          <a:p>
            <a:pPr lvl="1"/>
            <a:r>
              <a:rPr lang="ru-RU" dirty="0"/>
              <a:t>Высокий уровень абстракции</a:t>
            </a:r>
          </a:p>
          <a:p>
            <a:pPr lvl="1"/>
            <a:r>
              <a:rPr lang="ru-RU" dirty="0"/>
              <a:t>Повторное использование компонентов</a:t>
            </a:r>
          </a:p>
          <a:p>
            <a:pPr lvl="1"/>
            <a:r>
              <a:rPr lang="ru-RU" dirty="0"/>
              <a:t>Независимость поддержки компонентов</a:t>
            </a:r>
          </a:p>
          <a:p>
            <a:pPr lvl="1"/>
            <a:r>
              <a:rPr lang="ru-RU" dirty="0"/>
              <a:t>Поддержка работы рассредоточенных команд</a:t>
            </a:r>
          </a:p>
          <a:p>
            <a:r>
              <a:rPr lang="ru-RU" sz="1800" b="1" dirty="0"/>
              <a:t>Практика 6. Постоянно уделяйте внимание качеству </a:t>
            </a:r>
            <a:r>
              <a:rPr lang="ru-RU" sz="1800" dirty="0"/>
              <a:t>– во всех процессах</a:t>
            </a:r>
            <a:r>
              <a:rPr lang="en-US" sz="1800" dirty="0"/>
              <a:t> </a:t>
            </a:r>
            <a:r>
              <a:rPr lang="ru-RU" sz="1800" dirty="0"/>
              <a:t>создания ИС</a:t>
            </a:r>
          </a:p>
          <a:p>
            <a:pPr lvl="1"/>
            <a:r>
              <a:rPr lang="ru-RU" dirty="0"/>
              <a:t>«Руководство проектом» -  Планирование итерации включает формирование списка рисков, требований для реализации и внесения изменений; оценка результата итерации;  анализ использования всех ресурсов</a:t>
            </a:r>
          </a:p>
          <a:p>
            <a:pPr lvl="1"/>
            <a:r>
              <a:rPr lang="ru-RU" dirty="0"/>
              <a:t>«Требования» – проверка качества документирования требований: соответствие реальным потребностям; доказуемость требований; понятность и доступность описания</a:t>
            </a:r>
          </a:p>
          <a:p>
            <a:pPr lvl="1"/>
            <a:r>
              <a:rPr lang="ru-RU" dirty="0"/>
              <a:t>«Анализ и проектирование» – проверка соответствия результатов проектирования (артефактов) требованиям; согласование уровня детализации; возможность преобразования проектных решений в исполняемый код</a:t>
            </a:r>
          </a:p>
          <a:p>
            <a:pPr lvl="1"/>
            <a:r>
              <a:rPr lang="ru-RU" dirty="0"/>
              <a:t>«Тестирование»  - Тестирование в каждой итерации ближе к концу</a:t>
            </a:r>
            <a:r>
              <a:rPr lang="ru-RU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5046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6096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900" dirty="0"/>
              <a:t>2. </a:t>
            </a:r>
            <a:r>
              <a:rPr lang="en-US" sz="3900" dirty="0" err="1"/>
              <a:t>Архитектура</a:t>
            </a:r>
            <a:r>
              <a:rPr lang="en-US" sz="3900" dirty="0"/>
              <a:t> </a:t>
            </a:r>
            <a:r>
              <a:rPr lang="en-US" sz="3900" dirty="0" err="1"/>
              <a:t>технологии</a:t>
            </a:r>
            <a:r>
              <a:rPr lang="ru-RU" sz="3900" dirty="0"/>
              <a:t> </a:t>
            </a:r>
            <a:r>
              <a:rPr lang="en-US" sz="4000" dirty="0"/>
              <a:t>RUP</a:t>
            </a:r>
            <a:endParaRPr lang="en-US" sz="3900" dirty="0"/>
          </a:p>
        </p:txBody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25185" y="1052736"/>
            <a:ext cx="8153400" cy="5486400"/>
          </a:xfrm>
        </p:spPr>
        <p:txBody>
          <a:bodyPr>
            <a:normAutofit/>
          </a:bodyPr>
          <a:lstStyle/>
          <a:p>
            <a:r>
              <a:rPr lang="ru-RU" dirty="0"/>
              <a:t>Два ортогональных измерения</a:t>
            </a:r>
          </a:p>
          <a:p>
            <a:r>
              <a:rPr lang="ru-RU" dirty="0"/>
              <a:t>Горизонтальное</a:t>
            </a:r>
            <a:r>
              <a:rPr lang="en-US" dirty="0"/>
              <a:t> </a:t>
            </a:r>
            <a:r>
              <a:rPr lang="ru-RU" dirty="0"/>
              <a:t>измерение представляет временное или динамическое измерение процесса</a:t>
            </a:r>
            <a:r>
              <a:rPr lang="en-US" dirty="0"/>
              <a:t>: </a:t>
            </a:r>
            <a:endParaRPr lang="ru-RU" dirty="0"/>
          </a:p>
          <a:p>
            <a:pPr lvl="1"/>
            <a:r>
              <a:rPr lang="en-US" dirty="0" err="1">
                <a:latin typeface="Corbel" pitchFamily="34" charset="0"/>
              </a:rPr>
              <a:t>Жизненный</a:t>
            </a:r>
            <a:r>
              <a:rPr lang="en-US" dirty="0">
                <a:latin typeface="Corbel" pitchFamily="34" charset="0"/>
              </a:rPr>
              <a:t> </a:t>
            </a:r>
            <a:r>
              <a:rPr lang="en-US" dirty="0" err="1">
                <a:latin typeface="Corbel" pitchFamily="34" charset="0"/>
              </a:rPr>
              <a:t>цикл</a:t>
            </a:r>
            <a:r>
              <a:rPr lang="ru-RU" dirty="0">
                <a:latin typeface="Corbel" pitchFamily="34" charset="0"/>
              </a:rPr>
              <a:t>,</a:t>
            </a:r>
            <a:r>
              <a:rPr lang="en-US" dirty="0">
                <a:latin typeface="Corbel" pitchFamily="34" charset="0"/>
              </a:rPr>
              <a:t> </a:t>
            </a:r>
            <a:r>
              <a:rPr lang="en-US" dirty="0" err="1">
                <a:latin typeface="Corbel" pitchFamily="34" charset="0"/>
              </a:rPr>
              <a:t>стадии</a:t>
            </a:r>
            <a:r>
              <a:rPr lang="en-US" dirty="0">
                <a:latin typeface="Corbel" pitchFamily="34" charset="0"/>
              </a:rPr>
              <a:t> (phases), </a:t>
            </a:r>
            <a:r>
              <a:rPr lang="en-US" dirty="0" err="1">
                <a:latin typeface="Corbel" pitchFamily="34" charset="0"/>
              </a:rPr>
              <a:t>итерации</a:t>
            </a:r>
            <a:r>
              <a:rPr lang="en-US" dirty="0">
                <a:latin typeface="Corbel" pitchFamily="34" charset="0"/>
              </a:rPr>
              <a:t>, </a:t>
            </a:r>
            <a:r>
              <a:rPr lang="en-US" dirty="0" err="1">
                <a:latin typeface="Corbel" pitchFamily="34" charset="0"/>
              </a:rPr>
              <a:t>контрольные</a:t>
            </a:r>
            <a:r>
              <a:rPr lang="en-US" dirty="0">
                <a:latin typeface="Corbel" pitchFamily="34" charset="0"/>
              </a:rPr>
              <a:t> </a:t>
            </a:r>
            <a:r>
              <a:rPr lang="en-US" dirty="0" err="1">
                <a:latin typeface="Corbel" pitchFamily="34" charset="0"/>
              </a:rPr>
              <a:t>точки</a:t>
            </a:r>
            <a:r>
              <a:rPr lang="en-US" dirty="0">
                <a:latin typeface="Corbel" pitchFamily="34" charset="0"/>
              </a:rPr>
              <a:t> </a:t>
            </a:r>
            <a:r>
              <a:rPr lang="en-US" dirty="0"/>
              <a:t>(milestones)</a:t>
            </a:r>
            <a:r>
              <a:rPr lang="ru-RU" dirty="0"/>
              <a:t>, как процесс разработки развертывается во времени </a:t>
            </a:r>
            <a:endParaRPr lang="en-US" dirty="0"/>
          </a:p>
          <a:p>
            <a:r>
              <a:rPr lang="en-US" dirty="0" err="1"/>
              <a:t>Вертикальное</a:t>
            </a:r>
            <a:r>
              <a:rPr lang="en-US" dirty="0"/>
              <a:t> </a:t>
            </a:r>
            <a:r>
              <a:rPr lang="en-US" dirty="0" err="1"/>
              <a:t>измерение</a:t>
            </a:r>
            <a:r>
              <a:rPr lang="en-US" dirty="0"/>
              <a:t>: </a:t>
            </a:r>
            <a:r>
              <a:rPr lang="en-US" dirty="0" err="1"/>
              <a:t>статическая</a:t>
            </a:r>
            <a:r>
              <a:rPr lang="en-US" dirty="0"/>
              <a:t> </a:t>
            </a:r>
            <a:r>
              <a:rPr lang="en-US" dirty="0" err="1"/>
              <a:t>структура</a:t>
            </a:r>
            <a:endParaRPr lang="en-US" sz="2800" dirty="0"/>
          </a:p>
          <a:p>
            <a:pPr lvl="1"/>
            <a:r>
              <a:rPr lang="ru-RU" dirty="0"/>
              <a:t>Роли исполнителей</a:t>
            </a:r>
            <a:r>
              <a:rPr lang="en-US" dirty="0"/>
              <a:t> (roles)</a:t>
            </a:r>
            <a:r>
              <a:rPr lang="ru-RU" dirty="0"/>
              <a:t>, Задачи (</a:t>
            </a:r>
            <a:r>
              <a:rPr lang="en-US" dirty="0"/>
              <a:t>activity, </a:t>
            </a:r>
            <a:r>
              <a:rPr lang="ru-RU" dirty="0"/>
              <a:t>действия, работы),  </a:t>
            </a:r>
            <a:r>
              <a:rPr lang="en-US" dirty="0" err="1">
                <a:latin typeface="Corbel" pitchFamily="34" charset="0"/>
              </a:rPr>
              <a:t>результаты</a:t>
            </a:r>
            <a:r>
              <a:rPr lang="ru-RU" dirty="0"/>
              <a:t> действий</a:t>
            </a:r>
            <a:r>
              <a:rPr lang="en-US" dirty="0"/>
              <a:t> (artifacts)</a:t>
            </a:r>
            <a:r>
              <a:rPr lang="ru-RU" dirty="0"/>
              <a:t>, </a:t>
            </a:r>
            <a:r>
              <a:rPr lang="en-US" dirty="0" err="1">
                <a:latin typeface="Corbel" pitchFamily="34" charset="0"/>
              </a:rPr>
              <a:t>рабочие</a:t>
            </a:r>
            <a:r>
              <a:rPr lang="en-US" dirty="0">
                <a:latin typeface="Corbel" pitchFamily="34" charset="0"/>
              </a:rPr>
              <a:t> </a:t>
            </a:r>
            <a:r>
              <a:rPr lang="en-US" dirty="0" err="1">
                <a:latin typeface="Corbel" pitchFamily="34" charset="0"/>
              </a:rPr>
              <a:t>процессы</a:t>
            </a:r>
            <a:r>
              <a:rPr lang="en-US" dirty="0">
                <a:latin typeface="Corbel" pitchFamily="34" charset="0"/>
              </a:rPr>
              <a:t> </a:t>
            </a:r>
            <a:r>
              <a:rPr lang="en-US" dirty="0"/>
              <a:t>(workflows)</a:t>
            </a:r>
            <a:r>
              <a:rPr lang="ru-RU" dirty="0"/>
              <a:t> логически группируются в дисциплины </a:t>
            </a:r>
            <a:r>
              <a:rPr lang="en-US" dirty="0"/>
              <a:t>(disciplines)</a:t>
            </a:r>
          </a:p>
        </p:txBody>
      </p:sp>
    </p:spTree>
    <p:extLst>
      <p:ext uri="{BB962C8B-B14F-4D97-AF65-F5344CB8AC3E}">
        <p14:creationId xmlns:p14="http://schemas.microsoft.com/office/powerpoint/2010/main" val="23566203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A238F263491FCF4A8503FE034E164FCE" ma:contentTypeVersion="0" ma:contentTypeDescription="Создание документа." ma:contentTypeScope="" ma:versionID="2c973d728cb918786725e37592aff258">
  <xsd:schema xmlns:xsd="http://www.w3.org/2001/XMLSchema" xmlns:p="http://schemas.microsoft.com/office/2006/metadata/properties" targetNamespace="http://schemas.microsoft.com/office/2006/metadata/properties" ma:root="true" ma:fieldsID="53974d1da0c14f073d2cc649cae9f3e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содержимого" ma:readOnly="true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4C3BC9C-369B-4058-8B4F-A2890560DD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6DFAF487-2395-4E9A-ABDC-4624DCDC48FD}">
  <ds:schemaRefs>
    <ds:schemaRef ds:uri="http://purl.org/dc/dcmitype/"/>
    <ds:schemaRef ds:uri="http://www.w3.org/XML/1998/namespace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3986</TotalTime>
  <Words>4449</Words>
  <Application>Microsoft Office PowerPoint</Application>
  <PresentationFormat>Экран (4:3)</PresentationFormat>
  <Paragraphs>503</Paragraphs>
  <Slides>60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60</vt:i4>
      </vt:variant>
    </vt:vector>
  </HeadingPairs>
  <TitlesOfParts>
    <vt:vector size="69" baseType="lpstr">
      <vt:lpstr>Arial</vt:lpstr>
      <vt:lpstr>Calibri</vt:lpstr>
      <vt:lpstr>Calibri Light</vt:lpstr>
      <vt:lpstr>Corbel</vt:lpstr>
      <vt:lpstr>Monotype Sorts</vt:lpstr>
      <vt:lpstr>Roboto</vt:lpstr>
      <vt:lpstr>Times New Roman</vt:lpstr>
      <vt:lpstr>Wingdings 2</vt:lpstr>
      <vt:lpstr>Тема Office</vt:lpstr>
      <vt:lpstr>Управление проектированием информационных систем</vt:lpstr>
      <vt:lpstr> Модель процесса </vt:lpstr>
      <vt:lpstr>Спиральная модель</vt:lpstr>
      <vt:lpstr>Технологии проектирования ИС</vt:lpstr>
      <vt:lpstr>Общая характеристика Rational Unified Process -  RUP </vt:lpstr>
      <vt:lpstr>Базовые принципы RUP (до 2005 г.)</vt:lpstr>
      <vt:lpstr>Шесть лучших  практик RUP (после 2005 г.)</vt:lpstr>
      <vt:lpstr>Шесть лучших  практик RUP (после 2005 г.)</vt:lpstr>
      <vt:lpstr>2. Архитектура технологии RUP</vt:lpstr>
      <vt:lpstr>Архитектура RUP</vt:lpstr>
      <vt:lpstr>Итерационность  технологии объектно-ориентированного проектирования RUP (Rational Unified Process)</vt:lpstr>
      <vt:lpstr>1). Начальная стадия (inception) </vt:lpstr>
      <vt:lpstr>2). Стадия Уточнения (проектирования) - Elaboration</vt:lpstr>
      <vt:lpstr>3). Стадия конструирования (реализации) - Construction</vt:lpstr>
      <vt:lpstr>4). Стадия внедрения (ввода в действие) - Transition</vt:lpstr>
      <vt:lpstr>3. Статическая структура RUP</vt:lpstr>
      <vt:lpstr>Роли, действия, рабочие продукты</vt:lpstr>
      <vt:lpstr>Роль</vt:lpstr>
      <vt:lpstr>Роли организации-подрядчика</vt:lpstr>
      <vt:lpstr>Роли организации-заказчика</vt:lpstr>
      <vt:lpstr>Действие (Activity, деятельность, задача) </vt:lpstr>
      <vt:lpstr>Презентация PowerPoint</vt:lpstr>
      <vt:lpstr>Примеры действий</vt:lpstr>
      <vt:lpstr>Шаги (Steps) действий</vt:lpstr>
      <vt:lpstr>Пример действия и шагов по созданию вариантов использования</vt:lpstr>
      <vt:lpstr>Рабочий продукт (Artifact)</vt:lpstr>
      <vt:lpstr>Примеры рабочих продуктов</vt:lpstr>
      <vt:lpstr>Рабочий процесс (Workflow)</vt:lpstr>
      <vt:lpstr>Основные процессы</vt:lpstr>
      <vt:lpstr>Поддерживающие процессы</vt:lpstr>
      <vt:lpstr>Дополнительные ресурсы RUP</vt:lpstr>
      <vt:lpstr>Дисциплины RUP</vt:lpstr>
      <vt:lpstr>Инструментальный комплекс RUP – база знаний и руководство </vt:lpstr>
      <vt:lpstr>Руководящие указания</vt:lpstr>
      <vt:lpstr>Примеры руководящих указаний</vt:lpstr>
      <vt:lpstr>Руководства по использованию инструментальных средств </vt:lpstr>
      <vt:lpstr>Шаблоны</vt:lpstr>
      <vt:lpstr>Руководящие указания, руководства, шаблоны</vt:lpstr>
      <vt:lpstr> История и текущий статус Microsoft Solutions Framework  </vt:lpstr>
      <vt:lpstr>Основными новшествами MSF является следующее</vt:lpstr>
      <vt:lpstr>Visual Studio Team System</vt:lpstr>
      <vt:lpstr>В MSF объединяются водопадная и спиральная модели: сохраняются преимущества упорядоченности водопадной модели, не теряя при этом гибкости и творческой ориентации модели спиральной.</vt:lpstr>
      <vt:lpstr>Модель жизненного цикла решения MSF </vt:lpstr>
      <vt:lpstr> Основные принципы </vt:lpstr>
      <vt:lpstr>Основные принципы</vt:lpstr>
      <vt:lpstr>Основные принципы</vt:lpstr>
      <vt:lpstr> Основные принципы </vt:lpstr>
      <vt:lpstr>Особенности отношений внутри команды </vt:lpstr>
      <vt:lpstr>Ролевые кластеры. </vt:lpstr>
      <vt:lpstr>Ролевые кластеры</vt:lpstr>
      <vt:lpstr>Ролевые кластеры</vt:lpstr>
      <vt:lpstr>Ролевые кластеры</vt:lpstr>
      <vt:lpstr>Распределение ответственности ролевых кластеров</vt:lpstr>
      <vt:lpstr>6 ролей</vt:lpstr>
      <vt:lpstr>Объединение ролей</vt:lpstr>
      <vt:lpstr>Управление компромиссами</vt:lpstr>
      <vt:lpstr>Управление компромиссами</vt:lpstr>
      <vt:lpstr>Презентация PowerPoint</vt:lpstr>
      <vt:lpstr>Краткие итоги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LG</dc:creator>
  <cp:lastModifiedBy>Виталий Бондаренко</cp:lastModifiedBy>
  <cp:revision>799</cp:revision>
  <dcterms:created xsi:type="dcterms:W3CDTF">1601-01-01T00:00:00Z</dcterms:created>
  <dcterms:modified xsi:type="dcterms:W3CDTF">2019-11-28T21:18:00Z</dcterms:modified>
</cp:coreProperties>
</file>